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418" r:id="rId4"/>
    <p:sldId id="419" r:id="rId5"/>
    <p:sldId id="420" r:id="rId6"/>
    <p:sldId id="425" r:id="rId7"/>
    <p:sldId id="421" r:id="rId8"/>
    <p:sldId id="360" r:id="rId9"/>
    <p:sldId id="424" r:id="rId10"/>
    <p:sldId id="431" r:id="rId11"/>
    <p:sldId id="432" r:id="rId12"/>
    <p:sldId id="426" r:id="rId13"/>
    <p:sldId id="427" r:id="rId14"/>
    <p:sldId id="438" r:id="rId15"/>
    <p:sldId id="437" r:id="rId16"/>
    <p:sldId id="428" r:id="rId17"/>
    <p:sldId id="434" r:id="rId18"/>
    <p:sldId id="435" r:id="rId19"/>
    <p:sldId id="436" r:id="rId20"/>
    <p:sldId id="441" r:id="rId21"/>
    <p:sldId id="364" r:id="rId22"/>
    <p:sldId id="365" r:id="rId23"/>
    <p:sldId id="366" r:id="rId24"/>
    <p:sldId id="367" r:id="rId25"/>
    <p:sldId id="372" r:id="rId26"/>
    <p:sldId id="374" r:id="rId27"/>
    <p:sldId id="442" r:id="rId28"/>
    <p:sldId id="443" r:id="rId29"/>
    <p:sldId id="444" r:id="rId30"/>
    <p:sldId id="446" r:id="rId31"/>
    <p:sldId id="379" r:id="rId32"/>
    <p:sldId id="383" r:id="rId33"/>
    <p:sldId id="445" r:id="rId34"/>
    <p:sldId id="439" r:id="rId35"/>
    <p:sldId id="380" r:id="rId36"/>
    <p:sldId id="384" r:id="rId37"/>
    <p:sldId id="44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9933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DB07C-5DDC-4747-A313-EA6C02B2CAB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FB1F-3FE9-4336-94EA-DE7B7FDD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82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2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3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2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9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8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9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2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2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9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4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4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FB1F-3FE9-4336-94EA-DE7B7FDD55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0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1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3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9038FA0C-C039-42DF-94E2-16872EECE12C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EEE9A178-16C9-4493-B0BA-75B8B7B0DDFA}" type="datetimeFigureOut">
              <a:rPr lang="en-US" smtClean="0"/>
              <a:t>10/7/2019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5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5 – The vector space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1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b="1" dirty="0"/>
              <a:t>Subspace or not?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762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= a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133600"/>
            <a:ext cx="8577943" cy="1752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32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b="1" dirty="0"/>
              <a:t>Subspace or not?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762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= a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12727" cy="2971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05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V = span{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} = {</a:t>
                </a:r>
                <a:r>
                  <a:rPr lang="en-US" i="1" dirty="0">
                    <a:solidFill>
                      <a:srgbClr val="FF0000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|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a, b in R</a:t>
                </a:r>
                <a:r>
                  <a:rPr lang="en-US" dirty="0"/>
                  <a:t>}</a:t>
                </a:r>
              </a:p>
              <a:p>
                <a:pPr marL="6858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 = span{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} = {</a:t>
                </a:r>
                <a:r>
                  <a:rPr lang="en-US" i="1" dirty="0">
                    <a:solidFill>
                      <a:srgbClr val="FF0000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+ </a:t>
                </a:r>
                <a:r>
                  <a:rPr lang="en-US" i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|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a, b, c in R</a:t>
                </a:r>
                <a:r>
                  <a:rPr lang="en-US" dirty="0"/>
                  <a:t>}.</a:t>
                </a:r>
              </a:p>
              <a:p>
                <a:r>
                  <a:rPr lang="en-US" dirty="0"/>
                  <a:t>We also say </a:t>
                </a:r>
                <a:r>
                  <a:rPr lang="en-US" dirty="0">
                    <a:solidFill>
                      <a:srgbClr val="0000FF"/>
                    </a:solidFill>
                  </a:rPr>
                  <a:t>{u, v, w} </a:t>
                </a:r>
                <a:r>
                  <a:rPr lang="en-US" b="1" dirty="0">
                    <a:solidFill>
                      <a:srgbClr val="0000FF"/>
                    </a:solidFill>
                  </a:rPr>
                  <a:t>spans</a:t>
                </a:r>
                <a:r>
                  <a:rPr lang="en-US" dirty="0">
                    <a:solidFill>
                      <a:srgbClr val="0000FF"/>
                    </a:solidFill>
                  </a:rPr>
                  <a:t> V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+ </a:t>
                </a:r>
                <a:r>
                  <a:rPr lang="en-US" i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called a linear combination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438400" y="2743200"/>
            <a:ext cx="4343400" cy="685800"/>
            <a:chOff x="2438400" y="2667000"/>
            <a:chExt cx="4343400" cy="685800"/>
          </a:xfrm>
        </p:grpSpPr>
        <p:sp>
          <p:nvSpPr>
            <p:cNvPr id="5" name="Parallelogram 4"/>
            <p:cNvSpPr/>
            <p:nvPr/>
          </p:nvSpPr>
          <p:spPr>
            <a:xfrm>
              <a:off x="2438400" y="2667000"/>
              <a:ext cx="4343400" cy="685800"/>
            </a:xfrm>
            <a:prstGeom prst="parallelogram">
              <a:avLst>
                <a:gd name="adj" fmla="val 19547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695700" y="2895600"/>
              <a:ext cx="666750" cy="19050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695700" y="3096986"/>
              <a:ext cx="133350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1430" y="314597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7200" y="2667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8270" y="2983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3367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sets -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/>
              <a:t>Given V = span{(-1, 2, 1), (3, -5, -1)}</a:t>
            </a:r>
          </a:p>
          <a:p>
            <a:pPr marL="525780" indent="-457200">
              <a:buAutoNum type="alphaLcPeriod"/>
            </a:pPr>
            <a:r>
              <a:rPr lang="en-US" dirty="0"/>
              <a:t>(-1, 1, 1)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V?</a:t>
            </a:r>
          </a:p>
          <a:p>
            <a:pPr marL="525780" indent="-457200">
              <a:buAutoNum type="alphaLcPeriod"/>
            </a:pPr>
            <a:r>
              <a:rPr lang="en-US" dirty="0"/>
              <a:t>Find m such that (-2, 1, m)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V.</a:t>
            </a:r>
          </a:p>
          <a:p>
            <a:pPr marL="68580" indent="0">
              <a:buNone/>
            </a:pPr>
            <a:r>
              <a:rPr lang="en-US" dirty="0"/>
              <a:t>Solution.</a:t>
            </a:r>
          </a:p>
          <a:p>
            <a:pPr marL="68580" indent="0">
              <a:buNone/>
            </a:pPr>
            <a:r>
              <a:rPr lang="en-US" dirty="0"/>
              <a:t>a. (-1, 1, 1) = a(-1, 2, 1) + b(3, -5, -1)</a:t>
            </a:r>
          </a:p>
          <a:p>
            <a:pPr marL="68580" indent="0">
              <a:buNone/>
            </a:pPr>
            <a:r>
              <a:rPr lang="en-US" dirty="0"/>
              <a:t>(-1, 1, 1) = (-a + 3b, 2a – 5b, a –b)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b. (-2, 1, m) = a(-1, 2, 1) + b(3, -5, -1)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3655367"/>
            <a:ext cx="15728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-a + 3b = -1</a:t>
            </a:r>
          </a:p>
          <a:p>
            <a:r>
              <a:rPr lang="en-US" dirty="0"/>
              <a:t>2a – 5b = 1</a:t>
            </a:r>
          </a:p>
          <a:p>
            <a:r>
              <a:rPr lang="en-US" dirty="0"/>
              <a:t>  a –   b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4870102"/>
            <a:ext cx="15728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-a + 3b = -2</a:t>
            </a:r>
          </a:p>
          <a:p>
            <a:r>
              <a:rPr lang="en-US" dirty="0"/>
              <a:t>2a – 5b = 1</a:t>
            </a:r>
          </a:p>
          <a:p>
            <a:r>
              <a:rPr lang="en-US" dirty="0"/>
              <a:t>  a –   b = m</a:t>
            </a:r>
          </a:p>
        </p:txBody>
      </p:sp>
      <p:sp>
        <p:nvSpPr>
          <p:cNvPr id="6" name="Striped Right Arrow 5"/>
          <p:cNvSpPr/>
          <p:nvPr/>
        </p:nvSpPr>
        <p:spPr>
          <a:xfrm>
            <a:off x="6248400" y="3886200"/>
            <a:ext cx="228600" cy="4616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>
            <a:off x="6248400" y="5100935"/>
            <a:ext cx="228600" cy="4616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05200" y="4191000"/>
                <a:ext cx="2273828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2273828" cy="8249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Spanning set -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1600"/>
            <a:ext cx="6777317" cy="3508977"/>
          </a:xfrm>
        </p:spPr>
        <p:txBody>
          <a:bodyPr>
            <a:normAutofit/>
          </a:bodyPr>
          <a:lstStyle/>
          <a:p>
            <a:r>
              <a:rPr lang="en-US" sz="2000" dirty="0"/>
              <a:t>Find m such that (-1, -2, m) lies in the subspace spanned by the vectors  </a:t>
            </a:r>
          </a:p>
          <a:p>
            <a:pPr marL="68580" indent="0">
              <a:buNone/>
            </a:pPr>
            <a:r>
              <a:rPr lang="en-US" sz="2000" dirty="0"/>
              <a:t>(1, 2, -3), (-1, -1, 5) and (2, 5, -4).</a:t>
            </a:r>
          </a:p>
          <a:p>
            <a:r>
              <a:rPr lang="en-US" sz="2000" dirty="0"/>
              <a:t>Solution. </a:t>
            </a:r>
          </a:p>
          <a:p>
            <a:pPr marL="68580" indent="0">
              <a:buNone/>
            </a:pPr>
            <a:r>
              <a:rPr lang="en-US" sz="2000" dirty="0"/>
              <a:t>We want the system below has solution a, b, c:</a:t>
            </a:r>
          </a:p>
          <a:p>
            <a:pPr marL="68580" indent="0">
              <a:buNone/>
            </a:pPr>
            <a:r>
              <a:rPr lang="en-US" sz="2000" dirty="0"/>
              <a:t>(-1, -2, m) = a(1, 2, -3) + b(-1, -1, 5) + c(2, 5, -4)</a:t>
            </a:r>
          </a:p>
          <a:p>
            <a:pPr marL="68580" indent="0">
              <a:buNone/>
            </a:pPr>
            <a:r>
              <a:rPr lang="en-US" sz="2000" dirty="0"/>
              <a:t>(-1, -2, m) = (a -2b + 2c, 2a –b +5c, -3a + 5b -4c)</a:t>
            </a:r>
          </a:p>
        </p:txBody>
      </p:sp>
      <p:sp>
        <p:nvSpPr>
          <p:cNvPr id="5" name="Striped Right Arrow 4"/>
          <p:cNvSpPr/>
          <p:nvPr/>
        </p:nvSpPr>
        <p:spPr>
          <a:xfrm>
            <a:off x="5774545" y="4267200"/>
            <a:ext cx="321455" cy="681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7600" y="1730828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27514" y="238397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32314" y="2514601"/>
            <a:ext cx="1611086" cy="172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19600" y="1752600"/>
            <a:ext cx="8382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riped Right Arrow 20"/>
          <p:cNvSpPr/>
          <p:nvPr/>
        </p:nvSpPr>
        <p:spPr>
          <a:xfrm>
            <a:off x="3259945" y="4330364"/>
            <a:ext cx="321455" cy="681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66800" y="4191000"/>
            <a:ext cx="210506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– b + 2c = -1</a:t>
            </a:r>
          </a:p>
          <a:p>
            <a:r>
              <a:rPr lang="en-US" dirty="0"/>
              <a:t>2a – b + 5c = -2</a:t>
            </a:r>
          </a:p>
          <a:p>
            <a:r>
              <a:rPr lang="en-US" dirty="0"/>
              <a:t>-3a + 5b – 4c =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31972" y="4191000"/>
                <a:ext cx="227940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72" y="4191000"/>
                <a:ext cx="2279407" cy="824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33800" y="5347294"/>
                <a:ext cx="227940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347294"/>
                <a:ext cx="2279407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triped Right Arrow 33"/>
          <p:cNvSpPr/>
          <p:nvPr/>
        </p:nvSpPr>
        <p:spPr>
          <a:xfrm>
            <a:off x="3412345" y="5414665"/>
            <a:ext cx="321455" cy="681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5889170"/>
            <a:ext cx="1816628" cy="32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056395" y="5650468"/>
            <a:ext cx="7922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 = 3</a:t>
            </a:r>
          </a:p>
        </p:txBody>
      </p:sp>
      <p:sp>
        <p:nvSpPr>
          <p:cNvPr id="37" name="Striped Right Arrow 36"/>
          <p:cNvSpPr/>
          <p:nvPr/>
        </p:nvSpPr>
        <p:spPr>
          <a:xfrm>
            <a:off x="6455229" y="5534407"/>
            <a:ext cx="272141" cy="6813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1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dirty="0"/>
              <a:t>linear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95400"/>
            <a:ext cx="7719508" cy="3508977"/>
          </a:xfrm>
        </p:spPr>
        <p:txBody>
          <a:bodyPr/>
          <a:lstStyle/>
          <a:p>
            <a:r>
              <a:rPr lang="en-US" sz="2800" dirty="0"/>
              <a:t>Given u = (1, -1, 2), v = (-2, 0, 3) and w = (-3, 2, 1) </a:t>
            </a:r>
          </a:p>
          <a:p>
            <a:r>
              <a:rPr lang="en-US" sz="2800" dirty="0"/>
              <a:t>Write x = (1, 0, 2) as a linear combination of u, v, and w.</a:t>
            </a:r>
          </a:p>
          <a:p>
            <a:r>
              <a:rPr lang="en-US" sz="2800" dirty="0"/>
              <a:t>We find numbers </a:t>
            </a:r>
            <a:r>
              <a:rPr lang="en-US" sz="2800" dirty="0">
                <a:solidFill>
                  <a:srgbClr val="0000FF"/>
                </a:solidFill>
              </a:rPr>
              <a:t>a, b, c </a:t>
            </a:r>
            <a:r>
              <a:rPr lang="en-US" sz="2800" dirty="0"/>
              <a:t>such that:</a:t>
            </a:r>
          </a:p>
          <a:p>
            <a:pPr marL="68580" indent="0" algn="ctr">
              <a:buNone/>
            </a:pPr>
            <a:r>
              <a:rPr lang="en-US" sz="2800" dirty="0"/>
              <a:t>x = </a:t>
            </a:r>
            <a:r>
              <a:rPr lang="en-US" sz="2800" dirty="0">
                <a:solidFill>
                  <a:srgbClr val="0000FF"/>
                </a:solidFill>
              </a:rPr>
              <a:t>a</a:t>
            </a:r>
            <a:r>
              <a:rPr lang="en-US" sz="2800" dirty="0"/>
              <a:t>u + </a:t>
            </a:r>
            <a:r>
              <a:rPr lang="en-US" sz="2800" dirty="0" err="1">
                <a:solidFill>
                  <a:srgbClr val="0000FF"/>
                </a:solidFill>
              </a:rPr>
              <a:t>b</a:t>
            </a:r>
            <a:r>
              <a:rPr lang="en-US" sz="2800" dirty="0" err="1"/>
              <a:t>v</a:t>
            </a:r>
            <a:r>
              <a:rPr lang="en-US" sz="2800" dirty="0"/>
              <a:t> + </a:t>
            </a:r>
            <a:r>
              <a:rPr lang="en-US" sz="2800" dirty="0" err="1">
                <a:solidFill>
                  <a:srgbClr val="0000FF"/>
                </a:solidFill>
              </a:rPr>
              <a:t>c</a:t>
            </a:r>
            <a:r>
              <a:rPr lang="en-US" sz="2800" dirty="0" err="1"/>
              <a:t>w</a:t>
            </a:r>
            <a:endParaRPr lang="en-US" sz="2800" dirty="0"/>
          </a:p>
          <a:p>
            <a:pPr marL="68580" indent="0">
              <a:buNone/>
            </a:pPr>
            <a:r>
              <a:rPr lang="en-US" sz="2800" dirty="0"/>
              <a:t>(1, 0, 2) = a(1, -1, 2) + b(-2, 0, 3) + c(3, 2, 1)</a:t>
            </a:r>
          </a:p>
          <a:p>
            <a:pPr marL="68580" indent="0">
              <a:buNone/>
            </a:pPr>
            <a:r>
              <a:rPr lang="en-US" sz="2800" dirty="0"/>
              <a:t>(1, 0, 2) = (a -2b + 3c, -a + 2c, 2a + 3b + 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2664" y="5600752"/>
            <a:ext cx="22098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1a    -2b + 3c = 1</a:t>
            </a:r>
          </a:p>
          <a:p>
            <a:r>
              <a:rPr lang="en-US" dirty="0"/>
              <a:t> -1a  + 0b + 2c = 0</a:t>
            </a:r>
          </a:p>
          <a:p>
            <a:r>
              <a:rPr lang="en-US" dirty="0"/>
              <a:t>  2a  + 3b + 1c = 2</a:t>
            </a:r>
          </a:p>
        </p:txBody>
      </p:sp>
      <p:sp>
        <p:nvSpPr>
          <p:cNvPr id="5" name="Striped Right Arrow 4"/>
          <p:cNvSpPr/>
          <p:nvPr/>
        </p:nvSpPr>
        <p:spPr>
          <a:xfrm>
            <a:off x="3810000" y="5215235"/>
            <a:ext cx="228600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5739251"/>
            <a:ext cx="216918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= 2, b = -1, c = 1</a:t>
            </a: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x =  2u –v + w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74126" y="1828800"/>
            <a:ext cx="14722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51748" y="2743200"/>
            <a:ext cx="217975" cy="273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5716421"/>
            <a:ext cx="0" cy="807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73482" y="2729345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9723" y="5626411"/>
            <a:ext cx="0" cy="807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8000" y="1886635"/>
            <a:ext cx="45028" cy="373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sets – Do yourself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25780" indent="-457200">
              <a:buAutoNum type="arabicPeriod"/>
            </a:pPr>
            <a:r>
              <a:rPr lang="en-US" sz="2800" dirty="0"/>
              <a:t>Find the values of t for which (2, -1, t) lies in the subspace spanned by the vectors (-1, 1, 0) and (2, -3, -1).</a:t>
            </a:r>
          </a:p>
          <a:p>
            <a:pPr marL="525780" indent="-457200">
              <a:buAutoNum type="arabicPeriod"/>
            </a:pPr>
            <a:r>
              <a:rPr lang="en-US" sz="2800" dirty="0"/>
              <a:t>For what values of x does the vector (1, 1, x) is a linear combination of the vectors (1, 0, -3) and (-2, 1, 5)?</a:t>
            </a:r>
          </a:p>
          <a:p>
            <a:pPr marL="525780" indent="-457200">
              <a:buAutoNum type="arabicPeriod"/>
            </a:pPr>
            <a:r>
              <a:rPr lang="en-US" sz="2800" dirty="0"/>
              <a:t>Find the values of m such that (4, -2, -1, m) lies in the subspace spanned by the vectors (1, 0, -1, 1), (1, 0, 0, 1), and (2, -1, 1, 0).</a:t>
            </a:r>
          </a:p>
          <a:p>
            <a:pPr marL="525780" indent="-4572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566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Spanning sets. Linear combinations.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7620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= d, e, b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" y="1981200"/>
            <a:ext cx="7326086" cy="1257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" y="3238500"/>
            <a:ext cx="7326086" cy="1228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8829" y="4724400"/>
            <a:ext cx="718457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  X = (-1, -3, 3) and U = span{Y = (1, 0, 3), Z = (1, 1, 1)}. If X is in U, write X =</a:t>
            </a:r>
            <a:r>
              <a:rPr lang="en-US" dirty="0" err="1"/>
              <a:t>aY</a:t>
            </a:r>
            <a:r>
              <a:rPr lang="en-US" dirty="0"/>
              <a:t> + </a:t>
            </a:r>
            <a:r>
              <a:rPr lang="en-US" dirty="0" err="1"/>
              <a:t>bZ</a:t>
            </a:r>
            <a:r>
              <a:rPr lang="en-US" dirty="0"/>
              <a:t>,  then find the sum </a:t>
            </a:r>
            <a:r>
              <a:rPr lang="en-US" dirty="0" err="1"/>
              <a:t>a+b</a:t>
            </a:r>
            <a:r>
              <a:rPr lang="en-US" dirty="0"/>
              <a:t>.</a:t>
            </a:r>
          </a:p>
          <a:p>
            <a:pPr marL="342900" indent="-342900">
              <a:buAutoNum type="alphaLcParenR"/>
            </a:pPr>
            <a:r>
              <a:rPr lang="en-US" dirty="0"/>
              <a:t>X is not in U		b) </a:t>
            </a:r>
            <a:r>
              <a:rPr lang="en-US" dirty="0" err="1"/>
              <a:t>a+b</a:t>
            </a:r>
            <a:r>
              <a:rPr lang="en-US" dirty="0"/>
              <a:t> = -1</a:t>
            </a:r>
          </a:p>
          <a:p>
            <a:r>
              <a:rPr lang="en-US" dirty="0"/>
              <a:t>c) </a:t>
            </a:r>
            <a:r>
              <a:rPr lang="en-US" dirty="0" err="1"/>
              <a:t>a+b</a:t>
            </a:r>
            <a:r>
              <a:rPr lang="en-US" dirty="0"/>
              <a:t> =  4		d) </a:t>
            </a:r>
            <a:r>
              <a:rPr lang="en-US" dirty="0" err="1"/>
              <a:t>a+b</a:t>
            </a:r>
            <a:r>
              <a:rPr lang="en-US" dirty="0"/>
              <a:t> = 0	e)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242637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Spanning sets. Linear combinations.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762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= e, c, a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057400"/>
            <a:ext cx="7696200" cy="10096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3352800"/>
            <a:ext cx="7696200" cy="1019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1" y="4724400"/>
            <a:ext cx="763542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Suppose V = span{(1, -1, 0), (2, -1, 1), (-1, 0, 1)}. Find all values of t </a:t>
            </a:r>
          </a:p>
          <a:p>
            <a:r>
              <a:rPr lang="en-US" dirty="0"/>
              <a:t>such that (1, 2, t)</a:t>
            </a:r>
            <a:r>
              <a:rPr lang="en-US" dirty="0">
                <a:sym typeface="Symbol"/>
              </a:rPr>
              <a:t> V.</a:t>
            </a:r>
          </a:p>
          <a:p>
            <a:r>
              <a:rPr lang="en-US" dirty="0">
                <a:sym typeface="Symbol"/>
              </a:rPr>
              <a:t>a) t is arbitrary 	b) t = 3/2		c) t = 3 		d) t = -1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Spanning sets. Linear combinations.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86000"/>
            <a:ext cx="8605949" cy="2362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42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Subspaces of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Spanning 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Independence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Bases of vector spaces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Dimensions</a:t>
            </a:r>
          </a:p>
          <a:p>
            <a:r>
              <a:rPr lang="en-US" dirty="0"/>
              <a:t>Length of a vector </a:t>
            </a:r>
          </a:p>
          <a:p>
            <a:r>
              <a:rPr lang="en-US" dirty="0"/>
              <a:t>Column space and row space of a matrix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22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8580" indent="0">
                  <a:buNone/>
                </a:pPr>
                <a:r>
                  <a:rPr lang="en-US" sz="2800" dirty="0"/>
                  <a:t>A set of vectors {v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 v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…, </a:t>
                </a:r>
                <a:r>
                  <a:rPr lang="en-US" sz="2800" dirty="0" err="1"/>
                  <a:t>v</a:t>
                </a:r>
                <a:r>
                  <a:rPr lang="en-US" sz="2800" baseline="-25000" dirty="0" err="1"/>
                  <a:t>n</a:t>
                </a:r>
                <a:r>
                  <a:rPr lang="en-US" sz="2800" dirty="0"/>
                  <a:t>} is called 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linearly independent </a:t>
                </a:r>
                <a:r>
                  <a:rPr lang="en-US" sz="2800" dirty="0"/>
                  <a:t>if the system </a:t>
                </a:r>
              </a:p>
              <a:p>
                <a:pPr marL="68580" indent="0" algn="ctr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Ancuu" pitchFamily="2" charset="0"/>
                  </a:rPr>
                  <a:t>t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Ancuu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baseline="-250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Ancuu" pitchFamily="2" charset="0"/>
                  </a:rPr>
                  <a:t>+  t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Ancuu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baseline="-250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Ancuu" pitchFamily="2" charset="0"/>
                  </a:rPr>
                  <a:t>+ ... + </a:t>
                </a:r>
                <a:r>
                  <a:rPr lang="en-US" sz="2800" dirty="0" err="1">
                    <a:solidFill>
                      <a:srgbClr val="0000FF"/>
                    </a:solidFill>
                    <a:latin typeface="Ancuu" pitchFamily="2" charset="0"/>
                  </a:rPr>
                  <a:t>t</a:t>
                </a:r>
                <a:r>
                  <a:rPr lang="en-US" sz="2800" baseline="-25000" dirty="0" err="1">
                    <a:solidFill>
                      <a:srgbClr val="0000FF"/>
                    </a:solidFill>
                    <a:latin typeface="Ancuu" pitchFamily="2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baseline="-250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pPr marL="68580" indent="0">
                  <a:buNone/>
                </a:pPr>
                <a:r>
                  <a:rPr lang="en-US" sz="2800" dirty="0"/>
                  <a:t>has only trivial solution </a:t>
                </a:r>
              </a:p>
              <a:p>
                <a:pPr marL="68580" indent="0" algn="ctr">
                  <a:buNone/>
                </a:pPr>
                <a:r>
                  <a:rPr lang="en-US" sz="2800" dirty="0">
                    <a:solidFill>
                      <a:srgbClr val="0000FF"/>
                    </a:solidFill>
                  </a:rPr>
                  <a:t>t</a:t>
                </a:r>
                <a:r>
                  <a:rPr lang="en-US" sz="2800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sz="2800" dirty="0">
                    <a:solidFill>
                      <a:srgbClr val="0000FF"/>
                    </a:solidFill>
                  </a:rPr>
                  <a:t> = t</a:t>
                </a:r>
                <a:r>
                  <a:rPr lang="en-US" sz="2800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sz="2800" dirty="0">
                    <a:solidFill>
                      <a:srgbClr val="0000FF"/>
                    </a:solidFill>
                  </a:rPr>
                  <a:t> = … = </a:t>
                </a:r>
                <a:r>
                  <a:rPr lang="en-US" sz="2800" dirty="0" err="1">
                    <a:solidFill>
                      <a:srgbClr val="0000FF"/>
                    </a:solidFill>
                  </a:rPr>
                  <a:t>t</a:t>
                </a:r>
                <a:r>
                  <a:rPr lang="en-US" sz="2800" baseline="-25000" dirty="0" err="1">
                    <a:solidFill>
                      <a:srgbClr val="0000FF"/>
                    </a:solidFill>
                  </a:rPr>
                  <a:t>n</a:t>
                </a:r>
                <a:r>
                  <a:rPr lang="en-US" sz="2800" dirty="0">
                    <a:solidFill>
                      <a:srgbClr val="0000FF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736" r="-3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1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05434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3634220" cy="1362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5729079" cy="9992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2369897" cy="11279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733058"/>
            <a:ext cx="4524375" cy="174394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iped Right Arrow 3"/>
          <p:cNvSpPr/>
          <p:nvPr/>
        </p:nvSpPr>
        <p:spPr>
          <a:xfrm rot="5400000">
            <a:off x="4950714" y="3355086"/>
            <a:ext cx="489204" cy="484632"/>
          </a:xfrm>
          <a:prstGeom prst="stripedRightArrow">
            <a:avLst>
              <a:gd name="adj1" fmla="val 442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 rot="5400000">
            <a:off x="1293114" y="4639264"/>
            <a:ext cx="489204" cy="484632"/>
          </a:xfrm>
          <a:prstGeom prst="stripedRightArrow">
            <a:avLst>
              <a:gd name="adj1" fmla="val 442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3124200" y="5172798"/>
            <a:ext cx="732084" cy="8644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80032" y="1937658"/>
            <a:ext cx="582168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93772" y="4822372"/>
            <a:ext cx="0" cy="60482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71116" y="1937658"/>
            <a:ext cx="2489454" cy="27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29400" y="4733058"/>
            <a:ext cx="228600" cy="296142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4830" y="4983430"/>
            <a:ext cx="228600" cy="296142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0" y="5212032"/>
            <a:ext cx="228600" cy="296142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53649" y="2290672"/>
            <a:ext cx="289374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Linearly independent</a:t>
            </a:r>
          </a:p>
          <a:p>
            <a:r>
              <a:rPr lang="en-US" dirty="0">
                <a:sym typeface="Symbol"/>
              </a:rPr>
              <a:t> </a:t>
            </a:r>
          </a:p>
          <a:p>
            <a:r>
              <a:rPr lang="en-US" dirty="0"/>
              <a:t>Number of leading ones</a:t>
            </a:r>
          </a:p>
          <a:p>
            <a:r>
              <a:rPr lang="en-US" dirty="0"/>
              <a:t>= number of vectors </a:t>
            </a: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7100520" y="3491001"/>
            <a:ext cx="192910" cy="1242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6" grpId="0" animBg="1"/>
      <p:bldP spid="13" grpId="0" animBg="1"/>
      <p:bldP spid="19" grpId="0" animBg="1"/>
      <p:bldP spid="20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" y="2133600"/>
            <a:ext cx="9197546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4251504"/>
            <a:ext cx="9109364" cy="54909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8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Basis of a vector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91" y="1328820"/>
            <a:ext cx="7558142" cy="3508977"/>
          </a:xfrm>
        </p:spPr>
        <p:txBody>
          <a:bodyPr>
            <a:noAutofit/>
          </a:bodyPr>
          <a:lstStyle/>
          <a:p>
            <a:r>
              <a:rPr lang="en-US" sz="2800" dirty="0"/>
              <a:t>A basis = A spanning set that is linearly independent.</a:t>
            </a:r>
          </a:p>
          <a:p>
            <a:r>
              <a:rPr lang="en-US" sz="2800" dirty="0"/>
              <a:t>If B is a basis of a vector space V, then:</a:t>
            </a:r>
          </a:p>
          <a:p>
            <a:r>
              <a:rPr lang="en-US" sz="2800" dirty="0"/>
              <a:t>In 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i="1" baseline="30000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, n a set of </a:t>
            </a:r>
            <a:r>
              <a:rPr lang="en-US" sz="2800" i="1" dirty="0">
                <a:solidFill>
                  <a:srgbClr val="FF0000"/>
                </a:solidFill>
              </a:rPr>
              <a:t>n vectors </a:t>
            </a:r>
            <a:r>
              <a:rPr lang="en-US" sz="2800" dirty="0"/>
              <a:t>is a </a:t>
            </a:r>
            <a:r>
              <a:rPr lang="en-US" sz="2800" i="1" dirty="0">
                <a:solidFill>
                  <a:srgbClr val="FF0000"/>
                </a:solidFill>
              </a:rPr>
              <a:t>basis of R</a:t>
            </a:r>
            <a:r>
              <a:rPr lang="en-US" sz="2800" i="1" baseline="30000" dirty="0">
                <a:solidFill>
                  <a:srgbClr val="FF0000"/>
                </a:solidFill>
              </a:rPr>
              <a:t>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and only if it is linearly </a:t>
            </a:r>
            <a:r>
              <a:rPr lang="en-US" sz="2800" i="1" dirty="0">
                <a:solidFill>
                  <a:srgbClr val="FF0000"/>
                </a:solidFill>
              </a:rPr>
              <a:t>independent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B spans V</a:t>
            </a:r>
          </a:p>
          <a:p>
            <a:pPr lvl="1"/>
            <a:r>
              <a:rPr lang="en-US" dirty="0"/>
              <a:t>B is linear independent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61" y="4953000"/>
            <a:ext cx="8645236" cy="1600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801533" y="5938017"/>
            <a:ext cx="1066800" cy="838200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51502" cy="324196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endCxn id="9" idx="0"/>
          </p:cNvCxnSpPr>
          <p:nvPr/>
        </p:nvCxnSpPr>
        <p:spPr>
          <a:xfrm>
            <a:off x="4110880" y="1547141"/>
            <a:ext cx="2630860" cy="2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39480" y="1752601"/>
            <a:ext cx="4804520" cy="646331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Choose a set of 3 vectors</a:t>
            </a:r>
          </a:p>
          <a:p>
            <a:r>
              <a:rPr lang="en-US" dirty="0"/>
              <a:t>And this set must be linearly independent</a:t>
            </a:r>
          </a:p>
        </p:txBody>
      </p:sp>
      <p:sp>
        <p:nvSpPr>
          <p:cNvPr id="12" name="Oval 11"/>
          <p:cNvSpPr/>
          <p:nvPr/>
        </p:nvSpPr>
        <p:spPr>
          <a:xfrm>
            <a:off x="3505200" y="3276600"/>
            <a:ext cx="838200" cy="762000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276600" y="1981200"/>
            <a:ext cx="10628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077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/>
          <a:lstStyle/>
          <a:p>
            <a:r>
              <a:rPr lang="en-US" dirty="0"/>
              <a:t>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7719508" cy="3508977"/>
          </a:xfrm>
        </p:spPr>
        <p:txBody>
          <a:bodyPr/>
          <a:lstStyle/>
          <a:p>
            <a:r>
              <a:rPr lang="en-US" sz="2800" dirty="0"/>
              <a:t>Dimension = number of vectors in a basis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17" y="2438400"/>
            <a:ext cx="7134225" cy="11477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733800"/>
            <a:ext cx="4163319" cy="1477328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dim(R</a:t>
            </a:r>
            <a:r>
              <a:rPr lang="en-US" baseline="30000" dirty="0"/>
              <a:t>n</a:t>
            </a:r>
            <a:r>
              <a:rPr lang="en-US" dirty="0"/>
              <a:t>) = n</a:t>
            </a:r>
          </a:p>
          <a:p>
            <a:r>
              <a:rPr lang="en-US" dirty="0"/>
              <a:t>If U </a:t>
            </a:r>
            <a:r>
              <a:rPr lang="en-US" dirty="0">
                <a:sym typeface="Symbol"/>
              </a:rPr>
              <a:t> V then dim(U)  dim(V) </a:t>
            </a:r>
          </a:p>
          <a:p>
            <a:pPr marL="285750" indent="-285750">
              <a:buFont typeface="Wingdings"/>
              <a:buChar char="è"/>
            </a:pPr>
            <a:r>
              <a:rPr lang="en-US" dirty="0">
                <a:sym typeface="Wingdings" panose="05000000000000000000" pitchFamily="2" charset="2"/>
              </a:rPr>
              <a:t>dim(subspace) </a:t>
            </a:r>
            <a:r>
              <a:rPr lang="en-US" dirty="0">
                <a:sym typeface="Symbol"/>
              </a:rPr>
              <a:t> 3 = dim(R</a:t>
            </a:r>
            <a:r>
              <a:rPr lang="en-US" baseline="30000" dirty="0">
                <a:sym typeface="Symbol"/>
              </a:rPr>
              <a:t>3</a:t>
            </a:r>
            <a:r>
              <a:rPr lang="en-US" dirty="0">
                <a:sym typeface="Symbol"/>
              </a:rPr>
              <a:t>)</a:t>
            </a:r>
          </a:p>
          <a:p>
            <a:pPr marL="285750" indent="-285750">
              <a:buFont typeface="Wingdings"/>
              <a:buChar char="è"/>
            </a:pPr>
            <a:r>
              <a:rPr lang="en-US" dirty="0">
                <a:sym typeface="Symbol"/>
              </a:rPr>
              <a:t>Dimension is not 4 or more than 4</a:t>
            </a:r>
          </a:p>
          <a:p>
            <a:r>
              <a:rPr lang="en-US" dirty="0">
                <a:sym typeface="Symbol"/>
              </a:rPr>
              <a:t>Dim( ) = 2 = number of leading 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3962400"/>
            <a:ext cx="38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2350" y="3962400"/>
            <a:ext cx="109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-3   2</a:t>
            </a:r>
          </a:p>
          <a:p>
            <a:r>
              <a:rPr lang="en-US" dirty="0"/>
              <a:t>-2   2    0</a:t>
            </a:r>
          </a:p>
          <a:p>
            <a:r>
              <a:rPr lang="en-US" dirty="0"/>
              <a:t>1    -1  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6550" y="5248870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8700" y="5248870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-3   2</a:t>
            </a:r>
          </a:p>
          <a:p>
            <a:r>
              <a:rPr lang="en-US" dirty="0"/>
              <a:t>-4   8    -4</a:t>
            </a:r>
          </a:p>
          <a:p>
            <a:r>
              <a:rPr lang="en-US" dirty="0"/>
              <a:t>2    -4  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67078" y="5248870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9228" y="5248870"/>
            <a:ext cx="109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-3   2</a:t>
            </a:r>
          </a:p>
          <a:p>
            <a:r>
              <a:rPr lang="en-US" dirty="0"/>
              <a:t>1    -2   1</a:t>
            </a:r>
          </a:p>
          <a:p>
            <a:r>
              <a:rPr lang="en-US" dirty="0"/>
              <a:t>0     0   0</a:t>
            </a:r>
          </a:p>
        </p:txBody>
      </p:sp>
      <p:sp>
        <p:nvSpPr>
          <p:cNvPr id="7" name="Oval 6"/>
          <p:cNvSpPr/>
          <p:nvPr/>
        </p:nvSpPr>
        <p:spPr>
          <a:xfrm>
            <a:off x="7010400" y="5248870"/>
            <a:ext cx="369584" cy="389930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94180" y="5488358"/>
            <a:ext cx="369584" cy="389930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05600" y="5530336"/>
            <a:ext cx="161250" cy="258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5817264" y="4864474"/>
            <a:ext cx="323088" cy="34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5" y="1951768"/>
            <a:ext cx="7977826" cy="13248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31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/>
          <a:lstStyle/>
          <a:p>
            <a:r>
              <a:rPr lang="en-US" dirty="0"/>
              <a:t>Solution space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848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35628" y="1709056"/>
            <a:ext cx="1447800" cy="457200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4800600"/>
            <a:ext cx="6893234" cy="646331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dim(solution space) = n – r  	// n: number of variables, </a:t>
            </a:r>
          </a:p>
          <a:p>
            <a:r>
              <a:rPr lang="en-US" dirty="0"/>
              <a:t>				r = number of leading ones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2166256"/>
            <a:ext cx="1371600" cy="263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76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76400"/>
            <a:ext cx="76962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572000"/>
            <a:ext cx="6789038" cy="1200329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Dim(G) = n – r  = 3 – 1 = 2 </a:t>
            </a:r>
            <a:r>
              <a:rPr lang="en-US" dirty="0">
                <a:sym typeface="Wingdings" panose="05000000000000000000" pitchFamily="2" charset="2"/>
              </a:rPr>
              <a:t> a basis for G contains 2 vectors</a:t>
            </a:r>
          </a:p>
          <a:p>
            <a:pPr marL="285750" indent="-285750">
              <a:buFont typeface="Wingdings"/>
              <a:buChar char="è"/>
            </a:pPr>
            <a:r>
              <a:rPr lang="en-US" dirty="0">
                <a:sym typeface="Wingdings" panose="05000000000000000000" pitchFamily="2" charset="2"/>
              </a:rPr>
              <a:t>c, e, b impossible </a:t>
            </a:r>
          </a:p>
          <a:p>
            <a:r>
              <a:rPr lang="en-US" dirty="0">
                <a:sym typeface="Wingdings" panose="05000000000000000000" pitchFamily="2" charset="2"/>
              </a:rPr>
              <a:t>In other hand, (1, 0, 0) is not in G  can not be d, f</a:t>
            </a:r>
          </a:p>
          <a:p>
            <a:r>
              <a:rPr lang="en-US" dirty="0">
                <a:sym typeface="Wingdings" panose="05000000000000000000" pitchFamily="2" charset="2"/>
              </a:rPr>
              <a:t> 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81200" y="2971800"/>
            <a:ext cx="2175319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6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Dot product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447800"/>
                <a:ext cx="6777317" cy="3508977"/>
              </a:xfrm>
            </p:spPr>
            <p:txBody>
              <a:bodyPr>
                <a:normAutofit fontScale="77500" lnSpcReduction="20000"/>
              </a:bodyPr>
              <a:lstStyle/>
              <a:p>
                <a:pPr marL="6858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Euclid"/>
                    <a:sym typeface="Euclid Extra"/>
                  </a:rPr>
                  <a:t> = (x</a:t>
                </a:r>
                <a:r>
                  <a:rPr lang="en-US" baseline="-25000" dirty="0">
                    <a:latin typeface="Euclid"/>
                    <a:sym typeface="Euclid Extra"/>
                  </a:rPr>
                  <a:t>1</a:t>
                </a:r>
                <a:r>
                  <a:rPr lang="en-US" dirty="0">
                    <a:latin typeface="Euclid"/>
                    <a:sym typeface="Euclid Extra"/>
                  </a:rPr>
                  <a:t>, y</a:t>
                </a:r>
                <a:r>
                  <a:rPr lang="en-US" baseline="-25000" dirty="0">
                    <a:latin typeface="Euclid"/>
                    <a:sym typeface="Euclid Extra"/>
                  </a:rPr>
                  <a:t>1</a:t>
                </a:r>
                <a:r>
                  <a:rPr lang="en-US" dirty="0">
                    <a:latin typeface="Euclid"/>
                    <a:sym typeface="Euclid Extra"/>
                  </a:rPr>
                  <a:t>, z</a:t>
                </a:r>
                <a:r>
                  <a:rPr lang="en-US" baseline="-25000" dirty="0">
                    <a:latin typeface="Euclid"/>
                    <a:sym typeface="Euclid Extra"/>
                  </a:rPr>
                  <a:t>1</a:t>
                </a:r>
                <a:r>
                  <a:rPr lang="en-US" dirty="0">
                    <a:latin typeface="Euclid"/>
                    <a:sym typeface="Euclid Extra"/>
                  </a:rPr>
                  <a:t>, w</a:t>
                </a:r>
                <a:r>
                  <a:rPr lang="en-US" baseline="-25000" dirty="0">
                    <a:latin typeface="Euclid"/>
                    <a:sym typeface="Euclid Extra"/>
                  </a:rPr>
                  <a:t>1</a:t>
                </a:r>
                <a:r>
                  <a:rPr lang="en-US" dirty="0">
                    <a:latin typeface="Euclid"/>
                    <a:sym typeface="Euclid Extra"/>
                  </a:rPr>
                  <a:t>),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Euclid"/>
                    <a:sym typeface="Euclid Extra"/>
                  </a:rPr>
                  <a:t> = (x</a:t>
                </a:r>
                <a:r>
                  <a:rPr lang="en-US" baseline="-25000" dirty="0">
                    <a:latin typeface="Euclid"/>
                    <a:sym typeface="Euclid Extra"/>
                  </a:rPr>
                  <a:t>2</a:t>
                </a:r>
                <a:r>
                  <a:rPr lang="en-US" dirty="0">
                    <a:latin typeface="Euclid"/>
                    <a:sym typeface="Euclid Extra"/>
                  </a:rPr>
                  <a:t>, y</a:t>
                </a:r>
                <a:r>
                  <a:rPr lang="en-US" baseline="-25000" dirty="0">
                    <a:latin typeface="Euclid"/>
                    <a:sym typeface="Euclid Extra"/>
                  </a:rPr>
                  <a:t>2</a:t>
                </a:r>
                <a:r>
                  <a:rPr lang="en-US" dirty="0">
                    <a:latin typeface="Euclid"/>
                    <a:sym typeface="Euclid Extra"/>
                  </a:rPr>
                  <a:t>, z</a:t>
                </a:r>
                <a:r>
                  <a:rPr lang="en-US" baseline="-25000" dirty="0">
                    <a:latin typeface="Euclid"/>
                    <a:sym typeface="Euclid Extra"/>
                  </a:rPr>
                  <a:t>2</a:t>
                </a:r>
                <a:r>
                  <a:rPr lang="en-US" dirty="0">
                    <a:latin typeface="Euclid"/>
                    <a:sym typeface="Euclid Extra"/>
                  </a:rPr>
                  <a:t>, w</a:t>
                </a:r>
                <a:r>
                  <a:rPr lang="en-US" baseline="-25000" dirty="0">
                    <a:latin typeface="Euclid"/>
                    <a:sym typeface="Euclid Extra"/>
                  </a:rPr>
                  <a:t>2</a:t>
                </a:r>
                <a:r>
                  <a:rPr lang="en-US" dirty="0">
                    <a:latin typeface="Euclid"/>
                    <a:sym typeface="Euclid Extra"/>
                  </a:rPr>
                  <a:t>)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vector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 </a:t>
                </a:r>
                <a:r>
                  <a:rPr lang="en-US" dirty="0">
                    <a:solidFill>
                      <a:srgbClr val="0000FF"/>
                    </a:solidFill>
                  </a:rPr>
                  <a:t>vector // dot product:</a:t>
                </a:r>
                <a:endParaRPr lang="en-US" dirty="0">
                  <a:latin typeface="Euclid"/>
                  <a:sym typeface="Euclid Extra"/>
                </a:endParaRP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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Euclid"/>
                    <a:sym typeface="Euclid Extra"/>
                  </a:rPr>
                  <a:t>= x</a:t>
                </a:r>
                <a:r>
                  <a:rPr lang="en-US" baseline="-25000" dirty="0">
                    <a:latin typeface="Euclid"/>
                    <a:sym typeface="Euclid Extra"/>
                  </a:rPr>
                  <a:t>1</a:t>
                </a:r>
                <a:r>
                  <a:rPr lang="en-US" dirty="0">
                    <a:latin typeface="Euclid"/>
                    <a:sym typeface="Euclid Extra"/>
                  </a:rPr>
                  <a:t>x</a:t>
                </a:r>
                <a:r>
                  <a:rPr lang="en-US" baseline="-25000" dirty="0">
                    <a:latin typeface="Euclid"/>
                    <a:sym typeface="Euclid Extra"/>
                  </a:rPr>
                  <a:t>2</a:t>
                </a:r>
                <a:r>
                  <a:rPr lang="en-US" dirty="0">
                    <a:latin typeface="Euclid"/>
                    <a:sym typeface="Euclid Extra"/>
                  </a:rPr>
                  <a:t> + y</a:t>
                </a:r>
                <a:r>
                  <a:rPr lang="en-US" baseline="-25000" dirty="0">
                    <a:latin typeface="Euclid"/>
                    <a:sym typeface="Euclid Extra"/>
                  </a:rPr>
                  <a:t>1</a:t>
                </a:r>
                <a:r>
                  <a:rPr lang="en-US" dirty="0">
                    <a:latin typeface="Euclid"/>
                    <a:sym typeface="Euclid Extra"/>
                  </a:rPr>
                  <a:t>y</a:t>
                </a:r>
                <a:r>
                  <a:rPr lang="en-US" baseline="-25000" dirty="0">
                    <a:latin typeface="Euclid"/>
                    <a:sym typeface="Euclid Extra"/>
                  </a:rPr>
                  <a:t>2</a:t>
                </a:r>
                <a:r>
                  <a:rPr lang="en-US" dirty="0">
                    <a:latin typeface="Euclid"/>
                    <a:sym typeface="Euclid Extra"/>
                  </a:rPr>
                  <a:t> + z</a:t>
                </a:r>
                <a:r>
                  <a:rPr lang="en-US" baseline="-25000" dirty="0">
                    <a:latin typeface="Euclid"/>
                    <a:sym typeface="Euclid Extra"/>
                  </a:rPr>
                  <a:t>1</a:t>
                </a:r>
                <a:r>
                  <a:rPr lang="en-US" dirty="0">
                    <a:latin typeface="Euclid"/>
                    <a:sym typeface="Euclid Extra"/>
                  </a:rPr>
                  <a:t>z</a:t>
                </a:r>
                <a:r>
                  <a:rPr lang="en-US" baseline="-25000" dirty="0">
                    <a:latin typeface="Euclid"/>
                    <a:sym typeface="Euclid Extra"/>
                  </a:rPr>
                  <a:t>2</a:t>
                </a:r>
                <a:r>
                  <a:rPr lang="en-US" dirty="0">
                    <a:latin typeface="Euclid"/>
                    <a:sym typeface="Euclid Extra"/>
                  </a:rPr>
                  <a:t> + w</a:t>
                </a:r>
                <a:r>
                  <a:rPr lang="en-US" baseline="-25000" dirty="0">
                    <a:latin typeface="Euclid"/>
                    <a:sym typeface="Euclid Extra"/>
                  </a:rPr>
                  <a:t>1</a:t>
                </a:r>
                <a:r>
                  <a:rPr lang="en-US" dirty="0">
                    <a:latin typeface="Euclid"/>
                    <a:sym typeface="Euclid Extra"/>
                  </a:rPr>
                  <a:t>w</a:t>
                </a:r>
                <a:r>
                  <a:rPr lang="en-US" baseline="-25000" dirty="0">
                    <a:latin typeface="Euclid"/>
                    <a:sym typeface="Euclid Extra"/>
                  </a:rPr>
                  <a:t>2</a:t>
                </a:r>
                <a:endParaRPr lang="en-US" baseline="-25000" dirty="0">
                  <a:solidFill>
                    <a:srgbClr val="0000FF"/>
                  </a:solidFill>
                </a:endParaRPr>
              </a:p>
              <a:p>
                <a:pPr marL="6858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sym typeface="Wingdings" pitchFamily="2" charset="2"/>
                  </a:rPr>
                  <a:t>= a number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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= 0 </a:t>
                </a:r>
                <a:r>
                  <a:rPr lang="en-US" dirty="0">
                    <a:solidFill>
                      <a:srgbClr val="0000FF"/>
                    </a:solidFill>
                    <a:sym typeface="Wingdings" pitchFamily="2" charset="2"/>
                  </a:rPr>
                  <a:t> orthogonal // </a:t>
                </a:r>
                <a:r>
                  <a:rPr lang="en-US" dirty="0" err="1">
                    <a:solidFill>
                      <a:srgbClr val="0000FF"/>
                    </a:solidFill>
                    <a:sym typeface="Wingdings" pitchFamily="2" charset="2"/>
                  </a:rPr>
                  <a:t>trực</a:t>
                </a:r>
                <a:r>
                  <a:rPr lang="en-US" dirty="0">
                    <a:solidFill>
                      <a:srgbClr val="0000FF"/>
                    </a:solidFill>
                    <a:sym typeface="Wingdings" pitchFamily="2" charset="2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sym typeface="Wingdings" pitchFamily="2" charset="2"/>
                  </a:rPr>
                  <a:t>giao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b="1" i="1" dirty="0">
                    <a:solidFill>
                      <a:srgbClr val="0000FF"/>
                    </a:solidFill>
                  </a:rPr>
                  <a:t>Length</a:t>
                </a:r>
                <a:r>
                  <a:rPr lang="en-US" dirty="0"/>
                  <a:t> of a vector: </a:t>
                </a:r>
                <a:r>
                  <a:rPr lang="en-US" dirty="0">
                    <a:latin typeface="Euclid"/>
                  </a:rPr>
                  <a:t> </a:t>
                </a:r>
              </a:p>
              <a:p>
                <a:pPr marL="6858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Euclid"/>
                    <a:sym typeface="Euclid Extra"/>
                  </a:rPr>
                  <a:t>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Euclid"/>
                    <a:sym typeface="Euclid Extra"/>
                  </a:rPr>
                  <a:t> </a:t>
                </a:r>
                <a:r>
                  <a:rPr lang="en-US" dirty="0">
                    <a:latin typeface="Euclid"/>
                    <a:sym typeface="Euclid Extra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sym typeface="Euclid Extra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sym typeface="Symbol"/>
                          </a:rPr>
                          <m:t>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>
                    <a:latin typeface="Euclid"/>
                    <a:sym typeface="Euclid Extra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Euclid Extra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latin typeface="Euclid"/>
                            <a:sym typeface="Euclid Extra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latin typeface="Euclid"/>
                            <a:sym typeface="Euclid Extr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latin typeface="Euclid"/>
                            <a:sym typeface="Euclid Extra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Euclid"/>
                            <a:sym typeface="Euclid Extra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dirty="0">
                            <a:latin typeface="Euclid"/>
                            <a:sym typeface="Euclid Extr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Euclid"/>
                            <a:sym typeface="Euclid Extra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latin typeface="Euclid"/>
                            <a:sym typeface="Euclid Extr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latin typeface="Euclid"/>
                            <a:sym typeface="Euclid Extra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Euclid"/>
                            <a:sym typeface="Euclid Extra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Euclid"/>
                            <a:sym typeface="Euclid Extra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latin typeface="Euclid"/>
                            <a:sym typeface="Euclid Extr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latin typeface="Euclid"/>
                            <a:sym typeface="Euclid Extra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Euclid"/>
                            <a:sym typeface="Euclid Extra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Euclid"/>
                            <a:sym typeface="Euclid Extra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latin typeface="Euclid"/>
                            <a:sym typeface="Euclid Extr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latin typeface="Euclid"/>
                            <a:sym typeface="Euclid Extra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b="1" i="1" dirty="0">
                    <a:solidFill>
                      <a:srgbClr val="0000FF"/>
                    </a:solidFill>
                  </a:rPr>
                  <a:t>Distance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Euclid"/>
                    <a:sym typeface="Euclid Extra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Euclid"/>
                    <a:sym typeface="Euclid Extra"/>
                  </a:rPr>
                  <a:t>: </a:t>
                </a:r>
                <a:endParaRPr lang="en-US" dirty="0">
                  <a:latin typeface="Euclid"/>
                  <a:sym typeface="Euclid Extra"/>
                </a:endParaRPr>
              </a:p>
              <a:p>
                <a:pPr marL="6858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Euclid"/>
                    <a:sym typeface="Euclid Extra"/>
                  </a:rPr>
                  <a:t>Dist(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Euclid"/>
                    <a:sym typeface="Euclid Extra"/>
                  </a:rPr>
                  <a:t>) = 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Euclid"/>
                    <a:sym typeface="Euclid Extra"/>
                  </a:rPr>
                  <a:t>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447800"/>
                <a:ext cx="6777317" cy="3508977"/>
              </a:xfrm>
              <a:blipFill>
                <a:blip r:embed="rId3"/>
                <a:stretch>
                  <a:fillRect l="-629" t="-2783" b="-3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7696200" cy="914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9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		// vector in R</a:t>
            </a:r>
            <a:r>
              <a:rPr lang="en-US" baseline="30000" dirty="0"/>
              <a:t>2</a:t>
            </a:r>
          </a:p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) 		// vector in R</a:t>
            </a:r>
            <a:r>
              <a:rPr lang="en-US" baseline="30000" dirty="0"/>
              <a:t>3</a:t>
            </a:r>
          </a:p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) 	// vector in R</a:t>
            </a:r>
            <a:r>
              <a:rPr lang="en-US" baseline="30000" dirty="0"/>
              <a:t>4</a:t>
            </a:r>
          </a:p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	// vector in R</a:t>
            </a:r>
            <a:r>
              <a:rPr lang="en-US" baseline="30000" dirty="0"/>
              <a:t>n</a:t>
            </a:r>
          </a:p>
          <a:p>
            <a:r>
              <a:rPr lang="en-US" dirty="0"/>
              <a:t>A </a:t>
            </a:r>
            <a:r>
              <a:rPr lang="en-US" b="1" dirty="0"/>
              <a:t>vector</a:t>
            </a:r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in R</a:t>
            </a:r>
            <a:r>
              <a:rPr lang="en-US" baseline="30000" dirty="0"/>
              <a:t>n</a:t>
            </a:r>
            <a:r>
              <a:rPr lang="en-US" dirty="0"/>
              <a:t> is also called a </a:t>
            </a:r>
            <a:r>
              <a:rPr lang="en-US" b="1" dirty="0"/>
              <a:t>point </a:t>
            </a:r>
            <a:r>
              <a:rPr lang="en-US" dirty="0"/>
              <a:t>in R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(0, 0, …, 0): the </a:t>
            </a:r>
            <a:r>
              <a:rPr lang="en-US" dirty="0">
                <a:solidFill>
                  <a:srgbClr val="0000FF"/>
                </a:solidFill>
              </a:rPr>
              <a:t>zero vector </a:t>
            </a:r>
            <a:r>
              <a:rPr lang="en-US" dirty="0"/>
              <a:t>in R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8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2B88-DEF3-4336-8CA3-C47BB21D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DEBB7-44DA-4427-BB26-A471BE0D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905000"/>
            <a:ext cx="5867400" cy="37723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30045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Row space, column space and Rank of a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3508977"/>
          </a:xfrm>
        </p:spPr>
        <p:txBody>
          <a:bodyPr>
            <a:normAutofit/>
          </a:bodyPr>
          <a:lstStyle/>
          <a:p>
            <a:r>
              <a:rPr lang="en-US" sz="2000" dirty="0"/>
              <a:t>A is a </a:t>
            </a:r>
            <a:r>
              <a:rPr lang="en-US" sz="2000" dirty="0" err="1"/>
              <a:t>mxn</a:t>
            </a:r>
            <a:r>
              <a:rPr lang="en-US" sz="2000" dirty="0"/>
              <a:t> matrix </a:t>
            </a:r>
          </a:p>
          <a:p>
            <a:pPr>
              <a:buFont typeface="Wingdings" pitchFamily="2" charset="2"/>
              <a:buChar char="è"/>
            </a:pPr>
            <a:r>
              <a:rPr lang="en-US" sz="2000" dirty="0">
                <a:sym typeface="Wingdings" pitchFamily="2" charset="2"/>
              </a:rPr>
              <a:t>rank(A) </a:t>
            </a:r>
            <a:r>
              <a:rPr lang="en-US" sz="2000" dirty="0">
                <a:sym typeface="Symbol"/>
              </a:rPr>
              <a:t> m, </a:t>
            </a:r>
            <a:r>
              <a:rPr lang="en-US" sz="2000" dirty="0">
                <a:sym typeface="Wingdings" pitchFamily="2" charset="2"/>
              </a:rPr>
              <a:t>rank(A) </a:t>
            </a:r>
            <a:r>
              <a:rPr lang="en-US" sz="2000" dirty="0">
                <a:sym typeface="Symbol"/>
              </a:rPr>
              <a:t> n</a:t>
            </a:r>
          </a:p>
          <a:p>
            <a:r>
              <a:rPr lang="en-US" sz="2000" dirty="0">
                <a:solidFill>
                  <a:srgbClr val="FF0000"/>
                </a:solidFill>
                <a:sym typeface="Symbol"/>
              </a:rPr>
              <a:t>Row space </a:t>
            </a:r>
            <a:r>
              <a:rPr lang="en-US" sz="2000" dirty="0">
                <a:sym typeface="Symbol"/>
              </a:rPr>
              <a:t>of a matrix </a:t>
            </a:r>
          </a:p>
          <a:p>
            <a:pPr marL="68580" indent="0">
              <a:buNone/>
            </a:pPr>
            <a:r>
              <a:rPr lang="en-US" sz="2000" dirty="0">
                <a:solidFill>
                  <a:srgbClr val="FF0000"/>
                </a:solidFill>
                <a:sym typeface="Symbol"/>
              </a:rPr>
              <a:t>Row(A)</a:t>
            </a:r>
            <a:r>
              <a:rPr lang="en-US" sz="2000" dirty="0">
                <a:sym typeface="Symbol"/>
              </a:rPr>
              <a:t> = span{row1, row2, …, </a:t>
            </a:r>
            <a:r>
              <a:rPr lang="en-US" sz="2000" dirty="0" err="1">
                <a:sym typeface="Symbol"/>
              </a:rPr>
              <a:t>rowm</a:t>
            </a:r>
            <a:r>
              <a:rPr lang="en-US" sz="2000" dirty="0">
                <a:sym typeface="Symbol"/>
              </a:rPr>
              <a:t>}</a:t>
            </a:r>
          </a:p>
          <a:p>
            <a:pPr marL="68580" indent="0">
              <a:buNone/>
            </a:pPr>
            <a:r>
              <a:rPr lang="en-US" sz="2000" dirty="0">
                <a:sym typeface="Symbol"/>
              </a:rPr>
              <a:t>(rows = vectors)</a:t>
            </a:r>
          </a:p>
          <a:p>
            <a:r>
              <a:rPr lang="en-US" sz="2000" dirty="0">
                <a:solidFill>
                  <a:srgbClr val="FF0000"/>
                </a:solidFill>
                <a:sym typeface="Symbol"/>
              </a:rPr>
              <a:t>Column space </a:t>
            </a:r>
            <a:r>
              <a:rPr lang="en-US" sz="2000" dirty="0">
                <a:sym typeface="Symbol"/>
              </a:rPr>
              <a:t>of a matrix</a:t>
            </a:r>
          </a:p>
          <a:p>
            <a:pPr marL="68580" indent="0">
              <a:buNone/>
            </a:pPr>
            <a:r>
              <a:rPr lang="en-US" sz="2000" dirty="0">
                <a:solidFill>
                  <a:srgbClr val="FF0000"/>
                </a:solidFill>
                <a:sym typeface="Symbol"/>
              </a:rPr>
              <a:t>Col(A)</a:t>
            </a:r>
            <a:r>
              <a:rPr lang="en-US" sz="2000" dirty="0">
                <a:sym typeface="Symbol"/>
              </a:rPr>
              <a:t> =  span{col1, col2, …, </a:t>
            </a:r>
            <a:r>
              <a:rPr lang="en-US" sz="2000" dirty="0" err="1">
                <a:sym typeface="Symbol"/>
              </a:rPr>
              <a:t>coln</a:t>
            </a:r>
            <a:r>
              <a:rPr lang="en-US" sz="2000" dirty="0">
                <a:sym typeface="Symbol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sym typeface="Symbol"/>
              </a:rPr>
              <a:t>dim(row(A)) = dim(col(A)) = rank(A)</a:t>
            </a:r>
          </a:p>
          <a:p>
            <a:pPr marL="68580" indent="0">
              <a:buNone/>
            </a:pPr>
            <a:endParaRPr lang="en-US" sz="2000" dirty="0">
              <a:sym typeface="Symbol"/>
            </a:endParaRPr>
          </a:p>
          <a:p>
            <a:pPr>
              <a:buFont typeface="Wingdings" pitchFamily="2" charset="2"/>
              <a:buChar char="è"/>
            </a:pPr>
            <a:endParaRPr lang="en-US" sz="2000" dirty="0">
              <a:sym typeface="Symbol"/>
            </a:endParaRPr>
          </a:p>
          <a:p>
            <a:pPr>
              <a:buFont typeface="Wingdings" pitchFamily="2" charset="2"/>
              <a:buChar char="è"/>
            </a:pPr>
            <a:endParaRPr lang="en-US" sz="2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4714875"/>
            <a:ext cx="7700962" cy="695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5562600"/>
            <a:ext cx="7700962" cy="7715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81038" y="5029200"/>
            <a:ext cx="461962" cy="500063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9266" y="5937476"/>
            <a:ext cx="461962" cy="452438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8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5" y="1143000"/>
            <a:ext cx="7649936" cy="19145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2" y="3581400"/>
            <a:ext cx="7639050" cy="18764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1676400"/>
            <a:ext cx="2590800" cy="423862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685800"/>
            <a:ext cx="2568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Dim(col(A)) = rank(A)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2743200" y="1055132"/>
            <a:ext cx="1524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10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/>
          <a:lstStyle/>
          <a:p>
            <a:r>
              <a:rPr lang="en-US" dirty="0"/>
              <a:t>Solution space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848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35628" y="1709056"/>
            <a:ext cx="1447800" cy="457200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4800600"/>
            <a:ext cx="6893234" cy="646331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dim(solution space) = n – r  	// n: number of variables, </a:t>
            </a:r>
          </a:p>
          <a:p>
            <a:r>
              <a:rPr lang="en-US" dirty="0"/>
              <a:t>				r = number of leading ones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2166256"/>
            <a:ext cx="1371600" cy="263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55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68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048000" y="2438400"/>
            <a:ext cx="1066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4500" y="4544291"/>
            <a:ext cx="63627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Solution </a:t>
            </a:r>
            <a:r>
              <a:rPr lang="en-US" sz="2800" dirty="0" smtClean="0"/>
              <a:t>space: Dim(G</a:t>
            </a:r>
            <a:r>
              <a:rPr lang="en-US" sz="2800" dirty="0"/>
              <a:t>) = n – r  = 2</a:t>
            </a:r>
          </a:p>
        </p:txBody>
      </p:sp>
    </p:spTree>
    <p:extLst>
      <p:ext uri="{BB962C8B-B14F-4D97-AF65-F5344CB8AC3E}">
        <p14:creationId xmlns:p14="http://schemas.microsoft.com/office/powerpoint/2010/main" val="4031262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477982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Null space and image space of a </a:t>
            </a:r>
            <a:r>
              <a:rPr lang="en-US" sz="3200" dirty="0" err="1"/>
              <a:t>mxn</a:t>
            </a:r>
            <a:r>
              <a:rPr lang="en-US" sz="3200" dirty="0"/>
              <a:t> matrix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735283"/>
                <a:ext cx="6777317" cy="350897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Null space of a matrix A:</a:t>
                </a:r>
              </a:p>
              <a:p>
                <a:pPr marL="68580" indent="0">
                  <a:buNone/>
                </a:pPr>
                <a:r>
                  <a:rPr lang="en-US" sz="2000" dirty="0"/>
                  <a:t>Null(A) = {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acc>
                    <m:r>
                      <a:rPr lang="en-US" sz="200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68580" indent="0">
                  <a:buNone/>
                </a:pP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0000FF"/>
                    </a:solidFill>
                  </a:rPr>
                  <a:t>solution space </a:t>
                </a:r>
                <a:r>
                  <a:rPr lang="en-US" sz="2000" dirty="0"/>
                  <a:t>of a homogeneous system)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sz="2000" i="1" dirty="0">
                    <a:solidFill>
                      <a:srgbClr val="0000FF"/>
                    </a:solidFill>
                    <a:sym typeface="Wingdings" pitchFamily="2" charset="2"/>
                  </a:rPr>
                  <a:t>dim(null(A)) = n – r </a:t>
                </a:r>
              </a:p>
              <a:p>
                <a:r>
                  <a:rPr lang="en-US" sz="2000" dirty="0"/>
                  <a:t>Image space:</a:t>
                </a:r>
              </a:p>
              <a:p>
                <a:r>
                  <a:rPr lang="en-US" sz="2000" dirty="0" err="1"/>
                  <a:t>Im</a:t>
                </a:r>
                <a:r>
                  <a:rPr lang="en-US" sz="2000" dirty="0"/>
                  <a:t>(A) = {all image AX: X in </a:t>
                </a:r>
                <a:r>
                  <a:rPr lang="en-US" sz="2000" dirty="0" err="1"/>
                  <a:t>R</a:t>
                </a:r>
                <a:r>
                  <a:rPr lang="en-US" sz="2000" baseline="30000" dirty="0" err="1"/>
                  <a:t>n</a:t>
                </a:r>
                <a:r>
                  <a:rPr lang="en-US" sz="2000" dirty="0"/>
                  <a:t>} = col(A) 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sz="2000" i="1" dirty="0">
                    <a:solidFill>
                      <a:srgbClr val="0000FF"/>
                    </a:solidFill>
                    <a:sym typeface="Wingdings" pitchFamily="2" charset="2"/>
                  </a:rPr>
                  <a:t>dim(</a:t>
                </a:r>
                <a:r>
                  <a:rPr lang="en-US" sz="2000" i="1" dirty="0" err="1">
                    <a:solidFill>
                      <a:srgbClr val="0000FF"/>
                    </a:solidFill>
                    <a:sym typeface="Wingdings" pitchFamily="2" charset="2"/>
                  </a:rPr>
                  <a:t>im</a:t>
                </a:r>
                <a:r>
                  <a:rPr lang="en-US" sz="2000" i="1" dirty="0">
                    <a:solidFill>
                      <a:srgbClr val="0000FF"/>
                    </a:solidFill>
                    <a:sym typeface="Wingdings" pitchFamily="2" charset="2"/>
                  </a:rPr>
                  <a:t>(A)) = dim(col(A)) =  rank(A)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735283"/>
                <a:ext cx="6777317" cy="3508977"/>
              </a:xfrm>
              <a:blipFill>
                <a:blip r:embed="rId3"/>
                <a:stretch>
                  <a:fillRect l="-270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52938"/>
            <a:ext cx="8001000" cy="2047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30086" y="4506684"/>
            <a:ext cx="1066800" cy="56605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24000" y="3200401"/>
            <a:ext cx="381000" cy="1306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3200400"/>
            <a:ext cx="3886200" cy="227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4338637"/>
            <a:ext cx="4572000" cy="113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09750" y="4338637"/>
            <a:ext cx="171450" cy="168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42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666018" cy="226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54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0187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Vector addition and scalar multiplication in R</a:t>
            </a:r>
            <a:r>
              <a:rPr lang="en-US" baseline="30000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29823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u = 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 …, u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v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Vector addition:</a:t>
            </a:r>
          </a:p>
          <a:p>
            <a:pPr marL="68580" indent="0">
              <a:buNone/>
            </a:pPr>
            <a:r>
              <a:rPr lang="en-US" dirty="0"/>
              <a:t>u + v = (u</a:t>
            </a:r>
            <a:r>
              <a:rPr lang="en-US" baseline="-25000" dirty="0"/>
              <a:t>1</a:t>
            </a:r>
            <a:r>
              <a:rPr lang="en-US" dirty="0"/>
              <a:t> + v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2</a:t>
            </a:r>
            <a:r>
              <a:rPr lang="en-US" dirty="0"/>
              <a:t>, …, u</a:t>
            </a:r>
            <a:r>
              <a:rPr lang="en-US" baseline="-25000" dirty="0"/>
              <a:t>n</a:t>
            </a:r>
            <a:r>
              <a:rPr lang="en-US" dirty="0"/>
              <a:t> +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Scalar multiplication:</a:t>
            </a:r>
          </a:p>
          <a:p>
            <a:pPr marL="68580" indent="0">
              <a:buNone/>
            </a:pPr>
            <a:r>
              <a:rPr lang="en-US" dirty="0"/>
              <a:t>cv = (cv</a:t>
            </a:r>
            <a:r>
              <a:rPr lang="en-US" baseline="-25000" dirty="0"/>
              <a:t>1</a:t>
            </a:r>
            <a:r>
              <a:rPr lang="en-US" dirty="0"/>
              <a:t>, cv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cv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8664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/>
              <a:t>Given two vectors u = (2, -1, 1, 2), v = (3, 1, 2, -1)</a:t>
            </a:r>
          </a:p>
          <a:p>
            <a:pPr lvl="1"/>
            <a:r>
              <a:rPr lang="en-US" dirty="0"/>
              <a:t>Find u + v </a:t>
            </a:r>
          </a:p>
          <a:p>
            <a:pPr marL="365760" lvl="1" indent="0">
              <a:buNone/>
            </a:pPr>
            <a:r>
              <a:rPr lang="en-US" dirty="0"/>
              <a:t>u + v = (5, 0, 3, 1)</a:t>
            </a:r>
          </a:p>
          <a:p>
            <a:pPr lvl="1"/>
            <a:r>
              <a:rPr lang="en-US" dirty="0"/>
              <a:t>Find ½u</a:t>
            </a:r>
          </a:p>
          <a:p>
            <a:pPr marL="365760" lvl="1" indent="0">
              <a:buNone/>
            </a:pPr>
            <a:r>
              <a:rPr lang="en-US" dirty="0"/>
              <a:t>½u = (1, - ½, ½,1)</a:t>
            </a:r>
          </a:p>
          <a:p>
            <a:pPr lvl="1"/>
            <a:r>
              <a:rPr lang="en-US" dirty="0"/>
              <a:t>Find -3v</a:t>
            </a:r>
          </a:p>
          <a:p>
            <a:pPr marL="365760" lvl="1" indent="0">
              <a:buNone/>
            </a:pPr>
            <a:r>
              <a:rPr lang="en-US" dirty="0"/>
              <a:t>-3v = (-9, -3, -6, 3)</a:t>
            </a:r>
          </a:p>
          <a:p>
            <a:pPr lvl="1"/>
            <a:r>
              <a:rPr lang="en-US" dirty="0"/>
              <a:t>And find 3u - 2v</a:t>
            </a:r>
          </a:p>
          <a:p>
            <a:pPr marL="365760" lvl="1" indent="0">
              <a:buNone/>
            </a:pPr>
            <a:r>
              <a:rPr lang="en-US" dirty="0"/>
              <a:t>3u + 2v = (0, -5, -1, 8)</a:t>
            </a:r>
          </a:p>
        </p:txBody>
      </p:sp>
    </p:spTree>
    <p:extLst>
      <p:ext uri="{BB962C8B-B14F-4D97-AF65-F5344CB8AC3E}">
        <p14:creationId xmlns:p14="http://schemas.microsoft.com/office/powerpoint/2010/main" val="350291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vector as a linear combination of other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u = (1, -1, 2), v = (2, 1, 3), w = (1, -3, 1).</a:t>
            </a:r>
          </a:p>
          <a:p>
            <a:r>
              <a:rPr lang="en-US" dirty="0"/>
              <a:t>Write w as a linear combination of u and v, that is find numbers a, b such that:</a:t>
            </a:r>
          </a:p>
          <a:p>
            <a:pPr marL="68580" indent="0" algn="ctr">
              <a:buNone/>
            </a:pPr>
            <a:r>
              <a:rPr lang="en-US" dirty="0"/>
              <a:t>w = au + </a:t>
            </a:r>
            <a:r>
              <a:rPr lang="en-US" dirty="0" err="1"/>
              <a:t>bv</a:t>
            </a: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dirty="0"/>
              <a:t>(1, -3, 1) = a(1, -1, 2) + b(2, 1, 3)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	     = (a + b, -a + b, 2a + 3b)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1543051" y="4019550"/>
            <a:ext cx="381000" cy="1028701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3295651" y="4008664"/>
            <a:ext cx="381000" cy="1028701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4999263" y="3997780"/>
            <a:ext cx="381000" cy="1028701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4886" y="46272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0574" y="46373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9154" y="4626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4191000"/>
            <a:ext cx="1806905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+ b =1</a:t>
            </a:r>
          </a:p>
          <a:p>
            <a:r>
              <a:rPr lang="en-US" dirty="0"/>
              <a:t>-a + b = -3</a:t>
            </a:r>
          </a:p>
          <a:p>
            <a:r>
              <a:rPr lang="en-US" dirty="0"/>
              <a:t>2a + 3b = 1</a:t>
            </a:r>
          </a:p>
          <a:p>
            <a:r>
              <a:rPr lang="en-US" dirty="0">
                <a:sym typeface="Wingdings" panose="05000000000000000000" pitchFamily="2" charset="2"/>
              </a:rPr>
              <a:t> a = 2, b = -1</a:t>
            </a:r>
            <a:endParaRPr lang="en-US" dirty="0"/>
          </a:p>
        </p:txBody>
      </p:sp>
      <p:sp>
        <p:nvSpPr>
          <p:cNvPr id="11" name="Striped Right Arrow 10"/>
          <p:cNvSpPr/>
          <p:nvPr/>
        </p:nvSpPr>
        <p:spPr>
          <a:xfrm>
            <a:off x="6172200" y="4355266"/>
            <a:ext cx="228600" cy="69473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39000" y="3669268"/>
            <a:ext cx="124745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 = 2u - v</a:t>
            </a:r>
          </a:p>
        </p:txBody>
      </p:sp>
    </p:spTree>
    <p:extLst>
      <p:ext uri="{BB962C8B-B14F-4D97-AF65-F5344CB8AC3E}">
        <p14:creationId xmlns:p14="http://schemas.microsoft.com/office/powerpoint/2010/main" val="392628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- Subspaces of R</a:t>
            </a:r>
            <a:r>
              <a:rPr lang="en-US" baseline="30000" dirty="0"/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nonempty subset V is called a </a:t>
                </a:r>
                <a:r>
                  <a:rPr lang="en-US" i="1" dirty="0">
                    <a:solidFill>
                      <a:srgbClr val="0000FF"/>
                    </a:solidFill>
                  </a:rPr>
                  <a:t>subspace</a:t>
                </a:r>
                <a:r>
                  <a:rPr lang="en-US" dirty="0"/>
                  <a:t> of Rn if: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0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0, 0, …, 0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𝑉</m:t>
                    </m:r>
                  </m:oMath>
                </a14:m>
                <a:endParaRPr lang="en-US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/>
                      </a:rPr>
                      <m:t> 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 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/>
                      </a:rPr>
                      <m:t>𝑢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/>
                      </a:rPr>
                      <m:t>v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  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/>
                      </a:rPr>
                      <m:t>𝑘𝑣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and any number k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Example. </a:t>
                </a:r>
                <a:r>
                  <a:rPr lang="en-US" dirty="0"/>
                  <a:t>V = {(a, a, 0) | a </a:t>
                </a:r>
                <a:r>
                  <a:rPr lang="en-US" dirty="0">
                    <a:sym typeface="Symbol"/>
                  </a:rPr>
                  <a:t> R}</a:t>
                </a:r>
              </a:p>
              <a:p>
                <a:pPr lvl="1"/>
                <a:r>
                  <a:rPr lang="en-US" dirty="0">
                    <a:sym typeface="Symbol"/>
                  </a:rPr>
                  <a:t>(0, 0, 0) is in V</a:t>
                </a:r>
              </a:p>
              <a:p>
                <a:pPr lvl="1"/>
                <a:r>
                  <a:rPr lang="en-US" dirty="0">
                    <a:sym typeface="Symbol"/>
                  </a:rPr>
                  <a:t>If (a, a, 0) and (b, b, 0) are in V then (a + b, a + b, 0) is in V</a:t>
                </a:r>
              </a:p>
              <a:p>
                <a:pPr lvl="1"/>
                <a:r>
                  <a:rPr lang="en-US" dirty="0">
                    <a:sym typeface="Symbol"/>
                  </a:rPr>
                  <a:t>If v=(a, a, 0) is in V then cv = (ca, ca, 0) is in V</a:t>
                </a:r>
              </a:p>
              <a:p>
                <a:r>
                  <a:rPr lang="en-US" dirty="0">
                    <a:sym typeface="Symbol"/>
                  </a:rPr>
                  <a:t>V is a subspace of R</a:t>
                </a:r>
                <a:r>
                  <a:rPr lang="en-US" baseline="30000" dirty="0">
                    <a:sym typeface="Symbol"/>
                  </a:rPr>
                  <a:t>3</a:t>
                </a:r>
                <a:r>
                  <a:rPr lang="en-US" dirty="0">
                    <a:sym typeface="Symbol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360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0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024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Some examples of sets that are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subspaces of R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n-US" baseline="30000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4" y="4400550"/>
            <a:ext cx="3269456" cy="40005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15000" y="3232211"/>
                <a:ext cx="2667000" cy="95878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sym typeface="Wingdings 2"/>
                  </a:rPr>
                  <a:t>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 0, …, 0</m:t>
                        </m:r>
                      </m:e>
                    </m:d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</m:oMath>
                </a14:m>
                <a:endParaRPr lang="en-US" baseline="30000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  <a:sym typeface="Wingdings 2"/>
                  </a:rPr>
                  <a:t>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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sym typeface="Wingdings 2"/>
                  </a:rPr>
                  <a:t>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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𝑘𝑣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232211"/>
                <a:ext cx="2667000" cy="958789"/>
              </a:xfrm>
              <a:prstGeom prst="rect">
                <a:avLst/>
              </a:prstGeom>
              <a:blipFill>
                <a:blip r:embed="rId4"/>
                <a:stretch>
                  <a:fillRect l="-1822" t="-2500" b="-437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41695" y="2417987"/>
            <a:ext cx="3858905" cy="838781"/>
            <a:chOff x="1125390" y="2132237"/>
            <a:chExt cx="3858905" cy="838781"/>
          </a:xfrm>
        </p:grpSpPr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720" y="2132237"/>
              <a:ext cx="3457575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125390" y="2162056"/>
              <a:ext cx="474810" cy="3357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U=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25390" y="2601686"/>
              <a:ext cx="486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V=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572998"/>
            <a:ext cx="3504609" cy="393144"/>
            <a:chOff x="740228" y="3299154"/>
            <a:chExt cx="3504609" cy="393144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787" y="3301773"/>
              <a:ext cx="30670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40228" y="329915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W=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914400" y="2417987"/>
            <a:ext cx="4038600" cy="915763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" y="3486150"/>
            <a:ext cx="4038600" cy="633755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800600" y="3486150"/>
            <a:ext cx="1066800" cy="284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3"/>
          </p:cNvCxnSpPr>
          <p:nvPr/>
        </p:nvCxnSpPr>
        <p:spPr>
          <a:xfrm flipH="1">
            <a:off x="4343400" y="3486150"/>
            <a:ext cx="1524000" cy="1114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953000" y="2832324"/>
            <a:ext cx="914400" cy="653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6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024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Some examples of sets that are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subspaces of R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n-US" baseline="300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57475"/>
            <a:ext cx="6538912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166901" y="5040868"/>
            <a:ext cx="3667992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 = {(a, b, c) | a = b or a = -b}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7800" y="3733800"/>
            <a:ext cx="3405099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 = {(a, b, c) | a = 0 or b = 0}</a:t>
            </a:r>
          </a:p>
        </p:txBody>
      </p:sp>
      <p:sp>
        <p:nvSpPr>
          <p:cNvPr id="6" name="Oval 5"/>
          <p:cNvSpPr/>
          <p:nvPr/>
        </p:nvSpPr>
        <p:spPr>
          <a:xfrm>
            <a:off x="3407229" y="2438400"/>
            <a:ext cx="822960" cy="8229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6000" y="1905000"/>
                <a:ext cx="2653868" cy="369332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0,1,1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,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=(1,0,0)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05000"/>
                <a:ext cx="2653868" cy="369332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endCxn id="15" idx="3"/>
          </p:cNvCxnSpPr>
          <p:nvPr/>
        </p:nvCxnSpPr>
        <p:spPr>
          <a:xfrm flipH="1">
            <a:off x="4939868" y="1915886"/>
            <a:ext cx="840446" cy="1737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230189" y="1915886"/>
            <a:ext cx="1550125" cy="74158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60" name="Straight Arrow Connector 66559"/>
          <p:cNvCxnSpPr>
            <a:stCxn id="12" idx="2"/>
          </p:cNvCxnSpPr>
          <p:nvPr/>
        </p:nvCxnSpPr>
        <p:spPr>
          <a:xfrm>
            <a:off x="3000897" y="5410200"/>
            <a:ext cx="961503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299872" y="5715000"/>
                <a:ext cx="3634328" cy="6463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1,1,0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</a:rPr>
                      <m:t>=(1,−1,0)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	// in V</a:t>
                </a:r>
              </a:p>
              <a:p>
                <a:r>
                  <a:rPr lang="en-US" dirty="0"/>
                  <a:t>but u + v is not in V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72" y="5715000"/>
                <a:ext cx="3634328" cy="646331"/>
              </a:xfrm>
              <a:prstGeom prst="rect">
                <a:avLst/>
              </a:prstGeom>
              <a:blipFill>
                <a:blip r:embed="rId5"/>
                <a:stretch>
                  <a:fillRect l="-1169" t="-4630" r="-334" b="-12037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29200" y="3581400"/>
                <a:ext cx="323338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0,1,1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// in V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= (1, 1, 1)	// not in V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81400"/>
                <a:ext cx="3233386" cy="646331"/>
              </a:xfrm>
              <a:prstGeom prst="rect">
                <a:avLst/>
              </a:prstGeom>
              <a:blipFill>
                <a:blip r:embed="rId6"/>
                <a:stretch>
                  <a:fillRect t="-5660" r="-755" b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230189" y="1905000"/>
            <a:ext cx="1576542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95400" y="3581400"/>
            <a:ext cx="6967186" cy="762000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230189" y="1915886"/>
            <a:ext cx="1576542" cy="3124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2CBCBE-A3D4-4791-B10B-4140D18CCA61}"/>
                  </a:ext>
                </a:extLst>
              </p:cNvPr>
              <p:cNvSpPr txBox="1"/>
              <p:nvPr/>
            </p:nvSpPr>
            <p:spPr>
              <a:xfrm>
                <a:off x="5895703" y="1610271"/>
                <a:ext cx="2667000" cy="95878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sym typeface="Wingdings 2"/>
                  </a:rPr>
                  <a:t>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 0, …, 0</m:t>
                        </m:r>
                      </m:e>
                    </m:d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</m:oMath>
                </a14:m>
                <a:endParaRPr lang="en-US" baseline="30000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  <a:sym typeface="Wingdings 2"/>
                  </a:rPr>
                  <a:t>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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sym typeface="Wingdings 2"/>
                  </a:rPr>
                  <a:t>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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𝑘𝑣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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𝑉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2CBCBE-A3D4-4791-B10B-4140D18C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03" y="1610271"/>
                <a:ext cx="2667000" cy="958789"/>
              </a:xfrm>
              <a:prstGeom prst="rect">
                <a:avLst/>
              </a:prstGeom>
              <a:blipFill>
                <a:blip r:embed="rId7"/>
                <a:stretch>
                  <a:fillRect l="-1591" t="-2516" b="-503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621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5276</TotalTime>
  <Words>1798</Words>
  <Application>Microsoft Office PowerPoint</Application>
  <PresentationFormat>On-screen Show (4:3)</PresentationFormat>
  <Paragraphs>254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Ancuu</vt:lpstr>
      <vt:lpstr>Arial</vt:lpstr>
      <vt:lpstr>Arial Black</vt:lpstr>
      <vt:lpstr>Calibri</vt:lpstr>
      <vt:lpstr>Cambria Math</vt:lpstr>
      <vt:lpstr>Courier New</vt:lpstr>
      <vt:lpstr>Euclid</vt:lpstr>
      <vt:lpstr>Euclid Extra</vt:lpstr>
      <vt:lpstr>Symbol</vt:lpstr>
      <vt:lpstr>Times New Roman</vt:lpstr>
      <vt:lpstr>Wingdings</vt:lpstr>
      <vt:lpstr>Wingdings 2</vt:lpstr>
      <vt:lpstr>Theme1</vt:lpstr>
      <vt:lpstr>Chapter 5 – The vector space Rn</vt:lpstr>
      <vt:lpstr>Our goal </vt:lpstr>
      <vt:lpstr>n-Vectors </vt:lpstr>
      <vt:lpstr>Vector addition and scalar multiplication in Rn</vt:lpstr>
      <vt:lpstr>examples</vt:lpstr>
      <vt:lpstr>Write a vector as a linear combination of other vectors</vt:lpstr>
      <vt:lpstr>Definition - Subspaces of Rn</vt:lpstr>
      <vt:lpstr>Some examples of sets that are NOT subspaces of Rn: </vt:lpstr>
      <vt:lpstr>Some examples of sets that are NOT subspaces of Rn: </vt:lpstr>
      <vt:lpstr>Subspace or not?</vt:lpstr>
      <vt:lpstr>Subspace or not?</vt:lpstr>
      <vt:lpstr>Spanning sets</vt:lpstr>
      <vt:lpstr>Spanning sets - Examples </vt:lpstr>
      <vt:lpstr>Spanning set - Example </vt:lpstr>
      <vt:lpstr>linear combination</vt:lpstr>
      <vt:lpstr>Spanning sets – Do yourself </vt:lpstr>
      <vt:lpstr>Spanning sets. Linear combinations.</vt:lpstr>
      <vt:lpstr>Spanning sets. Linear combinations.</vt:lpstr>
      <vt:lpstr>Spanning sets. Linear combinations.</vt:lpstr>
      <vt:lpstr>Linear independence </vt:lpstr>
      <vt:lpstr>PowerPoint Presentation</vt:lpstr>
      <vt:lpstr>Do yourself </vt:lpstr>
      <vt:lpstr>Basis of a vector space</vt:lpstr>
      <vt:lpstr>PowerPoint Presentation</vt:lpstr>
      <vt:lpstr>Dimensions</vt:lpstr>
      <vt:lpstr>PowerPoint Presentation</vt:lpstr>
      <vt:lpstr>Solution space </vt:lpstr>
      <vt:lpstr>PowerPoint Presentation</vt:lpstr>
      <vt:lpstr>Dot product</vt:lpstr>
      <vt:lpstr>Properties </vt:lpstr>
      <vt:lpstr>Row space, column space and Rank of a matrix </vt:lpstr>
      <vt:lpstr>PowerPoint Presentation</vt:lpstr>
      <vt:lpstr>Solution space </vt:lpstr>
      <vt:lpstr>PowerPoint Presentation</vt:lpstr>
      <vt:lpstr>Null space and image space of a mxn matrix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Review</dc:title>
  <dc:creator>Admin</dc:creator>
  <cp:lastModifiedBy>Tran Thanh</cp:lastModifiedBy>
  <cp:revision>113</cp:revision>
  <dcterms:created xsi:type="dcterms:W3CDTF">2016-02-17T03:51:20Z</dcterms:created>
  <dcterms:modified xsi:type="dcterms:W3CDTF">2019-10-07T01:33:16Z</dcterms:modified>
</cp:coreProperties>
</file>