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2997-56C7-4109-AE94-4AAE492CF53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572-F01E-4C1B-8E1E-51D8F531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2997-56C7-4109-AE94-4AAE492CF53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572-F01E-4C1B-8E1E-51D8F531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0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2997-56C7-4109-AE94-4AAE492CF53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572-F01E-4C1B-8E1E-51D8F531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2997-56C7-4109-AE94-4AAE492CF53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572-F01E-4C1B-8E1E-51D8F531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6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2997-56C7-4109-AE94-4AAE492CF53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572-F01E-4C1B-8E1E-51D8F531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5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2997-56C7-4109-AE94-4AAE492CF53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572-F01E-4C1B-8E1E-51D8F531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2997-56C7-4109-AE94-4AAE492CF53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572-F01E-4C1B-8E1E-51D8F531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2997-56C7-4109-AE94-4AAE492CF53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572-F01E-4C1B-8E1E-51D8F531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4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2997-56C7-4109-AE94-4AAE492CF53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572-F01E-4C1B-8E1E-51D8F531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2997-56C7-4109-AE94-4AAE492CF53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572-F01E-4C1B-8E1E-51D8F531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1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2997-56C7-4109-AE94-4AAE492CF53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572-F01E-4C1B-8E1E-51D8F531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A2997-56C7-4109-AE94-4AAE492CF53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F572-F01E-4C1B-8E1E-51D8F531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1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4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0376" y="354764"/>
            <a:ext cx="10223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Medi"/>
              </a:rPr>
              <a:t>Exercise 5.2.1 </a:t>
            </a:r>
            <a:r>
              <a:rPr lang="en-US" dirty="0">
                <a:latin typeface="NimbusRomNo9L-Regu"/>
              </a:rPr>
              <a:t>Which of the following subsets </a:t>
            </a:r>
            <a:r>
              <a:rPr lang="en-US" dirty="0" smtClean="0">
                <a:latin typeface="NimbusRomNo9L-Regu"/>
              </a:rPr>
              <a:t>are independent? Support </a:t>
            </a:r>
            <a:r>
              <a:rPr lang="en-US" dirty="0">
                <a:latin typeface="NimbusRomNo9L-Regu"/>
              </a:rPr>
              <a:t>your answer.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75" y="894234"/>
            <a:ext cx="5360701" cy="1169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076" y="1032319"/>
            <a:ext cx="4978547" cy="13712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0375" y="2711788"/>
            <a:ext cx="9570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Medi"/>
              </a:rPr>
              <a:t>Exercise 5.2.3 </a:t>
            </a:r>
            <a:r>
              <a:rPr lang="en-US" dirty="0">
                <a:latin typeface="NimbusRomNo9L-Regu"/>
              </a:rPr>
              <a:t>Find a basis and calculate the </a:t>
            </a:r>
            <a:r>
              <a:rPr lang="en-US" dirty="0" smtClean="0">
                <a:latin typeface="NimbusRomNo9L-Regu"/>
              </a:rPr>
              <a:t>dimension of </a:t>
            </a:r>
            <a:r>
              <a:rPr lang="en-US" dirty="0">
                <a:latin typeface="NimbusRomNo9L-Regu"/>
              </a:rPr>
              <a:t>the following subspaces of </a:t>
            </a:r>
            <a:r>
              <a:rPr lang="en-US" dirty="0">
                <a:latin typeface="MSBM10"/>
              </a:rPr>
              <a:t>R</a:t>
            </a:r>
            <a:r>
              <a:rPr lang="en-US" sz="1100" b="0" i="0" u="none" strike="noStrike" baseline="0" dirty="0" smtClean="0">
                <a:latin typeface="NimbusRomNo9L-Regu"/>
              </a:rPr>
              <a:t>4</a:t>
            </a:r>
            <a:r>
              <a:rPr lang="en-US" dirty="0">
                <a:latin typeface="NimbusRomNo9L-Regu"/>
              </a:rPr>
              <a:t>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877" y="3261874"/>
            <a:ext cx="4663721" cy="9342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598" y="3261874"/>
            <a:ext cx="4272299" cy="121683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375" y="4659467"/>
            <a:ext cx="8956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NimbusRomNo9L-Medi"/>
              </a:rPr>
              <a:t>Exercise 5.2.6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Use Theorem </a:t>
            </a:r>
            <a:r>
              <a:rPr lang="en-US" dirty="0">
                <a:solidFill>
                  <a:srgbClr val="013030"/>
                </a:solidFill>
                <a:latin typeface="NimbusRomNo9L-Regu"/>
              </a:rPr>
              <a:t>5.2.3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to determine if </a:t>
            </a:r>
            <a:r>
              <a:rPr lang="en-US" dirty="0" smtClean="0">
                <a:solidFill>
                  <a:srgbClr val="000000"/>
                </a:solidFill>
                <a:latin typeface="NimbusRomNo9L-Regu"/>
              </a:rPr>
              <a:t>the following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sets of vectors are a basis of the </a:t>
            </a:r>
            <a:r>
              <a:rPr lang="en-US" dirty="0" smtClean="0">
                <a:solidFill>
                  <a:srgbClr val="000000"/>
                </a:solidFill>
                <a:latin typeface="NimbusRomNo9L-Regu"/>
              </a:rPr>
              <a:t>indicated space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877" y="5486552"/>
            <a:ext cx="5038455" cy="9791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1076" y="5486552"/>
            <a:ext cx="4516386" cy="90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0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97" y="689207"/>
            <a:ext cx="9348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Medi"/>
              </a:rPr>
              <a:t>Exercise 5.4.1 </a:t>
            </a:r>
            <a:r>
              <a:rPr lang="en-US" dirty="0">
                <a:latin typeface="NimbusRomNo9L-Regu"/>
              </a:rPr>
              <a:t>In each case find bases for the row </a:t>
            </a:r>
            <a:r>
              <a:rPr lang="en-US" dirty="0" smtClean="0">
                <a:latin typeface="NimbusRomNo9L-Regu"/>
              </a:rPr>
              <a:t>and column </a:t>
            </a:r>
            <a:r>
              <a:rPr lang="en-US" dirty="0">
                <a:latin typeface="NimbusRomNo9L-Regu"/>
              </a:rPr>
              <a:t>spaces of </a:t>
            </a:r>
            <a:r>
              <a:rPr lang="en-US" dirty="0">
                <a:latin typeface="NimbusRomNo9L-ReguItal"/>
              </a:rPr>
              <a:t>A </a:t>
            </a:r>
            <a:r>
              <a:rPr lang="en-US" dirty="0">
                <a:latin typeface="NimbusRomNo9L-Regu"/>
              </a:rPr>
              <a:t>and determine the rank of </a:t>
            </a:r>
            <a:r>
              <a:rPr lang="en-US" dirty="0">
                <a:latin typeface="NimbusRomNo9L-ReguItal"/>
              </a:rPr>
              <a:t>A</a:t>
            </a:r>
            <a:r>
              <a:rPr lang="en-US" dirty="0">
                <a:latin typeface="NimbusRomNo9L-Regu"/>
              </a:rPr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97" y="1335538"/>
            <a:ext cx="4056180" cy="12104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823" y="1335538"/>
            <a:ext cx="3638379" cy="11271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497" y="2869117"/>
            <a:ext cx="7768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Medi"/>
              </a:rPr>
              <a:t>Exercise 5.4.2 </a:t>
            </a:r>
            <a:r>
              <a:rPr lang="en-US" dirty="0">
                <a:latin typeface="NimbusRomNo9L-Regu"/>
              </a:rPr>
              <a:t>In each case find a basis of the </a:t>
            </a:r>
            <a:r>
              <a:rPr lang="en-US" dirty="0" smtClean="0">
                <a:latin typeface="NimbusRomNo9L-Regu"/>
              </a:rPr>
              <a:t>subspace </a:t>
            </a:r>
            <a:r>
              <a:rPr lang="en-US" dirty="0" smtClean="0">
                <a:latin typeface="NimbusRomNo9L-ReguItal"/>
              </a:rPr>
              <a:t>U</a:t>
            </a:r>
            <a:r>
              <a:rPr lang="en-US" dirty="0">
                <a:latin typeface="NimbusRomNo9L-Regu"/>
              </a:rPr>
              <a:t>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73" y="3561614"/>
            <a:ext cx="5331325" cy="146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1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754" y="448883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NimbusRomNo9L-Medi"/>
              </a:rPr>
              <a:t>Exercise 5.4.3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30" y="1003965"/>
            <a:ext cx="4790665" cy="21441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4754" y="31481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imbusRomNo9L-Medi"/>
              </a:rPr>
              <a:t>Exercise 5.2.4 </a:t>
            </a:r>
            <a:r>
              <a:rPr lang="en-US" dirty="0">
                <a:latin typeface="NimbusRomNo9L-Regu"/>
              </a:rPr>
              <a:t>Find a basis and calculate the dimension</a:t>
            </a:r>
          </a:p>
          <a:p>
            <a:r>
              <a:rPr lang="en-US" dirty="0">
                <a:latin typeface="NimbusRomNo9L-Regu"/>
              </a:rPr>
              <a:t>of the following subspaces of </a:t>
            </a:r>
            <a:r>
              <a:rPr lang="en-US" dirty="0">
                <a:latin typeface="MSBM10"/>
              </a:rPr>
              <a:t>R</a:t>
            </a:r>
            <a:r>
              <a:rPr lang="en-US" sz="1100" b="0" i="0" u="none" strike="noStrike" baseline="0" dirty="0" smtClean="0">
                <a:latin typeface="NimbusRomNo9L-Regu"/>
              </a:rPr>
              <a:t>4</a:t>
            </a:r>
            <a:r>
              <a:rPr lang="en-US" dirty="0">
                <a:latin typeface="NimbusRomNo9L-Regu"/>
              </a:rPr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32" y="3794480"/>
            <a:ext cx="3300140" cy="13083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38" y="5260245"/>
            <a:ext cx="3172505" cy="1127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870" y="2717886"/>
            <a:ext cx="3938464" cy="356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0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3286" y="657889"/>
            <a:ext cx="5666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545251"/>
                </a:solidFill>
                <a:effectLst/>
                <a:latin typeface="Arial" panose="020B0604020202020204" pitchFamily="34" charset="0"/>
              </a:rPr>
              <a:t>Find dim(U) if U = span{(1, -2, 0); (-2, 1, 1); (5, -4, -2)}</a:t>
            </a:r>
            <a:endParaRPr lang="en-US" dirty="0"/>
          </a:p>
        </p:txBody>
      </p:sp>
      <p:sp>
        <p:nvSpPr>
          <p:cNvPr id="5" name="AutoShape 2" descr="http://lms-undergrad.fpt.edu.vn/pluginfile.php/578534/question/questiontext/preview/578534/core_question/362403/362403/20.png"/>
          <p:cNvSpPr>
            <a:spLocks noChangeAspect="1" noChangeArrowheads="1"/>
          </p:cNvSpPr>
          <p:nvPr/>
        </p:nvSpPr>
        <p:spPr bwMode="auto">
          <a:xfrm>
            <a:off x="1226729" y="2729366"/>
            <a:ext cx="2626814" cy="262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729" y="1401153"/>
            <a:ext cx="7707425" cy="192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5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MSBM10</vt:lpstr>
      <vt:lpstr>NimbusRomNo9L-Medi</vt:lpstr>
      <vt:lpstr>NimbusRomNo9L-Regu</vt:lpstr>
      <vt:lpstr>NimbusRomNo9L-ReguItal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Thanh</dc:creator>
  <cp:lastModifiedBy>Tran Thanh</cp:lastModifiedBy>
  <cp:revision>4</cp:revision>
  <dcterms:created xsi:type="dcterms:W3CDTF">2019-10-14T01:18:27Z</dcterms:created>
  <dcterms:modified xsi:type="dcterms:W3CDTF">2019-10-14T01:44:44Z</dcterms:modified>
</cp:coreProperties>
</file>