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321" r:id="rId14"/>
    <p:sldId id="342" r:id="rId15"/>
    <p:sldId id="341" r:id="rId16"/>
    <p:sldId id="322" r:id="rId17"/>
    <p:sldId id="323" r:id="rId18"/>
    <p:sldId id="324" r:id="rId19"/>
    <p:sldId id="325" r:id="rId20"/>
    <p:sldId id="326" r:id="rId21"/>
    <p:sldId id="327" r:id="rId22"/>
    <p:sldId id="330" r:id="rId23"/>
    <p:sldId id="331" r:id="rId24"/>
    <p:sldId id="332" r:id="rId25"/>
    <p:sldId id="334" r:id="rId26"/>
    <p:sldId id="335" r:id="rId27"/>
    <p:sldId id="336" r:id="rId28"/>
    <p:sldId id="337" r:id="rId29"/>
    <p:sldId id="339" r:id="rId30"/>
    <p:sldId id="340"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343" r:id="rId50"/>
    <p:sldId id="344" r:id="rId51"/>
    <p:sldId id="288" r:id="rId52"/>
    <p:sldId id="345"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46"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99FF66"/>
    <a:srgbClr val="FFFFCC"/>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37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A857D-757B-427F-8977-A30FC6043815}" type="datetimeFigureOut">
              <a:rPr lang="en-US" smtClean="0"/>
              <a:pPr/>
              <a:t>9/4/2017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169C2-0999-4999-9AB0-9101E3F1A8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p:spPr>
      </p:sp>
      <p:sp>
        <p:nvSpPr>
          <p:cNvPr id="68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r>
              <a:rPr lang="en-US" smtClean="0"/>
              <a:t>Pooling: bỏ phiếu – dò tìm</a:t>
            </a:r>
          </a:p>
          <a:p>
            <a:pPr eaLnBrk="1" hangingPunct="1"/>
            <a:r>
              <a:rPr lang="en-US" smtClean="0"/>
              <a:t>Interrogate: thẩm vấn</a:t>
            </a:r>
          </a:p>
        </p:txBody>
      </p:sp>
      <p:sp>
        <p:nvSpPr>
          <p:cNvPr id="78852" name="Slide Number Placeholder 3"/>
          <p:cNvSpPr>
            <a:spLocks noGrp="1"/>
          </p:cNvSpPr>
          <p:nvPr>
            <p:ph type="sldNum" sz="quarter" idx="5"/>
          </p:nvPr>
        </p:nvSpPr>
        <p:spPr>
          <a:noFill/>
        </p:spPr>
        <p:txBody>
          <a:bodyPr/>
          <a:lstStyle/>
          <a:p>
            <a:fld id="{D7654151-A714-4DFE-9DE1-8E820F58A07A}" type="slidenum">
              <a:rPr lang="en-US" smtClean="0"/>
              <a:pPr/>
              <a:t>30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p:spPr>
      </p:sp>
      <p:sp>
        <p:nvSpPr>
          <p:cNvPr id="69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Severe: khắt khe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ủa các máy ảo</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Exo : out of, outside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r>
              <a:rPr lang="en-US" smtClean="0"/>
              <a:t>Etch:  nhét vào</a:t>
            </a:r>
          </a:p>
        </p:txBody>
      </p:sp>
      <p:sp>
        <p:nvSpPr>
          <p:cNvPr id="76804" name="Slide Number Placeholder 3"/>
          <p:cNvSpPr>
            <a:spLocks noGrp="1"/>
          </p:cNvSpPr>
          <p:nvPr>
            <p:ph type="sldNum" sz="quarter" idx="5"/>
          </p:nvPr>
        </p:nvSpPr>
        <p:spPr>
          <a:noFill/>
        </p:spPr>
        <p:txBody>
          <a:bodyPr/>
          <a:lstStyle/>
          <a:p>
            <a:fld id="{AAAEFBB1-6DD3-4F30-A7F9-90464B53D2FD}" type="slidenum">
              <a:rPr lang="en-US" smtClean="0"/>
              <a:pPr/>
              <a:t>20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r>
              <a:rPr lang="en-US" smtClean="0"/>
              <a:t>Etch:  nhét vào</a:t>
            </a:r>
          </a:p>
        </p:txBody>
      </p:sp>
      <p:sp>
        <p:nvSpPr>
          <p:cNvPr id="77828" name="Slide Number Placeholder 3"/>
          <p:cNvSpPr>
            <a:spLocks noGrp="1"/>
          </p:cNvSpPr>
          <p:nvPr>
            <p:ph type="sldNum" sz="quarter" idx="5"/>
          </p:nvPr>
        </p:nvSpPr>
        <p:spPr>
          <a:noFill/>
        </p:spPr>
        <p:txBody>
          <a:bodyPr/>
          <a:lstStyle/>
          <a:p>
            <a:fld id="{30C1EB37-F0D5-4409-BDC0-5D559B3B51E0}" type="slidenum">
              <a:rPr lang="en-US" smtClean="0"/>
              <a:pPr/>
              <a:t>21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FE294-D19E-4BD9-B9E8-935DF7D15E76}" type="datetime1">
              <a:rPr lang="en-US" smtClean="0"/>
              <a:pPr/>
              <a:t>9/4/2017</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F467E-830A-43B5-B41A-340F69CE173D}" type="datetime1">
              <a:rPr lang="en-US" smtClean="0"/>
              <a:pPr/>
              <a:t>9/4/2017</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E2685-B8D9-4DC6-854D-9E7E95470F38}" type="datetime1">
              <a:rPr lang="en-US" smtClean="0"/>
              <a:pPr/>
              <a:t>9/4/2017</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90D9CD3F-3ABB-492B-ADB7-A025EE29B99F}" type="datetime1">
              <a:rPr lang="en-US" smtClean="0"/>
              <a:pPr>
                <a:defRPr/>
              </a:pPr>
              <a:t>9/4/2017</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Introduction to OS/ 84 sildes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A48FACBD-75D2-45B3-9F97-4CF993872F38}" type="slidenum">
              <a:rPr lang="en-US"/>
              <a:pPr>
                <a:defRPr/>
              </a:pPr>
              <a:t>‹#›</a:t>
            </a:fld>
            <a:r>
              <a:rPr lang="en-US"/>
              <a:t>/61</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F6FF8FC-DAFF-416F-9434-DD317D1A0C17}" type="datetime1">
              <a:rPr lang="en-US" smtClean="0"/>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Introduction to OS/ 84 sildes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06F9F61E-E82F-453F-9169-2A18E67A6567}" type="slidenum">
              <a:rPr lang="en-US"/>
              <a:pPr>
                <a:defRPr/>
              </a:pPr>
              <a:t>‹#›</a:t>
            </a:fld>
            <a:r>
              <a:rPr lang="en-US"/>
              <a:t>/61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2EF91-6A98-48BA-9B92-7B7B03AEA80C}" type="datetime1">
              <a:rPr lang="en-US" smtClean="0"/>
              <a:pPr/>
              <a:t>9/4/2017</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45492-60B6-4FC1-9C68-D5604E8D24B8}" type="datetime1">
              <a:rPr lang="en-US" smtClean="0"/>
              <a:pPr/>
              <a:t>9/4/2017</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66FFD-A174-4376-83B1-91B1E2432433}" type="datetime1">
              <a:rPr lang="en-US" smtClean="0"/>
              <a:pPr/>
              <a:t>9/4/2017</a:t>
            </a:fld>
            <a:endParaRPr lang="en-US"/>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93ECFA-A3E7-4466-A3B9-0B254233C18C}" type="datetime1">
              <a:rPr lang="en-US" smtClean="0"/>
              <a:pPr/>
              <a:t>9/4/2017</a:t>
            </a:fld>
            <a:endParaRPr lang="en-US"/>
          </a:p>
        </p:txBody>
      </p:sp>
      <p:sp>
        <p:nvSpPr>
          <p:cNvPr id="8" name="Footer Placeholder 7"/>
          <p:cNvSpPr>
            <a:spLocks noGrp="1"/>
          </p:cNvSpPr>
          <p:nvPr>
            <p:ph type="ftr" sz="quarter" idx="11"/>
          </p:nvPr>
        </p:nvSpPr>
        <p:spPr/>
        <p:txBody>
          <a:bodyPr/>
          <a:lstStyle/>
          <a:p>
            <a:r>
              <a:rPr lang="en-US" smtClean="0"/>
              <a:t>Introduction to OS/ 84 sildes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A0BA21-DB29-429A-96BE-E069F63060E3}" type="datetime1">
              <a:rPr lang="en-US" smtClean="0"/>
              <a:pPr/>
              <a:t>9/4/2017</a:t>
            </a:fld>
            <a:endParaRPr lang="en-US"/>
          </a:p>
        </p:txBody>
      </p:sp>
      <p:sp>
        <p:nvSpPr>
          <p:cNvPr id="4" name="Footer Placeholder 3"/>
          <p:cNvSpPr>
            <a:spLocks noGrp="1"/>
          </p:cNvSpPr>
          <p:nvPr>
            <p:ph type="ftr" sz="quarter" idx="11"/>
          </p:nvPr>
        </p:nvSpPr>
        <p:spPr/>
        <p:txBody>
          <a:bodyPr/>
          <a:lstStyle/>
          <a:p>
            <a:r>
              <a:rPr lang="en-US" smtClean="0"/>
              <a:t>Introduction to OS/ 84 sildes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6A7EE-22DB-4F55-9114-7604F98738A5}" type="datetime1">
              <a:rPr lang="en-US" smtClean="0"/>
              <a:pPr/>
              <a:t>9/4/2017</a:t>
            </a:fld>
            <a:endParaRPr lang="en-US"/>
          </a:p>
        </p:txBody>
      </p:sp>
      <p:sp>
        <p:nvSpPr>
          <p:cNvPr id="3" name="Footer Placeholder 2"/>
          <p:cNvSpPr>
            <a:spLocks noGrp="1"/>
          </p:cNvSpPr>
          <p:nvPr>
            <p:ph type="ftr" sz="quarter" idx="11"/>
          </p:nvPr>
        </p:nvSpPr>
        <p:spPr/>
        <p:txBody>
          <a:bodyPr/>
          <a:lstStyle/>
          <a:p>
            <a:r>
              <a:rPr lang="en-US" smtClean="0"/>
              <a:t>Introduction to OS/ 84 sildes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4377B1-952B-43E7-8642-6DB49D93A46F}" type="datetime1">
              <a:rPr lang="en-US" smtClean="0"/>
              <a:pPr/>
              <a:t>9/4/2017</a:t>
            </a:fld>
            <a:endParaRPr lang="en-US"/>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2C9A9-2B6B-4B51-A345-1AFEFA28B2D1}" type="datetime1">
              <a:rPr lang="en-US" smtClean="0"/>
              <a:pPr/>
              <a:t>9/4/2017</a:t>
            </a:fld>
            <a:endParaRPr lang="en-US"/>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FCE4FFB0-7DA3-4A45-A062-C4690222B36E}" type="datetime1">
              <a:rPr lang="en-US" smtClean="0"/>
              <a:pPr/>
              <a:t>9/4/2017</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Introduction to OS/ 84 sildes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lstStyle/>
          <a:p>
            <a:r>
              <a:rPr lang="en-US" smtClean="0"/>
              <a:t>1</a:t>
            </a:r>
            <a:br>
              <a:rPr lang="en-US" smtClean="0"/>
            </a:br>
            <a:r>
              <a:rPr lang="en-US" smtClean="0"/>
              <a:t>Introduction to </a:t>
            </a:r>
            <a:br>
              <a:rPr lang="en-US" smtClean="0"/>
            </a:br>
            <a:r>
              <a:rPr lang="en-US" smtClean="0"/>
              <a:t>Operating Systems</a:t>
            </a:r>
            <a:endParaRPr lang="en-US">
              <a:solidFill>
                <a:srgbClr val="0000FF"/>
              </a:solidFill>
            </a:endParaRPr>
          </a:p>
        </p:txBody>
      </p:sp>
      <p:sp>
        <p:nvSpPr>
          <p:cNvPr id="3" name="Subtitle 2"/>
          <p:cNvSpPr>
            <a:spLocks noGrp="1"/>
          </p:cNvSpPr>
          <p:nvPr>
            <p:ph type="subTitle" idx="1"/>
          </p:nvPr>
        </p:nvSpPr>
        <p:spPr/>
        <p:txBody>
          <a:bodyPr>
            <a:normAutofit fontScale="92500" lnSpcReduction="10000"/>
          </a:bodyPr>
          <a:lstStyle/>
          <a:p>
            <a:r>
              <a:rPr lang="en-US" b="1" smtClean="0">
                <a:solidFill>
                  <a:schemeClr val="tx1"/>
                </a:solidFill>
              </a:rPr>
              <a:t>Operating System Zoo</a:t>
            </a:r>
            <a:br>
              <a:rPr lang="en-US" b="1" smtClean="0">
                <a:solidFill>
                  <a:schemeClr val="tx1"/>
                </a:solidFill>
              </a:rPr>
            </a:br>
            <a:r>
              <a:rPr lang="en-US" b="1" smtClean="0">
                <a:solidFill>
                  <a:schemeClr val="tx1"/>
                </a:solidFill>
              </a:rPr>
              <a:t>Operating System Concepts</a:t>
            </a:r>
            <a:br>
              <a:rPr lang="en-US" b="1" smtClean="0">
                <a:solidFill>
                  <a:schemeClr val="tx1"/>
                </a:solidFill>
              </a:rPr>
            </a:br>
            <a:r>
              <a:rPr lang="en-US" b="1" smtClean="0">
                <a:solidFill>
                  <a:schemeClr val="tx1"/>
                </a:solidFill>
              </a:rPr>
              <a:t>System Calls</a:t>
            </a:r>
            <a:br>
              <a:rPr lang="en-US" b="1" smtClean="0">
                <a:solidFill>
                  <a:schemeClr val="tx1"/>
                </a:solidFill>
              </a:rPr>
            </a:br>
            <a:r>
              <a:rPr lang="en-US" b="1" smtClean="0">
                <a:solidFill>
                  <a:schemeClr val="tx1"/>
                </a:solidFill>
              </a:rPr>
              <a:t>Operating System Structure</a:t>
            </a:r>
            <a:endParaRPr lang="en-US">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457200" y="0"/>
            <a:ext cx="8229600" cy="914400"/>
          </a:xfrm>
        </p:spPr>
        <p:txBody>
          <a:bodyPr/>
          <a:lstStyle/>
          <a:p>
            <a:r>
              <a:rPr lang="en-US" sz="4000" b="1" smtClean="0">
                <a:latin typeface="Times New Roman" pitchFamily="18" charset="0"/>
                <a:cs typeface="Times New Roman" pitchFamily="18" charset="0"/>
              </a:rPr>
              <a:t>Operating System: Goals </a:t>
            </a:r>
          </a:p>
        </p:txBody>
      </p:sp>
      <p:sp>
        <p:nvSpPr>
          <p:cNvPr id="13315" name="Rectangle 3"/>
          <p:cNvSpPr>
            <a:spLocks noGrp="1"/>
          </p:cNvSpPr>
          <p:nvPr>
            <p:ph type="body" idx="1"/>
          </p:nvPr>
        </p:nvSpPr>
        <p:spPr>
          <a:xfrm>
            <a:off x="381000" y="1143000"/>
            <a:ext cx="8229600" cy="4800600"/>
          </a:xfrm>
        </p:spPr>
        <p:txBody>
          <a:bodyPr>
            <a:noAutofit/>
          </a:bodyPr>
          <a:lstStyle/>
          <a:p>
            <a:pPr lvl="1" algn="just" eaLnBrk="1" hangingPunct="1">
              <a:lnSpc>
                <a:spcPct val="90000"/>
              </a:lnSpc>
            </a:pPr>
            <a:r>
              <a:rPr lang="en-US" sz="3200" i="1" smtClean="0">
                <a:solidFill>
                  <a:srgbClr val="0000FF"/>
                </a:solidFill>
                <a:latin typeface="Times New Roman" pitchFamily="18" charset="0"/>
                <a:cs typeface="Times New Roman" pitchFamily="18" charset="0"/>
              </a:rPr>
              <a:t>Execute user programs</a:t>
            </a:r>
            <a:r>
              <a:rPr lang="en-US" sz="3200" smtClean="0">
                <a:latin typeface="Times New Roman" pitchFamily="18" charset="0"/>
                <a:cs typeface="Times New Roman" pitchFamily="18" charset="0"/>
              </a:rPr>
              <a:t> (mostly for ease of use with performance)</a:t>
            </a:r>
          </a:p>
          <a:p>
            <a:pPr lvl="1" algn="just" eaLnBrk="1" hangingPunct="1">
              <a:lnSpc>
                <a:spcPct val="90000"/>
              </a:lnSpc>
            </a:pPr>
            <a:r>
              <a:rPr lang="en-US" sz="3200" i="1" smtClean="0">
                <a:solidFill>
                  <a:srgbClr val="0000FF"/>
                </a:solidFill>
                <a:latin typeface="Times New Roman" pitchFamily="18" charset="0"/>
                <a:cs typeface="Times New Roman" pitchFamily="18" charset="0"/>
              </a:rPr>
              <a:t>Make the hardware efficiently and convenient to use</a:t>
            </a:r>
          </a:p>
          <a:p>
            <a:pPr lvl="1" algn="just" eaLnBrk="1" hangingPunct="1">
              <a:lnSpc>
                <a:spcPct val="90000"/>
              </a:lnSpc>
            </a:pPr>
            <a:r>
              <a:rPr lang="en-US" sz="3200" i="1" smtClean="0">
                <a:solidFill>
                  <a:srgbClr val="0000FF"/>
                </a:solidFill>
                <a:latin typeface="Times New Roman" pitchFamily="18" charset="0"/>
                <a:cs typeface="Times New Roman" pitchFamily="18" charset="0"/>
              </a:rPr>
              <a:t>Controls and coordinates the use of hardware </a:t>
            </a:r>
            <a:r>
              <a:rPr lang="en-US" sz="3200" smtClean="0">
                <a:latin typeface="Times New Roman" pitchFamily="18" charset="0"/>
                <a:cs typeface="Times New Roman" pitchFamily="18" charset="0"/>
              </a:rPr>
              <a:t>among the various application programs for various users</a:t>
            </a:r>
          </a:p>
          <a:p>
            <a:pPr lvl="1" algn="just" eaLnBrk="1" hangingPunct="1">
              <a:lnSpc>
                <a:spcPct val="90000"/>
              </a:lnSpc>
            </a:pPr>
            <a:r>
              <a:rPr lang="en-US" sz="3200" i="1" smtClean="0">
                <a:solidFill>
                  <a:srgbClr val="0000FF"/>
                </a:solidFill>
                <a:latin typeface="Times New Roman" pitchFamily="18" charset="0"/>
                <a:cs typeface="Times New Roman" pitchFamily="18" charset="0"/>
              </a:rPr>
              <a:t>Hides the peculiarities </a:t>
            </a:r>
            <a:r>
              <a:rPr lang="en-US" sz="2000" smtClean="0">
                <a:latin typeface="Times New Roman" pitchFamily="18" charset="0"/>
                <a:cs typeface="Times New Roman" pitchFamily="18" charset="0"/>
              </a:rPr>
              <a:t>(sự khác biệt) </a:t>
            </a:r>
            <a:r>
              <a:rPr lang="en-US" sz="3200" i="1" smtClean="0">
                <a:solidFill>
                  <a:srgbClr val="0000FF"/>
                </a:solidFill>
                <a:latin typeface="Times New Roman" pitchFamily="18" charset="0"/>
                <a:cs typeface="Times New Roman" pitchFamily="18" charset="0"/>
              </a:rPr>
              <a:t>of  hardware </a:t>
            </a:r>
            <a:r>
              <a:rPr lang="en-US" sz="3200" smtClean="0">
                <a:latin typeface="Times New Roman" pitchFamily="18" charset="0"/>
                <a:cs typeface="Times New Roman" pitchFamily="18" charset="0"/>
              </a:rPr>
              <a:t>accessing such as disk or I/O device reading/writing.</a:t>
            </a:r>
          </a:p>
        </p:txBody>
      </p:sp>
      <p:sp>
        <p:nvSpPr>
          <p:cNvPr id="1331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066800" y="0"/>
            <a:ext cx="8001000" cy="914400"/>
          </a:xfrm>
        </p:spPr>
        <p:txBody>
          <a:bodyPr/>
          <a:lstStyle/>
          <a:p>
            <a:r>
              <a:rPr lang="en-US" sz="4000" b="1" dirty="0" smtClean="0">
                <a:latin typeface="Times New Roman" pitchFamily="18" charset="0"/>
                <a:cs typeface="Times New Roman" pitchFamily="18" charset="0"/>
              </a:rPr>
              <a:t>OS</a:t>
            </a:r>
            <a:r>
              <a:rPr lang="en-US" sz="4000" b="1" smtClean="0">
                <a:latin typeface="Times New Roman" pitchFamily="18" charset="0"/>
                <a:cs typeface="Times New Roman" pitchFamily="18" charset="0"/>
              </a:rPr>
              <a:t>: </a:t>
            </a:r>
            <a:r>
              <a:rPr lang="en-US" sz="4000" b="1" smtClean="0">
                <a:latin typeface="Times New Roman" pitchFamily="18" charset="0"/>
                <a:cs typeface="Times New Roman" pitchFamily="18" charset="0"/>
              </a:rPr>
              <a:t>Terminologies</a:t>
            </a:r>
            <a:endParaRPr lang="en-US" sz="4000" b="1" dirty="0" smtClean="0">
              <a:latin typeface="Times New Roman" pitchFamily="18" charset="0"/>
              <a:cs typeface="Times New Roman" pitchFamily="18" charset="0"/>
            </a:endParaRPr>
          </a:p>
        </p:txBody>
      </p:sp>
      <p:sp>
        <p:nvSpPr>
          <p:cNvPr id="14339" name="Rectangle 3"/>
          <p:cNvSpPr>
            <a:spLocks noGrp="1"/>
          </p:cNvSpPr>
          <p:nvPr>
            <p:ph type="body" idx="4294967295"/>
          </p:nvPr>
        </p:nvSpPr>
        <p:spPr>
          <a:xfrm>
            <a:off x="228600" y="1219200"/>
            <a:ext cx="8534400" cy="5105400"/>
          </a:xfrm>
        </p:spPr>
        <p:txBody>
          <a:bodyPr>
            <a:normAutofit fontScale="92500" lnSpcReduction="10000"/>
          </a:bodyPr>
          <a:lstStyle/>
          <a:p>
            <a:pPr algn="just" eaLnBrk="1" hangingPunct="1"/>
            <a:r>
              <a:rPr lang="en-US" sz="2400" b="1" smtClean="0">
                <a:solidFill>
                  <a:srgbClr val="0000FF"/>
                </a:solidFill>
                <a:latin typeface="Times New Roman" pitchFamily="18" charset="0"/>
                <a:cs typeface="Times New Roman" pitchFamily="18" charset="0"/>
              </a:rPr>
              <a:t>Instruction context: </a:t>
            </a:r>
            <a:r>
              <a:rPr lang="en-US" sz="2400" smtClean="0">
                <a:latin typeface="Times New Roman" pitchFamily="18" charset="0"/>
                <a:cs typeface="Times New Roman" pitchFamily="18" charset="0"/>
              </a:rPr>
              <a:t>a task that hardware must carry out. A current instruction can belong to OS (kernel mode) or a running application (usermode).</a:t>
            </a:r>
            <a:endParaRPr lang="en-US" sz="2400" smtClean="0">
              <a:solidFill>
                <a:srgbClr val="0000FF"/>
              </a:solidFill>
              <a:latin typeface="Times New Roman" pitchFamily="18" charset="0"/>
              <a:cs typeface="Times New Roman" pitchFamily="18" charset="0"/>
            </a:endParaRPr>
          </a:p>
          <a:p>
            <a:pPr algn="just" eaLnBrk="1" hangingPunct="1"/>
            <a:r>
              <a:rPr lang="en-US" sz="2400" b="1" smtClean="0">
                <a:solidFill>
                  <a:srgbClr val="0000FF"/>
                </a:solidFill>
                <a:latin typeface="Times New Roman" pitchFamily="18" charset="0"/>
                <a:cs typeface="Times New Roman" pitchFamily="18" charset="0"/>
              </a:rPr>
              <a:t>Kernel mode/Supervisor mode</a:t>
            </a:r>
            <a:r>
              <a:rPr lang="en-US" sz="2000" b="1" smtClean="0">
                <a:latin typeface="Times New Roman" pitchFamily="18" charset="0"/>
                <a:cs typeface="Times New Roman" pitchFamily="18" charset="0"/>
              </a:rPr>
              <a:t>  </a:t>
            </a:r>
            <a:r>
              <a:rPr lang="en-US" sz="2000" smtClean="0">
                <a:latin typeface="Times New Roman" pitchFamily="18" charset="0"/>
                <a:cs typeface="Times New Roman" pitchFamily="18" charset="0"/>
              </a:rPr>
              <a:t>(OS runs in this mode)</a:t>
            </a:r>
          </a:p>
          <a:p>
            <a:pPr lvl="1" algn="just" eaLnBrk="1" hangingPunct="1"/>
            <a:r>
              <a:rPr lang="en-US" sz="2000" smtClean="0">
                <a:latin typeface="Times New Roman" pitchFamily="18" charset="0"/>
                <a:cs typeface="Times New Roman" pitchFamily="18" charset="0"/>
              </a:rPr>
              <a:t>Gains control of the computer to access  all the hardware </a:t>
            </a:r>
          </a:p>
          <a:p>
            <a:pPr lvl="1" algn="just" eaLnBrk="1" hangingPunct="1"/>
            <a:r>
              <a:rPr lang="en-US" sz="2000" smtClean="0">
                <a:latin typeface="Times New Roman" pitchFamily="18" charset="0"/>
                <a:cs typeface="Times New Roman" pitchFamily="18" charset="0"/>
              </a:rPr>
              <a:t>Can execute any machine instructions</a:t>
            </a:r>
          </a:p>
          <a:p>
            <a:pPr lvl="1" algn="just" eaLnBrk="1" hangingPunct="1"/>
            <a:r>
              <a:rPr lang="en-US" sz="2000" smtClean="0">
                <a:latin typeface="Times New Roman" pitchFamily="18" charset="0"/>
                <a:cs typeface="Times New Roman" pitchFamily="18" charset="0"/>
              </a:rPr>
              <a:t>Supports security: Protects the OS from errant users (giang hồ).</a:t>
            </a:r>
          </a:p>
          <a:p>
            <a:pPr lvl="1" algn="just" eaLnBrk="1" hangingPunct="1"/>
            <a:r>
              <a:rPr lang="en-US" sz="2000" smtClean="0">
                <a:latin typeface="Times New Roman" pitchFamily="18" charset="0"/>
                <a:cs typeface="Times New Roman" pitchFamily="18" charset="0"/>
              </a:rPr>
              <a:t>Everything running  in this mode is a part of the OS or closely associated with it.</a:t>
            </a:r>
          </a:p>
          <a:p>
            <a:pPr algn="just" eaLnBrk="1" hangingPunct="1"/>
            <a:r>
              <a:rPr lang="en-US" sz="2400" b="1" smtClean="0">
                <a:solidFill>
                  <a:srgbClr val="0000FF"/>
                </a:solidFill>
                <a:latin typeface="Times New Roman" pitchFamily="18" charset="0"/>
                <a:cs typeface="Times New Roman" pitchFamily="18" charset="0"/>
              </a:rPr>
              <a:t>User mode </a:t>
            </a:r>
            <a:r>
              <a:rPr lang="en-US" sz="2000" smtClean="0">
                <a:latin typeface="Times New Roman" pitchFamily="18" charset="0"/>
                <a:cs typeface="Times New Roman" pitchFamily="18" charset="0"/>
              </a:rPr>
              <a:t>(The user softwares run in this mode)</a:t>
            </a:r>
          </a:p>
          <a:p>
            <a:pPr lvl="1" algn="just" eaLnBrk="1" hangingPunct="1"/>
            <a:r>
              <a:rPr lang="en-US" sz="2000" smtClean="0">
                <a:latin typeface="Times New Roman" pitchFamily="18" charset="0"/>
                <a:cs typeface="Times New Roman" pitchFamily="18" charset="0"/>
              </a:rPr>
              <a:t>Can execute a </a:t>
            </a:r>
            <a:r>
              <a:rPr lang="en-US" sz="2000" b="1" smtClean="0">
                <a:latin typeface="Times New Roman" pitchFamily="18" charset="0"/>
                <a:cs typeface="Times New Roman" pitchFamily="18" charset="0"/>
              </a:rPr>
              <a:t>subset </a:t>
            </a:r>
            <a:r>
              <a:rPr lang="en-US" sz="2000" smtClean="0">
                <a:latin typeface="Times New Roman" pitchFamily="18" charset="0"/>
                <a:cs typeface="Times New Roman" pitchFamily="18" charset="0"/>
              </a:rPr>
              <a:t>of the machine instructions with the exception of instructions to control of the machine or do I/O</a:t>
            </a:r>
          </a:p>
          <a:p>
            <a:pPr algn="just" eaLnBrk="1" hangingPunct="1"/>
            <a:r>
              <a:rPr lang="en-US" sz="2400" b="1" smtClean="0">
                <a:solidFill>
                  <a:srgbClr val="0000FF"/>
                </a:solidFill>
                <a:latin typeface="Times New Roman" pitchFamily="18" charset="0"/>
                <a:cs typeface="Times New Roman" pitchFamily="18" charset="0"/>
              </a:rPr>
              <a:t>Mode switching</a:t>
            </a:r>
          </a:p>
          <a:p>
            <a:pPr lvl="1" algn="just" eaLnBrk="1" hangingPunct="1"/>
            <a:r>
              <a:rPr lang="en-US" sz="2000" smtClean="0">
                <a:latin typeface="Times New Roman" pitchFamily="18" charset="0"/>
                <a:cs typeface="Times New Roman" pitchFamily="18" charset="0"/>
              </a:rPr>
              <a:t>If the user interacts with OS:  user mode </a:t>
            </a:r>
            <a:r>
              <a:rPr lang="en-US" sz="2000" smtClean="0">
                <a:latin typeface="Times New Roman" pitchFamily="18" charset="0"/>
                <a:cs typeface="Times New Roman" pitchFamily="18" charset="0"/>
                <a:sym typeface="Wingdings" pitchFamily="2" charset="2"/>
              </a:rPr>
              <a:t> </a:t>
            </a:r>
            <a:r>
              <a:rPr lang="en-US" sz="2000" smtClean="0">
                <a:latin typeface="Times New Roman" pitchFamily="18" charset="0"/>
                <a:cs typeface="Times New Roman" pitchFamily="18" charset="0"/>
              </a:rPr>
              <a:t>kernel mode</a:t>
            </a:r>
          </a:p>
          <a:p>
            <a:pPr lvl="1" algn="just" eaLnBrk="1" hangingPunct="1"/>
            <a:r>
              <a:rPr lang="en-US" sz="2000" smtClean="0">
                <a:latin typeface="Times New Roman" pitchFamily="18" charset="0"/>
                <a:cs typeface="Times New Roman" pitchFamily="18" charset="0"/>
              </a:rPr>
              <a:t>If the system passes control to a user program: kernel mode </a:t>
            </a:r>
            <a:r>
              <a:rPr lang="en-US" sz="2000" smtClean="0">
                <a:latin typeface="Times New Roman" pitchFamily="18" charset="0"/>
                <a:cs typeface="Times New Roman" pitchFamily="18" charset="0"/>
                <a:sym typeface="Wingdings" pitchFamily="2" charset="2"/>
              </a:rPr>
              <a:t></a:t>
            </a:r>
            <a:r>
              <a:rPr lang="en-US" sz="2000" smtClean="0">
                <a:latin typeface="Times New Roman" pitchFamily="18" charset="0"/>
                <a:cs typeface="Times New Roman" pitchFamily="18" charset="0"/>
              </a:rPr>
              <a:t> user mode</a:t>
            </a:r>
          </a:p>
        </p:txBody>
      </p:sp>
      <p:sp>
        <p:nvSpPr>
          <p:cNvPr id="1434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4" name="Rectangle 2"/>
          <p:cNvSpPr txBox="1">
            <a:spLocks/>
          </p:cNvSpPr>
          <p:nvPr/>
        </p:nvSpPr>
        <p:spPr>
          <a:xfrm>
            <a:off x="457200" y="152400"/>
            <a:ext cx="8229600" cy="685800"/>
          </a:xfrm>
          <a:prstGeom prst="rect">
            <a:avLst/>
          </a:prstGeom>
        </p:spPr>
        <p:txBody>
          <a:bodyPr/>
          <a:lstStyle/>
          <a:p>
            <a:pPr algn="ctr" eaLnBrk="0" hangingPunct="0">
              <a:defRPr/>
            </a:pPr>
            <a:r>
              <a:rPr lang="en-US" sz="4000" b="1" smtClean="0">
                <a:solidFill>
                  <a:srgbClr val="0000FF"/>
                </a:solidFill>
                <a:latin typeface="Times New Roman" pitchFamily="18" charset="0"/>
                <a:ea typeface="+mj-ea"/>
                <a:cs typeface="Times New Roman" pitchFamily="18" charset="0"/>
              </a:rPr>
              <a:t>Lab Guilines</a:t>
            </a:r>
            <a:endParaRPr lang="en-US" sz="4000" b="1">
              <a:solidFill>
                <a:srgbClr val="0000FF"/>
              </a:solidFill>
              <a:latin typeface="Times New Roman" pitchFamily="18" charset="0"/>
              <a:ea typeface="+mj-ea"/>
              <a:cs typeface="Times New Roman" pitchFamily="18" charset="0"/>
            </a:endParaRPr>
          </a:p>
        </p:txBody>
      </p:sp>
      <p:sp>
        <p:nvSpPr>
          <p:cNvPr id="5" name="Rectangle 2"/>
          <p:cNvSpPr txBox="1">
            <a:spLocks/>
          </p:cNvSpPr>
          <p:nvPr/>
        </p:nvSpPr>
        <p:spPr>
          <a:xfrm>
            <a:off x="762000" y="2286000"/>
            <a:ext cx="6400800" cy="2971800"/>
          </a:xfrm>
          <a:prstGeom prst="rect">
            <a:avLst/>
          </a:prstGeom>
        </p:spPr>
        <p:txBody>
          <a:bodyPr/>
          <a:lstStyle/>
          <a:p>
            <a:pPr marL="395288" indent="-395288" eaLnBrk="0" hangingPunct="0">
              <a:buFont typeface="Arial" pitchFamily="34" charset="0"/>
              <a:buChar char="•"/>
              <a:defRPr/>
            </a:pPr>
            <a:r>
              <a:rPr lang="en-US" sz="3600" smtClean="0">
                <a:latin typeface="Times New Roman" pitchFamily="18" charset="0"/>
                <a:ea typeface="+mj-ea"/>
                <a:cs typeface="Times New Roman" pitchFamily="18" charset="0"/>
              </a:rPr>
              <a:t>Lab Guidelines</a:t>
            </a:r>
            <a:endParaRPr lang="en-US" sz="3600">
              <a:latin typeface="Times New Roman" pitchFamily="18" charset="0"/>
              <a:ea typeface="+mj-ea"/>
              <a:cs typeface="Times New Roman" pitchFamily="18" charset="0"/>
            </a:endParaRPr>
          </a:p>
          <a:p>
            <a:pPr marL="395288" indent="-395288" eaLnBrk="0" hangingPunct="0">
              <a:buFont typeface="Arial" pitchFamily="34" charset="0"/>
              <a:buChar char="•"/>
              <a:defRPr/>
            </a:pPr>
            <a:r>
              <a:rPr lang="en-US" sz="3600">
                <a:latin typeface="Times New Roman" pitchFamily="18" charset="0"/>
                <a:ea typeface="+mj-ea"/>
                <a:cs typeface="Times New Roman" pitchFamily="18" charset="0"/>
              </a:rPr>
              <a:t>Setup VMware</a:t>
            </a:r>
          </a:p>
          <a:p>
            <a:pPr marL="395288" indent="-395288" eaLnBrk="0" hangingPunct="0">
              <a:buFont typeface="Arial" pitchFamily="34" charset="0"/>
              <a:buChar char="•"/>
              <a:defRPr/>
            </a:pPr>
            <a:r>
              <a:rPr lang="en-US" sz="3600">
                <a:latin typeface="Times New Roman" pitchFamily="18" charset="0"/>
                <a:ea typeface="+mj-ea"/>
                <a:cs typeface="Times New Roman" pitchFamily="18" charset="0"/>
              </a:rPr>
              <a:t>Setup Fedora</a:t>
            </a:r>
          </a:p>
          <a:p>
            <a:pPr marL="395288" indent="-395288" eaLnBrk="0" hangingPunct="0">
              <a:buFont typeface="Arial" pitchFamily="34" charset="0"/>
              <a:buChar char="•"/>
              <a:defRPr/>
            </a:pPr>
            <a:r>
              <a:rPr lang="en-US" sz="3600">
                <a:latin typeface="Times New Roman" pitchFamily="18" charset="0"/>
                <a:ea typeface="+mj-ea"/>
                <a:cs typeface="Times New Roman" pitchFamily="18" charset="0"/>
              </a:rPr>
              <a:t>Setup MC tool</a:t>
            </a:r>
          </a:p>
          <a:p>
            <a:pPr marL="395288" indent="-395288" eaLnBrk="0" hangingPunct="0">
              <a:buFont typeface="Arial" pitchFamily="34" charset="0"/>
              <a:buChar char="•"/>
              <a:defRPr/>
            </a:pPr>
            <a:r>
              <a:rPr lang="en-US" sz="3600">
                <a:latin typeface="Times New Roman" pitchFamily="18" charset="0"/>
                <a:ea typeface="+mj-ea"/>
                <a:cs typeface="Times New Roman" pitchFamily="18" charset="0"/>
              </a:rPr>
              <a:t>Setup Fedora Eclipse</a:t>
            </a:r>
          </a:p>
          <a:p>
            <a:pPr algn="ctr" eaLnBrk="0" hangingPunct="0">
              <a:defRPr/>
            </a:pPr>
            <a:endParaRPr lang="en-US" sz="3600" b="1">
              <a:latin typeface="Times New Roman" pitchFamily="18" charset="0"/>
              <a:ea typeface="+mj-ea"/>
              <a:cs typeface="Times New Roman" pitchFamily="18" charset="0"/>
            </a:endParaRPr>
          </a:p>
        </p:txBody>
      </p:sp>
      <p:sp>
        <p:nvSpPr>
          <p:cNvPr id="6" name="Rectangle 5"/>
          <p:cNvSpPr/>
          <p:nvPr/>
        </p:nvSpPr>
        <p:spPr>
          <a:xfrm>
            <a:off x="609600" y="1600201"/>
            <a:ext cx="8001000" cy="584775"/>
          </a:xfrm>
          <a:prstGeom prst="rect">
            <a:avLst/>
          </a:prstGeom>
        </p:spPr>
        <p:txBody>
          <a:bodyPr wrap="square">
            <a:spAutoFit/>
          </a:bodyPr>
          <a:lstStyle/>
          <a:p>
            <a:r>
              <a:rPr lang="en-US" sz="3200" b="1" smtClean="0">
                <a:solidFill>
                  <a:srgbClr val="0000FF"/>
                </a:solidFill>
                <a:latin typeface="Times New Roman" pitchFamily="18" charset="0"/>
                <a:cs typeface="Times New Roman" pitchFamily="18" charset="0"/>
              </a:rPr>
              <a:t>Download guilines and helps from the CMS</a:t>
            </a:r>
            <a:endParaRPr lang="en-US" sz="3200"/>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4" name="Rectangle 2"/>
          <p:cNvSpPr txBox="1">
            <a:spLocks/>
          </p:cNvSpPr>
          <p:nvPr/>
        </p:nvSpPr>
        <p:spPr>
          <a:xfrm>
            <a:off x="533400" y="2819400"/>
            <a:ext cx="8229600" cy="685800"/>
          </a:xfrm>
          <a:prstGeom prst="rect">
            <a:avLst/>
          </a:prstGeom>
        </p:spPr>
        <p:txBody>
          <a:bodyPr/>
          <a:lstStyle/>
          <a:p>
            <a:pPr algn="ctr" eaLnBrk="0" hangingPunct="0">
              <a:defRPr/>
            </a:pPr>
            <a:r>
              <a:rPr lang="en-US" sz="4000" b="1" smtClean="0">
                <a:solidFill>
                  <a:srgbClr val="0000FF"/>
                </a:solidFill>
                <a:latin typeface="Times New Roman" pitchFamily="18" charset="0"/>
                <a:ea typeface="+mj-ea"/>
                <a:cs typeface="Times New Roman" pitchFamily="18" charset="0"/>
              </a:rPr>
              <a:t>2- Hardware </a:t>
            </a:r>
            <a:r>
              <a:rPr lang="en-US" sz="4000" b="1">
                <a:solidFill>
                  <a:srgbClr val="0000FF"/>
                </a:solidFill>
                <a:latin typeface="Times New Roman" pitchFamily="18" charset="0"/>
                <a:ea typeface="+mj-ea"/>
                <a:cs typeface="Times New Roman" pitchFamily="18" charset="0"/>
              </a:rPr>
              <a:t>Review</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b="1" smtClean="0"/>
              <a:t>Hardware: Von Neumann Architecture</a:t>
            </a:r>
          </a:p>
        </p:txBody>
      </p:sp>
      <p:sp>
        <p:nvSpPr>
          <p:cNvPr id="39941" name="Rectangle 3"/>
          <p:cNvSpPr>
            <a:spLocks noGrp="1" noChangeArrowheads="1"/>
          </p:cNvSpPr>
          <p:nvPr>
            <p:ph type="body" idx="1"/>
          </p:nvPr>
        </p:nvSpPr>
        <p:spPr>
          <a:xfrm>
            <a:off x="457200" y="1447800"/>
            <a:ext cx="8153400" cy="3962400"/>
          </a:xfrm>
        </p:spPr>
        <p:txBody>
          <a:bodyPr>
            <a:normAutofit lnSpcReduction="10000"/>
          </a:bodyPr>
          <a:lstStyle/>
          <a:p>
            <a:pPr eaLnBrk="1" hangingPunct="1">
              <a:spcBef>
                <a:spcPct val="100000"/>
              </a:spcBef>
            </a:pPr>
            <a:r>
              <a:rPr lang="en-US" smtClean="0"/>
              <a:t>Multipurpose machine with following characteristics:</a:t>
            </a:r>
          </a:p>
          <a:p>
            <a:pPr lvl="1" eaLnBrk="1" hangingPunct="1">
              <a:spcBef>
                <a:spcPct val="100000"/>
              </a:spcBef>
            </a:pPr>
            <a:r>
              <a:rPr lang="en-US" smtClean="0"/>
              <a:t>Instruction cycle: Fetch-Decode-Execute </a:t>
            </a:r>
          </a:p>
          <a:p>
            <a:pPr lvl="1" eaLnBrk="1" hangingPunct="1">
              <a:spcBef>
                <a:spcPct val="100000"/>
              </a:spcBef>
            </a:pPr>
            <a:r>
              <a:rPr lang="en-US" smtClean="0"/>
              <a:t>Instructions and data are stored in main memory </a:t>
            </a:r>
          </a:p>
          <a:p>
            <a:pPr lvl="1" eaLnBrk="1" hangingPunct="1">
              <a:spcBef>
                <a:spcPct val="100000"/>
              </a:spcBef>
            </a:pPr>
            <a:r>
              <a:rPr lang="en-US" smtClean="0"/>
              <a:t>Instruction execution carried out by central processing unit (CPU)</a:t>
            </a:r>
          </a:p>
          <a:p>
            <a:pPr eaLnBrk="1" hangingPunct="1"/>
            <a:endParaRPr lang="en-US" smtClean="0"/>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0" y="274638"/>
            <a:ext cx="9144000" cy="563562"/>
          </a:xfrm>
        </p:spPr>
        <p:txBody>
          <a:bodyPr/>
          <a:lstStyle/>
          <a:p>
            <a:r>
              <a:rPr lang="en-US" smtClean="0"/>
              <a:t>Hardware :</a:t>
            </a:r>
            <a:r>
              <a:rPr lang="en-US" b="1" smtClean="0"/>
              <a:t>Von Neumann Architecture…</a:t>
            </a:r>
          </a:p>
        </p:txBody>
      </p:sp>
      <p:sp>
        <p:nvSpPr>
          <p:cNvPr id="45061" name="Rectangle 3"/>
          <p:cNvSpPr>
            <a:spLocks noGrp="1" noChangeArrowheads="1"/>
          </p:cNvSpPr>
          <p:nvPr>
            <p:ph type="body" idx="1"/>
          </p:nvPr>
        </p:nvSpPr>
        <p:spPr>
          <a:xfrm>
            <a:off x="457200" y="1143000"/>
            <a:ext cx="8229600" cy="4953000"/>
          </a:xfrm>
        </p:spPr>
        <p:txBody>
          <a:bodyPr>
            <a:normAutofit lnSpcReduction="10000"/>
          </a:bodyPr>
          <a:lstStyle/>
          <a:p>
            <a:pPr marL="533400" indent="-533400" eaLnBrk="1" hangingPunct="1">
              <a:lnSpc>
                <a:spcPct val="90000"/>
              </a:lnSpc>
            </a:pPr>
            <a:r>
              <a:rPr lang="en-US" smtClean="0"/>
              <a:t>Breakdown of typical fetch-decode-execute cycle:</a:t>
            </a:r>
          </a:p>
          <a:p>
            <a:pPr marL="952500" lvl="1" indent="-495300" eaLnBrk="1" hangingPunct="1">
              <a:lnSpc>
                <a:spcPct val="90000"/>
              </a:lnSpc>
              <a:buFontTx/>
              <a:buAutoNum type="arabicPeriod"/>
            </a:pPr>
            <a:r>
              <a:rPr lang="en-US" smtClean="0"/>
              <a:t>Control unit uses the address in program counter register to fetch an instruction from main memory</a:t>
            </a:r>
          </a:p>
          <a:p>
            <a:pPr marL="952500" lvl="1" indent="-495300" eaLnBrk="1" hangingPunct="1">
              <a:lnSpc>
                <a:spcPct val="90000"/>
              </a:lnSpc>
              <a:buFontTx/>
              <a:buAutoNum type="arabicPeriod"/>
            </a:pPr>
            <a:r>
              <a:rPr lang="en-US" smtClean="0"/>
              <a:t>Instruction decoded </a:t>
            </a:r>
          </a:p>
          <a:p>
            <a:pPr marL="952500" lvl="1" indent="-495300" eaLnBrk="1" hangingPunct="1">
              <a:lnSpc>
                <a:spcPct val="90000"/>
              </a:lnSpc>
              <a:buFontTx/>
              <a:buAutoNum type="arabicPeriod"/>
            </a:pPr>
            <a:r>
              <a:rPr lang="en-US" smtClean="0"/>
              <a:t>Any needed data retrieved from memory and placed into other registers</a:t>
            </a:r>
          </a:p>
          <a:p>
            <a:pPr marL="952500" lvl="1" indent="-495300" eaLnBrk="1" hangingPunct="1">
              <a:lnSpc>
                <a:spcPct val="90000"/>
              </a:lnSpc>
              <a:buFontTx/>
              <a:buAutoNum type="arabicPeriod"/>
            </a:pPr>
            <a:r>
              <a:rPr lang="en-US" smtClean="0"/>
              <a:t>ALU executes the instruction using data in registers, if necessary</a:t>
            </a:r>
          </a:p>
          <a:p>
            <a:pPr marL="952500" lvl="1" indent="-495300" eaLnBrk="1" hangingPunct="1">
              <a:lnSpc>
                <a:spcPct val="90000"/>
              </a:lnSpc>
              <a:buFontTx/>
              <a:buAutoNum type="arabicPeriod"/>
            </a:pPr>
            <a:r>
              <a:rPr lang="en-US" smtClean="0"/>
              <a:t>Input or output operations required by the instruction are performed</a:t>
            </a:r>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ph type="ftr" sz="quarter" idx="10"/>
          </p:nvPr>
        </p:nvSpPr>
        <p:spPr>
          <a:noFill/>
        </p:spPr>
        <p:txBody>
          <a:bodyPr/>
          <a:lstStyle/>
          <a:p>
            <a:r>
              <a:rPr lang="en-US" smtClean="0"/>
              <a:t>Introduction to OS/ 84 sildes</a:t>
            </a:r>
          </a:p>
        </p:txBody>
      </p:sp>
      <p:pic>
        <p:nvPicPr>
          <p:cNvPr id="44036" name="Picture 2" descr="061921290X_Fig3-19"/>
          <p:cNvPicPr>
            <a:picLocks noChangeAspect="1" noChangeArrowheads="1"/>
          </p:cNvPicPr>
          <p:nvPr/>
        </p:nvPicPr>
        <p:blipFill>
          <a:blip r:embed="rId2" cstate="print"/>
          <a:srcRect/>
          <a:stretch>
            <a:fillRect/>
          </a:stretch>
        </p:blipFill>
        <p:spPr bwMode="auto">
          <a:xfrm>
            <a:off x="838200" y="1219200"/>
            <a:ext cx="7467600" cy="5181600"/>
          </a:xfrm>
          <a:prstGeom prst="rect">
            <a:avLst/>
          </a:prstGeom>
          <a:noFill/>
          <a:ln w="9525">
            <a:noFill/>
            <a:miter lim="800000"/>
            <a:headEnd/>
            <a:tailEnd/>
          </a:ln>
        </p:spPr>
      </p:pic>
      <p:sp>
        <p:nvSpPr>
          <p:cNvPr id="5" name="Rectangle 2"/>
          <p:cNvSpPr txBox="1">
            <a:spLocks/>
          </p:cNvSpPr>
          <p:nvPr/>
        </p:nvSpPr>
        <p:spPr>
          <a:xfrm>
            <a:off x="457200" y="152400"/>
            <a:ext cx="8229600" cy="685800"/>
          </a:xfrm>
          <a:prstGeom prst="rect">
            <a:avLst/>
          </a:prstGeom>
        </p:spPr>
        <p:txBody>
          <a:bodyPr/>
          <a:lstStyle/>
          <a:p>
            <a:pPr algn="ctr" eaLnBrk="0" hangingPunct="0">
              <a:defRPr/>
            </a:pPr>
            <a:r>
              <a:rPr lang="en-US" sz="4000" b="1" smtClean="0">
                <a:solidFill>
                  <a:srgbClr val="0000FF"/>
                </a:solidFill>
                <a:latin typeface="Times New Roman" pitchFamily="18" charset="0"/>
                <a:ea typeface="+mj-ea"/>
                <a:cs typeface="Times New Roman" pitchFamily="18" charset="0"/>
              </a:rPr>
              <a:t>Hardware: Structure</a:t>
            </a:r>
            <a:endParaRPr lang="en-US" sz="4000" b="1">
              <a:solidFill>
                <a:srgbClr val="0000FF"/>
              </a:solidFill>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Footer Placeholder 4"/>
          <p:cNvSpPr>
            <a:spLocks noGrp="1"/>
          </p:cNvSpPr>
          <p:nvPr>
            <p:ph type="ftr" sz="quarter" idx="10"/>
          </p:nvPr>
        </p:nvSpPr>
        <p:spPr>
          <a:xfrm>
            <a:off x="6553200" y="6477000"/>
            <a:ext cx="2590800" cy="228600"/>
          </a:xfrm>
          <a:noFill/>
        </p:spPr>
        <p:txBody>
          <a:bodyPr/>
          <a:lstStyle/>
          <a:p>
            <a:pPr algn="r"/>
            <a:r>
              <a:rPr lang="en-US" smtClean="0">
                <a:solidFill>
                  <a:srgbClr val="CCCC00"/>
                </a:solidFill>
              </a:rPr>
              <a:t>Introduction to OS/ 84 sildes</a:t>
            </a:r>
          </a:p>
        </p:txBody>
      </p:sp>
      <p:sp>
        <p:nvSpPr>
          <p:cNvPr id="47109" name="Rectangle 2"/>
          <p:cNvSpPr>
            <a:spLocks noGrp="1" noChangeArrowheads="1"/>
          </p:cNvSpPr>
          <p:nvPr>
            <p:ph type="title"/>
          </p:nvPr>
        </p:nvSpPr>
        <p:spPr>
          <a:xfrm>
            <a:off x="457200" y="292100"/>
            <a:ext cx="8229600" cy="698500"/>
          </a:xfrm>
        </p:spPr>
        <p:txBody>
          <a:bodyPr/>
          <a:lstStyle/>
          <a:p>
            <a:r>
              <a:rPr lang="en-US" smtClean="0"/>
              <a:t>Hardware: </a:t>
            </a:r>
            <a:r>
              <a:rPr lang="en-US" b="1" smtClean="0"/>
              <a:t>Buses</a:t>
            </a:r>
          </a:p>
        </p:txBody>
      </p:sp>
      <p:pic>
        <p:nvPicPr>
          <p:cNvPr id="47110" name="Picture 3"/>
          <p:cNvPicPr>
            <a:picLocks noChangeAspect="1" noChangeArrowheads="1"/>
          </p:cNvPicPr>
          <p:nvPr/>
        </p:nvPicPr>
        <p:blipFill>
          <a:blip r:embed="rId2" cstate="print">
            <a:lum bright="-20000" contrast="40000"/>
          </a:blip>
          <a:srcRect/>
          <a:stretch>
            <a:fillRect/>
          </a:stretch>
        </p:blipFill>
        <p:spPr bwMode="auto">
          <a:xfrm>
            <a:off x="558800" y="1219200"/>
            <a:ext cx="8027988" cy="44100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Footer Placeholder 4"/>
          <p:cNvSpPr>
            <a:spLocks noGrp="1"/>
          </p:cNvSpPr>
          <p:nvPr>
            <p:ph type="ftr" sz="quarter" idx="10"/>
          </p:nvPr>
        </p:nvSpPr>
        <p:spPr>
          <a:xfrm>
            <a:off x="6553200" y="6477000"/>
            <a:ext cx="2590800" cy="228600"/>
          </a:xfrm>
          <a:noFill/>
        </p:spPr>
        <p:txBody>
          <a:bodyPr/>
          <a:lstStyle/>
          <a:p>
            <a:pPr algn="r"/>
            <a:r>
              <a:rPr lang="en-US" smtClean="0">
                <a:solidFill>
                  <a:srgbClr val="CCCC00"/>
                </a:solidFill>
              </a:rPr>
              <a:t>Introduction to OS/ 84 sildes</a:t>
            </a:r>
          </a:p>
        </p:txBody>
      </p:sp>
      <p:sp>
        <p:nvSpPr>
          <p:cNvPr id="41989" name="Rectangle 2"/>
          <p:cNvSpPr>
            <a:spLocks noGrp="1" noChangeArrowheads="1"/>
          </p:cNvSpPr>
          <p:nvPr>
            <p:ph type="title"/>
          </p:nvPr>
        </p:nvSpPr>
        <p:spPr>
          <a:xfrm>
            <a:off x="228600" y="228600"/>
            <a:ext cx="8001000" cy="685800"/>
          </a:xfrm>
        </p:spPr>
        <p:txBody>
          <a:bodyPr/>
          <a:lstStyle/>
          <a:p>
            <a:r>
              <a:rPr lang="en-US" sz="3200" smtClean="0"/>
              <a:t>Hardware: </a:t>
            </a:r>
            <a:r>
              <a:rPr lang="en-US" sz="3200" b="1" smtClean="0"/>
              <a:t>CPU Structure</a:t>
            </a:r>
          </a:p>
        </p:txBody>
      </p:sp>
      <p:pic>
        <p:nvPicPr>
          <p:cNvPr id="41990" name="Picture 3"/>
          <p:cNvPicPr>
            <a:picLocks noChangeAspect="1" noChangeArrowheads="1"/>
          </p:cNvPicPr>
          <p:nvPr/>
        </p:nvPicPr>
        <p:blipFill>
          <a:blip r:embed="rId2" cstate="print">
            <a:lum bright="-20000" contrast="20000"/>
          </a:blip>
          <a:srcRect/>
          <a:stretch>
            <a:fillRect/>
          </a:stretch>
        </p:blipFill>
        <p:spPr bwMode="auto">
          <a:xfrm>
            <a:off x="539750" y="1514475"/>
            <a:ext cx="8066088" cy="45815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Introduction to OS/ 84 sildes</a:t>
            </a:r>
          </a:p>
        </p:txBody>
      </p:sp>
      <p:sp>
        <p:nvSpPr>
          <p:cNvPr id="50180" name="Rectangle 2"/>
          <p:cNvSpPr>
            <a:spLocks noGrp="1" noChangeArrowheads="1"/>
          </p:cNvSpPr>
          <p:nvPr>
            <p:ph type="title"/>
          </p:nvPr>
        </p:nvSpPr>
        <p:spPr>
          <a:xfrm>
            <a:off x="228600" y="228600"/>
            <a:ext cx="8001000" cy="762000"/>
          </a:xfrm>
        </p:spPr>
        <p:txBody>
          <a:bodyPr/>
          <a:lstStyle/>
          <a:p>
            <a:r>
              <a:rPr lang="en-US" smtClean="0"/>
              <a:t>Hardware: </a:t>
            </a:r>
            <a:r>
              <a:rPr lang="en-US" b="1" smtClean="0"/>
              <a:t>Storage</a:t>
            </a:r>
          </a:p>
        </p:txBody>
      </p:sp>
      <p:sp>
        <p:nvSpPr>
          <p:cNvPr id="50181" name="Rectangle 3"/>
          <p:cNvSpPr>
            <a:spLocks noGrp="1" noChangeArrowheads="1"/>
          </p:cNvSpPr>
          <p:nvPr>
            <p:ph type="body" idx="1"/>
          </p:nvPr>
        </p:nvSpPr>
        <p:spPr>
          <a:xfrm>
            <a:off x="76200" y="1676400"/>
            <a:ext cx="8229600" cy="4419600"/>
          </a:xfrm>
        </p:spPr>
        <p:txBody>
          <a:bodyPr>
            <a:normAutofit lnSpcReduction="10000"/>
          </a:bodyPr>
          <a:lstStyle/>
          <a:p>
            <a:pPr eaLnBrk="1" hangingPunct="1">
              <a:spcBef>
                <a:spcPct val="100000"/>
              </a:spcBef>
            </a:pPr>
            <a:r>
              <a:rPr lang="en-US" smtClean="0"/>
              <a:t>Storage: family of components used to store programs and data</a:t>
            </a:r>
          </a:p>
          <a:p>
            <a:pPr eaLnBrk="1" hangingPunct="1">
              <a:spcBef>
                <a:spcPct val="100000"/>
              </a:spcBef>
            </a:pPr>
            <a:r>
              <a:rPr lang="en-US" smtClean="0"/>
              <a:t>Storage hierarchy</a:t>
            </a:r>
          </a:p>
          <a:p>
            <a:pPr lvl="1" eaLnBrk="1" hangingPunct="1">
              <a:spcBef>
                <a:spcPct val="100000"/>
              </a:spcBef>
            </a:pPr>
            <a:r>
              <a:rPr lang="en-US" smtClean="0"/>
              <a:t>Primary memory</a:t>
            </a:r>
          </a:p>
          <a:p>
            <a:pPr lvl="1" eaLnBrk="1" hangingPunct="1">
              <a:spcBef>
                <a:spcPct val="100000"/>
              </a:spcBef>
            </a:pPr>
            <a:r>
              <a:rPr lang="en-US" smtClean="0"/>
              <a:t>Secondary memory</a:t>
            </a:r>
          </a:p>
          <a:p>
            <a:pPr lvl="1" eaLnBrk="1" hangingPunct="1">
              <a:spcBef>
                <a:spcPct val="100000"/>
              </a:spcBef>
              <a:buFontTx/>
              <a:buNone/>
            </a:pPr>
            <a:r>
              <a:rPr lang="en-US" smtClean="0"/>
              <a:t>        (mass storage)</a:t>
            </a:r>
          </a:p>
          <a:p>
            <a:pPr lvl="1" eaLnBrk="1" hangingPunct="1">
              <a:buFontTx/>
              <a:buNone/>
            </a:pPr>
            <a:endParaRPr lang="en-US" smtClean="0"/>
          </a:p>
          <a:p>
            <a:pPr eaLnBrk="1" hangingPunct="1"/>
            <a:endParaRPr lang="en-US" smtClean="0"/>
          </a:p>
        </p:txBody>
      </p:sp>
      <p:pic>
        <p:nvPicPr>
          <p:cNvPr id="50182" name="Picture 3" descr="ram-11_3"/>
          <p:cNvPicPr>
            <a:picLocks noChangeAspect="1" noChangeArrowheads="1"/>
          </p:cNvPicPr>
          <p:nvPr/>
        </p:nvPicPr>
        <p:blipFill>
          <a:blip r:embed="rId2" cstate="print"/>
          <a:srcRect/>
          <a:stretch>
            <a:fillRect/>
          </a:stretch>
        </p:blipFill>
        <p:spPr bwMode="auto">
          <a:xfrm>
            <a:off x="3860800" y="2209800"/>
            <a:ext cx="5283200" cy="3962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Objectives</a:t>
            </a:r>
          </a:p>
        </p:txBody>
      </p:sp>
      <p:sp>
        <p:nvSpPr>
          <p:cNvPr id="5123" name="Rectangle 3"/>
          <p:cNvSpPr>
            <a:spLocks noGrp="1"/>
          </p:cNvSpPr>
          <p:nvPr>
            <p:ph type="body" idx="1"/>
          </p:nvPr>
        </p:nvSpPr>
        <p:spPr>
          <a:xfrm>
            <a:off x="457200" y="1066800"/>
            <a:ext cx="8229600" cy="5029200"/>
          </a:xfrm>
        </p:spPr>
        <p:txBody>
          <a:bodyPr>
            <a:normAutofit fontScale="92500" lnSpcReduction="20000"/>
          </a:bodyPr>
          <a:lstStyle/>
          <a:p>
            <a:pPr>
              <a:buClrTx/>
              <a:buSzTx/>
              <a:buFont typeface="Arial" charset="0"/>
              <a:buChar char="•"/>
            </a:pPr>
            <a:r>
              <a:rPr lang="en-US" b="1" smtClean="0">
                <a:latin typeface="Times New Roman" pitchFamily="18" charset="0"/>
                <a:cs typeface="Times New Roman" pitchFamily="18" charset="0"/>
              </a:rPr>
              <a:t>Introduction to OSs</a:t>
            </a:r>
            <a:endParaRPr lang="en-US" b="1" smtClean="0"/>
          </a:p>
          <a:p>
            <a:pPr>
              <a:buClrTx/>
              <a:buSzTx/>
              <a:buFont typeface="Arial" charset="0"/>
              <a:buChar char="•"/>
            </a:pPr>
            <a:r>
              <a:rPr lang="en-US" b="1" smtClean="0">
                <a:latin typeface="Times New Roman" pitchFamily="18" charset="0"/>
                <a:cs typeface="Times New Roman" pitchFamily="18" charset="0"/>
              </a:rPr>
              <a:t>Hardware review</a:t>
            </a:r>
          </a:p>
          <a:p>
            <a:pPr>
              <a:buClrTx/>
              <a:buSzTx/>
              <a:buFont typeface="Arial" charset="0"/>
              <a:buChar char="•"/>
            </a:pPr>
            <a:r>
              <a:rPr lang="en-US" b="1" smtClean="0">
                <a:latin typeface="Times New Roman" pitchFamily="18" charset="0"/>
                <a:cs typeface="Times New Roman" pitchFamily="18" charset="0"/>
              </a:rPr>
              <a:t>The Operating System Zoo</a:t>
            </a:r>
          </a:p>
          <a:p>
            <a:pPr lvl="1"/>
            <a:r>
              <a:rPr lang="en-US" smtClean="0">
                <a:latin typeface="Times New Roman" pitchFamily="18" charset="0"/>
                <a:cs typeface="Times New Roman" pitchFamily="18" charset="0"/>
              </a:rPr>
              <a:t>Mainframe OS</a:t>
            </a:r>
          </a:p>
          <a:p>
            <a:pPr lvl="1"/>
            <a:r>
              <a:rPr lang="en-US" smtClean="0">
                <a:latin typeface="Times New Roman" pitchFamily="18" charset="0"/>
                <a:cs typeface="Times New Roman" pitchFamily="18" charset="0"/>
              </a:rPr>
              <a:t>Server OS</a:t>
            </a:r>
          </a:p>
          <a:p>
            <a:pPr lvl="1"/>
            <a:r>
              <a:rPr lang="en-US" smtClean="0">
                <a:latin typeface="Times New Roman" pitchFamily="18" charset="0"/>
                <a:cs typeface="Times New Roman" pitchFamily="18" charset="0"/>
              </a:rPr>
              <a:t>Multiprocessor OS</a:t>
            </a:r>
          </a:p>
          <a:p>
            <a:pPr lvl="1"/>
            <a:r>
              <a:rPr lang="en-US" smtClean="0">
                <a:latin typeface="Times New Roman" pitchFamily="18" charset="0"/>
                <a:cs typeface="Times New Roman" pitchFamily="18" charset="0"/>
              </a:rPr>
              <a:t>PC OS</a:t>
            </a:r>
          </a:p>
          <a:p>
            <a:pPr lvl="1"/>
            <a:r>
              <a:rPr lang="en-US" smtClean="0">
                <a:latin typeface="Times New Roman" pitchFamily="18" charset="0"/>
                <a:cs typeface="Times New Roman" pitchFamily="18" charset="0"/>
              </a:rPr>
              <a:t>Handheld Computer OS</a:t>
            </a:r>
          </a:p>
          <a:p>
            <a:pPr lvl="1"/>
            <a:r>
              <a:rPr lang="en-US" smtClean="0">
                <a:latin typeface="Times New Roman" pitchFamily="18" charset="0"/>
                <a:cs typeface="Times New Roman" pitchFamily="18" charset="0"/>
              </a:rPr>
              <a:t>Embedded OS</a:t>
            </a:r>
          </a:p>
          <a:p>
            <a:pPr lvl="1"/>
            <a:r>
              <a:rPr lang="en-US" smtClean="0">
                <a:latin typeface="Times New Roman" pitchFamily="18" charset="0"/>
                <a:cs typeface="Times New Roman" pitchFamily="18" charset="0"/>
              </a:rPr>
              <a:t>Sensor Node OS</a:t>
            </a:r>
          </a:p>
          <a:p>
            <a:pPr lvl="1"/>
            <a:r>
              <a:rPr lang="en-US" smtClean="0">
                <a:latin typeface="Times New Roman" pitchFamily="18" charset="0"/>
                <a:cs typeface="Times New Roman" pitchFamily="18" charset="0"/>
              </a:rPr>
              <a:t>Real-Time OS</a:t>
            </a:r>
          </a:p>
          <a:p>
            <a:pPr lvl="1"/>
            <a:r>
              <a:rPr lang="en-US" smtClean="0">
                <a:latin typeface="Times New Roman" pitchFamily="18" charset="0"/>
                <a:cs typeface="Times New Roman" pitchFamily="18" charset="0"/>
              </a:rPr>
              <a:t>Smart Card OS</a:t>
            </a:r>
          </a:p>
        </p:txBody>
      </p:sp>
      <p:sp>
        <p:nvSpPr>
          <p:cNvPr id="512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Introduction to OS/ 84 sildes</a:t>
            </a:r>
          </a:p>
        </p:txBody>
      </p:sp>
      <p:sp>
        <p:nvSpPr>
          <p:cNvPr id="51204" name="Rectangle 2"/>
          <p:cNvSpPr>
            <a:spLocks noGrp="1" noChangeArrowheads="1"/>
          </p:cNvSpPr>
          <p:nvPr>
            <p:ph type="title"/>
          </p:nvPr>
        </p:nvSpPr>
        <p:spPr>
          <a:xfrm>
            <a:off x="228600" y="76200"/>
            <a:ext cx="8001000" cy="838200"/>
          </a:xfrm>
        </p:spPr>
        <p:txBody>
          <a:bodyPr/>
          <a:lstStyle/>
          <a:p>
            <a:r>
              <a:rPr lang="en-US" smtClean="0"/>
              <a:t>Hardware: </a:t>
            </a:r>
            <a:r>
              <a:rPr lang="en-US" b="1" smtClean="0"/>
              <a:t>Memory</a:t>
            </a:r>
          </a:p>
        </p:txBody>
      </p:sp>
      <p:sp>
        <p:nvSpPr>
          <p:cNvPr id="51205" name="Rectangle 3"/>
          <p:cNvSpPr>
            <a:spLocks noGrp="1" noChangeArrowheads="1"/>
          </p:cNvSpPr>
          <p:nvPr>
            <p:ph type="body" idx="1"/>
          </p:nvPr>
        </p:nvSpPr>
        <p:spPr>
          <a:xfrm>
            <a:off x="228600" y="1066800"/>
            <a:ext cx="8229600" cy="5029200"/>
          </a:xfrm>
        </p:spPr>
        <p:txBody>
          <a:bodyPr/>
          <a:lstStyle/>
          <a:p>
            <a:pPr eaLnBrk="1" hangingPunct="1"/>
            <a:r>
              <a:rPr lang="en-US" smtClean="0"/>
              <a:t>Two basic flavors</a:t>
            </a:r>
          </a:p>
          <a:p>
            <a:pPr lvl="1" eaLnBrk="1" hangingPunct="1"/>
            <a:r>
              <a:rPr lang="en-US" b="1" smtClean="0"/>
              <a:t>ROM</a:t>
            </a:r>
            <a:r>
              <a:rPr lang="en-US" smtClean="0"/>
              <a:t> (read-only memory)</a:t>
            </a:r>
          </a:p>
          <a:p>
            <a:pPr lvl="2" eaLnBrk="1" hangingPunct="1"/>
            <a:r>
              <a:rPr lang="en-US" smtClean="0"/>
              <a:t>Memory etched into chip</a:t>
            </a:r>
          </a:p>
          <a:p>
            <a:pPr lvl="2" eaLnBrk="1" hangingPunct="1"/>
            <a:r>
              <a:rPr lang="en-US" smtClean="0"/>
              <a:t>Generally cannot be modified</a:t>
            </a:r>
          </a:p>
          <a:p>
            <a:pPr lvl="2" eaLnBrk="1" hangingPunct="1"/>
            <a:r>
              <a:rPr lang="en-US" smtClean="0"/>
              <a:t>BIOS (basic input/output system) in this category</a:t>
            </a:r>
          </a:p>
          <a:p>
            <a:pPr lvl="1" eaLnBrk="1" hangingPunct="1"/>
            <a:r>
              <a:rPr lang="en-US" b="1" smtClean="0"/>
              <a:t>RAM</a:t>
            </a:r>
            <a:r>
              <a:rPr lang="en-US" smtClean="0"/>
              <a:t> (random access memory) basics</a:t>
            </a:r>
          </a:p>
          <a:p>
            <a:pPr lvl="2" eaLnBrk="1" hangingPunct="1"/>
            <a:r>
              <a:rPr lang="en-US" smtClean="0"/>
              <a:t>Allows direct memory reference</a:t>
            </a:r>
          </a:p>
          <a:p>
            <a:pPr lvl="2" eaLnBrk="1" hangingPunct="1"/>
            <a:r>
              <a:rPr lang="en-US" smtClean="0"/>
              <a:t>Allows reading and writing</a:t>
            </a:r>
          </a:p>
          <a:p>
            <a:pPr lvl="2" eaLnBrk="1" hangingPunct="1"/>
            <a:r>
              <a:rPr lang="en-US" smtClean="0"/>
              <a:t>Volatile</a:t>
            </a:r>
          </a:p>
          <a:p>
            <a:pPr lvl="2" eaLnBrk="1" hangingPunct="1"/>
            <a:r>
              <a:rPr lang="en-US" smtClean="0"/>
              <a:t>CPU fetches program instructions from RAM</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Introduction to OS/ 84 sildes</a:t>
            </a:r>
          </a:p>
        </p:txBody>
      </p:sp>
      <p:sp>
        <p:nvSpPr>
          <p:cNvPr id="52228" name="Rectangle 2"/>
          <p:cNvSpPr>
            <a:spLocks noGrp="1" noChangeArrowheads="1"/>
          </p:cNvSpPr>
          <p:nvPr>
            <p:ph type="title"/>
          </p:nvPr>
        </p:nvSpPr>
        <p:spPr>
          <a:xfrm>
            <a:off x="228600" y="228600"/>
            <a:ext cx="8001000" cy="762000"/>
          </a:xfrm>
        </p:spPr>
        <p:txBody>
          <a:bodyPr/>
          <a:lstStyle/>
          <a:p>
            <a:r>
              <a:rPr lang="en-US" smtClean="0"/>
              <a:t>Hardware-Memory:</a:t>
            </a:r>
            <a:r>
              <a:rPr lang="en-US" b="1" smtClean="0"/>
              <a:t> Rom &amp; Ram</a:t>
            </a:r>
          </a:p>
        </p:txBody>
      </p:sp>
      <p:pic>
        <p:nvPicPr>
          <p:cNvPr id="52229" name="Picture 3" descr="a220"/>
          <p:cNvPicPr>
            <a:picLocks noChangeAspect="1" noChangeArrowheads="1"/>
          </p:cNvPicPr>
          <p:nvPr/>
        </p:nvPicPr>
        <p:blipFill>
          <a:blip r:embed="rId3" cstate="print"/>
          <a:srcRect/>
          <a:stretch>
            <a:fillRect/>
          </a:stretch>
        </p:blipFill>
        <p:spPr bwMode="auto">
          <a:xfrm>
            <a:off x="76200" y="1238250"/>
            <a:ext cx="6257925" cy="5314950"/>
          </a:xfrm>
          <a:prstGeom prst="rect">
            <a:avLst/>
          </a:prstGeom>
          <a:noFill/>
          <a:ln w="9525">
            <a:noFill/>
            <a:miter lim="800000"/>
            <a:headEnd/>
            <a:tailEnd/>
          </a:ln>
        </p:spPr>
      </p:pic>
      <p:pic>
        <p:nvPicPr>
          <p:cNvPr id="52230" name="Picture 6"/>
          <p:cNvPicPr>
            <a:picLocks noChangeAspect="1" noChangeArrowheads="1"/>
          </p:cNvPicPr>
          <p:nvPr/>
        </p:nvPicPr>
        <p:blipFill>
          <a:blip r:embed="rId4" cstate="print"/>
          <a:srcRect/>
          <a:stretch>
            <a:fillRect/>
          </a:stretch>
        </p:blipFill>
        <p:spPr bwMode="auto">
          <a:xfrm>
            <a:off x="7391400" y="4267200"/>
            <a:ext cx="1476375" cy="685800"/>
          </a:xfrm>
          <a:prstGeom prst="rect">
            <a:avLst/>
          </a:prstGeom>
          <a:noFill/>
          <a:ln w="9525">
            <a:noFill/>
            <a:miter lim="800000"/>
            <a:headEnd/>
            <a:tailEnd/>
          </a:ln>
        </p:spPr>
      </p:pic>
      <p:cxnSp>
        <p:nvCxnSpPr>
          <p:cNvPr id="9" name="Straight Arrow Connector 8"/>
          <p:cNvCxnSpPr/>
          <p:nvPr/>
        </p:nvCxnSpPr>
        <p:spPr>
          <a:xfrm>
            <a:off x="6324600" y="44958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2232" name="Picture 3" descr="ram-11_3"/>
          <p:cNvPicPr>
            <a:picLocks noChangeAspect="1" noChangeArrowheads="1"/>
          </p:cNvPicPr>
          <p:nvPr/>
        </p:nvPicPr>
        <p:blipFill>
          <a:blip r:embed="rId5" cstate="print"/>
          <a:srcRect/>
          <a:stretch>
            <a:fillRect/>
          </a:stretch>
        </p:blipFill>
        <p:spPr bwMode="auto">
          <a:xfrm>
            <a:off x="6248400" y="1752600"/>
            <a:ext cx="2641600" cy="1981200"/>
          </a:xfrm>
          <a:prstGeom prst="rect">
            <a:avLst/>
          </a:prstGeom>
          <a:noFill/>
          <a:ln w="9525">
            <a:noFill/>
            <a:miter lim="800000"/>
            <a:headEnd/>
            <a:tailEnd/>
          </a:ln>
        </p:spPr>
      </p:pic>
      <p:cxnSp>
        <p:nvCxnSpPr>
          <p:cNvPr id="13" name="Straight Arrow Connector 12"/>
          <p:cNvCxnSpPr>
            <a:endCxn id="10" idx="1"/>
          </p:cNvCxnSpPr>
          <p:nvPr/>
        </p:nvCxnSpPr>
        <p:spPr>
          <a:xfrm flipV="1">
            <a:off x="4114800" y="2743200"/>
            <a:ext cx="2133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Introduction to OS/ 84 sildes</a:t>
            </a:r>
          </a:p>
        </p:txBody>
      </p:sp>
      <p:sp>
        <p:nvSpPr>
          <p:cNvPr id="55300" name="Rectangle 2"/>
          <p:cNvSpPr>
            <a:spLocks noGrp="1" noChangeArrowheads="1"/>
          </p:cNvSpPr>
          <p:nvPr>
            <p:ph type="title"/>
          </p:nvPr>
        </p:nvSpPr>
        <p:spPr>
          <a:xfrm>
            <a:off x="0" y="228600"/>
            <a:ext cx="5105400" cy="609600"/>
          </a:xfrm>
        </p:spPr>
        <p:txBody>
          <a:bodyPr/>
          <a:lstStyle/>
          <a:p>
            <a:r>
              <a:rPr lang="en-US" smtClean="0"/>
              <a:t>Hardware: Disks</a:t>
            </a:r>
            <a:endParaRPr lang="en-US" b="1" smtClean="0"/>
          </a:p>
        </p:txBody>
      </p:sp>
      <p:sp>
        <p:nvSpPr>
          <p:cNvPr id="55301" name="Rectangle 3"/>
          <p:cNvSpPr>
            <a:spLocks noGrp="1" noChangeArrowheads="1"/>
          </p:cNvSpPr>
          <p:nvPr>
            <p:ph type="body" idx="1"/>
          </p:nvPr>
        </p:nvSpPr>
        <p:spPr>
          <a:xfrm>
            <a:off x="152400" y="2286000"/>
            <a:ext cx="7848600" cy="4114800"/>
          </a:xfrm>
        </p:spPr>
        <p:txBody>
          <a:bodyPr>
            <a:normAutofit lnSpcReduction="10000"/>
          </a:bodyPr>
          <a:lstStyle/>
          <a:p>
            <a:pPr eaLnBrk="1" hangingPunct="1"/>
            <a:r>
              <a:rPr lang="en-US" smtClean="0"/>
              <a:t>Hard disk drives </a:t>
            </a:r>
          </a:p>
          <a:p>
            <a:pPr lvl="1" eaLnBrk="1" hangingPunct="1"/>
            <a:r>
              <a:rPr lang="en-US" smtClean="0"/>
              <a:t>Most common form of mass storage</a:t>
            </a:r>
          </a:p>
          <a:p>
            <a:pPr lvl="1" eaLnBrk="1" hangingPunct="1"/>
            <a:r>
              <a:rPr lang="en-US" smtClean="0"/>
              <a:t>Magnetic metal platters store information</a:t>
            </a:r>
          </a:p>
          <a:p>
            <a:pPr lvl="2" eaLnBrk="1" hangingPunct="1"/>
            <a:r>
              <a:rPr lang="en-US" smtClean="0"/>
              <a:t>Organized into concentric circles called tracks</a:t>
            </a:r>
          </a:p>
          <a:p>
            <a:pPr lvl="2" eaLnBrk="1" hangingPunct="1"/>
            <a:r>
              <a:rPr lang="en-US" smtClean="0"/>
              <a:t>Tracks divided into sectors </a:t>
            </a:r>
          </a:p>
          <a:p>
            <a:pPr lvl="2" eaLnBrk="1" hangingPunct="1"/>
            <a:r>
              <a:rPr lang="en-US" smtClean="0"/>
              <a:t>Platters spin at about 7200 RPM</a:t>
            </a:r>
          </a:p>
          <a:p>
            <a:pPr lvl="2" eaLnBrk="1" hangingPunct="1"/>
            <a:r>
              <a:rPr lang="en-US" smtClean="0"/>
              <a:t>Read/write heads interface with disk surface</a:t>
            </a:r>
          </a:p>
          <a:p>
            <a:pPr lvl="1" eaLnBrk="1" hangingPunct="1"/>
            <a:r>
              <a:rPr lang="en-US" smtClean="0"/>
              <a:t>Low cost-unit storage ratio relative to RAM</a:t>
            </a:r>
          </a:p>
          <a:p>
            <a:pPr lvl="1" eaLnBrk="1" hangingPunct="1"/>
            <a:r>
              <a:rPr lang="en-US" smtClean="0"/>
              <a:t>RAID (Redundant Array of Independent Discs)</a:t>
            </a:r>
          </a:p>
        </p:txBody>
      </p:sp>
      <p:pic>
        <p:nvPicPr>
          <p:cNvPr id="55302" name="Picture 6" descr="hdd-sp"/>
          <p:cNvPicPr>
            <a:picLocks noChangeAspect="1" noChangeArrowheads="1"/>
          </p:cNvPicPr>
          <p:nvPr/>
        </p:nvPicPr>
        <p:blipFill>
          <a:blip r:embed="rId2" cstate="print">
            <a:lum bright="-20000" contrast="40000"/>
          </a:blip>
          <a:srcRect/>
          <a:stretch>
            <a:fillRect/>
          </a:stretch>
        </p:blipFill>
        <p:spPr bwMode="auto">
          <a:xfrm>
            <a:off x="5791200" y="228600"/>
            <a:ext cx="3352800" cy="31591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Introduction to OS/ 84 sildes</a:t>
            </a:r>
          </a:p>
        </p:txBody>
      </p:sp>
      <p:sp>
        <p:nvSpPr>
          <p:cNvPr id="56325" name="Rectangle 3"/>
          <p:cNvSpPr>
            <a:spLocks noGrp="1" noChangeArrowheads="1"/>
          </p:cNvSpPr>
          <p:nvPr>
            <p:ph type="body" idx="1"/>
          </p:nvPr>
        </p:nvSpPr>
        <p:spPr/>
        <p:txBody>
          <a:bodyPr/>
          <a:lstStyle/>
          <a:p>
            <a:pPr eaLnBrk="1" hangingPunct="1"/>
            <a:r>
              <a:rPr lang="en-US" smtClean="0"/>
              <a:t>Optical Storage</a:t>
            </a:r>
          </a:p>
          <a:p>
            <a:pPr lvl="1" eaLnBrk="1" hangingPunct="1"/>
            <a:r>
              <a:rPr lang="en-US" smtClean="0"/>
              <a:t>Popular formats: CDs (compact disks) and DVDs (digital video disks)</a:t>
            </a:r>
          </a:p>
          <a:p>
            <a:pPr lvl="1" eaLnBrk="1" hangingPunct="1"/>
            <a:r>
              <a:rPr lang="en-US" smtClean="0"/>
              <a:t>Stores data using optical (laser) technologies</a:t>
            </a:r>
          </a:p>
          <a:p>
            <a:pPr lvl="2" eaLnBrk="1" hangingPunct="1"/>
            <a:r>
              <a:rPr lang="en-US" smtClean="0"/>
              <a:t>Pits burned into disks interpreted as binary data</a:t>
            </a:r>
          </a:p>
          <a:p>
            <a:pPr lvl="2" eaLnBrk="1" hangingPunct="1"/>
            <a:r>
              <a:rPr lang="en-US" smtClean="0"/>
              <a:t>Data written to disks in continuous spiral</a:t>
            </a:r>
          </a:p>
          <a:p>
            <a:pPr lvl="2" eaLnBrk="1" hangingPunct="1"/>
            <a:r>
              <a:rPr lang="en-US" smtClean="0"/>
              <a:t>Like hard disks, CDs and DVDs spin </a:t>
            </a:r>
          </a:p>
          <a:p>
            <a:pPr lvl="2" eaLnBrk="1" hangingPunct="1"/>
            <a:r>
              <a:rPr lang="en-US" smtClean="0"/>
              <a:t>Read/write heads interface with disk surface</a:t>
            </a:r>
          </a:p>
          <a:p>
            <a:pPr lvl="1" eaLnBrk="1" hangingPunct="1"/>
            <a:r>
              <a:rPr lang="en-US" smtClean="0"/>
              <a:t>Low cost-unit storage ratio</a:t>
            </a:r>
          </a:p>
        </p:txBody>
      </p:sp>
      <p:sp>
        <p:nvSpPr>
          <p:cNvPr id="6" name="Rectangle 2"/>
          <p:cNvSpPr>
            <a:spLocks noGrp="1" noChangeArrowheads="1"/>
          </p:cNvSpPr>
          <p:nvPr>
            <p:ph type="title"/>
          </p:nvPr>
        </p:nvSpPr>
        <p:spPr/>
        <p:txBody>
          <a:bodyPr/>
          <a:lstStyle/>
          <a:p>
            <a:r>
              <a:rPr lang="en-US" smtClean="0"/>
              <a:t>Hardware: Disks…</a:t>
            </a:r>
            <a:endParaRPr lang="en-US" b="1" smtClean="0"/>
          </a:p>
        </p:txBody>
      </p:sp>
      <p:sp>
        <p:nvSpPr>
          <p:cNvPr id="7" name="Slide Number Placeholder 6"/>
          <p:cNvSpPr>
            <a:spLocks noGrp="1"/>
          </p:cNvSpPr>
          <p:nvPr>
            <p:ph type="sldNum" sz="quarter" idx="12"/>
          </p:nvPr>
        </p:nvSpPr>
        <p:spPr/>
        <p:txBody>
          <a:bodyPr/>
          <a:lstStyle/>
          <a:p>
            <a:fld id="{190CC846-20B3-454D-AF77-DE04E39CF88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Hardware:</a:t>
            </a:r>
            <a:r>
              <a:rPr lang="en-US" b="1" smtClean="0"/>
              <a:t> : </a:t>
            </a:r>
            <a:r>
              <a:rPr lang="en-US" sz="3600" b="1" smtClean="0"/>
              <a:t>Optical Storage…</a:t>
            </a:r>
          </a:p>
        </p:txBody>
      </p:sp>
      <p:sp>
        <p:nvSpPr>
          <p:cNvPr id="57347" name="Footer Placeholder 3"/>
          <p:cNvSpPr>
            <a:spLocks noGrp="1"/>
          </p:cNvSpPr>
          <p:nvPr>
            <p:ph type="ftr" sz="quarter" idx="10"/>
          </p:nvPr>
        </p:nvSpPr>
        <p:spPr>
          <a:noFill/>
        </p:spPr>
        <p:txBody>
          <a:bodyPr/>
          <a:lstStyle/>
          <a:p>
            <a:r>
              <a:rPr lang="en-US" smtClean="0"/>
              <a:t>Introduction to OS/ 84 sildes</a:t>
            </a:r>
          </a:p>
        </p:txBody>
      </p:sp>
      <p:pic>
        <p:nvPicPr>
          <p:cNvPr id="57349" name="Picture 3"/>
          <p:cNvPicPr>
            <a:picLocks noChangeAspect="1" noChangeArrowheads="1"/>
          </p:cNvPicPr>
          <p:nvPr/>
        </p:nvPicPr>
        <p:blipFill>
          <a:blip r:embed="rId2" cstate="print"/>
          <a:srcRect/>
          <a:stretch>
            <a:fillRect/>
          </a:stretch>
        </p:blipFill>
        <p:spPr bwMode="auto">
          <a:xfrm>
            <a:off x="839788" y="1871663"/>
            <a:ext cx="7466012" cy="452913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Introduction to OS/ 84 sildes</a:t>
            </a:r>
          </a:p>
        </p:txBody>
      </p:sp>
      <p:sp>
        <p:nvSpPr>
          <p:cNvPr id="59396" name="Rectangle 2"/>
          <p:cNvSpPr>
            <a:spLocks noGrp="1" noChangeArrowheads="1"/>
          </p:cNvSpPr>
          <p:nvPr>
            <p:ph type="title"/>
          </p:nvPr>
        </p:nvSpPr>
        <p:spPr/>
        <p:txBody>
          <a:bodyPr/>
          <a:lstStyle/>
          <a:p>
            <a:r>
              <a:rPr lang="en-US" smtClean="0"/>
              <a:t>Hardware: </a:t>
            </a:r>
            <a:r>
              <a:rPr lang="en-US" b="1" smtClean="0"/>
              <a:t>Input/Output Systems</a:t>
            </a:r>
          </a:p>
        </p:txBody>
      </p:sp>
      <p:sp>
        <p:nvSpPr>
          <p:cNvPr id="59397" name="Rectangle 3"/>
          <p:cNvSpPr>
            <a:spLocks noGrp="1" noChangeArrowheads="1"/>
          </p:cNvSpPr>
          <p:nvPr>
            <p:ph type="body" idx="1"/>
          </p:nvPr>
        </p:nvSpPr>
        <p:spPr/>
        <p:txBody>
          <a:bodyPr/>
          <a:lstStyle/>
          <a:p>
            <a:pPr eaLnBrk="1" hangingPunct="1">
              <a:spcBef>
                <a:spcPct val="100000"/>
              </a:spcBef>
            </a:pPr>
            <a:r>
              <a:rPr lang="en-US" smtClean="0"/>
              <a:t>Final component of Von Neumann architecture</a:t>
            </a:r>
          </a:p>
          <a:p>
            <a:pPr eaLnBrk="1" hangingPunct="1">
              <a:spcBef>
                <a:spcPct val="100000"/>
              </a:spcBef>
            </a:pPr>
            <a:r>
              <a:rPr lang="en-US" smtClean="0"/>
              <a:t>Input/Output (I/O) devices: computer’s connection to user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685800" y="304800"/>
            <a:ext cx="7772400" cy="609600"/>
          </a:xfrm>
        </p:spPr>
        <p:txBody>
          <a:bodyPr/>
          <a:lstStyle/>
          <a:p>
            <a:r>
              <a:rPr lang="en-US" smtClean="0"/>
              <a:t>Hardware: </a:t>
            </a:r>
            <a:r>
              <a:rPr lang="en-US" b="1" smtClean="0"/>
              <a:t>Input Devices</a:t>
            </a:r>
          </a:p>
        </p:txBody>
      </p:sp>
      <p:sp>
        <p:nvSpPr>
          <p:cNvPr id="60421" name="Rectangle 3"/>
          <p:cNvSpPr>
            <a:spLocks noGrp="1" noChangeArrowheads="1"/>
          </p:cNvSpPr>
          <p:nvPr>
            <p:ph type="body" idx="1"/>
          </p:nvPr>
        </p:nvSpPr>
        <p:spPr>
          <a:xfrm>
            <a:off x="304800" y="1371600"/>
            <a:ext cx="8610600" cy="4724400"/>
          </a:xfrm>
        </p:spPr>
        <p:txBody>
          <a:bodyPr>
            <a:normAutofit fontScale="92500" lnSpcReduction="20000"/>
          </a:bodyPr>
          <a:lstStyle/>
          <a:p>
            <a:pPr eaLnBrk="1" hangingPunct="1"/>
            <a:r>
              <a:rPr lang="en-US" smtClean="0"/>
              <a:t>Keyboard</a:t>
            </a:r>
          </a:p>
          <a:p>
            <a:pPr lvl="1" eaLnBrk="1" hangingPunct="1"/>
            <a:r>
              <a:rPr lang="en-US" smtClean="0"/>
              <a:t>Chief input device for most users </a:t>
            </a:r>
          </a:p>
          <a:p>
            <a:pPr lvl="1" eaLnBrk="1" hangingPunct="1"/>
            <a:r>
              <a:rPr lang="en-US" smtClean="0"/>
              <a:t>Connected to motherboard through port and then to CPU by controller circuit and system bus</a:t>
            </a:r>
          </a:p>
          <a:p>
            <a:pPr lvl="1" eaLnBrk="1" hangingPunct="1"/>
            <a:r>
              <a:rPr lang="en-US" smtClean="0"/>
              <a:t>Keystrokes are translated into binary signals for CPU consumption</a:t>
            </a:r>
          </a:p>
          <a:p>
            <a:pPr eaLnBrk="1" hangingPunct="1"/>
            <a:r>
              <a:rPr lang="en-US" smtClean="0"/>
              <a:t>Mouse </a:t>
            </a:r>
          </a:p>
          <a:p>
            <a:pPr lvl="1" eaLnBrk="1" hangingPunct="1"/>
            <a:r>
              <a:rPr lang="en-US" smtClean="0"/>
              <a:t>Used in conjunction with keyboard</a:t>
            </a:r>
          </a:p>
          <a:p>
            <a:pPr lvl="1" eaLnBrk="1" hangingPunct="1"/>
            <a:r>
              <a:rPr lang="en-US" smtClean="0"/>
              <a:t>Senses movement that can be translated into binary code</a:t>
            </a:r>
          </a:p>
          <a:p>
            <a:pPr eaLnBrk="1" hangingPunct="1"/>
            <a:r>
              <a:rPr lang="en-US" smtClean="0"/>
              <a:t>Other devices: trackballs, styluses, touch pads/screens </a:t>
            </a:r>
          </a:p>
          <a:p>
            <a:pPr eaLnBrk="1" hangingPunct="1">
              <a:buFontTx/>
              <a:buNone/>
            </a:pPr>
            <a:endParaRPr lang="en-US" smtClean="0"/>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4" name="Picture 2" descr="061921290X_Fig3-21"/>
          <p:cNvPicPr>
            <a:picLocks noChangeAspect="1" noChangeArrowheads="1"/>
          </p:cNvPicPr>
          <p:nvPr/>
        </p:nvPicPr>
        <p:blipFill>
          <a:blip r:embed="rId2" cstate="print"/>
          <a:srcRect/>
          <a:stretch>
            <a:fillRect/>
          </a:stretch>
        </p:blipFill>
        <p:spPr bwMode="auto">
          <a:xfrm>
            <a:off x="914400" y="1066800"/>
            <a:ext cx="7467600" cy="5486400"/>
          </a:xfrm>
          <a:prstGeom prst="rect">
            <a:avLst/>
          </a:prstGeom>
          <a:noFill/>
          <a:ln w="9525">
            <a:noFill/>
            <a:miter lim="800000"/>
            <a:headEnd/>
            <a:tailEnd/>
          </a:ln>
        </p:spPr>
      </p:pic>
      <p:sp>
        <p:nvSpPr>
          <p:cNvPr id="5" name="Rectangle 2"/>
          <p:cNvSpPr txBox="1">
            <a:spLocks noChangeArrowheads="1"/>
          </p:cNvSpPr>
          <p:nvPr/>
        </p:nvSpPr>
        <p:spPr>
          <a:xfrm>
            <a:off x="685800" y="304800"/>
            <a:ext cx="77724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00FF"/>
                </a:solidFill>
                <a:effectLst/>
                <a:uLnTx/>
                <a:uFillTx/>
                <a:latin typeface="Times New Roman" pitchFamily="18" charset="0"/>
                <a:ea typeface="+mj-ea"/>
                <a:cs typeface="Times New Roman" pitchFamily="18" charset="0"/>
              </a:rPr>
              <a:t>Hardware: Input Devices</a:t>
            </a:r>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eaLnBrk="1" hangingPunct="1"/>
            <a:r>
              <a:rPr lang="en-US" b="1" smtClean="0"/>
              <a:t>Hardware: Output Devices</a:t>
            </a:r>
          </a:p>
        </p:txBody>
      </p:sp>
      <p:sp>
        <p:nvSpPr>
          <p:cNvPr id="62469" name="Rectangle 3"/>
          <p:cNvSpPr>
            <a:spLocks noGrp="1" noChangeArrowheads="1"/>
          </p:cNvSpPr>
          <p:nvPr>
            <p:ph type="body" idx="1"/>
          </p:nvPr>
        </p:nvSpPr>
        <p:spPr>
          <a:xfrm>
            <a:off x="457200" y="1371600"/>
            <a:ext cx="8229600" cy="4267200"/>
          </a:xfrm>
        </p:spPr>
        <p:txBody>
          <a:bodyPr>
            <a:normAutofit lnSpcReduction="10000"/>
          </a:bodyPr>
          <a:lstStyle/>
          <a:p>
            <a:pPr eaLnBrk="1" hangingPunct="1">
              <a:lnSpc>
                <a:spcPct val="90000"/>
              </a:lnSpc>
            </a:pPr>
            <a:r>
              <a:rPr lang="en-US" smtClean="0"/>
              <a:t>Communication channel to outside world</a:t>
            </a:r>
          </a:p>
          <a:p>
            <a:pPr eaLnBrk="1" hangingPunct="1">
              <a:lnSpc>
                <a:spcPct val="90000"/>
              </a:lnSpc>
            </a:pPr>
            <a:r>
              <a:rPr lang="en-US" smtClean="0"/>
              <a:t>Monitors</a:t>
            </a:r>
          </a:p>
          <a:p>
            <a:pPr lvl="1" eaLnBrk="1" hangingPunct="1">
              <a:lnSpc>
                <a:spcPct val="90000"/>
              </a:lnSpc>
            </a:pPr>
            <a:r>
              <a:rPr lang="en-US" smtClean="0"/>
              <a:t>Primary output device</a:t>
            </a:r>
          </a:p>
          <a:p>
            <a:pPr lvl="1" eaLnBrk="1" hangingPunct="1">
              <a:lnSpc>
                <a:spcPct val="90000"/>
              </a:lnSpc>
            </a:pPr>
            <a:r>
              <a:rPr lang="en-US" smtClean="0"/>
              <a:t>CRTs (cathode ray tubes)</a:t>
            </a:r>
          </a:p>
          <a:p>
            <a:pPr lvl="2" eaLnBrk="1" hangingPunct="1">
              <a:lnSpc>
                <a:spcPct val="90000"/>
              </a:lnSpc>
            </a:pPr>
            <a:r>
              <a:rPr lang="en-US" smtClean="0"/>
              <a:t>Utilizes raster scanning techniques</a:t>
            </a:r>
          </a:p>
          <a:p>
            <a:pPr lvl="2" eaLnBrk="1" hangingPunct="1">
              <a:lnSpc>
                <a:spcPct val="90000"/>
              </a:lnSpc>
            </a:pPr>
            <a:r>
              <a:rPr lang="en-US" smtClean="0"/>
              <a:t>Quality based on resolution and refresh rate</a:t>
            </a:r>
          </a:p>
          <a:p>
            <a:pPr lvl="1" eaLnBrk="1" hangingPunct="1">
              <a:lnSpc>
                <a:spcPct val="90000"/>
              </a:lnSpc>
            </a:pPr>
            <a:r>
              <a:rPr lang="en-US" smtClean="0"/>
              <a:t>LCD (Liquid Crystal Display)</a:t>
            </a:r>
          </a:p>
          <a:p>
            <a:pPr lvl="2" eaLnBrk="1" hangingPunct="1">
              <a:lnSpc>
                <a:spcPct val="90000"/>
              </a:lnSpc>
            </a:pPr>
            <a:r>
              <a:rPr lang="en-US" smtClean="0"/>
              <a:t>Thinner and cooler than CRTs </a:t>
            </a:r>
          </a:p>
          <a:p>
            <a:pPr lvl="2" eaLnBrk="1" hangingPunct="1">
              <a:lnSpc>
                <a:spcPct val="90000"/>
              </a:lnSpc>
            </a:pPr>
            <a:r>
              <a:rPr lang="en-US" smtClean="0"/>
              <a:t>Utilizes transistors rather than electron beams</a:t>
            </a:r>
          </a:p>
          <a:p>
            <a:pPr lvl="2" eaLnBrk="1" hangingPunct="1">
              <a:lnSpc>
                <a:spcPct val="90000"/>
              </a:lnSpc>
            </a:pPr>
            <a:r>
              <a:rPr lang="en-US" smtClean="0"/>
              <a:t>Quality based on resolution and refresh rate</a:t>
            </a:r>
          </a:p>
          <a:p>
            <a:pPr lvl="2" eaLnBrk="1" hangingPunct="1">
              <a:lnSpc>
                <a:spcPct val="90000"/>
              </a:lnSpc>
            </a:pPr>
            <a:endParaRPr lang="en-US" smtClean="0"/>
          </a:p>
          <a:p>
            <a:pPr lvl="2" eaLnBrk="1" hangingPunct="1">
              <a:lnSpc>
                <a:spcPct val="90000"/>
              </a:lnSpc>
            </a:pPr>
            <a:endParaRPr lang="en-US" sz="2000" smtClean="0"/>
          </a:p>
        </p:txBody>
      </p:sp>
      <p:sp>
        <p:nvSpPr>
          <p:cNvPr id="7" name="Footer Placeholder 6"/>
          <p:cNvSpPr>
            <a:spLocks noGrp="1"/>
          </p:cNvSpPr>
          <p:nvPr>
            <p:ph type="ftr" sz="quarter" idx="11"/>
          </p:nvPr>
        </p:nvSpPr>
        <p:spPr/>
        <p:txBody>
          <a:bodyPr/>
          <a:lstStyle/>
          <a:p>
            <a:r>
              <a:rPr lang="en-US" smtClean="0"/>
              <a:t>Introduction to OS/ 84 sildes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685800" y="381000"/>
            <a:ext cx="7772400" cy="762000"/>
          </a:xfrm>
        </p:spPr>
        <p:txBody>
          <a:bodyPr/>
          <a:lstStyle/>
          <a:p>
            <a:r>
              <a:rPr lang="en-US" smtClean="0"/>
              <a:t>Hardware: </a:t>
            </a:r>
            <a:r>
              <a:rPr lang="en-US" b="1" smtClean="0"/>
              <a:t>Output Devices…</a:t>
            </a:r>
          </a:p>
        </p:txBody>
      </p:sp>
      <p:sp>
        <p:nvSpPr>
          <p:cNvPr id="64517" name="Rectangle 3"/>
          <p:cNvSpPr>
            <a:spLocks noGrp="1" noChangeArrowheads="1"/>
          </p:cNvSpPr>
          <p:nvPr>
            <p:ph type="body" idx="1"/>
          </p:nvPr>
        </p:nvSpPr>
        <p:spPr>
          <a:xfrm>
            <a:off x="228600" y="1447800"/>
            <a:ext cx="8382000" cy="4572000"/>
          </a:xfrm>
        </p:spPr>
        <p:txBody>
          <a:bodyPr>
            <a:normAutofit lnSpcReduction="10000"/>
          </a:bodyPr>
          <a:lstStyle/>
          <a:p>
            <a:pPr eaLnBrk="1" hangingPunct="1"/>
            <a:r>
              <a:rPr lang="en-US" smtClean="0"/>
              <a:t>Printers</a:t>
            </a:r>
          </a:p>
          <a:p>
            <a:pPr lvl="1" eaLnBrk="1" hangingPunct="1"/>
            <a:r>
              <a:rPr lang="en-US" smtClean="0"/>
              <a:t>Important output device </a:t>
            </a:r>
          </a:p>
          <a:p>
            <a:pPr lvl="1" eaLnBrk="1" hangingPunct="1"/>
            <a:r>
              <a:rPr lang="en-US" smtClean="0"/>
              <a:t>Chief varieties: ink jet and laser printers</a:t>
            </a:r>
          </a:p>
          <a:p>
            <a:pPr lvl="1" eaLnBrk="1" hangingPunct="1"/>
            <a:r>
              <a:rPr lang="en-US" smtClean="0"/>
              <a:t>Quality measured by resolution (dots per inch) and speed (pages per minute) </a:t>
            </a:r>
          </a:p>
          <a:p>
            <a:pPr eaLnBrk="1" hangingPunct="1"/>
            <a:r>
              <a:rPr lang="en-US" smtClean="0"/>
              <a:t>Sound cards</a:t>
            </a:r>
          </a:p>
          <a:p>
            <a:pPr lvl="1" eaLnBrk="1" hangingPunct="1"/>
            <a:r>
              <a:rPr lang="en-US" smtClean="0"/>
              <a:t>Fit into PCI expansion slot on main board</a:t>
            </a:r>
          </a:p>
          <a:p>
            <a:pPr lvl="1" eaLnBrk="1" hangingPunct="1"/>
            <a:r>
              <a:rPr lang="en-US" smtClean="0"/>
              <a:t>Used to digitize sound for storage</a:t>
            </a:r>
          </a:p>
          <a:p>
            <a:pPr lvl="1" eaLnBrk="1" hangingPunct="1"/>
            <a:r>
              <a:rPr lang="en-US" smtClean="0"/>
              <a:t>Also converts binary sound files into analog sounds</a:t>
            </a:r>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85800"/>
          </a:xfrm>
        </p:spPr>
        <p:txBody>
          <a:bodyPr/>
          <a:lstStyle/>
          <a:p>
            <a:r>
              <a:rPr lang="en-US" sz="4000" smtClean="0">
                <a:latin typeface="Times New Roman" pitchFamily="18" charset="0"/>
                <a:cs typeface="Times New Roman" pitchFamily="18" charset="0"/>
              </a:rPr>
              <a:t>Objectives…</a:t>
            </a:r>
          </a:p>
        </p:txBody>
      </p:sp>
      <p:sp>
        <p:nvSpPr>
          <p:cNvPr id="6147" name="Rectangle 3"/>
          <p:cNvSpPr>
            <a:spLocks noGrp="1"/>
          </p:cNvSpPr>
          <p:nvPr>
            <p:ph type="body" idx="1"/>
          </p:nvPr>
        </p:nvSpPr>
        <p:spPr>
          <a:xfrm>
            <a:off x="228600" y="990600"/>
            <a:ext cx="4038600" cy="4648200"/>
          </a:xfrm>
        </p:spPr>
        <p:txBody>
          <a:bodyPr>
            <a:normAutofit/>
          </a:bodyPr>
          <a:lstStyle/>
          <a:p>
            <a:pPr>
              <a:lnSpc>
                <a:spcPct val="90000"/>
              </a:lnSpc>
              <a:buClrTx/>
              <a:buSzTx/>
              <a:buFont typeface="Arial" charset="0"/>
              <a:buChar char="•"/>
            </a:pPr>
            <a:r>
              <a:rPr lang="en-US" sz="2800" b="1" smtClean="0">
                <a:latin typeface="Times New Roman" pitchFamily="18" charset="0"/>
                <a:cs typeface="Times New Roman" pitchFamily="18" charset="0"/>
              </a:rPr>
              <a:t>OS: Concepts</a:t>
            </a:r>
            <a:r>
              <a:rPr lang="en-US" sz="2800" smtClean="0">
                <a:latin typeface="Times New Roman" pitchFamily="18" charset="0"/>
                <a:cs typeface="Times New Roman" pitchFamily="18" charset="0"/>
              </a:rPr>
              <a:t> </a:t>
            </a:r>
          </a:p>
          <a:p>
            <a:pPr lvl="1">
              <a:lnSpc>
                <a:spcPct val="90000"/>
              </a:lnSpc>
            </a:pPr>
            <a:r>
              <a:rPr lang="en-US" sz="2400" smtClean="0">
                <a:latin typeface="Times New Roman" pitchFamily="18" charset="0"/>
                <a:cs typeface="Times New Roman" pitchFamily="18" charset="0"/>
              </a:rPr>
              <a:t>Processes</a:t>
            </a:r>
          </a:p>
          <a:p>
            <a:pPr lvl="1">
              <a:lnSpc>
                <a:spcPct val="90000"/>
              </a:lnSpc>
            </a:pPr>
            <a:r>
              <a:rPr lang="en-US" sz="2400" smtClean="0">
                <a:latin typeface="Times New Roman" pitchFamily="18" charset="0"/>
                <a:cs typeface="Times New Roman" pitchFamily="18" charset="0"/>
              </a:rPr>
              <a:t>Address Spaces</a:t>
            </a:r>
          </a:p>
          <a:p>
            <a:pPr lvl="1">
              <a:lnSpc>
                <a:spcPct val="90000"/>
              </a:lnSpc>
            </a:pPr>
            <a:r>
              <a:rPr lang="en-US" sz="2400" smtClean="0">
                <a:latin typeface="Times New Roman" pitchFamily="18" charset="0"/>
                <a:cs typeface="Times New Roman" pitchFamily="18" charset="0"/>
              </a:rPr>
              <a:t>Files</a:t>
            </a:r>
          </a:p>
          <a:p>
            <a:pPr lvl="1">
              <a:lnSpc>
                <a:spcPct val="90000"/>
              </a:lnSpc>
            </a:pPr>
            <a:r>
              <a:rPr lang="en-US" sz="2400" smtClean="0">
                <a:latin typeface="Times New Roman" pitchFamily="18" charset="0"/>
                <a:cs typeface="Times New Roman" pitchFamily="18" charset="0"/>
              </a:rPr>
              <a:t>I/O</a:t>
            </a:r>
          </a:p>
          <a:p>
            <a:pPr lvl="1">
              <a:lnSpc>
                <a:spcPct val="90000"/>
              </a:lnSpc>
            </a:pPr>
            <a:r>
              <a:rPr lang="en-US" sz="2400" smtClean="0">
                <a:latin typeface="Times New Roman" pitchFamily="18" charset="0"/>
                <a:cs typeface="Times New Roman" pitchFamily="18" charset="0"/>
              </a:rPr>
              <a:t>Protection</a:t>
            </a:r>
          </a:p>
          <a:p>
            <a:pPr lvl="1">
              <a:lnSpc>
                <a:spcPct val="90000"/>
              </a:lnSpc>
            </a:pPr>
            <a:r>
              <a:rPr lang="en-US" sz="2400" smtClean="0">
                <a:latin typeface="Times New Roman" pitchFamily="18" charset="0"/>
                <a:cs typeface="Times New Roman" pitchFamily="18" charset="0"/>
              </a:rPr>
              <a:t>The Shell</a:t>
            </a:r>
          </a:p>
          <a:p>
            <a:pPr lvl="1">
              <a:lnSpc>
                <a:spcPct val="90000"/>
              </a:lnSpc>
            </a:pPr>
            <a:r>
              <a:rPr lang="en-US" sz="2400" smtClean="0">
                <a:latin typeface="Times New Roman" pitchFamily="18" charset="0"/>
                <a:cs typeface="Times New Roman" pitchFamily="18" charset="0"/>
              </a:rPr>
              <a:t>Ontogeny Recapitulates Phylogeny (tóm tắt sự phát sinh các OS)</a:t>
            </a:r>
          </a:p>
          <a:p>
            <a:pPr>
              <a:lnSpc>
                <a:spcPct val="90000"/>
              </a:lnSpc>
              <a:buClrTx/>
              <a:buSzTx/>
              <a:buFont typeface="Arial" charset="0"/>
              <a:buChar char="•"/>
            </a:pPr>
            <a:r>
              <a:rPr lang="en-US" sz="2800" b="1" smtClean="0">
                <a:latin typeface="Times New Roman" pitchFamily="18" charset="0"/>
                <a:cs typeface="Times New Roman" pitchFamily="18" charset="0"/>
              </a:rPr>
              <a:t>System Calls</a:t>
            </a:r>
          </a:p>
        </p:txBody>
      </p:sp>
      <p:sp>
        <p:nvSpPr>
          <p:cNvPr id="6148" name="Rectangle 3"/>
          <p:cNvSpPr txBox="1">
            <a:spLocks/>
          </p:cNvSpPr>
          <p:nvPr/>
        </p:nvSpPr>
        <p:spPr bwMode="auto">
          <a:xfrm>
            <a:off x="4724400" y="1066800"/>
            <a:ext cx="4343400" cy="3429000"/>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pPr>
            <a:r>
              <a:rPr lang="en-US" sz="2800" b="1">
                <a:latin typeface="Times New Roman" pitchFamily="18" charset="0"/>
                <a:cs typeface="Times New Roman" pitchFamily="18" charset="0"/>
              </a:rPr>
              <a:t>OS Structures</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Monolithic Systems – hệ thống nguyên khối</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Layered Systems</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Microkernels</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Client – Server Models</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Virtual Machines</a:t>
            </a:r>
          </a:p>
        </p:txBody>
      </p:sp>
      <p:sp>
        <p:nvSpPr>
          <p:cNvPr id="6149"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smtClean="0"/>
              <a:t>Introduction to OS/ 84 sildes</a:t>
            </a:r>
          </a:p>
        </p:txBody>
      </p:sp>
      <p:sp>
        <p:nvSpPr>
          <p:cNvPr id="65540" name="Rectangle 2"/>
          <p:cNvSpPr>
            <a:spLocks noGrp="1" noChangeArrowheads="1"/>
          </p:cNvSpPr>
          <p:nvPr>
            <p:ph type="title"/>
          </p:nvPr>
        </p:nvSpPr>
        <p:spPr>
          <a:xfrm>
            <a:off x="228600" y="228600"/>
            <a:ext cx="8001000" cy="609600"/>
          </a:xfrm>
        </p:spPr>
        <p:txBody>
          <a:bodyPr/>
          <a:lstStyle/>
          <a:p>
            <a:r>
              <a:rPr lang="en-US" smtClean="0"/>
              <a:t>Hardware: </a:t>
            </a:r>
            <a:r>
              <a:rPr lang="en-US" b="1" smtClean="0"/>
              <a:t>Interrupts and Polling</a:t>
            </a:r>
          </a:p>
        </p:txBody>
      </p:sp>
      <p:sp>
        <p:nvSpPr>
          <p:cNvPr id="65541" name="Rectangle 3"/>
          <p:cNvSpPr>
            <a:spLocks noGrp="1" noChangeArrowheads="1"/>
          </p:cNvSpPr>
          <p:nvPr>
            <p:ph type="body" idx="1"/>
          </p:nvPr>
        </p:nvSpPr>
        <p:spPr>
          <a:xfrm>
            <a:off x="457200" y="1219200"/>
            <a:ext cx="8229600" cy="4876800"/>
          </a:xfrm>
        </p:spPr>
        <p:txBody>
          <a:bodyPr>
            <a:normAutofit fontScale="92500"/>
          </a:bodyPr>
          <a:lstStyle/>
          <a:p>
            <a:pPr eaLnBrk="1" hangingPunct="1">
              <a:spcBef>
                <a:spcPct val="85000"/>
              </a:spcBef>
            </a:pPr>
            <a:r>
              <a:rPr lang="en-US" b="1" smtClean="0"/>
              <a:t>How the CPU knows signals from IO?</a:t>
            </a:r>
          </a:p>
          <a:p>
            <a:pPr eaLnBrk="1" hangingPunct="1">
              <a:spcBef>
                <a:spcPct val="85000"/>
              </a:spcBef>
            </a:pPr>
            <a:r>
              <a:rPr lang="en-US" smtClean="0"/>
              <a:t>CPU instruction cycle equals clock speed </a:t>
            </a:r>
          </a:p>
          <a:p>
            <a:pPr eaLnBrk="1" hangingPunct="1">
              <a:spcBef>
                <a:spcPct val="85000"/>
              </a:spcBef>
            </a:pPr>
            <a:r>
              <a:rPr lang="en-US" smtClean="0"/>
              <a:t>CPU commits to cycle based on processing need</a:t>
            </a:r>
          </a:p>
          <a:p>
            <a:pPr eaLnBrk="1" hangingPunct="1">
              <a:spcBef>
                <a:spcPct val="85000"/>
              </a:spcBef>
            </a:pPr>
            <a:r>
              <a:rPr lang="en-US" smtClean="0"/>
              <a:t>Processing need determined by (2) techniques</a:t>
            </a:r>
          </a:p>
          <a:p>
            <a:pPr lvl="1" indent="0" eaLnBrk="1" hangingPunct="1">
              <a:spcBef>
                <a:spcPct val="0"/>
              </a:spcBef>
            </a:pPr>
            <a:r>
              <a:rPr lang="en-US" b="1" smtClean="0"/>
              <a:t>Polling</a:t>
            </a:r>
            <a:r>
              <a:rPr lang="en-US" smtClean="0"/>
              <a:t> (quét dò tìm định kỳ): CPU interrogates I/O device </a:t>
            </a:r>
          </a:p>
          <a:p>
            <a:pPr lvl="1" indent="0" eaLnBrk="1" hangingPunct="1">
              <a:spcBef>
                <a:spcPct val="0"/>
              </a:spcBef>
            </a:pPr>
            <a:r>
              <a:rPr lang="en-US" b="1" smtClean="0"/>
              <a:t>Interrupt Handling</a:t>
            </a:r>
            <a:r>
              <a:rPr lang="en-US" smtClean="0"/>
              <a:t> (báo tín hiệu ngắt): I/O device initiates request for service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3- The Operating System Zoo</a:t>
            </a:r>
          </a:p>
        </p:txBody>
      </p:sp>
      <p:sp>
        <p:nvSpPr>
          <p:cNvPr id="16387" name="Rectangle 3"/>
          <p:cNvSpPr>
            <a:spLocks noGrp="1"/>
          </p:cNvSpPr>
          <p:nvPr>
            <p:ph type="body" idx="1"/>
          </p:nvPr>
        </p:nvSpPr>
        <p:spPr>
          <a:xfrm>
            <a:off x="990600" y="1371600"/>
            <a:ext cx="5029200" cy="4648200"/>
          </a:xfrm>
        </p:spPr>
        <p:txBody>
          <a:bodyPr/>
          <a:lstStyle/>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Mainframe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Server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Personal Computer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Handheld Computer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Embedding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Sensor Node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Real-time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Smart Card OS</a:t>
            </a:r>
          </a:p>
          <a:p>
            <a:pPr algn="just" eaLnBrk="1" hangingPunct="1">
              <a:lnSpc>
                <a:spcPct val="80000"/>
              </a:lnSpc>
              <a:buClrTx/>
              <a:buSzTx/>
              <a:buFont typeface="Arial" charset="0"/>
              <a:buChar char="•"/>
            </a:pPr>
            <a:endParaRPr lang="en-US" sz="3600" smtClean="0">
              <a:latin typeface="Times New Roman" pitchFamily="18" charset="0"/>
              <a:cs typeface="Times New Roman" pitchFamily="18" charset="0"/>
            </a:endParaRPr>
          </a:p>
          <a:p>
            <a:pPr algn="just" eaLnBrk="1" hangingPunct="1">
              <a:lnSpc>
                <a:spcPct val="80000"/>
              </a:lnSpc>
              <a:buClrTx/>
              <a:buSzTx/>
              <a:buFont typeface="Arial" charset="0"/>
              <a:buChar char="•"/>
            </a:pPr>
            <a:endParaRPr lang="en-US" sz="3600" smtClean="0">
              <a:latin typeface="Times New Roman" pitchFamily="18" charset="0"/>
              <a:cs typeface="Times New Roman" pitchFamily="18" charset="0"/>
            </a:endParaRPr>
          </a:p>
        </p:txBody>
      </p:sp>
      <p:sp>
        <p:nvSpPr>
          <p:cNvPr id="5" name="Rectangle 4"/>
          <p:cNvSpPr/>
          <p:nvPr/>
        </p:nvSpPr>
        <p:spPr>
          <a:xfrm>
            <a:off x="6096000" y="11430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Complexity</a:t>
            </a:r>
          </a:p>
        </p:txBody>
      </p:sp>
      <p:cxnSp>
        <p:nvCxnSpPr>
          <p:cNvPr id="7" name="Straight Arrow Connector 6"/>
          <p:cNvCxnSpPr>
            <a:stCxn id="5" idx="2"/>
          </p:cNvCxnSpPr>
          <p:nvPr/>
        </p:nvCxnSpPr>
        <p:spPr>
          <a:xfrm rot="16200000" flipH="1">
            <a:off x="5429250" y="3600450"/>
            <a:ext cx="37338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390"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Rectangle 7"/>
          <p:cNvSpPr/>
          <p:nvPr/>
        </p:nvSpPr>
        <p:spPr>
          <a:xfrm>
            <a:off x="304800" y="762000"/>
            <a:ext cx="2057400" cy="369332"/>
          </a:xfrm>
          <a:prstGeom prst="rect">
            <a:avLst/>
          </a:prstGeom>
          <a:solidFill>
            <a:srgbClr val="FFFF00"/>
          </a:solidFill>
        </p:spPr>
        <p:txBody>
          <a:bodyPr wrap="square">
            <a:spAutoFit/>
          </a:bodyPr>
          <a:lstStyle/>
          <a:p>
            <a:pPr algn="ctr"/>
            <a:r>
              <a:rPr lang="en-US" b="1" smtClean="0">
                <a:latin typeface="Times New Roman" pitchFamily="18" charset="0"/>
                <a:cs typeface="Times New Roman" pitchFamily="18" charset="0"/>
              </a:rPr>
              <a:t>Read yourself</a:t>
            </a:r>
            <a:endParaRPr lang="en-US"/>
          </a:p>
        </p:txBody>
      </p:sp>
      <p:sp>
        <p:nvSpPr>
          <p:cNvPr id="9" name="Rectangle 8"/>
          <p:cNvSpPr/>
          <p:nvPr/>
        </p:nvSpPr>
        <p:spPr>
          <a:xfrm>
            <a:off x="7391400" y="1828800"/>
            <a:ext cx="316112" cy="369332"/>
          </a:xfrm>
          <a:prstGeom prst="rect">
            <a:avLst/>
          </a:prstGeom>
          <a:solidFill>
            <a:srgbClr val="FFFF00"/>
          </a:solidFill>
        </p:spPr>
        <p:txBody>
          <a:bodyPr wrap="none">
            <a:spAutoFit/>
          </a:bodyPr>
          <a:lstStyle/>
          <a:p>
            <a:r>
              <a:rPr lang="en-US" smtClean="0">
                <a:latin typeface="Times New Roman" pitchFamily="18" charset="0"/>
                <a:cs typeface="Times New Roman" pitchFamily="18" charset="0"/>
              </a:rPr>
              <a:t>+</a:t>
            </a:r>
            <a:endParaRPr lang="en-US"/>
          </a:p>
        </p:txBody>
      </p:sp>
      <p:sp>
        <p:nvSpPr>
          <p:cNvPr id="10" name="Rectangle 9"/>
          <p:cNvSpPr/>
          <p:nvPr/>
        </p:nvSpPr>
        <p:spPr>
          <a:xfrm>
            <a:off x="7456288" y="5117068"/>
            <a:ext cx="261610" cy="369332"/>
          </a:xfrm>
          <a:prstGeom prst="rect">
            <a:avLst/>
          </a:prstGeom>
          <a:solidFill>
            <a:srgbClr val="FFFF00"/>
          </a:solidFill>
        </p:spPr>
        <p:txBody>
          <a:bodyPr wrap="none">
            <a:spAutoFit/>
          </a:bodyPr>
          <a:lstStyle/>
          <a:p>
            <a:r>
              <a:rPr lang="en-US" smtClean="0">
                <a:latin typeface="Times New Roman" pitchFamily="18" charset="0"/>
                <a:cs typeface="Times New Roman" pitchFamily="18" charset="0"/>
              </a:rPr>
              <a:t>-</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Mainframe OS</a:t>
            </a:r>
          </a:p>
        </p:txBody>
      </p:sp>
      <p:sp>
        <p:nvSpPr>
          <p:cNvPr id="17411" name="Rectangle 3"/>
          <p:cNvSpPr>
            <a:spLocks noGrp="1"/>
          </p:cNvSpPr>
          <p:nvPr>
            <p:ph type="body" idx="1"/>
          </p:nvPr>
        </p:nvSpPr>
        <p:spPr>
          <a:xfrm>
            <a:off x="152400" y="1219200"/>
            <a:ext cx="8763000" cy="4343400"/>
          </a:xfrm>
        </p:spPr>
        <p:txBody>
          <a:bodyPr/>
          <a:lstStyle/>
          <a:p>
            <a:pPr algn="just" eaLnBrk="1" hangingPunct="1">
              <a:lnSpc>
                <a:spcPct val="80000"/>
              </a:lnSpc>
              <a:buClrTx/>
              <a:buSzTx/>
              <a:buFont typeface="Arial" charset="0"/>
              <a:buChar char="•"/>
            </a:pPr>
            <a:r>
              <a:rPr lang="en-US" sz="2800" smtClean="0">
                <a:solidFill>
                  <a:srgbClr val="FF0000"/>
                </a:solidFill>
                <a:latin typeface="Times New Roman" pitchFamily="18" charset="0"/>
                <a:cs typeface="Times New Roman" pitchFamily="18" charset="0"/>
              </a:rPr>
              <a:t>Mainframe</a:t>
            </a:r>
            <a:r>
              <a:rPr lang="en-US" sz="2800" smtClean="0">
                <a:latin typeface="Times New Roman" pitchFamily="18" charset="0"/>
                <a:cs typeface="Times New Roman" pitchFamily="18" charset="0"/>
              </a:rPr>
              <a:t>: A type of large computer system.</a:t>
            </a:r>
            <a:endParaRPr lang="en-US" sz="2000" smtClean="0">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Are heavily oriented toward processing many jobs at once, most of which need prodigious (phi thường) amounts of I/O.</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Offers 3 kinds of services </a:t>
            </a:r>
          </a:p>
          <a:p>
            <a:pPr lvl="1" algn="just" eaLnBrk="1" hangingPunct="1">
              <a:lnSpc>
                <a:spcPct val="80000"/>
              </a:lnSpc>
            </a:pPr>
            <a:r>
              <a:rPr lang="en-US" smtClean="0">
                <a:latin typeface="Times New Roman" pitchFamily="18" charset="0"/>
                <a:cs typeface="Times New Roman" pitchFamily="18" charset="0"/>
              </a:rPr>
              <a:t>Batch ( xử lý theo lô): a chain of pre-defined jobs</a:t>
            </a:r>
          </a:p>
          <a:p>
            <a:pPr lvl="1" algn="just" eaLnBrk="1" hangingPunct="1">
              <a:lnSpc>
                <a:spcPct val="80000"/>
              </a:lnSpc>
            </a:pPr>
            <a:r>
              <a:rPr lang="en-US" smtClean="0">
                <a:latin typeface="Times New Roman" pitchFamily="18" charset="0"/>
                <a:cs typeface="Times New Roman" pitchFamily="18" charset="0"/>
              </a:rPr>
              <a:t>Transaction processing: All or nothing processing</a:t>
            </a:r>
          </a:p>
          <a:p>
            <a:pPr lvl="1" algn="just" eaLnBrk="1" hangingPunct="1">
              <a:lnSpc>
                <a:spcPct val="80000"/>
              </a:lnSpc>
            </a:pPr>
            <a:r>
              <a:rPr lang="en-US" smtClean="0">
                <a:latin typeface="Times New Roman" pitchFamily="18" charset="0"/>
                <a:cs typeface="Times New Roman" pitchFamily="18" charset="0"/>
              </a:rPr>
              <a:t>Timesharing (multitasking)</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OS/390 and OS/360, then they’re gradually being replaced by UNIX variants such as Linux.</a:t>
            </a:r>
          </a:p>
        </p:txBody>
      </p:sp>
      <p:sp>
        <p:nvSpPr>
          <p:cNvPr id="1741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Mainframe OS- More…</a:t>
            </a:r>
          </a:p>
        </p:txBody>
      </p:sp>
      <p:sp>
        <p:nvSpPr>
          <p:cNvPr id="190467" name="Rectangle 3"/>
          <p:cNvSpPr>
            <a:spLocks noGrp="1"/>
          </p:cNvSpPr>
          <p:nvPr>
            <p:ph type="body" idx="1"/>
          </p:nvPr>
        </p:nvSpPr>
        <p:spPr>
          <a:xfrm>
            <a:off x="304800" y="1219200"/>
            <a:ext cx="8382000" cy="4953000"/>
          </a:xfrm>
        </p:spPr>
        <p:txBody>
          <a:bodyPr>
            <a:normAutofit/>
          </a:bodyPr>
          <a:lstStyle/>
          <a:p>
            <a:pPr algn="just" eaLnBrk="1" hangingPunct="1">
              <a:lnSpc>
                <a:spcPct val="80000"/>
              </a:lnSpc>
              <a:defRPr/>
            </a:pPr>
            <a:r>
              <a:rPr lang="en-US" smtClean="0">
                <a:solidFill>
                  <a:srgbClr val="FF0000"/>
                </a:solidFill>
                <a:latin typeface="Times New Roman" pitchFamily="18" charset="0"/>
                <a:cs typeface="Times New Roman" pitchFamily="18" charset="0"/>
              </a:rPr>
              <a:t>Batch processing</a:t>
            </a:r>
            <a:r>
              <a:rPr lang="en-US" smtClean="0">
                <a:latin typeface="Times New Roman" pitchFamily="18" charset="0"/>
                <a:cs typeface="Times New Roman" pitchFamily="18" charset="0"/>
              </a:rPr>
              <a:t>: Tasks are listed, at a time, only one task is performed, after this task terminate, other in the list is automatically loaded. </a:t>
            </a:r>
          </a:p>
          <a:p>
            <a:pPr algn="just" eaLnBrk="1" hangingPunct="1">
              <a:lnSpc>
                <a:spcPct val="80000"/>
              </a:lnSpc>
              <a:defRPr/>
            </a:pPr>
            <a:r>
              <a:rPr lang="en-US" smtClean="0">
                <a:solidFill>
                  <a:srgbClr val="FF0000"/>
                </a:solidFill>
                <a:latin typeface="Times New Roman" pitchFamily="18" charset="0"/>
                <a:cs typeface="Times New Roman" pitchFamily="18" charset="0"/>
              </a:rPr>
              <a:t>Transaction processing</a:t>
            </a:r>
            <a:r>
              <a:rPr lang="en-US" smtClean="0">
                <a:latin typeface="Times New Roman" pitchFamily="18" charset="0"/>
                <a:cs typeface="Times New Roman" pitchFamily="18" charset="0"/>
              </a:rPr>
              <a:t>: A specific processing. A transaction usually include some tasks. A criteria must be satisfied that all tasks must be commit or nothing happens (All or nothing)</a:t>
            </a:r>
          </a:p>
          <a:p>
            <a:pPr algn="just" eaLnBrk="1" hangingPunct="1">
              <a:lnSpc>
                <a:spcPct val="80000"/>
              </a:lnSpc>
              <a:defRPr/>
            </a:pPr>
            <a:r>
              <a:rPr lang="en-US" smtClean="0">
                <a:solidFill>
                  <a:srgbClr val="FF0000"/>
                </a:solidFill>
                <a:latin typeface="Times New Roman" pitchFamily="18" charset="0"/>
                <a:cs typeface="Times New Roman" pitchFamily="18" charset="0"/>
              </a:rPr>
              <a:t>Timesharing (multitasking)</a:t>
            </a:r>
            <a:r>
              <a:rPr lang="en-US" smtClean="0">
                <a:latin typeface="Times New Roman" pitchFamily="18" charset="0"/>
                <a:cs typeface="Times New Roman" pitchFamily="18" charset="0"/>
              </a:rPr>
              <a:t>: A mechanism in OS allows multiple tasks perform concurrently (a web site is an example for this type)</a:t>
            </a:r>
          </a:p>
        </p:txBody>
      </p:sp>
      <p:sp>
        <p:nvSpPr>
          <p:cNvPr id="1843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Server OS</a:t>
            </a:r>
          </a:p>
        </p:txBody>
      </p:sp>
      <p:sp>
        <p:nvSpPr>
          <p:cNvPr id="19459" name="Rectangle 3"/>
          <p:cNvSpPr>
            <a:spLocks noGrp="1"/>
          </p:cNvSpPr>
          <p:nvPr>
            <p:ph type="body" idx="1"/>
          </p:nvPr>
        </p:nvSpPr>
        <p:spPr>
          <a:xfrm>
            <a:off x="228600" y="1447800"/>
            <a:ext cx="8610600" cy="4800600"/>
          </a:xfrm>
        </p:spPr>
        <p:txBody>
          <a:bodyPr/>
          <a:lstStyle/>
          <a:p>
            <a:pPr algn="just" eaLnBrk="1" hangingPunct="1">
              <a:lnSpc>
                <a:spcPct val="90000"/>
              </a:lnSpc>
              <a:buClrTx/>
              <a:buSzTx/>
              <a:buFont typeface="Arial" charset="0"/>
              <a:buChar char="•"/>
            </a:pPr>
            <a:r>
              <a:rPr lang="en-US" smtClean="0">
                <a:latin typeface="Times New Roman" pitchFamily="18" charset="0"/>
                <a:cs typeface="Times New Roman" pitchFamily="18" charset="0"/>
              </a:rPr>
              <a:t>Runs on Server (PC, workstation, or mainframe)</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Serves multiple users at once over a network and allow the users to share hardware and software resources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Servers can assume particular task on different server (machine) as web, mail, application, file, firewall, CA – Certificated authentication, etc …</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UNIX, Windows NT, Windows 2K (2000, 2003, 2008), Linux, Fedora Core, Ubuntu, Solaris ...</a:t>
            </a:r>
          </a:p>
        </p:txBody>
      </p:sp>
      <p:sp>
        <p:nvSpPr>
          <p:cNvPr id="1946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MultipleProcessor OS</a:t>
            </a:r>
          </a:p>
        </p:txBody>
      </p:sp>
      <p:sp>
        <p:nvSpPr>
          <p:cNvPr id="20483" name="Rectangle 3"/>
          <p:cNvSpPr>
            <a:spLocks noGrp="1"/>
          </p:cNvSpPr>
          <p:nvPr>
            <p:ph type="body" idx="1"/>
          </p:nvPr>
        </p:nvSpPr>
        <p:spPr>
          <a:xfrm>
            <a:off x="228600" y="1143000"/>
            <a:ext cx="8458200" cy="5410200"/>
          </a:xfrm>
        </p:spPr>
        <p:txBody>
          <a:bodyPr>
            <a:normAutofit lnSpcReduction="10000"/>
          </a:bodyPr>
          <a:lstStyle/>
          <a:p>
            <a:pPr algn="just" eaLnBrk="1" hangingPunct="1">
              <a:lnSpc>
                <a:spcPct val="90000"/>
              </a:lnSpc>
              <a:buClrTx/>
              <a:buSzTx/>
              <a:buFont typeface="Arial" charset="0"/>
              <a:buChar char="•"/>
            </a:pPr>
            <a:r>
              <a:rPr lang="en-US" smtClean="0">
                <a:latin typeface="Times New Roman" pitchFamily="18" charset="0"/>
                <a:cs typeface="Times New Roman" pitchFamily="18" charset="0"/>
              </a:rPr>
              <a:t>Is known parallel systems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Runs on systems that have many CPUs (multi-processors, multi-cores, multi-chips)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Many processors communicate in close, share the computer bus, the clock, and sometimes memory and peripheral devices</a:t>
            </a:r>
          </a:p>
          <a:p>
            <a:pPr lvl="1" algn="just" eaLnBrk="1" hangingPunct="1">
              <a:lnSpc>
                <a:spcPct val="90000"/>
              </a:lnSpc>
            </a:pPr>
            <a:r>
              <a:rPr lang="en-US" smtClean="0">
                <a:latin typeface="Times New Roman" pitchFamily="18" charset="0"/>
                <a:cs typeface="Times New Roman" pitchFamily="18" charset="0"/>
              </a:rPr>
              <a:t>Increased throughput ( thông lượng, năng suất)</a:t>
            </a:r>
          </a:p>
          <a:p>
            <a:pPr lvl="1" algn="just" eaLnBrk="1" hangingPunct="1">
              <a:lnSpc>
                <a:spcPct val="90000"/>
              </a:lnSpc>
            </a:pPr>
            <a:r>
              <a:rPr lang="en-US" smtClean="0">
                <a:latin typeface="Times New Roman" pitchFamily="18" charset="0"/>
                <a:cs typeface="Times New Roman" pitchFamily="18" charset="0"/>
              </a:rPr>
              <a:t>Saving (share peripherals mass storage, …)</a:t>
            </a:r>
          </a:p>
          <a:p>
            <a:pPr lvl="1" algn="just" eaLnBrk="1" hangingPunct="1">
              <a:lnSpc>
                <a:spcPct val="90000"/>
              </a:lnSpc>
            </a:pPr>
            <a:r>
              <a:rPr lang="en-US" smtClean="0">
                <a:latin typeface="Times New Roman" pitchFamily="18" charset="0"/>
                <a:cs typeface="Times New Roman" pitchFamily="18" charset="0"/>
              </a:rPr>
              <a:t>Increased reliability (not halt system, sharing the work with other processors)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Windows, Linux, SunOS (Solaris), UNIX, OS/2 …</a:t>
            </a:r>
          </a:p>
        </p:txBody>
      </p:sp>
      <p:sp>
        <p:nvSpPr>
          <p:cNvPr id="2048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Personal Computer OS</a:t>
            </a:r>
          </a:p>
        </p:txBody>
      </p:sp>
      <p:sp>
        <p:nvSpPr>
          <p:cNvPr id="21507" name="Rectangle 3"/>
          <p:cNvSpPr>
            <a:spLocks noGrp="1"/>
          </p:cNvSpPr>
          <p:nvPr>
            <p:ph type="body" idx="1"/>
          </p:nvPr>
        </p:nvSpPr>
        <p:spPr>
          <a:xfrm>
            <a:off x="228600" y="1066800"/>
            <a:ext cx="8610600" cy="4724400"/>
          </a:xfrm>
        </p:spPr>
        <p:txBody>
          <a:bodyPr/>
          <a:lstStyle/>
          <a:p>
            <a:pPr algn="just" eaLnBrk="1" hangingPunct="1">
              <a:buClrTx/>
              <a:buSzTx/>
              <a:buFont typeface="Arial" charset="0"/>
              <a:buChar char="•"/>
            </a:pPr>
            <a:r>
              <a:rPr lang="en-US" sz="2800" smtClean="0">
                <a:latin typeface="Times New Roman" pitchFamily="18" charset="0"/>
                <a:cs typeface="Times New Roman" pitchFamily="18" charset="0"/>
              </a:rPr>
              <a:t>Supports multiprogramming</a:t>
            </a:r>
          </a:p>
          <a:p>
            <a:pPr algn="just" eaLnBrk="1" hangingPunct="1">
              <a:buClrTx/>
              <a:buSzTx/>
              <a:buFont typeface="Arial" charset="0"/>
              <a:buChar char="•"/>
            </a:pPr>
            <a:r>
              <a:rPr lang="en-US" sz="2800" smtClean="0">
                <a:latin typeface="Times New Roman" pitchFamily="18" charset="0"/>
                <a:cs typeface="Times New Roman" pitchFamily="18" charset="0"/>
              </a:rPr>
              <a:t>Good supports to a single user (thus, it has become popular nowadays)</a:t>
            </a:r>
          </a:p>
          <a:p>
            <a:pPr algn="just" eaLnBrk="1" hangingPunct="1">
              <a:buClrTx/>
              <a:buSzTx/>
              <a:buFont typeface="Arial" charset="0"/>
              <a:buChar char="•"/>
            </a:pPr>
            <a:r>
              <a:rPr lang="en-US" sz="2800" smtClean="0">
                <a:latin typeface="Times New Roman" pitchFamily="18" charset="0"/>
                <a:cs typeface="Times New Roman" pitchFamily="18" charset="0"/>
              </a:rPr>
              <a:t>Optimizes for maximizing user convenience and responsiveness </a:t>
            </a:r>
          </a:p>
          <a:p>
            <a:pPr algn="just" eaLnBrk="1" hangingPunct="1">
              <a:buClrTx/>
              <a:buSzTx/>
              <a:buFont typeface="Arial" charset="0"/>
              <a:buChar char="•"/>
            </a:pPr>
            <a:r>
              <a:rPr lang="en-US" sz="2800" smtClean="0">
                <a:latin typeface="Times New Roman" pitchFamily="18" charset="0"/>
                <a:cs typeface="Times New Roman" pitchFamily="18" charset="0"/>
              </a:rPr>
              <a:t>Are used for word processing, spreadsheets, Internet access …</a:t>
            </a:r>
          </a:p>
          <a:p>
            <a:pPr algn="just" eaLnBrk="1" hangingPunct="1">
              <a:buClrTx/>
              <a:buSzTx/>
              <a:buFont typeface="Arial" charset="0"/>
              <a:buChar char="•"/>
            </a:pPr>
            <a:r>
              <a:rPr lang="en-US" sz="2800" smtClean="0">
                <a:latin typeface="Times New Roman" pitchFamily="18" charset="0"/>
                <a:cs typeface="Times New Roman" pitchFamily="18" charset="0"/>
              </a:rPr>
              <a:t>Windows 98, Windows ME, Windows XP, Windows Vista, Windows 7, Macintosh, Linux, Fedora Core, Ubuntu ...</a:t>
            </a:r>
          </a:p>
        </p:txBody>
      </p:sp>
      <p:sp>
        <p:nvSpPr>
          <p:cNvPr id="2150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Handheld Computer OS</a:t>
            </a:r>
          </a:p>
        </p:txBody>
      </p:sp>
      <p:sp>
        <p:nvSpPr>
          <p:cNvPr id="22531" name="Rectangle 3"/>
          <p:cNvSpPr>
            <a:spLocks noGrp="1"/>
          </p:cNvSpPr>
          <p:nvPr>
            <p:ph type="body" idx="1"/>
          </p:nvPr>
        </p:nvSpPr>
        <p:spPr>
          <a:xfrm>
            <a:off x="228600" y="1066800"/>
            <a:ext cx="8610600" cy="5410200"/>
          </a:xfrm>
        </p:spPr>
        <p:txBody>
          <a:bodyPr/>
          <a:lstStyle/>
          <a:p>
            <a:pPr algn="just" eaLnBrk="1" hangingPunct="1">
              <a:buClrTx/>
              <a:buSzTx/>
              <a:buFont typeface="Arial" charset="0"/>
              <a:buChar char="•"/>
            </a:pPr>
            <a:r>
              <a:rPr lang="en-US" sz="2800" smtClean="0">
                <a:latin typeface="Times New Roman" pitchFamily="18" charset="0"/>
                <a:cs typeface="Times New Roman" pitchFamily="18" charset="0"/>
              </a:rPr>
              <a:t>Supports  a small computer as handheld or PDA (Personal Digital Assistant), mobile (cellular) phones, smart phones.</a:t>
            </a:r>
          </a:p>
          <a:p>
            <a:pPr algn="just" eaLnBrk="1" hangingPunct="1">
              <a:buClrTx/>
              <a:buSzTx/>
              <a:buFont typeface="Arial" charset="0"/>
              <a:buChar char="•"/>
            </a:pPr>
            <a:r>
              <a:rPr lang="en-US" sz="2800" smtClean="0">
                <a:latin typeface="Times New Roman" pitchFamily="18" charset="0"/>
                <a:cs typeface="Times New Roman" pitchFamily="18" charset="0"/>
              </a:rPr>
              <a:t>Is used with small memory, slow processors, small display screen </a:t>
            </a:r>
          </a:p>
          <a:p>
            <a:pPr algn="just" eaLnBrk="1" hangingPunct="1">
              <a:buClrTx/>
              <a:buSzTx/>
              <a:buFont typeface="Arial" charset="0"/>
              <a:buChar char="•"/>
            </a:pPr>
            <a:r>
              <a:rPr lang="en-US" sz="2800" smtClean="0">
                <a:latin typeface="Times New Roman" pitchFamily="18" charset="0"/>
                <a:cs typeface="Times New Roman" pitchFamily="18" charset="0"/>
              </a:rPr>
              <a:t>Are increasingly sophisticated (tinh vi), with the ability to handle telephony, digital photography, …</a:t>
            </a:r>
          </a:p>
          <a:p>
            <a:pPr algn="just" eaLnBrk="1" hangingPunct="1">
              <a:buClrTx/>
              <a:buSzTx/>
              <a:buFont typeface="Arial" charset="0"/>
              <a:buChar char="•"/>
            </a:pPr>
            <a:r>
              <a:rPr lang="en-US" sz="2800" smtClean="0">
                <a:latin typeface="Times New Roman" pitchFamily="18" charset="0"/>
                <a:cs typeface="Times New Roman" pitchFamily="18" charset="0"/>
              </a:rPr>
              <a:t>Can only run single application </a:t>
            </a:r>
          </a:p>
          <a:p>
            <a:pPr lvl="1" algn="just" eaLnBrk="1" hangingPunct="1">
              <a:buFont typeface="Arial" charset="0"/>
              <a:buChar char="•"/>
            </a:pPr>
            <a:r>
              <a:rPr lang="en-US" sz="2400" smtClean="0">
                <a:latin typeface="Times New Roman" pitchFamily="18" charset="0"/>
                <a:cs typeface="Times New Roman" pitchFamily="18" charset="0"/>
              </a:rPr>
              <a:t>Today, some handheld OS can run multiple program (e.g. Windows Mobile version ≥ 6, Symbian ≥ 7)</a:t>
            </a:r>
          </a:p>
          <a:p>
            <a:pPr algn="just" eaLnBrk="1" hangingPunct="1">
              <a:buClrTx/>
              <a:buSzTx/>
              <a:buFont typeface="Arial" charset="0"/>
              <a:buChar char="•"/>
            </a:pPr>
            <a:r>
              <a:rPr lang="en-US" sz="2800" smtClean="0">
                <a:latin typeface="Times New Roman" pitchFamily="18" charset="0"/>
                <a:cs typeface="Times New Roman" pitchFamily="18" charset="0"/>
              </a:rPr>
              <a:t>Symbian, Palm, Windows Mobile, Windows CE…</a:t>
            </a:r>
          </a:p>
          <a:p>
            <a:pPr algn="just" eaLnBrk="1" hangingPunct="1">
              <a:buClrTx/>
              <a:buSzTx/>
              <a:buFont typeface="Arial" charset="0"/>
              <a:buChar char="•"/>
            </a:pPr>
            <a:endParaRPr lang="en-US" smtClean="0">
              <a:latin typeface="Times New Roman" pitchFamily="18" charset="0"/>
              <a:cs typeface="Times New Roman" pitchFamily="18" charset="0"/>
            </a:endParaRPr>
          </a:p>
        </p:txBody>
      </p:sp>
      <p:sp>
        <p:nvSpPr>
          <p:cNvPr id="2253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Embedded OS</a:t>
            </a:r>
          </a:p>
        </p:txBody>
      </p:sp>
      <p:sp>
        <p:nvSpPr>
          <p:cNvPr id="23555" name="Rectangle 3"/>
          <p:cNvSpPr>
            <a:spLocks noGrp="1"/>
          </p:cNvSpPr>
          <p:nvPr>
            <p:ph type="body" idx="1"/>
          </p:nvPr>
        </p:nvSpPr>
        <p:spPr>
          <a:xfrm>
            <a:off x="228600" y="1066800"/>
            <a:ext cx="8610600" cy="4953000"/>
          </a:xfrm>
        </p:spPr>
        <p:txBody>
          <a:bodyPr/>
          <a:lstStyle/>
          <a:p>
            <a:pPr algn="just" eaLnBrk="1" hangingPunct="1">
              <a:buClrTx/>
              <a:buSzTx/>
              <a:buFont typeface="Arial" charset="0"/>
              <a:buChar char="•"/>
            </a:pPr>
            <a:r>
              <a:rPr lang="en-US" sz="2800" smtClean="0">
                <a:latin typeface="Times New Roman" pitchFamily="18" charset="0"/>
                <a:cs typeface="Times New Roman" pitchFamily="18" charset="0"/>
              </a:rPr>
              <a:t>Insides microware ovens, TV, cars, DVD, cellular phones, MP3 player, recorder …</a:t>
            </a:r>
          </a:p>
          <a:p>
            <a:pPr algn="just" eaLnBrk="1" hangingPunct="1">
              <a:buClrTx/>
              <a:buSzTx/>
              <a:buFont typeface="Arial" charset="0"/>
              <a:buChar char="•"/>
            </a:pPr>
            <a:r>
              <a:rPr lang="en-US" sz="2800" smtClean="0">
                <a:latin typeface="Times New Roman" pitchFamily="18" charset="0"/>
                <a:cs typeface="Times New Roman" pitchFamily="18" charset="0"/>
              </a:rPr>
              <a:t>Is tailored (được hiệu chỉnh) for its specific applications</a:t>
            </a:r>
          </a:p>
          <a:p>
            <a:pPr algn="just" eaLnBrk="1" hangingPunct="1">
              <a:buClrTx/>
              <a:buSzTx/>
              <a:buFont typeface="Arial" charset="0"/>
              <a:buChar char="•"/>
            </a:pPr>
            <a:r>
              <a:rPr lang="en-US" sz="2800" smtClean="0">
                <a:latin typeface="Times New Roman" pitchFamily="18" charset="0"/>
                <a:cs typeface="Times New Roman" pitchFamily="18" charset="0"/>
              </a:rPr>
              <a:t>Runs a limited number of programs, known at design time</a:t>
            </a:r>
          </a:p>
          <a:p>
            <a:pPr lvl="1" algn="just" eaLnBrk="1" hangingPunct="1">
              <a:buFont typeface="Arial" charset="0"/>
              <a:buChar char="•"/>
            </a:pPr>
            <a:r>
              <a:rPr lang="en-US" sz="2400" smtClean="0">
                <a:latin typeface="Times New Roman" pitchFamily="18" charset="0"/>
                <a:cs typeface="Times New Roman" pitchFamily="18" charset="0"/>
              </a:rPr>
              <a:t>It may be possible to make optimizations not possible in general purpose systems</a:t>
            </a:r>
          </a:p>
          <a:p>
            <a:pPr algn="just" eaLnBrk="1" hangingPunct="1">
              <a:buClrTx/>
              <a:buSzTx/>
              <a:buFont typeface="Arial" charset="0"/>
              <a:buChar char="•"/>
            </a:pPr>
            <a:r>
              <a:rPr lang="en-US" sz="2800" smtClean="0">
                <a:latin typeface="Times New Roman" pitchFamily="18" charset="0"/>
                <a:cs typeface="Times New Roman" pitchFamily="18" charset="0"/>
              </a:rPr>
              <a:t>There is no need for protection between applications</a:t>
            </a:r>
          </a:p>
          <a:p>
            <a:pPr algn="just" eaLnBrk="1" hangingPunct="1">
              <a:buClrTx/>
              <a:buSzTx/>
              <a:buFont typeface="Arial" charset="0"/>
              <a:buChar char="•"/>
            </a:pPr>
            <a:r>
              <a:rPr lang="en-US" sz="2800" smtClean="0">
                <a:latin typeface="Times New Roman" pitchFamily="18" charset="0"/>
                <a:cs typeface="Times New Roman" pitchFamily="18" charset="0"/>
              </a:rPr>
              <a:t>Is located in ROM </a:t>
            </a:r>
          </a:p>
          <a:p>
            <a:pPr algn="just" eaLnBrk="1" hangingPunct="1">
              <a:buClrTx/>
              <a:buSzTx/>
              <a:buFont typeface="Arial" charset="0"/>
              <a:buChar char="•"/>
            </a:pPr>
            <a:r>
              <a:rPr lang="en-US" sz="2800" smtClean="0">
                <a:latin typeface="Times New Roman" pitchFamily="18" charset="0"/>
                <a:cs typeface="Times New Roman" pitchFamily="18" charset="0"/>
              </a:rPr>
              <a:t>VxWorks, QNX are popular.</a:t>
            </a:r>
          </a:p>
        </p:txBody>
      </p:sp>
      <p:sp>
        <p:nvSpPr>
          <p:cNvPr id="2355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Sensor Node OS</a:t>
            </a:r>
          </a:p>
        </p:txBody>
      </p:sp>
      <p:sp>
        <p:nvSpPr>
          <p:cNvPr id="24579" name="Rectangle 3"/>
          <p:cNvSpPr>
            <a:spLocks noGrp="1"/>
          </p:cNvSpPr>
          <p:nvPr>
            <p:ph type="body" idx="1"/>
          </p:nvPr>
        </p:nvSpPr>
        <p:spPr>
          <a:xfrm>
            <a:off x="228600" y="1066800"/>
            <a:ext cx="8686800" cy="5257800"/>
          </a:xfrm>
        </p:spPr>
        <p:txBody>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Sensor nodes are </a:t>
            </a:r>
            <a:r>
              <a:rPr lang="en-US" sz="2800" smtClean="0">
                <a:solidFill>
                  <a:srgbClr val="0000FF"/>
                </a:solidFill>
                <a:latin typeface="Times New Roman" pitchFamily="18" charset="0"/>
                <a:cs typeface="Times New Roman" pitchFamily="18" charset="0"/>
              </a:rPr>
              <a:t>small battery-powered computers with build-in radios</a:t>
            </a:r>
            <a:r>
              <a:rPr lang="en-US" sz="2800" smtClean="0">
                <a:latin typeface="Times New Roman" pitchFamily="18" charset="0"/>
                <a:cs typeface="Times New Roman" pitchFamily="18" charset="0"/>
              </a:rPr>
              <a:t>.</a:t>
            </a:r>
            <a:r>
              <a:rPr lang="en-US" sz="2800" smtClean="0">
                <a:latin typeface="Times New Roman" pitchFamily="18" charset="0"/>
                <a:cs typeface="Times New Roman" pitchFamily="18" charset="0"/>
                <a:sym typeface="Wingdings" pitchFamily="2" charset="2"/>
              </a:rPr>
              <a:t> They </a:t>
            </a:r>
            <a:r>
              <a:rPr lang="en-US" sz="2800" smtClean="0">
                <a:latin typeface="Times New Roman" pitchFamily="18" charset="0"/>
                <a:cs typeface="Times New Roman" pitchFamily="18" charset="0"/>
              </a:rPr>
              <a:t>communicate with each other and with a base station using wireless communication.  </a:t>
            </a:r>
          </a:p>
          <a:p>
            <a:pPr algn="just" eaLnBrk="1" hangingPunct="1">
              <a:lnSpc>
                <a:spcPct val="90000"/>
              </a:lnSpc>
              <a:buClrTx/>
              <a:buSzTx/>
              <a:buFont typeface="Arial" charset="0"/>
              <a:buChar char="•"/>
            </a:pPr>
            <a:r>
              <a:rPr lang="en-US" sz="2400" b="1" smtClean="0">
                <a:latin typeface="Times New Roman" pitchFamily="18" charset="0"/>
                <a:cs typeface="Times New Roman" pitchFamily="18" charset="0"/>
              </a:rPr>
              <a:t>Ex</a:t>
            </a:r>
            <a:r>
              <a:rPr lang="en-US" sz="2400" smtClean="0">
                <a:latin typeface="Times New Roman" pitchFamily="18" charset="0"/>
                <a:cs typeface="Times New Roman" pitchFamily="18" charset="0"/>
              </a:rPr>
              <a:t>: on camera secure the building, forecast or predict environments (weather, fires, temperatures …)</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Each sensor node is a real tiny computer with CPU, RAM, ROM, and one or more environmental sensors </a:t>
            </a: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Small size, using low power</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Usually one that is event driven, responding to external events or making measurements periodically based on an internal clock</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TinyOS is a well-known OS for sensor nodes.</a:t>
            </a:r>
          </a:p>
        </p:txBody>
      </p:sp>
      <p:sp>
        <p:nvSpPr>
          <p:cNvPr id="2458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438400"/>
            <a:ext cx="8229600" cy="1143000"/>
          </a:xfrm>
        </p:spPr>
        <p:txBody>
          <a:bodyPr/>
          <a:lstStyle/>
          <a:p>
            <a:r>
              <a:rPr lang="en-US" b="1" smtClean="0">
                <a:latin typeface="Arial" charset="0"/>
                <a:cs typeface="Arial" charset="0"/>
              </a:rPr>
              <a:t>1- Introduction to </a:t>
            </a:r>
            <a:br>
              <a:rPr lang="en-US" b="1" smtClean="0">
                <a:latin typeface="Arial" charset="0"/>
                <a:cs typeface="Arial" charset="0"/>
              </a:rPr>
            </a:br>
            <a:r>
              <a:rPr lang="en-US" b="1" smtClean="0">
                <a:latin typeface="Arial" charset="0"/>
                <a:cs typeface="Arial" charset="0"/>
              </a:rPr>
              <a:t>Operating Systems</a:t>
            </a:r>
          </a:p>
        </p:txBody>
      </p:sp>
      <p:sp>
        <p:nvSpPr>
          <p:cNvPr id="7171"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Real-Time OS</a:t>
            </a:r>
          </a:p>
        </p:txBody>
      </p:sp>
      <p:sp>
        <p:nvSpPr>
          <p:cNvPr id="25603" name="Rectangle 3"/>
          <p:cNvSpPr>
            <a:spLocks noGrp="1"/>
          </p:cNvSpPr>
          <p:nvPr>
            <p:ph type="body" idx="1"/>
          </p:nvPr>
        </p:nvSpPr>
        <p:spPr>
          <a:xfrm>
            <a:off x="228600" y="1066800"/>
            <a:ext cx="8686800" cy="5334000"/>
          </a:xfrm>
        </p:spPr>
        <p:txBody>
          <a:bodyPr>
            <a:normAutofit lnSpcReduction="10000"/>
          </a:bodyPr>
          <a:lstStyle/>
          <a:p>
            <a:pPr algn="just" eaLnBrk="1" hangingPunct="1">
              <a:lnSpc>
                <a:spcPct val="90000"/>
              </a:lnSpc>
              <a:buClrTx/>
              <a:buSzTx/>
              <a:buFont typeface="Arial" charset="0"/>
              <a:buChar char="•"/>
            </a:pPr>
            <a:r>
              <a:rPr lang="en-US" smtClean="0">
                <a:latin typeface="Times New Roman" pitchFamily="18" charset="0"/>
                <a:cs typeface="Times New Roman" pitchFamily="18" charset="0"/>
              </a:rPr>
              <a:t>Time is important, and the hard deadlines must be met</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Supports real-time system as industrial robots, assembly line, digital telephones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2 types</a:t>
            </a:r>
          </a:p>
          <a:p>
            <a:pPr lvl="1" algn="just" eaLnBrk="1" hangingPunct="1">
              <a:lnSpc>
                <a:spcPct val="90000"/>
              </a:lnSpc>
            </a:pPr>
            <a:r>
              <a:rPr lang="en-US" smtClean="0">
                <a:solidFill>
                  <a:srgbClr val="0000FF"/>
                </a:solidFill>
                <a:latin typeface="Times New Roman" pitchFamily="18" charset="0"/>
                <a:cs typeface="Times New Roman" pitchFamily="18" charset="0"/>
              </a:rPr>
              <a:t>Hard real-time systems</a:t>
            </a:r>
            <a:r>
              <a:rPr lang="en-US" smtClean="0">
                <a:latin typeface="Times New Roman" pitchFamily="18" charset="0"/>
                <a:cs typeface="Times New Roman" pitchFamily="18" charset="0"/>
              </a:rPr>
              <a:t>: They provides absolute guarantee certain time.  </a:t>
            </a:r>
          </a:p>
          <a:p>
            <a:pPr lvl="2" algn="just" eaLnBrk="1" hangingPunct="1">
              <a:lnSpc>
                <a:spcPct val="90000"/>
              </a:lnSpc>
            </a:pPr>
            <a:r>
              <a:rPr lang="en-US" smtClean="0">
                <a:latin typeface="Times New Roman" pitchFamily="18" charset="0"/>
                <a:cs typeface="Times New Roman" pitchFamily="18" charset="0"/>
              </a:rPr>
              <a:t>Ex: military, avionics ( ngành điện tử hàng không), …</a:t>
            </a:r>
          </a:p>
          <a:p>
            <a:pPr lvl="1" algn="just" eaLnBrk="1" hangingPunct="1">
              <a:lnSpc>
                <a:spcPct val="90000"/>
              </a:lnSpc>
            </a:pPr>
            <a:r>
              <a:rPr lang="en-US" smtClean="0">
                <a:solidFill>
                  <a:srgbClr val="00B050"/>
                </a:solidFill>
                <a:latin typeface="Times New Roman" pitchFamily="18" charset="0"/>
                <a:cs typeface="Times New Roman" pitchFamily="18" charset="0"/>
              </a:rPr>
              <a:t>Soft real-time systems</a:t>
            </a:r>
            <a:r>
              <a:rPr lang="en-US" smtClean="0">
                <a:latin typeface="Times New Roman" pitchFamily="18" charset="0"/>
                <a:cs typeface="Times New Roman" pitchFamily="18" charset="0"/>
              </a:rPr>
              <a:t>: They can miss deadline (that does not cause permanent damage)</a:t>
            </a:r>
          </a:p>
          <a:p>
            <a:pPr lvl="2" algn="just" eaLnBrk="1" hangingPunct="1">
              <a:lnSpc>
                <a:spcPct val="90000"/>
              </a:lnSpc>
            </a:pPr>
            <a:r>
              <a:rPr lang="en-US" smtClean="0">
                <a:latin typeface="Times New Roman" pitchFamily="18" charset="0"/>
                <a:cs typeface="Times New Roman" pitchFamily="18" charset="0"/>
              </a:rPr>
              <a:t>Ex: digital telephones, multimedia systems, real virtual</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eCos is an example.</a:t>
            </a:r>
          </a:p>
        </p:txBody>
      </p:sp>
      <p:sp>
        <p:nvSpPr>
          <p:cNvPr id="2560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Smart Card OS</a:t>
            </a:r>
          </a:p>
        </p:txBody>
      </p:sp>
      <p:sp>
        <p:nvSpPr>
          <p:cNvPr id="26627" name="Rectangle 3"/>
          <p:cNvSpPr>
            <a:spLocks noGrp="1"/>
          </p:cNvSpPr>
          <p:nvPr>
            <p:ph type="body" idx="1"/>
          </p:nvPr>
        </p:nvSpPr>
        <p:spPr>
          <a:xfrm>
            <a:off x="762000" y="1447800"/>
            <a:ext cx="8077200" cy="3962400"/>
          </a:xfrm>
        </p:spPr>
        <p:txBody>
          <a:bodyPr/>
          <a:lstStyle/>
          <a:p>
            <a:pPr algn="just" eaLnBrk="1" hangingPunct="1">
              <a:buClrTx/>
              <a:buSzTx/>
              <a:buFont typeface="Arial" charset="0"/>
              <a:buChar char="•"/>
            </a:pPr>
            <a:r>
              <a:rPr lang="en-US" smtClean="0">
                <a:latin typeface="Times New Roman" pitchFamily="18" charset="0"/>
                <a:cs typeface="Times New Roman" pitchFamily="18" charset="0"/>
              </a:rPr>
              <a:t>Ex: credit card, ATM</a:t>
            </a:r>
          </a:p>
          <a:p>
            <a:pPr algn="just" eaLnBrk="1" hangingPunct="1">
              <a:buClrTx/>
              <a:buSzTx/>
              <a:buFont typeface="Arial" charset="0"/>
              <a:buChar char="•"/>
            </a:pPr>
            <a:r>
              <a:rPr lang="en-US" smtClean="0">
                <a:latin typeface="Times New Roman" pitchFamily="18" charset="0"/>
                <a:cs typeface="Times New Roman" pitchFamily="18" charset="0"/>
              </a:rPr>
              <a:t>Runs on smart cards (with better security and universality)</a:t>
            </a:r>
          </a:p>
          <a:p>
            <a:pPr algn="just" eaLnBrk="1" hangingPunct="1">
              <a:buClrTx/>
              <a:buSzTx/>
              <a:buFont typeface="Arial" charset="0"/>
              <a:buChar char="•"/>
            </a:pPr>
            <a:r>
              <a:rPr lang="en-US" smtClean="0">
                <a:latin typeface="Times New Roman" pitchFamily="18" charset="0"/>
                <a:cs typeface="Times New Roman" pitchFamily="18" charset="0"/>
              </a:rPr>
              <a:t>Have very severe( khắt khe) processing power and memory constraints</a:t>
            </a:r>
          </a:p>
          <a:p>
            <a:pPr algn="just" eaLnBrk="1" hangingPunct="1">
              <a:buClrTx/>
              <a:buSzTx/>
              <a:buFont typeface="Arial" charset="0"/>
              <a:buChar char="•"/>
            </a:pPr>
            <a:r>
              <a:rPr lang="en-US" smtClean="0">
                <a:latin typeface="Times New Roman" pitchFamily="18" charset="0"/>
                <a:cs typeface="Times New Roman" pitchFamily="18" charset="0"/>
              </a:rPr>
              <a:t>Can handle electronic payments, presenting Java applets.</a:t>
            </a:r>
          </a:p>
        </p:txBody>
      </p:sp>
      <p:sp>
        <p:nvSpPr>
          <p:cNvPr id="2662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4- OS Concepts</a:t>
            </a:r>
          </a:p>
        </p:txBody>
      </p:sp>
      <p:sp>
        <p:nvSpPr>
          <p:cNvPr id="27651" name="Rectangle 3"/>
          <p:cNvSpPr>
            <a:spLocks noGrp="1"/>
          </p:cNvSpPr>
          <p:nvPr>
            <p:ph type="body" idx="1"/>
          </p:nvPr>
        </p:nvSpPr>
        <p:spPr>
          <a:xfrm>
            <a:off x="838200" y="1524000"/>
            <a:ext cx="7772400" cy="3886200"/>
          </a:xfrm>
        </p:spPr>
        <p:txBody>
          <a:bodyPr/>
          <a:lstStyle/>
          <a:p>
            <a:pPr algn="just">
              <a:lnSpc>
                <a:spcPct val="90000"/>
              </a:lnSpc>
              <a:buClrTx/>
              <a:buSzTx/>
              <a:buFont typeface="Arial" charset="0"/>
              <a:buChar char="•"/>
            </a:pPr>
            <a:r>
              <a:rPr lang="en-US" sz="2800" smtClean="0">
                <a:latin typeface="Times New Roman" pitchFamily="18" charset="0"/>
                <a:cs typeface="Times New Roman" pitchFamily="18" charset="0"/>
              </a:rPr>
              <a:t>Processes</a:t>
            </a:r>
          </a:p>
          <a:p>
            <a:pPr algn="just">
              <a:lnSpc>
                <a:spcPct val="90000"/>
              </a:lnSpc>
              <a:buClrTx/>
              <a:buSzTx/>
              <a:buFont typeface="Arial" charset="0"/>
              <a:buChar char="•"/>
            </a:pPr>
            <a:r>
              <a:rPr lang="en-US" sz="2800" smtClean="0">
                <a:latin typeface="Times New Roman" pitchFamily="18" charset="0"/>
                <a:cs typeface="Times New Roman" pitchFamily="18" charset="0"/>
              </a:rPr>
              <a:t>Address Spaces</a:t>
            </a:r>
          </a:p>
          <a:p>
            <a:pPr algn="just">
              <a:lnSpc>
                <a:spcPct val="90000"/>
              </a:lnSpc>
              <a:buClrTx/>
              <a:buSzTx/>
              <a:buFont typeface="Arial" charset="0"/>
              <a:buChar char="•"/>
            </a:pPr>
            <a:r>
              <a:rPr lang="en-US" sz="2800" smtClean="0">
                <a:latin typeface="Times New Roman" pitchFamily="18" charset="0"/>
                <a:cs typeface="Times New Roman" pitchFamily="18" charset="0"/>
              </a:rPr>
              <a:t>Files</a:t>
            </a:r>
          </a:p>
          <a:p>
            <a:pPr algn="just">
              <a:lnSpc>
                <a:spcPct val="90000"/>
              </a:lnSpc>
              <a:buClrTx/>
              <a:buSzTx/>
              <a:buFont typeface="Arial" charset="0"/>
              <a:buChar char="•"/>
            </a:pPr>
            <a:r>
              <a:rPr lang="en-US" sz="2800" smtClean="0">
                <a:latin typeface="Times New Roman" pitchFamily="18" charset="0"/>
                <a:cs typeface="Times New Roman" pitchFamily="18" charset="0"/>
              </a:rPr>
              <a:t>Input/Output</a:t>
            </a:r>
          </a:p>
          <a:p>
            <a:pPr algn="just">
              <a:lnSpc>
                <a:spcPct val="90000"/>
              </a:lnSpc>
              <a:buClrTx/>
              <a:buSzTx/>
              <a:buFont typeface="Arial" charset="0"/>
              <a:buChar char="•"/>
            </a:pPr>
            <a:r>
              <a:rPr lang="en-US" sz="2800" smtClean="0">
                <a:latin typeface="Times New Roman" pitchFamily="18" charset="0"/>
                <a:cs typeface="Times New Roman" pitchFamily="18" charset="0"/>
              </a:rPr>
              <a:t>Protection</a:t>
            </a:r>
          </a:p>
          <a:p>
            <a:pPr algn="just">
              <a:lnSpc>
                <a:spcPct val="90000"/>
              </a:lnSpc>
              <a:buClrTx/>
              <a:buSzTx/>
              <a:buFont typeface="Arial" charset="0"/>
              <a:buChar char="•"/>
            </a:pPr>
            <a:r>
              <a:rPr lang="en-US" sz="2800" smtClean="0">
                <a:latin typeface="Times New Roman" pitchFamily="18" charset="0"/>
                <a:cs typeface="Times New Roman" pitchFamily="18" charset="0"/>
              </a:rPr>
              <a:t>Shell</a:t>
            </a:r>
          </a:p>
          <a:p>
            <a:pPr algn="just">
              <a:lnSpc>
                <a:spcPct val="90000"/>
              </a:lnSpc>
              <a:buClrTx/>
              <a:buSzTx/>
              <a:buFont typeface="Arial" charset="0"/>
              <a:buChar char="•"/>
            </a:pPr>
            <a:r>
              <a:rPr lang="en-US" sz="2800" smtClean="0">
                <a:latin typeface="Times New Roman" pitchFamily="18" charset="0"/>
                <a:cs typeface="Times New Roman" pitchFamily="18" charset="0"/>
              </a:rPr>
              <a:t>Ontogeny Recapitulates Phylogeny </a:t>
            </a:r>
            <a:r>
              <a:rPr lang="en-US" sz="1600" smtClean="0">
                <a:latin typeface="Times New Roman" pitchFamily="18" charset="0"/>
                <a:cs typeface="Times New Roman" pitchFamily="18" charset="0"/>
              </a:rPr>
              <a:t>(tóm tắt về sự phát triển)</a:t>
            </a:r>
            <a:endParaRPr lang="en-US" sz="2800" smtClean="0">
              <a:latin typeface="Times New Roman" pitchFamily="18" charset="0"/>
              <a:cs typeface="Times New Roman" pitchFamily="18" charset="0"/>
            </a:endParaRPr>
          </a:p>
        </p:txBody>
      </p:sp>
      <p:sp>
        <p:nvSpPr>
          <p:cNvPr id="2765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838200"/>
          </a:xfrm>
        </p:spPr>
        <p:txBody>
          <a:bodyPr/>
          <a:lstStyle/>
          <a:p>
            <a:r>
              <a:rPr lang="en-US" sz="4000" b="1" smtClean="0">
                <a:latin typeface="Times New Roman" pitchFamily="18" charset="0"/>
                <a:cs typeface="Times New Roman" pitchFamily="18" charset="0"/>
              </a:rPr>
              <a:t>Concepts: Processes</a:t>
            </a:r>
          </a:p>
        </p:txBody>
      </p:sp>
      <p:sp>
        <p:nvSpPr>
          <p:cNvPr id="19459" name="Rectangle 3"/>
          <p:cNvSpPr>
            <a:spLocks noGrp="1"/>
          </p:cNvSpPr>
          <p:nvPr>
            <p:ph type="body" idx="1"/>
          </p:nvPr>
        </p:nvSpPr>
        <p:spPr>
          <a:xfrm>
            <a:off x="228600" y="990600"/>
            <a:ext cx="4343400" cy="3886200"/>
          </a:xfrm>
        </p:spPr>
        <p:txBody>
          <a:bodyPr/>
          <a:lstStyle/>
          <a:p>
            <a:pPr algn="just">
              <a:lnSpc>
                <a:spcPct val="90000"/>
              </a:lnSpc>
              <a:defRPr/>
            </a:pPr>
            <a:r>
              <a:rPr lang="en-US" smtClean="0">
                <a:solidFill>
                  <a:srgbClr val="0070C0"/>
                </a:solidFill>
                <a:latin typeface="Times New Roman" pitchFamily="18" charset="0"/>
                <a:cs typeface="Times New Roman" pitchFamily="18" charset="0"/>
              </a:rPr>
              <a:t>What is the process? When do the process appear on?</a:t>
            </a:r>
          </a:p>
          <a:p>
            <a:pPr algn="just">
              <a:lnSpc>
                <a:spcPct val="90000"/>
              </a:lnSpc>
              <a:defRPr/>
            </a:pPr>
            <a:r>
              <a:rPr lang="en-US" smtClean="0">
                <a:solidFill>
                  <a:srgbClr val="00B050"/>
                </a:solidFill>
                <a:latin typeface="Times New Roman" pitchFamily="18" charset="0"/>
                <a:cs typeface="Times New Roman" pitchFamily="18" charset="0"/>
              </a:rPr>
              <a:t>Many processes exist at any time, do the many programs run in parallel? How do the OS manage them?</a:t>
            </a:r>
          </a:p>
        </p:txBody>
      </p:sp>
      <p:pic>
        <p:nvPicPr>
          <p:cNvPr id="28676" name="Picture 6"/>
          <p:cNvPicPr>
            <a:picLocks noChangeAspect="1" noChangeArrowheads="1"/>
          </p:cNvPicPr>
          <p:nvPr/>
        </p:nvPicPr>
        <p:blipFill>
          <a:blip r:embed="rId3" cstate="print"/>
          <a:srcRect/>
          <a:stretch>
            <a:fillRect/>
          </a:stretch>
        </p:blipFill>
        <p:spPr bwMode="auto">
          <a:xfrm>
            <a:off x="4932363" y="990600"/>
            <a:ext cx="4059237" cy="4572000"/>
          </a:xfrm>
          <a:prstGeom prst="rect">
            <a:avLst/>
          </a:prstGeom>
          <a:noFill/>
          <a:ln w="9525">
            <a:noFill/>
            <a:miter lim="800000"/>
            <a:headEnd/>
            <a:tailEnd/>
          </a:ln>
        </p:spPr>
      </p:pic>
      <p:pic>
        <p:nvPicPr>
          <p:cNvPr id="28677" name="Picture 7"/>
          <p:cNvPicPr>
            <a:picLocks noChangeAspect="1" noChangeArrowheads="1"/>
          </p:cNvPicPr>
          <p:nvPr/>
        </p:nvPicPr>
        <p:blipFill>
          <a:blip r:embed="rId4" cstate="print"/>
          <a:srcRect/>
          <a:stretch>
            <a:fillRect/>
          </a:stretch>
        </p:blipFill>
        <p:spPr bwMode="auto">
          <a:xfrm>
            <a:off x="381000" y="5043488"/>
            <a:ext cx="5486400" cy="1204912"/>
          </a:xfrm>
          <a:prstGeom prst="rect">
            <a:avLst/>
          </a:prstGeom>
          <a:noFill/>
          <a:ln w="9525">
            <a:noFill/>
            <a:miter lim="800000"/>
            <a:headEnd/>
            <a:tailEnd/>
          </a:ln>
        </p:spPr>
      </p:pic>
      <p:sp>
        <p:nvSpPr>
          <p:cNvPr id="28678"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Concepts: Processes…</a:t>
            </a:r>
          </a:p>
        </p:txBody>
      </p:sp>
      <p:sp>
        <p:nvSpPr>
          <p:cNvPr id="1028" name="Rectangle 3"/>
          <p:cNvSpPr>
            <a:spLocks noGrp="1"/>
          </p:cNvSpPr>
          <p:nvPr>
            <p:ph type="body" idx="1"/>
          </p:nvPr>
        </p:nvSpPr>
        <p:spPr>
          <a:xfrm>
            <a:off x="152400" y="990600"/>
            <a:ext cx="8839200" cy="3048000"/>
          </a:xfrm>
        </p:spPr>
        <p:txBody>
          <a:bodyPr>
            <a:normAutofit lnSpcReduction="10000"/>
          </a:bodyPr>
          <a:lstStyle/>
          <a:p>
            <a:pPr algn="just">
              <a:lnSpc>
                <a:spcPct val="90000"/>
              </a:lnSpc>
              <a:buClrTx/>
              <a:buSzTx/>
              <a:buFont typeface="Arial" charset="0"/>
              <a:buChar char="•"/>
            </a:pPr>
            <a:r>
              <a:rPr lang="en-US" sz="2800" b="1" smtClean="0">
                <a:solidFill>
                  <a:srgbClr val="FF0000"/>
                </a:solidFill>
                <a:latin typeface="Times New Roman" pitchFamily="18" charset="0"/>
                <a:cs typeface="Times New Roman" pitchFamily="18" charset="0"/>
              </a:rPr>
              <a:t>Process</a:t>
            </a:r>
            <a:r>
              <a:rPr lang="en-US" sz="2800" smtClean="0">
                <a:solidFill>
                  <a:srgbClr val="FF0000"/>
                </a:solidFill>
                <a:latin typeface="Times New Roman" pitchFamily="18" charset="0"/>
                <a:cs typeface="Times New Roman" pitchFamily="18" charset="0"/>
              </a:rPr>
              <a:t>: A program </a:t>
            </a:r>
            <a:r>
              <a:rPr lang="en-US" sz="2800" b="1" smtClean="0">
                <a:solidFill>
                  <a:srgbClr val="FF0000"/>
                </a:solidFill>
                <a:latin typeface="Times New Roman" pitchFamily="18" charset="0"/>
                <a:cs typeface="Times New Roman" pitchFamily="18" charset="0"/>
              </a:rPr>
              <a:t>in execution </a:t>
            </a:r>
            <a:r>
              <a:rPr lang="en-US" sz="2800" b="1" smtClean="0">
                <a:solidFill>
                  <a:srgbClr val="FF0000"/>
                </a:solidFill>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Program: executable file is stored in a disk</a:t>
            </a:r>
          </a:p>
          <a:p>
            <a:pPr algn="just">
              <a:lnSpc>
                <a:spcPct val="90000"/>
              </a:lnSpc>
              <a:buClrTx/>
              <a:buSzTx/>
              <a:buFont typeface="Arial" charset="0"/>
              <a:buChar char="•"/>
            </a:pPr>
            <a:r>
              <a:rPr lang="en-US" sz="2800" smtClean="0">
                <a:latin typeface="Times New Roman" pitchFamily="18" charset="0"/>
                <a:cs typeface="Times New Roman" pitchFamily="18" charset="0"/>
              </a:rPr>
              <a:t>For each process, OS allocates a set of resources such as memory blocks for executable code, data, stack, CPU registers value, PC, and other information needing to run a program </a:t>
            </a:r>
            <a:r>
              <a:rPr lang="en-US" sz="2800" smtClean="0">
                <a:latin typeface="Times New Roman" pitchFamily="18" charset="0"/>
                <a:cs typeface="Times New Roman" pitchFamily="18" charset="0"/>
                <a:sym typeface="Wingdings" pitchFamily="2" charset="2"/>
              </a:rPr>
              <a:t> Each process has an unique </a:t>
            </a:r>
            <a:r>
              <a:rPr lang="en-US" sz="2800" b="1" smtClean="0">
                <a:solidFill>
                  <a:srgbClr val="FF0000"/>
                </a:solidFill>
                <a:latin typeface="Times New Roman" pitchFamily="18" charset="0"/>
                <a:cs typeface="Times New Roman" pitchFamily="18" charset="0"/>
              </a:rPr>
              <a:t>address space</a:t>
            </a:r>
            <a:r>
              <a:rPr lang="en-US" sz="2800" smtClean="0">
                <a:latin typeface="Times New Roman" pitchFamily="18" charset="0"/>
                <a:cs typeface="Times New Roman" pitchFamily="18" charset="0"/>
              </a:rPr>
              <a:t> (i.e., all memory locations that the process can read and write)</a:t>
            </a:r>
          </a:p>
        </p:txBody>
      </p:sp>
      <p:sp>
        <p:nvSpPr>
          <p:cNvPr id="1029"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Rectangle 6"/>
          <p:cNvSpPr/>
          <p:nvPr/>
        </p:nvSpPr>
        <p:spPr>
          <a:xfrm>
            <a:off x="304800" y="4114800"/>
            <a:ext cx="1447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Steps for creating and running a program</a:t>
            </a:r>
            <a:endParaRPr lang="en-US"/>
          </a:p>
        </p:txBody>
      </p:sp>
      <p:grpSp>
        <p:nvGrpSpPr>
          <p:cNvPr id="11" name="Group 10"/>
          <p:cNvGrpSpPr/>
          <p:nvPr/>
        </p:nvGrpSpPr>
        <p:grpSpPr>
          <a:xfrm>
            <a:off x="2031740" y="3581400"/>
            <a:ext cx="6807460" cy="2862814"/>
            <a:chOff x="2031740" y="3581400"/>
            <a:chExt cx="6807460" cy="2862814"/>
          </a:xfrm>
        </p:grpSpPr>
        <p:pic>
          <p:nvPicPr>
            <p:cNvPr id="2" name="Picture 3"/>
            <p:cNvPicPr>
              <a:picLocks noChangeAspect="1" noChangeArrowheads="1"/>
            </p:cNvPicPr>
            <p:nvPr/>
          </p:nvPicPr>
          <p:blipFill>
            <a:blip r:embed="rId3" cstate="print"/>
            <a:srcRect/>
            <a:stretch>
              <a:fillRect/>
            </a:stretch>
          </p:blipFill>
          <p:spPr bwMode="auto">
            <a:xfrm>
              <a:off x="2031740" y="3581400"/>
              <a:ext cx="6807460" cy="2862814"/>
            </a:xfrm>
            <a:prstGeom prst="rect">
              <a:avLst/>
            </a:prstGeom>
            <a:noFill/>
            <a:ln w="9525">
              <a:noFill/>
              <a:miter lim="800000"/>
              <a:headEnd/>
              <a:tailEnd/>
            </a:ln>
            <a:effectLst/>
          </p:spPr>
        </p:pic>
        <p:sp>
          <p:nvSpPr>
            <p:cNvPr id="8" name="Rectangle 7"/>
            <p:cNvSpPr/>
            <p:nvPr/>
          </p:nvSpPr>
          <p:spPr>
            <a:xfrm>
              <a:off x="3429000" y="5105400"/>
              <a:ext cx="838200" cy="609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sourcecode</a:t>
              </a:r>
              <a:endParaRPr lang="en-US">
                <a:solidFill>
                  <a:srgbClr val="0000FF"/>
                </a:solidFill>
              </a:endParaRPr>
            </a:p>
          </p:txBody>
        </p:sp>
        <p:sp>
          <p:nvSpPr>
            <p:cNvPr id="9" name="Rectangle 8"/>
            <p:cNvSpPr/>
            <p:nvPr/>
          </p:nvSpPr>
          <p:spPr>
            <a:xfrm>
              <a:off x="7620000" y="3810000"/>
              <a:ext cx="11430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program</a:t>
              </a:r>
              <a:endParaRPr lang="en-US">
                <a:solidFill>
                  <a:srgbClr val="0000FF"/>
                </a:solidFill>
              </a:endParaRPr>
            </a:p>
          </p:txBody>
        </p:sp>
      </p:grpSp>
      <p:sp>
        <p:nvSpPr>
          <p:cNvPr id="12" name="Slide Number Placeholder 11"/>
          <p:cNvSpPr>
            <a:spLocks noGrp="1"/>
          </p:cNvSpPr>
          <p:nvPr>
            <p:ph type="sldNum" sz="quarter" idx="12"/>
          </p:nvPr>
        </p:nvSpPr>
        <p:spPr/>
        <p:txBody>
          <a:bodyPr/>
          <a:lstStyle/>
          <a:p>
            <a:fld id="{190CC846-20B3-454D-AF77-DE04E39CF884}"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p:cNvPicPr>
            <a:picLocks noChangeAspect="1" noChangeArrowheads="1"/>
          </p:cNvPicPr>
          <p:nvPr/>
        </p:nvPicPr>
        <p:blipFill>
          <a:blip r:embed="rId3" cstate="print">
            <a:lum contrast="18000"/>
          </a:blip>
          <a:srcRect/>
          <a:stretch>
            <a:fillRect/>
          </a:stretch>
        </p:blipFill>
        <p:spPr bwMode="auto">
          <a:xfrm>
            <a:off x="6019800" y="3352800"/>
            <a:ext cx="2819400" cy="2106612"/>
          </a:xfrm>
          <a:prstGeom prst="rect">
            <a:avLst/>
          </a:prstGeom>
          <a:noFill/>
          <a:ln w="9525">
            <a:noFill/>
            <a:miter lim="800000"/>
            <a:headEnd/>
            <a:tailEnd/>
          </a:ln>
        </p:spPr>
      </p:pic>
      <p:sp>
        <p:nvSpPr>
          <p:cNvPr id="29699" name="Rectangle 2"/>
          <p:cNvSpPr>
            <a:spLocks noGrp="1"/>
          </p:cNvSpPr>
          <p:nvPr>
            <p:ph type="title" idx="4294967295"/>
          </p:nvPr>
        </p:nvSpPr>
        <p:spPr>
          <a:xfrm>
            <a:off x="914400" y="0"/>
            <a:ext cx="8229600" cy="838200"/>
          </a:xfrm>
        </p:spPr>
        <p:txBody>
          <a:bodyPr/>
          <a:lstStyle/>
          <a:p>
            <a:r>
              <a:rPr lang="en-US" sz="4000" b="1" smtClean="0">
                <a:latin typeface="Times New Roman" pitchFamily="18" charset="0"/>
                <a:cs typeface="Times New Roman" pitchFamily="18" charset="0"/>
              </a:rPr>
              <a:t>Concepts: Processes …</a:t>
            </a:r>
          </a:p>
        </p:txBody>
      </p:sp>
      <p:sp>
        <p:nvSpPr>
          <p:cNvPr id="29700" name="Rectangle 3"/>
          <p:cNvSpPr>
            <a:spLocks noGrp="1"/>
          </p:cNvSpPr>
          <p:nvPr>
            <p:ph type="body" idx="4294967295"/>
          </p:nvPr>
        </p:nvSpPr>
        <p:spPr>
          <a:xfrm>
            <a:off x="228600" y="1143000"/>
            <a:ext cx="8534400" cy="2133600"/>
          </a:xfrm>
        </p:spPr>
        <p:txBody>
          <a:bodyPr>
            <a:normAutofit fontScale="92500"/>
          </a:bodyPr>
          <a:lstStyle/>
          <a:p>
            <a:pPr algn="just">
              <a:lnSpc>
                <a:spcPct val="80000"/>
              </a:lnSpc>
            </a:pPr>
            <a:r>
              <a:rPr lang="en-US" sz="2800" smtClean="0">
                <a:latin typeface="Times New Roman" pitchFamily="18" charset="0"/>
                <a:cs typeface="Times New Roman" pitchFamily="18" charset="0"/>
              </a:rPr>
              <a:t>OS manages some processes </a:t>
            </a:r>
            <a:r>
              <a:rPr lang="en-US" sz="2800" smtClean="0">
                <a:latin typeface="Times New Roman" pitchFamily="18" charset="0"/>
                <a:cs typeface="Times New Roman" pitchFamily="18" charset="0"/>
                <a:sym typeface="Wingdings" pitchFamily="2" charset="2"/>
              </a:rPr>
              <a:t> Information about processes must be maintained in the memory of the OS.</a:t>
            </a:r>
            <a:endParaRPr lang="en-US" sz="2800" smtClean="0">
              <a:latin typeface="Times New Roman" pitchFamily="18" charset="0"/>
              <a:cs typeface="Times New Roman" pitchFamily="18" charset="0"/>
            </a:endParaRPr>
          </a:p>
          <a:p>
            <a:pPr algn="just">
              <a:lnSpc>
                <a:spcPct val="80000"/>
              </a:lnSpc>
            </a:pPr>
            <a:r>
              <a:rPr lang="en-US" sz="2800" b="1" i="1" smtClean="0">
                <a:solidFill>
                  <a:srgbClr val="FF0000"/>
                </a:solidFill>
                <a:latin typeface="Times New Roman" pitchFamily="18" charset="0"/>
                <a:cs typeface="Times New Roman" pitchFamily="18" charset="0"/>
              </a:rPr>
              <a:t>Process table</a:t>
            </a:r>
            <a:r>
              <a:rPr lang="en-US" sz="2800" smtClean="0">
                <a:latin typeface="Times New Roman" pitchFamily="18" charset="0"/>
                <a:cs typeface="Times New Roman" pitchFamily="18" charset="0"/>
              </a:rPr>
              <a:t> (array or linked list) stores all the information of processes </a:t>
            </a:r>
          </a:p>
          <a:p>
            <a:pPr lvl="1" algn="just">
              <a:lnSpc>
                <a:spcPct val="80000"/>
              </a:lnSpc>
            </a:pPr>
            <a:r>
              <a:rPr lang="en-US" sz="2400" smtClean="0">
                <a:latin typeface="Times New Roman" pitchFamily="18" charset="0"/>
                <a:cs typeface="Times New Roman" pitchFamily="18" charset="0"/>
              </a:rPr>
              <a:t>A system consists of a collection of processes (many programs)</a:t>
            </a:r>
          </a:p>
          <a:p>
            <a:pPr lvl="1" algn="just">
              <a:lnSpc>
                <a:spcPct val="80000"/>
              </a:lnSpc>
            </a:pPr>
            <a:r>
              <a:rPr lang="en-US" sz="2400" smtClean="0">
                <a:latin typeface="Times New Roman" pitchFamily="18" charset="0"/>
                <a:cs typeface="Times New Roman" pitchFamily="18" charset="0"/>
              </a:rPr>
              <a:t>Based on this table, OS switches the CPU between processes</a:t>
            </a:r>
          </a:p>
        </p:txBody>
      </p:sp>
      <p:sp>
        <p:nvSpPr>
          <p:cNvPr id="29701" name="Text Box 4"/>
          <p:cNvSpPr txBox="1">
            <a:spLocks noChangeArrowheads="1"/>
          </p:cNvSpPr>
          <p:nvPr/>
        </p:nvSpPr>
        <p:spPr bwMode="auto">
          <a:xfrm>
            <a:off x="6705600" y="5486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1-13.</a:t>
            </a:r>
          </a:p>
        </p:txBody>
      </p:sp>
      <p:sp>
        <p:nvSpPr>
          <p:cNvPr id="29702"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Rectangle 3"/>
          <p:cNvSpPr txBox="1">
            <a:spLocks/>
          </p:cNvSpPr>
          <p:nvPr/>
        </p:nvSpPr>
        <p:spPr>
          <a:xfrm>
            <a:off x="228600" y="3429000"/>
            <a:ext cx="5715000" cy="2819400"/>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1" i="1" u="none" strike="noStrike" kern="1200" cap="none" spc="0" normalizeH="0" baseline="0" noProof="0" smtClean="0">
                <a:ln>
                  <a:noFill/>
                </a:ln>
                <a:solidFill>
                  <a:srgbClr val="FF0000"/>
                </a:solidFill>
                <a:effectLst/>
                <a:uLnTx/>
                <a:uFillTx/>
                <a:latin typeface="Times New Roman" pitchFamily="18" charset="0"/>
                <a:ea typeface="+mn-ea"/>
                <a:cs typeface="Times New Roman" pitchFamily="18" charset="0"/>
              </a:rPr>
              <a:t>Process hierarchy (tree)</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 process (parent) can create another processes, then the child process can create many processes, forming a process hierarchy</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 process has only one parent, but it has zero, one, or more children.</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 particular OS will implements this concept in different ways.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0" y="0"/>
            <a:ext cx="9144000" cy="685800"/>
          </a:xfrm>
        </p:spPr>
        <p:txBody>
          <a:bodyPr/>
          <a:lstStyle/>
          <a:p>
            <a:r>
              <a:rPr lang="en-US" b="1" smtClean="0">
                <a:latin typeface="Times New Roman" pitchFamily="18" charset="0"/>
                <a:cs typeface="Times New Roman" pitchFamily="18" charset="0"/>
              </a:rPr>
              <a:t>Concepts: Swapping Mechanism</a:t>
            </a:r>
            <a:endParaRPr lang="en-US" sz="3200" smtClean="0">
              <a:latin typeface="Times New Roman" pitchFamily="18" charset="0"/>
              <a:cs typeface="Times New Roman" pitchFamily="18" charset="0"/>
            </a:endParaRPr>
          </a:p>
        </p:txBody>
      </p:sp>
      <p:sp>
        <p:nvSpPr>
          <p:cNvPr id="30723" name="Rectangle 3"/>
          <p:cNvSpPr>
            <a:spLocks noGrp="1"/>
          </p:cNvSpPr>
          <p:nvPr>
            <p:ph type="body" sz="half" idx="1"/>
          </p:nvPr>
        </p:nvSpPr>
        <p:spPr>
          <a:xfrm>
            <a:off x="304800" y="990600"/>
            <a:ext cx="8458200" cy="4648200"/>
          </a:xfrm>
        </p:spPr>
        <p:txBody>
          <a:bodyPr>
            <a:normAutofit/>
          </a:bodyPr>
          <a:lstStyle/>
          <a:p>
            <a:pPr algn="just"/>
            <a:r>
              <a:rPr lang="en-US" sz="2800" b="1" smtClean="0">
                <a:latin typeface="Times New Roman" pitchFamily="18" charset="0"/>
                <a:cs typeface="Times New Roman" pitchFamily="18" charset="0"/>
              </a:rPr>
              <a:t>Problems: </a:t>
            </a:r>
            <a:r>
              <a:rPr lang="en-US" sz="2800" smtClean="0">
                <a:latin typeface="Times New Roman" pitchFamily="18" charset="0"/>
                <a:cs typeface="Times New Roman" pitchFamily="18" charset="0"/>
              </a:rPr>
              <a:t>The RAM capacity is limited, How does OS allow multiple programs loaded into memory? </a:t>
            </a:r>
            <a:r>
              <a:rPr lang="en-US" sz="2800" smtClean="0">
                <a:latin typeface="Times New Roman" pitchFamily="18" charset="0"/>
                <a:cs typeface="Times New Roman" pitchFamily="18" charset="0"/>
                <a:sym typeface="Wingdings" pitchFamily="2" charset="2"/>
              </a:rPr>
              <a:t> </a:t>
            </a:r>
            <a:r>
              <a:rPr lang="en-US" sz="2800" smtClean="0">
                <a:solidFill>
                  <a:srgbClr val="FF0000"/>
                </a:solidFill>
                <a:latin typeface="Times New Roman" pitchFamily="18" charset="0"/>
                <a:cs typeface="Times New Roman" pitchFamily="18" charset="0"/>
                <a:sym typeface="Wingdings" pitchFamily="2" charset="2"/>
              </a:rPr>
              <a:t>Swapping mechanism</a:t>
            </a: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a:p>
            <a:pPr lvl="2" algn="just">
              <a:buFont typeface="Arial" charset="0"/>
              <a:buNone/>
            </a:pPr>
            <a:r>
              <a:rPr lang="en-US" smtClean="0"/>
              <a:t>* At a time, only one process holds the control (current process) </a:t>
            </a:r>
            <a:r>
              <a:rPr lang="en-US" smtClean="0">
                <a:sym typeface="Wingdings" pitchFamily="2" charset="2"/>
              </a:rPr>
              <a:t> Memory map of a non-current process can be automatically </a:t>
            </a:r>
            <a:r>
              <a:rPr lang="en-US" smtClean="0">
                <a:latin typeface="Times New Roman" pitchFamily="18" charset="0"/>
                <a:cs typeface="Times New Roman" pitchFamily="18" charset="0"/>
              </a:rPr>
              <a:t>swapped out of memory, and later swapped back to the memory at somewhere (OS will update the addresses if needed).</a:t>
            </a:r>
          </a:p>
          <a:p>
            <a:pPr lvl="2" algn="just">
              <a:buFont typeface="Arial" charset="0"/>
              <a:buNone/>
            </a:pPr>
            <a:r>
              <a:rPr lang="en-US" smtClean="0"/>
              <a:t>* </a:t>
            </a:r>
            <a:r>
              <a:rPr lang="en-US" smtClean="0">
                <a:latin typeface="Times New Roman" pitchFamily="18" charset="0"/>
                <a:cs typeface="Times New Roman" pitchFamily="18" charset="0"/>
              </a:rPr>
              <a:t>Developer determine intentionally the absolute address of program located in the memory at the time (old programming model)</a:t>
            </a:r>
          </a:p>
        </p:txBody>
      </p:sp>
      <p:sp>
        <p:nvSpPr>
          <p:cNvPr id="3072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A48FACBD-75D2-45B3-9F97-4CF993872F38}"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0" y="0"/>
            <a:ext cx="9144000" cy="685800"/>
          </a:xfrm>
        </p:spPr>
        <p:txBody>
          <a:bodyPr/>
          <a:lstStyle/>
          <a:p>
            <a:r>
              <a:rPr lang="en-US" b="1" smtClean="0">
                <a:latin typeface="Times New Roman" pitchFamily="18" charset="0"/>
                <a:cs typeface="Times New Roman" pitchFamily="18" charset="0"/>
              </a:rPr>
              <a:t>Concepts: Address Spaces</a:t>
            </a:r>
            <a:endParaRPr lang="en-US" sz="3200" smtClean="0">
              <a:latin typeface="Times New Roman" pitchFamily="18" charset="0"/>
              <a:cs typeface="Times New Roman" pitchFamily="18" charset="0"/>
            </a:endParaRPr>
          </a:p>
        </p:txBody>
      </p:sp>
      <p:sp>
        <p:nvSpPr>
          <p:cNvPr id="31747" name="Rectangle 3"/>
          <p:cNvSpPr>
            <a:spLocks noGrp="1"/>
          </p:cNvSpPr>
          <p:nvPr>
            <p:ph type="body" sz="half" idx="1"/>
          </p:nvPr>
        </p:nvSpPr>
        <p:spPr>
          <a:xfrm>
            <a:off x="457200" y="1143000"/>
            <a:ext cx="8305800" cy="4800600"/>
          </a:xfrm>
        </p:spPr>
        <p:txBody>
          <a:bodyPr>
            <a:normAutofit fontScale="92500" lnSpcReduction="20000"/>
          </a:bodyPr>
          <a:lstStyle/>
          <a:p>
            <a:pPr algn="just"/>
            <a:r>
              <a:rPr lang="en-US" sz="2800" b="1" smtClean="0"/>
              <a:t>How OS can determine accessed address? </a:t>
            </a:r>
            <a:r>
              <a:rPr lang="en-US" sz="2800" b="1" smtClean="0">
                <a:sym typeface="Wingdings" pitchFamily="2" charset="2"/>
              </a:rPr>
              <a:t> </a:t>
            </a:r>
            <a:r>
              <a:rPr lang="en-US" sz="2800" b="1" smtClean="0">
                <a:solidFill>
                  <a:srgbClr val="FF0000"/>
                </a:solidFill>
                <a:sym typeface="Wingdings" pitchFamily="2" charset="2"/>
              </a:rPr>
              <a:t>Address space</a:t>
            </a:r>
            <a:endParaRPr lang="en-US" sz="2800" b="1" smtClean="0">
              <a:solidFill>
                <a:srgbClr val="FF0000"/>
              </a:solidFill>
              <a:latin typeface="Times New Roman" pitchFamily="18" charset="0"/>
              <a:cs typeface="Times New Roman" pitchFamily="18" charset="0"/>
            </a:endParaRPr>
          </a:p>
          <a:p>
            <a:pPr lvl="1" algn="just"/>
            <a:r>
              <a:rPr lang="en-US" smtClean="0">
                <a:latin typeface="Times New Roman" pitchFamily="18" charset="0"/>
                <a:cs typeface="Times New Roman" pitchFamily="18" charset="0"/>
              </a:rPr>
              <a:t>Address space: set of address values which can be accessed by a process.</a:t>
            </a:r>
          </a:p>
          <a:p>
            <a:pPr lvl="1" algn="just"/>
            <a:r>
              <a:rPr lang="en-US" smtClean="0">
                <a:solidFill>
                  <a:srgbClr val="0000FF"/>
                </a:solidFill>
                <a:latin typeface="Times New Roman" pitchFamily="18" charset="0"/>
                <a:cs typeface="Times New Roman" pitchFamily="18" charset="0"/>
              </a:rPr>
              <a:t>Each process has it’s own address space.</a:t>
            </a:r>
          </a:p>
          <a:p>
            <a:pPr lvl="1" algn="just"/>
            <a:r>
              <a:rPr lang="en-US" smtClean="0">
                <a:solidFill>
                  <a:srgbClr val="00B050"/>
                </a:solidFill>
              </a:rPr>
              <a:t>An instruction of this process can not access an address of another (protection mechanism).</a:t>
            </a:r>
          </a:p>
          <a:p>
            <a:pPr lvl="1" algn="just"/>
            <a:r>
              <a:rPr lang="en-US" smtClean="0">
                <a:latin typeface="Times New Roman" pitchFamily="18" charset="0"/>
                <a:cs typeface="Times New Roman" pitchFamily="18" charset="0"/>
              </a:rPr>
              <a:t>Make the different programs think they have the hardware on their own (protection mechanism).</a:t>
            </a:r>
          </a:p>
          <a:p>
            <a:pPr lvl="1" algn="just"/>
            <a:r>
              <a:rPr lang="en-US" smtClean="0">
                <a:solidFill>
                  <a:srgbClr val="0000FF"/>
                </a:solidFill>
                <a:latin typeface="Times New Roman" pitchFamily="18" charset="0"/>
                <a:cs typeface="Times New Roman" pitchFamily="18" charset="0"/>
              </a:rPr>
              <a:t>Address space </a:t>
            </a:r>
            <a:r>
              <a:rPr lang="en-US" smtClean="0">
                <a:solidFill>
                  <a:srgbClr val="0000FF"/>
                </a:solidFill>
              </a:rPr>
              <a:t>can be splitted into some decoupled </a:t>
            </a:r>
            <a:r>
              <a:rPr lang="en-US" sz="2200" smtClean="0">
                <a:solidFill>
                  <a:srgbClr val="0000FF"/>
                </a:solidFill>
              </a:rPr>
              <a:t>(tách riêng) </a:t>
            </a:r>
            <a:r>
              <a:rPr lang="en-US" smtClean="0">
                <a:solidFill>
                  <a:srgbClr val="0000FF"/>
                </a:solidFill>
              </a:rPr>
              <a:t>pages/segments</a:t>
            </a:r>
            <a:r>
              <a:rPr lang="en-US" smtClean="0"/>
              <a:t>. Each byte in a part is numbered from </a:t>
            </a:r>
            <a:r>
              <a:rPr lang="en-US" smtClean="0">
                <a:latin typeface="Times New Roman" pitchFamily="18" charset="0"/>
                <a:cs typeface="Times New Roman" pitchFamily="18" charset="0"/>
              </a:rPr>
              <a:t>0 to it’s maximum</a:t>
            </a:r>
            <a:r>
              <a:rPr lang="en-US" smtClean="0"/>
              <a:t>. Page/segment sizes can be various </a:t>
            </a:r>
            <a:r>
              <a:rPr lang="en-US" smtClean="0">
                <a:latin typeface="Times New Roman" pitchFamily="18" charset="0"/>
                <a:cs typeface="Times New Roman" pitchFamily="18" charset="0"/>
              </a:rPr>
              <a:t>(larger or smaller).</a:t>
            </a:r>
          </a:p>
        </p:txBody>
      </p:sp>
      <p:sp>
        <p:nvSpPr>
          <p:cNvPr id="3174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A48FACBD-75D2-45B3-9F97-4CF993872F38}"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0" y="0"/>
            <a:ext cx="9144000" cy="685800"/>
          </a:xfrm>
        </p:spPr>
        <p:txBody>
          <a:bodyPr/>
          <a:lstStyle/>
          <a:p>
            <a:r>
              <a:rPr lang="en-US" sz="4000" b="1" smtClean="0">
                <a:latin typeface="Times New Roman" pitchFamily="18" charset="0"/>
                <a:cs typeface="Times New Roman" pitchFamily="18" charset="0"/>
              </a:rPr>
              <a:t>Concepts: Files</a:t>
            </a:r>
            <a:endParaRPr lang="en-US" sz="3600" smtClean="0">
              <a:latin typeface="Times New Roman" pitchFamily="18" charset="0"/>
              <a:cs typeface="Times New Roman" pitchFamily="18" charset="0"/>
            </a:endParaRPr>
          </a:p>
        </p:txBody>
      </p:sp>
      <p:sp>
        <p:nvSpPr>
          <p:cNvPr id="21507" name="Rectangle 3"/>
          <p:cNvSpPr>
            <a:spLocks noGrp="1"/>
          </p:cNvSpPr>
          <p:nvPr>
            <p:ph type="body" idx="1"/>
          </p:nvPr>
        </p:nvSpPr>
        <p:spPr>
          <a:xfrm>
            <a:off x="533400" y="990600"/>
            <a:ext cx="8077200" cy="2971800"/>
          </a:xfrm>
        </p:spPr>
        <p:txBody>
          <a:bodyPr>
            <a:normAutofit fontScale="92500" lnSpcReduction="10000"/>
          </a:bodyPr>
          <a:lstStyle/>
          <a:p>
            <a:pPr algn="just">
              <a:defRPr/>
            </a:pPr>
            <a:r>
              <a:rPr lang="en-US" smtClean="0">
                <a:solidFill>
                  <a:srgbClr val="FF0000"/>
                </a:solidFill>
                <a:latin typeface="Times New Roman" pitchFamily="18" charset="0"/>
                <a:cs typeface="Times New Roman" pitchFamily="18" charset="0"/>
              </a:rPr>
              <a:t>File</a:t>
            </a:r>
            <a:r>
              <a:rPr lang="en-US" smtClean="0">
                <a:latin typeface="Times New Roman" pitchFamily="18" charset="0"/>
                <a:cs typeface="Times New Roman" pitchFamily="18" charset="0"/>
              </a:rPr>
              <a:t>: A collection of related information</a:t>
            </a:r>
          </a:p>
          <a:p>
            <a:pPr algn="just">
              <a:defRPr/>
            </a:pPr>
            <a:r>
              <a:rPr lang="en-US" smtClean="0">
                <a:latin typeface="Times New Roman" pitchFamily="18" charset="0"/>
                <a:cs typeface="Times New Roman" pitchFamily="18" charset="0"/>
              </a:rPr>
              <a:t>It is an abstraction of data stored on HDD</a:t>
            </a:r>
          </a:p>
          <a:p>
            <a:pPr algn="just">
              <a:defRPr/>
            </a:pPr>
            <a:r>
              <a:rPr lang="en-US" smtClean="0">
                <a:latin typeface="Times New Roman" pitchFamily="18" charset="0"/>
                <a:cs typeface="Times New Roman" pitchFamily="18" charset="0"/>
              </a:rPr>
              <a:t>Correlated information</a:t>
            </a:r>
          </a:p>
          <a:p>
            <a:pPr lvl="1" algn="just">
              <a:defRPr/>
            </a:pPr>
            <a:r>
              <a:rPr lang="en-US" smtClean="0">
                <a:latin typeface="Times New Roman" pitchFamily="18" charset="0"/>
                <a:cs typeface="Times New Roman" pitchFamily="18" charset="0"/>
              </a:rPr>
              <a:t>path name, root directory, file descriptor (Windows)</a:t>
            </a:r>
          </a:p>
          <a:p>
            <a:pPr lvl="1" algn="just">
              <a:defRPr/>
            </a:pPr>
            <a:r>
              <a:rPr lang="en-US" smtClean="0">
                <a:solidFill>
                  <a:srgbClr val="0000FF"/>
                </a:solidFill>
                <a:latin typeface="Times New Roman" pitchFamily="18" charset="0"/>
                <a:cs typeface="Times New Roman" pitchFamily="18" charset="0"/>
              </a:rPr>
              <a:t>Mounted file system</a:t>
            </a:r>
            <a:r>
              <a:rPr lang="en-US" smtClean="0">
                <a:latin typeface="Times New Roman" pitchFamily="18" charset="0"/>
                <a:cs typeface="Times New Roman" pitchFamily="18" charset="0"/>
              </a:rPr>
              <a:t>: some file structures are linked to each other and are managed by OS.</a:t>
            </a:r>
          </a:p>
          <a:p>
            <a:pPr lvl="3">
              <a:defRPr/>
            </a:pPr>
            <a:endParaRPr lang="en-US" sz="1800" smtClean="0">
              <a:latin typeface="Times New Roman" pitchFamily="18" charset="0"/>
              <a:cs typeface="Times New Roman" pitchFamily="18" charset="0"/>
            </a:endParaRPr>
          </a:p>
        </p:txBody>
      </p:sp>
      <p:sp>
        <p:nvSpPr>
          <p:cNvPr id="32773" name="Text Box 4"/>
          <p:cNvSpPr txBox="1">
            <a:spLocks noChangeArrowheads="1"/>
          </p:cNvSpPr>
          <p:nvPr/>
        </p:nvSpPr>
        <p:spPr bwMode="auto">
          <a:xfrm>
            <a:off x="3657600" y="6096000"/>
            <a:ext cx="2309813"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1-15 &amp; 16.</a:t>
            </a:r>
          </a:p>
        </p:txBody>
      </p:sp>
      <p:pic>
        <p:nvPicPr>
          <p:cNvPr id="32774" name="Picture 9"/>
          <p:cNvPicPr>
            <a:picLocks noChangeAspect="1" noChangeArrowheads="1"/>
          </p:cNvPicPr>
          <p:nvPr/>
        </p:nvPicPr>
        <p:blipFill>
          <a:blip r:embed="rId3" cstate="print"/>
          <a:srcRect/>
          <a:stretch>
            <a:fillRect/>
          </a:stretch>
        </p:blipFill>
        <p:spPr bwMode="auto">
          <a:xfrm>
            <a:off x="523875" y="3904464"/>
            <a:ext cx="3514726" cy="2191536"/>
          </a:xfrm>
          <a:prstGeom prst="rect">
            <a:avLst/>
          </a:prstGeom>
          <a:noFill/>
          <a:ln w="9525">
            <a:noFill/>
            <a:miter lim="800000"/>
            <a:headEnd/>
            <a:tailEnd/>
          </a:ln>
        </p:spPr>
      </p:pic>
      <p:pic>
        <p:nvPicPr>
          <p:cNvPr id="32775" name="Picture 10"/>
          <p:cNvPicPr>
            <a:picLocks noChangeAspect="1" noChangeArrowheads="1"/>
          </p:cNvPicPr>
          <p:nvPr/>
        </p:nvPicPr>
        <p:blipFill>
          <a:blip r:embed="rId4" cstate="print"/>
          <a:srcRect/>
          <a:stretch>
            <a:fillRect/>
          </a:stretch>
        </p:blipFill>
        <p:spPr bwMode="auto">
          <a:xfrm>
            <a:off x="5715001" y="3657600"/>
            <a:ext cx="2486024" cy="2321204"/>
          </a:xfrm>
          <a:prstGeom prst="rect">
            <a:avLst/>
          </a:prstGeom>
          <a:noFill/>
          <a:ln w="9525">
            <a:noFill/>
            <a:miter lim="800000"/>
            <a:headEnd/>
            <a:tailEnd/>
          </a:ln>
        </p:spPr>
      </p:pic>
      <p:sp>
        <p:nvSpPr>
          <p:cNvPr id="32776" name="Footer Placeholder 10"/>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2438400" y="0"/>
            <a:ext cx="5943600" cy="914400"/>
          </a:xfrm>
        </p:spPr>
        <p:txBody>
          <a:bodyPr/>
          <a:lstStyle/>
          <a:p>
            <a:r>
              <a:rPr lang="en-US" sz="4000" b="1" smtClean="0">
                <a:latin typeface="Times New Roman" pitchFamily="18" charset="0"/>
                <a:cs typeface="Times New Roman" pitchFamily="18" charset="0"/>
              </a:rPr>
              <a:t>Concepts: Files</a:t>
            </a:r>
            <a:endParaRPr lang="en-US" sz="3600" smtClean="0">
              <a:latin typeface="Times New Roman" pitchFamily="18" charset="0"/>
              <a:cs typeface="Times New Roman" pitchFamily="18" charset="0"/>
            </a:endParaRPr>
          </a:p>
        </p:txBody>
      </p:sp>
      <p:sp>
        <p:nvSpPr>
          <p:cNvPr id="21507" name="Rectangle 3"/>
          <p:cNvSpPr>
            <a:spLocks noGrp="1"/>
          </p:cNvSpPr>
          <p:nvPr>
            <p:ph type="body" idx="1"/>
          </p:nvPr>
        </p:nvSpPr>
        <p:spPr>
          <a:xfrm>
            <a:off x="0" y="1371600"/>
            <a:ext cx="6400800" cy="4343400"/>
          </a:xfrm>
        </p:spPr>
        <p:txBody>
          <a:bodyPr>
            <a:noAutofit/>
          </a:bodyPr>
          <a:lstStyle/>
          <a:p>
            <a:pPr lvl="1" algn="just">
              <a:defRPr/>
            </a:pPr>
            <a:r>
              <a:rPr lang="en-US" sz="3200" smtClean="0">
                <a:latin typeface="Times New Roman" pitchFamily="18" charset="0"/>
                <a:cs typeface="Times New Roman" pitchFamily="18" charset="0"/>
              </a:rPr>
              <a:t>A </a:t>
            </a:r>
            <a:r>
              <a:rPr lang="en-US" sz="3200" b="1" smtClean="0">
                <a:solidFill>
                  <a:srgbClr val="0000FF"/>
                </a:solidFill>
                <a:latin typeface="Times New Roman" pitchFamily="18" charset="0"/>
                <a:cs typeface="Times New Roman" pitchFamily="18" charset="0"/>
              </a:rPr>
              <a:t>pipe</a:t>
            </a:r>
            <a:r>
              <a:rPr lang="en-US" sz="3200" smtClean="0">
                <a:latin typeface="Times New Roman" pitchFamily="18" charset="0"/>
                <a:cs typeface="Times New Roman" pitchFamily="18" charset="0"/>
              </a:rPr>
              <a:t> (UNIX)</a:t>
            </a:r>
          </a:p>
          <a:p>
            <a:pPr lvl="2">
              <a:defRPr/>
            </a:pPr>
            <a:r>
              <a:rPr lang="en-US" smtClean="0">
                <a:latin typeface="Times New Roman" pitchFamily="18" charset="0"/>
                <a:cs typeface="Times New Roman" pitchFamily="18" charset="0"/>
              </a:rPr>
              <a:t>A mechanism for passing data among processes</a:t>
            </a:r>
          </a:p>
          <a:p>
            <a:pPr lvl="2">
              <a:defRPr/>
            </a:pPr>
            <a:r>
              <a:rPr lang="en-US" smtClean="0">
                <a:latin typeface="Times New Roman" pitchFamily="18" charset="0"/>
                <a:cs typeface="Times New Roman" pitchFamily="18" charset="0"/>
              </a:rPr>
              <a:t>Is a sort of </a:t>
            </a:r>
            <a:r>
              <a:rPr lang="en-US" smtClean="0">
                <a:solidFill>
                  <a:srgbClr val="0000FF"/>
                </a:solidFill>
                <a:latin typeface="Times New Roman" pitchFamily="18" charset="0"/>
                <a:cs typeface="Times New Roman" pitchFamily="18" charset="0"/>
              </a:rPr>
              <a:t>pseudofile that can be used  to</a:t>
            </a:r>
          </a:p>
          <a:p>
            <a:pPr lvl="2">
              <a:buFont typeface="Arial" charset="0"/>
              <a:buNone/>
              <a:defRPr/>
            </a:pPr>
            <a:r>
              <a:rPr lang="en-US" smtClean="0">
                <a:solidFill>
                  <a:srgbClr val="0000FF"/>
                </a:solidFill>
                <a:latin typeface="Times New Roman" pitchFamily="18" charset="0"/>
                <a:cs typeface="Times New Roman" pitchFamily="18" charset="0"/>
              </a:rPr>
              <a:t>    connect 2 processes</a:t>
            </a:r>
          </a:p>
          <a:p>
            <a:pPr lvl="2">
              <a:defRPr/>
            </a:pPr>
            <a:r>
              <a:rPr lang="en-US" smtClean="0">
                <a:latin typeface="Times New Roman" pitchFamily="18" charset="0"/>
                <a:cs typeface="Times New Roman" pitchFamily="18" charset="0"/>
              </a:rPr>
              <a:t>Allows a child process to inherit a  communication channel from its parent;  data written to one end of the pipe can be read at the other</a:t>
            </a:r>
            <a:r>
              <a:rPr lang="en-US" smtClean="0"/>
              <a:t>.</a:t>
            </a:r>
            <a:endParaRPr lang="en-US" smtClean="0">
              <a:latin typeface="Times New Roman" pitchFamily="18" charset="0"/>
              <a:cs typeface="Times New Roman" pitchFamily="18" charset="0"/>
            </a:endParaRPr>
          </a:p>
        </p:txBody>
      </p:sp>
      <p:pic>
        <p:nvPicPr>
          <p:cNvPr id="32772" name="Picture 5" descr="01-16"/>
          <p:cNvPicPr>
            <a:picLocks noChangeAspect="1" noChangeArrowheads="1"/>
          </p:cNvPicPr>
          <p:nvPr/>
        </p:nvPicPr>
        <p:blipFill>
          <a:blip r:embed="rId3" cstate="print"/>
          <a:srcRect/>
          <a:stretch>
            <a:fillRect/>
          </a:stretch>
        </p:blipFill>
        <p:spPr bwMode="auto">
          <a:xfrm>
            <a:off x="6477000" y="1447800"/>
            <a:ext cx="2362200" cy="892175"/>
          </a:xfrm>
          <a:prstGeom prst="rect">
            <a:avLst/>
          </a:prstGeom>
          <a:noFill/>
          <a:ln w="9525">
            <a:noFill/>
            <a:miter lim="800000"/>
            <a:headEnd/>
            <a:tailEnd/>
          </a:ln>
        </p:spPr>
      </p:pic>
      <p:sp>
        <p:nvSpPr>
          <p:cNvPr id="32773" name="Text Box 4"/>
          <p:cNvSpPr txBox="1">
            <a:spLocks noChangeArrowheads="1"/>
          </p:cNvSpPr>
          <p:nvPr/>
        </p:nvSpPr>
        <p:spPr bwMode="auto">
          <a:xfrm>
            <a:off x="6553200" y="2438400"/>
            <a:ext cx="2309813"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1-15 &amp; 16.</a:t>
            </a:r>
          </a:p>
        </p:txBody>
      </p:sp>
      <p:sp>
        <p:nvSpPr>
          <p:cNvPr id="32776" name="Footer Placeholder 10"/>
          <p:cNvSpPr>
            <a:spLocks noGrp="1"/>
          </p:cNvSpPr>
          <p:nvPr>
            <p:ph type="ftr" sz="quarter" idx="11"/>
          </p:nvPr>
        </p:nvSpPr>
        <p:spPr bwMode="auto">
          <a:noFill/>
          <a:ln>
            <a:miter lim="800000"/>
            <a:headEnd/>
            <a:tailEnd/>
          </a:ln>
        </p:spPr>
        <p:txBody>
          <a:bodyPr/>
          <a:lstStyle/>
          <a:p>
            <a:r>
              <a:rPr lang="en-US" smtClean="0"/>
              <a:t>Introduction to OS/ 84 sildes</a:t>
            </a:r>
          </a:p>
        </p:txBody>
      </p:sp>
      <p:grpSp>
        <p:nvGrpSpPr>
          <p:cNvPr id="22" name="Group 21"/>
          <p:cNvGrpSpPr/>
          <p:nvPr/>
        </p:nvGrpSpPr>
        <p:grpSpPr>
          <a:xfrm>
            <a:off x="1524000" y="5486400"/>
            <a:ext cx="6248400" cy="457200"/>
            <a:chOff x="2286000" y="5486400"/>
            <a:chExt cx="6248400" cy="457200"/>
          </a:xfrm>
        </p:grpSpPr>
        <p:cxnSp>
          <p:nvCxnSpPr>
            <p:cNvPr id="12" name="Straight Connector 11"/>
            <p:cNvCxnSpPr/>
            <p:nvPr/>
          </p:nvCxnSpPr>
          <p:spPr>
            <a:xfrm>
              <a:off x="4114800" y="5486400"/>
              <a:ext cx="29718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5942012"/>
              <a:ext cx="29718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86000" y="5486400"/>
              <a:ext cx="9144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write</a:t>
              </a:r>
              <a:endParaRPr lang="en-US"/>
            </a:p>
          </p:txBody>
        </p:sp>
        <p:sp>
          <p:nvSpPr>
            <p:cNvPr id="16" name="Rectangle 15"/>
            <p:cNvSpPr/>
            <p:nvPr/>
          </p:nvSpPr>
          <p:spPr>
            <a:xfrm>
              <a:off x="7620000" y="5486400"/>
              <a:ext cx="9144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read</a:t>
              </a:r>
              <a:endParaRPr lang="en-US">
                <a:solidFill>
                  <a:srgbClr val="0000FF"/>
                </a:solidFill>
              </a:endParaRPr>
            </a:p>
          </p:txBody>
        </p:sp>
        <p:cxnSp>
          <p:nvCxnSpPr>
            <p:cNvPr id="18" name="Straight Arrow Connector 17"/>
            <p:cNvCxnSpPr>
              <a:stCxn id="14" idx="3"/>
            </p:cNvCxnSpPr>
            <p:nvPr/>
          </p:nvCxnSpPr>
          <p:spPr>
            <a:xfrm>
              <a:off x="3200400" y="5715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1"/>
            </p:cNvCxnSpPr>
            <p:nvPr/>
          </p:nvCxnSpPr>
          <p:spPr>
            <a:xfrm>
              <a:off x="7086600" y="5715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3" name="Slide Number Placeholder 22"/>
          <p:cNvSpPr>
            <a:spLocks noGrp="1"/>
          </p:cNvSpPr>
          <p:nvPr>
            <p:ph type="sldNum" sz="quarter" idx="12"/>
          </p:nvPr>
        </p:nvSpPr>
        <p:spPr/>
        <p:txBody>
          <a:bodyPr/>
          <a:lstStyle/>
          <a:p>
            <a:fld id="{190CC846-20B3-454D-AF77-DE04E39CF884}"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1524000" y="152400"/>
            <a:ext cx="7315200" cy="609600"/>
          </a:xfrm>
        </p:spPr>
        <p:txBody>
          <a:bodyPr/>
          <a:lstStyle/>
          <a:p>
            <a:r>
              <a:rPr lang="en-US" sz="4000" b="1" smtClean="0">
                <a:latin typeface="Times New Roman" pitchFamily="18" charset="0"/>
                <a:cs typeface="Times New Roman" pitchFamily="18" charset="0"/>
              </a:rPr>
              <a:t>Operating System: Context</a:t>
            </a:r>
          </a:p>
        </p:txBody>
      </p:sp>
      <p:sp>
        <p:nvSpPr>
          <p:cNvPr id="8195" name="Rectangle 3"/>
          <p:cNvSpPr>
            <a:spLocks noGrp="1"/>
          </p:cNvSpPr>
          <p:nvPr>
            <p:ph type="body" idx="4294967295"/>
          </p:nvPr>
        </p:nvSpPr>
        <p:spPr>
          <a:xfrm>
            <a:off x="304800" y="1143000"/>
            <a:ext cx="8534400" cy="5029200"/>
          </a:xfrm>
        </p:spPr>
        <p:txBody>
          <a:bodyPr/>
          <a:lstStyle/>
          <a:p>
            <a:pPr algn="just" eaLnBrk="1" hangingPunct="1">
              <a:lnSpc>
                <a:spcPct val="80000"/>
              </a:lnSpc>
            </a:pPr>
            <a:r>
              <a:rPr lang="en-US" sz="2800" smtClean="0">
                <a:solidFill>
                  <a:srgbClr val="0070C0"/>
                </a:solidFill>
                <a:latin typeface="Times New Roman" pitchFamily="18" charset="0"/>
                <a:cs typeface="Times New Roman" pitchFamily="18" charset="0"/>
              </a:rPr>
              <a:t>Why do we install an OS before we want to use and control/ manipulate our computer/device?</a:t>
            </a:r>
          </a:p>
          <a:p>
            <a:pPr algn="just" eaLnBrk="1" hangingPunct="1">
              <a:lnSpc>
                <a:spcPct val="80000"/>
              </a:lnSpc>
            </a:pPr>
            <a:r>
              <a:rPr lang="en-US" sz="2800" smtClean="0">
                <a:solidFill>
                  <a:srgbClr val="002060"/>
                </a:solidFill>
                <a:latin typeface="Times New Roman" pitchFamily="18" charset="0"/>
                <a:cs typeface="Times New Roman" pitchFamily="18" charset="0"/>
              </a:rPr>
              <a:t>How do we manipulate the computer hardware (RAM, Disks, AGP card, Audio card, Keyboard, etc …)?</a:t>
            </a:r>
          </a:p>
          <a:p>
            <a:pPr algn="just" eaLnBrk="1" hangingPunct="1">
              <a:lnSpc>
                <a:spcPct val="80000"/>
              </a:lnSpc>
            </a:pPr>
            <a:r>
              <a:rPr lang="en-US" sz="2800" smtClean="0">
                <a:solidFill>
                  <a:srgbClr val="0070C0"/>
                </a:solidFill>
                <a:latin typeface="Times New Roman" pitchFamily="18" charset="0"/>
                <a:cs typeface="Times New Roman" pitchFamily="18" charset="0"/>
              </a:rPr>
              <a:t>How can our computer run many programs at the time without being worried about finitely RAM, one or two CPU? Do they run in parallel or in sequence order?</a:t>
            </a:r>
          </a:p>
          <a:p>
            <a:pPr algn="just" eaLnBrk="1" hangingPunct="1">
              <a:lnSpc>
                <a:spcPct val="80000"/>
              </a:lnSpc>
            </a:pPr>
            <a:r>
              <a:rPr lang="en-US" sz="2800" smtClean="0">
                <a:solidFill>
                  <a:srgbClr val="002060"/>
                </a:solidFill>
                <a:latin typeface="Times New Roman" pitchFamily="18" charset="0"/>
                <a:cs typeface="Times New Roman" pitchFamily="18" charset="0"/>
              </a:rPr>
              <a:t>How can our computer allocate resources to many running programs at the time?</a:t>
            </a:r>
          </a:p>
          <a:p>
            <a:pPr algn="just" eaLnBrk="1" hangingPunct="1">
              <a:lnSpc>
                <a:spcPct val="80000"/>
              </a:lnSpc>
            </a:pPr>
            <a:r>
              <a:rPr lang="en-US" sz="2800" smtClean="0">
                <a:solidFill>
                  <a:srgbClr val="0070C0"/>
                </a:solidFill>
                <a:latin typeface="Times New Roman" pitchFamily="18" charset="0"/>
                <a:cs typeface="Times New Roman" pitchFamily="18" charset="0"/>
              </a:rPr>
              <a:t>What’s the OS’s role in our computer? What’s it’s main functions? Which problems do our computers take without the present of OSs? Is the OS software or hardware?</a:t>
            </a:r>
          </a:p>
        </p:txBody>
      </p:sp>
      <p:sp>
        <p:nvSpPr>
          <p:cNvPr id="819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2438400" y="0"/>
            <a:ext cx="5943600" cy="914400"/>
          </a:xfrm>
        </p:spPr>
        <p:txBody>
          <a:bodyPr/>
          <a:lstStyle/>
          <a:p>
            <a:r>
              <a:rPr lang="en-US" sz="4000" b="1" smtClean="0">
                <a:latin typeface="Times New Roman" pitchFamily="18" charset="0"/>
                <a:cs typeface="Times New Roman" pitchFamily="18" charset="0"/>
              </a:rPr>
              <a:t>Concepts: Files</a:t>
            </a:r>
            <a:endParaRPr lang="en-US" sz="3600" smtClean="0">
              <a:latin typeface="Times New Roman" pitchFamily="18" charset="0"/>
              <a:cs typeface="Times New Roman" pitchFamily="18" charset="0"/>
            </a:endParaRPr>
          </a:p>
        </p:txBody>
      </p:sp>
      <p:sp>
        <p:nvSpPr>
          <p:cNvPr id="32776" name="Footer Placeholder 10"/>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10" name="Rectangle 3"/>
          <p:cNvSpPr txBox="1">
            <a:spLocks/>
          </p:cNvSpPr>
          <p:nvPr/>
        </p:nvSpPr>
        <p:spPr>
          <a:xfrm>
            <a:off x="304800" y="914400"/>
            <a:ext cx="8382000" cy="5486400"/>
          </a:xfrm>
          <a:prstGeom prst="rect">
            <a:avLst/>
          </a:prstGeom>
        </p:spPr>
        <p:txBody>
          <a:bodyPr vert="horz" lIns="91440" tIns="45720" rIns="91440" bIns="45720" rtlCol="0">
            <a:normAutofit lnSpcReduction="10000"/>
          </a:bodyPr>
          <a:lstStyle/>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FF0000"/>
                </a:solidFill>
                <a:effectLst/>
                <a:uLnTx/>
                <a:uFillTx/>
                <a:latin typeface="Times New Roman" pitchFamily="18" charset="0"/>
                <a:ea typeface="+mn-ea"/>
                <a:cs typeface="Times New Roman" pitchFamily="18" charset="0"/>
              </a:rPr>
              <a:t>Special files ( in UNIX): </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Make I/O devices look like file that are used for reading or writing (each IO device is</a:t>
            </a:r>
            <a:r>
              <a:rPr kumimoji="0" lang="en-US" sz="2400" b="0" i="0" u="none" strike="noStrike" kern="1200" cap="none" spc="0" normalizeH="0" noProof="0" smtClean="0">
                <a:ln>
                  <a:noFill/>
                </a:ln>
                <a:solidFill>
                  <a:schemeClr val="tx1"/>
                </a:solidFill>
                <a:effectLst/>
                <a:uLnTx/>
                <a:uFillTx/>
                <a:latin typeface="Times New Roman" pitchFamily="18" charset="0"/>
                <a:ea typeface="+mn-ea"/>
                <a:cs typeface="Times New Roman" pitchFamily="18" charset="0"/>
              </a:rPr>
              <a:t> identified by a file)</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These files associate with appropriate device drivers. They are classified into 2 kinds:</a:t>
            </a:r>
          </a:p>
          <a:p>
            <a:pPr marL="1252538" marR="0" lvl="2" indent="-228600" algn="just" defTabSz="1309688"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Block special files</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(ex. </a:t>
            </a: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disks)</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Is one consisting of sequence of numbered blocks, each block can be individually (randomly) addressed and accessed (read/write</a:t>
            </a:r>
            <a:r>
              <a:rPr kumimoji="0" lang="en-US" sz="2400" b="0" i="0" u="none" strike="noStrike" kern="1200" cap="none" spc="0" normalizeH="0" noProof="0" smtClean="0">
                <a:ln>
                  <a:noFill/>
                </a:ln>
                <a:solidFill>
                  <a:schemeClr val="tx1"/>
                </a:solidFill>
                <a:effectLst/>
                <a:uLnTx/>
                <a:uFillTx/>
                <a:latin typeface="Times New Roman" pitchFamily="18" charset="0"/>
                <a:ea typeface="+mn-ea"/>
                <a:cs typeface="Times New Roman" pitchFamily="18" charset="0"/>
              </a:rPr>
              <a:t> using unit of block)</a:t>
            </a:r>
            <a:endPar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1252538" marR="0" lvl="2" indent="-228600" algn="just" defTabSz="1309688"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Character special files </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(Ex: </a:t>
            </a: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printer, modem, mice, …)</a:t>
            </a:r>
          </a:p>
          <a:p>
            <a:pPr marL="1252538" lvl="3" indent="-228600" algn="just" defTabSz="1309688">
              <a:spcBef>
                <a:spcPct val="20000"/>
              </a:spcBef>
              <a:buFont typeface="Arial" pitchFamily="34" charset="0"/>
              <a:buChar char="–"/>
              <a:defRPr/>
            </a:pPr>
            <a:r>
              <a:rPr lang="en-US" sz="2400" smtClean="0">
                <a:latin typeface="Times New Roman" pitchFamily="18" charset="0"/>
                <a:cs typeface="Times New Roman" pitchFamily="18" charset="0"/>
              </a:rPr>
              <a:t>Is used for devices that input or output a character stream (read/write using unit of character)</a:t>
            </a:r>
            <a:endPar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1252538" marR="0" lvl="3" indent="-228600" algn="just" defTabSz="1309688"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Cannot be randomly accessed (not block and not addressed)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Directory</a:t>
            </a:r>
            <a:r>
              <a:rPr kumimoji="0" lang="en-US" sz="2400" b="1"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 place to keep files/ a way of grouping files together.</a:t>
            </a:r>
          </a:p>
        </p:txBody>
      </p:sp>
      <p:sp>
        <p:nvSpPr>
          <p:cNvPr id="9" name="Slide Number Placeholder 8"/>
          <p:cNvSpPr>
            <a:spLocks noGrp="1"/>
          </p:cNvSpPr>
          <p:nvPr>
            <p:ph type="sldNum" sz="quarter" idx="12"/>
          </p:nvPr>
        </p:nvSpPr>
        <p:spPr/>
        <p:txBody>
          <a:bodyPr/>
          <a:lstStyle/>
          <a:p>
            <a:fld id="{190CC846-20B3-454D-AF77-DE04E39CF884}"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0" y="0"/>
            <a:ext cx="9144000" cy="990600"/>
          </a:xfrm>
        </p:spPr>
        <p:txBody>
          <a:bodyPr/>
          <a:lstStyle/>
          <a:p>
            <a:r>
              <a:rPr lang="en-US" b="1" smtClean="0">
                <a:latin typeface="Times New Roman" pitchFamily="18" charset="0"/>
                <a:cs typeface="Times New Roman" pitchFamily="18" charset="0"/>
              </a:rPr>
              <a:t>Concepts: Input/Output</a:t>
            </a:r>
            <a:endParaRPr lang="en-US" sz="3600" smtClean="0">
              <a:latin typeface="Times New Roman" pitchFamily="18" charset="0"/>
              <a:cs typeface="Times New Roman" pitchFamily="18" charset="0"/>
            </a:endParaRPr>
          </a:p>
        </p:txBody>
      </p:sp>
      <p:sp>
        <p:nvSpPr>
          <p:cNvPr id="34819" name="Rectangle 3"/>
          <p:cNvSpPr>
            <a:spLocks noGrp="1"/>
          </p:cNvSpPr>
          <p:nvPr>
            <p:ph type="body" idx="1"/>
          </p:nvPr>
        </p:nvSpPr>
        <p:spPr>
          <a:xfrm>
            <a:off x="304800" y="1066800"/>
            <a:ext cx="8610600" cy="4953000"/>
          </a:xfrm>
        </p:spPr>
        <p:txBody>
          <a:bodyPr>
            <a:normAutofit lnSpcReduction="10000"/>
          </a:bodyPr>
          <a:lstStyle/>
          <a:p>
            <a:pPr algn="just">
              <a:buClrTx/>
              <a:buSzTx/>
              <a:buFont typeface="Arial" charset="0"/>
              <a:buChar char="•"/>
            </a:pPr>
            <a:r>
              <a:rPr lang="en-US" sz="2800" smtClean="0">
                <a:latin typeface="Times New Roman" pitchFamily="18" charset="0"/>
                <a:cs typeface="Times New Roman" pitchFamily="18" charset="0"/>
              </a:rPr>
              <a:t>All computers have physical devices for acquiring input and producing output.</a:t>
            </a:r>
          </a:p>
          <a:p>
            <a:pPr lvl="1" algn="just">
              <a:buFont typeface="Arial" charset="0"/>
              <a:buChar char="•"/>
            </a:pPr>
            <a:r>
              <a:rPr lang="en-US" sz="2400" smtClean="0">
                <a:latin typeface="Times New Roman" pitchFamily="18" charset="0"/>
                <a:cs typeface="Times New Roman" pitchFamily="18" charset="0"/>
              </a:rPr>
              <a:t>Some of them can be shared devices</a:t>
            </a:r>
          </a:p>
          <a:p>
            <a:pPr lvl="1" algn="just">
              <a:buFont typeface="Arial" charset="0"/>
              <a:buChar char="•"/>
            </a:pPr>
            <a:r>
              <a:rPr lang="en-US" sz="2400" smtClean="0">
                <a:latin typeface="Times New Roman" pitchFamily="18" charset="0"/>
                <a:cs typeface="Times New Roman" pitchFamily="18" charset="0"/>
              </a:rPr>
              <a:t>Others can be dedicated devices</a:t>
            </a:r>
          </a:p>
          <a:p>
            <a:pPr lvl="1" algn="just">
              <a:buFont typeface="Arial" charset="0"/>
              <a:buNone/>
            </a:pPr>
            <a:r>
              <a:rPr lang="en-US" sz="2400" b="1" smtClean="0">
                <a:latin typeface="Times New Roman" pitchFamily="18" charset="0"/>
                <a:cs typeface="Times New Roman" pitchFamily="18" charset="0"/>
              </a:rPr>
              <a:t>→ </a:t>
            </a:r>
            <a:r>
              <a:rPr lang="en-US" sz="2400" b="1" smtClean="0">
                <a:solidFill>
                  <a:srgbClr val="0000FF"/>
                </a:solidFill>
                <a:latin typeface="Times New Roman" pitchFamily="18" charset="0"/>
                <a:cs typeface="Times New Roman" pitchFamily="18" charset="0"/>
              </a:rPr>
              <a:t>How does OS manage/manipulate I/O (physical) devices?</a:t>
            </a:r>
          </a:p>
          <a:p>
            <a:pPr algn="just">
              <a:buClrTx/>
              <a:buSzTx/>
              <a:buFont typeface="Arial" charset="0"/>
              <a:buChar char="•"/>
            </a:pPr>
            <a:r>
              <a:rPr lang="en-US" sz="2800" smtClean="0">
                <a:latin typeface="Times New Roman" pitchFamily="18" charset="0"/>
                <a:cs typeface="Times New Roman" pitchFamily="18" charset="0"/>
              </a:rPr>
              <a:t>Every OS has an I/O subsystem for managing its I/O devices</a:t>
            </a:r>
          </a:p>
          <a:p>
            <a:pPr lvl="1" algn="just"/>
            <a:r>
              <a:rPr lang="en-US" sz="2400" smtClean="0">
                <a:latin typeface="Times New Roman" pitchFamily="18" charset="0"/>
                <a:cs typeface="Times New Roman" pitchFamily="18" charset="0"/>
              </a:rPr>
              <a:t>Some of I/O softwares are device independent (standard devices).</a:t>
            </a:r>
          </a:p>
          <a:p>
            <a:pPr lvl="1" algn="just"/>
            <a:r>
              <a:rPr lang="en-US" sz="2400" smtClean="0">
                <a:latin typeface="Times New Roman" pitchFamily="18" charset="0"/>
                <a:cs typeface="Times New Roman" pitchFamily="18" charset="0"/>
              </a:rPr>
              <a:t>Others are specific to particular I/O devices using device driver (non-standard devices)</a:t>
            </a:r>
          </a:p>
          <a:p>
            <a:pPr lvl="1" algn="just">
              <a:buFont typeface="Arial" charset="0"/>
              <a:buNone/>
            </a:pPr>
            <a:r>
              <a:rPr lang="en-US" sz="2400" smtClean="0">
                <a:latin typeface="Times New Roman" pitchFamily="18" charset="0"/>
                <a:cs typeface="Times New Roman" pitchFamily="18" charset="0"/>
              </a:rPr>
              <a:t>→ </a:t>
            </a:r>
            <a:r>
              <a:rPr lang="en-US" sz="2400" b="1" smtClean="0">
                <a:solidFill>
                  <a:srgbClr val="0000FF"/>
                </a:solidFill>
                <a:latin typeface="Times New Roman" pitchFamily="18" charset="0"/>
                <a:cs typeface="Times New Roman" pitchFamily="18" charset="0"/>
              </a:rPr>
              <a:t>OS uses the I/O softwares basing on I/O hardwares.</a:t>
            </a:r>
          </a:p>
        </p:txBody>
      </p:sp>
      <p:sp>
        <p:nvSpPr>
          <p:cNvPr id="3482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0" y="0"/>
            <a:ext cx="9144000" cy="990600"/>
          </a:xfrm>
        </p:spPr>
        <p:txBody>
          <a:bodyPr/>
          <a:lstStyle/>
          <a:p>
            <a:r>
              <a:rPr lang="en-US" b="1" smtClean="0">
                <a:latin typeface="Times New Roman" pitchFamily="18" charset="0"/>
                <a:cs typeface="Times New Roman" pitchFamily="18" charset="0"/>
              </a:rPr>
              <a:t>Concepts: Input/Output</a:t>
            </a:r>
            <a:endParaRPr lang="en-US" sz="3600" smtClean="0">
              <a:latin typeface="Times New Roman" pitchFamily="18" charset="0"/>
              <a:cs typeface="Times New Roman" pitchFamily="18" charset="0"/>
            </a:endParaRPr>
          </a:p>
        </p:txBody>
      </p:sp>
      <p:sp>
        <p:nvSpPr>
          <p:cNvPr id="3482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grpSp>
        <p:nvGrpSpPr>
          <p:cNvPr id="29" name="Group 28"/>
          <p:cNvGrpSpPr/>
          <p:nvPr/>
        </p:nvGrpSpPr>
        <p:grpSpPr>
          <a:xfrm>
            <a:off x="2590800" y="1447800"/>
            <a:ext cx="4114800" cy="3962400"/>
            <a:chOff x="2895600" y="1600200"/>
            <a:chExt cx="4114800" cy="3962400"/>
          </a:xfrm>
        </p:grpSpPr>
        <p:sp>
          <p:nvSpPr>
            <p:cNvPr id="7" name="Rectangle 6"/>
            <p:cNvSpPr/>
            <p:nvPr/>
          </p:nvSpPr>
          <p:spPr>
            <a:xfrm>
              <a:off x="2895600" y="1600200"/>
              <a:ext cx="1600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FF"/>
                  </a:solidFill>
                </a:rPr>
                <a:t>Program</a:t>
              </a:r>
              <a:endParaRPr lang="en-US" sz="2400">
                <a:solidFill>
                  <a:srgbClr val="0000FF"/>
                </a:solidFill>
              </a:endParaRPr>
            </a:p>
          </p:txBody>
        </p:sp>
        <p:sp>
          <p:nvSpPr>
            <p:cNvPr id="8" name="Rectangle 7"/>
            <p:cNvSpPr/>
            <p:nvPr/>
          </p:nvSpPr>
          <p:spPr>
            <a:xfrm>
              <a:off x="5410200" y="1600200"/>
              <a:ext cx="1600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FF"/>
                  </a:solidFill>
                </a:rPr>
                <a:t>Program</a:t>
              </a:r>
              <a:endParaRPr lang="en-US" sz="2400">
                <a:solidFill>
                  <a:srgbClr val="0000FF"/>
                </a:solidFill>
              </a:endParaRPr>
            </a:p>
          </p:txBody>
        </p:sp>
        <p:sp>
          <p:nvSpPr>
            <p:cNvPr id="9" name="Rectangle 8"/>
            <p:cNvSpPr/>
            <p:nvPr/>
          </p:nvSpPr>
          <p:spPr>
            <a:xfrm>
              <a:off x="5410200" y="2667000"/>
              <a:ext cx="16002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OS Library</a:t>
              </a:r>
              <a:endParaRPr lang="en-US" sz="2400"/>
            </a:p>
          </p:txBody>
        </p:sp>
        <p:sp>
          <p:nvSpPr>
            <p:cNvPr id="10" name="Rectangle 9"/>
            <p:cNvSpPr/>
            <p:nvPr/>
          </p:nvSpPr>
          <p:spPr>
            <a:xfrm>
              <a:off x="2895600" y="2667000"/>
              <a:ext cx="16002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OS Library</a:t>
              </a:r>
              <a:endParaRPr lang="en-US" sz="2400"/>
            </a:p>
          </p:txBody>
        </p:sp>
        <p:sp>
          <p:nvSpPr>
            <p:cNvPr id="11" name="Rectangle 10"/>
            <p:cNvSpPr/>
            <p:nvPr/>
          </p:nvSpPr>
          <p:spPr>
            <a:xfrm>
              <a:off x="5410200" y="3733800"/>
              <a:ext cx="1600200" cy="609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Driver</a:t>
              </a:r>
              <a:endParaRPr lang="en-US" sz="2400"/>
            </a:p>
          </p:txBody>
        </p:sp>
        <p:sp>
          <p:nvSpPr>
            <p:cNvPr id="13" name="Rectangle 12"/>
            <p:cNvSpPr/>
            <p:nvPr/>
          </p:nvSpPr>
          <p:spPr>
            <a:xfrm>
              <a:off x="5410200" y="4953000"/>
              <a:ext cx="16002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Device</a:t>
              </a:r>
              <a:endParaRPr lang="en-US" sz="2400"/>
            </a:p>
          </p:txBody>
        </p:sp>
        <p:sp>
          <p:nvSpPr>
            <p:cNvPr id="14" name="Rectangle 13"/>
            <p:cNvSpPr/>
            <p:nvPr/>
          </p:nvSpPr>
          <p:spPr>
            <a:xfrm>
              <a:off x="2895600" y="4953000"/>
              <a:ext cx="16002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Device</a:t>
              </a:r>
              <a:endParaRPr lang="en-US" sz="2400"/>
            </a:p>
          </p:txBody>
        </p:sp>
        <p:cxnSp>
          <p:nvCxnSpPr>
            <p:cNvPr id="16" name="Straight Arrow Connector 15"/>
            <p:cNvCxnSpPr>
              <a:stCxn id="7" idx="2"/>
              <a:endCxn id="10" idx="0"/>
            </p:cNvCxnSpPr>
            <p:nvPr/>
          </p:nvCxnSpPr>
          <p:spPr>
            <a:xfrm rot="5400000">
              <a:off x="3467100" y="2438400"/>
              <a:ext cx="4572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4" idx="0"/>
            </p:cNvCxnSpPr>
            <p:nvPr/>
          </p:nvCxnSpPr>
          <p:spPr>
            <a:xfrm rot="5400000">
              <a:off x="2857500" y="4114800"/>
              <a:ext cx="16764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rot="5400000">
              <a:off x="5981700" y="2438400"/>
              <a:ext cx="4572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a:endCxn id="11" idx="0"/>
            </p:cNvCxnSpPr>
            <p:nvPr/>
          </p:nvCxnSpPr>
          <p:spPr>
            <a:xfrm rot="5400000">
              <a:off x="5981700" y="3505200"/>
              <a:ext cx="4572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3" idx="0"/>
            </p:cNvCxnSpPr>
            <p:nvPr/>
          </p:nvCxnSpPr>
          <p:spPr>
            <a:xfrm rot="5400000">
              <a:off x="5905500" y="4648200"/>
              <a:ext cx="6096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190CC846-20B3-454D-AF77-DE04E39CF884}"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914400"/>
          </a:xfrm>
        </p:spPr>
        <p:txBody>
          <a:bodyPr/>
          <a:lstStyle/>
          <a:p>
            <a:r>
              <a:rPr lang="en-US" b="1" smtClean="0">
                <a:latin typeface="Times New Roman" pitchFamily="18" charset="0"/>
                <a:cs typeface="Times New Roman" pitchFamily="18" charset="0"/>
              </a:rPr>
              <a:t>Concepts: Protection</a:t>
            </a:r>
            <a:endParaRPr lang="en-US" sz="3600" smtClean="0">
              <a:latin typeface="Times New Roman" pitchFamily="18" charset="0"/>
              <a:cs typeface="Times New Roman" pitchFamily="18" charset="0"/>
            </a:endParaRPr>
          </a:p>
        </p:txBody>
      </p:sp>
      <p:sp>
        <p:nvSpPr>
          <p:cNvPr id="35843" name="Rectangle 3"/>
          <p:cNvSpPr>
            <a:spLocks noGrp="1"/>
          </p:cNvSpPr>
          <p:nvPr>
            <p:ph type="body" idx="1"/>
          </p:nvPr>
        </p:nvSpPr>
        <p:spPr>
          <a:xfrm>
            <a:off x="304800" y="1219200"/>
            <a:ext cx="8534400" cy="4876800"/>
          </a:xfrm>
        </p:spPr>
        <p:txBody>
          <a:bodyPr>
            <a:normAutofit fontScale="92500" lnSpcReduction="20000"/>
          </a:bodyPr>
          <a:lstStyle/>
          <a:p>
            <a:pPr algn="just">
              <a:buClrTx/>
              <a:buSzTx/>
              <a:buFont typeface="Arial" charset="0"/>
              <a:buChar char="•"/>
            </a:pPr>
            <a:r>
              <a:rPr lang="en-US" sz="2800" smtClean="0">
                <a:latin typeface="Times New Roman" pitchFamily="18" charset="0"/>
                <a:cs typeface="Times New Roman" pitchFamily="18" charset="0"/>
              </a:rPr>
              <a:t>Is a mechanism for controlling accesses of processes or users on the resources defined by OS. </a:t>
            </a:r>
            <a:r>
              <a:rPr lang="en-US" sz="2800" smtClean="0">
                <a:solidFill>
                  <a:srgbClr val="0000FF"/>
                </a:solidFill>
                <a:latin typeface="Times New Roman" pitchFamily="18" charset="0"/>
                <a:cs typeface="Times New Roman" pitchFamily="18" charset="0"/>
              </a:rPr>
              <a:t>It ensures that all access to system resources is controlled</a:t>
            </a:r>
            <a:r>
              <a:rPr lang="en-US" sz="2800" smtClean="0">
                <a:latin typeface="Times New Roman" pitchFamily="18" charset="0"/>
                <a:cs typeface="Times New Roman" pitchFamily="18" charset="0"/>
              </a:rPr>
              <a:t>.</a:t>
            </a:r>
          </a:p>
          <a:p>
            <a:pPr algn="just">
              <a:buClrTx/>
              <a:buSzTx/>
              <a:buFont typeface="Arial" charset="0"/>
              <a:buChar char="•"/>
            </a:pPr>
            <a:r>
              <a:rPr lang="en-US" sz="2800" smtClean="0">
                <a:solidFill>
                  <a:srgbClr val="009900"/>
                </a:solidFill>
                <a:latin typeface="Times New Roman" pitchFamily="18" charset="0"/>
                <a:cs typeface="Times New Roman" pitchFamily="18" charset="0"/>
              </a:rPr>
              <a:t>Protect the code of OS against the processes</a:t>
            </a:r>
            <a:r>
              <a:rPr lang="en-US" sz="2800" smtClean="0">
                <a:solidFill>
                  <a:srgbClr val="009900"/>
                </a:solidFill>
              </a:rPr>
              <a:t> </a:t>
            </a:r>
            <a:r>
              <a:rPr lang="en-US" sz="2800" smtClean="0">
                <a:solidFill>
                  <a:srgbClr val="009900"/>
                </a:solidFill>
                <a:sym typeface="Wingdings" pitchFamily="2" charset="2"/>
              </a:rPr>
              <a:t> Code of shell can not access address space of OS</a:t>
            </a:r>
            <a:r>
              <a:rPr lang="en-US" sz="2800" smtClean="0">
                <a:sym typeface="Wingdings" pitchFamily="2" charset="2"/>
              </a:rPr>
              <a:t>.</a:t>
            </a:r>
            <a:endParaRPr lang="en-US" sz="2800" smtClean="0">
              <a:latin typeface="Times New Roman" pitchFamily="18" charset="0"/>
              <a:cs typeface="Times New Roman" pitchFamily="18" charset="0"/>
            </a:endParaRPr>
          </a:p>
          <a:p>
            <a:pPr algn="just">
              <a:buFont typeface="Arial" charset="0"/>
              <a:buChar char="•"/>
            </a:pPr>
            <a:r>
              <a:rPr lang="en-US" sz="2800" smtClean="0">
                <a:solidFill>
                  <a:srgbClr val="0000FF"/>
                </a:solidFill>
                <a:latin typeface="Times New Roman" pitchFamily="18" charset="0"/>
                <a:cs typeface="Times New Roman" pitchFamily="18" charset="0"/>
              </a:rPr>
              <a:t>Protect one process against other processes</a:t>
            </a:r>
            <a:r>
              <a:rPr lang="en-US" sz="2800" smtClean="0">
                <a:solidFill>
                  <a:srgbClr val="0000FF"/>
                </a:solidFill>
                <a:sym typeface="Wingdings" pitchFamily="2" charset="2"/>
              </a:rPr>
              <a:t>  Code of a process can not access address space of others.</a:t>
            </a:r>
            <a:endParaRPr lang="en-US" sz="2800" smtClean="0">
              <a:solidFill>
                <a:srgbClr val="0000FF"/>
              </a:solidFill>
              <a:latin typeface="Times New Roman" pitchFamily="18" charset="0"/>
              <a:cs typeface="Times New Roman" pitchFamily="18" charset="0"/>
            </a:endParaRPr>
          </a:p>
          <a:p>
            <a:pPr algn="just">
              <a:buClrTx/>
              <a:buSzTx/>
              <a:buFont typeface="Arial" charset="0"/>
              <a:buChar char="•"/>
            </a:pPr>
            <a:r>
              <a:rPr lang="en-US" sz="2800" smtClean="0">
                <a:latin typeface="Times New Roman" pitchFamily="18" charset="0"/>
                <a:cs typeface="Times New Roman" pitchFamily="18" charset="0"/>
              </a:rPr>
              <a:t>Can improve reliability be detecting latent(tiềm ẩn) errors at the interface between component subsystems</a:t>
            </a:r>
          </a:p>
          <a:p>
            <a:pPr algn="just">
              <a:buClrTx/>
              <a:buSzTx/>
              <a:buFont typeface="Arial" charset="0"/>
              <a:buChar char="•"/>
            </a:pPr>
            <a:r>
              <a:rPr lang="en-US" sz="2800" b="1" i="1" smtClean="0">
                <a:latin typeface="Times New Roman" pitchFamily="18" charset="0"/>
                <a:cs typeface="Times New Roman" pitchFamily="18" charset="0"/>
              </a:rPr>
              <a:t>Techniques:</a:t>
            </a:r>
          </a:p>
          <a:p>
            <a:pPr lvl="1" algn="just">
              <a:buFont typeface="Arial" charset="0"/>
              <a:buChar char="•"/>
            </a:pPr>
            <a:r>
              <a:rPr lang="en-US" sz="2400" smtClean="0">
                <a:latin typeface="Times New Roman" pitchFamily="18" charset="0"/>
                <a:cs typeface="Times New Roman" pitchFamily="18" charset="0"/>
              </a:rPr>
              <a:t>Authentication(việc xác thực), protecting the system from unwanted intruders (view of user managing)</a:t>
            </a:r>
          </a:p>
          <a:p>
            <a:pPr lvl="1" algn="just">
              <a:buFont typeface="Arial" charset="0"/>
              <a:buChar char="•"/>
            </a:pPr>
            <a:r>
              <a:rPr lang="en-US" sz="2400" smtClean="0">
                <a:latin typeface="Times New Roman" pitchFamily="18" charset="0"/>
                <a:cs typeface="Times New Roman" pitchFamily="18" charset="0"/>
              </a:rPr>
              <a:t>Give attributes of file to protect the file accession </a:t>
            </a:r>
            <a:r>
              <a:rPr lang="en-US" sz="2400" smtClean="0">
                <a:latin typeface="Times New Roman" pitchFamily="18" charset="0"/>
                <a:cs typeface="Times New Roman" pitchFamily="18" charset="0"/>
                <a:sym typeface="Wingdings" pitchFamily="2" charset="2"/>
              </a:rPr>
              <a:t> Each user can access a subset of the file system only</a:t>
            </a:r>
            <a:r>
              <a:rPr lang="en-US" sz="2400" smtClean="0">
                <a:latin typeface="Times New Roman" pitchFamily="18" charset="0"/>
                <a:cs typeface="Times New Roman" pitchFamily="18" charset="0"/>
              </a:rPr>
              <a:t>.</a:t>
            </a:r>
          </a:p>
        </p:txBody>
      </p:sp>
      <p:sp>
        <p:nvSpPr>
          <p:cNvPr id="3584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0" y="0"/>
            <a:ext cx="9144000" cy="914400"/>
          </a:xfrm>
        </p:spPr>
        <p:txBody>
          <a:bodyPr/>
          <a:lstStyle/>
          <a:p>
            <a:r>
              <a:rPr lang="en-US" b="1" smtClean="0">
                <a:latin typeface="Times New Roman" pitchFamily="18" charset="0"/>
                <a:cs typeface="Times New Roman" pitchFamily="18" charset="0"/>
              </a:rPr>
              <a:t>Concepts: Shell</a:t>
            </a:r>
            <a:endParaRPr lang="en-US" sz="3600" smtClean="0">
              <a:latin typeface="Times New Roman" pitchFamily="18" charset="0"/>
              <a:cs typeface="Times New Roman" pitchFamily="18" charset="0"/>
            </a:endParaRPr>
          </a:p>
        </p:txBody>
      </p:sp>
      <p:sp>
        <p:nvSpPr>
          <p:cNvPr id="36867" name="Rectangle 3"/>
          <p:cNvSpPr>
            <a:spLocks noGrp="1"/>
          </p:cNvSpPr>
          <p:nvPr>
            <p:ph type="body" idx="1"/>
          </p:nvPr>
        </p:nvSpPr>
        <p:spPr>
          <a:xfrm>
            <a:off x="304800" y="1295400"/>
            <a:ext cx="8610600" cy="5181600"/>
          </a:xfrm>
        </p:spPr>
        <p:txBody>
          <a:bodyPr>
            <a:noAutofit/>
          </a:bodyPr>
          <a:lstStyle/>
          <a:p>
            <a:pPr algn="just">
              <a:lnSpc>
                <a:spcPct val="80000"/>
              </a:lnSpc>
              <a:buClrTx/>
              <a:buSzTx/>
              <a:buFont typeface="Arial" charset="0"/>
              <a:buChar char="•"/>
            </a:pPr>
            <a:r>
              <a:rPr lang="en-US" sz="2800" smtClean="0">
                <a:latin typeface="Times New Roman" pitchFamily="18" charset="0"/>
                <a:cs typeface="Times New Roman" pitchFamily="18" charset="0"/>
              </a:rPr>
              <a:t>It is a piece of </a:t>
            </a:r>
            <a:r>
              <a:rPr lang="en-US" sz="2800" smtClean="0">
                <a:solidFill>
                  <a:srgbClr val="FF0000"/>
                </a:solidFill>
                <a:latin typeface="Times New Roman" pitchFamily="18" charset="0"/>
                <a:cs typeface="Times New Roman" pitchFamily="18" charset="0"/>
              </a:rPr>
              <a:t>software</a:t>
            </a:r>
            <a:r>
              <a:rPr lang="en-US" sz="2800" smtClean="0">
                <a:latin typeface="Times New Roman" pitchFamily="18" charset="0"/>
                <a:cs typeface="Times New Roman" pitchFamily="18" charset="0"/>
              </a:rPr>
              <a:t> (</a:t>
            </a:r>
            <a:r>
              <a:rPr lang="en-US" sz="2800" smtClean="0">
                <a:solidFill>
                  <a:srgbClr val="0000FF"/>
                </a:solidFill>
                <a:latin typeface="Times New Roman" pitchFamily="18" charset="0"/>
                <a:cs typeface="Times New Roman" pitchFamily="18" charset="0"/>
              </a:rPr>
              <a:t>it is not a part of OS</a:t>
            </a:r>
            <a:r>
              <a:rPr lang="en-US" sz="2800" smtClean="0">
                <a:latin typeface="Times New Roman" pitchFamily="18" charset="0"/>
                <a:cs typeface="Times New Roman" pitchFamily="18" charset="0"/>
              </a:rPr>
              <a:t>)that </a:t>
            </a:r>
            <a:r>
              <a:rPr lang="en-US" sz="2800" smtClean="0">
                <a:solidFill>
                  <a:srgbClr val="FF0000"/>
                </a:solidFill>
                <a:latin typeface="Times New Roman" pitchFamily="18" charset="0"/>
                <a:cs typeface="Times New Roman" pitchFamily="18" charset="0"/>
              </a:rPr>
              <a:t>essentially provides a kind of interface for end-users to access the computer resource</a:t>
            </a:r>
            <a:r>
              <a:rPr lang="en-US" sz="2800" smtClean="0">
                <a:latin typeface="Times New Roman" pitchFamily="18" charset="0"/>
                <a:cs typeface="Times New Roman" pitchFamily="18" charset="0"/>
              </a:rPr>
              <a:t>.</a:t>
            </a:r>
          </a:p>
          <a:p>
            <a:pPr algn="just">
              <a:lnSpc>
                <a:spcPct val="80000"/>
              </a:lnSpc>
              <a:buClrTx/>
              <a:buSzTx/>
              <a:buFont typeface="Arial" charset="0"/>
              <a:buChar char="•"/>
            </a:pPr>
            <a:r>
              <a:rPr lang="en-US" sz="2800" smtClean="0">
                <a:solidFill>
                  <a:srgbClr val="0000FF"/>
                </a:solidFill>
              </a:rPr>
              <a:t>2 Types of shells</a:t>
            </a:r>
            <a:r>
              <a:rPr lang="en-US" sz="2800" smtClean="0"/>
              <a:t>:</a:t>
            </a:r>
          </a:p>
          <a:p>
            <a:pPr lvl="1" algn="just">
              <a:lnSpc>
                <a:spcPct val="80000"/>
              </a:lnSpc>
              <a:buFont typeface="Arial" charset="0"/>
              <a:buChar char="•"/>
            </a:pPr>
            <a:r>
              <a:rPr lang="en-US" sz="2400" smtClean="0">
                <a:latin typeface="Times New Roman" pitchFamily="18" charset="0"/>
                <a:cs typeface="Times New Roman" pitchFamily="18" charset="0"/>
              </a:rPr>
              <a:t>Command intepreter. Command line interface:  example: the Command prompt in Widows.</a:t>
            </a:r>
          </a:p>
          <a:p>
            <a:pPr lvl="1" algn="just">
              <a:lnSpc>
                <a:spcPct val="80000"/>
              </a:lnSpc>
              <a:buFont typeface="Arial" charset="0"/>
              <a:buChar char="•"/>
            </a:pPr>
            <a:r>
              <a:rPr lang="en-US" sz="2400" smtClean="0"/>
              <a:t>Graphical user interface (GUI):  example: the Window Explorer, </a:t>
            </a:r>
            <a:r>
              <a:rPr lang="en-US" smtClean="0">
                <a:latin typeface="Times New Roman" pitchFamily="18" charset="0"/>
                <a:cs typeface="Times New Roman" pitchFamily="18" charset="0"/>
              </a:rPr>
              <a:t>Gnome in Linux, KDE- K Desktop Environment</a:t>
            </a:r>
          </a:p>
          <a:p>
            <a:pPr algn="just">
              <a:lnSpc>
                <a:spcPct val="80000"/>
              </a:lnSpc>
              <a:buClrTx/>
              <a:buSzTx/>
              <a:buFont typeface="Arial" charset="0"/>
              <a:buChar char="•"/>
            </a:pPr>
            <a:r>
              <a:rPr lang="en-US" sz="2800" smtClean="0">
                <a:latin typeface="Times New Roman" pitchFamily="18" charset="0"/>
                <a:cs typeface="Times New Roman" pitchFamily="18" charset="0"/>
              </a:rPr>
              <a:t>Although it is not part of the OS, it makes heavy use of many OS features</a:t>
            </a:r>
          </a:p>
          <a:p>
            <a:pPr algn="just">
              <a:lnSpc>
                <a:spcPct val="80000"/>
              </a:lnSpc>
              <a:buClrTx/>
              <a:buSzTx/>
              <a:buFont typeface="Arial" charset="0"/>
              <a:buChar char="•"/>
            </a:pPr>
            <a:r>
              <a:rPr lang="en-US" sz="2800" smtClean="0">
                <a:latin typeface="Times New Roman" pitchFamily="18" charset="0"/>
                <a:cs typeface="Times New Roman" pitchFamily="18" charset="0"/>
              </a:rPr>
              <a:t>Many shells exist such as </a:t>
            </a:r>
            <a:r>
              <a:rPr lang="en-US" sz="2800" smtClean="0">
                <a:solidFill>
                  <a:srgbClr val="0000FF"/>
                </a:solidFill>
                <a:latin typeface="Times New Roman" pitchFamily="18" charset="0"/>
                <a:cs typeface="Times New Roman" pitchFamily="18" charset="0"/>
              </a:rPr>
              <a:t>sh</a:t>
            </a:r>
            <a:r>
              <a:rPr lang="en-US" sz="2800" smtClean="0">
                <a:latin typeface="Times New Roman" pitchFamily="18" charset="0"/>
                <a:cs typeface="Times New Roman" pitchFamily="18" charset="0"/>
              </a:rPr>
              <a:t> – Shell, </a:t>
            </a:r>
            <a:r>
              <a:rPr lang="en-US" sz="2800" b="1" smtClean="0">
                <a:solidFill>
                  <a:srgbClr val="0000FF"/>
                </a:solidFill>
                <a:latin typeface="Times New Roman" pitchFamily="18" charset="0"/>
                <a:cs typeface="Times New Roman" pitchFamily="18" charset="0"/>
              </a:rPr>
              <a:t>csh</a:t>
            </a:r>
            <a:r>
              <a:rPr lang="en-US" sz="2800" smtClean="0">
                <a:latin typeface="Times New Roman" pitchFamily="18" charset="0"/>
                <a:cs typeface="Times New Roman" pitchFamily="18" charset="0"/>
              </a:rPr>
              <a:t> – C Shell, </a:t>
            </a:r>
            <a:r>
              <a:rPr lang="en-US" sz="2800" smtClean="0">
                <a:solidFill>
                  <a:srgbClr val="0000FF"/>
                </a:solidFill>
                <a:latin typeface="Times New Roman" pitchFamily="18" charset="0"/>
                <a:cs typeface="Times New Roman" pitchFamily="18" charset="0"/>
              </a:rPr>
              <a:t>ksh</a:t>
            </a:r>
            <a:r>
              <a:rPr lang="en-US" sz="2800" smtClean="0">
                <a:latin typeface="Times New Roman" pitchFamily="18" charset="0"/>
                <a:cs typeface="Times New Roman" pitchFamily="18" charset="0"/>
              </a:rPr>
              <a:t> – Korn Shell, and </a:t>
            </a:r>
            <a:r>
              <a:rPr lang="en-US" sz="2800" smtClean="0">
                <a:solidFill>
                  <a:srgbClr val="0000FF"/>
                </a:solidFill>
                <a:latin typeface="Times New Roman" pitchFamily="18" charset="0"/>
                <a:cs typeface="Times New Roman" pitchFamily="18" charset="0"/>
              </a:rPr>
              <a:t>bash</a:t>
            </a:r>
            <a:r>
              <a:rPr lang="en-US" sz="2800" smtClean="0">
                <a:latin typeface="Times New Roman" pitchFamily="18" charset="0"/>
                <a:cs typeface="Times New Roman" pitchFamily="18" charset="0"/>
              </a:rPr>
              <a:t> – Bourne Again Shell (default shell in most Linux system).</a:t>
            </a:r>
          </a:p>
        </p:txBody>
      </p:sp>
      <p:sp>
        <p:nvSpPr>
          <p:cNvPr id="3686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0" y="0"/>
            <a:ext cx="9144000" cy="914400"/>
          </a:xfrm>
        </p:spPr>
        <p:txBody>
          <a:bodyPr/>
          <a:lstStyle/>
          <a:p>
            <a:r>
              <a:rPr lang="en-US" b="1" smtClean="0">
                <a:latin typeface="Times New Roman" pitchFamily="18" charset="0"/>
                <a:cs typeface="Times New Roman" pitchFamily="18" charset="0"/>
              </a:rPr>
              <a:t>Concepts: Shell…</a:t>
            </a:r>
            <a:endParaRPr lang="en-US" sz="3600" smtClean="0">
              <a:latin typeface="Times New Roman" pitchFamily="18" charset="0"/>
              <a:cs typeface="Times New Roman" pitchFamily="18" charset="0"/>
            </a:endParaRPr>
          </a:p>
        </p:txBody>
      </p:sp>
      <p:sp>
        <p:nvSpPr>
          <p:cNvPr id="37891" name="Rectangle 3"/>
          <p:cNvSpPr>
            <a:spLocks noGrp="1"/>
          </p:cNvSpPr>
          <p:nvPr>
            <p:ph type="body" idx="1"/>
          </p:nvPr>
        </p:nvSpPr>
        <p:spPr>
          <a:xfrm>
            <a:off x="304800" y="1524000"/>
            <a:ext cx="8610600" cy="3276600"/>
          </a:xfrm>
        </p:spPr>
        <p:txBody>
          <a:bodyPr>
            <a:noAutofit/>
          </a:bodyPr>
          <a:lstStyle/>
          <a:p>
            <a:pPr algn="just">
              <a:lnSpc>
                <a:spcPct val="80000"/>
              </a:lnSpc>
              <a:buClrTx/>
              <a:buSzTx/>
              <a:buFont typeface="Arial" charset="0"/>
              <a:buChar char="•"/>
            </a:pPr>
            <a:r>
              <a:rPr lang="en-US" b="1" i="1" smtClean="0">
                <a:latin typeface="Times New Roman" pitchFamily="18" charset="0"/>
                <a:cs typeface="Times New Roman" pitchFamily="18" charset="0"/>
              </a:rPr>
              <a:t>Functionalities</a:t>
            </a:r>
          </a:p>
          <a:p>
            <a:pPr lvl="1" algn="just">
              <a:lnSpc>
                <a:spcPct val="80000"/>
              </a:lnSpc>
            </a:pPr>
            <a:r>
              <a:rPr lang="en-US" smtClean="0">
                <a:latin typeface="Times New Roman" pitchFamily="18" charset="0"/>
                <a:cs typeface="Times New Roman" pitchFamily="18" charset="0"/>
              </a:rPr>
              <a:t>Is started up (when user logs in) with prompt ($) character</a:t>
            </a:r>
          </a:p>
          <a:p>
            <a:pPr lvl="1" algn="just">
              <a:lnSpc>
                <a:spcPct val="80000"/>
              </a:lnSpc>
            </a:pPr>
            <a:r>
              <a:rPr lang="en-US" smtClean="0">
                <a:latin typeface="Times New Roman" pitchFamily="18" charset="0"/>
                <a:cs typeface="Times New Roman" pitchFamily="18" charset="0"/>
              </a:rPr>
              <a:t>Has the terminal as standard input and output</a:t>
            </a:r>
          </a:p>
          <a:p>
            <a:pPr algn="just">
              <a:lnSpc>
                <a:spcPct val="80000"/>
              </a:lnSpc>
              <a:buClrTx/>
              <a:buSzTx/>
              <a:buFont typeface="Arial" charset="0"/>
              <a:buChar char="•"/>
            </a:pPr>
            <a:r>
              <a:rPr lang="en-US" b="1" smtClean="0">
                <a:latin typeface="Times New Roman" pitchFamily="18" charset="0"/>
                <a:cs typeface="Times New Roman" pitchFamily="18" charset="0"/>
              </a:rPr>
              <a:t>Shell scripts</a:t>
            </a:r>
            <a:r>
              <a:rPr lang="en-US" smtClean="0">
                <a:latin typeface="Times New Roman" pitchFamily="18" charset="0"/>
                <a:cs typeface="Times New Roman" pitchFamily="18" charset="0"/>
              </a:rPr>
              <a:t>: A file containing a list of shell command they are executed in order (same as the </a:t>
            </a:r>
            <a:r>
              <a:rPr lang="en-US" b="1" i="1" smtClean="0">
                <a:latin typeface="Times New Roman" pitchFamily="18" charset="0"/>
                <a:cs typeface="Times New Roman" pitchFamily="18" charset="0"/>
              </a:rPr>
              <a:t>bat </a:t>
            </a:r>
            <a:r>
              <a:rPr lang="en-US" smtClean="0">
                <a:latin typeface="Times New Roman" pitchFamily="18" charset="0"/>
                <a:cs typeface="Times New Roman" pitchFamily="18" charset="0"/>
              </a:rPr>
              <a:t>file in DOS)</a:t>
            </a:r>
          </a:p>
        </p:txBody>
      </p:sp>
      <p:sp>
        <p:nvSpPr>
          <p:cNvPr id="3789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0"/>
            <a:ext cx="9144000" cy="1143000"/>
          </a:xfrm>
        </p:spPr>
        <p:txBody>
          <a:bodyPr/>
          <a:lstStyle/>
          <a:p>
            <a:r>
              <a:rPr lang="en-US" sz="3600" smtClean="0">
                <a:latin typeface="Times New Roman" pitchFamily="18" charset="0"/>
                <a:cs typeface="Times New Roman" pitchFamily="18" charset="0"/>
              </a:rPr>
              <a:t>Ontogeny Recapitulates Phylogeny</a:t>
            </a:r>
            <a:r>
              <a:rPr lang="en-US" sz="2000" smtClean="0">
                <a:latin typeface="Times New Roman" pitchFamily="18" charset="0"/>
                <a:cs typeface="Times New Roman" pitchFamily="18" charset="0"/>
              </a:rPr>
              <a:t>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(Quá trình phát triển của OS)</a:t>
            </a:r>
            <a:endParaRPr lang="en-US" sz="3600" smtClean="0">
              <a:latin typeface="Times New Roman" pitchFamily="18" charset="0"/>
              <a:cs typeface="Times New Roman" pitchFamily="18" charset="0"/>
            </a:endParaRPr>
          </a:p>
        </p:txBody>
      </p:sp>
      <p:sp>
        <p:nvSpPr>
          <p:cNvPr id="38915" name="Rectangle 3"/>
          <p:cNvSpPr>
            <a:spLocks noGrp="1"/>
          </p:cNvSpPr>
          <p:nvPr>
            <p:ph type="body" idx="1"/>
          </p:nvPr>
        </p:nvSpPr>
        <p:spPr>
          <a:xfrm>
            <a:off x="304800" y="1752600"/>
            <a:ext cx="8534400" cy="3657600"/>
          </a:xfrm>
        </p:spPr>
        <p:txBody>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Early computers had hardwired instruction sets</a:t>
            </a:r>
          </a:p>
          <a:p>
            <a:pPr lvl="1" algn="just">
              <a:lnSpc>
                <a:spcPct val="90000"/>
              </a:lnSpc>
            </a:pPr>
            <a:r>
              <a:rPr lang="en-US" sz="2400" smtClean="0">
                <a:latin typeface="Times New Roman" pitchFamily="18" charset="0"/>
                <a:cs typeface="Times New Roman" pitchFamily="18" charset="0"/>
              </a:rPr>
              <a:t>The instructions were executed directly by hardware and could not be changed (</a:t>
            </a:r>
            <a:r>
              <a:rPr lang="en-US" sz="2400" b="1" smtClean="0">
                <a:latin typeface="Times New Roman" pitchFamily="18" charset="0"/>
                <a:cs typeface="Times New Roman" pitchFamily="18" charset="0"/>
              </a:rPr>
              <a:t>Not flexible</a:t>
            </a:r>
            <a:r>
              <a:rPr lang="en-US" sz="2400" smtClean="0">
                <a:latin typeface="Times New Roman" pitchFamily="18" charset="0"/>
                <a:cs typeface="Times New Roman" pitchFamily="18" charset="0"/>
              </a:rPr>
              <a:t>)</a:t>
            </a:r>
          </a:p>
          <a:p>
            <a:pPr lvl="1" algn="just">
              <a:lnSpc>
                <a:spcPct val="90000"/>
              </a:lnSpc>
            </a:pPr>
            <a:r>
              <a:rPr lang="en-US" sz="2400" smtClean="0">
                <a:latin typeface="Times New Roman" pitchFamily="18" charset="0"/>
                <a:cs typeface="Times New Roman" pitchFamily="18" charset="0"/>
              </a:rPr>
              <a:t>Then came microprogramming (</a:t>
            </a:r>
            <a:r>
              <a:rPr lang="en-US" sz="2400" b="1" smtClean="0">
                <a:latin typeface="Times New Roman" pitchFamily="18" charset="0"/>
                <a:cs typeface="Times New Roman" pitchFamily="18" charset="0"/>
              </a:rPr>
              <a:t>faster</a:t>
            </a:r>
            <a:r>
              <a:rPr lang="en-US" sz="2400" smtClean="0">
                <a:latin typeface="Times New Roman" pitchFamily="18" charset="0"/>
                <a:cs typeface="Times New Roman" pitchFamily="18" charset="0"/>
              </a:rPr>
              <a:t>)</a:t>
            </a:r>
          </a:p>
          <a:p>
            <a:pPr algn="just">
              <a:lnSpc>
                <a:spcPct val="90000"/>
              </a:lnSpc>
              <a:buClrTx/>
              <a:buSzTx/>
              <a:buFont typeface="Arial" charset="0"/>
              <a:buChar char="•"/>
            </a:pPr>
            <a:r>
              <a:rPr lang="en-US" sz="2800" b="1" i="1" smtClean="0">
                <a:latin typeface="Times New Roman" pitchFamily="18" charset="0"/>
                <a:cs typeface="Times New Roman" pitchFamily="18" charset="0"/>
              </a:rPr>
              <a:t>Large Memories </a:t>
            </a:r>
          </a:p>
          <a:p>
            <a:pPr lvl="1" algn="just">
              <a:lnSpc>
                <a:spcPct val="90000"/>
              </a:lnSpc>
            </a:pPr>
            <a:r>
              <a:rPr lang="en-US" sz="2400" smtClean="0">
                <a:latin typeface="Times New Roman" pitchFamily="18" charset="0"/>
                <a:cs typeface="Times New Roman" pitchFamily="18" charset="0"/>
              </a:rPr>
              <a:t>Had just over 128 KB (from 1959 to 1964) using assembly language</a:t>
            </a:r>
          </a:p>
          <a:p>
            <a:pPr lvl="1" algn="just">
              <a:lnSpc>
                <a:spcPct val="90000"/>
              </a:lnSpc>
            </a:pPr>
            <a:r>
              <a:rPr lang="en-US" sz="2400" smtClean="0">
                <a:latin typeface="Times New Roman" pitchFamily="18" charset="0"/>
                <a:cs typeface="Times New Roman" pitchFamily="18" charset="0"/>
              </a:rPr>
              <a:t>Have lots of memory nowadays (up to Gigabytes, Terabytes …)</a:t>
            </a:r>
          </a:p>
        </p:txBody>
      </p:sp>
      <p:cxnSp>
        <p:nvCxnSpPr>
          <p:cNvPr id="5" name="Straight Arrow Connector 4"/>
          <p:cNvCxnSpPr/>
          <p:nvPr/>
        </p:nvCxnSpPr>
        <p:spPr>
          <a:xfrm rot="5400000">
            <a:off x="152401" y="2743200"/>
            <a:ext cx="914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76201" y="4419600"/>
            <a:ext cx="1066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18"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type="body" idx="1"/>
          </p:nvPr>
        </p:nvSpPr>
        <p:spPr>
          <a:xfrm>
            <a:off x="304800" y="1219200"/>
            <a:ext cx="8534400" cy="5410200"/>
          </a:xfrm>
        </p:spPr>
        <p:txBody>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Protection Hardware</a:t>
            </a:r>
          </a:p>
          <a:p>
            <a:pPr lvl="1" algn="just">
              <a:lnSpc>
                <a:spcPct val="90000"/>
              </a:lnSpc>
            </a:pPr>
            <a:r>
              <a:rPr lang="en-US" sz="2400" smtClean="0">
                <a:latin typeface="Times New Roman" pitchFamily="18" charset="0"/>
                <a:cs typeface="Times New Roman" pitchFamily="18" charset="0"/>
              </a:rPr>
              <a:t>No protection hardware on IBM 7090/7094 so they just ran one program at a time, minicomputer and Intel 8080 – 80286 CPU running multiprogramming</a:t>
            </a:r>
          </a:p>
          <a:p>
            <a:pPr lvl="1" algn="just">
              <a:lnSpc>
                <a:spcPct val="90000"/>
              </a:lnSpc>
            </a:pPr>
            <a:r>
              <a:rPr lang="en-US" sz="2400" smtClean="0">
                <a:latin typeface="Times New Roman" pitchFamily="18" charset="0"/>
                <a:cs typeface="Times New Roman" pitchFamily="18" charset="0"/>
              </a:rPr>
              <a:t>Microcomputer protect hardware run ability multiprogramming at once.</a:t>
            </a:r>
          </a:p>
          <a:p>
            <a:pPr algn="just">
              <a:lnSpc>
                <a:spcPct val="80000"/>
              </a:lnSpc>
              <a:buClrTx/>
              <a:buSzTx/>
              <a:buFont typeface="Arial" charset="0"/>
              <a:buChar char="•"/>
            </a:pPr>
            <a:r>
              <a:rPr lang="en-US" sz="2800" b="1" i="1" smtClean="0">
                <a:latin typeface="Times New Roman" pitchFamily="18" charset="0"/>
                <a:cs typeface="Times New Roman" pitchFamily="18" charset="0"/>
              </a:rPr>
              <a:t>Disks</a:t>
            </a:r>
          </a:p>
          <a:p>
            <a:pPr lvl="1" algn="just">
              <a:lnSpc>
                <a:spcPct val="80000"/>
              </a:lnSpc>
            </a:pPr>
            <a:r>
              <a:rPr lang="en-US" sz="2400" smtClean="0">
                <a:latin typeface="Times New Roman" pitchFamily="18" charset="0"/>
                <a:cs typeface="Times New Roman" pitchFamily="18" charset="0"/>
              </a:rPr>
              <a:t>Largely magnetic-tape based </a:t>
            </a:r>
            <a:r>
              <a:rPr lang="en-US" sz="1800" smtClean="0">
                <a:latin typeface="Times New Roman" pitchFamily="18" charset="0"/>
                <a:cs typeface="Times New Roman" pitchFamily="18" charset="0"/>
              </a:rPr>
              <a:t>(no disks, no file system concepts)</a:t>
            </a:r>
          </a:p>
          <a:p>
            <a:pPr lvl="1" algn="just">
              <a:lnSpc>
                <a:spcPct val="80000"/>
              </a:lnSpc>
            </a:pPr>
            <a:r>
              <a:rPr lang="en-US" sz="2400" smtClean="0">
                <a:latin typeface="Times New Roman" pitchFamily="18" charset="0"/>
                <a:cs typeface="Times New Roman" pitchFamily="18" charset="0"/>
              </a:rPr>
              <a:t>First hard disk </a:t>
            </a:r>
            <a:r>
              <a:rPr lang="en-US" sz="1800" smtClean="0">
                <a:latin typeface="Times New Roman" pitchFamily="18" charset="0"/>
                <a:cs typeface="Times New Roman" pitchFamily="18" charset="0"/>
              </a:rPr>
              <a:t>(by IBM in 1956) named RAMMAC (4m</a:t>
            </a:r>
            <a:r>
              <a:rPr lang="en-US" sz="1800" baseline="30000" smtClean="0">
                <a:latin typeface="Times New Roman" pitchFamily="18" charset="0"/>
                <a:cs typeface="Times New Roman" pitchFamily="18" charset="0"/>
              </a:rPr>
              <a:t>2</a:t>
            </a:r>
            <a:r>
              <a:rPr lang="en-US" sz="1800" smtClean="0">
                <a:latin typeface="Times New Roman" pitchFamily="18" charset="0"/>
                <a:cs typeface="Times New Roman" pitchFamily="18" charset="0"/>
              </a:rPr>
              <a:t>, store 5 million 7 bit characters, 35.000 $)</a:t>
            </a:r>
          </a:p>
          <a:p>
            <a:pPr lvl="1" algn="just">
              <a:lnSpc>
                <a:spcPct val="80000"/>
              </a:lnSpc>
            </a:pPr>
            <a:r>
              <a:rPr lang="en-US" sz="2400" smtClean="0">
                <a:latin typeface="Times New Roman" pitchFamily="18" charset="0"/>
                <a:cs typeface="Times New Roman" pitchFamily="18" charset="0"/>
              </a:rPr>
              <a:t>CDC 6600 in 1964 (permanent files)</a:t>
            </a:r>
          </a:p>
          <a:p>
            <a:pPr lvl="1" algn="just">
              <a:lnSpc>
                <a:spcPct val="80000"/>
              </a:lnSpc>
            </a:pPr>
            <a:r>
              <a:rPr lang="en-US" sz="2400" smtClean="0">
                <a:latin typeface="Times New Roman" pitchFamily="18" charset="0"/>
                <a:cs typeface="Times New Roman" pitchFamily="18" charset="0"/>
              </a:rPr>
              <a:t>In 1970, the standard disk with 2.5 MB (40cm diameter and 5cm high) had single directory</a:t>
            </a:r>
          </a:p>
          <a:p>
            <a:pPr lvl="1" algn="just">
              <a:lnSpc>
                <a:spcPct val="80000"/>
              </a:lnSpc>
            </a:pPr>
            <a:r>
              <a:rPr lang="en-US" sz="2400" smtClean="0">
                <a:latin typeface="Times New Roman" pitchFamily="18" charset="0"/>
                <a:cs typeface="Times New Roman" pitchFamily="18" charset="0"/>
              </a:rPr>
              <a:t>Floppy disk (512KB, 1.2MB, 1.4 MB …), Hard disk, Optical, Smart card ….</a:t>
            </a:r>
          </a:p>
          <a:p>
            <a:pPr lvl="1" algn="just">
              <a:lnSpc>
                <a:spcPct val="90000"/>
              </a:lnSpc>
            </a:pPr>
            <a:endParaRPr lang="en-US" sz="2400" smtClean="0">
              <a:latin typeface="Times New Roman" pitchFamily="18" charset="0"/>
              <a:cs typeface="Times New Roman" pitchFamily="18" charset="0"/>
            </a:endParaRPr>
          </a:p>
        </p:txBody>
      </p:sp>
      <p:cxnSp>
        <p:nvCxnSpPr>
          <p:cNvPr id="5" name="Straight Arrow Connector 4"/>
          <p:cNvCxnSpPr/>
          <p:nvPr/>
        </p:nvCxnSpPr>
        <p:spPr>
          <a:xfrm rot="5400000">
            <a:off x="-380999" y="5029200"/>
            <a:ext cx="1981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76199" y="2438400"/>
            <a:ext cx="1371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942"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10" name="Rectangle 2"/>
          <p:cNvSpPr>
            <a:spLocks noGrp="1"/>
          </p:cNvSpPr>
          <p:nvPr>
            <p:ph type="title"/>
          </p:nvPr>
        </p:nvSpPr>
        <p:spPr>
          <a:xfrm>
            <a:off x="0" y="0"/>
            <a:ext cx="9144000" cy="1143000"/>
          </a:xfrm>
        </p:spPr>
        <p:txBody>
          <a:bodyPr/>
          <a:lstStyle/>
          <a:p>
            <a:r>
              <a:rPr lang="en-US" sz="3600" smtClean="0">
                <a:latin typeface="Times New Roman" pitchFamily="18" charset="0"/>
                <a:cs typeface="Times New Roman" pitchFamily="18" charset="0"/>
              </a:rPr>
              <a:t>Ontogeny Recapitulates Phylogeny</a:t>
            </a:r>
            <a:r>
              <a:rPr lang="en-US" sz="2000" smtClean="0">
                <a:latin typeface="Times New Roman" pitchFamily="18" charset="0"/>
                <a:cs typeface="Times New Roman" pitchFamily="18" charset="0"/>
              </a:rPr>
              <a:t>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(Quá trình phát triển của OS)</a:t>
            </a:r>
            <a:endParaRPr lang="en-US" sz="3600" smtClean="0">
              <a:latin typeface="Times New Roman" pitchFamily="18" charset="0"/>
              <a:cs typeface="Times New Roman" pitchFamily="18" charset="0"/>
            </a:endParaRPr>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body" idx="1"/>
          </p:nvPr>
        </p:nvSpPr>
        <p:spPr>
          <a:xfrm>
            <a:off x="304800" y="1752600"/>
            <a:ext cx="8458200" cy="2667000"/>
          </a:xfrm>
        </p:spPr>
        <p:txBody>
          <a:bodyPr/>
          <a:lstStyle/>
          <a:p>
            <a:pPr algn="just">
              <a:lnSpc>
                <a:spcPct val="80000"/>
              </a:lnSpc>
              <a:buClrTx/>
              <a:buSzTx/>
              <a:buFont typeface="Arial" charset="0"/>
              <a:buChar char="•"/>
            </a:pPr>
            <a:r>
              <a:rPr lang="en-US" sz="2800" b="1" i="1" smtClean="0">
                <a:latin typeface="Times New Roman" pitchFamily="18" charset="0"/>
                <a:cs typeface="Times New Roman" pitchFamily="18" charset="0"/>
              </a:rPr>
              <a:t>Virtual Memory</a:t>
            </a:r>
          </a:p>
          <a:p>
            <a:pPr lvl="1" algn="just">
              <a:lnSpc>
                <a:spcPct val="80000"/>
              </a:lnSpc>
            </a:pPr>
            <a:r>
              <a:rPr lang="en-US" sz="2400" smtClean="0">
                <a:latin typeface="Times New Roman" pitchFamily="18" charset="0"/>
                <a:cs typeface="Times New Roman" pitchFamily="18" charset="0"/>
              </a:rPr>
              <a:t>Gives the ability to run programs larger than the machine’s physical memory by moving pieces back and forth between RAM and disk</a:t>
            </a:r>
          </a:p>
          <a:p>
            <a:pPr lvl="1" algn="just">
              <a:lnSpc>
                <a:spcPct val="80000"/>
              </a:lnSpc>
            </a:pPr>
            <a:r>
              <a:rPr lang="en-US" sz="2400" smtClean="0">
                <a:latin typeface="Times New Roman" pitchFamily="18" charset="0"/>
                <a:cs typeface="Times New Roman" pitchFamily="18" charset="0"/>
              </a:rPr>
              <a:t>Enabled the ability to have a program dynamically link on a library at run time instead of having it compiled in</a:t>
            </a:r>
          </a:p>
        </p:txBody>
      </p:sp>
      <p:sp>
        <p:nvSpPr>
          <p:cNvPr id="4096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Rectangle 2"/>
          <p:cNvSpPr>
            <a:spLocks noGrp="1"/>
          </p:cNvSpPr>
          <p:nvPr>
            <p:ph type="title"/>
          </p:nvPr>
        </p:nvSpPr>
        <p:spPr>
          <a:xfrm>
            <a:off x="0" y="0"/>
            <a:ext cx="9144000" cy="1143000"/>
          </a:xfrm>
        </p:spPr>
        <p:txBody>
          <a:bodyPr/>
          <a:lstStyle/>
          <a:p>
            <a:r>
              <a:rPr lang="en-US" sz="3600" smtClean="0">
                <a:latin typeface="Times New Roman" pitchFamily="18" charset="0"/>
                <a:cs typeface="Times New Roman" pitchFamily="18" charset="0"/>
              </a:rPr>
              <a:t>Ontogeny Recapitulates Phylogeny</a:t>
            </a:r>
            <a:r>
              <a:rPr lang="en-US" sz="2000" smtClean="0">
                <a:latin typeface="Times New Roman" pitchFamily="18" charset="0"/>
                <a:cs typeface="Times New Roman" pitchFamily="18" charset="0"/>
              </a:rPr>
              <a:t>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(Quá trình phát triển của OS)</a:t>
            </a:r>
            <a:endParaRPr lang="en-US" sz="3600" smtClean="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533400" y="0"/>
            <a:ext cx="8229600" cy="914400"/>
          </a:xfrm>
        </p:spPr>
        <p:txBody>
          <a:bodyPr/>
          <a:lstStyle/>
          <a:p>
            <a:r>
              <a:rPr lang="en-US" smtClean="0"/>
              <a:t>5</a:t>
            </a:r>
            <a:r>
              <a:rPr lang="en-US" b="1" smtClean="0">
                <a:latin typeface="Times New Roman" pitchFamily="18" charset="0"/>
                <a:cs typeface="Times New Roman" pitchFamily="18" charset="0"/>
              </a:rPr>
              <a:t>- System Calls</a:t>
            </a:r>
          </a:p>
        </p:txBody>
      </p:sp>
      <p:sp>
        <p:nvSpPr>
          <p:cNvPr id="41987" name="Rectangle 3"/>
          <p:cNvSpPr>
            <a:spLocks noGrp="1"/>
          </p:cNvSpPr>
          <p:nvPr>
            <p:ph type="body" idx="1"/>
          </p:nvPr>
        </p:nvSpPr>
        <p:spPr>
          <a:xfrm>
            <a:off x="228600" y="1143000"/>
            <a:ext cx="5257800" cy="5029200"/>
          </a:xfrm>
        </p:spPr>
        <p:txBody>
          <a:bodyPr>
            <a:normAutofit fontScale="92500" lnSpcReduction="10000"/>
          </a:bodyPr>
          <a:lstStyle/>
          <a:p>
            <a:pPr>
              <a:buClrTx/>
              <a:buSzTx/>
              <a:buFont typeface="Arial" charset="0"/>
              <a:buChar char="•"/>
            </a:pPr>
            <a:r>
              <a:rPr lang="en-US" sz="2800" smtClean="0">
                <a:latin typeface="Times New Roman" pitchFamily="18" charset="0"/>
                <a:cs typeface="Times New Roman" pitchFamily="18" charset="0"/>
              </a:rPr>
              <a:t>OS supports </a:t>
            </a:r>
            <a:r>
              <a:rPr lang="en-US" sz="2800" b="1" u="sng" smtClean="0">
                <a:latin typeface="Times New Roman" pitchFamily="18" charset="0"/>
                <a:cs typeface="Times New Roman" pitchFamily="18" charset="0"/>
              </a:rPr>
              <a:t>a</a:t>
            </a:r>
            <a:r>
              <a:rPr lang="en-US" sz="2800" smtClean="0">
                <a:latin typeface="Times New Roman" pitchFamily="18" charset="0"/>
                <a:cs typeface="Times New Roman" pitchFamily="18" charset="0"/>
              </a:rPr>
              <a:t>pplication </a:t>
            </a:r>
            <a:r>
              <a:rPr lang="en-US" sz="2800" b="1" u="sng" smtClean="0">
                <a:latin typeface="Times New Roman" pitchFamily="18" charset="0"/>
                <a:cs typeface="Times New Roman" pitchFamily="18" charset="0"/>
              </a:rPr>
              <a:t>p</a:t>
            </a:r>
            <a:r>
              <a:rPr lang="en-US" sz="2800" smtClean="0">
                <a:latin typeface="Times New Roman" pitchFamily="18" charset="0"/>
                <a:cs typeface="Times New Roman" pitchFamily="18" charset="0"/>
              </a:rPr>
              <a:t>rogramming </a:t>
            </a:r>
            <a:r>
              <a:rPr lang="en-US" sz="2800" b="1" u="sng" smtClean="0">
                <a:latin typeface="Times New Roman" pitchFamily="18" charset="0"/>
                <a:cs typeface="Times New Roman" pitchFamily="18" charset="0"/>
              </a:rPr>
              <a:t>i</a:t>
            </a:r>
            <a:r>
              <a:rPr lang="en-US" sz="2800" smtClean="0">
                <a:latin typeface="Times New Roman" pitchFamily="18" charset="0"/>
                <a:cs typeface="Times New Roman" pitchFamily="18" charset="0"/>
              </a:rPr>
              <a:t>nterfaces (APIs – OS libraries) for accessing resources</a:t>
            </a:r>
          </a:p>
          <a:p>
            <a:pPr algn="just">
              <a:buClrTx/>
              <a:buSzTx/>
              <a:buFont typeface="Arial" charset="0"/>
              <a:buChar char="•"/>
            </a:pPr>
            <a:r>
              <a:rPr lang="en-US" sz="2800" smtClean="0">
                <a:latin typeface="Times New Roman" pitchFamily="18" charset="0"/>
                <a:cs typeface="Times New Roman" pitchFamily="18" charset="0"/>
              </a:rPr>
              <a:t>Processes use APIs using system calls.</a:t>
            </a:r>
          </a:p>
          <a:p>
            <a:pPr algn="just">
              <a:lnSpc>
                <a:spcPct val="80000"/>
              </a:lnSpc>
            </a:pPr>
            <a:r>
              <a:rPr lang="en-US" sz="2800" smtClean="0"/>
              <a:t>The interface between user programs and the OS (hidden to user)</a:t>
            </a:r>
          </a:p>
          <a:p>
            <a:pPr algn="just">
              <a:lnSpc>
                <a:spcPct val="80000"/>
              </a:lnSpc>
            </a:pPr>
            <a:r>
              <a:rPr lang="en-US" sz="2800" smtClean="0"/>
              <a:t>Permit application programs to access protected resources</a:t>
            </a:r>
          </a:p>
          <a:p>
            <a:pPr algn="just">
              <a:lnSpc>
                <a:spcPct val="80000"/>
              </a:lnSpc>
            </a:pPr>
            <a:r>
              <a:rPr lang="en-US" sz="2800" smtClean="0"/>
              <a:t>Making a system call is like making a special of procedure call located in the kernel.</a:t>
            </a:r>
          </a:p>
        </p:txBody>
      </p:sp>
      <p:sp>
        <p:nvSpPr>
          <p:cNvPr id="41992" name="Footer Placeholder 11"/>
          <p:cNvSpPr>
            <a:spLocks noGrp="1"/>
          </p:cNvSpPr>
          <p:nvPr>
            <p:ph type="ftr" sz="quarter" idx="11"/>
          </p:nvPr>
        </p:nvSpPr>
        <p:spPr bwMode="auto">
          <a:noFill/>
          <a:ln>
            <a:miter lim="800000"/>
            <a:headEnd/>
            <a:tailEnd/>
          </a:ln>
        </p:spPr>
        <p:txBody>
          <a:bodyPr/>
          <a:lstStyle/>
          <a:p>
            <a:r>
              <a:rPr lang="en-US" smtClean="0"/>
              <a:t>Introduction to OS/ 84 sildes</a:t>
            </a:r>
          </a:p>
        </p:txBody>
      </p:sp>
      <p:grpSp>
        <p:nvGrpSpPr>
          <p:cNvPr id="16" name="Group 15"/>
          <p:cNvGrpSpPr/>
          <p:nvPr/>
        </p:nvGrpSpPr>
        <p:grpSpPr>
          <a:xfrm>
            <a:off x="5867400" y="1143000"/>
            <a:ext cx="3124200" cy="5029200"/>
            <a:chOff x="6019800" y="1143000"/>
            <a:chExt cx="3124200" cy="5029200"/>
          </a:xfrm>
        </p:grpSpPr>
        <p:sp>
          <p:nvSpPr>
            <p:cNvPr id="4" name="Rectangle 3"/>
            <p:cNvSpPr/>
            <p:nvPr/>
          </p:nvSpPr>
          <p:spPr>
            <a:xfrm>
              <a:off x="6019800" y="3581400"/>
              <a:ext cx="3124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a:latin typeface="Arial" pitchFamily="34" charset="0"/>
                  <a:cs typeface="Arial" pitchFamily="34" charset="0"/>
                </a:rPr>
                <a:t>OS</a:t>
              </a:r>
              <a:r>
                <a:rPr lang="en-US">
                  <a:latin typeface="Arial" pitchFamily="34" charset="0"/>
                  <a:cs typeface="Arial" pitchFamily="34" charset="0"/>
                </a:rPr>
                <a:t> &lt; services</a:t>
              </a:r>
              <a:r>
                <a:rPr lang="en-US" smtClean="0">
                  <a:latin typeface="Arial" pitchFamily="34" charset="0"/>
                  <a:cs typeface="Arial" pitchFamily="34" charset="0"/>
                </a:rPr>
                <a:t>&gt;</a:t>
              </a:r>
              <a:endParaRPr lang="en-US">
                <a:latin typeface="Arial" pitchFamily="34" charset="0"/>
                <a:cs typeface="Arial" pitchFamily="34" charset="0"/>
              </a:endParaRPr>
            </a:p>
            <a:p>
              <a:pPr>
                <a:defRPr/>
              </a:pPr>
              <a:endParaRPr lang="en-US" b="1" u="sng">
                <a:latin typeface="Arial" pitchFamily="34" charset="0"/>
                <a:cs typeface="Arial" pitchFamily="34" charset="0"/>
              </a:endParaRPr>
            </a:p>
            <a:p>
              <a:pPr>
                <a:defRPr/>
              </a:pPr>
              <a:endParaRPr lang="en-US" b="1" u="sng">
                <a:latin typeface="Arial" pitchFamily="34" charset="0"/>
                <a:cs typeface="Arial" pitchFamily="34" charset="0"/>
              </a:endParaRPr>
            </a:p>
            <a:p>
              <a:pPr>
                <a:defRPr/>
              </a:pPr>
              <a:endParaRPr lang="en-US" b="1" u="sng">
                <a:latin typeface="Arial" pitchFamily="34" charset="0"/>
                <a:cs typeface="Arial" pitchFamily="34" charset="0"/>
              </a:endParaRPr>
            </a:p>
            <a:p>
              <a:pPr>
                <a:defRPr/>
              </a:pPr>
              <a:endParaRPr lang="en-US" b="1" u="sng">
                <a:latin typeface="Arial" pitchFamily="34" charset="0"/>
                <a:cs typeface="Arial" pitchFamily="34" charset="0"/>
              </a:endParaRPr>
            </a:p>
          </p:txBody>
        </p:sp>
        <p:sp>
          <p:nvSpPr>
            <p:cNvPr id="5" name="Rectangle 4"/>
            <p:cNvSpPr/>
            <p:nvPr/>
          </p:nvSpPr>
          <p:spPr>
            <a:xfrm>
              <a:off x="6019800" y="1143000"/>
              <a:ext cx="3124200" cy="1981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a:solidFill>
                    <a:schemeClr val="tx1"/>
                  </a:solidFill>
                  <a:latin typeface="Arial" pitchFamily="34" charset="0"/>
                  <a:cs typeface="Arial" pitchFamily="34" charset="0"/>
                </a:rPr>
                <a:t>Process &lt;code&gt;</a:t>
              </a:r>
            </a:p>
            <a:p>
              <a:pPr>
                <a:defRPr/>
              </a:pPr>
              <a:r>
                <a:rPr lang="en-US">
                  <a:solidFill>
                    <a:schemeClr val="tx1"/>
                  </a:solidFill>
                  <a:latin typeface="Arial" pitchFamily="34" charset="0"/>
                  <a:cs typeface="Arial" pitchFamily="34" charset="0"/>
                </a:rPr>
                <a:t>…</a:t>
              </a:r>
            </a:p>
            <a:p>
              <a:pPr>
                <a:defRPr/>
              </a:pPr>
              <a:r>
                <a:rPr lang="en-US">
                  <a:solidFill>
                    <a:schemeClr val="tx1"/>
                  </a:solidFill>
                  <a:latin typeface="Arial" pitchFamily="34" charset="0"/>
                  <a:cs typeface="Arial" pitchFamily="34" charset="0"/>
                </a:rPr>
                <a:t>…</a:t>
              </a:r>
            </a:p>
            <a:p>
              <a:pPr>
                <a:defRPr/>
              </a:pPr>
              <a:r>
                <a:rPr lang="en-US">
                  <a:solidFill>
                    <a:schemeClr val="tx1"/>
                  </a:solidFill>
                  <a:latin typeface="Arial" pitchFamily="34" charset="0"/>
                  <a:cs typeface="Arial" pitchFamily="34" charset="0"/>
                </a:rPr>
                <a:t>// system call</a:t>
              </a:r>
            </a:p>
            <a:p>
              <a:pPr>
                <a:defRPr/>
              </a:pPr>
              <a:r>
                <a:rPr lang="en-US">
                  <a:solidFill>
                    <a:schemeClr val="tx1"/>
                  </a:solidFill>
                  <a:latin typeface="Arial" pitchFamily="34" charset="0"/>
                  <a:cs typeface="Arial" pitchFamily="34" charset="0"/>
                </a:rPr>
                <a:t>Read( fp, buffer, nBytes)</a:t>
              </a:r>
            </a:p>
            <a:p>
              <a:pPr>
                <a:defRPr/>
              </a:pPr>
              <a:r>
                <a:rPr lang="en-US">
                  <a:solidFill>
                    <a:schemeClr val="tx1"/>
                  </a:solidFill>
                  <a:latin typeface="Arial" pitchFamily="34" charset="0"/>
                  <a:cs typeface="Arial" pitchFamily="34" charset="0"/>
                </a:rPr>
                <a:t>…</a:t>
              </a:r>
            </a:p>
            <a:p>
              <a:pPr>
                <a:defRPr/>
              </a:pPr>
              <a:r>
                <a:rPr lang="en-US">
                  <a:solidFill>
                    <a:schemeClr val="tx1"/>
                  </a:solidFill>
                  <a:latin typeface="Arial" pitchFamily="34" charset="0"/>
                  <a:cs typeface="Arial" pitchFamily="34" charset="0"/>
                </a:rPr>
                <a:t>…</a:t>
              </a:r>
            </a:p>
          </p:txBody>
        </p:sp>
        <p:sp>
          <p:nvSpPr>
            <p:cNvPr id="6" name="Rectangle 5"/>
            <p:cNvSpPr/>
            <p:nvPr/>
          </p:nvSpPr>
          <p:spPr>
            <a:xfrm>
              <a:off x="6096000" y="4191000"/>
              <a:ext cx="2895600" cy="762000"/>
            </a:xfrm>
            <a:prstGeom prst="rect">
              <a:avLst/>
            </a:prstGeom>
            <a:solidFill>
              <a:srgbClr val="99FF6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a:solidFill>
                    <a:schemeClr val="tx1"/>
                  </a:solidFill>
                  <a:latin typeface="Arial" pitchFamily="34" charset="0"/>
                  <a:cs typeface="Arial" pitchFamily="34" charset="0"/>
                </a:rPr>
                <a:t>Read( fp, buffer. nBytes)</a:t>
              </a:r>
            </a:p>
            <a:p>
              <a:pPr>
                <a:defRPr/>
              </a:pPr>
              <a:r>
                <a:rPr lang="en-US" b="1">
                  <a:solidFill>
                    <a:schemeClr val="tx1"/>
                  </a:solidFill>
                </a:rPr>
                <a:t>&lt;code&gt;</a:t>
              </a:r>
            </a:p>
          </p:txBody>
        </p:sp>
        <p:cxnSp>
          <p:nvCxnSpPr>
            <p:cNvPr id="8" name="Straight Arrow Connector 7"/>
            <p:cNvCxnSpPr/>
            <p:nvPr/>
          </p:nvCxnSpPr>
          <p:spPr>
            <a:xfrm rot="5400000">
              <a:off x="6783388" y="3048001"/>
              <a:ext cx="1065214" cy="1589"/>
            </a:xfrm>
            <a:prstGeom prst="straightConnector1">
              <a:avLst/>
            </a:prstGeom>
            <a:ln>
              <a:solidFill>
                <a:srgbClr val="FF33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77000" y="57150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cxnSp>
          <p:nvCxnSpPr>
            <p:cNvPr id="12" name="Straight Arrow Connector 11"/>
            <p:cNvCxnSpPr/>
            <p:nvPr/>
          </p:nvCxnSpPr>
          <p:spPr>
            <a:xfrm rot="16200000" flipH="1">
              <a:off x="6858001" y="5257800"/>
              <a:ext cx="914398" cy="1"/>
            </a:xfrm>
            <a:prstGeom prst="straightConnector1">
              <a:avLst/>
            </a:prstGeom>
            <a:ln>
              <a:solidFill>
                <a:srgbClr val="FF33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543800" y="2667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User mode</a:t>
              </a:r>
              <a:endParaRPr lang="en-US"/>
            </a:p>
          </p:txBody>
        </p:sp>
        <p:sp>
          <p:nvSpPr>
            <p:cNvPr id="15" name="Rectangle 14"/>
            <p:cNvSpPr/>
            <p:nvPr/>
          </p:nvSpPr>
          <p:spPr>
            <a:xfrm>
              <a:off x="7467600" y="4572000"/>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Kernel mode</a:t>
              </a:r>
              <a:endParaRPr lang="en-US"/>
            </a:p>
          </p:txBody>
        </p:sp>
      </p:grpSp>
      <p:sp>
        <p:nvSpPr>
          <p:cNvPr id="17" name="Slide Number Placeholder 16"/>
          <p:cNvSpPr>
            <a:spLocks noGrp="1"/>
          </p:cNvSpPr>
          <p:nvPr>
            <p:ph type="sldNum" sz="quarter" idx="12"/>
          </p:nvPr>
        </p:nvSpPr>
        <p:spPr/>
        <p:txBody>
          <a:bodyPr/>
          <a:lstStyle/>
          <a:p>
            <a:fld id="{190CC846-20B3-454D-AF77-DE04E39CF88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1524000" y="152400"/>
            <a:ext cx="7315200" cy="609600"/>
          </a:xfrm>
        </p:spPr>
        <p:txBody>
          <a:bodyPr/>
          <a:lstStyle/>
          <a:p>
            <a:r>
              <a:rPr lang="en-US" sz="4000" b="1" smtClean="0">
                <a:latin typeface="Times New Roman" pitchFamily="18" charset="0"/>
                <a:cs typeface="Times New Roman" pitchFamily="18" charset="0"/>
              </a:rPr>
              <a:t>OS: Context</a:t>
            </a:r>
          </a:p>
        </p:txBody>
      </p:sp>
      <p:sp>
        <p:nvSpPr>
          <p:cNvPr id="9219" name="Rectangle 3"/>
          <p:cNvSpPr>
            <a:spLocks noGrp="1"/>
          </p:cNvSpPr>
          <p:nvPr>
            <p:ph type="body" idx="4294967295"/>
          </p:nvPr>
        </p:nvSpPr>
        <p:spPr>
          <a:xfrm>
            <a:off x="381000" y="1752600"/>
            <a:ext cx="8382000" cy="2743200"/>
          </a:xfrm>
        </p:spPr>
        <p:txBody>
          <a:bodyPr>
            <a:noAutofit/>
          </a:bodyPr>
          <a:lstStyle/>
          <a:p>
            <a:pPr algn="just" eaLnBrk="1" hangingPunct="1">
              <a:lnSpc>
                <a:spcPct val="80000"/>
              </a:lnSpc>
            </a:pPr>
            <a:r>
              <a:rPr lang="en-US" b="1" smtClean="0">
                <a:latin typeface="Times New Roman" pitchFamily="18" charset="0"/>
                <a:cs typeface="Times New Roman" pitchFamily="18" charset="0"/>
              </a:rPr>
              <a:t>The basic question is “What is the OS?”</a:t>
            </a:r>
          </a:p>
          <a:p>
            <a:pPr algn="just" eaLnBrk="1" hangingPunct="1">
              <a:lnSpc>
                <a:spcPct val="80000"/>
              </a:lnSpc>
            </a:pPr>
            <a:r>
              <a:rPr lang="en-US" b="1" smtClean="0">
                <a:latin typeface="Times New Roman" pitchFamily="18" charset="0"/>
                <a:cs typeface="Times New Roman" pitchFamily="18" charset="0"/>
              </a:rPr>
              <a:t>The important questions are:</a:t>
            </a:r>
          </a:p>
          <a:p>
            <a:pPr lvl="1" algn="just" eaLnBrk="1" hangingPunct="1">
              <a:lnSpc>
                <a:spcPct val="80000"/>
              </a:lnSpc>
            </a:pPr>
            <a:r>
              <a:rPr lang="en-US" sz="3200" b="1" smtClean="0">
                <a:latin typeface="Times New Roman" pitchFamily="18" charset="0"/>
                <a:cs typeface="Times New Roman" pitchFamily="18" charset="0"/>
              </a:rPr>
              <a:t>Why do we learn OS? </a:t>
            </a:r>
          </a:p>
          <a:p>
            <a:pPr lvl="1" algn="just" eaLnBrk="1" hangingPunct="1">
              <a:lnSpc>
                <a:spcPct val="80000"/>
              </a:lnSpc>
            </a:pPr>
            <a:r>
              <a:rPr lang="en-US" sz="3200" b="1" smtClean="0">
                <a:latin typeface="Times New Roman" pitchFamily="18" charset="0"/>
                <a:cs typeface="Times New Roman" pitchFamily="18" charset="0"/>
              </a:rPr>
              <a:t>What are the constraints between applications and OS?</a:t>
            </a:r>
          </a:p>
        </p:txBody>
      </p:sp>
      <p:sp>
        <p:nvSpPr>
          <p:cNvPr id="922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533400" y="0"/>
            <a:ext cx="8229600" cy="914400"/>
          </a:xfrm>
        </p:spPr>
        <p:txBody>
          <a:bodyPr/>
          <a:lstStyle/>
          <a:p>
            <a:r>
              <a:rPr lang="en-US" b="1" smtClean="0">
                <a:latin typeface="Times New Roman" pitchFamily="18" charset="0"/>
                <a:cs typeface="Times New Roman" pitchFamily="18" charset="0"/>
              </a:rPr>
              <a:t>System Calls</a:t>
            </a:r>
          </a:p>
        </p:txBody>
      </p:sp>
      <p:sp>
        <p:nvSpPr>
          <p:cNvPr id="43011" name="Rectangle 3"/>
          <p:cNvSpPr>
            <a:spLocks noGrp="1"/>
          </p:cNvSpPr>
          <p:nvPr>
            <p:ph type="body" idx="1"/>
          </p:nvPr>
        </p:nvSpPr>
        <p:spPr>
          <a:xfrm>
            <a:off x="228600" y="914400"/>
            <a:ext cx="8610600" cy="4267200"/>
          </a:xfrm>
        </p:spPr>
        <p:txBody>
          <a:bodyPr/>
          <a:lstStyle/>
          <a:p>
            <a:pPr algn="just">
              <a:buClrTx/>
              <a:buSzTx/>
              <a:buFont typeface="Arial" charset="0"/>
              <a:buChar char="•"/>
            </a:pPr>
            <a:r>
              <a:rPr lang="en-US" sz="2800" b="1" smtClean="0">
                <a:latin typeface="Times New Roman" pitchFamily="18" charset="0"/>
                <a:cs typeface="Times New Roman" pitchFamily="18" charset="0"/>
              </a:rPr>
              <a:t>Events in a system call:</a:t>
            </a:r>
          </a:p>
          <a:p>
            <a:pPr lvl="1" algn="just"/>
            <a:r>
              <a:rPr lang="en-US" smtClean="0">
                <a:latin typeface="Times New Roman" pitchFamily="18" charset="0"/>
                <a:cs typeface="Times New Roman" pitchFamily="18" charset="0"/>
              </a:rPr>
              <a:t>A process is running in user mode and needs a system service, it has to execute a </a:t>
            </a:r>
            <a:r>
              <a:rPr lang="en-US" b="1" smtClean="0">
                <a:latin typeface="Times New Roman" pitchFamily="18" charset="0"/>
                <a:cs typeface="Times New Roman" pitchFamily="18" charset="0"/>
              </a:rPr>
              <a:t>trap instruction </a:t>
            </a:r>
            <a:r>
              <a:rPr lang="en-US" smtClean="0">
                <a:latin typeface="Times New Roman" pitchFamily="18" charset="0"/>
                <a:cs typeface="Times New Roman" pitchFamily="18" charset="0"/>
              </a:rPr>
              <a:t>(interrupt) </a:t>
            </a:r>
            <a:r>
              <a:rPr lang="en-US" b="1" smtClean="0">
                <a:latin typeface="Times New Roman" pitchFamily="18" charset="0"/>
                <a:cs typeface="Times New Roman" pitchFamily="18" charset="0"/>
              </a:rPr>
              <a:t>to transfer control to the OS </a:t>
            </a:r>
            <a:r>
              <a:rPr lang="en-US" smtClean="0">
                <a:latin typeface="Times New Roman" pitchFamily="18" charset="0"/>
                <a:cs typeface="Times New Roman" pitchFamily="18" charset="0"/>
              </a:rPr>
              <a:t>(kernel mode).</a:t>
            </a:r>
          </a:p>
          <a:p>
            <a:pPr lvl="1" algn="just"/>
            <a:r>
              <a:rPr lang="en-US" smtClean="0">
                <a:latin typeface="Times New Roman" pitchFamily="18" charset="0"/>
                <a:cs typeface="Times New Roman" pitchFamily="18" charset="0"/>
              </a:rPr>
              <a:t>The OS figures out what the calling process wants by inspecting the parameter, then </a:t>
            </a:r>
            <a:r>
              <a:rPr lang="en-US" b="1" smtClean="0">
                <a:latin typeface="Times New Roman" pitchFamily="18" charset="0"/>
                <a:cs typeface="Times New Roman" pitchFamily="18" charset="0"/>
              </a:rPr>
              <a:t>it carries out the system call and returns the control to the instruction following the system call.</a:t>
            </a:r>
          </a:p>
        </p:txBody>
      </p:sp>
      <p:sp>
        <p:nvSpPr>
          <p:cNvPr id="4301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533400" y="0"/>
            <a:ext cx="8229600" cy="914400"/>
          </a:xfrm>
        </p:spPr>
        <p:txBody>
          <a:bodyPr/>
          <a:lstStyle/>
          <a:p>
            <a:r>
              <a:rPr lang="en-US" b="1" smtClean="0">
                <a:latin typeface="Times New Roman" pitchFamily="18" charset="0"/>
                <a:cs typeface="Times New Roman" pitchFamily="18" charset="0"/>
              </a:rPr>
              <a:t>System Calls…</a:t>
            </a:r>
          </a:p>
        </p:txBody>
      </p:sp>
      <p:sp>
        <p:nvSpPr>
          <p:cNvPr id="44035" name="Rectangle 3"/>
          <p:cNvSpPr>
            <a:spLocks noGrp="1"/>
          </p:cNvSpPr>
          <p:nvPr>
            <p:ph type="body" idx="4294967295"/>
          </p:nvPr>
        </p:nvSpPr>
        <p:spPr>
          <a:xfrm>
            <a:off x="228600" y="1143000"/>
            <a:ext cx="8458200" cy="5029200"/>
          </a:xfrm>
        </p:spPr>
        <p:txBody>
          <a:bodyPr>
            <a:normAutofit lnSpcReduction="10000"/>
          </a:bodyPr>
          <a:lstStyle/>
          <a:p>
            <a:pPr algn="just">
              <a:lnSpc>
                <a:spcPct val="80000"/>
              </a:lnSpc>
            </a:pPr>
            <a:r>
              <a:rPr lang="en-US" b="1" i="1" smtClean="0">
                <a:solidFill>
                  <a:srgbClr val="0000FF"/>
                </a:solidFill>
                <a:latin typeface="Times New Roman" pitchFamily="18" charset="0"/>
                <a:cs typeface="Times New Roman" pitchFamily="18" charset="0"/>
              </a:rPr>
              <a:t>Steps in making a system call</a:t>
            </a: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Programs put the arguments in registers or on the stack </a:t>
            </a:r>
            <a:r>
              <a:rPr lang="en-US" sz="2000" smtClean="0">
                <a:solidFill>
                  <a:srgbClr val="0000FF"/>
                </a:solidFill>
                <a:latin typeface="Times New Roman" pitchFamily="18" charset="0"/>
                <a:cs typeface="Times New Roman" pitchFamily="18" charset="0"/>
              </a:rPr>
              <a:t>(prepare to pass argument to OS function)</a:t>
            </a:r>
            <a:endParaRPr lang="en-US" smtClean="0">
              <a:solidFill>
                <a:srgbClr val="0000FF"/>
              </a:solidFill>
              <a:latin typeface="Times New Roman" pitchFamily="18" charset="0"/>
              <a:cs typeface="Times New Roman" pitchFamily="18" charset="0"/>
            </a:endParaRP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Then, it issues trap instructions to switch form user mode to kernel mode at the fixed address where the procedure located </a:t>
            </a:r>
            <a:r>
              <a:rPr lang="en-US" sz="2000" smtClean="0">
                <a:solidFill>
                  <a:srgbClr val="0000FF"/>
                </a:solidFill>
              </a:rPr>
              <a:t>(OS saves the return position of the next instruction of the process)</a:t>
            </a:r>
            <a:r>
              <a:rPr lang="en-US" sz="2000" smtClean="0">
                <a:latin typeface="Times New Roman" pitchFamily="18" charset="0"/>
                <a:cs typeface="Times New Roman" pitchFamily="18" charset="0"/>
              </a:rPr>
              <a:t>.</a:t>
            </a: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The kernel mode dispatches to the correct system call handler </a:t>
            </a:r>
            <a:r>
              <a:rPr lang="en-US" sz="2000" smtClean="0">
                <a:solidFill>
                  <a:srgbClr val="0000FF"/>
                </a:solidFill>
              </a:rPr>
              <a:t>(OS function executes)</a:t>
            </a:r>
            <a:r>
              <a:rPr lang="en-US" smtClean="0">
                <a:latin typeface="Times New Roman" pitchFamily="18" charset="0"/>
                <a:cs typeface="Times New Roman" pitchFamily="18" charset="0"/>
              </a:rPr>
              <a:t>.</a:t>
            </a: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When the system call handler has completed its work, the trap instructions is issued to </a:t>
            </a:r>
            <a:r>
              <a:rPr lang="en-US" smtClean="0">
                <a:solidFill>
                  <a:srgbClr val="0000FF"/>
                </a:solidFill>
                <a:latin typeface="Times New Roman" pitchFamily="18" charset="0"/>
                <a:cs typeface="Times New Roman" pitchFamily="18" charset="0"/>
              </a:rPr>
              <a:t>switch form kernel to user mode</a:t>
            </a:r>
            <a:r>
              <a:rPr lang="en-US" smtClean="0">
                <a:latin typeface="Times New Roman" pitchFamily="18" charset="0"/>
                <a:cs typeface="Times New Roman" pitchFamily="18" charset="0"/>
              </a:rPr>
              <a:t>.</a:t>
            </a: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Then, the </a:t>
            </a:r>
            <a:r>
              <a:rPr lang="en-US" smtClean="0">
                <a:solidFill>
                  <a:srgbClr val="0000FF"/>
                </a:solidFill>
                <a:latin typeface="Times New Roman" pitchFamily="18" charset="0"/>
                <a:cs typeface="Times New Roman" pitchFamily="18" charset="0"/>
              </a:rPr>
              <a:t>procedure returns to the user program in the usual way procedure calls return</a:t>
            </a:r>
            <a:r>
              <a:rPr lang="en-US" smtClean="0">
                <a:latin typeface="Times New Roman" pitchFamily="18" charset="0"/>
                <a:cs typeface="Times New Roman" pitchFamily="18" charset="0"/>
              </a:rPr>
              <a:t>.</a:t>
            </a:r>
          </a:p>
        </p:txBody>
      </p:sp>
      <p:sp>
        <p:nvSpPr>
          <p:cNvPr id="4403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533400" y="0"/>
            <a:ext cx="8229600" cy="914400"/>
          </a:xfrm>
        </p:spPr>
        <p:txBody>
          <a:bodyPr/>
          <a:lstStyle/>
          <a:p>
            <a:r>
              <a:rPr lang="en-US" b="1" smtClean="0">
                <a:latin typeface="Times New Roman" pitchFamily="18" charset="0"/>
                <a:cs typeface="Times New Roman" pitchFamily="18" charset="0"/>
              </a:rPr>
              <a:t>System Calls…</a:t>
            </a:r>
          </a:p>
        </p:txBody>
      </p:sp>
      <p:sp>
        <p:nvSpPr>
          <p:cNvPr id="45059" name="Rectangle 3"/>
          <p:cNvSpPr>
            <a:spLocks noGrp="1"/>
          </p:cNvSpPr>
          <p:nvPr>
            <p:ph type="body" idx="4294967295"/>
          </p:nvPr>
        </p:nvSpPr>
        <p:spPr>
          <a:xfrm>
            <a:off x="228600" y="1143000"/>
            <a:ext cx="8458200" cy="3352800"/>
          </a:xfrm>
        </p:spPr>
        <p:txBody>
          <a:bodyPr/>
          <a:lstStyle/>
          <a:p>
            <a:pPr algn="just">
              <a:lnSpc>
                <a:spcPct val="80000"/>
              </a:lnSpc>
            </a:pPr>
            <a:r>
              <a:rPr lang="en-US" b="1" smtClean="0">
                <a:solidFill>
                  <a:srgbClr val="FF0000"/>
                </a:solidFill>
                <a:latin typeface="Times New Roman" pitchFamily="18" charset="0"/>
                <a:cs typeface="Times New Roman" pitchFamily="18" charset="0"/>
              </a:rPr>
              <a:t>System calls vs. System Programs</a:t>
            </a:r>
          </a:p>
          <a:p>
            <a:pPr lvl="1" algn="just">
              <a:lnSpc>
                <a:spcPct val="80000"/>
              </a:lnSpc>
            </a:pPr>
            <a:r>
              <a:rPr lang="en-US" smtClean="0">
                <a:latin typeface="Times New Roman" pitchFamily="18" charset="0"/>
                <a:cs typeface="Times New Roman" pitchFamily="18" charset="0"/>
              </a:rPr>
              <a:t>System programs provide a convenient environment for program development and execution (e.g, file manipulation, status, etc…)</a:t>
            </a:r>
          </a:p>
          <a:p>
            <a:pPr lvl="1" algn="just">
              <a:lnSpc>
                <a:spcPct val="80000"/>
              </a:lnSpc>
            </a:pPr>
            <a:r>
              <a:rPr lang="en-US" smtClean="0">
                <a:latin typeface="Times New Roman" pitchFamily="18" charset="0"/>
                <a:cs typeface="Times New Roman" pitchFamily="18" charset="0"/>
              </a:rPr>
              <a:t>System programs define the view of the OS seen by most users (they can be understood as shells)</a:t>
            </a:r>
          </a:p>
          <a:p>
            <a:pPr lvl="1" algn="just">
              <a:lnSpc>
                <a:spcPct val="80000"/>
              </a:lnSpc>
            </a:pPr>
            <a:r>
              <a:rPr lang="en-US" smtClean="0">
                <a:latin typeface="Times New Roman" pitchFamily="18" charset="0"/>
                <a:cs typeface="Times New Roman" pitchFamily="18" charset="0"/>
              </a:rPr>
              <a:t>Are a simply user interfaces to system call</a:t>
            </a:r>
          </a:p>
          <a:p>
            <a:pPr lvl="1" algn="just">
              <a:lnSpc>
                <a:spcPct val="80000"/>
              </a:lnSpc>
            </a:pPr>
            <a:r>
              <a:rPr lang="en-US" smtClean="0">
                <a:latin typeface="Times New Roman" pitchFamily="18" charset="0"/>
                <a:cs typeface="Times New Roman" pitchFamily="18" charset="0"/>
              </a:rPr>
              <a:t>Ex: Norton Commander, Window Exporer,…</a:t>
            </a:r>
          </a:p>
        </p:txBody>
      </p:sp>
      <p:sp>
        <p:nvSpPr>
          <p:cNvPr id="4506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533400" y="0"/>
            <a:ext cx="8229600" cy="762000"/>
          </a:xfrm>
        </p:spPr>
        <p:txBody>
          <a:bodyPr/>
          <a:lstStyle/>
          <a:p>
            <a:r>
              <a:rPr lang="en-US" b="1" smtClean="0">
                <a:latin typeface="Times New Roman" pitchFamily="18" charset="0"/>
                <a:cs typeface="Times New Roman" pitchFamily="18" charset="0"/>
              </a:rPr>
              <a:t>System Calls: Example</a:t>
            </a:r>
          </a:p>
        </p:txBody>
      </p:sp>
      <p:pic>
        <p:nvPicPr>
          <p:cNvPr id="46083" name="Picture 624" descr="01-17"/>
          <p:cNvPicPr>
            <a:picLocks noChangeAspect="1" noChangeArrowheads="1"/>
          </p:cNvPicPr>
          <p:nvPr/>
        </p:nvPicPr>
        <p:blipFill>
          <a:blip r:embed="rId3" cstate="print"/>
          <a:srcRect/>
          <a:stretch>
            <a:fillRect/>
          </a:stretch>
        </p:blipFill>
        <p:spPr bwMode="auto">
          <a:xfrm>
            <a:off x="304800" y="762000"/>
            <a:ext cx="6248400" cy="4935538"/>
          </a:xfrm>
          <a:prstGeom prst="rect">
            <a:avLst/>
          </a:prstGeom>
          <a:noFill/>
          <a:ln w="9525">
            <a:noFill/>
            <a:miter lim="800000"/>
            <a:headEnd/>
            <a:tailEnd/>
          </a:ln>
        </p:spPr>
      </p:pic>
      <p:sp>
        <p:nvSpPr>
          <p:cNvPr id="46084" name="Rectangle 3"/>
          <p:cNvSpPr>
            <a:spLocks noChangeArrowheads="1"/>
          </p:cNvSpPr>
          <p:nvPr/>
        </p:nvSpPr>
        <p:spPr bwMode="auto">
          <a:xfrm>
            <a:off x="152400" y="5791200"/>
            <a:ext cx="7239000" cy="381000"/>
          </a:xfrm>
          <a:prstGeom prst="rect">
            <a:avLst/>
          </a:prstGeom>
          <a:noFill/>
          <a:ln w="9525">
            <a:noFill/>
            <a:miter lim="800000"/>
            <a:headEnd/>
            <a:tailEnd/>
          </a:ln>
        </p:spPr>
        <p:txBody>
          <a:bodyPr/>
          <a:lstStyle/>
          <a:p>
            <a:pPr marL="342900" indent="-342900" algn="ctr">
              <a:spcBef>
                <a:spcPct val="20000"/>
              </a:spcBef>
              <a:buFont typeface="Arial" charset="0"/>
              <a:buNone/>
            </a:pPr>
            <a:r>
              <a:rPr lang="en-US" sz="1600" b="1">
                <a:latin typeface="Times New Roman" pitchFamily="18" charset="0"/>
                <a:cs typeface="Times New Roman" pitchFamily="18" charset="0"/>
              </a:rPr>
              <a:t>There are 11 steps executing the system call:  read (fd, buffer, nbytes)</a:t>
            </a:r>
            <a:endParaRPr lang="en-GB" sz="1600" b="1">
              <a:latin typeface="Times New Roman" pitchFamily="18" charset="0"/>
              <a:cs typeface="Times New Roman" pitchFamily="18" charset="0"/>
            </a:endParaRPr>
          </a:p>
        </p:txBody>
      </p:sp>
      <p:sp>
        <p:nvSpPr>
          <p:cNvPr id="46085" name="Text Box 4"/>
          <p:cNvSpPr txBox="1">
            <a:spLocks noChangeArrowheads="1"/>
          </p:cNvSpPr>
          <p:nvPr/>
        </p:nvSpPr>
        <p:spPr bwMode="auto">
          <a:xfrm>
            <a:off x="38100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1-17.</a:t>
            </a:r>
          </a:p>
        </p:txBody>
      </p:sp>
      <p:sp>
        <p:nvSpPr>
          <p:cNvPr id="6" name="Rectangle 5"/>
          <p:cNvSpPr/>
          <p:nvPr/>
        </p:nvSpPr>
        <p:spPr>
          <a:xfrm>
            <a:off x="6781800" y="2971800"/>
            <a:ext cx="2133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 C++ compilers will put parameters to the stack in reverse order.</a:t>
            </a:r>
          </a:p>
        </p:txBody>
      </p:sp>
      <p:sp>
        <p:nvSpPr>
          <p:cNvPr id="46087"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533400" y="0"/>
            <a:ext cx="8229600" cy="762000"/>
          </a:xfrm>
        </p:spPr>
        <p:txBody>
          <a:bodyPr/>
          <a:lstStyle/>
          <a:p>
            <a:r>
              <a:rPr lang="en-US" b="1" smtClean="0">
                <a:latin typeface="Times New Roman" pitchFamily="18" charset="0"/>
                <a:cs typeface="Times New Roman" pitchFamily="18" charset="0"/>
              </a:rPr>
              <a:t>System Calls: Example</a:t>
            </a:r>
          </a:p>
        </p:txBody>
      </p:sp>
      <p:pic>
        <p:nvPicPr>
          <p:cNvPr id="47107" name="Picture 6"/>
          <p:cNvPicPr>
            <a:picLocks noChangeAspect="1" noChangeArrowheads="1"/>
          </p:cNvPicPr>
          <p:nvPr/>
        </p:nvPicPr>
        <p:blipFill>
          <a:blip r:embed="rId3" cstate="print"/>
          <a:srcRect l="16977" t="552" r="17184" b="552"/>
          <a:stretch>
            <a:fillRect/>
          </a:stretch>
        </p:blipFill>
        <p:spPr bwMode="auto">
          <a:xfrm>
            <a:off x="2514600" y="1143000"/>
            <a:ext cx="4038600" cy="4549775"/>
          </a:xfrm>
          <a:prstGeom prst="rect">
            <a:avLst/>
          </a:prstGeom>
          <a:noFill/>
          <a:ln w="38100" cmpd="dbl">
            <a:solidFill>
              <a:srgbClr val="CC6600"/>
            </a:solidFill>
            <a:miter lim="800000"/>
            <a:headEnd/>
            <a:tailEnd/>
          </a:ln>
        </p:spPr>
      </p:pic>
      <p:sp>
        <p:nvSpPr>
          <p:cNvPr id="4710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609600" y="0"/>
            <a:ext cx="8229600" cy="685800"/>
          </a:xfrm>
        </p:spPr>
        <p:txBody>
          <a:bodyPr/>
          <a:lstStyle/>
          <a:p>
            <a:r>
              <a:rPr lang="en-US" sz="4000" b="1" smtClean="0">
                <a:latin typeface="Times New Roman" pitchFamily="18" charset="0"/>
                <a:cs typeface="Times New Roman" pitchFamily="18" charset="0"/>
              </a:rPr>
              <a:t>Some System Calls…</a:t>
            </a:r>
          </a:p>
        </p:txBody>
      </p:sp>
      <p:sp>
        <p:nvSpPr>
          <p:cNvPr id="45059" name="Rectangle 3"/>
          <p:cNvSpPr>
            <a:spLocks noGrp="1"/>
          </p:cNvSpPr>
          <p:nvPr>
            <p:ph type="body" idx="1"/>
          </p:nvPr>
        </p:nvSpPr>
        <p:spPr>
          <a:xfrm>
            <a:off x="381000" y="914400"/>
            <a:ext cx="8229600" cy="5105400"/>
          </a:xfrm>
        </p:spPr>
        <p:txBody>
          <a:bodyPr>
            <a:normAutofit lnSpcReduction="10000"/>
          </a:bodyPr>
          <a:lstStyle/>
          <a:p>
            <a:pPr algn="just">
              <a:defRPr/>
            </a:pPr>
            <a:r>
              <a:rPr lang="en-US" b="1" smtClean="0">
                <a:latin typeface="Times New Roman" pitchFamily="18" charset="0"/>
                <a:cs typeface="Times New Roman" pitchFamily="18" charset="0"/>
              </a:rPr>
              <a:t>For Process Management:</a:t>
            </a:r>
            <a:r>
              <a:rPr lang="en-US" smtClean="0">
                <a:latin typeface="Times New Roman" pitchFamily="18" charset="0"/>
                <a:cs typeface="Times New Roman" pitchFamily="18" charset="0"/>
              </a:rPr>
              <a:t> </a:t>
            </a:r>
          </a:p>
          <a:p>
            <a:pPr marL="747713" algn="just">
              <a:buFont typeface="Wingdings" pitchFamily="2" charset="2"/>
              <a:buNone/>
              <a:defRPr/>
            </a:pPr>
            <a:r>
              <a:rPr lang="en-US" sz="2800" smtClean="0">
                <a:latin typeface="Times New Roman" pitchFamily="18" charset="0"/>
                <a:cs typeface="Times New Roman" pitchFamily="18" charset="0"/>
              </a:rPr>
              <a:t>- Create a child process - </a:t>
            </a:r>
            <a:r>
              <a:rPr lang="en-US" sz="2800" smtClean="0">
                <a:solidFill>
                  <a:srgbClr val="0000FF"/>
                </a:solidFill>
                <a:latin typeface="Times New Roman" pitchFamily="18" charset="0"/>
                <a:cs typeface="Times New Roman" pitchFamily="18" charset="0"/>
              </a:rPr>
              <a:t>fork()</a:t>
            </a:r>
            <a:r>
              <a:rPr lang="en-US" sz="2800" smtClean="0">
                <a:latin typeface="Times New Roman" pitchFamily="18" charset="0"/>
                <a:cs typeface="Times New Roman" pitchFamily="18" charset="0"/>
              </a:rPr>
              <a:t>, </a:t>
            </a:r>
          </a:p>
          <a:p>
            <a:pPr marL="747713" algn="just">
              <a:buFontTx/>
              <a:buChar char="-"/>
              <a:defRPr/>
            </a:pPr>
            <a:r>
              <a:rPr lang="en-US" sz="2800" smtClean="0">
                <a:latin typeface="Times New Roman" pitchFamily="18" charset="0"/>
                <a:cs typeface="Times New Roman" pitchFamily="18" charset="0"/>
              </a:rPr>
              <a:t>Wait for a child process to terminate – </a:t>
            </a:r>
            <a:r>
              <a:rPr lang="en-US" sz="2800" smtClean="0">
                <a:solidFill>
                  <a:srgbClr val="0000FF"/>
                </a:solidFill>
              </a:rPr>
              <a:t>waitpid</a:t>
            </a:r>
            <a:r>
              <a:rPr lang="en-US" sz="2800" smtClean="0">
                <a:latin typeface="Times New Roman" pitchFamily="18" charset="0"/>
                <a:cs typeface="Times New Roman" pitchFamily="18" charset="0"/>
              </a:rPr>
              <a:t>(…)</a:t>
            </a:r>
          </a:p>
          <a:p>
            <a:pPr marL="747713" algn="just">
              <a:buFontTx/>
              <a:buChar char="-"/>
              <a:defRPr/>
            </a:pPr>
            <a:r>
              <a:rPr lang="en-US" sz="2800" smtClean="0">
                <a:latin typeface="Times New Roman" pitchFamily="18" charset="0"/>
                <a:cs typeface="Times New Roman" pitchFamily="18" charset="0"/>
              </a:rPr>
              <a:t>Execute a process - </a:t>
            </a:r>
            <a:r>
              <a:rPr lang="en-US" sz="2800" smtClean="0">
                <a:solidFill>
                  <a:srgbClr val="0000FF"/>
                </a:solidFill>
              </a:rPr>
              <a:t>exec</a:t>
            </a:r>
            <a:r>
              <a:rPr lang="en-US" sz="2800" smtClean="0">
                <a:latin typeface="Times New Roman" pitchFamily="18" charset="0"/>
                <a:cs typeface="Times New Roman" pitchFamily="18" charset="0"/>
              </a:rPr>
              <a:t>(), </a:t>
            </a:r>
          </a:p>
          <a:p>
            <a:pPr marL="747713" algn="just">
              <a:buFontTx/>
              <a:buChar char="-"/>
              <a:defRPr/>
            </a:pPr>
            <a:r>
              <a:rPr lang="en-US" sz="2800" smtClean="0">
                <a:latin typeface="Times New Roman" pitchFamily="18" charset="0"/>
                <a:cs typeface="Times New Roman" pitchFamily="18" charset="0"/>
              </a:rPr>
              <a:t>Terminate process and return status - </a:t>
            </a:r>
            <a:r>
              <a:rPr lang="en-US" sz="2800" smtClean="0">
                <a:solidFill>
                  <a:srgbClr val="0000FF"/>
                </a:solidFill>
              </a:rPr>
              <a:t>exit(status</a:t>
            </a:r>
            <a:r>
              <a:rPr lang="en-US" sz="2800" smtClean="0">
                <a:latin typeface="Times New Roman" pitchFamily="18" charset="0"/>
                <a:cs typeface="Times New Roman" pitchFamily="18" charset="0"/>
              </a:rPr>
              <a:t>) … </a:t>
            </a:r>
          </a:p>
          <a:p>
            <a:pPr algn="just">
              <a:defRPr/>
            </a:pPr>
            <a:r>
              <a:rPr lang="en-US" b="1" smtClean="0">
                <a:latin typeface="Times New Roman" pitchFamily="18" charset="0"/>
                <a:cs typeface="Times New Roman" pitchFamily="18" charset="0"/>
              </a:rPr>
              <a:t>File management: </a:t>
            </a:r>
          </a:p>
          <a:p>
            <a:pPr lvl="1" algn="just">
              <a:defRPr/>
            </a:pPr>
            <a:r>
              <a:rPr lang="en-US" smtClean="0">
                <a:solidFill>
                  <a:srgbClr val="0000FF"/>
                </a:solidFill>
              </a:rPr>
              <a:t>open</a:t>
            </a:r>
            <a:r>
              <a:rPr lang="en-US" smtClean="0">
                <a:latin typeface="Times New Roman" pitchFamily="18" charset="0"/>
                <a:cs typeface="Times New Roman" pitchFamily="18" charset="0"/>
              </a:rPr>
              <a:t>(), </a:t>
            </a:r>
            <a:r>
              <a:rPr lang="en-US" smtClean="0">
                <a:solidFill>
                  <a:srgbClr val="0000FF"/>
                </a:solidFill>
              </a:rPr>
              <a:t>close</a:t>
            </a:r>
            <a:r>
              <a:rPr lang="en-US" smtClean="0">
                <a:latin typeface="Times New Roman" pitchFamily="18" charset="0"/>
                <a:cs typeface="Times New Roman" pitchFamily="18" charset="0"/>
              </a:rPr>
              <a:t>(), </a:t>
            </a:r>
            <a:r>
              <a:rPr lang="en-US" smtClean="0">
                <a:solidFill>
                  <a:srgbClr val="0000FF"/>
                </a:solidFill>
              </a:rPr>
              <a:t>read</a:t>
            </a:r>
            <a:r>
              <a:rPr lang="en-US" smtClean="0">
                <a:latin typeface="Times New Roman" pitchFamily="18" charset="0"/>
                <a:cs typeface="Times New Roman" pitchFamily="18" charset="0"/>
              </a:rPr>
              <a:t>(), </a:t>
            </a:r>
            <a:r>
              <a:rPr lang="en-US" smtClean="0">
                <a:solidFill>
                  <a:srgbClr val="0000FF"/>
                </a:solidFill>
              </a:rPr>
              <a:t>write</a:t>
            </a:r>
            <a:r>
              <a:rPr lang="en-US" smtClean="0">
                <a:latin typeface="Times New Roman" pitchFamily="18" charset="0"/>
                <a:cs typeface="Times New Roman" pitchFamily="18" charset="0"/>
              </a:rPr>
              <a:t>(), </a:t>
            </a:r>
            <a:r>
              <a:rPr lang="en-US" smtClean="0">
                <a:solidFill>
                  <a:srgbClr val="0000FF"/>
                </a:solidFill>
              </a:rPr>
              <a:t>lseek</a:t>
            </a:r>
            <a:r>
              <a:rPr lang="en-US" smtClean="0">
                <a:latin typeface="Times New Roman" pitchFamily="18" charset="0"/>
                <a:cs typeface="Times New Roman" pitchFamily="18" charset="0"/>
              </a:rPr>
              <a:t>(), </a:t>
            </a:r>
          </a:p>
          <a:p>
            <a:pPr lvl="1" algn="just">
              <a:defRPr/>
            </a:pPr>
            <a:r>
              <a:rPr lang="en-US" smtClean="0">
                <a:latin typeface="Times New Roman" pitchFamily="18" charset="0"/>
                <a:cs typeface="Times New Roman" pitchFamily="18" charset="0"/>
              </a:rPr>
              <a:t>Get file status:   </a:t>
            </a:r>
            <a:r>
              <a:rPr lang="en-US" smtClean="0">
                <a:solidFill>
                  <a:srgbClr val="0000FF"/>
                </a:solidFill>
              </a:rPr>
              <a:t>stat</a:t>
            </a:r>
            <a:r>
              <a:rPr lang="en-US" smtClean="0">
                <a:latin typeface="Times New Roman" pitchFamily="18" charset="0"/>
                <a:cs typeface="Times New Roman" pitchFamily="18" charset="0"/>
              </a:rPr>
              <a:t>() </a:t>
            </a:r>
          </a:p>
          <a:p>
            <a:pPr lvl="1" algn="just">
              <a:defRPr/>
            </a:pPr>
            <a:r>
              <a:rPr lang="en-US" smtClean="0">
                <a:latin typeface="Times New Roman" pitchFamily="18" charset="0"/>
                <a:cs typeface="Times New Roman" pitchFamily="18" charset="0"/>
              </a:rPr>
              <a:t>…</a:t>
            </a:r>
          </a:p>
        </p:txBody>
      </p:sp>
      <p:sp>
        <p:nvSpPr>
          <p:cNvPr id="4813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609600" y="0"/>
            <a:ext cx="8229600" cy="685800"/>
          </a:xfrm>
        </p:spPr>
        <p:txBody>
          <a:bodyPr/>
          <a:lstStyle/>
          <a:p>
            <a:r>
              <a:rPr lang="en-US" sz="4000" b="1" smtClean="0">
                <a:latin typeface="Times New Roman" pitchFamily="18" charset="0"/>
                <a:cs typeface="Times New Roman" pitchFamily="18" charset="0"/>
              </a:rPr>
              <a:t>Some System Calls…</a:t>
            </a:r>
          </a:p>
        </p:txBody>
      </p:sp>
      <p:sp>
        <p:nvSpPr>
          <p:cNvPr id="45059" name="Rectangle 3"/>
          <p:cNvSpPr>
            <a:spLocks noGrp="1"/>
          </p:cNvSpPr>
          <p:nvPr>
            <p:ph type="body" idx="1"/>
          </p:nvPr>
        </p:nvSpPr>
        <p:spPr>
          <a:xfrm>
            <a:off x="533400" y="1295400"/>
            <a:ext cx="8153400" cy="4343400"/>
          </a:xfrm>
        </p:spPr>
        <p:txBody>
          <a:bodyPr>
            <a:normAutofit fontScale="77500" lnSpcReduction="20000"/>
          </a:bodyPr>
          <a:lstStyle/>
          <a:p>
            <a:pPr algn="just">
              <a:defRPr/>
            </a:pPr>
            <a:r>
              <a:rPr lang="en-US" b="1" smtClean="0">
                <a:latin typeface="Times New Roman" pitchFamily="18" charset="0"/>
                <a:cs typeface="Times New Roman" pitchFamily="18" charset="0"/>
              </a:rPr>
              <a:t>For File System management: </a:t>
            </a:r>
          </a:p>
          <a:p>
            <a:pPr lvl="1" algn="just">
              <a:defRPr/>
            </a:pPr>
            <a:r>
              <a:rPr lang="en-US" sz="3300" smtClean="0">
                <a:solidFill>
                  <a:srgbClr val="0000FF"/>
                </a:solidFill>
              </a:rPr>
              <a:t>mkdir</a:t>
            </a:r>
            <a:r>
              <a:rPr lang="en-US" smtClean="0">
                <a:latin typeface="Times New Roman" pitchFamily="18" charset="0"/>
                <a:cs typeface="Times New Roman" pitchFamily="18" charset="0"/>
              </a:rPr>
              <a:t>(…), </a:t>
            </a:r>
            <a:r>
              <a:rPr lang="en-US" sz="3300" smtClean="0">
                <a:solidFill>
                  <a:srgbClr val="0000FF"/>
                </a:solidFill>
              </a:rPr>
              <a:t>rmdir</a:t>
            </a:r>
            <a:r>
              <a:rPr lang="en-US" smtClean="0">
                <a:latin typeface="Times New Roman" pitchFamily="18" charset="0"/>
                <a:cs typeface="Times New Roman" pitchFamily="18" charset="0"/>
              </a:rPr>
              <a:t>(…), </a:t>
            </a:r>
          </a:p>
          <a:p>
            <a:pPr lvl="1" algn="just">
              <a:defRPr/>
            </a:pPr>
            <a:r>
              <a:rPr lang="en-US" sz="3300" smtClean="0">
                <a:solidFill>
                  <a:srgbClr val="0000FF"/>
                </a:solidFill>
              </a:rPr>
              <a:t>mount</a:t>
            </a:r>
            <a:r>
              <a:rPr lang="en-US" smtClean="0">
                <a:latin typeface="Times New Roman" pitchFamily="18" charset="0"/>
                <a:cs typeface="Times New Roman" pitchFamily="18" charset="0"/>
              </a:rPr>
              <a:t>(…), </a:t>
            </a:r>
            <a:r>
              <a:rPr lang="en-US" sz="3300" smtClean="0">
                <a:solidFill>
                  <a:srgbClr val="0000FF"/>
                </a:solidFill>
              </a:rPr>
              <a:t>unmount</a:t>
            </a:r>
            <a:r>
              <a:rPr lang="en-US" smtClean="0">
                <a:latin typeface="Times New Roman" pitchFamily="18" charset="0"/>
                <a:cs typeface="Times New Roman" pitchFamily="18" charset="0"/>
              </a:rPr>
              <a:t>(…), </a:t>
            </a:r>
          </a:p>
          <a:p>
            <a:pPr lvl="1" algn="just">
              <a:defRPr/>
            </a:pPr>
            <a:r>
              <a:rPr lang="en-US" sz="3300" smtClean="0">
                <a:solidFill>
                  <a:srgbClr val="0000FF"/>
                </a:solidFill>
              </a:rPr>
              <a:t>link</a:t>
            </a:r>
            <a:r>
              <a:rPr lang="en-US" smtClean="0">
                <a:latin typeface="Times New Roman" pitchFamily="18" charset="0"/>
                <a:cs typeface="Times New Roman" pitchFamily="18" charset="0"/>
              </a:rPr>
              <a:t>(), </a:t>
            </a:r>
            <a:r>
              <a:rPr lang="en-US" sz="3300" smtClean="0">
                <a:solidFill>
                  <a:srgbClr val="0000FF"/>
                </a:solidFill>
              </a:rPr>
              <a:t>unlink</a:t>
            </a:r>
            <a:r>
              <a:rPr lang="en-US" smtClean="0">
                <a:latin typeface="Times New Roman" pitchFamily="18" charset="0"/>
                <a:cs typeface="Times New Roman" pitchFamily="18" charset="0"/>
              </a:rPr>
              <a:t>(), </a:t>
            </a:r>
            <a:r>
              <a:rPr lang="en-US" sz="3300" smtClean="0">
                <a:solidFill>
                  <a:srgbClr val="0000FF"/>
                </a:solidFill>
              </a:rPr>
              <a:t>chown</a:t>
            </a:r>
            <a:r>
              <a:rPr lang="en-US" smtClean="0">
                <a:latin typeface="Times New Roman" pitchFamily="18" charset="0"/>
                <a:cs typeface="Times New Roman" pitchFamily="18" charset="0"/>
              </a:rPr>
              <a:t>()</a:t>
            </a:r>
            <a:r>
              <a:rPr lang="en-US" smtClean="0">
                <a:solidFill>
                  <a:srgbClr val="0000FF"/>
                </a:solidFill>
              </a:rPr>
              <a:t> -</a:t>
            </a:r>
            <a:r>
              <a:rPr lang="en-US" smtClean="0"/>
              <a:t> change file owner</a:t>
            </a:r>
            <a:r>
              <a:rPr lang="en-US" smtClean="0">
                <a:latin typeface="Times New Roman" pitchFamily="18" charset="0"/>
                <a:cs typeface="Times New Roman" pitchFamily="18" charset="0"/>
              </a:rPr>
              <a:t> </a:t>
            </a:r>
          </a:p>
          <a:p>
            <a:pPr lvl="1" algn="just">
              <a:defRPr/>
            </a:pPr>
            <a:r>
              <a:rPr lang="en-US" smtClean="0">
                <a:latin typeface="Times New Roman" pitchFamily="18" charset="0"/>
                <a:cs typeface="Times New Roman" pitchFamily="18" charset="0"/>
              </a:rPr>
              <a:t>…</a:t>
            </a:r>
          </a:p>
          <a:p>
            <a:pPr algn="just">
              <a:defRPr/>
            </a:pPr>
            <a:r>
              <a:rPr lang="en-US" b="1" smtClean="0">
                <a:latin typeface="Times New Roman" pitchFamily="18" charset="0"/>
                <a:cs typeface="Times New Roman" pitchFamily="18" charset="0"/>
              </a:rPr>
              <a:t>Miscellaneous: </a:t>
            </a:r>
          </a:p>
          <a:p>
            <a:pPr lvl="1" algn="just">
              <a:defRPr/>
            </a:pPr>
            <a:r>
              <a:rPr lang="en-US" sz="3400" smtClean="0">
                <a:latin typeface="Times New Roman" pitchFamily="18" charset="0"/>
                <a:cs typeface="Times New Roman" pitchFamily="18" charset="0"/>
              </a:rPr>
              <a:t>Change the working diretory: </a:t>
            </a:r>
            <a:r>
              <a:rPr lang="en-US" sz="3400" smtClean="0">
                <a:solidFill>
                  <a:srgbClr val="0000FF"/>
                </a:solidFill>
              </a:rPr>
              <a:t>chdir</a:t>
            </a:r>
            <a:r>
              <a:rPr lang="en-US" sz="3400" smtClean="0">
                <a:latin typeface="Times New Roman" pitchFamily="18" charset="0"/>
                <a:cs typeface="Times New Roman" pitchFamily="18" charset="0"/>
              </a:rPr>
              <a:t>(), </a:t>
            </a:r>
          </a:p>
          <a:p>
            <a:pPr lvl="1" algn="just">
              <a:defRPr/>
            </a:pPr>
            <a:r>
              <a:rPr lang="en-US" sz="3400" smtClean="0">
                <a:latin typeface="Times New Roman" pitchFamily="18" charset="0"/>
                <a:cs typeface="Times New Roman" pitchFamily="18" charset="0"/>
              </a:rPr>
              <a:t>Change the file’s protection bits: </a:t>
            </a:r>
            <a:r>
              <a:rPr lang="en-US" sz="3400" smtClean="0">
                <a:solidFill>
                  <a:srgbClr val="0000FF"/>
                </a:solidFill>
              </a:rPr>
              <a:t>chmod</a:t>
            </a:r>
            <a:r>
              <a:rPr lang="en-US" sz="3400" smtClean="0">
                <a:latin typeface="Times New Roman" pitchFamily="18" charset="0"/>
                <a:cs typeface="Times New Roman" pitchFamily="18" charset="0"/>
              </a:rPr>
              <a:t>(), </a:t>
            </a:r>
          </a:p>
          <a:p>
            <a:pPr lvl="1" algn="just">
              <a:defRPr/>
            </a:pPr>
            <a:r>
              <a:rPr lang="en-US" sz="3400" smtClean="0">
                <a:latin typeface="Times New Roman" pitchFamily="18" charset="0"/>
                <a:cs typeface="Times New Roman" pitchFamily="18" charset="0"/>
              </a:rPr>
              <a:t>Send a signal to a process:  </a:t>
            </a:r>
            <a:r>
              <a:rPr lang="en-US" sz="3400" smtClean="0">
                <a:solidFill>
                  <a:srgbClr val="0000FF"/>
                </a:solidFill>
              </a:rPr>
              <a:t>kill</a:t>
            </a:r>
            <a:r>
              <a:rPr lang="en-US" sz="3400" smtClean="0">
                <a:latin typeface="Times New Roman" pitchFamily="18" charset="0"/>
                <a:cs typeface="Times New Roman" pitchFamily="18" charset="0"/>
              </a:rPr>
              <a:t>()</a:t>
            </a:r>
          </a:p>
          <a:p>
            <a:pPr lvl="1" algn="just">
              <a:defRPr/>
            </a:pPr>
            <a:r>
              <a:rPr lang="en-US" sz="3400" smtClean="0">
                <a:latin typeface="Times New Roman" pitchFamily="18" charset="0"/>
                <a:cs typeface="Times New Roman" pitchFamily="18" charset="0"/>
              </a:rPr>
              <a:t>Get the elapsed time since Jan, 1, 1970:  </a:t>
            </a:r>
            <a:r>
              <a:rPr lang="en-US" sz="3400" smtClean="0">
                <a:solidFill>
                  <a:srgbClr val="0000FF"/>
                </a:solidFill>
              </a:rPr>
              <a:t>time</a:t>
            </a:r>
            <a:r>
              <a:rPr lang="en-US" sz="3400" smtClean="0">
                <a:latin typeface="Times New Roman" pitchFamily="18" charset="0"/>
                <a:cs typeface="Times New Roman" pitchFamily="18" charset="0"/>
              </a:rPr>
              <a:t>()</a:t>
            </a:r>
          </a:p>
          <a:p>
            <a:pPr lvl="1" algn="just">
              <a:defRPr/>
            </a:pPr>
            <a:r>
              <a:rPr lang="en-US" sz="3400" smtClean="0">
                <a:latin typeface="Times New Roman" pitchFamily="18" charset="0"/>
                <a:cs typeface="Times New Roman" pitchFamily="18" charset="0"/>
              </a:rPr>
              <a:t>….</a:t>
            </a:r>
          </a:p>
        </p:txBody>
      </p:sp>
      <p:sp>
        <p:nvSpPr>
          <p:cNvPr id="4915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609600" y="0"/>
            <a:ext cx="8229600" cy="685800"/>
          </a:xfrm>
        </p:spPr>
        <p:txBody>
          <a:bodyPr/>
          <a:lstStyle/>
          <a:p>
            <a:r>
              <a:rPr lang="en-US" sz="4000" b="1" smtClean="0">
                <a:latin typeface="Times New Roman" pitchFamily="18" charset="0"/>
                <a:cs typeface="Times New Roman" pitchFamily="18" charset="0"/>
              </a:rPr>
              <a:t>Some System Calls…</a:t>
            </a:r>
          </a:p>
        </p:txBody>
      </p:sp>
      <p:sp>
        <p:nvSpPr>
          <p:cNvPr id="50179" name="Rectangle 3"/>
          <p:cNvSpPr>
            <a:spLocks noGrp="1"/>
          </p:cNvSpPr>
          <p:nvPr>
            <p:ph type="body" idx="1"/>
          </p:nvPr>
        </p:nvSpPr>
        <p:spPr>
          <a:xfrm>
            <a:off x="0" y="762000"/>
            <a:ext cx="9144000" cy="533400"/>
          </a:xfrm>
        </p:spPr>
        <p:txBody>
          <a:bodyPr/>
          <a:lstStyle/>
          <a:p>
            <a:pPr algn="just">
              <a:buClrTx/>
              <a:buSzTx/>
              <a:buFont typeface="Arial" charset="0"/>
              <a:buChar char="•"/>
            </a:pPr>
            <a:r>
              <a:rPr lang="en-US" sz="2800" b="1" smtClean="0">
                <a:latin typeface="Times New Roman" pitchFamily="18" charset="0"/>
                <a:cs typeface="Times New Roman" pitchFamily="18" charset="0"/>
              </a:rPr>
              <a:t>UNIX System Calls vs Windows Win32 API</a:t>
            </a:r>
          </a:p>
          <a:p>
            <a:pPr algn="just">
              <a:buClrTx/>
              <a:buSzTx/>
              <a:buFont typeface="Arial" charset="0"/>
              <a:buChar char="•"/>
            </a:pPr>
            <a:endParaRPr lang="en-US" sz="2400" smtClean="0">
              <a:latin typeface="Times New Roman" pitchFamily="18" charset="0"/>
              <a:cs typeface="Times New Roman" pitchFamily="18" charset="0"/>
            </a:endParaRPr>
          </a:p>
        </p:txBody>
      </p:sp>
      <p:sp>
        <p:nvSpPr>
          <p:cNvPr id="50180" name="Text Box 4"/>
          <p:cNvSpPr txBox="1">
            <a:spLocks noChangeArrowheads="1"/>
          </p:cNvSpPr>
          <p:nvPr/>
        </p:nvSpPr>
        <p:spPr bwMode="auto">
          <a:xfrm>
            <a:off x="3662363" y="6391275"/>
            <a:ext cx="2171700" cy="314325"/>
          </a:xfrm>
          <a:prstGeom prst="rect">
            <a:avLst/>
          </a:prstGeom>
          <a:noFill/>
          <a:ln w="9525">
            <a:noFill/>
            <a:miter lim="800000"/>
            <a:headEnd/>
            <a:tailEnd/>
          </a:ln>
        </p:spPr>
        <p:txBody>
          <a:bodyPr>
            <a:spAutoFit/>
          </a:bodyPr>
          <a:lstStyle/>
          <a:p>
            <a:r>
              <a:rPr lang="en-US" sz="1400" b="1">
                <a:latin typeface="Times New Roman" pitchFamily="18" charset="0"/>
              </a:rPr>
              <a:t>Tanenbaum, Fig. 1-23.</a:t>
            </a:r>
          </a:p>
        </p:txBody>
      </p:sp>
      <p:pic>
        <p:nvPicPr>
          <p:cNvPr id="50181" name="Picture 6"/>
          <p:cNvPicPr>
            <a:picLocks noChangeAspect="1" noChangeArrowheads="1"/>
          </p:cNvPicPr>
          <p:nvPr/>
        </p:nvPicPr>
        <p:blipFill>
          <a:blip r:embed="rId2" cstate="print"/>
          <a:srcRect/>
          <a:stretch>
            <a:fillRect/>
          </a:stretch>
        </p:blipFill>
        <p:spPr bwMode="auto">
          <a:xfrm>
            <a:off x="1828800" y="1355725"/>
            <a:ext cx="5857875" cy="4984750"/>
          </a:xfrm>
          <a:prstGeom prst="rect">
            <a:avLst/>
          </a:prstGeom>
          <a:noFill/>
          <a:ln w="9525">
            <a:noFill/>
            <a:miter lim="800000"/>
            <a:headEnd/>
            <a:tailEnd/>
          </a:ln>
        </p:spPr>
      </p:pic>
      <p:sp>
        <p:nvSpPr>
          <p:cNvPr id="50182"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381000" y="0"/>
            <a:ext cx="8229600" cy="1143000"/>
          </a:xfrm>
        </p:spPr>
        <p:txBody>
          <a:bodyPr/>
          <a:lstStyle/>
          <a:p>
            <a:r>
              <a:rPr lang="en-US" sz="4000" smtClean="0"/>
              <a:t>6</a:t>
            </a:r>
            <a:r>
              <a:rPr lang="en-US" sz="4000" b="1" smtClean="0">
                <a:latin typeface="Times New Roman" pitchFamily="18" charset="0"/>
                <a:cs typeface="Times New Roman" pitchFamily="18" charset="0"/>
              </a:rPr>
              <a:t>- OS Structure</a:t>
            </a:r>
            <a:endParaRPr lang="en-US" sz="4000" smtClean="0">
              <a:latin typeface="Times New Roman" pitchFamily="18" charset="0"/>
              <a:cs typeface="Times New Roman" pitchFamily="18" charset="0"/>
            </a:endParaRPr>
          </a:p>
        </p:txBody>
      </p:sp>
      <p:sp>
        <p:nvSpPr>
          <p:cNvPr id="51203" name="Rectangle 3"/>
          <p:cNvSpPr>
            <a:spLocks noGrp="1"/>
          </p:cNvSpPr>
          <p:nvPr>
            <p:ph type="body" sz="half" idx="1"/>
          </p:nvPr>
        </p:nvSpPr>
        <p:spPr>
          <a:xfrm>
            <a:off x="1295400" y="1600200"/>
            <a:ext cx="6934200" cy="3962400"/>
          </a:xfrm>
        </p:spPr>
        <p:txBody>
          <a:bodyPr/>
          <a:lstStyle/>
          <a:p>
            <a:pPr algn="just"/>
            <a:r>
              <a:rPr lang="en-US" sz="2800" smtClean="0">
                <a:solidFill>
                  <a:srgbClr val="0070C0"/>
                </a:solidFill>
                <a:latin typeface="Arial" charset="0"/>
                <a:cs typeface="Arial" charset="0"/>
              </a:rPr>
              <a:t>Monolithic Systems</a:t>
            </a:r>
            <a:r>
              <a:rPr lang="en-US" sz="2800" smtClean="0">
                <a:latin typeface="Arial" charset="0"/>
                <a:cs typeface="Arial" charset="0"/>
              </a:rPr>
              <a:t> – Hệ nguyên khối</a:t>
            </a:r>
          </a:p>
          <a:p>
            <a:pPr algn="just"/>
            <a:r>
              <a:rPr lang="en-US" sz="2800" smtClean="0">
                <a:solidFill>
                  <a:srgbClr val="0070C0"/>
                </a:solidFill>
                <a:latin typeface="Arial" charset="0"/>
                <a:cs typeface="Arial" charset="0"/>
              </a:rPr>
              <a:t>Layered Systems</a:t>
            </a:r>
            <a:r>
              <a:rPr lang="en-US" sz="2800" smtClean="0">
                <a:latin typeface="Arial" charset="0"/>
                <a:cs typeface="Arial" charset="0"/>
              </a:rPr>
              <a:t> – Hệ phân lớp</a:t>
            </a:r>
          </a:p>
          <a:p>
            <a:pPr algn="just"/>
            <a:r>
              <a:rPr lang="en-US" sz="2800" smtClean="0">
                <a:solidFill>
                  <a:srgbClr val="0070C0"/>
                </a:solidFill>
                <a:latin typeface="Arial" charset="0"/>
                <a:cs typeface="Arial" charset="0"/>
              </a:rPr>
              <a:t>Micro Kernels</a:t>
            </a:r>
            <a:r>
              <a:rPr lang="en-US" sz="2800" smtClean="0">
                <a:latin typeface="Arial" charset="0"/>
                <a:cs typeface="Arial" charset="0"/>
              </a:rPr>
              <a:t> – Hệ vi nhân</a:t>
            </a:r>
          </a:p>
          <a:p>
            <a:pPr algn="just"/>
            <a:r>
              <a:rPr lang="en-US" sz="2800" smtClean="0">
                <a:solidFill>
                  <a:srgbClr val="0070C0"/>
                </a:solidFill>
                <a:latin typeface="Arial" charset="0"/>
                <a:cs typeface="Arial" charset="0"/>
              </a:rPr>
              <a:t>Client-Server Model</a:t>
            </a:r>
          </a:p>
          <a:p>
            <a:pPr algn="just"/>
            <a:r>
              <a:rPr lang="en-US" sz="2800" smtClean="0">
                <a:solidFill>
                  <a:srgbClr val="0070C0"/>
                </a:solidFill>
                <a:latin typeface="Arial" charset="0"/>
                <a:cs typeface="Arial" charset="0"/>
              </a:rPr>
              <a:t>Virtual Machines</a:t>
            </a:r>
            <a:r>
              <a:rPr lang="en-US" sz="2800" smtClean="0">
                <a:latin typeface="Arial" charset="0"/>
                <a:cs typeface="Arial" charset="0"/>
              </a:rPr>
              <a:t>: Máy ảo</a:t>
            </a:r>
          </a:p>
          <a:p>
            <a:pPr algn="just"/>
            <a:r>
              <a:rPr lang="en-US" sz="2800" smtClean="0">
                <a:solidFill>
                  <a:srgbClr val="0070C0"/>
                </a:solidFill>
                <a:latin typeface="Arial" charset="0"/>
                <a:cs typeface="Arial" charset="0"/>
              </a:rPr>
              <a:t>Exokernels</a:t>
            </a:r>
            <a:r>
              <a:rPr lang="en-US" sz="2800" smtClean="0">
                <a:latin typeface="Arial" charset="0"/>
                <a:cs typeface="Arial" charset="0"/>
              </a:rPr>
              <a:t>: Trình quản lý tài nguyên trong hệ thống nhiều máy ảo. </a:t>
            </a:r>
          </a:p>
        </p:txBody>
      </p:sp>
      <p:sp>
        <p:nvSpPr>
          <p:cNvPr id="5120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a:xfrm>
            <a:off x="838200" y="0"/>
            <a:ext cx="8229600" cy="838200"/>
          </a:xfrm>
        </p:spPr>
        <p:txBody>
          <a:bodyPr/>
          <a:lstStyle/>
          <a:p>
            <a:r>
              <a:rPr lang="en-US" sz="4000" b="1" smtClean="0">
                <a:latin typeface="Times New Roman" pitchFamily="18" charset="0"/>
                <a:cs typeface="Times New Roman" pitchFamily="18" charset="0"/>
              </a:rPr>
              <a:t>OS Structure: Monolithic Systems</a:t>
            </a:r>
            <a:endParaRPr lang="en-US" sz="4000" smtClean="0">
              <a:latin typeface="Times New Roman" pitchFamily="18" charset="0"/>
              <a:cs typeface="Times New Roman" pitchFamily="18" charset="0"/>
            </a:endParaRPr>
          </a:p>
        </p:txBody>
      </p:sp>
      <p:sp>
        <p:nvSpPr>
          <p:cNvPr id="2052" name="Rectangle 3"/>
          <p:cNvSpPr>
            <a:spLocks noGrp="1"/>
          </p:cNvSpPr>
          <p:nvPr>
            <p:ph type="body" sz="half" idx="1"/>
          </p:nvPr>
        </p:nvSpPr>
        <p:spPr>
          <a:xfrm>
            <a:off x="152400" y="3505200"/>
            <a:ext cx="5334000" cy="2819400"/>
          </a:xfrm>
        </p:spPr>
        <p:txBody>
          <a:bodyPr>
            <a:noAutofit/>
          </a:bodyPr>
          <a:lstStyle/>
          <a:p>
            <a:pPr marL="404813" lvl="2" indent="-179388" algn="just"/>
            <a:r>
              <a:rPr lang="en-US" smtClean="0">
                <a:latin typeface="Times New Roman" pitchFamily="18" charset="0"/>
                <a:cs typeface="Times New Roman" pitchFamily="18" charset="0"/>
              </a:rPr>
              <a:t>For each system call there is one service procedure that takes care of it and executes it.</a:t>
            </a:r>
          </a:p>
          <a:p>
            <a:pPr marL="4763" lvl="1" indent="-179388" algn="just">
              <a:buNone/>
            </a:pPr>
            <a:r>
              <a:rPr lang="en-US" u="sng" smtClean="0">
                <a:latin typeface="Times New Roman" pitchFamily="18" charset="0"/>
                <a:cs typeface="Times New Roman" pitchFamily="18" charset="0"/>
              </a:rPr>
              <a:t>A set of </a:t>
            </a:r>
            <a:r>
              <a:rPr lang="en-US" b="1" u="sng" smtClean="0">
                <a:latin typeface="Times New Roman" pitchFamily="18" charset="0"/>
                <a:cs typeface="Times New Roman" pitchFamily="18" charset="0"/>
              </a:rPr>
              <a:t>utility procedures</a:t>
            </a:r>
            <a:r>
              <a:rPr lang="en-US" u="sng" smtClean="0">
                <a:latin typeface="Times New Roman" pitchFamily="18" charset="0"/>
                <a:cs typeface="Times New Roman" pitchFamily="18" charset="0"/>
              </a:rPr>
              <a:t> that</a:t>
            </a:r>
            <a:r>
              <a:rPr lang="en-US" sz="3600" u="sng" smtClean="0">
                <a:latin typeface="Times New Roman" pitchFamily="18" charset="0"/>
                <a:cs typeface="Times New Roman" pitchFamily="18" charset="0"/>
              </a:rPr>
              <a:t> </a:t>
            </a:r>
          </a:p>
          <a:p>
            <a:pPr marL="404813" lvl="2" indent="-179388" algn="just"/>
            <a:r>
              <a:rPr lang="en-US" smtClean="0">
                <a:latin typeface="Times New Roman" pitchFamily="18" charset="0"/>
                <a:cs typeface="Times New Roman" pitchFamily="18" charset="0"/>
              </a:rPr>
              <a:t>Help the service procedures.</a:t>
            </a:r>
          </a:p>
          <a:p>
            <a:pPr marL="404813" lvl="2" indent="-179388" algn="just"/>
            <a:r>
              <a:rPr lang="en-US" smtClean="0">
                <a:latin typeface="Times New Roman" pitchFamily="18" charset="0"/>
                <a:cs typeface="Times New Roman" pitchFamily="18" charset="0"/>
              </a:rPr>
              <a:t>Do things that are needed by several service procedures (e.g fetch data)</a:t>
            </a:r>
          </a:p>
        </p:txBody>
      </p:sp>
      <p:graphicFrame>
        <p:nvGraphicFramePr>
          <p:cNvPr id="2050" name="Object 0"/>
          <p:cNvGraphicFramePr>
            <a:graphicFrameLocks noChangeAspect="1"/>
          </p:cNvGraphicFramePr>
          <p:nvPr>
            <p:ph sz="half" idx="2"/>
          </p:nvPr>
        </p:nvGraphicFramePr>
        <p:xfrm>
          <a:off x="5562600" y="4257675"/>
          <a:ext cx="3505200" cy="1609725"/>
        </p:xfrm>
        <a:graphic>
          <a:graphicData uri="http://schemas.openxmlformats.org/presentationml/2006/ole">
            <p:oleObj spid="_x0000_s2050" name="Bitmap Image" r:id="rId4" imgW="5477640" imgH="2514286" progId="PBrush">
              <p:embed/>
            </p:oleObj>
          </a:graphicData>
        </a:graphic>
      </p:graphicFrame>
      <p:sp>
        <p:nvSpPr>
          <p:cNvPr id="2053" name="Text Box 4"/>
          <p:cNvSpPr txBox="1">
            <a:spLocks noChangeArrowheads="1"/>
          </p:cNvSpPr>
          <p:nvPr/>
        </p:nvSpPr>
        <p:spPr bwMode="auto">
          <a:xfrm>
            <a:off x="6248400" y="601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1-24.</a:t>
            </a:r>
          </a:p>
        </p:txBody>
      </p:sp>
      <p:sp>
        <p:nvSpPr>
          <p:cNvPr id="2054" name="Rectangle 3"/>
          <p:cNvSpPr txBox="1">
            <a:spLocks/>
          </p:cNvSpPr>
          <p:nvPr/>
        </p:nvSpPr>
        <p:spPr bwMode="auto">
          <a:xfrm>
            <a:off x="152400" y="990600"/>
            <a:ext cx="8610600" cy="27432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800">
                <a:latin typeface="Times New Roman" pitchFamily="18" charset="0"/>
                <a:cs typeface="Times New Roman" pitchFamily="18" charset="0"/>
              </a:rPr>
              <a:t>The entire OS runs as a single program in kernel mode</a:t>
            </a:r>
          </a:p>
          <a:p>
            <a:pPr marL="342900" indent="-342900" algn="just" eaLnBrk="0" hangingPunct="0">
              <a:spcBef>
                <a:spcPct val="20000"/>
              </a:spcBef>
              <a:buFont typeface="Arial" charset="0"/>
              <a:buChar char="•"/>
            </a:pPr>
            <a:r>
              <a:rPr lang="en-US" sz="2800">
                <a:latin typeface="Times New Roman" pitchFamily="18" charset="0"/>
                <a:cs typeface="Times New Roman" pitchFamily="18" charset="0"/>
              </a:rPr>
              <a:t>The OS is written as a collection of procedures, linked together into a single large executable binary </a:t>
            </a:r>
            <a:r>
              <a:rPr lang="en-US" sz="2800" smtClean="0">
                <a:latin typeface="Times New Roman" pitchFamily="18" charset="0"/>
                <a:cs typeface="Times New Roman" pitchFamily="18" charset="0"/>
              </a:rPr>
              <a:t>program.</a:t>
            </a:r>
          </a:p>
          <a:p>
            <a:pPr algn="just"/>
            <a:r>
              <a:rPr lang="en-US" sz="2800" b="1" u="sng" smtClean="0">
                <a:latin typeface="Times New Roman" pitchFamily="18" charset="0"/>
                <a:cs typeface="Times New Roman" pitchFamily="18" charset="0"/>
              </a:rPr>
              <a:t>A basic structure</a:t>
            </a:r>
          </a:p>
          <a:p>
            <a:pPr marL="404813" lvl="1" indent="-179388" algn="just">
              <a:buFont typeface="Arial" pitchFamily="34" charset="0"/>
              <a:buChar char="•"/>
            </a:pPr>
            <a:r>
              <a:rPr lang="en-US" sz="2400" smtClean="0">
                <a:latin typeface="Times New Roman" pitchFamily="18" charset="0"/>
                <a:cs typeface="Times New Roman" pitchFamily="18" charset="0"/>
              </a:rPr>
              <a:t>A </a:t>
            </a:r>
            <a:r>
              <a:rPr lang="en-US" sz="2400" b="1" smtClean="0">
                <a:latin typeface="Times New Roman" pitchFamily="18" charset="0"/>
                <a:cs typeface="Times New Roman" pitchFamily="18" charset="0"/>
              </a:rPr>
              <a:t>main program</a:t>
            </a:r>
            <a:r>
              <a:rPr lang="en-US" sz="2400" smtClean="0">
                <a:latin typeface="Times New Roman" pitchFamily="18" charset="0"/>
                <a:cs typeface="Times New Roman" pitchFamily="18" charset="0"/>
              </a:rPr>
              <a:t> that invokes the requested service procedure.</a:t>
            </a:r>
          </a:p>
          <a:p>
            <a:pPr marL="404813" lvl="1" indent="-179388" algn="just">
              <a:buFont typeface="Arial" pitchFamily="34" charset="0"/>
              <a:buChar char="•"/>
            </a:pPr>
            <a:r>
              <a:rPr lang="en-US" sz="2400" smtClean="0">
                <a:latin typeface="Times New Roman" pitchFamily="18" charset="0"/>
                <a:cs typeface="Times New Roman" pitchFamily="18" charset="0"/>
              </a:rPr>
              <a:t>A set of </a:t>
            </a:r>
            <a:r>
              <a:rPr lang="en-US" sz="2400" b="1" smtClean="0">
                <a:latin typeface="Times New Roman" pitchFamily="18" charset="0"/>
                <a:cs typeface="Times New Roman" pitchFamily="18" charset="0"/>
              </a:rPr>
              <a:t>service procedures</a:t>
            </a:r>
            <a:r>
              <a:rPr lang="en-US" sz="2400" smtClean="0">
                <a:latin typeface="Times New Roman" pitchFamily="18" charset="0"/>
                <a:cs typeface="Times New Roman" pitchFamily="18" charset="0"/>
              </a:rPr>
              <a:t> that carry out the </a:t>
            </a:r>
            <a:r>
              <a:rPr lang="en-US" sz="2400" b="1" smtClean="0">
                <a:latin typeface="Times New Roman" pitchFamily="18" charset="0"/>
                <a:cs typeface="Times New Roman" pitchFamily="18" charset="0"/>
              </a:rPr>
              <a:t>system calls</a:t>
            </a:r>
            <a:r>
              <a:rPr lang="en-US" sz="2400" smtClean="0">
                <a:latin typeface="Times New Roman" pitchFamily="18" charset="0"/>
                <a:cs typeface="Times New Roman" pitchFamily="18" charset="0"/>
              </a:rPr>
              <a:t>.</a:t>
            </a:r>
          </a:p>
          <a:p>
            <a:pPr marL="342900" indent="-342900" algn="just" eaLnBrk="0" hangingPunct="0">
              <a:spcBef>
                <a:spcPct val="20000"/>
              </a:spcBef>
            </a:pPr>
            <a:endParaRPr lang="en-US" sz="2800">
              <a:latin typeface="Times New Roman" pitchFamily="18" charset="0"/>
              <a:cs typeface="Times New Roman" pitchFamily="18" charset="0"/>
            </a:endParaRPr>
          </a:p>
        </p:txBody>
      </p:sp>
      <p:sp>
        <p:nvSpPr>
          <p:cNvPr id="2055"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9" name="Slide Number Placeholder 8"/>
          <p:cNvSpPr>
            <a:spLocks noGrp="1"/>
          </p:cNvSpPr>
          <p:nvPr>
            <p:ph type="sldNum" sz="quarter" idx="12"/>
          </p:nvPr>
        </p:nvSpPr>
        <p:spPr/>
        <p:txBody>
          <a:bodyPr/>
          <a:lstStyle/>
          <a:p>
            <a:pPr>
              <a:defRPr/>
            </a:pPr>
            <a:fld id="{06F9F61E-E82F-453F-9169-2A18E67A6567}"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4000" b="1" smtClean="0">
                <a:solidFill>
                  <a:srgbClr val="0000FF"/>
                </a:solidFill>
                <a:latin typeface="Times New Roman" pitchFamily="18" charset="0"/>
                <a:cs typeface="Times New Roman" pitchFamily="18" charset="0"/>
              </a:rPr>
              <a:t>OS: </a:t>
            </a:r>
            <a:r>
              <a:rPr lang="en-US" sz="4000" b="1">
                <a:solidFill>
                  <a:srgbClr val="0000FF"/>
                </a:solidFill>
                <a:latin typeface="Times New Roman" pitchFamily="18" charset="0"/>
                <a:cs typeface="Times New Roman" pitchFamily="18" charset="0"/>
              </a:rPr>
              <a:t>Overview</a:t>
            </a:r>
            <a:endParaRPr lang="en-US" sz="2800" b="1">
              <a:solidFill>
                <a:srgbClr val="0000FF"/>
              </a:solidFill>
              <a:latin typeface="Times New Roman" pitchFamily="18" charset="0"/>
              <a:cs typeface="Times New Roman" pitchFamily="18" charset="0"/>
            </a:endParaRPr>
          </a:p>
        </p:txBody>
      </p:sp>
      <p:graphicFrame>
        <p:nvGraphicFramePr>
          <p:cNvPr id="7197" name="Group 29"/>
          <p:cNvGraphicFramePr>
            <a:graphicFrameLocks noGrp="1"/>
          </p:cNvGraphicFramePr>
          <p:nvPr/>
        </p:nvGraphicFramePr>
        <p:xfrm>
          <a:off x="2819400" y="2414588"/>
          <a:ext cx="3998913" cy="2538413"/>
        </p:xfrm>
        <a:graphic>
          <a:graphicData uri="http://schemas.openxmlformats.org/drawingml/2006/table">
            <a:tbl>
              <a:tblPr/>
              <a:tblGrid>
                <a:gridCol w="3998913"/>
              </a:tblGrid>
              <a:tr h="107950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Shell and Applications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FFFF"/>
                    </a:solidFill>
                  </a:tcPr>
                </a:tc>
              </a:tr>
              <a:tr h="66357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Operating System</a:t>
                      </a:r>
                      <a:endParaRPr kumimoji="0" lang="en-GB" sz="24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795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Hardware</a:t>
                      </a:r>
                      <a:endParaRPr kumimoji="0" lang="en-GB" sz="24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pic>
        <p:nvPicPr>
          <p:cNvPr id="10253" name="Picture 1093" descr="j0292020"/>
          <p:cNvPicPr>
            <a:picLocks noChangeAspect="1" noChangeArrowheads="1"/>
          </p:cNvPicPr>
          <p:nvPr/>
        </p:nvPicPr>
        <p:blipFill>
          <a:blip r:embed="rId3" cstate="print"/>
          <a:srcRect/>
          <a:stretch>
            <a:fillRect/>
          </a:stretch>
        </p:blipFill>
        <p:spPr bwMode="auto">
          <a:xfrm>
            <a:off x="4170363" y="1260475"/>
            <a:ext cx="1081087" cy="1027113"/>
          </a:xfrm>
          <a:prstGeom prst="rect">
            <a:avLst/>
          </a:prstGeom>
          <a:noFill/>
          <a:ln w="9525">
            <a:noFill/>
            <a:miter lim="800000"/>
            <a:headEnd/>
            <a:tailEnd/>
          </a:ln>
        </p:spPr>
      </p:pic>
      <p:sp>
        <p:nvSpPr>
          <p:cNvPr id="10254" name="AutoShape 23"/>
          <p:cNvSpPr>
            <a:spLocks/>
          </p:cNvSpPr>
          <p:nvPr/>
        </p:nvSpPr>
        <p:spPr bwMode="auto">
          <a:xfrm>
            <a:off x="6934200" y="2438400"/>
            <a:ext cx="304800" cy="1676400"/>
          </a:xfrm>
          <a:prstGeom prst="rightBrace">
            <a:avLst>
              <a:gd name="adj1" fmla="val 41657"/>
              <a:gd name="adj2" fmla="val 50000"/>
            </a:avLst>
          </a:prstGeom>
          <a:solidFill>
            <a:srgbClr val="92D050"/>
          </a:solidFill>
          <a:ln w="9525">
            <a:solidFill>
              <a:schemeClr val="tx1"/>
            </a:solidFill>
            <a:round/>
            <a:headEnd/>
            <a:tailEnd/>
          </a:ln>
        </p:spPr>
        <p:txBody>
          <a:bodyPr wrap="none" anchor="ctr"/>
          <a:lstStyle/>
          <a:p>
            <a:endParaRPr lang="en-US"/>
          </a:p>
        </p:txBody>
      </p:sp>
      <p:sp>
        <p:nvSpPr>
          <p:cNvPr id="10255" name="Text Box 24"/>
          <p:cNvSpPr txBox="1">
            <a:spLocks noChangeArrowheads="1"/>
          </p:cNvSpPr>
          <p:nvPr/>
        </p:nvSpPr>
        <p:spPr bwMode="auto">
          <a:xfrm>
            <a:off x="7239000" y="3048000"/>
            <a:ext cx="1371600" cy="457200"/>
          </a:xfrm>
          <a:prstGeom prst="rect">
            <a:avLst/>
          </a:prstGeom>
          <a:solidFill>
            <a:srgbClr val="92D050"/>
          </a:solidFill>
          <a:ln w="9525">
            <a:noFill/>
            <a:miter lim="800000"/>
            <a:headEnd/>
            <a:tailEnd/>
          </a:ln>
        </p:spPr>
        <p:txBody>
          <a:bodyPr>
            <a:spAutoFit/>
          </a:bodyPr>
          <a:lstStyle/>
          <a:p>
            <a:pPr algn="ctr">
              <a:spcBef>
                <a:spcPct val="50000"/>
              </a:spcBef>
            </a:pPr>
            <a:r>
              <a:rPr lang="en-US" sz="2400" b="1">
                <a:latin typeface="Times New Roman" pitchFamily="18" charset="0"/>
                <a:cs typeface="Times New Roman" pitchFamily="18" charset="0"/>
              </a:rPr>
              <a:t>Software</a:t>
            </a:r>
          </a:p>
        </p:txBody>
      </p:sp>
      <p:sp>
        <p:nvSpPr>
          <p:cNvPr id="10256" name="AutoShape 25"/>
          <p:cNvSpPr>
            <a:spLocks/>
          </p:cNvSpPr>
          <p:nvPr/>
        </p:nvSpPr>
        <p:spPr bwMode="auto">
          <a:xfrm>
            <a:off x="2590800" y="3505200"/>
            <a:ext cx="152400" cy="661988"/>
          </a:xfrm>
          <a:prstGeom prst="leftBrace">
            <a:avLst>
              <a:gd name="adj1" fmla="val 27772"/>
              <a:gd name="adj2" fmla="val 50000"/>
            </a:avLst>
          </a:prstGeom>
          <a:noFill/>
          <a:ln w="28575">
            <a:solidFill>
              <a:schemeClr val="tx1"/>
            </a:solidFill>
            <a:round/>
            <a:headEnd/>
            <a:tailEnd/>
          </a:ln>
        </p:spPr>
        <p:txBody>
          <a:bodyPr wrap="none" anchor="ctr"/>
          <a:lstStyle/>
          <a:p>
            <a:endParaRPr lang="en-US"/>
          </a:p>
        </p:txBody>
      </p:sp>
      <p:sp>
        <p:nvSpPr>
          <p:cNvPr id="10257" name="Text Box 26"/>
          <p:cNvSpPr txBox="1">
            <a:spLocks noChangeArrowheads="1"/>
          </p:cNvSpPr>
          <p:nvPr/>
        </p:nvSpPr>
        <p:spPr bwMode="auto">
          <a:xfrm>
            <a:off x="304800" y="3483114"/>
            <a:ext cx="2133600" cy="707886"/>
          </a:xfrm>
          <a:prstGeom prst="rect">
            <a:avLst/>
          </a:prstGeom>
          <a:solidFill>
            <a:schemeClr val="accent6"/>
          </a:solidFill>
          <a:ln w="9525">
            <a:noFill/>
            <a:miter lim="800000"/>
            <a:headEnd/>
            <a:tailEnd/>
          </a:ln>
        </p:spPr>
        <p:txBody>
          <a:bodyPr wrap="square">
            <a:spAutoFit/>
          </a:bodyPr>
          <a:lstStyle/>
          <a:p>
            <a:pPr algn="ctr">
              <a:spcBef>
                <a:spcPct val="50000"/>
              </a:spcBef>
            </a:pPr>
            <a:r>
              <a:rPr lang="en-US" sz="2000">
                <a:latin typeface="Times New Roman" pitchFamily="18" charset="0"/>
                <a:cs typeface="Times New Roman" pitchFamily="18" charset="0"/>
              </a:rPr>
              <a:t>Kernel mode (</a:t>
            </a:r>
            <a:r>
              <a:rPr lang="en-US" sz="2000" smtClean="0">
                <a:latin typeface="Times New Roman" pitchFamily="18" charset="0"/>
                <a:cs typeface="Times New Roman" pitchFamily="18" charset="0"/>
              </a:rPr>
              <a:t>supervisor mode</a:t>
            </a:r>
            <a:r>
              <a:rPr lang="en-US" sz="2000">
                <a:latin typeface="Times New Roman" pitchFamily="18" charset="0"/>
                <a:cs typeface="Times New Roman" pitchFamily="18" charset="0"/>
              </a:rPr>
              <a:t>)</a:t>
            </a:r>
          </a:p>
        </p:txBody>
      </p:sp>
      <p:sp>
        <p:nvSpPr>
          <p:cNvPr id="10258" name="AutoShape 27"/>
          <p:cNvSpPr>
            <a:spLocks/>
          </p:cNvSpPr>
          <p:nvPr/>
        </p:nvSpPr>
        <p:spPr bwMode="auto">
          <a:xfrm>
            <a:off x="2590800" y="2438400"/>
            <a:ext cx="152400" cy="990600"/>
          </a:xfrm>
          <a:prstGeom prst="leftBrace">
            <a:avLst>
              <a:gd name="adj1" fmla="val 41665"/>
              <a:gd name="adj2" fmla="val 50000"/>
            </a:avLst>
          </a:prstGeom>
          <a:noFill/>
          <a:ln w="28575">
            <a:solidFill>
              <a:srgbClr val="00B0F0"/>
            </a:solidFill>
            <a:round/>
            <a:headEnd/>
            <a:tailEnd/>
          </a:ln>
        </p:spPr>
        <p:txBody>
          <a:bodyPr wrap="none" anchor="ctr"/>
          <a:lstStyle/>
          <a:p>
            <a:endParaRPr lang="en-US"/>
          </a:p>
        </p:txBody>
      </p:sp>
      <p:sp>
        <p:nvSpPr>
          <p:cNvPr id="10259" name="Text Box 28"/>
          <p:cNvSpPr txBox="1">
            <a:spLocks noChangeArrowheads="1"/>
          </p:cNvSpPr>
          <p:nvPr/>
        </p:nvSpPr>
        <p:spPr bwMode="auto">
          <a:xfrm>
            <a:off x="1143000" y="2719388"/>
            <a:ext cx="1295400" cy="396875"/>
          </a:xfrm>
          <a:prstGeom prst="rect">
            <a:avLst/>
          </a:prstGeom>
          <a:solidFill>
            <a:srgbClr val="FFFF00"/>
          </a:solidFill>
          <a:ln w="9525">
            <a:noFill/>
            <a:miter lim="800000"/>
            <a:headEnd/>
            <a:tailEnd/>
          </a:ln>
        </p:spPr>
        <p:txBody>
          <a:bodyPr wrap="square">
            <a:spAutoFit/>
          </a:bodyPr>
          <a:lstStyle/>
          <a:p>
            <a:pPr>
              <a:spcBef>
                <a:spcPct val="50000"/>
              </a:spcBef>
            </a:pPr>
            <a:r>
              <a:rPr lang="en-US" sz="2000">
                <a:latin typeface="Times New Roman" pitchFamily="18" charset="0"/>
                <a:cs typeface="Times New Roman" pitchFamily="18" charset="0"/>
              </a:rPr>
              <a:t>User mode</a:t>
            </a:r>
          </a:p>
        </p:txBody>
      </p:sp>
      <p:sp>
        <p:nvSpPr>
          <p:cNvPr id="10260" name="Text Box 24"/>
          <p:cNvSpPr txBox="1">
            <a:spLocks noChangeArrowheads="1"/>
          </p:cNvSpPr>
          <p:nvPr/>
        </p:nvSpPr>
        <p:spPr bwMode="auto">
          <a:xfrm>
            <a:off x="1981200" y="5334000"/>
            <a:ext cx="5029200" cy="457200"/>
          </a:xfrm>
          <a:prstGeom prst="rect">
            <a:avLst/>
          </a:prstGeom>
          <a:solidFill>
            <a:schemeClr val="tx2">
              <a:lumMod val="20000"/>
              <a:lumOff val="80000"/>
            </a:schemeClr>
          </a:solidFill>
          <a:ln w="9525">
            <a:noFill/>
            <a:miter lim="800000"/>
            <a:headEnd/>
            <a:tailEnd/>
          </a:ln>
        </p:spPr>
        <p:txBody>
          <a:bodyPr>
            <a:spAutoFit/>
          </a:bodyPr>
          <a:lstStyle/>
          <a:p>
            <a:pPr algn="ctr">
              <a:spcBef>
                <a:spcPct val="50000"/>
              </a:spcBef>
            </a:pPr>
            <a:r>
              <a:rPr lang="en-US" sz="2400" b="1">
                <a:latin typeface="Times New Roman" pitchFamily="18" charset="0"/>
                <a:cs typeface="Times New Roman" pitchFamily="18" charset="0"/>
              </a:rPr>
              <a:t>Where the operating system fits in.</a:t>
            </a:r>
          </a:p>
        </p:txBody>
      </p:sp>
      <p:sp>
        <p:nvSpPr>
          <p:cNvPr id="10261" name="Footer Placeholder 15"/>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14" name="Slide Number Placeholder 13"/>
          <p:cNvSpPr>
            <a:spLocks noGrp="1"/>
          </p:cNvSpPr>
          <p:nvPr>
            <p:ph type="sldNum" sz="quarter" idx="12"/>
          </p:nvPr>
        </p:nvSpPr>
        <p:spPr/>
        <p:txBody>
          <a:bodyPr/>
          <a:lstStyle/>
          <a:p>
            <a:fld id="{190CC846-20B3-454D-AF77-DE04E39CF884}"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838200" y="0"/>
            <a:ext cx="8229600" cy="9906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Monolithic Systems…</a:t>
            </a:r>
            <a:endParaRPr lang="en-US" sz="4000" b="1" smtClean="0">
              <a:latin typeface="Times New Roman" pitchFamily="18" charset="0"/>
              <a:cs typeface="Times New Roman" pitchFamily="18" charset="0"/>
            </a:endParaRPr>
          </a:p>
        </p:txBody>
      </p:sp>
      <p:sp>
        <p:nvSpPr>
          <p:cNvPr id="52227" name="Rectangle 3"/>
          <p:cNvSpPr>
            <a:spLocks noGrp="1"/>
          </p:cNvSpPr>
          <p:nvPr>
            <p:ph type="body" sz="half" idx="4294967295"/>
          </p:nvPr>
        </p:nvSpPr>
        <p:spPr>
          <a:xfrm>
            <a:off x="304800" y="1219200"/>
            <a:ext cx="8610600" cy="4876800"/>
          </a:xfrm>
        </p:spPr>
        <p:txBody>
          <a:bodyPr/>
          <a:lstStyle/>
          <a:p>
            <a:pPr algn="just"/>
            <a:r>
              <a:rPr lang="en-US" sz="2800" b="1" smtClean="0">
                <a:latin typeface="Times New Roman" pitchFamily="18" charset="0"/>
                <a:cs typeface="Times New Roman" pitchFamily="18" charset="0"/>
              </a:rPr>
              <a:t>Disadvantages</a:t>
            </a:r>
          </a:p>
          <a:p>
            <a:pPr lvl="1" algn="just"/>
            <a:r>
              <a:rPr lang="en-US" sz="2400" smtClean="0">
                <a:latin typeface="Times New Roman" pitchFamily="18" charset="0"/>
                <a:cs typeface="Times New Roman" pitchFamily="18" charset="0"/>
              </a:rPr>
              <a:t>Run only on one single large executable binary program (</a:t>
            </a:r>
            <a:r>
              <a:rPr lang="en-US" sz="2400" b="1" smtClean="0">
                <a:latin typeface="Times New Roman" pitchFamily="18" charset="0"/>
                <a:cs typeface="Times New Roman" pitchFamily="18" charset="0"/>
              </a:rPr>
              <a:t>not flexibility</a:t>
            </a:r>
            <a:r>
              <a:rPr lang="en-US" sz="2400" smtClean="0">
                <a:latin typeface="Times New Roman" pitchFamily="18" charset="0"/>
                <a:cs typeface="Times New Roman" pitchFamily="18" charset="0"/>
              </a:rPr>
              <a:t>)</a:t>
            </a:r>
          </a:p>
          <a:p>
            <a:pPr lvl="1" algn="just"/>
            <a:r>
              <a:rPr lang="en-US" sz="2400" b="1" smtClean="0">
                <a:latin typeface="Times New Roman" pitchFamily="18" charset="0"/>
                <a:cs typeface="Times New Roman" pitchFamily="18" charset="0"/>
              </a:rPr>
              <a:t>Do not protection, but hide information</a:t>
            </a:r>
          </a:p>
          <a:p>
            <a:pPr lvl="2" algn="just"/>
            <a:r>
              <a:rPr lang="en-US" sz="2000" smtClean="0">
                <a:latin typeface="Times New Roman" pitchFamily="18" charset="0"/>
                <a:cs typeface="Times New Roman" pitchFamily="18" charset="0"/>
              </a:rPr>
              <a:t>The system is free to call any other ones</a:t>
            </a:r>
          </a:p>
          <a:p>
            <a:pPr lvl="2" algn="just"/>
            <a:r>
              <a:rPr lang="en-US" sz="2000" smtClean="0">
                <a:latin typeface="Times New Roman" pitchFamily="18" charset="0"/>
                <a:cs typeface="Times New Roman" pitchFamily="18" charset="0"/>
              </a:rPr>
              <a:t>Can uses low level language (assembly)</a:t>
            </a:r>
          </a:p>
          <a:p>
            <a:pPr lvl="2" algn="just"/>
            <a:r>
              <a:rPr lang="en-US" sz="2000" smtClean="0">
                <a:latin typeface="Times New Roman" pitchFamily="18" charset="0"/>
                <a:cs typeface="Times New Roman" pitchFamily="18" charset="0"/>
              </a:rPr>
              <a:t>Having thousands of procedure can call each other </a:t>
            </a:r>
          </a:p>
          <a:p>
            <a:pPr lvl="2" algn="just"/>
            <a:r>
              <a:rPr lang="en-US" sz="2000" smtClean="0">
                <a:latin typeface="Times New Roman" pitchFamily="18" charset="0"/>
                <a:cs typeface="Times New Roman" pitchFamily="18" charset="0"/>
              </a:rPr>
              <a:t>Using procedure (static) → cannot manage  user environments</a:t>
            </a:r>
          </a:p>
          <a:p>
            <a:pPr algn="just"/>
            <a:r>
              <a:rPr lang="en-US" sz="2800" smtClean="0">
                <a:latin typeface="Times New Roman" pitchFamily="18" charset="0"/>
                <a:cs typeface="Times New Roman" pitchFamily="18" charset="0"/>
              </a:rPr>
              <a:t>Advantages</a:t>
            </a:r>
          </a:p>
          <a:p>
            <a:pPr lvl="1" algn="just"/>
            <a:r>
              <a:rPr lang="en-US" sz="2400" smtClean="0">
                <a:latin typeface="Times New Roman" pitchFamily="18" charset="0"/>
                <a:cs typeface="Times New Roman" pitchFamily="18" charset="0"/>
              </a:rPr>
              <a:t>Simple (</a:t>
            </a:r>
            <a:r>
              <a:rPr lang="en-US" sz="2400" smtClean="0">
                <a:latin typeface="Times New Roman" pitchFamily="18" charset="0"/>
                <a:cs typeface="Times New Roman" pitchFamily="18" charset="0"/>
                <a:sym typeface="Wingdings" pitchFamily="2" charset="2"/>
              </a:rPr>
              <a:t> running </a:t>
            </a:r>
            <a:r>
              <a:rPr lang="en-US" sz="2400" smtClean="0">
                <a:latin typeface="Times New Roman" pitchFamily="18" charset="0"/>
                <a:cs typeface="Times New Roman" pitchFamily="18" charset="0"/>
              </a:rPr>
              <a:t>fast)</a:t>
            </a:r>
          </a:p>
          <a:p>
            <a:pPr algn="just"/>
            <a:r>
              <a:rPr lang="en-US" sz="2800" smtClean="0">
                <a:latin typeface="Times New Roman" pitchFamily="18" charset="0"/>
                <a:cs typeface="Times New Roman" pitchFamily="18" charset="0"/>
              </a:rPr>
              <a:t>Ex: MS-DOS</a:t>
            </a:r>
          </a:p>
        </p:txBody>
      </p:sp>
      <p:sp>
        <p:nvSpPr>
          <p:cNvPr id="5222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Layered Systems</a:t>
            </a:r>
            <a:r>
              <a:rPr lang="en-US" sz="4000" b="1" smtClean="0">
                <a:latin typeface="Times New Roman" pitchFamily="18" charset="0"/>
                <a:cs typeface="Times New Roman" pitchFamily="18" charset="0"/>
              </a:rPr>
              <a:t> </a:t>
            </a:r>
          </a:p>
        </p:txBody>
      </p:sp>
      <p:sp>
        <p:nvSpPr>
          <p:cNvPr id="53251" name="Rectangle 3"/>
          <p:cNvSpPr>
            <a:spLocks noGrp="1"/>
          </p:cNvSpPr>
          <p:nvPr>
            <p:ph type="body" sz="half" idx="4294967295"/>
          </p:nvPr>
        </p:nvSpPr>
        <p:spPr>
          <a:xfrm>
            <a:off x="457200" y="1143000"/>
            <a:ext cx="8229600" cy="2743200"/>
          </a:xfrm>
        </p:spPr>
        <p:txBody>
          <a:bodyPr>
            <a:normAutofit/>
          </a:bodyPr>
          <a:lstStyle/>
          <a:p>
            <a:pPr algn="just">
              <a:lnSpc>
                <a:spcPct val="90000"/>
              </a:lnSpc>
            </a:pPr>
            <a:r>
              <a:rPr lang="en-US" sz="2800" smtClean="0">
                <a:latin typeface="Times New Roman" pitchFamily="18" charset="0"/>
                <a:cs typeface="Times New Roman" pitchFamily="18" charset="0"/>
              </a:rPr>
              <a:t>The OS is broken up into a number of </a:t>
            </a:r>
            <a:r>
              <a:rPr lang="en-US" sz="2800" smtClean="0">
                <a:solidFill>
                  <a:srgbClr val="0000FF"/>
                </a:solidFill>
                <a:latin typeface="Times New Roman" pitchFamily="18" charset="0"/>
                <a:cs typeface="Times New Roman" pitchFamily="18" charset="0"/>
              </a:rPr>
              <a:t>layer</a:t>
            </a:r>
            <a:r>
              <a:rPr lang="en-US" sz="2800" smtClean="0">
                <a:latin typeface="Times New Roman" pitchFamily="18" charset="0"/>
                <a:cs typeface="Times New Roman" pitchFamily="18" charset="0"/>
              </a:rPr>
              <a:t>, each built on top of lower</a:t>
            </a:r>
          </a:p>
          <a:p>
            <a:pPr algn="just">
              <a:lnSpc>
                <a:spcPct val="90000"/>
              </a:lnSpc>
            </a:pPr>
            <a:r>
              <a:rPr lang="en-US" sz="2800" smtClean="0">
                <a:latin typeface="Times New Roman" pitchFamily="18" charset="0"/>
                <a:cs typeface="Times New Roman" pitchFamily="18" charset="0"/>
              </a:rPr>
              <a:t>Assuming that the bottom layer is the hardware, and the highest layer is the user interface, layers are  selected so that each one uses functions, operations and services of only lower-level layers.</a:t>
            </a:r>
          </a:p>
        </p:txBody>
      </p:sp>
      <p:pic>
        <p:nvPicPr>
          <p:cNvPr id="53252" name="Picture 7"/>
          <p:cNvPicPr>
            <a:picLocks noChangeAspect="1" noChangeArrowheads="1"/>
          </p:cNvPicPr>
          <p:nvPr/>
        </p:nvPicPr>
        <p:blipFill>
          <a:blip r:embed="rId3" cstate="print"/>
          <a:srcRect/>
          <a:stretch>
            <a:fillRect/>
          </a:stretch>
        </p:blipFill>
        <p:spPr bwMode="auto">
          <a:xfrm>
            <a:off x="4267200" y="3835400"/>
            <a:ext cx="4648200" cy="2108200"/>
          </a:xfrm>
          <a:prstGeom prst="rect">
            <a:avLst/>
          </a:prstGeom>
          <a:noFill/>
          <a:ln w="9525">
            <a:noFill/>
            <a:miter lim="800000"/>
            <a:headEnd/>
            <a:tailEnd/>
          </a:ln>
        </p:spPr>
      </p:pic>
      <p:sp>
        <p:nvSpPr>
          <p:cNvPr id="53253" name="Text Box 4"/>
          <p:cNvSpPr txBox="1">
            <a:spLocks noChangeArrowheads="1"/>
          </p:cNvSpPr>
          <p:nvPr/>
        </p:nvSpPr>
        <p:spPr bwMode="auto">
          <a:xfrm>
            <a:off x="5715000" y="6016823"/>
            <a:ext cx="1895475" cy="307777"/>
          </a:xfrm>
          <a:prstGeom prst="rect">
            <a:avLst/>
          </a:prstGeom>
          <a:noFill/>
          <a:ln w="9525">
            <a:noFill/>
            <a:miter lim="800000"/>
            <a:headEnd/>
            <a:tailEnd/>
          </a:ln>
        </p:spPr>
        <p:txBody>
          <a:bodyPr wrap="square">
            <a:spAutoFit/>
          </a:bodyPr>
          <a:lstStyle/>
          <a:p>
            <a:r>
              <a:rPr lang="en-US" sz="1400" b="1">
                <a:latin typeface="Times New Roman" pitchFamily="18" charset="0"/>
              </a:rPr>
              <a:t>Tanenbaum, Fig. 1-25.</a:t>
            </a:r>
          </a:p>
        </p:txBody>
      </p:sp>
      <p:sp>
        <p:nvSpPr>
          <p:cNvPr id="53254"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Rectangle 3"/>
          <p:cNvSpPr txBox="1">
            <a:spLocks/>
          </p:cNvSpPr>
          <p:nvPr/>
        </p:nvSpPr>
        <p:spPr>
          <a:xfrm>
            <a:off x="381000" y="3581400"/>
            <a:ext cx="3657600" cy="2743200"/>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Lower layers (usually called the kernel) contains the most fundamental functions to manage system resources.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There are 6 layers: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Layered Systems</a:t>
            </a:r>
            <a:r>
              <a:rPr lang="en-US" sz="4000" b="1" smtClean="0">
                <a:latin typeface="Times New Roman" pitchFamily="18" charset="0"/>
                <a:cs typeface="Times New Roman" pitchFamily="18" charset="0"/>
              </a:rPr>
              <a:t> </a:t>
            </a:r>
          </a:p>
        </p:txBody>
      </p:sp>
      <p:sp>
        <p:nvSpPr>
          <p:cNvPr id="54275" name="Rectangle 3"/>
          <p:cNvSpPr>
            <a:spLocks noGrp="1"/>
          </p:cNvSpPr>
          <p:nvPr>
            <p:ph type="body" sz="half" idx="4294967295"/>
          </p:nvPr>
        </p:nvSpPr>
        <p:spPr>
          <a:xfrm>
            <a:off x="457200" y="1295400"/>
            <a:ext cx="8077200" cy="4038600"/>
          </a:xfrm>
        </p:spPr>
        <p:txBody>
          <a:bodyPr>
            <a:normAutofit/>
          </a:bodyPr>
          <a:lstStyle/>
          <a:p>
            <a:pPr algn="just">
              <a:lnSpc>
                <a:spcPct val="90000"/>
              </a:lnSpc>
            </a:pPr>
            <a:r>
              <a:rPr lang="en-US" sz="2800" b="1" smtClean="0">
                <a:latin typeface="Times New Roman" pitchFamily="18" charset="0"/>
                <a:cs typeface="Times New Roman" pitchFamily="18" charset="0"/>
              </a:rPr>
              <a:t>Disadvantages</a:t>
            </a:r>
          </a:p>
          <a:p>
            <a:pPr lvl="1" algn="just">
              <a:lnSpc>
                <a:spcPct val="90000"/>
              </a:lnSpc>
            </a:pPr>
            <a:r>
              <a:rPr lang="en-US" smtClean="0">
                <a:latin typeface="Times New Roman" pitchFamily="18" charset="0"/>
                <a:cs typeface="Times New Roman" pitchFamily="18" charset="0"/>
              </a:rPr>
              <a:t>How many layers?</a:t>
            </a:r>
          </a:p>
          <a:p>
            <a:pPr lvl="1" algn="just">
              <a:lnSpc>
                <a:spcPct val="90000"/>
              </a:lnSpc>
            </a:pPr>
            <a:r>
              <a:rPr lang="en-US" smtClean="0">
                <a:latin typeface="Times New Roman" pitchFamily="18" charset="0"/>
                <a:cs typeface="Times New Roman" pitchFamily="18" charset="0"/>
              </a:rPr>
              <a:t>What’re functions?</a:t>
            </a:r>
          </a:p>
          <a:p>
            <a:pPr lvl="1" algn="just">
              <a:lnSpc>
                <a:spcPct val="90000"/>
              </a:lnSpc>
            </a:pPr>
            <a:r>
              <a:rPr lang="en-US" smtClean="0">
                <a:latin typeface="Times New Roman" pitchFamily="18" charset="0"/>
                <a:cs typeface="Times New Roman" pitchFamily="18" charset="0"/>
              </a:rPr>
              <a:t>Slow</a:t>
            </a:r>
          </a:p>
          <a:p>
            <a:pPr algn="just">
              <a:lnSpc>
                <a:spcPct val="90000"/>
              </a:lnSpc>
            </a:pPr>
            <a:r>
              <a:rPr lang="en-US" sz="2800" b="1" smtClean="0">
                <a:latin typeface="Times New Roman" pitchFamily="18" charset="0"/>
                <a:cs typeface="Times New Roman" pitchFamily="18" charset="0"/>
              </a:rPr>
              <a:t>Advantages</a:t>
            </a:r>
          </a:p>
          <a:p>
            <a:pPr lvl="1" algn="just">
              <a:lnSpc>
                <a:spcPct val="90000"/>
              </a:lnSpc>
            </a:pPr>
            <a:r>
              <a:rPr lang="en-US" smtClean="0">
                <a:latin typeface="Times New Roman" pitchFamily="18" charset="0"/>
                <a:cs typeface="Times New Roman" pitchFamily="18" charset="0"/>
              </a:rPr>
              <a:t>Easy to maintain, support, manage errors</a:t>
            </a:r>
          </a:p>
          <a:p>
            <a:pPr lvl="1" algn="just">
              <a:lnSpc>
                <a:spcPct val="90000"/>
              </a:lnSpc>
            </a:pPr>
            <a:r>
              <a:rPr lang="en-US" smtClean="0">
                <a:latin typeface="Times New Roman" pitchFamily="18" charset="0"/>
                <a:cs typeface="Times New Roman" pitchFamily="18" charset="0"/>
              </a:rPr>
              <a:t>Modularity, encapsulation</a:t>
            </a:r>
          </a:p>
          <a:p>
            <a:pPr algn="just">
              <a:lnSpc>
                <a:spcPct val="90000"/>
              </a:lnSpc>
            </a:pPr>
            <a:r>
              <a:rPr lang="en-US" sz="2800" smtClean="0">
                <a:latin typeface="Times New Roman" pitchFamily="18" charset="0"/>
                <a:cs typeface="Times New Roman" pitchFamily="18" charset="0"/>
              </a:rPr>
              <a:t>Ex: OS/2, Windows NT, Vista and Unix</a:t>
            </a:r>
          </a:p>
        </p:txBody>
      </p:sp>
      <p:sp>
        <p:nvSpPr>
          <p:cNvPr id="5427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M</a:t>
            </a:r>
            <a:r>
              <a:rPr lang="en-US" sz="3600" b="1" smtClean="0">
                <a:latin typeface="Times New Roman" pitchFamily="18" charset="0"/>
                <a:cs typeface="Times New Roman" pitchFamily="18" charset="0"/>
              </a:rPr>
              <a:t>icrokernels</a:t>
            </a:r>
            <a:r>
              <a:rPr lang="en-US" sz="4000" b="1" smtClean="0">
                <a:latin typeface="Times New Roman" pitchFamily="18" charset="0"/>
                <a:cs typeface="Times New Roman" pitchFamily="18" charset="0"/>
              </a:rPr>
              <a:t> </a:t>
            </a:r>
          </a:p>
        </p:txBody>
      </p:sp>
      <p:sp>
        <p:nvSpPr>
          <p:cNvPr id="55299" name="Rectangle 3"/>
          <p:cNvSpPr>
            <a:spLocks noGrp="1"/>
          </p:cNvSpPr>
          <p:nvPr>
            <p:ph type="body" sz="half" idx="4294967295"/>
          </p:nvPr>
        </p:nvSpPr>
        <p:spPr>
          <a:xfrm>
            <a:off x="228600" y="1066800"/>
            <a:ext cx="8610600" cy="1752600"/>
          </a:xfrm>
        </p:spPr>
        <p:txBody>
          <a:bodyPr>
            <a:normAutofit lnSpcReduction="10000"/>
          </a:bodyPr>
          <a:lstStyle/>
          <a:p>
            <a:pPr algn="just"/>
            <a:r>
              <a:rPr lang="en-US" sz="2800" smtClean="0">
                <a:latin typeface="Times New Roman" pitchFamily="18" charset="0"/>
                <a:cs typeface="Times New Roman" pitchFamily="18" charset="0"/>
              </a:rPr>
              <a:t>OS Kernels have problems</a:t>
            </a:r>
          </a:p>
          <a:p>
            <a:pPr lvl="1" algn="just"/>
            <a:r>
              <a:rPr lang="en-US" sz="2400" smtClean="0">
                <a:latin typeface="Times New Roman" pitchFamily="18" charset="0"/>
                <a:cs typeface="Times New Roman" pitchFamily="18" charset="0"/>
              </a:rPr>
              <a:t>10 bugs/ 1000 lines code (buggy, bring down the system)</a:t>
            </a:r>
          </a:p>
          <a:p>
            <a:pPr lvl="1" algn="just"/>
            <a:r>
              <a:rPr lang="en-US" sz="2400" smtClean="0">
                <a:latin typeface="Times New Roman" pitchFamily="18" charset="0"/>
                <a:cs typeface="Times New Roman" pitchFamily="18" charset="0"/>
              </a:rPr>
              <a:t>All the layers went in the kernel (complexity, large, and difficult to manage)</a:t>
            </a:r>
          </a:p>
        </p:txBody>
      </p:sp>
      <p:pic>
        <p:nvPicPr>
          <p:cNvPr id="55300" name="Picture 4"/>
          <p:cNvPicPr>
            <a:picLocks noChangeAspect="1" noChangeArrowheads="1"/>
          </p:cNvPicPr>
          <p:nvPr/>
        </p:nvPicPr>
        <p:blipFill>
          <a:blip r:embed="rId3" cstate="print"/>
          <a:srcRect l="380" t="10139" r="380" b="10139"/>
          <a:stretch>
            <a:fillRect/>
          </a:stretch>
        </p:blipFill>
        <p:spPr bwMode="auto">
          <a:xfrm>
            <a:off x="1524000" y="2743200"/>
            <a:ext cx="6019800" cy="3627437"/>
          </a:xfrm>
          <a:prstGeom prst="rect">
            <a:avLst/>
          </a:prstGeom>
          <a:noFill/>
          <a:ln w="38100" cmpd="dbl">
            <a:solidFill>
              <a:srgbClr val="CC6600"/>
            </a:solidFill>
            <a:miter lim="800000"/>
            <a:headEnd/>
            <a:tailEnd/>
          </a:ln>
        </p:spPr>
      </p:pic>
      <p:sp>
        <p:nvSpPr>
          <p:cNvPr id="55301"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381000" y="0"/>
            <a:ext cx="8229600" cy="1143000"/>
          </a:xfrm>
        </p:spPr>
        <p:txBody>
          <a:bodyPr/>
          <a:lstStyle/>
          <a:p>
            <a:r>
              <a:rPr lang="en-US" sz="4000" b="1" smtClean="0">
                <a:latin typeface="Times New Roman" pitchFamily="18" charset="0"/>
                <a:cs typeface="Times New Roman" pitchFamily="18" charset="0"/>
              </a:rPr>
              <a:t>OS Structure:</a:t>
            </a:r>
            <a:r>
              <a:rPr lang="en-US" sz="3600" b="1" smtClean="0">
                <a:latin typeface="Times New Roman" pitchFamily="18" charset="0"/>
                <a:cs typeface="Times New Roman" pitchFamily="18" charset="0"/>
              </a:rPr>
              <a:t>Microkernels…</a:t>
            </a:r>
            <a:r>
              <a:rPr lang="en-US" sz="4000" b="1" smtClean="0">
                <a:latin typeface="Times New Roman" pitchFamily="18" charset="0"/>
                <a:cs typeface="Times New Roman" pitchFamily="18" charset="0"/>
              </a:rPr>
              <a:t> </a:t>
            </a:r>
          </a:p>
        </p:txBody>
      </p:sp>
      <p:sp>
        <p:nvSpPr>
          <p:cNvPr id="56323" name="Rectangle 3"/>
          <p:cNvSpPr>
            <a:spLocks noGrp="1"/>
          </p:cNvSpPr>
          <p:nvPr>
            <p:ph type="body" sz="half" idx="1"/>
          </p:nvPr>
        </p:nvSpPr>
        <p:spPr>
          <a:xfrm>
            <a:off x="228600" y="1066800"/>
            <a:ext cx="8610600" cy="5257800"/>
          </a:xfrm>
        </p:spPr>
        <p:txBody>
          <a:bodyPr>
            <a:normAutofit lnSpcReduction="10000"/>
          </a:bodyPr>
          <a:lstStyle/>
          <a:p>
            <a:pPr algn="just">
              <a:lnSpc>
                <a:spcPct val="80000"/>
              </a:lnSpc>
            </a:pPr>
            <a:r>
              <a:rPr lang="en-US" sz="2800" b="1" smtClean="0">
                <a:latin typeface="Times New Roman" pitchFamily="18" charset="0"/>
                <a:cs typeface="Times New Roman" pitchFamily="18" charset="0"/>
              </a:rPr>
              <a:t>Microkernels</a:t>
            </a:r>
          </a:p>
          <a:p>
            <a:pPr lvl="1" algn="just">
              <a:lnSpc>
                <a:spcPct val="80000"/>
              </a:lnSpc>
            </a:pPr>
            <a:r>
              <a:rPr lang="en-US" smtClean="0">
                <a:solidFill>
                  <a:srgbClr val="0000FF"/>
                </a:solidFill>
                <a:latin typeface="Times New Roman" pitchFamily="18" charset="0"/>
                <a:cs typeface="Times New Roman" pitchFamily="18" charset="0"/>
              </a:rPr>
              <a:t>Remove all nonessential components from the kernel, and implement them on user mode </a:t>
            </a:r>
            <a:r>
              <a:rPr lang="en-US" smtClean="0">
                <a:latin typeface="Times New Roman" pitchFamily="18" charset="0"/>
                <a:cs typeface="Times New Roman" pitchFamily="18" charset="0"/>
              </a:rPr>
              <a:t>(splitting the OS into small, well-defined modules)</a:t>
            </a:r>
          </a:p>
          <a:p>
            <a:pPr lvl="1" algn="just">
              <a:lnSpc>
                <a:spcPct val="80000"/>
              </a:lnSpc>
            </a:pPr>
            <a:r>
              <a:rPr lang="en-US" smtClean="0">
                <a:solidFill>
                  <a:srgbClr val="009900"/>
                </a:solidFill>
                <a:latin typeface="Times New Roman" pitchFamily="18" charset="0"/>
                <a:cs typeface="Times New Roman" pitchFamily="18" charset="0"/>
              </a:rPr>
              <a:t>Running each task as an independent (separate) process </a:t>
            </a:r>
            <a:r>
              <a:rPr lang="en-US" smtClean="0">
                <a:latin typeface="Times New Roman" pitchFamily="18" charset="0"/>
                <a:cs typeface="Times New Roman" pitchFamily="18" charset="0"/>
                <a:sym typeface="Wingdings" pitchFamily="2" charset="2"/>
              </a:rPr>
              <a:t>→ resist (chịu được) crashing the entire system</a:t>
            </a:r>
            <a:endParaRPr lang="en-US" smtClean="0">
              <a:latin typeface="Times New Roman" pitchFamily="18" charset="0"/>
              <a:cs typeface="Times New Roman" pitchFamily="18" charset="0"/>
            </a:endParaRPr>
          </a:p>
          <a:p>
            <a:pPr lvl="1" algn="just">
              <a:lnSpc>
                <a:spcPct val="80000"/>
              </a:lnSpc>
            </a:pPr>
            <a:r>
              <a:rPr lang="en-US" smtClean="0">
                <a:solidFill>
                  <a:srgbClr val="0000FF"/>
                </a:solidFill>
                <a:latin typeface="Times New Roman" pitchFamily="18" charset="0"/>
                <a:cs typeface="Times New Roman" pitchFamily="18" charset="0"/>
              </a:rPr>
              <a:t>The modules run user mode</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protection against bugs</a:t>
            </a:r>
          </a:p>
          <a:p>
            <a:pPr lvl="1" algn="just">
              <a:lnSpc>
                <a:spcPct val="80000"/>
              </a:lnSpc>
            </a:pPr>
            <a:r>
              <a:rPr lang="en-US" smtClean="0">
                <a:solidFill>
                  <a:srgbClr val="009900"/>
                </a:solidFill>
                <a:latin typeface="Times New Roman" pitchFamily="18" charset="0"/>
                <a:cs typeface="Times New Roman" pitchFamily="18" charset="0"/>
              </a:rPr>
              <a:t>Making a minimal kernel by put the mechanism for doing something in the kernel but not the policy </a:t>
            </a:r>
            <a:r>
              <a:rPr lang="en-US" smtClean="0">
                <a:latin typeface="Times New Roman" pitchFamily="18" charset="0"/>
                <a:cs typeface="Times New Roman" pitchFamily="18" charset="0"/>
              </a:rPr>
              <a:t>(scheduling with highest priority process)</a:t>
            </a:r>
          </a:p>
          <a:p>
            <a:pPr lvl="1" algn="just">
              <a:lnSpc>
                <a:spcPct val="80000"/>
              </a:lnSpc>
            </a:pPr>
            <a:r>
              <a:rPr lang="en-US" smtClean="0">
                <a:solidFill>
                  <a:srgbClr val="0000FF"/>
                </a:solidFill>
                <a:latin typeface="Times New Roman" pitchFamily="18" charset="0"/>
                <a:cs typeface="Times New Roman" pitchFamily="18" charset="0"/>
              </a:rPr>
              <a:t>Provide a communication facility </a:t>
            </a:r>
            <a:r>
              <a:rPr lang="en-US" smtClean="0">
                <a:latin typeface="Times New Roman" pitchFamily="18" charset="0"/>
                <a:cs typeface="Times New Roman" pitchFamily="18" charset="0"/>
              </a:rPr>
              <a:t>using message passing between the client program and the various series in user mode</a:t>
            </a:r>
          </a:p>
        </p:txBody>
      </p:sp>
      <p:sp>
        <p:nvSpPr>
          <p:cNvPr id="5632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381000" y="0"/>
            <a:ext cx="8229600" cy="1143000"/>
          </a:xfrm>
        </p:spPr>
        <p:txBody>
          <a:bodyPr/>
          <a:lstStyle/>
          <a:p>
            <a:r>
              <a:rPr lang="en-US" sz="4000" b="1" smtClean="0">
                <a:latin typeface="Times New Roman" pitchFamily="18" charset="0"/>
                <a:cs typeface="Times New Roman" pitchFamily="18" charset="0"/>
              </a:rPr>
              <a:t>OS Structure:</a:t>
            </a:r>
            <a:r>
              <a:rPr lang="en-US" sz="3600" b="1" smtClean="0">
                <a:latin typeface="Times New Roman" pitchFamily="18" charset="0"/>
                <a:cs typeface="Times New Roman" pitchFamily="18" charset="0"/>
              </a:rPr>
              <a:t>Microkernels…</a:t>
            </a:r>
            <a:r>
              <a:rPr lang="en-US" sz="4000" b="1" smtClean="0">
                <a:latin typeface="Times New Roman" pitchFamily="18" charset="0"/>
                <a:cs typeface="Times New Roman" pitchFamily="18" charset="0"/>
              </a:rPr>
              <a:t> </a:t>
            </a:r>
          </a:p>
        </p:txBody>
      </p:sp>
      <p:sp>
        <p:nvSpPr>
          <p:cNvPr id="57347" name="Rectangle 3"/>
          <p:cNvSpPr>
            <a:spLocks noGrp="1"/>
          </p:cNvSpPr>
          <p:nvPr>
            <p:ph type="body" sz="half" idx="1"/>
          </p:nvPr>
        </p:nvSpPr>
        <p:spPr>
          <a:xfrm>
            <a:off x="228600" y="1066800"/>
            <a:ext cx="8686800" cy="5029200"/>
          </a:xfrm>
        </p:spPr>
        <p:txBody>
          <a:bodyPr/>
          <a:lstStyle/>
          <a:p>
            <a:pPr algn="just">
              <a:lnSpc>
                <a:spcPct val="80000"/>
              </a:lnSpc>
            </a:pPr>
            <a:r>
              <a:rPr lang="en-US" b="1" smtClean="0">
                <a:latin typeface="Times New Roman" pitchFamily="18" charset="0"/>
                <a:cs typeface="Times New Roman" pitchFamily="18" charset="0"/>
              </a:rPr>
              <a:t>Disadvantages</a:t>
            </a:r>
          </a:p>
          <a:p>
            <a:pPr lvl="1" algn="just">
              <a:lnSpc>
                <a:spcPct val="80000"/>
              </a:lnSpc>
            </a:pPr>
            <a:r>
              <a:rPr lang="en-US" smtClean="0">
                <a:latin typeface="Times New Roman" pitchFamily="18" charset="0"/>
                <a:cs typeface="Times New Roman" pitchFamily="18" charset="0"/>
              </a:rPr>
              <a:t>How to define the components are nonessential or essential? (depending on the design ideas or requirements).</a:t>
            </a:r>
          </a:p>
          <a:p>
            <a:pPr lvl="1" algn="just">
              <a:lnSpc>
                <a:spcPct val="80000"/>
              </a:lnSpc>
            </a:pPr>
            <a:r>
              <a:rPr lang="en-US" smtClean="0">
                <a:latin typeface="Times New Roman" pitchFamily="18" charset="0"/>
                <a:cs typeface="Times New Roman" pitchFamily="18" charset="0"/>
              </a:rPr>
              <a:t>Performance overhead of user space to kernel space communication.</a:t>
            </a:r>
          </a:p>
          <a:p>
            <a:pPr algn="just">
              <a:lnSpc>
                <a:spcPct val="80000"/>
              </a:lnSpc>
            </a:pPr>
            <a:r>
              <a:rPr lang="en-US" b="1" smtClean="0">
                <a:latin typeface="Times New Roman" pitchFamily="18" charset="0"/>
                <a:cs typeface="Times New Roman" pitchFamily="18" charset="0"/>
              </a:rPr>
              <a:t>Advantages</a:t>
            </a:r>
          </a:p>
          <a:p>
            <a:pPr lvl="1" algn="just">
              <a:lnSpc>
                <a:spcPct val="80000"/>
              </a:lnSpc>
            </a:pPr>
            <a:r>
              <a:rPr lang="en-US" smtClean="0">
                <a:latin typeface="Times New Roman" pitchFamily="18" charset="0"/>
                <a:cs typeface="Times New Roman" pitchFamily="18" charset="0"/>
              </a:rPr>
              <a:t>Easy of extending and port the operating system to new architectures.</a:t>
            </a:r>
          </a:p>
          <a:p>
            <a:pPr lvl="1" algn="just">
              <a:lnSpc>
                <a:spcPct val="80000"/>
              </a:lnSpc>
            </a:pPr>
            <a:r>
              <a:rPr lang="en-US" smtClean="0">
                <a:latin typeface="Times New Roman" pitchFamily="18" charset="0"/>
                <a:cs typeface="Times New Roman" pitchFamily="18" charset="0"/>
              </a:rPr>
              <a:t>Advance security and reliability (less code is running in kernel mode).</a:t>
            </a:r>
          </a:p>
          <a:p>
            <a:pPr algn="just">
              <a:lnSpc>
                <a:spcPct val="80000"/>
              </a:lnSpc>
            </a:pPr>
            <a:r>
              <a:rPr lang="en-US" smtClean="0">
                <a:latin typeface="Times New Roman" pitchFamily="18" charset="0"/>
                <a:cs typeface="Times New Roman" pitchFamily="18" charset="0"/>
              </a:rPr>
              <a:t>Ex: Symbian, Apple MacOS X Server.</a:t>
            </a:r>
          </a:p>
        </p:txBody>
      </p:sp>
      <p:sp>
        <p:nvSpPr>
          <p:cNvPr id="5734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838200" y="0"/>
            <a:ext cx="8229600" cy="7620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Client–Server Model</a:t>
            </a:r>
            <a:endParaRPr lang="en-US" sz="4000" b="1" smtClean="0">
              <a:latin typeface="Times New Roman" pitchFamily="18" charset="0"/>
              <a:cs typeface="Times New Roman" pitchFamily="18" charset="0"/>
            </a:endParaRPr>
          </a:p>
        </p:txBody>
      </p:sp>
      <p:sp>
        <p:nvSpPr>
          <p:cNvPr id="58371" name="Rectangle 3"/>
          <p:cNvSpPr>
            <a:spLocks noGrp="1"/>
          </p:cNvSpPr>
          <p:nvPr>
            <p:ph type="body" sz="half" idx="1"/>
          </p:nvPr>
        </p:nvSpPr>
        <p:spPr>
          <a:xfrm>
            <a:off x="228600" y="838200"/>
            <a:ext cx="8915400" cy="1676400"/>
          </a:xfrm>
        </p:spPr>
        <p:txBody>
          <a:bodyPr>
            <a:normAutofit lnSpcReduction="10000"/>
          </a:bodyPr>
          <a:lstStyle/>
          <a:p>
            <a:pPr algn="just"/>
            <a:r>
              <a:rPr lang="en-US" sz="2400" smtClean="0">
                <a:latin typeface="Times New Roman" pitchFamily="18" charset="0"/>
                <a:cs typeface="Times New Roman" pitchFamily="18" charset="0"/>
              </a:rPr>
              <a:t>Server provides some service that satisfy the client’s request</a:t>
            </a:r>
          </a:p>
          <a:p>
            <a:pPr algn="just"/>
            <a:r>
              <a:rPr lang="en-US" sz="2400" smtClean="0">
                <a:latin typeface="Times New Roman" pitchFamily="18" charset="0"/>
                <a:cs typeface="Times New Roman" pitchFamily="18" charset="0"/>
              </a:rPr>
              <a:t>Client uses the server’s services</a:t>
            </a:r>
          </a:p>
          <a:p>
            <a:pPr algn="just"/>
            <a:r>
              <a:rPr lang="en-US" sz="2400" smtClean="0">
                <a:latin typeface="Times New Roman" pitchFamily="18" charset="0"/>
                <a:cs typeface="Times New Roman" pitchFamily="18" charset="0"/>
              </a:rPr>
              <a:t>Message passing is used to communication</a:t>
            </a:r>
          </a:p>
          <a:p>
            <a:pPr algn="just"/>
            <a:r>
              <a:rPr lang="en-US" sz="2400" smtClean="0">
                <a:latin typeface="Times New Roman" pitchFamily="18" charset="0"/>
                <a:cs typeface="Times New Roman" pitchFamily="18" charset="0"/>
              </a:rPr>
              <a:t>Can run on different or same computers</a:t>
            </a:r>
          </a:p>
        </p:txBody>
      </p:sp>
      <p:pic>
        <p:nvPicPr>
          <p:cNvPr id="58372" name="Picture 6" descr="01-27"/>
          <p:cNvPicPr>
            <a:picLocks noChangeAspect="1" noChangeArrowheads="1"/>
          </p:cNvPicPr>
          <p:nvPr/>
        </p:nvPicPr>
        <p:blipFill>
          <a:blip r:embed="rId3" cstate="print"/>
          <a:srcRect/>
          <a:stretch>
            <a:fillRect/>
          </a:stretch>
        </p:blipFill>
        <p:spPr bwMode="auto">
          <a:xfrm>
            <a:off x="457200" y="4495800"/>
            <a:ext cx="7734300" cy="2085975"/>
          </a:xfrm>
          <a:prstGeom prst="rect">
            <a:avLst/>
          </a:prstGeom>
          <a:noFill/>
          <a:ln w="9525">
            <a:noFill/>
            <a:miter lim="800000"/>
            <a:headEnd/>
            <a:tailEnd/>
          </a:ln>
        </p:spPr>
      </p:pic>
      <p:sp>
        <p:nvSpPr>
          <p:cNvPr id="58373" name="Text Box 4"/>
          <p:cNvSpPr txBox="1">
            <a:spLocks noChangeArrowheads="1"/>
          </p:cNvSpPr>
          <p:nvPr/>
        </p:nvSpPr>
        <p:spPr bwMode="auto">
          <a:xfrm>
            <a:off x="4572000" y="6324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1-27.</a:t>
            </a:r>
          </a:p>
        </p:txBody>
      </p:sp>
      <p:pic>
        <p:nvPicPr>
          <p:cNvPr id="58374" name="Picture 7"/>
          <p:cNvPicPr>
            <a:picLocks noChangeAspect="1" noChangeArrowheads="1"/>
          </p:cNvPicPr>
          <p:nvPr/>
        </p:nvPicPr>
        <p:blipFill>
          <a:blip r:embed="rId4" cstate="print"/>
          <a:srcRect/>
          <a:stretch>
            <a:fillRect/>
          </a:stretch>
        </p:blipFill>
        <p:spPr bwMode="auto">
          <a:xfrm>
            <a:off x="990600" y="2681288"/>
            <a:ext cx="7162800" cy="1662112"/>
          </a:xfrm>
          <a:prstGeom prst="rect">
            <a:avLst/>
          </a:prstGeom>
          <a:noFill/>
          <a:ln w="9525">
            <a:noFill/>
            <a:miter lim="800000"/>
            <a:headEnd/>
            <a:tailEnd/>
          </a:ln>
        </p:spPr>
      </p:pic>
      <p:sp>
        <p:nvSpPr>
          <p:cNvPr id="58375"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9" name="Slide Number Placeholder 8"/>
          <p:cNvSpPr>
            <a:spLocks noGrp="1"/>
          </p:cNvSpPr>
          <p:nvPr>
            <p:ph type="sldNum" sz="quarter" idx="12"/>
          </p:nvPr>
        </p:nvSpPr>
        <p:spPr/>
        <p:txBody>
          <a:bodyPr/>
          <a:lstStyle/>
          <a:p>
            <a:pPr>
              <a:defRPr/>
            </a:pPr>
            <a:fld id="{06F9F61E-E82F-453F-9169-2A18E67A6567}"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914400" y="0"/>
            <a:ext cx="8229600" cy="8382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Virtual Machines (VM)</a:t>
            </a:r>
            <a:endParaRPr lang="en-US" sz="4000" b="1" smtClean="0">
              <a:latin typeface="Times New Roman" pitchFamily="18" charset="0"/>
              <a:cs typeface="Times New Roman" pitchFamily="18" charset="0"/>
            </a:endParaRPr>
          </a:p>
        </p:txBody>
      </p:sp>
      <p:sp>
        <p:nvSpPr>
          <p:cNvPr id="59395" name="Rectangle 3"/>
          <p:cNvSpPr>
            <a:spLocks noGrp="1"/>
          </p:cNvSpPr>
          <p:nvPr>
            <p:ph type="body" sz="half" idx="1"/>
          </p:nvPr>
        </p:nvSpPr>
        <p:spPr>
          <a:xfrm>
            <a:off x="228600" y="1143000"/>
            <a:ext cx="8534400" cy="5105400"/>
          </a:xfrm>
        </p:spPr>
        <p:txBody>
          <a:bodyPr/>
          <a:lstStyle/>
          <a:p>
            <a:pPr algn="just">
              <a:lnSpc>
                <a:spcPct val="90000"/>
              </a:lnSpc>
            </a:pPr>
            <a:r>
              <a:rPr lang="en-US" sz="2400" b="1" smtClean="0">
                <a:latin typeface="Times New Roman" pitchFamily="18" charset="0"/>
                <a:cs typeface="Times New Roman" pitchFamily="18" charset="0"/>
              </a:rPr>
              <a:t>Each virtual machine</a:t>
            </a:r>
          </a:p>
          <a:p>
            <a:pPr lvl="1" algn="just">
              <a:lnSpc>
                <a:spcPct val="90000"/>
              </a:lnSpc>
            </a:pPr>
            <a:r>
              <a:rPr lang="en-US" sz="2000" smtClean="0">
                <a:solidFill>
                  <a:srgbClr val="FF0000"/>
                </a:solidFill>
                <a:latin typeface="Times New Roman" pitchFamily="18" charset="0"/>
                <a:cs typeface="Times New Roman" pitchFamily="18" charset="0"/>
              </a:rPr>
              <a:t>Are not extended machine but all hardware are abstracted by codes</a:t>
            </a:r>
            <a:r>
              <a:rPr lang="en-US" sz="2000" smtClean="0">
                <a:latin typeface="Times New Roman" pitchFamily="18" charset="0"/>
                <a:cs typeface="Times New Roman" pitchFamily="18" charset="0"/>
              </a:rPr>
              <a:t>.</a:t>
            </a:r>
          </a:p>
          <a:p>
            <a:pPr lvl="1" algn="just">
              <a:lnSpc>
                <a:spcPct val="90000"/>
              </a:lnSpc>
            </a:pPr>
            <a:r>
              <a:rPr lang="en-US" sz="2000" smtClean="0">
                <a:latin typeface="Times New Roman" pitchFamily="18" charset="0"/>
                <a:cs typeface="Times New Roman" pitchFamily="18" charset="0"/>
              </a:rPr>
              <a:t>Is identical to the true hardware (provide an exact duplicate of the underlying real machine)</a:t>
            </a:r>
          </a:p>
          <a:p>
            <a:pPr lvl="1" algn="just">
              <a:lnSpc>
                <a:spcPct val="90000"/>
              </a:lnSpc>
            </a:pPr>
            <a:r>
              <a:rPr lang="en-US" sz="2000" smtClean="0">
                <a:latin typeface="Times New Roman" pitchFamily="18" charset="0"/>
                <a:cs typeface="Times New Roman" pitchFamily="18" charset="0"/>
              </a:rPr>
              <a:t>Can run any OS that will run directly on the bare hardware</a:t>
            </a:r>
          </a:p>
          <a:p>
            <a:pPr algn="just">
              <a:lnSpc>
                <a:spcPct val="90000"/>
              </a:lnSpc>
            </a:pPr>
            <a:r>
              <a:rPr lang="en-US" sz="2400" b="1" smtClean="0">
                <a:latin typeface="Times New Roman" pitchFamily="18" charset="0"/>
                <a:cs typeface="Times New Roman" pitchFamily="18" charset="0"/>
              </a:rPr>
              <a:t>Different VMs can run different OS</a:t>
            </a:r>
          </a:p>
          <a:p>
            <a:pPr algn="just">
              <a:lnSpc>
                <a:spcPct val="90000"/>
              </a:lnSpc>
            </a:pPr>
            <a:r>
              <a:rPr lang="en-US" sz="2400" b="1" smtClean="0">
                <a:latin typeface="Times New Roman" pitchFamily="18" charset="0"/>
                <a:cs typeface="Times New Roman" pitchFamily="18" charset="0"/>
              </a:rPr>
              <a:t>Supports to run more OSs at the same time (Windows, Linux)</a:t>
            </a:r>
          </a:p>
          <a:p>
            <a:pPr algn="just">
              <a:lnSpc>
                <a:spcPct val="90000"/>
              </a:lnSpc>
            </a:pPr>
            <a:r>
              <a:rPr lang="en-US" sz="2400" b="1" smtClean="0">
                <a:latin typeface="Times New Roman" pitchFamily="18" charset="0"/>
                <a:cs typeface="Times New Roman" pitchFamily="18" charset="0"/>
              </a:rPr>
              <a:t>Softwares:</a:t>
            </a:r>
            <a:r>
              <a:rPr lang="en-US" sz="2400" smtClean="0">
                <a:latin typeface="Times New Roman" pitchFamily="18" charset="0"/>
                <a:cs typeface="Times New Roman" pitchFamily="18" charset="0"/>
              </a:rPr>
              <a:t> </a:t>
            </a:r>
          </a:p>
          <a:p>
            <a:pPr lvl="1" algn="just">
              <a:lnSpc>
                <a:spcPct val="90000"/>
              </a:lnSpc>
            </a:pPr>
            <a:r>
              <a:rPr lang="en-US" sz="2000" smtClean="0">
                <a:latin typeface="Times New Roman" pitchFamily="18" charset="0"/>
                <a:cs typeface="Times New Roman" pitchFamily="18" charset="0"/>
              </a:rPr>
              <a:t>VMware Workstation</a:t>
            </a:r>
          </a:p>
          <a:p>
            <a:pPr lvl="1" algn="just">
              <a:lnSpc>
                <a:spcPct val="90000"/>
              </a:lnSpc>
            </a:pPr>
            <a:r>
              <a:rPr lang="en-US" sz="2000" smtClean="0">
                <a:latin typeface="Times New Roman" pitchFamily="18" charset="0"/>
                <a:cs typeface="Times New Roman" pitchFamily="18" charset="0"/>
              </a:rPr>
              <a:t>OS running on CD (Linux, Ubuntu …)</a:t>
            </a:r>
          </a:p>
          <a:p>
            <a:pPr lvl="1" algn="just">
              <a:lnSpc>
                <a:spcPct val="90000"/>
              </a:lnSpc>
            </a:pPr>
            <a:r>
              <a:rPr lang="en-US" sz="2000" smtClean="0">
                <a:latin typeface="Times New Roman" pitchFamily="18" charset="0"/>
                <a:cs typeface="Times New Roman" pitchFamily="18" charset="0"/>
              </a:rPr>
              <a:t>JVM (Java Virtual Machine): </a:t>
            </a:r>
          </a:p>
          <a:p>
            <a:pPr lvl="2" algn="just">
              <a:lnSpc>
                <a:spcPct val="90000"/>
              </a:lnSpc>
            </a:pPr>
            <a:r>
              <a:rPr lang="en-US" sz="1800" smtClean="0">
                <a:latin typeface="Times New Roman" pitchFamily="18" charset="0"/>
                <a:cs typeface="Times New Roman" pitchFamily="18" charset="0"/>
              </a:rPr>
              <a:t>Java compiler produces code through Java interpreter. </a:t>
            </a:r>
          </a:p>
          <a:p>
            <a:pPr lvl="2" algn="just">
              <a:lnSpc>
                <a:spcPct val="90000"/>
              </a:lnSpc>
            </a:pPr>
            <a:r>
              <a:rPr lang="en-US" sz="1800" smtClean="0">
                <a:latin typeface="Times New Roman" pitchFamily="18" charset="0"/>
                <a:cs typeface="Times New Roman" pitchFamily="18" charset="0"/>
              </a:rPr>
              <a:t>Can be shipped on Internet and run on the computer that has a JVM.</a:t>
            </a:r>
          </a:p>
        </p:txBody>
      </p:sp>
      <p:sp>
        <p:nvSpPr>
          <p:cNvPr id="5939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914400" y="0"/>
            <a:ext cx="8229600" cy="8382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VM…</a:t>
            </a:r>
            <a:endParaRPr lang="en-US" sz="4000" b="1" smtClean="0">
              <a:latin typeface="Times New Roman" pitchFamily="18" charset="0"/>
              <a:cs typeface="Times New Roman" pitchFamily="18" charset="0"/>
            </a:endParaRPr>
          </a:p>
        </p:txBody>
      </p:sp>
      <p:sp>
        <p:nvSpPr>
          <p:cNvPr id="60419" name="Rectangle 3"/>
          <p:cNvSpPr>
            <a:spLocks noGrp="1"/>
          </p:cNvSpPr>
          <p:nvPr>
            <p:ph type="body" sz="half" idx="1"/>
          </p:nvPr>
        </p:nvSpPr>
        <p:spPr>
          <a:xfrm>
            <a:off x="228600" y="1066800"/>
            <a:ext cx="8610600" cy="3429000"/>
          </a:xfrm>
        </p:spPr>
        <p:txBody>
          <a:bodyPr/>
          <a:lstStyle/>
          <a:p>
            <a:pPr algn="just">
              <a:lnSpc>
                <a:spcPct val="90000"/>
              </a:lnSpc>
            </a:pPr>
            <a:r>
              <a:rPr lang="en-US" b="1" smtClean="0">
                <a:latin typeface="Times New Roman" pitchFamily="18" charset="0"/>
                <a:cs typeface="Times New Roman" pitchFamily="18" charset="0"/>
              </a:rPr>
              <a:t>Advantages:</a:t>
            </a:r>
            <a:r>
              <a:rPr lang="en-US" smtClean="0">
                <a:latin typeface="Times New Roman" pitchFamily="18" charset="0"/>
                <a:cs typeface="Times New Roman" pitchFamily="18" charset="0"/>
              </a:rPr>
              <a:t> </a:t>
            </a:r>
          </a:p>
          <a:p>
            <a:pPr lvl="1" algn="just">
              <a:lnSpc>
                <a:spcPct val="90000"/>
              </a:lnSpc>
              <a:buFontTx/>
              <a:buChar char="-"/>
            </a:pPr>
            <a:r>
              <a:rPr lang="en-US" smtClean="0">
                <a:latin typeface="Times New Roman" pitchFamily="18" charset="0"/>
                <a:cs typeface="Times New Roman" pitchFamily="18" charset="0"/>
              </a:rPr>
              <a:t>Completely protecting system resources</a:t>
            </a:r>
          </a:p>
          <a:p>
            <a:pPr lvl="1" algn="just">
              <a:lnSpc>
                <a:spcPct val="90000"/>
              </a:lnSpc>
              <a:buFontTx/>
              <a:buChar char="-"/>
            </a:pPr>
            <a:r>
              <a:rPr lang="en-US" smtClean="0">
                <a:latin typeface="Times New Roman" pitchFamily="18" charset="0"/>
                <a:cs typeface="Times New Roman" pitchFamily="18" charset="0"/>
              </a:rPr>
              <a:t>Solving system compatibility system and </a:t>
            </a:r>
          </a:p>
          <a:p>
            <a:pPr lvl="1" algn="just">
              <a:lnSpc>
                <a:spcPct val="90000"/>
              </a:lnSpc>
              <a:buFontTx/>
              <a:buChar char="-"/>
            </a:pPr>
            <a:r>
              <a:rPr lang="en-US" smtClean="0">
                <a:latin typeface="Times New Roman" pitchFamily="18" charset="0"/>
                <a:cs typeface="Times New Roman" pitchFamily="18" charset="0"/>
              </a:rPr>
              <a:t>do not disrupt(phá vỡ) the normal system operation</a:t>
            </a:r>
          </a:p>
          <a:p>
            <a:pPr algn="just">
              <a:lnSpc>
                <a:spcPct val="90000"/>
              </a:lnSpc>
            </a:pPr>
            <a:r>
              <a:rPr lang="en-US" b="1" smtClean="0">
                <a:latin typeface="Times New Roman" pitchFamily="18" charset="0"/>
                <a:cs typeface="Times New Roman" pitchFamily="18" charset="0"/>
              </a:rPr>
              <a:t>Disadvantages: </a:t>
            </a:r>
          </a:p>
          <a:p>
            <a:pPr lvl="1" algn="just">
              <a:lnSpc>
                <a:spcPct val="90000"/>
              </a:lnSpc>
            </a:pPr>
            <a:r>
              <a:rPr lang="en-US" smtClean="0">
                <a:latin typeface="Times New Roman" pitchFamily="18" charset="0"/>
                <a:cs typeface="Times New Roman" pitchFamily="18" charset="0"/>
              </a:rPr>
              <a:t>can not allocate all disks to VM</a:t>
            </a:r>
          </a:p>
        </p:txBody>
      </p:sp>
      <p:sp>
        <p:nvSpPr>
          <p:cNvPr id="6042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VM…</a:t>
            </a:r>
            <a:endParaRPr lang="en-US" sz="4000" smtClean="0">
              <a:latin typeface="Times New Roman" pitchFamily="18" charset="0"/>
              <a:cs typeface="Times New Roman" pitchFamily="18" charset="0"/>
            </a:endParaRPr>
          </a:p>
        </p:txBody>
      </p:sp>
      <p:sp>
        <p:nvSpPr>
          <p:cNvPr id="61443" name="TextBox 4"/>
          <p:cNvSpPr txBox="1">
            <a:spLocks noChangeArrowheads="1"/>
          </p:cNvSpPr>
          <p:nvPr/>
        </p:nvSpPr>
        <p:spPr bwMode="auto">
          <a:xfrm>
            <a:off x="762000" y="5410200"/>
            <a:ext cx="7620000" cy="830263"/>
          </a:xfrm>
          <a:prstGeom prst="rect">
            <a:avLst/>
          </a:prstGeom>
          <a:noFill/>
          <a:ln w="9525">
            <a:noFill/>
            <a:miter lim="800000"/>
            <a:headEnd/>
            <a:tailEnd/>
          </a:ln>
        </p:spPr>
        <p:txBody>
          <a:bodyPr>
            <a:spAutoFit/>
          </a:bodyPr>
          <a:lstStyle/>
          <a:p>
            <a:pPr algn="ctr"/>
            <a:r>
              <a:rPr lang="en-US" sz="2400">
                <a:latin typeface="Times New Roman" pitchFamily="18" charset="0"/>
                <a:cs typeface="Times New Roman" pitchFamily="18" charset="0"/>
              </a:rPr>
              <a:t>Virtual-machine implementation is called </a:t>
            </a:r>
            <a:r>
              <a:rPr lang="en-US" sz="2400" b="1">
                <a:latin typeface="Times New Roman" pitchFamily="18" charset="0"/>
                <a:cs typeface="Times New Roman" pitchFamily="18" charset="0"/>
              </a:rPr>
              <a:t>virtual machine monitor</a:t>
            </a:r>
            <a:r>
              <a:rPr lang="en-US" sz="2400">
                <a:latin typeface="Times New Roman" pitchFamily="18" charset="0"/>
                <a:cs typeface="Times New Roman" pitchFamily="18" charset="0"/>
              </a:rPr>
              <a:t>, or </a:t>
            </a:r>
            <a:r>
              <a:rPr lang="en-US" sz="2400" b="1">
                <a:latin typeface="Times New Roman" pitchFamily="18" charset="0"/>
                <a:cs typeface="Times New Roman" pitchFamily="18" charset="0"/>
              </a:rPr>
              <a:t>virtualization layer</a:t>
            </a:r>
            <a:r>
              <a:rPr lang="en-US" sz="2400">
                <a:latin typeface="Times New Roman" pitchFamily="18" charset="0"/>
                <a:cs typeface="Times New Roman" pitchFamily="18" charset="0"/>
              </a:rPr>
              <a:t>, or </a:t>
            </a:r>
            <a:r>
              <a:rPr lang="en-US" sz="2400" b="1">
                <a:latin typeface="Times New Roman" pitchFamily="18" charset="0"/>
                <a:cs typeface="Times New Roman" pitchFamily="18" charset="0"/>
              </a:rPr>
              <a:t>hypervisor</a:t>
            </a:r>
          </a:p>
        </p:txBody>
      </p:sp>
      <p:sp>
        <p:nvSpPr>
          <p:cNvPr id="61444"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pic>
        <p:nvPicPr>
          <p:cNvPr id="61446" name="Picture 8"/>
          <p:cNvPicPr>
            <a:picLocks noChangeAspect="1" noChangeArrowheads="1"/>
          </p:cNvPicPr>
          <p:nvPr/>
        </p:nvPicPr>
        <p:blipFill>
          <a:blip r:embed="rId3" cstate="print"/>
          <a:srcRect/>
          <a:stretch>
            <a:fillRect/>
          </a:stretch>
        </p:blipFill>
        <p:spPr bwMode="auto">
          <a:xfrm>
            <a:off x="1371600" y="1066800"/>
            <a:ext cx="6267450" cy="3829050"/>
          </a:xfrm>
          <a:prstGeom prst="rect">
            <a:avLst/>
          </a:prstGeom>
          <a:noFill/>
          <a:ln w="9525">
            <a:noFill/>
            <a:miter lim="800000"/>
            <a:headEnd/>
            <a:tailEnd/>
          </a:ln>
        </p:spPr>
      </p:pic>
      <p:sp>
        <p:nvSpPr>
          <p:cNvPr id="61447" name="Rectangle 8"/>
          <p:cNvSpPr>
            <a:spLocks noChangeArrowheads="1"/>
          </p:cNvSpPr>
          <p:nvPr/>
        </p:nvSpPr>
        <p:spPr bwMode="auto">
          <a:xfrm>
            <a:off x="4800600" y="4953000"/>
            <a:ext cx="1954213"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(b) virtual machine</a:t>
            </a:r>
            <a:endParaRPr lang="en-US"/>
          </a:p>
        </p:txBody>
      </p:sp>
      <p:sp>
        <p:nvSpPr>
          <p:cNvPr id="61448" name="Rectangle 9"/>
          <p:cNvSpPr>
            <a:spLocks noChangeArrowheads="1"/>
          </p:cNvSpPr>
          <p:nvPr/>
        </p:nvSpPr>
        <p:spPr bwMode="auto">
          <a:xfrm>
            <a:off x="1371600" y="4953000"/>
            <a:ext cx="2954338"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 (a) Nonvirtual machine	</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0"/>
            <a:ext cx="8229600" cy="914400"/>
          </a:xfrm>
        </p:spPr>
        <p:txBody>
          <a:bodyPr/>
          <a:lstStyle/>
          <a:p>
            <a:r>
              <a:rPr lang="en-US" sz="4000" b="1" smtClean="0">
                <a:latin typeface="Times New Roman" pitchFamily="18" charset="0"/>
                <a:cs typeface="Times New Roman" pitchFamily="18" charset="0"/>
              </a:rPr>
              <a:t>OS: Definitions</a:t>
            </a:r>
          </a:p>
        </p:txBody>
      </p:sp>
      <p:sp>
        <p:nvSpPr>
          <p:cNvPr id="11267" name="Rectangle 3"/>
          <p:cNvSpPr>
            <a:spLocks noGrp="1"/>
          </p:cNvSpPr>
          <p:nvPr>
            <p:ph type="body" idx="1"/>
          </p:nvPr>
        </p:nvSpPr>
        <p:spPr>
          <a:xfrm>
            <a:off x="990600" y="1600200"/>
            <a:ext cx="7772400" cy="4572000"/>
          </a:xfrm>
        </p:spPr>
        <p:txBody>
          <a:bodyPr>
            <a:normAutofit fontScale="92500" lnSpcReduction="20000"/>
          </a:bodyPr>
          <a:lstStyle/>
          <a:p>
            <a:pPr algn="just" eaLnBrk="1" hangingPunct="1">
              <a:lnSpc>
                <a:spcPct val="90000"/>
              </a:lnSpc>
              <a:buClrTx/>
              <a:buSzTx/>
              <a:buFont typeface="Arial" charset="0"/>
              <a:buChar char="•"/>
            </a:pPr>
            <a:r>
              <a:rPr lang="en-US" b="1" smtClean="0">
                <a:solidFill>
                  <a:srgbClr val="0000FF"/>
                </a:solidFill>
                <a:latin typeface="Times New Roman" pitchFamily="18" charset="0"/>
                <a:cs typeface="Times New Roman" pitchFamily="18" charset="0"/>
              </a:rPr>
              <a:t>Harware:</a:t>
            </a:r>
            <a:r>
              <a:rPr lang="en-US" smtClean="0">
                <a:latin typeface="Times New Roman" pitchFamily="18" charset="0"/>
                <a:cs typeface="Times New Roman" pitchFamily="18" charset="0"/>
              </a:rPr>
              <a:t> physical elements such as CPU, mainboard, rom, ram, harddisk, USB flash drive, … </a:t>
            </a:r>
          </a:p>
          <a:p>
            <a:pPr algn="just" eaLnBrk="1" hangingPunct="1">
              <a:lnSpc>
                <a:spcPct val="90000"/>
              </a:lnSpc>
              <a:buClrTx/>
              <a:buSzTx/>
              <a:buFont typeface="Arial" charset="0"/>
              <a:buChar char="•"/>
            </a:pPr>
            <a:r>
              <a:rPr lang="en-US" b="1" smtClean="0">
                <a:solidFill>
                  <a:srgbClr val="0000FF"/>
                </a:solidFill>
                <a:latin typeface="Times New Roman" pitchFamily="18" charset="0"/>
                <a:cs typeface="Times New Roman" pitchFamily="18" charset="0"/>
              </a:rPr>
              <a:t>Softwares</a:t>
            </a:r>
            <a:r>
              <a:rPr lang="en-US" smtClean="0">
                <a:latin typeface="Times New Roman" pitchFamily="18" charset="0"/>
                <a:cs typeface="Times New Roman" pitchFamily="18" charset="0"/>
              </a:rPr>
              <a:t>: Programs that access and control hardware.</a:t>
            </a:r>
          </a:p>
          <a:p>
            <a:pPr lvl="1" algn="just">
              <a:lnSpc>
                <a:spcPct val="90000"/>
              </a:lnSpc>
              <a:buFont typeface="Arial" charset="0"/>
              <a:buChar char="•"/>
            </a:pPr>
            <a:r>
              <a:rPr lang="en-US" b="1" i="1" smtClean="0"/>
              <a:t>System sofwares</a:t>
            </a:r>
            <a:r>
              <a:rPr lang="en-US" smtClean="0"/>
              <a:t>: The most basic software must be installed to a family of computers to make them ready to use.</a:t>
            </a:r>
          </a:p>
          <a:p>
            <a:pPr lvl="1">
              <a:lnSpc>
                <a:spcPct val="90000"/>
              </a:lnSpc>
              <a:buFont typeface="Arial" charset="0"/>
              <a:buChar char="•"/>
            </a:pPr>
            <a:r>
              <a:rPr lang="en-US" b="1" i="1" smtClean="0">
                <a:latin typeface="Times New Roman" pitchFamily="18" charset="0"/>
                <a:cs typeface="Times New Roman" pitchFamily="18" charset="0"/>
              </a:rPr>
              <a:t>Application  sofwares</a:t>
            </a:r>
            <a:r>
              <a:rPr lang="en-US" smtClean="0">
                <a:latin typeface="Times New Roman" pitchFamily="18" charset="0"/>
                <a:cs typeface="Times New Roman" pitchFamily="18" charset="0"/>
              </a:rPr>
              <a:t>: </a:t>
            </a:r>
            <a:r>
              <a:rPr lang="en-US" smtClean="0"/>
              <a:t>softwares are developed based on user requirements and can execute on a specific system software. </a:t>
            </a:r>
            <a:r>
              <a:rPr lang="en-US" smtClean="0">
                <a:latin typeface="Times New Roman" pitchFamily="18" charset="0"/>
                <a:cs typeface="Times New Roman" pitchFamily="18" charset="0"/>
              </a:rPr>
              <a:t>Programs support utilities forn users such as MS Powerpoint, MS Word,  games,…</a:t>
            </a:r>
          </a:p>
          <a:p>
            <a:pPr algn="just" eaLnBrk="1" hangingPunct="1">
              <a:lnSpc>
                <a:spcPct val="90000"/>
              </a:lnSpc>
              <a:buClrTx/>
              <a:buSzTx/>
              <a:buNone/>
            </a:pPr>
            <a:r>
              <a:rPr lang="en-US" smtClean="0">
                <a:solidFill>
                  <a:srgbClr val="FF0000"/>
                </a:solidFill>
                <a:latin typeface="Times New Roman" pitchFamily="18" charset="0"/>
                <a:cs typeface="Times New Roman" pitchFamily="18" charset="0"/>
                <a:sym typeface="Wingdings" pitchFamily="2" charset="2"/>
              </a:rPr>
              <a:t> </a:t>
            </a:r>
            <a:r>
              <a:rPr lang="en-US" smtClean="0">
                <a:solidFill>
                  <a:srgbClr val="FF0000"/>
                </a:solidFill>
                <a:latin typeface="Times New Roman" pitchFamily="18" charset="0"/>
                <a:cs typeface="Times New Roman" pitchFamily="18" charset="0"/>
              </a:rPr>
              <a:t>OS is a </a:t>
            </a:r>
            <a:r>
              <a:rPr lang="en-US" b="1" smtClean="0">
                <a:solidFill>
                  <a:srgbClr val="FF0000"/>
                </a:solidFill>
                <a:latin typeface="Times New Roman" pitchFamily="18" charset="0"/>
                <a:cs typeface="Times New Roman" pitchFamily="18" charset="0"/>
              </a:rPr>
              <a:t>system software</a:t>
            </a:r>
          </a:p>
        </p:txBody>
      </p:sp>
      <p:sp>
        <p:nvSpPr>
          <p:cNvPr id="1126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VM…</a:t>
            </a:r>
            <a:endParaRPr lang="en-US" sz="4000" smtClean="0">
              <a:latin typeface="Times New Roman" pitchFamily="18" charset="0"/>
              <a:cs typeface="Times New Roman" pitchFamily="18" charset="0"/>
            </a:endParaRPr>
          </a:p>
        </p:txBody>
      </p:sp>
      <p:pic>
        <p:nvPicPr>
          <p:cNvPr id="62467" name="Picture 5"/>
          <p:cNvPicPr>
            <a:picLocks noChangeAspect="1" noChangeArrowheads="1"/>
          </p:cNvPicPr>
          <p:nvPr/>
        </p:nvPicPr>
        <p:blipFill>
          <a:blip r:embed="rId3" cstate="print"/>
          <a:srcRect l="381" t="3047" r="381" b="4318"/>
          <a:stretch>
            <a:fillRect/>
          </a:stretch>
        </p:blipFill>
        <p:spPr bwMode="auto">
          <a:xfrm>
            <a:off x="228600" y="1295400"/>
            <a:ext cx="6616700" cy="4632325"/>
          </a:xfrm>
          <a:prstGeom prst="rect">
            <a:avLst/>
          </a:prstGeom>
          <a:noFill/>
          <a:ln w="38100" cmpd="dbl">
            <a:solidFill>
              <a:srgbClr val="CC6600"/>
            </a:solidFill>
            <a:miter lim="800000"/>
            <a:headEnd/>
            <a:tailEnd/>
          </a:ln>
        </p:spPr>
      </p:pic>
      <p:sp>
        <p:nvSpPr>
          <p:cNvPr id="5" name="Rectangle 4"/>
          <p:cNvSpPr/>
          <p:nvPr/>
        </p:nvSpPr>
        <p:spPr>
          <a:xfrm>
            <a:off x="1828800" y="6019800"/>
            <a:ext cx="3124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atin typeface="Times New Roman" pitchFamily="18" charset="0"/>
                <a:cs typeface="Times New Roman" pitchFamily="18" charset="0"/>
              </a:rPr>
              <a:t> VMWare Architecture</a:t>
            </a:r>
            <a:endParaRPr lang="en-US"/>
          </a:p>
        </p:txBody>
      </p:sp>
      <p:sp>
        <p:nvSpPr>
          <p:cNvPr id="62469" name="Rectangle 5"/>
          <p:cNvSpPr>
            <a:spLocks noChangeArrowheads="1"/>
          </p:cNvSpPr>
          <p:nvPr/>
        </p:nvSpPr>
        <p:spPr bwMode="auto">
          <a:xfrm>
            <a:off x="7010400" y="1295400"/>
            <a:ext cx="1905000" cy="4572000"/>
          </a:xfrm>
          <a:prstGeom prst="rect">
            <a:avLst/>
          </a:prstGeom>
          <a:noFill/>
          <a:ln w="9525">
            <a:noFill/>
            <a:miter lim="800000"/>
            <a:headEnd/>
            <a:tailEnd/>
          </a:ln>
        </p:spPr>
        <p:txBody>
          <a:bodyPr>
            <a:spAutoFit/>
          </a:bodyPr>
          <a:lstStyle/>
          <a:p>
            <a:r>
              <a:rPr lang="en-US" b="1"/>
              <a:t>B</a:t>
            </a:r>
            <a:r>
              <a:rPr lang="en-US"/>
              <a:t>erkeley </a:t>
            </a:r>
            <a:r>
              <a:rPr lang="en-US" b="1"/>
              <a:t>S</a:t>
            </a:r>
            <a:r>
              <a:rPr lang="en-US"/>
              <a:t>oftware </a:t>
            </a:r>
            <a:r>
              <a:rPr lang="en-US" b="1"/>
              <a:t>D</a:t>
            </a:r>
            <a:r>
              <a:rPr lang="en-US"/>
              <a:t>istribution. A UNIX version developed at the University of California at Berkeley, providing additional capabilities such as networking, extra peripheral support, and use of extended filenames. </a:t>
            </a:r>
          </a:p>
        </p:txBody>
      </p:sp>
      <p:sp>
        <p:nvSpPr>
          <p:cNvPr id="62470"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VM…</a:t>
            </a:r>
            <a:endParaRPr lang="en-US" sz="4000" smtClean="0">
              <a:latin typeface="Times New Roman" pitchFamily="18" charset="0"/>
              <a:cs typeface="Times New Roman" pitchFamily="18" charset="0"/>
            </a:endParaRPr>
          </a:p>
        </p:txBody>
      </p:sp>
      <p:pic>
        <p:nvPicPr>
          <p:cNvPr id="63491" name="Picture 5"/>
          <p:cNvPicPr>
            <a:picLocks noChangeAspect="1" noChangeArrowheads="1"/>
          </p:cNvPicPr>
          <p:nvPr/>
        </p:nvPicPr>
        <p:blipFill>
          <a:blip r:embed="rId3" cstate="print"/>
          <a:srcRect l="395" t="18935" r="395" b="18935"/>
          <a:stretch>
            <a:fillRect/>
          </a:stretch>
        </p:blipFill>
        <p:spPr bwMode="auto">
          <a:xfrm>
            <a:off x="1447800" y="1749425"/>
            <a:ext cx="6388100" cy="3000375"/>
          </a:xfrm>
          <a:prstGeom prst="rect">
            <a:avLst/>
          </a:prstGeom>
          <a:noFill/>
          <a:ln w="38100" cmpd="dbl">
            <a:solidFill>
              <a:srgbClr val="CC6600"/>
            </a:solidFill>
            <a:miter lim="800000"/>
            <a:headEnd/>
            <a:tailEnd/>
          </a:ln>
        </p:spPr>
      </p:pic>
      <p:sp>
        <p:nvSpPr>
          <p:cNvPr id="5" name="Rectangle 4"/>
          <p:cNvSpPr/>
          <p:nvPr/>
        </p:nvSpPr>
        <p:spPr>
          <a:xfrm>
            <a:off x="2971800" y="5105400"/>
            <a:ext cx="3124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atin typeface="Times New Roman" pitchFamily="18" charset="0"/>
                <a:cs typeface="Times New Roman" pitchFamily="18" charset="0"/>
              </a:rPr>
              <a:t>Java Virtual Machine - JVM</a:t>
            </a:r>
            <a:endParaRPr lang="en-US"/>
          </a:p>
        </p:txBody>
      </p:sp>
      <p:sp>
        <p:nvSpPr>
          <p:cNvPr id="63493"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381000" y="0"/>
            <a:ext cx="8229600" cy="11430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Exokernels</a:t>
            </a:r>
            <a:endParaRPr lang="en-US" sz="4000" b="1" smtClean="0">
              <a:latin typeface="Times New Roman" pitchFamily="18" charset="0"/>
              <a:cs typeface="Times New Roman" pitchFamily="18" charset="0"/>
            </a:endParaRPr>
          </a:p>
        </p:txBody>
      </p:sp>
      <p:sp>
        <p:nvSpPr>
          <p:cNvPr id="64515" name="Rectangle 3"/>
          <p:cNvSpPr>
            <a:spLocks noGrp="1"/>
          </p:cNvSpPr>
          <p:nvPr>
            <p:ph type="body" sz="half" idx="1"/>
          </p:nvPr>
        </p:nvSpPr>
        <p:spPr>
          <a:xfrm>
            <a:off x="228600" y="1066800"/>
            <a:ext cx="8458200" cy="5029200"/>
          </a:xfrm>
        </p:spPr>
        <p:txBody>
          <a:bodyPr/>
          <a:lstStyle/>
          <a:p>
            <a:pPr algn="just">
              <a:lnSpc>
                <a:spcPct val="90000"/>
              </a:lnSpc>
            </a:pPr>
            <a:r>
              <a:rPr lang="en-US" sz="2400" smtClean="0">
                <a:latin typeface="Times New Roman" pitchFamily="18" charset="0"/>
                <a:cs typeface="Times New Roman" pitchFamily="18" charset="0"/>
              </a:rPr>
              <a:t>Is a program running in kernel mode</a:t>
            </a:r>
          </a:p>
          <a:p>
            <a:pPr algn="just">
              <a:lnSpc>
                <a:spcPct val="90000"/>
              </a:lnSpc>
            </a:pPr>
            <a:r>
              <a:rPr lang="en-US" sz="2400" smtClean="0">
                <a:latin typeface="Times New Roman" pitchFamily="18" charset="0"/>
                <a:cs typeface="Times New Roman" pitchFamily="18" charset="0"/>
              </a:rPr>
              <a:t>It partitions the machine and gives each user a subset of the resource (instead of exact copies entire of underlying real machine)</a:t>
            </a:r>
          </a:p>
          <a:p>
            <a:pPr algn="just">
              <a:lnSpc>
                <a:spcPct val="90000"/>
              </a:lnSpc>
            </a:pPr>
            <a:r>
              <a:rPr lang="en-US" sz="2400" smtClean="0">
                <a:latin typeface="Times New Roman" pitchFamily="18" charset="0"/>
                <a:cs typeface="Times New Roman" pitchFamily="18" charset="0"/>
              </a:rPr>
              <a:t>Allocate resources to virtual machines and ensure the protection of them.</a:t>
            </a:r>
          </a:p>
          <a:p>
            <a:pPr algn="just">
              <a:lnSpc>
                <a:spcPct val="90000"/>
              </a:lnSpc>
            </a:pPr>
            <a:r>
              <a:rPr lang="en-US" sz="2400" smtClean="0">
                <a:latin typeface="Times New Roman" pitchFamily="18" charset="0"/>
                <a:cs typeface="Times New Roman" pitchFamily="18" charset="0"/>
              </a:rPr>
              <a:t>Moreover, exokernels make the VM thinking that it has its own disk (0 to maximum size of partition area)</a:t>
            </a:r>
          </a:p>
          <a:p>
            <a:pPr algn="just">
              <a:lnSpc>
                <a:spcPct val="90000"/>
              </a:lnSpc>
            </a:pPr>
            <a:r>
              <a:rPr lang="en-US" sz="2400" b="1" smtClean="0">
                <a:latin typeface="Times New Roman" pitchFamily="18" charset="0"/>
                <a:cs typeface="Times New Roman" pitchFamily="18" charset="0"/>
              </a:rPr>
              <a:t>Advantages</a:t>
            </a:r>
          </a:p>
          <a:p>
            <a:pPr lvl="1" algn="just">
              <a:lnSpc>
                <a:spcPct val="90000"/>
              </a:lnSpc>
            </a:pPr>
            <a:r>
              <a:rPr lang="en-US" sz="2000" smtClean="0">
                <a:latin typeface="Times New Roman" pitchFamily="18" charset="0"/>
                <a:cs typeface="Times New Roman" pitchFamily="18" charset="0"/>
              </a:rPr>
              <a:t>The exokernel scheme is saved a layer mapping</a:t>
            </a:r>
          </a:p>
          <a:p>
            <a:pPr lvl="1" algn="just">
              <a:lnSpc>
                <a:spcPct val="90000"/>
              </a:lnSpc>
            </a:pPr>
            <a:r>
              <a:rPr lang="en-US" sz="2000" smtClean="0">
                <a:latin typeface="Times New Roman" pitchFamily="18" charset="0"/>
                <a:cs typeface="Times New Roman" pitchFamily="18" charset="0"/>
              </a:rPr>
              <a:t>Need keep track of which virtual machine has been assigned which resource</a:t>
            </a:r>
          </a:p>
          <a:p>
            <a:pPr lvl="1" algn="just">
              <a:lnSpc>
                <a:spcPct val="90000"/>
              </a:lnSpc>
            </a:pPr>
            <a:r>
              <a:rPr lang="en-US" sz="2000" smtClean="0">
                <a:latin typeface="Times New Roman" pitchFamily="18" charset="0"/>
                <a:cs typeface="Times New Roman" pitchFamily="18" charset="0"/>
              </a:rPr>
              <a:t>Separate the multiprogramming in user mode (protection from real machine) with less overhead.</a:t>
            </a:r>
            <a:endParaRPr lang="en-US" sz="2400" smtClean="0">
              <a:latin typeface="Times New Roman" pitchFamily="18" charset="0"/>
              <a:cs typeface="Times New Roman" pitchFamily="18" charset="0"/>
            </a:endParaRPr>
          </a:p>
        </p:txBody>
      </p:sp>
      <p:sp>
        <p:nvSpPr>
          <p:cNvPr id="6451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65539"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Operating System Concepts</a:t>
            </a:r>
          </a:p>
          <a:p>
            <a:pPr>
              <a:buClrTx/>
              <a:buSzTx/>
              <a:buFont typeface="Arial" charset="0"/>
              <a:buChar char="•"/>
            </a:pPr>
            <a:r>
              <a:rPr lang="en-US" b="1" smtClean="0">
                <a:latin typeface="Times New Roman" pitchFamily="18" charset="0"/>
                <a:cs typeface="Times New Roman" pitchFamily="18" charset="0"/>
              </a:rPr>
              <a:t>System Calls</a:t>
            </a:r>
          </a:p>
          <a:p>
            <a:pPr>
              <a:buClrTx/>
              <a:buSzTx/>
              <a:buFont typeface="Arial" charset="0"/>
              <a:buChar char="•"/>
            </a:pPr>
            <a:r>
              <a:rPr lang="en-US" b="1" smtClean="0">
                <a:latin typeface="Times New Roman" pitchFamily="18" charset="0"/>
                <a:cs typeface="Times New Roman" pitchFamily="18" charset="0"/>
              </a:rPr>
              <a:t>OS Structures</a:t>
            </a:r>
            <a:endParaRPr lang="en-US" smtClean="0">
              <a:latin typeface="Times New Roman" pitchFamily="18" charset="0"/>
              <a:cs typeface="Times New Roman" pitchFamily="18" charset="0"/>
            </a:endParaRPr>
          </a:p>
          <a:p>
            <a:pPr>
              <a:buClrTx/>
              <a:buSzTx/>
              <a:buFont typeface="Arial" charset="0"/>
              <a:buChar char="•"/>
            </a:pPr>
            <a:endParaRPr lang="en-US" smtClean="0">
              <a:latin typeface="Times New Roman" pitchFamily="18" charset="0"/>
              <a:cs typeface="Times New Roman" pitchFamily="18" charset="0"/>
            </a:endParaRPr>
          </a:p>
        </p:txBody>
      </p:sp>
      <p:sp>
        <p:nvSpPr>
          <p:cNvPr id="65540"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65541"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smtClean="0"/>
              <a:t>Keep in your mind</a:t>
            </a:r>
            <a:endParaRPr lang="en-US" smtClean="0">
              <a:latin typeface="Times New Roman" pitchFamily="18" charset="0"/>
              <a:cs typeface="Times New Roman" pitchFamily="18" charset="0"/>
            </a:endParaRPr>
          </a:p>
        </p:txBody>
      </p:sp>
      <p:sp>
        <p:nvSpPr>
          <p:cNvPr id="65539" name="Rectangle 3"/>
          <p:cNvSpPr>
            <a:spLocks noGrp="1"/>
          </p:cNvSpPr>
          <p:nvPr>
            <p:ph type="body" idx="1"/>
          </p:nvPr>
        </p:nvSpPr>
        <p:spPr>
          <a:xfrm>
            <a:off x="152400" y="1219200"/>
            <a:ext cx="4267200" cy="4572000"/>
          </a:xfrm>
        </p:spPr>
        <p:txBody>
          <a:bodyPr>
            <a:normAutofit fontScale="62500" lnSpcReduction="20000"/>
          </a:bodyPr>
          <a:lstStyle/>
          <a:p>
            <a:r>
              <a:rPr lang="en-US" smtClean="0"/>
              <a:t>User mode</a:t>
            </a:r>
          </a:p>
          <a:p>
            <a:r>
              <a:rPr lang="en-US" smtClean="0"/>
              <a:t>Kernel mode</a:t>
            </a:r>
          </a:p>
          <a:p>
            <a:r>
              <a:rPr lang="en-US" smtClean="0"/>
              <a:t>What is operating systems</a:t>
            </a:r>
          </a:p>
          <a:p>
            <a:r>
              <a:rPr lang="en-US" smtClean="0"/>
              <a:t>What are roles of an OS?</a:t>
            </a:r>
          </a:p>
          <a:p>
            <a:r>
              <a:rPr lang="en-US" smtClean="0"/>
              <a:t>What are goals of an OS?</a:t>
            </a:r>
          </a:p>
          <a:p>
            <a:r>
              <a:rPr lang="en-US" smtClean="0"/>
              <a:t>When does a mode switching occur?</a:t>
            </a:r>
          </a:p>
          <a:p>
            <a:r>
              <a:rPr lang="en-US" smtClean="0"/>
              <a:t>What is a main frame?</a:t>
            </a:r>
          </a:p>
          <a:p>
            <a:r>
              <a:rPr lang="en-US" smtClean="0"/>
              <a:t>What is a batch processing?</a:t>
            </a:r>
          </a:p>
          <a:p>
            <a:r>
              <a:rPr lang="en-US" smtClean="0"/>
              <a:t>How does OS support multitasking?</a:t>
            </a:r>
          </a:p>
          <a:p>
            <a:r>
              <a:rPr lang="en-US" smtClean="0"/>
              <a:t>What is a hard real –time system?</a:t>
            </a:r>
          </a:p>
          <a:p>
            <a:r>
              <a:rPr lang="en-US" smtClean="0"/>
              <a:t>What is a soft real –time system?</a:t>
            </a:r>
          </a:p>
          <a:p>
            <a:r>
              <a:rPr lang="en-US" smtClean="0"/>
              <a:t>What is a process?</a:t>
            </a:r>
          </a:p>
          <a:p>
            <a:r>
              <a:rPr lang="en-US" smtClean="0"/>
              <a:t>What is the processs table?</a:t>
            </a:r>
          </a:p>
          <a:p>
            <a:r>
              <a:rPr lang="en-US" smtClean="0"/>
              <a:t>What is a process hierarchy?</a:t>
            </a:r>
          </a:p>
        </p:txBody>
      </p:sp>
      <p:sp>
        <p:nvSpPr>
          <p:cNvPr id="65541"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84</a:t>
            </a:fld>
            <a:endParaRPr lang="en-US"/>
          </a:p>
        </p:txBody>
      </p:sp>
      <p:sp>
        <p:nvSpPr>
          <p:cNvPr id="8" name="Rectangle 3"/>
          <p:cNvSpPr txBox="1">
            <a:spLocks/>
          </p:cNvSpPr>
          <p:nvPr/>
        </p:nvSpPr>
        <p:spPr>
          <a:xfrm>
            <a:off x="4648200" y="1295400"/>
            <a:ext cx="4191000" cy="419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With respect to memory, how does an OS allow loading mutiple programs?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address space of a process?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pipe in the Unix OS?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special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are special file types?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Protection is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are shells of an OS?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system call?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monolithnic OS? Give an example.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layerred OS? Give an example.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virtual machine?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57200" y="0"/>
            <a:ext cx="8229600" cy="1219200"/>
          </a:xfrm>
        </p:spPr>
        <p:txBody>
          <a:bodyPr/>
          <a:lstStyle/>
          <a:p>
            <a:r>
              <a:rPr lang="en-US" sz="4000" b="1" smtClean="0">
                <a:latin typeface="Times New Roman" pitchFamily="18" charset="0"/>
                <a:cs typeface="Times New Roman" pitchFamily="18" charset="0"/>
              </a:rPr>
              <a:t>OS: Functions/Roles</a:t>
            </a:r>
          </a:p>
        </p:txBody>
      </p:sp>
      <p:sp>
        <p:nvSpPr>
          <p:cNvPr id="139267" name="Rectangle 3"/>
          <p:cNvSpPr>
            <a:spLocks noGrp="1"/>
          </p:cNvSpPr>
          <p:nvPr>
            <p:ph type="body" idx="1"/>
          </p:nvPr>
        </p:nvSpPr>
        <p:spPr>
          <a:xfrm>
            <a:off x="228600" y="1600200"/>
            <a:ext cx="8534400" cy="3962400"/>
          </a:xfrm>
        </p:spPr>
        <p:txBody>
          <a:bodyPr>
            <a:normAutofit/>
          </a:bodyPr>
          <a:lstStyle/>
          <a:p>
            <a:pPr marL="285750" lvl="1" algn="just" eaLnBrk="1" hangingPunct="1">
              <a:lnSpc>
                <a:spcPct val="90000"/>
              </a:lnSpc>
              <a:buFont typeface="Arial" charset="0"/>
              <a:buChar char="•"/>
              <a:defRPr/>
            </a:pPr>
            <a:r>
              <a:rPr lang="en-US" sz="3200" smtClean="0">
                <a:latin typeface="Times New Roman" pitchFamily="18" charset="0"/>
                <a:cs typeface="Times New Roman" pitchFamily="18" charset="0"/>
              </a:rPr>
              <a:t>OS is concerned as an extended machine. It hides complexities when  hardwares are accessed.</a:t>
            </a:r>
          </a:p>
          <a:p>
            <a:pPr marL="285750" lvl="1" algn="just" eaLnBrk="1" hangingPunct="1">
              <a:lnSpc>
                <a:spcPct val="90000"/>
              </a:lnSpc>
              <a:buFont typeface="Arial" charset="0"/>
              <a:buChar char="•"/>
              <a:defRPr/>
            </a:pPr>
            <a:r>
              <a:rPr lang="en-US" sz="3200" smtClean="0">
                <a:solidFill>
                  <a:srgbClr val="FF0000"/>
                </a:solidFill>
                <a:latin typeface="Times New Roman" pitchFamily="18" charset="0"/>
                <a:cs typeface="Times New Roman" pitchFamily="18" charset="0"/>
              </a:rPr>
              <a:t>It is a resource manager.</a:t>
            </a:r>
          </a:p>
          <a:p>
            <a:pPr algn="just" eaLnBrk="1" hangingPunct="1">
              <a:lnSpc>
                <a:spcPct val="90000"/>
              </a:lnSpc>
              <a:buFont typeface="Wingdings" pitchFamily="2" charset="2"/>
              <a:buNone/>
              <a:defRPr/>
            </a:pP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It includes a collection of procedures that: </a:t>
            </a:r>
          </a:p>
          <a:p>
            <a:pPr lvl="1" algn="just" eaLnBrk="1" hangingPunct="1">
              <a:lnSpc>
                <a:spcPct val="90000"/>
              </a:lnSpc>
              <a:defRPr/>
            </a:pPr>
            <a:r>
              <a:rPr lang="en-US" smtClean="0">
                <a:solidFill>
                  <a:srgbClr val="0000FF"/>
                </a:solidFill>
                <a:latin typeface="Times New Roman" pitchFamily="18" charset="0"/>
                <a:cs typeface="Times New Roman" pitchFamily="18" charset="0"/>
              </a:rPr>
              <a:t>Manage all the system’s hardware resources</a:t>
            </a:r>
          </a:p>
          <a:p>
            <a:pPr lvl="1" algn="just" eaLnBrk="1" hangingPunct="1">
              <a:lnSpc>
                <a:spcPct val="90000"/>
              </a:lnSpc>
              <a:defRPr/>
            </a:pPr>
            <a:r>
              <a:rPr lang="en-US" smtClean="0">
                <a:solidFill>
                  <a:srgbClr val="0000FF"/>
                </a:solidFill>
                <a:latin typeface="Times New Roman" pitchFamily="18" charset="0"/>
                <a:cs typeface="Times New Roman" pitchFamily="18" charset="0"/>
              </a:rPr>
              <a:t>Provide the users the environment in which they can</a:t>
            </a:r>
          </a:p>
          <a:p>
            <a:pPr lvl="2" algn="just" eaLnBrk="1" hangingPunct="1">
              <a:lnSpc>
                <a:spcPct val="90000"/>
              </a:lnSpc>
              <a:defRPr/>
            </a:pPr>
            <a:r>
              <a:rPr lang="en-US" smtClean="0">
                <a:solidFill>
                  <a:srgbClr val="0000FF"/>
                </a:solidFill>
                <a:latin typeface="Times New Roman" pitchFamily="18" charset="0"/>
                <a:cs typeface="Times New Roman" pitchFamily="18" charset="0"/>
              </a:rPr>
              <a:t>Use the system resources  </a:t>
            </a:r>
          </a:p>
          <a:p>
            <a:pPr lvl="2" algn="just" eaLnBrk="1" hangingPunct="1">
              <a:lnSpc>
                <a:spcPct val="90000"/>
              </a:lnSpc>
              <a:defRPr/>
            </a:pPr>
            <a:r>
              <a:rPr lang="en-US" smtClean="0">
                <a:solidFill>
                  <a:srgbClr val="0000FF"/>
                </a:solidFill>
                <a:latin typeface="Times New Roman" pitchFamily="18" charset="0"/>
                <a:cs typeface="Times New Roman" pitchFamily="18" charset="0"/>
              </a:rPr>
              <a:t>Run their own applications</a:t>
            </a:r>
          </a:p>
        </p:txBody>
      </p:sp>
      <p:sp>
        <p:nvSpPr>
          <p:cNvPr id="1229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5684</Words>
  <Application>Microsoft Office PowerPoint</Application>
  <PresentationFormat>On-screen Show (4:3)</PresentationFormat>
  <Paragraphs>763</Paragraphs>
  <Slides>84</Slides>
  <Notes>59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86" baseType="lpstr">
      <vt:lpstr>Office Theme</vt:lpstr>
      <vt:lpstr>Bitmap Image</vt:lpstr>
      <vt:lpstr>1 Introduction to  Operating Systems</vt:lpstr>
      <vt:lpstr>Objectives</vt:lpstr>
      <vt:lpstr>Objectives…</vt:lpstr>
      <vt:lpstr>1- Introduction to  Operating Systems</vt:lpstr>
      <vt:lpstr>Operating System: Context</vt:lpstr>
      <vt:lpstr>OS: Context</vt:lpstr>
      <vt:lpstr>Slide 7</vt:lpstr>
      <vt:lpstr>OS: Definitions</vt:lpstr>
      <vt:lpstr>OS: Functions/Roles</vt:lpstr>
      <vt:lpstr>Operating System: Goals </vt:lpstr>
      <vt:lpstr>OS: Terminologies</vt:lpstr>
      <vt:lpstr>Slide 12</vt:lpstr>
      <vt:lpstr>Slide 13</vt:lpstr>
      <vt:lpstr>Hardware: Von Neumann Architecture</vt:lpstr>
      <vt:lpstr>Hardware :Von Neumann Architecture…</vt:lpstr>
      <vt:lpstr>Slide 16</vt:lpstr>
      <vt:lpstr>Hardware: Buses</vt:lpstr>
      <vt:lpstr>Hardware: CPU Structure</vt:lpstr>
      <vt:lpstr>Hardware: Storage</vt:lpstr>
      <vt:lpstr>Hardware: Memory</vt:lpstr>
      <vt:lpstr>Hardware-Memory: Rom &amp; Ram</vt:lpstr>
      <vt:lpstr>Hardware: Disks</vt:lpstr>
      <vt:lpstr>Hardware: Disks…</vt:lpstr>
      <vt:lpstr>Hardware: : Optical Storage…</vt:lpstr>
      <vt:lpstr>Hardware: Input/Output Systems</vt:lpstr>
      <vt:lpstr>Hardware: Input Devices</vt:lpstr>
      <vt:lpstr>Slide 27</vt:lpstr>
      <vt:lpstr>Hardware: Output Devices</vt:lpstr>
      <vt:lpstr>Hardware: Output Devices…</vt:lpstr>
      <vt:lpstr>Hardware: Interrupts and Polling</vt:lpstr>
      <vt:lpstr>3- The Operating System Zoo</vt:lpstr>
      <vt:lpstr>OS Zoo: Mainframe OS</vt:lpstr>
      <vt:lpstr>OS Zoo: Mainframe OS- More…</vt:lpstr>
      <vt:lpstr>OS Zoo: Server OS</vt:lpstr>
      <vt:lpstr>OS Zoo: MultipleProcessor OS</vt:lpstr>
      <vt:lpstr>OS Zoo: Personal Computer OS</vt:lpstr>
      <vt:lpstr>OS Zoo: Handheld Computer OS</vt:lpstr>
      <vt:lpstr>OS Zoo: Embedded OS</vt:lpstr>
      <vt:lpstr>OS Zoo: Sensor Node OS</vt:lpstr>
      <vt:lpstr>OS Zoo: Real-Time OS</vt:lpstr>
      <vt:lpstr>OS Zoo: Smart Card OS</vt:lpstr>
      <vt:lpstr>4- OS Concepts</vt:lpstr>
      <vt:lpstr>Concepts: Processes</vt:lpstr>
      <vt:lpstr>Concepts: Processes…</vt:lpstr>
      <vt:lpstr>Concepts: Processes …</vt:lpstr>
      <vt:lpstr>Concepts: Swapping Mechanism</vt:lpstr>
      <vt:lpstr>Concepts: Address Spaces</vt:lpstr>
      <vt:lpstr>Concepts: Files</vt:lpstr>
      <vt:lpstr>Concepts: Files</vt:lpstr>
      <vt:lpstr>Concepts: Files</vt:lpstr>
      <vt:lpstr>Concepts: Input/Output</vt:lpstr>
      <vt:lpstr>Concepts: Input/Output</vt:lpstr>
      <vt:lpstr>Concepts: Protection</vt:lpstr>
      <vt:lpstr>Concepts: Shell</vt:lpstr>
      <vt:lpstr>Concepts: Shell…</vt:lpstr>
      <vt:lpstr>Ontogeny Recapitulates Phylogeny  (Quá trình phát triển của OS)</vt:lpstr>
      <vt:lpstr>Ontogeny Recapitulates Phylogeny  (Quá trình phát triển của OS)</vt:lpstr>
      <vt:lpstr>Ontogeny Recapitulates Phylogeny  (Quá trình phát triển của OS)</vt:lpstr>
      <vt:lpstr>5- System Calls</vt:lpstr>
      <vt:lpstr>System Calls</vt:lpstr>
      <vt:lpstr>System Calls…</vt:lpstr>
      <vt:lpstr>System Calls…</vt:lpstr>
      <vt:lpstr>System Calls: Example</vt:lpstr>
      <vt:lpstr>System Calls: Example</vt:lpstr>
      <vt:lpstr>Some System Calls…</vt:lpstr>
      <vt:lpstr>Some System Calls…</vt:lpstr>
      <vt:lpstr>Some System Calls…</vt:lpstr>
      <vt:lpstr>6- OS Structure</vt:lpstr>
      <vt:lpstr>OS Structure: Monolithic Systems</vt:lpstr>
      <vt:lpstr>OS Structure: Monolithic Systems…</vt:lpstr>
      <vt:lpstr>OS Structure: Layered Systems </vt:lpstr>
      <vt:lpstr>OS Structure: Layered Systems </vt:lpstr>
      <vt:lpstr>OS Structure: Microkernels </vt:lpstr>
      <vt:lpstr>OS Structure:Microkernels… </vt:lpstr>
      <vt:lpstr>OS Structure:Microkernels… </vt:lpstr>
      <vt:lpstr>OS Structure: Client–Server Model</vt:lpstr>
      <vt:lpstr>OS Structure: Virtual Machines (VM)</vt:lpstr>
      <vt:lpstr>OS Structure: VM…</vt:lpstr>
      <vt:lpstr>OS Structure: VM…</vt:lpstr>
      <vt:lpstr>OS Structure: VM…</vt:lpstr>
      <vt:lpstr>OS Structure: VM…</vt:lpstr>
      <vt:lpstr>OS Structure: Exokernels</vt:lpstr>
      <vt:lpstr>Summary</vt:lpstr>
      <vt:lpstr>Keep in your mind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30</cp:revision>
  <dcterms:created xsi:type="dcterms:W3CDTF">2013-07-11T00:46:38Z</dcterms:created>
  <dcterms:modified xsi:type="dcterms:W3CDTF">2017-09-04T15:35:13Z</dcterms:modified>
</cp:coreProperties>
</file>