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257" r:id="rId91"/>
    <p:sldId id="346" r:id="rId92"/>
    <p:sldId id="347" r:id="rId93"/>
    <p:sldId id="348" r:id="rId94"/>
    <p:sldId id="350" r:id="rId95"/>
    <p:sldId id="349"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FF99"/>
    <a:srgbClr val="6600CC"/>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42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124E0A-9B29-4812-A6A9-737DAD3B8695}" type="datetimeFigureOut">
              <a:rPr lang="en-US" smtClean="0"/>
              <a:pPr/>
              <a:t>10/13/2017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37B75E-C76F-4A8C-9BF6-C2EE4948E9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burden: gánh vác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
        <p:nvSpPr>
          <p:cNvPr id="135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A7E93BD-D69A-4DD6-8AE2-E09378BB117D}" type="slidenum">
              <a:rPr lang="en-US" smtClean="0"/>
              <a:pPr/>
              <a:t>35</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FEB3CD-8526-4F9F-855C-964CE9689BE9}" type="slidenum">
              <a:rPr lang="en-US" smtClean="0"/>
              <a:pPr/>
              <a:t>37</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72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724674-9D24-43AA-BF18-4C22832A7EDC}" type="slidenum">
              <a:rPr lang="en-US" smtClean="0"/>
              <a:pPr/>
              <a:t>38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92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4078DAE-E62E-47CC-871E-8C1CF4FBC964}" type="slidenum">
              <a:rPr lang="en-US" sz="1200"/>
              <a:pPr algn="r"/>
              <a:t>40</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pPr algn="just"/>
            <a:endParaRPr lang="en-US" smtClean="0">
              <a:latin typeface="Times New Roman" pitchFamily="18" charset="0"/>
              <a:cs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Clock tick (CPU cycle): The time required for the CPU to perform the simplest instruction, such as fetching the contents of a register or performing a no-operation instruction (NOP).</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p:spPr>
      </p:sp>
      <p:sp>
        <p:nvSpPr>
          <p:cNvPr id="1771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p:spPr>
      </p:sp>
      <p:sp>
        <p:nvSpPr>
          <p:cNvPr id="1781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p:spPr>
      </p:sp>
      <p:sp>
        <p:nvSpPr>
          <p:cNvPr id="1792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p:spPr>
      </p:sp>
      <p:sp>
        <p:nvSpPr>
          <p:cNvPr id="1802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p:spPr>
      </p:sp>
      <p:sp>
        <p:nvSpPr>
          <p:cNvPr id="181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noFill/>
          <a:ln>
            <a:solidFill>
              <a:srgbClr val="000000"/>
            </a:solidFill>
            <a:miter lim="800000"/>
            <a:headEnd/>
            <a:tailEnd/>
          </a:ln>
        </p:spPr>
      </p:sp>
      <p:sp>
        <p:nvSpPr>
          <p:cNvPr id="182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p:spPr>
      </p:sp>
      <p:sp>
        <p:nvSpPr>
          <p:cNvPr id="1832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p:spPr>
      </p:sp>
      <p:sp>
        <p:nvSpPr>
          <p:cNvPr id="184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noFill/>
          <a:ln>
            <a:solidFill>
              <a:srgbClr val="000000"/>
            </a:solidFill>
            <a:miter lim="800000"/>
            <a:headEnd/>
            <a:tailEnd/>
          </a:ln>
        </p:spPr>
      </p:sp>
      <p:sp>
        <p:nvSpPr>
          <p:cNvPr id="1853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noFill/>
          <a:ln>
            <a:solidFill>
              <a:srgbClr val="000000"/>
            </a:solidFill>
            <a:miter lim="800000"/>
            <a:headEnd/>
            <a:tailEnd/>
          </a:ln>
        </p:spPr>
      </p:sp>
      <p:sp>
        <p:nvSpPr>
          <p:cNvPr id="1863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p:spPr>
      </p:sp>
      <p:sp>
        <p:nvSpPr>
          <p:cNvPr id="1873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TextEdit="1"/>
          </p:cNvSpPr>
          <p:nvPr>
            <p:ph type="sldImg"/>
          </p:nvPr>
        </p:nvSpPr>
        <p:spPr bwMode="auto">
          <a:noFill/>
          <a:ln>
            <a:solidFill>
              <a:srgbClr val="000000"/>
            </a:solidFill>
            <a:miter lim="800000"/>
            <a:headEnd/>
            <a:tailEnd/>
          </a:ln>
        </p:spPr>
      </p:sp>
      <p:sp>
        <p:nvSpPr>
          <p:cNvPr id="18841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Crude: thô</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E97BE2-1C0F-4C79-8AD9-DDFD4B07235B}"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94A029-77CC-4DB3-978D-85C47BB0B3AC}"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AEBBA8-EDB4-437B-B83D-1BA4CA0A73E8}"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72C9D82-DA1F-41D9-987C-E55987030AC0}" type="datetime1">
              <a:rPr lang="en-US" smtClean="0"/>
              <a:pPr>
                <a:defRPr/>
              </a:pPr>
              <a:t>10/13/2017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Memory Management (95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87CA590-E2B0-455E-B74B-D1E27B170F41}" type="slidenum">
              <a:rPr lang="en-US"/>
              <a:pPr>
                <a:defRPr/>
              </a:pPr>
              <a:t>‹#›</a:t>
            </a:fld>
            <a:r>
              <a:rPr lang="en-US"/>
              <a:t>/89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A2329-93A2-48A6-B431-F5DF6A8FB15E}"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7F9997-3163-4AEF-8784-6362A7C0D60B}" type="datetime1">
              <a:rPr lang="en-US" smtClean="0"/>
              <a:pPr/>
              <a:t>10/13/2017</a:t>
            </a:fld>
            <a:endParaRPr lang="en-US"/>
          </a:p>
        </p:txBody>
      </p:sp>
      <p:sp>
        <p:nvSpPr>
          <p:cNvPr id="5" name="Footer Placeholder 4"/>
          <p:cNvSpPr>
            <a:spLocks noGrp="1"/>
          </p:cNvSpPr>
          <p:nvPr>
            <p:ph type="ftr" sz="quarter" idx="11"/>
          </p:nvPr>
        </p:nvSpPr>
        <p:spPr/>
        <p:txBody>
          <a:bodyPr/>
          <a:lstStyle/>
          <a:p>
            <a:r>
              <a:rPr lang="en-US" smtClean="0"/>
              <a:t>Memory Management (95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AA11B8-133B-41A6-8C8F-6FF449A6F735}" type="datetime1">
              <a:rPr lang="en-US" smtClean="0"/>
              <a:pPr/>
              <a:t>10/13/2017</a:t>
            </a:fld>
            <a:endParaRPr lang="en-US"/>
          </a:p>
        </p:txBody>
      </p:sp>
      <p:sp>
        <p:nvSpPr>
          <p:cNvPr id="6" name="Footer Placeholder 5"/>
          <p:cNvSpPr>
            <a:spLocks noGrp="1"/>
          </p:cNvSpPr>
          <p:nvPr>
            <p:ph type="ftr" sz="quarter" idx="11"/>
          </p:nvPr>
        </p:nvSpPr>
        <p:spPr/>
        <p:txBody>
          <a:bodyPr/>
          <a:lstStyle/>
          <a:p>
            <a:r>
              <a:rPr lang="en-US" smtClean="0"/>
              <a:t>Memory Management (95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1E4B39-AFA4-483D-AD9D-F9369F117CF0}" type="datetime1">
              <a:rPr lang="en-US" smtClean="0"/>
              <a:pPr/>
              <a:t>10/13/2017</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B4C6CC-1927-421E-996C-13A390423A2D}" type="datetime1">
              <a:rPr lang="en-US" smtClean="0"/>
              <a:pPr/>
              <a:t>10/13/2017</a:t>
            </a:fld>
            <a:endParaRPr lang="en-US"/>
          </a:p>
        </p:txBody>
      </p:sp>
      <p:sp>
        <p:nvSpPr>
          <p:cNvPr id="4" name="Footer Placeholder 3"/>
          <p:cNvSpPr>
            <a:spLocks noGrp="1"/>
          </p:cNvSpPr>
          <p:nvPr>
            <p:ph type="ftr" sz="quarter" idx="11"/>
          </p:nvPr>
        </p:nvSpPr>
        <p:spPr/>
        <p:txBody>
          <a:bodyPr/>
          <a:lstStyle/>
          <a:p>
            <a:r>
              <a:rPr lang="en-US" smtClean="0"/>
              <a:t>Memory Management (95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9F16B-E53C-4625-B946-17FD38CD3F11}" type="datetime1">
              <a:rPr lang="en-US" smtClean="0"/>
              <a:pPr/>
              <a:t>10/13/2017</a:t>
            </a:fld>
            <a:endParaRPr lang="en-US"/>
          </a:p>
        </p:txBody>
      </p:sp>
      <p:sp>
        <p:nvSpPr>
          <p:cNvPr id="3" name="Footer Placeholder 2"/>
          <p:cNvSpPr>
            <a:spLocks noGrp="1"/>
          </p:cNvSpPr>
          <p:nvPr>
            <p:ph type="ftr" sz="quarter" idx="11"/>
          </p:nvPr>
        </p:nvSpPr>
        <p:spPr/>
        <p:txBody>
          <a:bodyPr/>
          <a:lstStyle/>
          <a:p>
            <a:r>
              <a:rPr lang="en-US" smtClean="0"/>
              <a:t>Memory Management (95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B3A59-A150-4F27-9C21-B99C868E2A2F}" type="datetime1">
              <a:rPr lang="en-US" smtClean="0"/>
              <a:pPr/>
              <a:t>10/13/2017</a:t>
            </a:fld>
            <a:endParaRPr lang="en-US"/>
          </a:p>
        </p:txBody>
      </p:sp>
      <p:sp>
        <p:nvSpPr>
          <p:cNvPr id="6" name="Footer Placeholder 5"/>
          <p:cNvSpPr>
            <a:spLocks noGrp="1"/>
          </p:cNvSpPr>
          <p:nvPr>
            <p:ph type="ftr" sz="quarter" idx="11"/>
          </p:nvPr>
        </p:nvSpPr>
        <p:spPr/>
        <p:txBody>
          <a:bodyPr/>
          <a:lstStyle/>
          <a:p>
            <a:r>
              <a:rPr lang="en-US" smtClean="0"/>
              <a:t>Memory Management (95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1D21E-E220-43A0-8C7E-43FA2F36AF7A}" type="datetime1">
              <a:rPr lang="en-US" smtClean="0"/>
              <a:pPr/>
              <a:t>10/13/2017</a:t>
            </a:fld>
            <a:endParaRPr lang="en-US"/>
          </a:p>
        </p:txBody>
      </p:sp>
      <p:sp>
        <p:nvSpPr>
          <p:cNvPr id="6" name="Footer Placeholder 5"/>
          <p:cNvSpPr>
            <a:spLocks noGrp="1"/>
          </p:cNvSpPr>
          <p:nvPr>
            <p:ph type="ftr" sz="quarter" idx="11"/>
          </p:nvPr>
        </p:nvSpPr>
        <p:spPr/>
        <p:txBody>
          <a:bodyPr/>
          <a:lstStyle/>
          <a:p>
            <a:r>
              <a:rPr lang="en-US" smtClean="0"/>
              <a:t>Memory Management (95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3B7FD540-0C6A-4703-8420-7652CE2466B6}" type="datetime1">
              <a:rPr lang="en-US" smtClean="0"/>
              <a:pPr/>
              <a:t>10/13/2017</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Memory Management (95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4"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4</a:t>
            </a:r>
            <a:br>
              <a:rPr lang="en-US" smtClean="0"/>
            </a:br>
            <a:r>
              <a:rPr lang="en-US" smtClean="0"/>
              <a:t>Memory Management</a:t>
            </a:r>
            <a:br>
              <a:rPr lang="en-US" smtClean="0"/>
            </a:br>
            <a:r>
              <a:rPr lang="en-US" smtClean="0"/>
              <a:t>(4 slots)</a:t>
            </a:r>
            <a:br>
              <a:rPr lang="en-US" smtClean="0"/>
            </a:br>
            <a:endParaRPr lang="en-US">
              <a:solidFill>
                <a:srgbClr val="0000FF"/>
              </a:solidFill>
            </a:endParaRPr>
          </a:p>
        </p:txBody>
      </p:sp>
      <p:sp>
        <p:nvSpPr>
          <p:cNvPr id="3" name="Subtitle 2"/>
          <p:cNvSpPr>
            <a:spLocks noGrp="1"/>
          </p:cNvSpPr>
          <p:nvPr>
            <p:ph type="subTitle" idx="1"/>
          </p:nvPr>
        </p:nvSpPr>
        <p:spPr>
          <a:xfrm>
            <a:off x="1371600" y="4038600"/>
            <a:ext cx="6400800" cy="1752600"/>
          </a:xfrm>
        </p:spPr>
        <p:txBody>
          <a:bodyPr>
            <a:normAutofit fontScale="85000" lnSpcReduction="20000"/>
          </a:bodyPr>
          <a:lstStyle/>
          <a:p>
            <a:r>
              <a:rPr lang="en-US" b="1" smtClean="0">
                <a:solidFill>
                  <a:srgbClr val="00B050"/>
                </a:solidFill>
              </a:rPr>
              <a:t>Chapter 3-Part 1</a:t>
            </a:r>
            <a:br>
              <a:rPr lang="en-US" b="1" smtClean="0">
                <a:solidFill>
                  <a:srgbClr val="00B050"/>
                </a:solidFill>
              </a:rPr>
            </a:br>
            <a:r>
              <a:rPr lang="en-US" b="1" smtClean="0">
                <a:solidFill>
                  <a:srgbClr val="00B050"/>
                </a:solidFill>
              </a:rPr>
              <a:t>No Memory Abstraction</a:t>
            </a:r>
            <a:br>
              <a:rPr lang="en-US" b="1" smtClean="0">
                <a:solidFill>
                  <a:srgbClr val="00B050"/>
                </a:solidFill>
              </a:rPr>
            </a:br>
            <a:r>
              <a:rPr lang="en-US" b="1" smtClean="0">
                <a:solidFill>
                  <a:srgbClr val="00B050"/>
                </a:solidFill>
              </a:rPr>
              <a:t>Address Space</a:t>
            </a:r>
            <a:br>
              <a:rPr lang="en-US" b="1" smtClean="0">
                <a:solidFill>
                  <a:srgbClr val="00B050"/>
                </a:solidFill>
              </a:rPr>
            </a:br>
            <a:r>
              <a:rPr lang="en-US" b="1" smtClean="0">
                <a:solidFill>
                  <a:srgbClr val="00B050"/>
                </a:solidFill>
              </a:rPr>
              <a:t>Virtual Memory</a:t>
            </a:r>
            <a:br>
              <a:rPr lang="en-US" b="1" smtClean="0">
                <a:solidFill>
                  <a:srgbClr val="00B050"/>
                </a:solidFill>
              </a:rPr>
            </a:br>
            <a:r>
              <a:rPr lang="en-US" b="1" smtClean="0">
                <a:solidFill>
                  <a:srgbClr val="00B050"/>
                </a:solidFill>
              </a:rPr>
              <a:t>Page Replacement Algorithms</a:t>
            </a:r>
            <a:endParaRPr lang="en-US" b="1">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457200" y="0"/>
            <a:ext cx="8229600" cy="914400"/>
          </a:xfrm>
          <a:noFill/>
          <a:ln w="9525">
            <a:noFill/>
            <a:miter lim="800000"/>
            <a:headEnd/>
            <a:tailEnd/>
          </a:ln>
        </p:spPr>
        <p:txBody>
          <a:bodyPr anchor="ctr"/>
          <a:lstStyle/>
          <a:p>
            <a:pPr eaLnBrk="0" hangingPunct="0"/>
            <a:r>
              <a:rPr lang="en-US" smtClean="0">
                <a:ea typeface="+mn-ea"/>
              </a:rPr>
              <a:t>3.1- No Memory Abstractions</a:t>
            </a:r>
          </a:p>
        </p:txBody>
      </p:sp>
      <p:sp>
        <p:nvSpPr>
          <p:cNvPr id="24579" name="Rectangle 3"/>
          <p:cNvSpPr>
            <a:spLocks noGrp="1"/>
          </p:cNvSpPr>
          <p:nvPr>
            <p:ph type="body" idx="1"/>
          </p:nvPr>
        </p:nvSpPr>
        <p:spPr>
          <a:xfrm>
            <a:off x="304800" y="1676400"/>
            <a:ext cx="8610600" cy="4114800"/>
          </a:xfrm>
        </p:spPr>
        <p:txBody>
          <a:bodyPr/>
          <a:lstStyle/>
          <a:p>
            <a:pPr algn="just" eaLnBrk="1" hangingPunct="1">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Is no abstraction at all </a:t>
            </a:r>
            <a:r>
              <a:rPr lang="en-US" sz="2800" smtClean="0">
                <a:solidFill>
                  <a:srgbClr val="0000FF"/>
                </a:solidFill>
                <a:latin typeface="Times New Roman" pitchFamily="18" charset="0"/>
                <a:cs typeface="Times New Roman" pitchFamily="18" charset="0"/>
                <a:sym typeface="Wingdings" pitchFamily="2" charset="2"/>
              </a:rPr>
              <a:t> Physical addresses are used</a:t>
            </a:r>
            <a:endParaRPr lang="en-US" sz="2800" smtClean="0">
              <a:solidFill>
                <a:srgbClr val="0000FF"/>
              </a:solidFill>
              <a:latin typeface="Times New Roman" pitchFamily="18" charset="0"/>
              <a:cs typeface="Times New Roman" pitchFamily="18" charset="0"/>
            </a:endParaRP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It is the simplest way to manage memory and it is used in mainframe computers (before 1960), early minicomputers (before 1970), and early PC (before 1980).</a:t>
            </a:r>
          </a:p>
          <a:p>
            <a:pPr algn="just" eaLnBrk="1" hangingPunct="1">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No swapping or paging </a:t>
            </a:r>
            <a:r>
              <a:rPr lang="en-US" sz="2800" smtClean="0">
                <a:latin typeface="Times New Roman" pitchFamily="18" charset="0"/>
                <a:cs typeface="Times New Roman" pitchFamily="18" charset="0"/>
                <a:sym typeface="Wingdings" pitchFamily="2" charset="2"/>
              </a:rPr>
              <a:t> O</a:t>
            </a:r>
            <a:r>
              <a:rPr lang="en-US" sz="2800" smtClean="0">
                <a:latin typeface="Times New Roman" pitchFamily="18" charset="0"/>
                <a:cs typeface="Times New Roman" pitchFamily="18" charset="0"/>
              </a:rPr>
              <a:t>nly one program can run at a time </a:t>
            </a:r>
            <a:r>
              <a:rPr lang="en-US" sz="2800" smtClean="0">
                <a:latin typeface="Times New Roman" pitchFamily="18" charset="0"/>
                <a:cs typeface="Times New Roman" pitchFamily="18" charset="0"/>
                <a:sym typeface="Wingdings" pitchFamily="2" charset="2"/>
              </a:rPr>
              <a:t> OS will load a new process to the memory, overwriting the first one. </a:t>
            </a:r>
          </a:p>
          <a:p>
            <a:pPr algn="just" eaLnBrk="1" hangingPunct="1">
              <a:lnSpc>
                <a:spcPct val="90000"/>
              </a:lnSpc>
              <a:buClrTx/>
              <a:buSzTx/>
              <a:buFont typeface="Arial" charset="0"/>
              <a:buChar char="•"/>
            </a:pPr>
            <a:r>
              <a:rPr lang="en-US" sz="2800" smtClean="0">
                <a:solidFill>
                  <a:srgbClr val="0000FF"/>
                </a:solidFill>
                <a:latin typeface="Times New Roman" pitchFamily="18" charset="0"/>
                <a:cs typeface="Times New Roman" pitchFamily="18" charset="0"/>
                <a:sym typeface="Wingdings" pitchFamily="2" charset="2"/>
              </a:rPr>
              <a:t>It permits accessing physical memory location</a:t>
            </a: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914400" y="0"/>
            <a:ext cx="8229600" cy="1219200"/>
          </a:xfrm>
          <a:noFill/>
          <a:ln w="9525">
            <a:noFill/>
            <a:miter lim="800000"/>
            <a:headEnd/>
            <a:tailEnd/>
          </a:ln>
        </p:spPr>
        <p:txBody>
          <a:bodyPr anchor="ctr"/>
          <a:lstStyle/>
          <a:p>
            <a:pPr eaLnBrk="0" hangingPunct="0"/>
            <a:r>
              <a:rPr lang="en-US" smtClean="0">
                <a:ea typeface="+mn-ea"/>
              </a:rPr>
              <a:t>No Memory Abstractions… </a:t>
            </a:r>
          </a:p>
        </p:txBody>
      </p:sp>
      <p:sp>
        <p:nvSpPr>
          <p:cNvPr id="25604" name="Text Box 4"/>
          <p:cNvSpPr txBox="1">
            <a:spLocks noChangeArrowheads="1"/>
          </p:cNvSpPr>
          <p:nvPr/>
        </p:nvSpPr>
        <p:spPr bwMode="auto">
          <a:xfrm>
            <a:off x="7086600" y="13716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a:t>
            </a:r>
          </a:p>
        </p:txBody>
      </p:sp>
      <p:sp>
        <p:nvSpPr>
          <p:cNvPr id="25605" name="Text Box 6"/>
          <p:cNvSpPr txBox="1">
            <a:spLocks noChangeArrowheads="1"/>
          </p:cNvSpPr>
          <p:nvPr/>
        </p:nvSpPr>
        <p:spPr bwMode="auto">
          <a:xfrm>
            <a:off x="5638800" y="5287962"/>
            <a:ext cx="3505200" cy="1054100"/>
          </a:xfrm>
          <a:prstGeom prst="rect">
            <a:avLst/>
          </a:prstGeom>
          <a:noFill/>
          <a:ln w="9525">
            <a:noFill/>
            <a:miter lim="800000"/>
            <a:headEnd/>
            <a:tailEnd/>
          </a:ln>
        </p:spPr>
        <p:txBody>
          <a:bodyPr>
            <a:spAutoFit/>
          </a:bodyPr>
          <a:lstStyle/>
          <a:p>
            <a:pPr>
              <a:spcBef>
                <a:spcPct val="50000"/>
              </a:spcBef>
              <a:buFontTx/>
              <a:buChar char="-"/>
            </a:pPr>
            <a:r>
              <a:rPr lang="en-US">
                <a:latin typeface="Times New Roman" pitchFamily="18" charset="0"/>
                <a:cs typeface="Times New Roman" pitchFamily="18" charset="0"/>
              </a:rPr>
              <a:t>Locate at bottom in RAM, device drives locate at top in ROM</a:t>
            </a:r>
          </a:p>
          <a:p>
            <a:pPr>
              <a:spcBef>
                <a:spcPct val="50000"/>
              </a:spcBef>
              <a:buFontTx/>
              <a:buChar char="-"/>
            </a:pPr>
            <a:r>
              <a:rPr lang="en-US">
                <a:latin typeface="Times New Roman" pitchFamily="18" charset="0"/>
                <a:cs typeface="Times New Roman" pitchFamily="18" charset="0"/>
              </a:rPr>
              <a:t>PC</a:t>
            </a:r>
          </a:p>
        </p:txBody>
      </p:sp>
      <p:sp>
        <p:nvSpPr>
          <p:cNvPr id="25606" name="Text Box 7"/>
          <p:cNvSpPr txBox="1">
            <a:spLocks noChangeArrowheads="1"/>
          </p:cNvSpPr>
          <p:nvPr/>
        </p:nvSpPr>
        <p:spPr bwMode="auto">
          <a:xfrm>
            <a:off x="3429000" y="5257800"/>
            <a:ext cx="2514600" cy="779462"/>
          </a:xfrm>
          <a:prstGeom prst="rect">
            <a:avLst/>
          </a:prstGeom>
          <a:noFill/>
          <a:ln w="9525">
            <a:noFill/>
            <a:miter lim="800000"/>
            <a:headEnd/>
            <a:tailEnd/>
          </a:ln>
        </p:spPr>
        <p:txBody>
          <a:bodyPr>
            <a:spAutoFit/>
          </a:bodyPr>
          <a:lstStyle/>
          <a:p>
            <a:pPr>
              <a:spcBef>
                <a:spcPct val="50000"/>
              </a:spcBef>
              <a:buFontTx/>
              <a:buChar char="-"/>
            </a:pPr>
            <a:r>
              <a:rPr lang="en-US">
                <a:latin typeface="Times New Roman" pitchFamily="18" charset="0"/>
                <a:cs typeface="Times New Roman" pitchFamily="18" charset="0"/>
              </a:rPr>
              <a:t>Locate at top in ROM</a:t>
            </a:r>
          </a:p>
          <a:p>
            <a:pPr>
              <a:spcBef>
                <a:spcPct val="50000"/>
              </a:spcBef>
              <a:buFontTx/>
              <a:buChar char="-"/>
            </a:pPr>
            <a:r>
              <a:rPr lang="en-US">
                <a:latin typeface="Times New Roman" pitchFamily="18" charset="0"/>
                <a:cs typeface="Times New Roman" pitchFamily="18" charset="0"/>
              </a:rPr>
              <a:t>Handheld, embedded</a:t>
            </a:r>
          </a:p>
        </p:txBody>
      </p:sp>
      <p:sp>
        <p:nvSpPr>
          <p:cNvPr id="25607" name="Text Box 8"/>
          <p:cNvSpPr txBox="1">
            <a:spLocks noChangeArrowheads="1"/>
          </p:cNvSpPr>
          <p:nvPr/>
        </p:nvSpPr>
        <p:spPr bwMode="auto">
          <a:xfrm>
            <a:off x="457200" y="5275262"/>
            <a:ext cx="2971800" cy="779463"/>
          </a:xfrm>
          <a:prstGeom prst="rect">
            <a:avLst/>
          </a:prstGeom>
          <a:noFill/>
          <a:ln w="9525">
            <a:noFill/>
            <a:miter lim="800000"/>
            <a:headEnd/>
            <a:tailEnd/>
          </a:ln>
        </p:spPr>
        <p:txBody>
          <a:bodyPr>
            <a:spAutoFit/>
          </a:bodyPr>
          <a:lstStyle/>
          <a:p>
            <a:pPr>
              <a:spcBef>
                <a:spcPct val="50000"/>
              </a:spcBef>
              <a:buFontTx/>
              <a:buChar char="-"/>
            </a:pPr>
            <a:r>
              <a:rPr lang="en-US">
                <a:latin typeface="Times New Roman" pitchFamily="18" charset="0"/>
                <a:cs typeface="Times New Roman" pitchFamily="18" charset="0"/>
              </a:rPr>
              <a:t>Locate at bottom in RAM</a:t>
            </a:r>
          </a:p>
          <a:p>
            <a:pPr>
              <a:spcBef>
                <a:spcPct val="50000"/>
              </a:spcBef>
              <a:buFontTx/>
              <a:buChar char="-"/>
            </a:pPr>
            <a:r>
              <a:rPr lang="en-US">
                <a:latin typeface="Times New Roman" pitchFamily="18" charset="0"/>
                <a:cs typeface="Times New Roman" pitchFamily="18" charset="0"/>
              </a:rPr>
              <a:t>Mainframes, minicomputer</a:t>
            </a:r>
          </a:p>
        </p:txBody>
      </p:sp>
      <p:sp>
        <p:nvSpPr>
          <p:cNvPr id="25608" name="Rectangle 7"/>
          <p:cNvSpPr>
            <a:spLocks noChangeArrowheads="1"/>
          </p:cNvSpPr>
          <p:nvPr/>
        </p:nvSpPr>
        <p:spPr bwMode="auto">
          <a:xfrm>
            <a:off x="381000" y="1143000"/>
            <a:ext cx="4419600" cy="425450"/>
          </a:xfrm>
          <a:prstGeom prst="rect">
            <a:avLst/>
          </a:prstGeom>
          <a:noFill/>
          <a:ln w="9525">
            <a:noFill/>
            <a:miter lim="800000"/>
            <a:headEnd/>
            <a:tailEnd/>
          </a:ln>
        </p:spPr>
        <p:txBody>
          <a:bodyPr>
            <a:spAutoFit/>
          </a:bodyPr>
          <a:lstStyle/>
          <a:p>
            <a:pPr algn="just">
              <a:lnSpc>
                <a:spcPct val="90000"/>
              </a:lnSpc>
              <a:buFont typeface="Arial" charset="0"/>
              <a:buChar char="•"/>
            </a:pPr>
            <a:r>
              <a:rPr lang="en-US" sz="2400">
                <a:solidFill>
                  <a:srgbClr val="0000FF"/>
                </a:solidFill>
                <a:latin typeface="Times New Roman" pitchFamily="18" charset="0"/>
                <a:cs typeface="Times New Roman" pitchFamily="18" charset="0"/>
              </a:rPr>
              <a:t>Ways of memory organization</a:t>
            </a:r>
            <a:r>
              <a:rPr lang="en-US" sz="2400">
                <a:latin typeface="Times New Roman" pitchFamily="18" charset="0"/>
                <a:cs typeface="Times New Roman" pitchFamily="18" charset="0"/>
              </a:rPr>
              <a:t>:</a:t>
            </a:r>
          </a:p>
        </p:txBody>
      </p:sp>
      <p:sp>
        <p:nvSpPr>
          <p:cNvPr id="25609" name="Text Box 4"/>
          <p:cNvSpPr txBox="1">
            <a:spLocks noChangeArrowheads="1"/>
          </p:cNvSpPr>
          <p:nvPr/>
        </p:nvSpPr>
        <p:spPr bwMode="auto">
          <a:xfrm>
            <a:off x="8153400" y="2133600"/>
            <a:ext cx="614363" cy="307975"/>
          </a:xfrm>
          <a:prstGeom prst="rect">
            <a:avLst/>
          </a:prstGeom>
          <a:noFill/>
          <a:ln w="9525">
            <a:noFill/>
            <a:miter lim="800000"/>
            <a:headEnd/>
            <a:tailEnd/>
          </a:ln>
        </p:spPr>
        <p:txBody>
          <a:bodyPr wrap="none">
            <a:spAutoFit/>
          </a:bodyPr>
          <a:lstStyle/>
          <a:p>
            <a:r>
              <a:rPr lang="en-US" sz="1400" b="1">
                <a:latin typeface="Times New Roman" pitchFamily="18" charset="0"/>
              </a:rPr>
              <a:t>BIOS</a:t>
            </a:r>
          </a:p>
        </p:txBody>
      </p:sp>
      <p:pic>
        <p:nvPicPr>
          <p:cNvPr id="1026" name="Picture 2"/>
          <p:cNvPicPr>
            <a:picLocks noChangeAspect="1" noChangeArrowheads="1"/>
          </p:cNvPicPr>
          <p:nvPr/>
        </p:nvPicPr>
        <p:blipFill>
          <a:blip r:embed="rId3" cstate="print"/>
          <a:srcRect/>
          <a:stretch>
            <a:fillRect/>
          </a:stretch>
        </p:blipFill>
        <p:spPr bwMode="auto">
          <a:xfrm>
            <a:off x="966788" y="1933575"/>
            <a:ext cx="7210425" cy="3248025"/>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190CC846-20B3-454D-AF77-DE04E39CF884}" type="slidenum">
              <a:rPr lang="en-US" smtClean="0"/>
              <a:pPr/>
              <a:t>11</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457200" y="0"/>
            <a:ext cx="8229600" cy="914400"/>
          </a:xfrm>
          <a:noFill/>
          <a:ln w="9525">
            <a:noFill/>
            <a:miter lim="800000"/>
            <a:headEnd/>
            <a:tailEnd/>
          </a:ln>
        </p:spPr>
        <p:txBody>
          <a:bodyPr anchor="ctr"/>
          <a:lstStyle/>
          <a:p>
            <a:pPr eaLnBrk="0" hangingPunct="0"/>
            <a:r>
              <a:rPr lang="en-US" smtClean="0">
                <a:ea typeface="+mn-ea"/>
              </a:rPr>
              <a:t>No Memory Abstractions…</a:t>
            </a:r>
          </a:p>
        </p:txBody>
      </p:sp>
      <p:sp>
        <p:nvSpPr>
          <p:cNvPr id="26627" name="Rectangle 3"/>
          <p:cNvSpPr>
            <a:spLocks noGrp="1"/>
          </p:cNvSpPr>
          <p:nvPr>
            <p:ph type="body" idx="4294967295"/>
          </p:nvPr>
        </p:nvSpPr>
        <p:spPr>
          <a:xfrm>
            <a:off x="228600" y="1447800"/>
            <a:ext cx="7010400" cy="4724400"/>
          </a:xfrm>
        </p:spPr>
        <p:txBody>
          <a:bodyPr>
            <a:normAutofit lnSpcReduction="10000"/>
          </a:bodyPr>
          <a:lstStyle/>
          <a:p>
            <a:pPr eaLnBrk="1" hangingPunct="1">
              <a:lnSpc>
                <a:spcPct val="90000"/>
              </a:lnSpc>
            </a:pPr>
            <a:r>
              <a:rPr lang="en-US" sz="2800" smtClean="0">
                <a:latin typeface="Times New Roman" pitchFamily="18" charset="0"/>
                <a:cs typeface="Times New Roman" pitchFamily="18" charset="0"/>
              </a:rPr>
              <a:t>How to ensure valid accessing (protection mechanism)?</a:t>
            </a:r>
          </a:p>
          <a:p>
            <a:pPr algn="just" eaLnBrk="1" hangingPunct="1">
              <a:lnSpc>
                <a:spcPct val="90000"/>
              </a:lnSpc>
            </a:pPr>
            <a:r>
              <a:rPr lang="en-US" sz="2800" b="1" smtClean="0">
                <a:solidFill>
                  <a:srgbClr val="0000FF"/>
                </a:solidFill>
                <a:latin typeface="Times New Roman" pitchFamily="18" charset="0"/>
                <a:cs typeface="Times New Roman" pitchFamily="18" charset="0"/>
              </a:rPr>
              <a:t>Solution</a:t>
            </a:r>
          </a:p>
          <a:p>
            <a:pPr lvl="1" algn="just" eaLnBrk="1" hangingPunct="1">
              <a:lnSpc>
                <a:spcPct val="90000"/>
              </a:lnSpc>
            </a:pPr>
            <a:r>
              <a:rPr lang="en-US" sz="2400" smtClean="0">
                <a:latin typeface="Times New Roman" pitchFamily="18" charset="0"/>
                <a:cs typeface="Times New Roman" pitchFamily="18" charset="0"/>
              </a:rPr>
              <a:t>Using the </a:t>
            </a:r>
            <a:r>
              <a:rPr lang="en-US" sz="2400" b="1" smtClean="0">
                <a:solidFill>
                  <a:srgbClr val="0000FF"/>
                </a:solidFill>
                <a:latin typeface="Times New Roman" pitchFamily="18" charset="0"/>
                <a:cs typeface="Times New Roman" pitchFamily="18" charset="0"/>
              </a:rPr>
              <a:t>special register</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stores the highest address </a:t>
            </a:r>
            <a:r>
              <a:rPr lang="en-US" sz="2400" smtClean="0">
                <a:latin typeface="Times New Roman" pitchFamily="18" charset="0"/>
                <a:cs typeface="Times New Roman" pitchFamily="18" charset="0"/>
                <a:sym typeface="Wingdings" pitchFamily="2" charset="2"/>
              </a:rPr>
              <a:t> </a:t>
            </a:r>
            <a:r>
              <a:rPr lang="en-US" sz="2400" smtClean="0">
                <a:solidFill>
                  <a:srgbClr val="0000FF"/>
                </a:solidFill>
                <a:latin typeface="Times New Roman" pitchFamily="18" charset="0"/>
                <a:cs typeface="Times New Roman" pitchFamily="18" charset="0"/>
                <a:sym typeface="Wingdings" pitchFamily="2" charset="2"/>
              </a:rPr>
              <a:t>An address is valid if it is smaller than the value stored in this register</a:t>
            </a:r>
            <a:r>
              <a:rPr lang="en-US" sz="2400" smtClean="0">
                <a:latin typeface="Times New Roman" pitchFamily="18" charset="0"/>
                <a:cs typeface="Times New Roman" pitchFamily="18" charset="0"/>
                <a:sym typeface="Wingdings" pitchFamily="2" charset="2"/>
              </a:rPr>
              <a:t>.  Slow down the performance</a:t>
            </a:r>
          </a:p>
          <a:p>
            <a:pPr lvl="1" algn="just" eaLnBrk="1" hangingPunct="1">
              <a:lnSpc>
                <a:spcPct val="90000"/>
              </a:lnSpc>
            </a:pPr>
            <a:r>
              <a:rPr lang="en-US" sz="2400" smtClean="0">
                <a:latin typeface="Times New Roman" pitchFamily="18" charset="0"/>
                <a:cs typeface="Times New Roman" pitchFamily="18" charset="0"/>
              </a:rPr>
              <a:t>Otherwise, the interrupt occurs to intercept.</a:t>
            </a:r>
          </a:p>
          <a:p>
            <a:pPr algn="just" eaLnBrk="1" hangingPunct="1">
              <a:lnSpc>
                <a:spcPct val="90000"/>
              </a:lnSpc>
            </a:pPr>
            <a:r>
              <a:rPr lang="en-US" sz="2800" b="1" smtClean="0">
                <a:solidFill>
                  <a:srgbClr val="6600CC"/>
                </a:solidFill>
                <a:latin typeface="Times New Roman" pitchFamily="18" charset="0"/>
                <a:cs typeface="Times New Roman" pitchFamily="18" charset="0"/>
              </a:rPr>
              <a:t>Disadvantages</a:t>
            </a:r>
          </a:p>
          <a:p>
            <a:pPr lvl="1" algn="just" eaLnBrk="1" hangingPunct="1">
              <a:lnSpc>
                <a:spcPct val="90000"/>
              </a:lnSpc>
            </a:pPr>
            <a:r>
              <a:rPr lang="en-US" sz="2400" smtClean="0">
                <a:latin typeface="Times New Roman" pitchFamily="18" charset="0"/>
                <a:cs typeface="Times New Roman" pitchFamily="18" charset="0"/>
              </a:rPr>
              <a:t>The special register is created </a:t>
            </a:r>
            <a:r>
              <a:rPr lang="en-US" sz="2400" smtClean="0">
                <a:latin typeface="Times New Roman" pitchFamily="18" charset="0"/>
                <a:cs typeface="Times New Roman" pitchFamily="18" charset="0"/>
                <a:sym typeface="Wingdings" pitchFamily="2" charset="2"/>
              </a:rPr>
              <a:t> </a:t>
            </a:r>
            <a:r>
              <a:rPr lang="en-US" sz="2400" smtClean="0">
                <a:solidFill>
                  <a:srgbClr val="6600CC"/>
                </a:solidFill>
                <a:latin typeface="Times New Roman" pitchFamily="18" charset="0"/>
                <a:cs typeface="Times New Roman" pitchFamily="18" charset="0"/>
                <a:sym typeface="Wingdings" pitchFamily="2" charset="2"/>
              </a:rPr>
              <a:t>High cost</a:t>
            </a:r>
            <a:endParaRPr lang="en-US" sz="2400" smtClean="0">
              <a:solidFill>
                <a:srgbClr val="6600CC"/>
              </a:solidFill>
              <a:latin typeface="Times New Roman" pitchFamily="18" charset="0"/>
              <a:cs typeface="Times New Roman" pitchFamily="18" charset="0"/>
            </a:endParaRPr>
          </a:p>
          <a:p>
            <a:pPr lvl="1" algn="just" eaLnBrk="1" hangingPunct="1">
              <a:lnSpc>
                <a:spcPct val="90000"/>
              </a:lnSpc>
            </a:pPr>
            <a:r>
              <a:rPr lang="en-US" sz="2400" smtClean="0">
                <a:solidFill>
                  <a:srgbClr val="6600CC"/>
                </a:solidFill>
                <a:latin typeface="Times New Roman" pitchFamily="18" charset="0"/>
                <a:cs typeface="Times New Roman" pitchFamily="18" charset="0"/>
              </a:rPr>
              <a:t>Slow down the performance </a:t>
            </a:r>
            <a:r>
              <a:rPr lang="en-US" sz="2400" smtClean="0">
                <a:latin typeface="Times New Roman" pitchFamily="18" charset="0"/>
                <a:cs typeface="Times New Roman" pitchFamily="18" charset="0"/>
              </a:rPr>
              <a:t>due to all accessed memory locations must be </a:t>
            </a:r>
            <a:r>
              <a:rPr lang="en-US" sz="2400" smtClean="0">
                <a:solidFill>
                  <a:srgbClr val="6600CC"/>
                </a:solidFill>
                <a:latin typeface="Times New Roman" pitchFamily="18" charset="0"/>
                <a:cs typeface="Times New Roman" pitchFamily="18" charset="0"/>
              </a:rPr>
              <a:t>checked</a:t>
            </a:r>
            <a:r>
              <a:rPr lang="en-US" sz="2400" smtClean="0">
                <a:latin typeface="Times New Roman" pitchFamily="18" charset="0"/>
                <a:cs typeface="Times New Roman" pitchFamily="18" charset="0"/>
              </a:rPr>
              <a:t> before doing each command.  </a:t>
            </a:r>
          </a:p>
        </p:txBody>
      </p:sp>
      <p:pic>
        <p:nvPicPr>
          <p:cNvPr id="26630" name="Picture 6"/>
          <p:cNvPicPr>
            <a:picLocks noChangeAspect="1" noChangeArrowheads="1"/>
          </p:cNvPicPr>
          <p:nvPr/>
        </p:nvPicPr>
        <p:blipFill>
          <a:blip r:embed="rId3" cstate="print"/>
          <a:srcRect/>
          <a:stretch>
            <a:fillRect/>
          </a:stretch>
        </p:blipFill>
        <p:spPr bwMode="auto">
          <a:xfrm>
            <a:off x="7391400" y="2133600"/>
            <a:ext cx="1600200" cy="2867025"/>
          </a:xfrm>
          <a:prstGeom prst="rect">
            <a:avLst/>
          </a:prstGeom>
          <a:noFill/>
          <a:ln w="9525">
            <a:noFill/>
            <a:miter lim="800000"/>
            <a:headEnd/>
            <a:tailEnd/>
          </a:ln>
        </p:spPr>
      </p:pic>
      <p:cxnSp>
        <p:nvCxnSpPr>
          <p:cNvPr id="8" name="Straight Arrow Connector 7"/>
          <p:cNvCxnSpPr/>
          <p:nvPr/>
        </p:nvCxnSpPr>
        <p:spPr>
          <a:xfrm flipV="1">
            <a:off x="6705600" y="2209800"/>
            <a:ext cx="6858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12</a:t>
            </a:fld>
            <a:endParaRPr lang="en-US"/>
          </a:p>
        </p:txBody>
      </p:sp>
      <p:sp>
        <p:nvSpPr>
          <p:cNvPr id="11" name="Footer Placeholder 10"/>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smtClean="0">
                <a:ea typeface="+mn-ea"/>
              </a:rPr>
              <a:t>No Abstractions: Mutiple Programs</a:t>
            </a:r>
          </a:p>
        </p:txBody>
      </p:sp>
      <p:sp>
        <p:nvSpPr>
          <p:cNvPr id="27651" name="Rectangle 3"/>
          <p:cNvSpPr>
            <a:spLocks noGrp="1"/>
          </p:cNvSpPr>
          <p:nvPr>
            <p:ph type="body" idx="1"/>
          </p:nvPr>
        </p:nvSpPr>
        <p:spPr>
          <a:xfrm>
            <a:off x="228600" y="1219200"/>
            <a:ext cx="8534400" cy="4800600"/>
          </a:xfrm>
        </p:spPr>
        <p:txBody>
          <a:bodyPr/>
          <a:lstStyle/>
          <a:p>
            <a:pPr algn="just" eaLnBrk="1" hangingPunct="1">
              <a:buClrTx/>
              <a:buSzTx/>
            </a:pPr>
            <a:r>
              <a:rPr lang="en-US" sz="2800" smtClean="0">
                <a:solidFill>
                  <a:srgbClr val="FF0000"/>
                </a:solidFill>
                <a:latin typeface="Times New Roman" pitchFamily="18" charset="0"/>
                <a:cs typeface="Times New Roman" pitchFamily="18" charset="0"/>
              </a:rPr>
              <a:t>What the OS has to do to permit multiple program running at the same time?</a:t>
            </a:r>
          </a:p>
          <a:p>
            <a:pPr algn="just" eaLnBrk="1" hangingPunct="1">
              <a:buClrTx/>
              <a:buSzTx/>
              <a:buFont typeface="Wingdings" pitchFamily="2" charset="2"/>
              <a:buChar char="è"/>
            </a:pPr>
            <a:r>
              <a:rPr lang="en-US" sz="2800" smtClean="0">
                <a:latin typeface="Times New Roman" pitchFamily="18" charset="0"/>
                <a:cs typeface="Times New Roman" pitchFamily="18" charset="0"/>
              </a:rPr>
              <a:t>The OS saves the entire contents of memory to a disk file, the bring in and run the next program ( swapping mechanism)</a:t>
            </a:r>
          </a:p>
          <a:p>
            <a:pPr algn="just" eaLnBrk="1" hangingPunct="1">
              <a:buClrTx/>
              <a:buSzTx/>
            </a:pPr>
            <a:r>
              <a:rPr lang="en-US" sz="2800" smtClean="0">
                <a:solidFill>
                  <a:srgbClr val="FF0000"/>
                </a:solidFill>
                <a:latin typeface="Times New Roman" pitchFamily="18" charset="0"/>
                <a:cs typeface="Times New Roman" pitchFamily="18" charset="0"/>
              </a:rPr>
              <a:t>How to protect one process against others?</a:t>
            </a:r>
          </a:p>
          <a:p>
            <a:pPr algn="just" eaLnBrk="1" hangingPunct="1">
              <a:buClrTx/>
              <a:buSzTx/>
              <a:buFont typeface="Wingdings" pitchFamily="2" charset="2"/>
              <a:buNone/>
            </a:pPr>
            <a:r>
              <a:rPr lang="en-US" sz="2800" smtClean="0">
                <a:latin typeface="Times New Roman" pitchFamily="18" charset="0"/>
                <a:cs typeface="Times New Roman" pitchFamily="18" charset="0"/>
                <a:sym typeface="Wingdings" pitchFamily="2" charset="2"/>
              </a:rPr>
              <a:t></a:t>
            </a:r>
            <a:r>
              <a:rPr lang="en-US" sz="2800" smtClean="0">
                <a:latin typeface="Times New Roman" pitchFamily="18" charset="0"/>
                <a:cs typeface="Times New Roman" pitchFamily="18" charset="0"/>
              </a:rPr>
              <a:t>Solution: </a:t>
            </a:r>
            <a:r>
              <a:rPr lang="en-US" sz="2400" smtClean="0">
                <a:latin typeface="Times New Roman" pitchFamily="18" charset="0"/>
                <a:cs typeface="Times New Roman" pitchFamily="18" charset="0"/>
              </a:rPr>
              <a:t>Memory was divided into fixed size block and each one was assigned a </a:t>
            </a:r>
            <a:r>
              <a:rPr lang="en-US" sz="2400" smtClean="0">
                <a:solidFill>
                  <a:srgbClr val="0000FF"/>
                </a:solidFill>
                <a:latin typeface="Times New Roman" pitchFamily="18" charset="0"/>
                <a:cs typeface="Times New Roman" pitchFamily="18" charset="0"/>
              </a:rPr>
              <a:t>fixed bit </a:t>
            </a:r>
            <a:r>
              <a:rPr lang="en-US" sz="2400" b="1" smtClean="0">
                <a:solidFill>
                  <a:srgbClr val="0000FF"/>
                </a:solidFill>
                <a:latin typeface="Times New Roman" pitchFamily="18" charset="0"/>
                <a:cs typeface="Times New Roman" pitchFamily="18" charset="0"/>
              </a:rPr>
              <a:t>protection</a:t>
            </a:r>
            <a:r>
              <a:rPr lang="en-US" sz="2400" smtClean="0">
                <a:solidFill>
                  <a:srgbClr val="0000FF"/>
                </a:solidFill>
                <a:latin typeface="Times New Roman" pitchFamily="18" charset="0"/>
                <a:cs typeface="Times New Roman" pitchFamily="18" charset="0"/>
              </a:rPr>
              <a:t> key </a:t>
            </a:r>
            <a:r>
              <a:rPr lang="en-US" sz="2400" smtClean="0">
                <a:latin typeface="Times New Roman" pitchFamily="18" charset="0"/>
                <a:cs typeface="Times New Roman" pitchFamily="18" charset="0"/>
              </a:rPr>
              <a:t>held in special registers inside the CPU</a:t>
            </a:r>
          </a:p>
          <a:p>
            <a:pPr lvl="2" algn="just" eaLnBrk="1" hangingPunct="1"/>
            <a:r>
              <a:rPr lang="en-US" sz="2000" smtClean="0">
                <a:latin typeface="Times New Roman" pitchFamily="18" charset="0"/>
                <a:cs typeface="Times New Roman" pitchFamily="18" charset="0"/>
              </a:rPr>
              <a:t>Protect the code of OS against the processes</a:t>
            </a:r>
          </a:p>
          <a:p>
            <a:pPr lvl="2" algn="just" eaLnBrk="1" hangingPunct="1"/>
            <a:r>
              <a:rPr lang="en-US" sz="2000" smtClean="0">
                <a:latin typeface="Times New Roman" pitchFamily="18" charset="0"/>
                <a:cs typeface="Times New Roman" pitchFamily="18" charset="0"/>
              </a:rPr>
              <a:t>Protect one process against other processes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smtClean="0">
                <a:ea typeface="+mn-ea"/>
              </a:rPr>
              <a:t>No Abstractions: Multiple Programs</a:t>
            </a:r>
          </a:p>
        </p:txBody>
      </p:sp>
      <p:sp>
        <p:nvSpPr>
          <p:cNvPr id="28675" name="Rectangle 3"/>
          <p:cNvSpPr>
            <a:spLocks noGrp="1"/>
          </p:cNvSpPr>
          <p:nvPr>
            <p:ph type="body" idx="1"/>
          </p:nvPr>
        </p:nvSpPr>
        <p:spPr>
          <a:xfrm>
            <a:off x="228600" y="1143000"/>
            <a:ext cx="4800600" cy="3962400"/>
          </a:xfrm>
        </p:spPr>
        <p:txBody>
          <a:bodyPr>
            <a:normAutofit lnSpcReduction="10000"/>
          </a:bodyPr>
          <a:lstStyle/>
          <a:p>
            <a:pPr marL="285750" lvl="1" algn="just" eaLnBrk="1" hangingPunct="1">
              <a:buFont typeface="Arial" charset="0"/>
              <a:buNone/>
            </a:pPr>
            <a:r>
              <a:rPr lang="en-US" sz="2400" b="1" i="1" smtClean="0">
                <a:solidFill>
                  <a:srgbClr val="FF0000"/>
                </a:solidFill>
                <a:latin typeface="Times New Roman" pitchFamily="18" charset="0"/>
                <a:cs typeface="Times New Roman" pitchFamily="18" charset="0"/>
              </a:rPr>
              <a:t>Problem: </a:t>
            </a:r>
          </a:p>
          <a:p>
            <a:pPr marL="279400" lvl="2" algn="just" eaLnBrk="1" hangingPunct="1"/>
            <a:r>
              <a:rPr lang="en-US" b="1" smtClean="0">
                <a:latin typeface="Times New Roman" pitchFamily="18" charset="0"/>
                <a:cs typeface="Times New Roman" pitchFamily="18" charset="0"/>
              </a:rPr>
              <a:t>Internal fragmentation</a:t>
            </a:r>
            <a:r>
              <a:rPr lang="en-US" b="1" smtClean="0"/>
              <a:t>:</a:t>
            </a:r>
            <a:r>
              <a:rPr lang="en-US" smtClean="0"/>
              <a:t> There may be memory areas allocated but not used in the same process. </a:t>
            </a:r>
            <a:endParaRPr lang="en-US" smtClean="0">
              <a:latin typeface="Times New Roman" pitchFamily="18" charset="0"/>
              <a:cs typeface="Times New Roman" pitchFamily="18" charset="0"/>
            </a:endParaRPr>
          </a:p>
          <a:p>
            <a:pPr marL="279400" lvl="2" algn="just" eaLnBrk="1" hangingPunct="1"/>
            <a:r>
              <a:rPr lang="en-US" smtClean="0">
                <a:latin typeface="Times New Roman" pitchFamily="18" charset="0"/>
                <a:cs typeface="Times New Roman" pitchFamily="18" charset="0"/>
              </a:rPr>
              <a:t>After the programs are loaded to run, the two programs both </a:t>
            </a:r>
            <a:r>
              <a:rPr lang="en-US" b="1" smtClean="0">
                <a:latin typeface="Times New Roman" pitchFamily="18" charset="0"/>
                <a:cs typeface="Times New Roman" pitchFamily="18" charset="0"/>
              </a:rPr>
              <a:t>reference absolute physical memory</a:t>
            </a:r>
            <a:r>
              <a:rPr lang="en-US" smtClean="0">
                <a:latin typeface="Times New Roman" pitchFamily="18" charset="0"/>
                <a:cs typeface="Times New Roman" pitchFamily="18" charset="0"/>
              </a:rPr>
              <a:t> → we want each program to reference a private set of addresses local to it. Number of programs are limited.</a:t>
            </a:r>
          </a:p>
        </p:txBody>
      </p:sp>
      <p:pic>
        <p:nvPicPr>
          <p:cNvPr id="28677" name="Picture 3"/>
          <p:cNvPicPr>
            <a:picLocks noChangeAspect="1" noChangeArrowheads="1"/>
          </p:cNvPicPr>
          <p:nvPr/>
        </p:nvPicPr>
        <p:blipFill>
          <a:blip r:embed="rId3" cstate="print"/>
          <a:srcRect/>
          <a:stretch>
            <a:fillRect/>
          </a:stretch>
        </p:blipFill>
        <p:spPr bwMode="auto">
          <a:xfrm>
            <a:off x="5424488" y="1457325"/>
            <a:ext cx="2728912" cy="4791075"/>
          </a:xfrm>
          <a:prstGeom prst="rect">
            <a:avLst/>
          </a:prstGeom>
          <a:noFill/>
          <a:ln w="9525">
            <a:noFill/>
            <a:miter lim="800000"/>
            <a:headEnd/>
            <a:tailEnd/>
          </a:ln>
        </p:spPr>
      </p:pic>
      <p:cxnSp>
        <p:nvCxnSpPr>
          <p:cNvPr id="10" name="Straight Arrow Connector 9"/>
          <p:cNvCxnSpPr/>
          <p:nvPr/>
        </p:nvCxnSpPr>
        <p:spPr>
          <a:xfrm rot="5400000">
            <a:off x="6400800" y="3962400"/>
            <a:ext cx="8382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 y="5410200"/>
            <a:ext cx="579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 drawback of direct accessing physical  memory locations:</a:t>
            </a:r>
          </a:p>
          <a:p>
            <a:pPr algn="ctr">
              <a:defRPr/>
            </a:pPr>
            <a:r>
              <a:rPr lang="en-US"/>
              <a:t>Process B  refers to  a location allocated to the process A </a:t>
            </a:r>
          </a:p>
        </p:txBody>
      </p:sp>
      <p:sp>
        <p:nvSpPr>
          <p:cNvPr id="12" name="Slide Number Placeholder 11"/>
          <p:cNvSpPr>
            <a:spLocks noGrp="1"/>
          </p:cNvSpPr>
          <p:nvPr>
            <p:ph type="sldNum" sz="quarter" idx="12"/>
          </p:nvPr>
        </p:nvSpPr>
        <p:spPr/>
        <p:txBody>
          <a:bodyPr/>
          <a:lstStyle/>
          <a:p>
            <a:fld id="{190CC846-20B3-454D-AF77-DE04E39CF884}" type="slidenum">
              <a:rPr lang="en-US" smtClean="0"/>
              <a:pPr/>
              <a:t>14</a:t>
            </a:fld>
            <a:endParaRPr lang="en-US"/>
          </a:p>
        </p:txBody>
      </p:sp>
      <p:sp>
        <p:nvSpPr>
          <p:cNvPr id="13" name="Footer Placeholder 12"/>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smtClean="0">
                <a:ea typeface="+mn-ea"/>
              </a:rPr>
              <a:t>No Abstractions: Multiple Programs</a:t>
            </a:r>
          </a:p>
        </p:txBody>
      </p:sp>
      <p:sp>
        <p:nvSpPr>
          <p:cNvPr id="29700" name="Text Box 4"/>
          <p:cNvSpPr txBox="1">
            <a:spLocks noChangeArrowheads="1"/>
          </p:cNvSpPr>
          <p:nvPr/>
        </p:nvSpPr>
        <p:spPr bwMode="auto">
          <a:xfrm>
            <a:off x="457200" y="5867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a:t>
            </a:r>
          </a:p>
        </p:txBody>
      </p:sp>
      <p:sp>
        <p:nvSpPr>
          <p:cNvPr id="29701" name="Text Box 7"/>
          <p:cNvSpPr txBox="1">
            <a:spLocks noChangeArrowheads="1"/>
          </p:cNvSpPr>
          <p:nvPr/>
        </p:nvSpPr>
        <p:spPr bwMode="auto">
          <a:xfrm>
            <a:off x="2514600" y="1219200"/>
            <a:ext cx="6324600" cy="4893647"/>
          </a:xfrm>
          <a:prstGeom prst="rect">
            <a:avLst/>
          </a:prstGeom>
          <a:noFill/>
          <a:ln w="9525">
            <a:noFill/>
            <a:miter lim="800000"/>
            <a:headEnd/>
            <a:tailEnd/>
          </a:ln>
        </p:spPr>
        <p:txBody>
          <a:bodyPr wrap="square">
            <a:spAutoFit/>
          </a:bodyPr>
          <a:lstStyle/>
          <a:p>
            <a:pPr>
              <a:spcBef>
                <a:spcPct val="20000"/>
              </a:spcBef>
              <a:buFontTx/>
              <a:buChar char="•"/>
            </a:pPr>
            <a:r>
              <a:rPr lang="en-US" sz="2400" b="1" i="1">
                <a:solidFill>
                  <a:srgbClr val="0000FF"/>
                </a:solidFill>
                <a:latin typeface="Times New Roman" pitchFamily="18" charset="0"/>
                <a:cs typeface="Times New Roman" pitchFamily="18" charset="0"/>
              </a:rPr>
              <a:t>Solution</a:t>
            </a:r>
            <a:r>
              <a:rPr lang="en-US" sz="2400">
                <a:solidFill>
                  <a:srgbClr val="0000FF"/>
                </a:solidFill>
                <a:latin typeface="Times New Roman" pitchFamily="18" charset="0"/>
                <a:cs typeface="Times New Roman" pitchFamily="18" charset="0"/>
              </a:rPr>
              <a:t>: </a:t>
            </a:r>
            <a:r>
              <a:rPr lang="en-US" sz="2400" b="1">
                <a:solidFill>
                  <a:srgbClr val="FF0000"/>
                </a:solidFill>
                <a:latin typeface="Times New Roman" pitchFamily="18" charset="0"/>
                <a:cs typeface="Times New Roman" pitchFamily="18" charset="0"/>
              </a:rPr>
              <a:t>Static</a:t>
            </a:r>
            <a:r>
              <a:rPr lang="en-US" sz="2400">
                <a:solidFill>
                  <a:srgbClr val="FF0000"/>
                </a:solidFill>
                <a:latin typeface="Times New Roman" pitchFamily="18" charset="0"/>
                <a:cs typeface="Times New Roman" pitchFamily="18" charset="0"/>
              </a:rPr>
              <a:t> </a:t>
            </a:r>
            <a:r>
              <a:rPr lang="en-US" sz="2400" b="1">
                <a:solidFill>
                  <a:srgbClr val="FF0000"/>
                </a:solidFill>
                <a:latin typeface="Times New Roman" pitchFamily="18" charset="0"/>
                <a:cs typeface="Times New Roman" pitchFamily="18" charset="0"/>
              </a:rPr>
              <a:t>relocation</a:t>
            </a:r>
            <a:r>
              <a:rPr lang="en-US" sz="2400">
                <a:solidFill>
                  <a:srgbClr val="FF0000"/>
                </a:solidFill>
                <a:latin typeface="Times New Roman" pitchFamily="18" charset="0"/>
                <a:cs typeface="Times New Roman" pitchFamily="18" charset="0"/>
              </a:rPr>
              <a:t> technique</a:t>
            </a:r>
          </a:p>
          <a:p>
            <a:pPr marL="236538" lvl="2" algn="just">
              <a:spcBef>
                <a:spcPct val="20000"/>
              </a:spcBef>
              <a:buFontTx/>
              <a:buChar char="•"/>
            </a:pPr>
            <a:r>
              <a:rPr lang="en-US" sz="2000" b="1">
                <a:solidFill>
                  <a:srgbClr val="0000FF"/>
                </a:solidFill>
                <a:latin typeface="Times New Roman" pitchFamily="18" charset="0"/>
                <a:cs typeface="Times New Roman" pitchFamily="18" charset="0"/>
              </a:rPr>
              <a:t>At the compile time, the address of program is a relative </a:t>
            </a:r>
            <a:r>
              <a:rPr lang="en-US" sz="2000" b="1" smtClean="0">
                <a:solidFill>
                  <a:srgbClr val="0000FF"/>
                </a:solidFill>
                <a:latin typeface="Times New Roman" pitchFamily="18" charset="0"/>
                <a:cs typeface="Times New Roman" pitchFamily="18" charset="0"/>
              </a:rPr>
              <a:t>addresses compared to the base</a:t>
            </a:r>
            <a:r>
              <a:rPr lang="en-US" sz="2000" smtClean="0">
                <a:latin typeface="Times New Roman" pitchFamily="18" charset="0"/>
                <a:cs typeface="Times New Roman" pitchFamily="18" charset="0"/>
              </a:rPr>
              <a:t>.</a:t>
            </a:r>
            <a:endParaRPr lang="en-US" sz="2000">
              <a:latin typeface="Times New Roman" pitchFamily="18" charset="0"/>
              <a:cs typeface="Times New Roman" pitchFamily="18" charset="0"/>
            </a:endParaRPr>
          </a:p>
          <a:p>
            <a:pPr marL="236538" lvl="2" algn="just">
              <a:spcBef>
                <a:spcPct val="20000"/>
              </a:spcBef>
              <a:buFontTx/>
              <a:buChar char="•"/>
            </a:pPr>
            <a:r>
              <a:rPr lang="en-US" sz="2000">
                <a:latin typeface="Times New Roman" pitchFamily="18" charset="0"/>
                <a:cs typeface="Times New Roman" pitchFamily="18" charset="0"/>
              </a:rPr>
              <a:t>At the time when the program is loaded into the memory at address </a:t>
            </a:r>
            <a:r>
              <a:rPr lang="en-US" sz="2000" b="1" smtClean="0">
                <a:latin typeface="Times New Roman" pitchFamily="18" charset="0"/>
                <a:cs typeface="Times New Roman" pitchFamily="18" charset="0"/>
              </a:rPr>
              <a:t>b</a:t>
            </a:r>
            <a:r>
              <a:rPr lang="en-US" sz="2000" smtClean="0">
                <a:latin typeface="Times New Roman" pitchFamily="18" charset="0"/>
                <a:cs typeface="Times New Roman" pitchFamily="18" charset="0"/>
              </a:rPr>
              <a:t>, </a:t>
            </a:r>
            <a:r>
              <a:rPr lang="en-US" sz="2000">
                <a:latin typeface="Times New Roman" pitchFamily="18" charset="0"/>
                <a:cs typeface="Times New Roman" pitchFamily="18" charset="0"/>
              </a:rPr>
              <a:t>the constant </a:t>
            </a:r>
            <a:r>
              <a:rPr lang="en-US" sz="2000" b="1" smtClean="0">
                <a:latin typeface="Times New Roman" pitchFamily="18" charset="0"/>
                <a:cs typeface="Times New Roman" pitchFamily="18" charset="0"/>
              </a:rPr>
              <a:t>b</a:t>
            </a:r>
            <a:r>
              <a:rPr lang="en-US" sz="2000" smtClean="0">
                <a:latin typeface="Times New Roman" pitchFamily="18" charset="0"/>
                <a:cs typeface="Times New Roman" pitchFamily="18" charset="0"/>
              </a:rPr>
              <a:t> </a:t>
            </a:r>
            <a:r>
              <a:rPr lang="en-US" sz="2000">
                <a:latin typeface="Times New Roman" pitchFamily="18" charset="0"/>
                <a:cs typeface="Times New Roman" pitchFamily="18" charset="0"/>
              </a:rPr>
              <a:t>was added to every program address during the load process </a:t>
            </a:r>
          </a:p>
          <a:p>
            <a:pPr marL="236538" lvl="2" algn="just">
              <a:spcBef>
                <a:spcPct val="20000"/>
              </a:spcBef>
            </a:pPr>
            <a:r>
              <a:rPr lang="en-US" sz="2000">
                <a:latin typeface="Times New Roman" pitchFamily="18" charset="0"/>
                <a:cs typeface="Times New Roman" pitchFamily="18" charset="0"/>
              </a:rPr>
              <a:t>→ After loaded, the process cannot change its location in memory (static address)</a:t>
            </a:r>
          </a:p>
          <a:p>
            <a:pPr marL="236538" lvl="2" algn="just">
              <a:spcBef>
                <a:spcPct val="20000"/>
              </a:spcBef>
            </a:pPr>
            <a:r>
              <a:rPr lang="en-US" sz="2000">
                <a:latin typeface="Times New Roman" pitchFamily="18" charset="0"/>
                <a:cs typeface="Times New Roman" pitchFamily="18" charset="0"/>
              </a:rPr>
              <a:t>→ Slow down loading due to addesses must be re-calculated</a:t>
            </a:r>
          </a:p>
          <a:p>
            <a:pPr marL="236538" lvl="2" algn="just">
              <a:spcBef>
                <a:spcPct val="20000"/>
              </a:spcBef>
            </a:pPr>
            <a:r>
              <a:rPr lang="en-US" sz="2000">
                <a:latin typeface="Times New Roman" pitchFamily="18" charset="0"/>
                <a:cs typeface="Times New Roman" pitchFamily="18" charset="0"/>
              </a:rPr>
              <a:t>→ Not protection inside process</a:t>
            </a:r>
          </a:p>
          <a:p>
            <a:pPr marL="236538" lvl="2" algn="just">
              <a:spcBef>
                <a:spcPct val="20000"/>
              </a:spcBef>
            </a:pPr>
            <a:r>
              <a:rPr lang="en-US" sz="2000">
                <a:latin typeface="Times New Roman" pitchFamily="18" charset="0"/>
                <a:cs typeface="Times New Roman" pitchFamily="18" charset="0"/>
                <a:sym typeface="Wingdings" pitchFamily="2" charset="2"/>
              </a:rPr>
              <a:t>Process B: JMP 28JMP 28+16384JMP 16412  CMP</a:t>
            </a:r>
          </a:p>
          <a:p>
            <a:pPr marL="236538" lvl="2" algn="just">
              <a:spcBef>
                <a:spcPct val="20000"/>
              </a:spcBef>
            </a:pPr>
            <a:r>
              <a:rPr lang="en-US" sz="2000">
                <a:latin typeface="Times New Roman" pitchFamily="18" charset="0"/>
                <a:cs typeface="Times New Roman" pitchFamily="18" charset="0"/>
                <a:sym typeface="Wingdings" pitchFamily="2" charset="2"/>
              </a:rPr>
              <a:t>Process A: JMP 24  JMP 24+0= JMP 24  MOV</a:t>
            </a:r>
            <a:endParaRPr lang="en-US" sz="2000">
              <a:latin typeface="Times New Roman" pitchFamily="18" charset="0"/>
              <a:cs typeface="Times New Roman" pitchFamily="18" charset="0"/>
            </a:endParaRPr>
          </a:p>
        </p:txBody>
      </p:sp>
      <p:pic>
        <p:nvPicPr>
          <p:cNvPr id="29702" name="Picture 7"/>
          <p:cNvPicPr>
            <a:picLocks noChangeAspect="1" noChangeArrowheads="1"/>
          </p:cNvPicPr>
          <p:nvPr/>
        </p:nvPicPr>
        <p:blipFill>
          <a:blip r:embed="rId3" cstate="print"/>
          <a:srcRect/>
          <a:stretch>
            <a:fillRect/>
          </a:stretch>
        </p:blipFill>
        <p:spPr bwMode="auto">
          <a:xfrm>
            <a:off x="76200" y="1524000"/>
            <a:ext cx="2219325" cy="3895725"/>
          </a:xfrm>
          <a:prstGeom prst="rect">
            <a:avLst/>
          </a:prstGeom>
          <a:noFill/>
          <a:ln w="9525">
            <a:noFill/>
            <a:miter lim="800000"/>
            <a:headEnd/>
            <a:tailEnd/>
          </a:ln>
        </p:spPr>
      </p:pic>
      <p:cxnSp>
        <p:nvCxnSpPr>
          <p:cNvPr id="9" name="Straight Arrow Connector 8"/>
          <p:cNvCxnSpPr/>
          <p:nvPr/>
        </p:nvCxnSpPr>
        <p:spPr>
          <a:xfrm rot="16200000" flipV="1">
            <a:off x="1028700" y="2628900"/>
            <a:ext cx="12192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V="1">
            <a:off x="1104900" y="4686300"/>
            <a:ext cx="10668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15</a:t>
            </a:fld>
            <a:endParaRPr lang="en-US"/>
          </a:p>
        </p:txBody>
      </p:sp>
      <p:sp>
        <p:nvSpPr>
          <p:cNvPr id="12" name="Footer Placeholder 11"/>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smtClean="0">
                <a:ea typeface="+mn-ea"/>
              </a:rPr>
              <a:t>3.2- A Memory Abstraction: Address Spaces</a:t>
            </a:r>
          </a:p>
        </p:txBody>
      </p:sp>
      <p:sp>
        <p:nvSpPr>
          <p:cNvPr id="30723" name="Rectangle 3"/>
          <p:cNvSpPr>
            <a:spLocks noGrp="1"/>
          </p:cNvSpPr>
          <p:nvPr>
            <p:ph type="body" idx="1"/>
          </p:nvPr>
        </p:nvSpPr>
        <p:spPr>
          <a:xfrm>
            <a:off x="228600" y="1219200"/>
            <a:ext cx="8458200" cy="4800600"/>
          </a:xfrm>
        </p:spPr>
        <p:txBody>
          <a:bodyPr>
            <a:normAutofit/>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An address is a integral number</a:t>
            </a:r>
          </a:p>
          <a:p>
            <a:pPr algn="just" eaLnBrk="1" hangingPunct="1">
              <a:lnSpc>
                <a:spcPct val="90000"/>
              </a:lnSpc>
              <a:buClrTx/>
              <a:buSzTx/>
              <a:buFont typeface="Arial" charset="0"/>
              <a:buChar char="•"/>
            </a:pPr>
            <a:r>
              <a:rPr lang="en-US" sz="2800" smtClean="0">
                <a:solidFill>
                  <a:srgbClr val="0000FF"/>
                </a:solidFill>
              </a:rPr>
              <a:t>A </a:t>
            </a:r>
            <a:r>
              <a:rPr lang="en-US" sz="2800" b="1" smtClean="0">
                <a:solidFill>
                  <a:srgbClr val="0000FF"/>
                </a:solidFill>
              </a:rPr>
              <a:t>mapping</a:t>
            </a:r>
            <a:r>
              <a:rPr lang="en-US" sz="2800" smtClean="0">
                <a:solidFill>
                  <a:srgbClr val="0000FF"/>
                </a:solidFill>
              </a:rPr>
              <a:t> is created : </a:t>
            </a:r>
          </a:p>
          <a:p>
            <a:pPr algn="just" eaLnBrk="1" hangingPunct="1">
              <a:lnSpc>
                <a:spcPct val="90000"/>
              </a:lnSpc>
              <a:buClrTx/>
              <a:buSzTx/>
              <a:buNone/>
            </a:pPr>
            <a:r>
              <a:rPr lang="en-US" sz="2800" smtClean="0">
                <a:solidFill>
                  <a:srgbClr val="0000FF"/>
                </a:solidFill>
              </a:rPr>
              <a:t>            </a:t>
            </a:r>
            <a:r>
              <a:rPr lang="en-US" sz="2800" b="1" smtClean="0">
                <a:solidFill>
                  <a:srgbClr val="0000FF"/>
                </a:solidFill>
              </a:rPr>
              <a:t>Physical addresses </a:t>
            </a:r>
            <a:r>
              <a:rPr lang="en-US" sz="2800" b="1" smtClean="0">
                <a:solidFill>
                  <a:srgbClr val="0000FF"/>
                </a:solidFill>
                <a:sym typeface="Wingdings" pitchFamily="2" charset="2"/>
              </a:rPr>
              <a:t> Abstract addresses</a:t>
            </a:r>
          </a:p>
          <a:p>
            <a:pPr algn="just" eaLnBrk="1" hangingPunct="1">
              <a:lnSpc>
                <a:spcPct val="90000"/>
              </a:lnSpc>
              <a:buClrTx/>
              <a:buSzTx/>
              <a:buFont typeface="Arial" charset="0"/>
              <a:buChar char="•"/>
            </a:pPr>
            <a:r>
              <a:rPr lang="en-US" sz="2800" smtClean="0">
                <a:solidFill>
                  <a:srgbClr val="0000FF"/>
                </a:solidFill>
                <a:latin typeface="Times New Roman" pitchFamily="18" charset="0"/>
                <a:cs typeface="Times New Roman" pitchFamily="18" charset="0"/>
                <a:sym typeface="Wingdings" pitchFamily="2" charset="2"/>
              </a:rPr>
              <a:t>Addresses in a program is abstract addresses</a:t>
            </a:r>
          </a:p>
          <a:p>
            <a:pPr algn="just" eaLnBrk="1" hangingPunct="1">
              <a:lnSpc>
                <a:spcPct val="90000"/>
              </a:lnSpc>
              <a:buClrTx/>
              <a:buSzTx/>
              <a:buNone/>
            </a:pPr>
            <a:r>
              <a:rPr lang="en-US" sz="2800" smtClean="0">
                <a:sym typeface="Wingdings" pitchFamily="2" charset="2"/>
              </a:rPr>
              <a:t> Space of abstract addresses can be very large.</a:t>
            </a:r>
          </a:p>
          <a:p>
            <a:pPr algn="just" eaLnBrk="1" hangingPunct="1">
              <a:lnSpc>
                <a:spcPct val="90000"/>
              </a:lnSpc>
              <a:buClrTx/>
              <a:buSzTx/>
              <a:buFont typeface="Arial" charset="0"/>
              <a:buChar char="•"/>
            </a:pPr>
            <a:r>
              <a:rPr lang="en-US" sz="2800" smtClean="0">
                <a:sym typeface="Wingdings" pitchFamily="2" charset="2"/>
              </a:rPr>
              <a:t>When the program is </a:t>
            </a:r>
            <a:r>
              <a:rPr lang="en-US" sz="2800" b="1" smtClean="0">
                <a:sym typeface="Wingdings" pitchFamily="2" charset="2"/>
              </a:rPr>
              <a:t>loaded</a:t>
            </a:r>
            <a:r>
              <a:rPr lang="en-US" sz="2800" smtClean="0">
                <a:sym typeface="Wingdings" pitchFamily="2" charset="2"/>
              </a:rPr>
              <a:t> into a specific memory area, physical base address is determined, </a:t>
            </a:r>
            <a:r>
              <a:rPr lang="en-US" sz="2800" b="1" smtClean="0">
                <a:sym typeface="Wingdings" pitchFamily="2" charset="2"/>
              </a:rPr>
              <a:t>an abstract address will be evaluated to physical address</a:t>
            </a:r>
            <a:r>
              <a:rPr lang="en-US" sz="2800" smtClean="0">
                <a:sym typeface="Wingdings" pitchFamily="2" charset="2"/>
              </a:rPr>
              <a:t>.</a:t>
            </a:r>
            <a:endParaRPr lang="en-US" sz="2800" smtClean="0">
              <a:latin typeface="Times New Roman" pitchFamily="18" charset="0"/>
              <a:cs typeface="Times New Roman" pitchFamily="18" charset="0"/>
            </a:endParaRP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Address space is the set of addresses that a process can use to address memory</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0" y="0"/>
            <a:ext cx="9144000" cy="685800"/>
          </a:xfrm>
          <a:noFill/>
          <a:ln w="9525">
            <a:noFill/>
            <a:miter lim="800000"/>
            <a:headEnd/>
            <a:tailEnd/>
          </a:ln>
        </p:spPr>
        <p:txBody>
          <a:bodyPr anchor="ctr"/>
          <a:lstStyle/>
          <a:p>
            <a:pPr eaLnBrk="0" hangingPunct="0"/>
            <a:r>
              <a:rPr lang="en-US" smtClean="0">
                <a:ea typeface="+mn-ea"/>
              </a:rPr>
              <a:t>Abstraction: Base and Limit Registers</a:t>
            </a:r>
          </a:p>
        </p:txBody>
      </p:sp>
      <p:sp>
        <p:nvSpPr>
          <p:cNvPr id="31747" name="Rectangle 3"/>
          <p:cNvSpPr>
            <a:spLocks noGrp="1"/>
          </p:cNvSpPr>
          <p:nvPr>
            <p:ph type="body" idx="4294967295"/>
          </p:nvPr>
        </p:nvSpPr>
        <p:spPr>
          <a:xfrm>
            <a:off x="228600" y="914400"/>
            <a:ext cx="8458200" cy="5181600"/>
          </a:xfrm>
        </p:spPr>
        <p:txBody>
          <a:bodyPr>
            <a:normAutofit lnSpcReduction="10000"/>
          </a:bodyPr>
          <a:lstStyle/>
          <a:p>
            <a:pPr algn="just">
              <a:lnSpc>
                <a:spcPct val="80000"/>
              </a:lnSpc>
            </a:pPr>
            <a:r>
              <a:rPr lang="en-US" sz="2400" b="1" i="1" smtClean="0">
                <a:solidFill>
                  <a:srgbClr val="FF0000"/>
                </a:solidFill>
                <a:latin typeface="Times New Roman" pitchFamily="18" charset="0"/>
                <a:cs typeface="Times New Roman" pitchFamily="18" charset="0"/>
              </a:rPr>
              <a:t>Problems</a:t>
            </a:r>
            <a:r>
              <a:rPr lang="en-US" sz="2400" b="1" i="1" smtClean="0">
                <a:latin typeface="Times New Roman" pitchFamily="18" charset="0"/>
                <a:cs typeface="Times New Roman" pitchFamily="18" charset="0"/>
              </a:rPr>
              <a:t>:</a:t>
            </a:r>
          </a:p>
          <a:p>
            <a:pPr lvl="2" algn="just">
              <a:lnSpc>
                <a:spcPct val="80000"/>
              </a:lnSpc>
            </a:pPr>
            <a:r>
              <a:rPr lang="en-US" smtClean="0">
                <a:latin typeface="Times New Roman" pitchFamily="18" charset="0"/>
                <a:cs typeface="Times New Roman" pitchFamily="18" charset="0"/>
              </a:rPr>
              <a:t>In multiple process system, each process has a range of legal addresses, a process can access only these legal addresses, </a:t>
            </a:r>
            <a:r>
              <a:rPr lang="en-US" smtClean="0">
                <a:solidFill>
                  <a:srgbClr val="FF0000"/>
                </a:solidFill>
                <a:latin typeface="Times New Roman" pitchFamily="18" charset="0"/>
                <a:cs typeface="Times New Roman" pitchFamily="18" charset="0"/>
              </a:rPr>
              <a:t>how to ensure correct operation in order to protect the operating system from access by user processes and to protect user processes from one another?</a:t>
            </a:r>
          </a:p>
          <a:p>
            <a:pPr algn="just">
              <a:lnSpc>
                <a:spcPct val="80000"/>
              </a:lnSpc>
            </a:pPr>
            <a:r>
              <a:rPr lang="en-US" sz="2400" b="1" i="1" smtClean="0">
                <a:solidFill>
                  <a:srgbClr val="0000FF"/>
                </a:solidFill>
                <a:latin typeface="Times New Roman" pitchFamily="18" charset="0"/>
                <a:cs typeface="Times New Roman" pitchFamily="18" charset="0"/>
              </a:rPr>
              <a:t>Solution</a:t>
            </a:r>
          </a:p>
          <a:p>
            <a:pPr lvl="1" algn="just">
              <a:lnSpc>
                <a:spcPct val="80000"/>
              </a:lnSpc>
            </a:pPr>
            <a:r>
              <a:rPr lang="en-US" sz="2400" smtClean="0">
                <a:latin typeface="Times New Roman" pitchFamily="18" charset="0"/>
                <a:cs typeface="Times New Roman" pitchFamily="18" charset="0"/>
              </a:rPr>
              <a:t>Give a two supplementary registers into the hardware</a:t>
            </a:r>
          </a:p>
          <a:p>
            <a:pPr lvl="2" algn="just">
              <a:lnSpc>
                <a:spcPct val="80000"/>
              </a:lnSpc>
            </a:pPr>
            <a:r>
              <a:rPr lang="en-US" b="1" smtClean="0">
                <a:solidFill>
                  <a:srgbClr val="0000FF"/>
                </a:solidFill>
                <a:latin typeface="Times New Roman" pitchFamily="18" charset="0"/>
                <a:cs typeface="Times New Roman" pitchFamily="18" charset="0"/>
              </a:rPr>
              <a:t>Base register</a:t>
            </a:r>
            <a:r>
              <a:rPr lang="en-US" smtClean="0">
                <a:latin typeface="Times New Roman" pitchFamily="18" charset="0"/>
                <a:cs typeface="Times New Roman" pitchFamily="18" charset="0"/>
              </a:rPr>
              <a:t>: hold the physical address where the program begins in memory.</a:t>
            </a:r>
          </a:p>
          <a:p>
            <a:pPr lvl="2" algn="just">
              <a:lnSpc>
                <a:spcPct val="80000"/>
              </a:lnSpc>
            </a:pPr>
            <a:r>
              <a:rPr lang="en-US" b="1" smtClean="0">
                <a:solidFill>
                  <a:srgbClr val="0000FF"/>
                </a:solidFill>
                <a:latin typeface="Times New Roman" pitchFamily="18" charset="0"/>
                <a:cs typeface="Times New Roman" pitchFamily="18" charset="0"/>
              </a:rPr>
              <a:t>Limit register</a:t>
            </a:r>
            <a:r>
              <a:rPr lang="en-US" smtClean="0">
                <a:latin typeface="Times New Roman" pitchFamily="18" charset="0"/>
                <a:cs typeface="Times New Roman" pitchFamily="18" charset="0"/>
              </a:rPr>
              <a:t>: specify the length of program</a:t>
            </a:r>
          </a:p>
          <a:p>
            <a:pPr lvl="1" algn="just">
              <a:lnSpc>
                <a:spcPct val="80000"/>
              </a:lnSpc>
            </a:pPr>
            <a:r>
              <a:rPr lang="en-US" sz="2400" smtClean="0">
                <a:latin typeface="Times New Roman" pitchFamily="18" charset="0"/>
                <a:cs typeface="Times New Roman" pitchFamily="18" charset="0"/>
              </a:rPr>
              <a:t>When the process is allocated in the memory</a:t>
            </a:r>
          </a:p>
          <a:p>
            <a:pPr lvl="2" algn="just">
              <a:lnSpc>
                <a:spcPct val="80000"/>
              </a:lnSpc>
            </a:pPr>
            <a:r>
              <a:rPr lang="en-US" smtClean="0">
                <a:latin typeface="Times New Roman" pitchFamily="18" charset="0"/>
                <a:cs typeface="Times New Roman" pitchFamily="18" charset="0"/>
              </a:rPr>
              <a:t>The base register is loaded the physical address where the program begins</a:t>
            </a:r>
          </a:p>
          <a:p>
            <a:pPr lvl="2" algn="just">
              <a:lnSpc>
                <a:spcPct val="80000"/>
              </a:lnSpc>
            </a:pPr>
            <a:r>
              <a:rPr lang="en-US" smtClean="0">
                <a:latin typeface="Times New Roman" pitchFamily="18" charset="0"/>
                <a:cs typeface="Times New Roman" pitchFamily="18" charset="0"/>
              </a:rPr>
              <a:t>The limit register is loaded the length of process</a:t>
            </a:r>
          </a:p>
          <a:p>
            <a:pPr lvl="2" algn="just">
              <a:lnSpc>
                <a:spcPct val="80000"/>
              </a:lnSpc>
            </a:pPr>
            <a:r>
              <a:rPr lang="en-US" smtClean="0">
                <a:latin typeface="Times New Roman" pitchFamily="18" charset="0"/>
                <a:cs typeface="Times New Roman" pitchFamily="18" charset="0"/>
              </a:rPr>
              <a:t>The address of process is relative (that is not compiled)</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3581400" y="1752600"/>
            <a:ext cx="5410200" cy="3617913"/>
            <a:chOff x="2400" y="1344"/>
            <a:chExt cx="3408" cy="2279"/>
          </a:xfrm>
        </p:grpSpPr>
        <p:pic>
          <p:nvPicPr>
            <p:cNvPr id="32777" name="Picture 35"/>
            <p:cNvPicPr>
              <a:picLocks noChangeAspect="1" noChangeArrowheads="1"/>
            </p:cNvPicPr>
            <p:nvPr/>
          </p:nvPicPr>
          <p:blipFill>
            <a:blip r:embed="rId3" cstate="print"/>
            <a:srcRect/>
            <a:stretch>
              <a:fillRect/>
            </a:stretch>
          </p:blipFill>
          <p:spPr bwMode="auto">
            <a:xfrm>
              <a:off x="3552" y="2736"/>
              <a:ext cx="1900" cy="887"/>
            </a:xfrm>
            <a:prstGeom prst="rect">
              <a:avLst/>
            </a:prstGeom>
            <a:noFill/>
            <a:ln w="9525">
              <a:noFill/>
              <a:miter lim="800000"/>
              <a:headEnd/>
              <a:tailEnd/>
            </a:ln>
          </p:spPr>
        </p:pic>
        <p:sp>
          <p:nvSpPr>
            <p:cNvPr id="32778" name="Line 8"/>
            <p:cNvSpPr>
              <a:spLocks noChangeShapeType="1"/>
            </p:cNvSpPr>
            <p:nvPr/>
          </p:nvSpPr>
          <p:spPr bwMode="auto">
            <a:xfrm>
              <a:off x="2448" y="2448"/>
              <a:ext cx="768" cy="0"/>
            </a:xfrm>
            <a:prstGeom prst="line">
              <a:avLst/>
            </a:prstGeom>
            <a:noFill/>
            <a:ln w="50800">
              <a:solidFill>
                <a:schemeClr val="tx1"/>
              </a:solidFill>
              <a:round/>
              <a:headEnd/>
              <a:tailEnd type="triangle" w="med" len="med"/>
            </a:ln>
          </p:spPr>
          <p:txBody>
            <a:bodyPr/>
            <a:lstStyle/>
            <a:p>
              <a:endParaRPr lang="en-US"/>
            </a:p>
          </p:txBody>
        </p:sp>
        <p:sp>
          <p:nvSpPr>
            <p:cNvPr id="32779" name="Text Box 9"/>
            <p:cNvSpPr txBox="1">
              <a:spLocks noChangeArrowheads="1"/>
            </p:cNvSpPr>
            <p:nvPr/>
          </p:nvSpPr>
          <p:spPr bwMode="auto">
            <a:xfrm>
              <a:off x="2400" y="2208"/>
              <a:ext cx="672" cy="442"/>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Relative address</a:t>
              </a:r>
            </a:p>
          </p:txBody>
        </p:sp>
        <p:sp>
          <p:nvSpPr>
            <p:cNvPr id="32780" name="Rectangle 10"/>
            <p:cNvSpPr>
              <a:spLocks noChangeArrowheads="1"/>
            </p:cNvSpPr>
            <p:nvPr/>
          </p:nvSpPr>
          <p:spPr bwMode="auto">
            <a:xfrm>
              <a:off x="4704" y="1344"/>
              <a:ext cx="1104" cy="24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cs typeface="Times New Roman" pitchFamily="18" charset="0"/>
                </a:rPr>
                <a:t>Base Register</a:t>
              </a:r>
            </a:p>
          </p:txBody>
        </p:sp>
        <p:sp>
          <p:nvSpPr>
            <p:cNvPr id="32781" name="Oval 11"/>
            <p:cNvSpPr>
              <a:spLocks noChangeArrowheads="1"/>
            </p:cNvSpPr>
            <p:nvPr/>
          </p:nvSpPr>
          <p:spPr bwMode="auto">
            <a:xfrm>
              <a:off x="5088" y="2304"/>
              <a:ext cx="336" cy="336"/>
            </a:xfrm>
            <a:prstGeom prst="ellipse">
              <a:avLst/>
            </a:prstGeom>
            <a:noFill/>
            <a:ln w="9525">
              <a:solidFill>
                <a:schemeClr val="tx1"/>
              </a:solidFill>
              <a:round/>
              <a:headEnd/>
              <a:tailEnd/>
            </a:ln>
          </p:spPr>
          <p:txBody>
            <a:bodyPr wrap="none" anchor="ctr"/>
            <a:lstStyle/>
            <a:p>
              <a:pPr algn="ctr"/>
              <a:r>
                <a:rPr lang="en-US" sz="2400" b="1">
                  <a:solidFill>
                    <a:srgbClr val="FF0000"/>
                  </a:solidFill>
                  <a:latin typeface="Times New Roman" pitchFamily="18" charset="0"/>
                  <a:cs typeface="Times New Roman" pitchFamily="18" charset="0"/>
                </a:rPr>
                <a:t>+</a:t>
              </a:r>
            </a:p>
          </p:txBody>
        </p:sp>
        <p:sp>
          <p:nvSpPr>
            <p:cNvPr id="32782" name="Text Box 13"/>
            <p:cNvSpPr txBox="1">
              <a:spLocks noChangeArrowheads="1"/>
            </p:cNvSpPr>
            <p:nvPr/>
          </p:nvSpPr>
          <p:spPr bwMode="auto">
            <a:xfrm rot="5400000">
              <a:off x="2981" y="2731"/>
              <a:ext cx="528"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False</a:t>
              </a:r>
            </a:p>
          </p:txBody>
        </p:sp>
        <p:cxnSp>
          <p:nvCxnSpPr>
            <p:cNvPr id="32783" name="AutoShape 22"/>
            <p:cNvCxnSpPr>
              <a:cxnSpLocks noChangeShapeType="1"/>
              <a:stCxn id="32780" idx="2"/>
              <a:endCxn id="32781" idx="0"/>
            </p:cNvCxnSpPr>
            <p:nvPr/>
          </p:nvCxnSpPr>
          <p:spPr bwMode="auto">
            <a:xfrm>
              <a:off x="5256" y="1584"/>
              <a:ext cx="0" cy="720"/>
            </a:xfrm>
            <a:prstGeom prst="straightConnector1">
              <a:avLst/>
            </a:prstGeom>
            <a:noFill/>
            <a:ln w="50800">
              <a:solidFill>
                <a:schemeClr val="tx1"/>
              </a:solidFill>
              <a:round/>
              <a:headEnd/>
              <a:tailEnd type="triangle" w="med" len="med"/>
            </a:ln>
          </p:spPr>
        </p:cxnSp>
        <p:sp>
          <p:nvSpPr>
            <p:cNvPr id="32784" name="Line 23"/>
            <p:cNvSpPr>
              <a:spLocks noChangeShapeType="1"/>
            </p:cNvSpPr>
            <p:nvPr/>
          </p:nvSpPr>
          <p:spPr bwMode="auto">
            <a:xfrm>
              <a:off x="3600" y="2448"/>
              <a:ext cx="1488" cy="0"/>
            </a:xfrm>
            <a:prstGeom prst="line">
              <a:avLst/>
            </a:prstGeom>
            <a:noFill/>
            <a:ln w="50800">
              <a:solidFill>
                <a:schemeClr val="tx1"/>
              </a:solidFill>
              <a:round/>
              <a:headEnd/>
              <a:tailEnd type="triangle" w="med" len="med"/>
            </a:ln>
          </p:spPr>
          <p:txBody>
            <a:bodyPr/>
            <a:lstStyle/>
            <a:p>
              <a:endParaRPr lang="en-US"/>
            </a:p>
          </p:txBody>
        </p:sp>
        <p:sp>
          <p:nvSpPr>
            <p:cNvPr id="32785" name="AutoShape 24"/>
            <p:cNvSpPr>
              <a:spLocks noChangeArrowheads="1"/>
            </p:cNvSpPr>
            <p:nvPr/>
          </p:nvSpPr>
          <p:spPr bwMode="auto">
            <a:xfrm>
              <a:off x="3216" y="2208"/>
              <a:ext cx="384" cy="480"/>
            </a:xfrm>
            <a:prstGeom prst="diamond">
              <a:avLst/>
            </a:prstGeom>
            <a:noFill/>
            <a:ln w="9525">
              <a:solidFill>
                <a:schemeClr val="tx1"/>
              </a:solidFill>
              <a:miter lim="800000"/>
              <a:headEnd/>
              <a:tailEnd/>
            </a:ln>
          </p:spPr>
          <p:txBody>
            <a:bodyPr wrap="none" anchor="ctr"/>
            <a:lstStyle/>
            <a:p>
              <a:pPr algn="ctr"/>
              <a:r>
                <a:rPr lang="en-US" sz="2400" b="1">
                  <a:solidFill>
                    <a:srgbClr val="FF0000"/>
                  </a:solidFill>
                  <a:latin typeface="Times New Roman" pitchFamily="18" charset="0"/>
                  <a:cs typeface="Times New Roman" pitchFamily="18" charset="0"/>
                </a:rPr>
                <a:t>&lt;</a:t>
              </a:r>
            </a:p>
          </p:txBody>
        </p:sp>
        <p:sp>
          <p:nvSpPr>
            <p:cNvPr id="32786" name="Rectangle 25"/>
            <p:cNvSpPr>
              <a:spLocks noChangeArrowheads="1"/>
            </p:cNvSpPr>
            <p:nvPr/>
          </p:nvSpPr>
          <p:spPr bwMode="auto">
            <a:xfrm>
              <a:off x="2928" y="1344"/>
              <a:ext cx="960" cy="24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cs typeface="Times New Roman" pitchFamily="18" charset="0"/>
                </a:rPr>
                <a:t>Limit Register</a:t>
              </a:r>
            </a:p>
          </p:txBody>
        </p:sp>
        <p:cxnSp>
          <p:nvCxnSpPr>
            <p:cNvPr id="32787" name="AutoShape 27"/>
            <p:cNvCxnSpPr>
              <a:cxnSpLocks noChangeShapeType="1"/>
              <a:endCxn id="32785" idx="0"/>
            </p:cNvCxnSpPr>
            <p:nvPr/>
          </p:nvCxnSpPr>
          <p:spPr bwMode="auto">
            <a:xfrm>
              <a:off x="3408" y="1584"/>
              <a:ext cx="0" cy="624"/>
            </a:xfrm>
            <a:prstGeom prst="straightConnector1">
              <a:avLst/>
            </a:prstGeom>
            <a:noFill/>
            <a:ln w="50800">
              <a:solidFill>
                <a:schemeClr val="tx1"/>
              </a:solidFill>
              <a:round/>
              <a:headEnd/>
              <a:tailEnd type="triangle" w="med" len="med"/>
            </a:ln>
          </p:spPr>
        </p:cxnSp>
        <p:sp>
          <p:nvSpPr>
            <p:cNvPr id="32788" name="Line 28"/>
            <p:cNvSpPr>
              <a:spLocks noChangeShapeType="1"/>
            </p:cNvSpPr>
            <p:nvPr/>
          </p:nvSpPr>
          <p:spPr bwMode="auto">
            <a:xfrm>
              <a:off x="3408" y="2688"/>
              <a:ext cx="0" cy="480"/>
            </a:xfrm>
            <a:prstGeom prst="line">
              <a:avLst/>
            </a:prstGeom>
            <a:noFill/>
            <a:ln w="50800">
              <a:solidFill>
                <a:schemeClr val="tx1"/>
              </a:solidFill>
              <a:round/>
              <a:headEnd/>
              <a:tailEnd type="triangle" w="med" len="med"/>
            </a:ln>
          </p:spPr>
          <p:txBody>
            <a:bodyPr/>
            <a:lstStyle/>
            <a:p>
              <a:endParaRPr lang="en-US"/>
            </a:p>
          </p:txBody>
        </p:sp>
        <p:sp>
          <p:nvSpPr>
            <p:cNvPr id="32789" name="Text Box 29"/>
            <p:cNvSpPr txBox="1">
              <a:spLocks noChangeArrowheads="1"/>
            </p:cNvSpPr>
            <p:nvPr/>
          </p:nvSpPr>
          <p:spPr bwMode="auto">
            <a:xfrm rot="5400000">
              <a:off x="4915" y="2899"/>
              <a:ext cx="672" cy="442"/>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Real address</a:t>
              </a:r>
            </a:p>
          </p:txBody>
        </p:sp>
        <p:sp>
          <p:nvSpPr>
            <p:cNvPr id="32790" name="Text Box 30"/>
            <p:cNvSpPr txBox="1">
              <a:spLocks noChangeArrowheads="1"/>
            </p:cNvSpPr>
            <p:nvPr/>
          </p:nvSpPr>
          <p:spPr bwMode="auto">
            <a:xfrm>
              <a:off x="2400" y="3120"/>
              <a:ext cx="1104" cy="442"/>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Address error; trap/ interrupt</a:t>
              </a:r>
            </a:p>
          </p:txBody>
        </p:sp>
        <p:cxnSp>
          <p:nvCxnSpPr>
            <p:cNvPr id="32791" name="AutoShape 31"/>
            <p:cNvCxnSpPr>
              <a:cxnSpLocks noChangeShapeType="1"/>
            </p:cNvCxnSpPr>
            <p:nvPr/>
          </p:nvCxnSpPr>
          <p:spPr bwMode="auto">
            <a:xfrm>
              <a:off x="5232" y="2640"/>
              <a:ext cx="0" cy="960"/>
            </a:xfrm>
            <a:prstGeom prst="straightConnector1">
              <a:avLst/>
            </a:prstGeom>
            <a:noFill/>
            <a:ln w="50800">
              <a:solidFill>
                <a:schemeClr val="tx1"/>
              </a:solidFill>
              <a:round/>
              <a:headEnd/>
              <a:tailEnd type="triangle" w="med" len="med"/>
            </a:ln>
          </p:spPr>
        </p:cxnSp>
        <p:sp>
          <p:nvSpPr>
            <p:cNvPr id="32792" name="Text Box 32"/>
            <p:cNvSpPr txBox="1">
              <a:spLocks noChangeArrowheads="1"/>
            </p:cNvSpPr>
            <p:nvPr/>
          </p:nvSpPr>
          <p:spPr bwMode="auto">
            <a:xfrm>
              <a:off x="3648" y="2112"/>
              <a:ext cx="528" cy="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True</a:t>
              </a:r>
            </a:p>
          </p:txBody>
        </p:sp>
      </p:grpSp>
      <p:sp>
        <p:nvSpPr>
          <p:cNvPr id="32774" name="Text Box 4"/>
          <p:cNvSpPr txBox="1">
            <a:spLocks noChangeArrowheads="1"/>
          </p:cNvSpPr>
          <p:nvPr/>
        </p:nvSpPr>
        <p:spPr bwMode="auto">
          <a:xfrm>
            <a:off x="936625" y="6400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3-3.</a:t>
            </a:r>
          </a:p>
        </p:txBody>
      </p:sp>
      <p:pic>
        <p:nvPicPr>
          <p:cNvPr id="2050" name="Picture 2"/>
          <p:cNvPicPr>
            <a:picLocks noChangeAspect="1" noChangeArrowheads="1"/>
          </p:cNvPicPr>
          <p:nvPr/>
        </p:nvPicPr>
        <p:blipFill>
          <a:blip r:embed="rId4" cstate="print"/>
          <a:srcRect/>
          <a:stretch>
            <a:fillRect/>
          </a:stretch>
        </p:blipFill>
        <p:spPr bwMode="auto">
          <a:xfrm>
            <a:off x="0" y="914400"/>
            <a:ext cx="3305175" cy="5400675"/>
          </a:xfrm>
          <a:prstGeom prst="rect">
            <a:avLst/>
          </a:prstGeom>
          <a:noFill/>
          <a:ln w="9525">
            <a:noFill/>
            <a:miter lim="800000"/>
            <a:headEnd/>
            <a:tailEnd/>
          </a:ln>
          <a:effectLst/>
        </p:spPr>
      </p:pic>
      <p:sp>
        <p:nvSpPr>
          <p:cNvPr id="28" name="Rectangle 2"/>
          <p:cNvSpPr>
            <a:spLocks noGrp="1"/>
          </p:cNvSpPr>
          <p:nvPr>
            <p:ph type="title" idx="4294967295"/>
          </p:nvPr>
        </p:nvSpPr>
        <p:spPr>
          <a:xfrm>
            <a:off x="0" y="0"/>
            <a:ext cx="9144000" cy="685800"/>
          </a:xfrm>
          <a:noFill/>
          <a:ln w="9525">
            <a:noFill/>
            <a:miter lim="800000"/>
            <a:headEnd/>
            <a:tailEnd/>
          </a:ln>
        </p:spPr>
        <p:txBody>
          <a:bodyPr anchor="ctr"/>
          <a:lstStyle/>
          <a:p>
            <a:pPr eaLnBrk="0" hangingPunct="0"/>
            <a:r>
              <a:rPr lang="en-US" smtClean="0">
                <a:ea typeface="+mn-ea"/>
              </a:rPr>
              <a:t>Abstraction: Base and Limit Registers</a:t>
            </a:r>
          </a:p>
        </p:txBody>
      </p:sp>
      <p:sp>
        <p:nvSpPr>
          <p:cNvPr id="29" name="Slide Number Placeholder 28"/>
          <p:cNvSpPr>
            <a:spLocks noGrp="1"/>
          </p:cNvSpPr>
          <p:nvPr>
            <p:ph type="sldNum" sz="quarter" idx="12"/>
          </p:nvPr>
        </p:nvSpPr>
        <p:spPr/>
        <p:txBody>
          <a:bodyPr/>
          <a:lstStyle/>
          <a:p>
            <a:fld id="{190CC846-20B3-454D-AF77-DE04E39CF884}" type="slidenum">
              <a:rPr lang="en-US" smtClean="0"/>
              <a:pPr/>
              <a:t>18</a:t>
            </a:fld>
            <a:endParaRPr lang="en-US"/>
          </a:p>
        </p:txBody>
      </p:sp>
      <p:sp>
        <p:nvSpPr>
          <p:cNvPr id="30" name="Footer Placeholder 29"/>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smtClean="0">
                <a:ea typeface="+mn-ea"/>
              </a:rPr>
              <a:t>Abstraction: Evaluation</a:t>
            </a:r>
          </a:p>
        </p:txBody>
      </p:sp>
      <p:sp>
        <p:nvSpPr>
          <p:cNvPr id="33795" name="Rectangle 3"/>
          <p:cNvSpPr>
            <a:spLocks noGrp="1"/>
          </p:cNvSpPr>
          <p:nvPr>
            <p:ph type="body" idx="1"/>
          </p:nvPr>
        </p:nvSpPr>
        <p:spPr>
          <a:xfrm>
            <a:off x="304800" y="2895600"/>
            <a:ext cx="5029200" cy="3124200"/>
          </a:xfrm>
        </p:spPr>
        <p:txBody>
          <a:bodyPr/>
          <a:lstStyle/>
          <a:p>
            <a:pPr algn="just">
              <a:lnSpc>
                <a:spcPct val="90000"/>
              </a:lnSpc>
              <a:buClrTx/>
              <a:buSzTx/>
              <a:buFont typeface="Arial" charset="0"/>
              <a:buChar char="•"/>
            </a:pPr>
            <a:r>
              <a:rPr lang="en-US" sz="2800" b="1" smtClean="0">
                <a:solidFill>
                  <a:srgbClr val="7030A0"/>
                </a:solidFill>
                <a:latin typeface="Times New Roman" pitchFamily="18" charset="0"/>
                <a:cs typeface="Times New Roman" pitchFamily="18" charset="0"/>
              </a:rPr>
              <a:t>Disadvantages</a:t>
            </a:r>
            <a:endParaRPr lang="en-US" sz="2800" smtClean="0">
              <a:solidFill>
                <a:srgbClr val="7030A0"/>
              </a:solidFill>
              <a:latin typeface="Times New Roman" pitchFamily="18" charset="0"/>
              <a:cs typeface="Times New Roman" pitchFamily="18" charset="0"/>
            </a:endParaRPr>
          </a:p>
          <a:p>
            <a:pPr lvl="1" algn="just">
              <a:lnSpc>
                <a:spcPct val="90000"/>
              </a:lnSpc>
            </a:pPr>
            <a:r>
              <a:rPr lang="en-US" sz="2400" smtClean="0">
                <a:latin typeface="Times New Roman" pitchFamily="18" charset="0"/>
                <a:cs typeface="Times New Roman" pitchFamily="18" charset="0"/>
              </a:rPr>
              <a:t>Need perform an addition and a </a:t>
            </a:r>
            <a:r>
              <a:rPr lang="en-US" sz="2400" b="1" smtClean="0">
                <a:solidFill>
                  <a:srgbClr val="7030A0"/>
                </a:solidFill>
                <a:latin typeface="Times New Roman" pitchFamily="18" charset="0"/>
                <a:cs typeface="Times New Roman" pitchFamily="18" charset="0"/>
              </a:rPr>
              <a:t>comparison</a:t>
            </a:r>
            <a:r>
              <a:rPr lang="en-US" sz="2400" smtClean="0">
                <a:latin typeface="Times New Roman" pitchFamily="18" charset="0"/>
                <a:cs typeface="Times New Roman" pitchFamily="18" charset="0"/>
              </a:rPr>
              <a:t> on every memory reference (update the registers’ value when the location of memory changes)</a:t>
            </a:r>
          </a:p>
          <a:p>
            <a:pPr lvl="1" algn="just">
              <a:lnSpc>
                <a:spcPct val="90000"/>
              </a:lnSpc>
            </a:pPr>
            <a:r>
              <a:rPr lang="en-US" sz="2400" b="1" smtClean="0">
                <a:solidFill>
                  <a:srgbClr val="7030A0"/>
                </a:solidFill>
                <a:latin typeface="Times New Roman" pitchFamily="18" charset="0"/>
                <a:cs typeface="Times New Roman" pitchFamily="18" charset="0"/>
              </a:rPr>
              <a:t>External Fragmentation  </a:t>
            </a:r>
            <a:r>
              <a:rPr lang="en-US" sz="2400" b="1" smtClean="0">
                <a:solidFill>
                  <a:srgbClr val="7030A0"/>
                </a:solidFill>
                <a:latin typeface="Times New Roman" pitchFamily="18" charset="0"/>
                <a:cs typeface="Times New Roman" pitchFamily="18" charset="0"/>
                <a:sym typeface="Wingdings" pitchFamily="2" charset="2"/>
              </a:rPr>
              <a:t> </a:t>
            </a:r>
            <a:r>
              <a:rPr lang="en-US" sz="2400" b="1" smtClean="0">
                <a:solidFill>
                  <a:srgbClr val="7030A0"/>
                </a:solidFill>
                <a:latin typeface="Times New Roman" pitchFamily="18" charset="0"/>
                <a:cs typeface="Times New Roman" pitchFamily="18" charset="0"/>
              </a:rPr>
              <a:t>compacting</a:t>
            </a:r>
          </a:p>
        </p:txBody>
      </p:sp>
      <p:pic>
        <p:nvPicPr>
          <p:cNvPr id="33797" name="Picture 8"/>
          <p:cNvPicPr>
            <a:picLocks noChangeAspect="1" noChangeArrowheads="1"/>
          </p:cNvPicPr>
          <p:nvPr/>
        </p:nvPicPr>
        <p:blipFill>
          <a:blip r:embed="rId3" cstate="print"/>
          <a:srcRect/>
          <a:stretch>
            <a:fillRect/>
          </a:stretch>
        </p:blipFill>
        <p:spPr bwMode="auto">
          <a:xfrm>
            <a:off x="5867400" y="2971800"/>
            <a:ext cx="3276600" cy="2846388"/>
          </a:xfrm>
          <a:prstGeom prst="rect">
            <a:avLst/>
          </a:prstGeom>
          <a:noFill/>
          <a:ln w="9525">
            <a:noFill/>
            <a:miter lim="800000"/>
            <a:headEnd/>
            <a:tailEnd/>
          </a:ln>
        </p:spPr>
      </p:pic>
      <p:sp>
        <p:nvSpPr>
          <p:cNvPr id="33798" name="Rectangle 3"/>
          <p:cNvSpPr txBox="1">
            <a:spLocks/>
          </p:cNvSpPr>
          <p:nvPr/>
        </p:nvSpPr>
        <p:spPr bwMode="auto">
          <a:xfrm>
            <a:off x="152400" y="1066800"/>
            <a:ext cx="8915400" cy="16764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2800" b="1">
                <a:solidFill>
                  <a:srgbClr val="0000FF"/>
                </a:solidFill>
                <a:latin typeface="Times New Roman" pitchFamily="18" charset="0"/>
                <a:cs typeface="Times New Roman" pitchFamily="18" charset="0"/>
              </a:rPr>
              <a:t>Advantages</a:t>
            </a:r>
          </a:p>
          <a:p>
            <a:pPr marL="742950"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An </a:t>
            </a:r>
            <a:r>
              <a:rPr lang="en-US" sz="2400">
                <a:solidFill>
                  <a:srgbClr val="0000FF"/>
                </a:solidFill>
                <a:latin typeface="Times New Roman" pitchFamily="18" charset="0"/>
                <a:cs typeface="Times New Roman" pitchFamily="18" charset="0"/>
              </a:rPr>
              <a:t>easy way </a:t>
            </a:r>
            <a:r>
              <a:rPr lang="en-US" sz="2400">
                <a:latin typeface="Times New Roman" pitchFamily="18" charset="0"/>
                <a:cs typeface="Times New Roman" pitchFamily="18" charset="0"/>
              </a:rPr>
              <a:t>to give each process its own private address space.</a:t>
            </a:r>
          </a:p>
          <a:p>
            <a:pPr marL="742950"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When the </a:t>
            </a:r>
            <a:r>
              <a:rPr lang="en-US" sz="2400">
                <a:solidFill>
                  <a:srgbClr val="0000FF"/>
                </a:solidFill>
                <a:latin typeface="Times New Roman" pitchFamily="18" charset="0"/>
                <a:cs typeface="Times New Roman" pitchFamily="18" charset="0"/>
              </a:rPr>
              <a:t>process can be moved to new location </a:t>
            </a:r>
            <a:r>
              <a:rPr lang="en-US" sz="2400">
                <a:latin typeface="Times New Roman" pitchFamily="18" charset="0"/>
                <a:cs typeface="Times New Roman" pitchFamily="18" charset="0"/>
              </a:rPr>
              <a:t>in the memory at runtime, </a:t>
            </a:r>
            <a:r>
              <a:rPr lang="en-US" sz="2400">
                <a:solidFill>
                  <a:srgbClr val="0000FF"/>
                </a:solidFill>
                <a:latin typeface="Times New Roman" pitchFamily="18" charset="0"/>
                <a:cs typeface="Times New Roman" pitchFamily="18" charset="0"/>
              </a:rPr>
              <a:t>only the base register’s value is reloaded.</a:t>
            </a:r>
          </a:p>
        </p:txBody>
      </p:sp>
      <p:cxnSp>
        <p:nvCxnSpPr>
          <p:cNvPr id="10" name="Straight Arrow Connector 9"/>
          <p:cNvCxnSpPr/>
          <p:nvPr/>
        </p:nvCxnSpPr>
        <p:spPr>
          <a:xfrm flipV="1">
            <a:off x="4495800" y="3124200"/>
            <a:ext cx="26670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95800" y="5029200"/>
            <a:ext cx="2819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19</a:t>
            </a:fld>
            <a:endParaRPr lang="en-US"/>
          </a:p>
        </p:txBody>
      </p:sp>
      <p:sp>
        <p:nvSpPr>
          <p:cNvPr id="13" name="Footer Placeholder 12"/>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639762"/>
          </a:xfrm>
        </p:spPr>
        <p:txBody>
          <a:bodyPr/>
          <a:lstStyle/>
          <a:p>
            <a:r>
              <a:rPr lang="en-US" smtClean="0"/>
              <a:t>Introduction</a:t>
            </a:r>
          </a:p>
        </p:txBody>
      </p:sp>
      <p:sp>
        <p:nvSpPr>
          <p:cNvPr id="3" name="Content Placeholder 2"/>
          <p:cNvSpPr>
            <a:spLocks noGrp="1"/>
          </p:cNvSpPr>
          <p:nvPr>
            <p:ph idx="1"/>
          </p:nvPr>
        </p:nvSpPr>
        <p:spPr>
          <a:xfrm>
            <a:off x="228600" y="1752600"/>
            <a:ext cx="8686800" cy="3733800"/>
          </a:xfrm>
        </p:spPr>
        <p:txBody>
          <a:bodyPr>
            <a:normAutofit lnSpcReduction="10000"/>
          </a:bodyPr>
          <a:lstStyle/>
          <a:p>
            <a:pPr>
              <a:defRPr/>
            </a:pPr>
            <a:r>
              <a:rPr lang="en-US" b="1" dirty="0" smtClean="0"/>
              <a:t>Some processes run concurrently and all of them access memory using physical address </a:t>
            </a:r>
            <a:r>
              <a:rPr lang="en-US" dirty="0" smtClean="0">
                <a:sym typeface="Wingdings" pitchFamily="2" charset="2"/>
              </a:rPr>
              <a:t> </a:t>
            </a:r>
            <a:r>
              <a:rPr lang="en-US" b="1" dirty="0" smtClean="0">
                <a:solidFill>
                  <a:srgbClr val="0000FF"/>
                </a:solidFill>
                <a:sym typeface="Wingdings" pitchFamily="2" charset="2"/>
              </a:rPr>
              <a:t>2 processes can access the same memory address </a:t>
            </a:r>
            <a:r>
              <a:rPr lang="en-US" dirty="0" smtClean="0">
                <a:sym typeface="Wingdings" pitchFamily="2" charset="2"/>
              </a:rPr>
              <a:t>.</a:t>
            </a:r>
          </a:p>
          <a:p>
            <a:pPr>
              <a:defRPr/>
            </a:pPr>
            <a:r>
              <a:rPr lang="en-US" b="1" dirty="0" smtClean="0">
                <a:sym typeface="Wingdings" pitchFamily="2" charset="2"/>
              </a:rPr>
              <a:t>How to assure that each memory address is unique and each process accesses its memory space</a:t>
            </a:r>
            <a:r>
              <a:rPr lang="en-US" dirty="0" smtClean="0">
                <a:sym typeface="Wingdings" pitchFamily="2" charset="2"/>
              </a:rPr>
              <a:t>? </a:t>
            </a:r>
            <a:r>
              <a:rPr lang="en-US" b="1" dirty="0" smtClean="0">
                <a:solidFill>
                  <a:srgbClr val="0000FF"/>
                </a:solidFill>
                <a:sym typeface="Wingdings" pitchFamily="2" charset="2"/>
              </a:rPr>
              <a:t> Logic memory space &lt;</a:t>
            </a:r>
            <a:r>
              <a:rPr lang="en-US" b="1" dirty="0" err="1" smtClean="0">
                <a:solidFill>
                  <a:srgbClr val="0000FF"/>
                </a:solidFill>
                <a:sym typeface="Wingdings" pitchFamily="2" charset="2"/>
              </a:rPr>
              <a:t>base,offset</a:t>
            </a:r>
            <a:r>
              <a:rPr lang="en-US" b="1" dirty="0" smtClean="0">
                <a:solidFill>
                  <a:srgbClr val="0000FF"/>
                </a:solidFill>
                <a:sym typeface="Wingdings" pitchFamily="2" charset="2"/>
              </a:rPr>
              <a:t>&gt; is needed.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914400"/>
          </a:xfrm>
          <a:noFill/>
          <a:ln w="9525">
            <a:noFill/>
            <a:miter lim="800000"/>
            <a:headEnd/>
            <a:tailEnd/>
          </a:ln>
        </p:spPr>
        <p:txBody>
          <a:bodyPr anchor="ctr"/>
          <a:lstStyle/>
          <a:p>
            <a:pPr eaLnBrk="0" hangingPunct="0"/>
            <a:r>
              <a:rPr lang="en-US" smtClean="0">
                <a:ea typeface="+mn-ea"/>
              </a:rPr>
              <a:t>Abstraction: Swapping</a:t>
            </a:r>
          </a:p>
        </p:txBody>
      </p:sp>
      <p:sp>
        <p:nvSpPr>
          <p:cNvPr id="34819" name="Rectangle 3"/>
          <p:cNvSpPr>
            <a:spLocks noGrp="1"/>
          </p:cNvSpPr>
          <p:nvPr>
            <p:ph type="body" idx="1"/>
          </p:nvPr>
        </p:nvSpPr>
        <p:spPr>
          <a:xfrm>
            <a:off x="228600" y="1295400"/>
            <a:ext cx="8610600" cy="4953000"/>
          </a:xfrm>
        </p:spPr>
        <p:txBody>
          <a:bodyPr>
            <a:normAutofit lnSpcReduction="10000"/>
          </a:bodyPr>
          <a:lstStyle/>
          <a:p>
            <a:pPr algn="just" eaLnBrk="1" hangingPunct="1">
              <a:buClrTx/>
              <a:buSzTx/>
              <a:buFont typeface="Arial" charset="0"/>
              <a:buChar char="•"/>
            </a:pPr>
            <a:r>
              <a:rPr lang="en-US" sz="2800" b="1" i="1" smtClean="0">
                <a:solidFill>
                  <a:srgbClr val="FF0000"/>
                </a:solidFill>
                <a:latin typeface="Times New Roman" pitchFamily="18" charset="0"/>
                <a:cs typeface="Times New Roman" pitchFamily="18" charset="0"/>
              </a:rPr>
              <a:t>The reason</a:t>
            </a:r>
          </a:p>
          <a:p>
            <a:pPr lvl="1" algn="just" eaLnBrk="1" hangingPunct="1"/>
            <a:r>
              <a:rPr lang="en-US" sz="2400" smtClean="0">
                <a:latin typeface="Times New Roman" pitchFamily="18" charset="0"/>
                <a:cs typeface="Times New Roman" pitchFamily="18" charset="0"/>
              </a:rPr>
              <a:t>Users want to run more programs but no more space in memory to keep all the active processes.</a:t>
            </a:r>
          </a:p>
          <a:p>
            <a:pPr lvl="1" algn="just" eaLnBrk="1" hangingPunct="1"/>
            <a:r>
              <a:rPr lang="en-US" sz="2400" smtClean="0">
                <a:latin typeface="Times New Roman" pitchFamily="18" charset="0"/>
                <a:cs typeface="Times New Roman" pitchFamily="18" charset="0"/>
              </a:rPr>
              <a:t>Keeping all processes in memory all the time requires a huge amount of memory and cannot be done if there is insufficient memory</a:t>
            </a:r>
          </a:p>
          <a:p>
            <a:pPr algn="just" eaLnBrk="1" hangingPunct="1">
              <a:buClrTx/>
              <a:buSzTx/>
              <a:buFont typeface="Arial" charset="0"/>
              <a:buChar char="•"/>
            </a:pPr>
            <a:r>
              <a:rPr lang="en-US" sz="2800" b="1" i="1" smtClean="0">
                <a:solidFill>
                  <a:srgbClr val="0000FF"/>
                </a:solidFill>
                <a:latin typeface="Times New Roman" pitchFamily="18" charset="0"/>
                <a:cs typeface="Times New Roman" pitchFamily="18" charset="0"/>
              </a:rPr>
              <a:t>The simplest strategy is swapping</a:t>
            </a:r>
          </a:p>
          <a:p>
            <a:pPr lvl="1" algn="just" eaLnBrk="1" hangingPunct="1"/>
            <a:r>
              <a:rPr lang="en-US" sz="2400" smtClean="0">
                <a:latin typeface="Times New Roman" pitchFamily="18" charset="0"/>
                <a:cs typeface="Times New Roman" pitchFamily="18" charset="0"/>
              </a:rPr>
              <a:t>Bringing in each process in its entirely, running it for a while, then putting it back on the disk</a:t>
            </a:r>
          </a:p>
          <a:p>
            <a:pPr lvl="1" algn="just" eaLnBrk="1" hangingPunct="1"/>
            <a:r>
              <a:rPr lang="en-US" sz="2400" smtClean="0">
                <a:latin typeface="Times New Roman" pitchFamily="18" charset="0"/>
                <a:cs typeface="Times New Roman" pitchFamily="18" charset="0"/>
              </a:rPr>
              <a:t>swap out (memory </a:t>
            </a:r>
            <a:r>
              <a:rPr lang="en-US" sz="2400" smtClean="0">
                <a:latin typeface="Times New Roman" pitchFamily="18" charset="0"/>
                <a:cs typeface="Times New Roman" pitchFamily="18" charset="0"/>
                <a:sym typeface="Wingdings" pitchFamily="2" charset="2"/>
              </a:rPr>
              <a:t> HDD</a:t>
            </a:r>
            <a:r>
              <a:rPr lang="en-US" sz="2400" smtClean="0">
                <a:latin typeface="Times New Roman" pitchFamily="18" charset="0"/>
                <a:cs typeface="Times New Roman" pitchFamily="18" charset="0"/>
              </a:rPr>
              <a:t>) / swap in (memory </a:t>
            </a:r>
            <a:r>
              <a:rPr lang="en-US" sz="2400" smtClean="0">
                <a:latin typeface="Times New Roman" pitchFamily="18" charset="0"/>
                <a:cs typeface="Times New Roman" pitchFamily="18" charset="0"/>
                <a:sym typeface="Wingdings" pitchFamily="2" charset="2"/>
              </a:rPr>
              <a:t> HDD</a:t>
            </a:r>
            <a:r>
              <a:rPr lang="en-US" sz="2400" smtClean="0">
                <a:latin typeface="Times New Roman" pitchFamily="18" charset="0"/>
                <a:cs typeface="Times New Roman" pitchFamily="18" charset="0"/>
              </a:rPr>
              <a:t>)</a:t>
            </a:r>
          </a:p>
          <a:p>
            <a:pPr lvl="1" algn="just" eaLnBrk="1" hangingPunct="1"/>
            <a:r>
              <a:rPr lang="en-US" sz="2400" smtClean="0">
                <a:latin typeface="Times New Roman" pitchFamily="18" charset="0"/>
                <a:cs typeface="Times New Roman" pitchFamily="18" charset="0"/>
              </a:rPr>
              <a:t>at one moment a process is entirely in the memory to be run or entirely on the HDD.</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914400"/>
          </a:xfrm>
          <a:noFill/>
          <a:ln w="9525">
            <a:noFill/>
            <a:miter lim="800000"/>
            <a:headEnd/>
            <a:tailEnd/>
          </a:ln>
        </p:spPr>
        <p:txBody>
          <a:bodyPr anchor="ctr"/>
          <a:lstStyle/>
          <a:p>
            <a:pPr eaLnBrk="0" hangingPunct="0"/>
            <a:r>
              <a:rPr lang="en-US" smtClean="0">
                <a:ea typeface="+mn-ea"/>
              </a:rPr>
              <a:t>Abstraction: Swapping…</a:t>
            </a:r>
          </a:p>
        </p:txBody>
      </p:sp>
      <p:pic>
        <p:nvPicPr>
          <p:cNvPr id="35844" name="Picture 7" descr="03-04"/>
          <p:cNvPicPr>
            <a:picLocks noChangeAspect="1" noChangeArrowheads="1"/>
          </p:cNvPicPr>
          <p:nvPr/>
        </p:nvPicPr>
        <p:blipFill>
          <a:blip r:embed="rId3" cstate="print"/>
          <a:srcRect/>
          <a:stretch>
            <a:fillRect/>
          </a:stretch>
        </p:blipFill>
        <p:spPr bwMode="auto">
          <a:xfrm>
            <a:off x="152400" y="1371600"/>
            <a:ext cx="8915400" cy="3937000"/>
          </a:xfrm>
          <a:prstGeom prst="rect">
            <a:avLst/>
          </a:prstGeom>
          <a:noFill/>
          <a:ln w="9525">
            <a:noFill/>
            <a:miter lim="800000"/>
            <a:headEnd/>
            <a:tailEnd/>
          </a:ln>
        </p:spPr>
      </p:pic>
      <p:sp>
        <p:nvSpPr>
          <p:cNvPr id="35845" name="Text Box 4"/>
          <p:cNvSpPr txBox="1">
            <a:spLocks noChangeArrowheads="1"/>
          </p:cNvSpPr>
          <p:nvPr/>
        </p:nvSpPr>
        <p:spPr bwMode="auto">
          <a:xfrm>
            <a:off x="2514600" y="5791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3-4.</a:t>
            </a:r>
          </a:p>
        </p:txBody>
      </p:sp>
      <p:sp>
        <p:nvSpPr>
          <p:cNvPr id="6" name="Rectangle 5"/>
          <p:cNvSpPr/>
          <p:nvPr/>
        </p:nvSpPr>
        <p:spPr>
          <a:xfrm>
            <a:off x="4648200" y="5334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t>Swap out: A</a:t>
            </a:r>
          </a:p>
          <a:p>
            <a:pPr>
              <a:defRPr/>
            </a:pPr>
            <a:r>
              <a:rPr lang="en-US" sz="1400"/>
              <a:t>Load: D</a:t>
            </a:r>
          </a:p>
        </p:txBody>
      </p:sp>
      <p:sp>
        <p:nvSpPr>
          <p:cNvPr id="7" name="Rectangle 6"/>
          <p:cNvSpPr/>
          <p:nvPr/>
        </p:nvSpPr>
        <p:spPr>
          <a:xfrm>
            <a:off x="7239000" y="5334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t>Swap out: B</a:t>
            </a:r>
          </a:p>
          <a:p>
            <a:pPr>
              <a:defRPr/>
            </a:pPr>
            <a:r>
              <a:rPr lang="en-US" sz="1400"/>
              <a:t>Swap in: A</a:t>
            </a:r>
          </a:p>
        </p:txBody>
      </p:sp>
      <p:sp>
        <p:nvSpPr>
          <p:cNvPr id="10" name="Rectangle 9"/>
          <p:cNvSpPr/>
          <p:nvPr/>
        </p:nvSpPr>
        <p:spPr>
          <a:xfrm>
            <a:off x="1066800" y="5410200"/>
            <a:ext cx="1981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A, B, C are loaded.</a:t>
            </a:r>
          </a:p>
        </p:txBody>
      </p:sp>
      <p:sp>
        <p:nvSpPr>
          <p:cNvPr id="11" name="Slide Number Placeholder 10"/>
          <p:cNvSpPr>
            <a:spLocks noGrp="1"/>
          </p:cNvSpPr>
          <p:nvPr>
            <p:ph type="sldNum" sz="quarter" idx="12"/>
          </p:nvPr>
        </p:nvSpPr>
        <p:spPr/>
        <p:txBody>
          <a:bodyPr/>
          <a:lstStyle/>
          <a:p>
            <a:fld id="{190CC846-20B3-454D-AF77-DE04E39CF884}" type="slidenum">
              <a:rPr lang="en-US" smtClean="0"/>
              <a:pPr/>
              <a:t>21</a:t>
            </a:fld>
            <a:endParaRPr lang="en-US"/>
          </a:p>
        </p:txBody>
      </p:sp>
      <p:sp>
        <p:nvSpPr>
          <p:cNvPr id="12" name="Footer Placeholder 11"/>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14400" y="0"/>
            <a:ext cx="8229600" cy="9144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Swapping…</a:t>
            </a:r>
          </a:p>
        </p:txBody>
      </p:sp>
      <p:sp>
        <p:nvSpPr>
          <p:cNvPr id="36867" name="Rectangle 3"/>
          <p:cNvSpPr>
            <a:spLocks noGrp="1"/>
          </p:cNvSpPr>
          <p:nvPr>
            <p:ph type="body" idx="1"/>
          </p:nvPr>
        </p:nvSpPr>
        <p:spPr>
          <a:xfrm>
            <a:off x="304800" y="1371600"/>
            <a:ext cx="8534400" cy="4114800"/>
          </a:xfrm>
        </p:spPr>
        <p:txBody>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Memory compaction technique (</a:t>
            </a:r>
            <a:r>
              <a:rPr lang="en-US" sz="2800" b="1" smtClean="0">
                <a:latin typeface="Times New Roman" pitchFamily="18" charset="0"/>
                <a:cs typeface="Times New Roman" pitchFamily="18" charset="0"/>
              </a:rPr>
              <a:t>external defragment</a:t>
            </a:r>
            <a:r>
              <a:rPr lang="en-US" sz="2800" smtClean="0">
                <a:latin typeface="Times New Roman" pitchFamily="18" charset="0"/>
                <a:cs typeface="Times New Roman" pitchFamily="18" charset="0"/>
              </a:rPr>
              <a:t>/ compaction)</a:t>
            </a:r>
          </a:p>
          <a:p>
            <a:pPr lvl="1" algn="just" eaLnBrk="1" hangingPunct="1">
              <a:lnSpc>
                <a:spcPct val="90000"/>
              </a:lnSpc>
            </a:pPr>
            <a:r>
              <a:rPr lang="en-US" sz="2400" smtClean="0">
                <a:solidFill>
                  <a:srgbClr val="0000FF"/>
                </a:solidFill>
                <a:latin typeface="Times New Roman" pitchFamily="18" charset="0"/>
                <a:cs typeface="Times New Roman" pitchFamily="18" charset="0"/>
              </a:rPr>
              <a:t>Swapping can create multiple holes in memory </a:t>
            </a:r>
            <a:r>
              <a:rPr lang="en-US" sz="2400" smtClean="0">
                <a:solidFill>
                  <a:srgbClr val="0000FF"/>
                </a:solidFill>
                <a:latin typeface="Times New Roman" pitchFamily="18" charset="0"/>
                <a:cs typeface="Times New Roman" pitchFamily="18" charset="0"/>
                <a:sym typeface="Wingdings" pitchFamily="2" charset="2"/>
              </a:rPr>
              <a:t> c</a:t>
            </a:r>
            <a:r>
              <a:rPr lang="en-US" sz="2400" smtClean="0">
                <a:solidFill>
                  <a:srgbClr val="0000FF"/>
                </a:solidFill>
                <a:latin typeface="Times New Roman" pitchFamily="18" charset="0"/>
                <a:cs typeface="Times New Roman" pitchFamily="18" charset="0"/>
              </a:rPr>
              <a:t>ombine all into one big one by moving all the processes downward as far as possible,</a:t>
            </a:r>
          </a:p>
          <a:p>
            <a:pPr lvl="1" algn="just" eaLnBrk="1" hangingPunct="1">
              <a:lnSpc>
                <a:spcPct val="90000"/>
              </a:lnSpc>
            </a:pPr>
            <a:r>
              <a:rPr lang="en-US" sz="2400" b="1" smtClean="0">
                <a:solidFill>
                  <a:srgbClr val="6600CC"/>
                </a:solidFill>
                <a:latin typeface="Times New Roman" pitchFamily="18" charset="0"/>
                <a:cs typeface="Times New Roman" pitchFamily="18" charset="0"/>
              </a:rPr>
              <a:t>Disadvantages</a:t>
            </a:r>
            <a:r>
              <a:rPr lang="en-US" sz="2400" smtClean="0">
                <a:solidFill>
                  <a:srgbClr val="6600CC"/>
                </a:solidFill>
                <a:latin typeface="Times New Roman" pitchFamily="18" charset="0"/>
                <a:cs typeface="Times New Roman" pitchFamily="18" charset="0"/>
              </a:rPr>
              <a:t>: slow and complexity (the addresses are changed and updated)</a:t>
            </a:r>
          </a:p>
          <a:p>
            <a:pPr algn="just" eaLnBrk="1" hangingPunct="1">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If processes are created with fixed size that never changes, the OS allocates exactly what is needed</a:t>
            </a:r>
            <a:r>
              <a:rPr lang="en-US" sz="2800" smtClean="0">
                <a:latin typeface="Times New Roman" pitchFamily="18" charset="0"/>
                <a:cs typeface="Times New Roman" pitchFamily="18" charset="0"/>
              </a:rPr>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22</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0" y="0"/>
            <a:ext cx="91440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Swapping…</a:t>
            </a:r>
          </a:p>
        </p:txBody>
      </p:sp>
      <p:sp>
        <p:nvSpPr>
          <p:cNvPr id="37891" name="Rectangle 3"/>
          <p:cNvSpPr>
            <a:spLocks noGrp="1"/>
          </p:cNvSpPr>
          <p:nvPr>
            <p:ph type="body" idx="1"/>
          </p:nvPr>
        </p:nvSpPr>
        <p:spPr>
          <a:xfrm>
            <a:off x="228600" y="990600"/>
            <a:ext cx="8610600" cy="5486400"/>
          </a:xfrm>
        </p:spPr>
        <p:txBody>
          <a:bodyPr/>
          <a:lstStyle/>
          <a:p>
            <a:pPr algn="just" eaLnBrk="1" hangingPunct="1">
              <a:lnSpc>
                <a:spcPct val="90000"/>
              </a:lnSpc>
              <a:buClrTx/>
              <a:buSzTx/>
              <a:buFont typeface="Arial" charset="0"/>
              <a:buChar char="•"/>
            </a:pPr>
            <a:r>
              <a:rPr lang="en-US" sz="2800" b="1" i="1" smtClean="0">
                <a:solidFill>
                  <a:srgbClr val="FF0000"/>
                </a:solidFill>
                <a:latin typeface="Times New Roman" pitchFamily="18" charset="0"/>
                <a:cs typeface="Times New Roman" pitchFamily="18" charset="0"/>
              </a:rPr>
              <a:t>Problem</a:t>
            </a:r>
            <a:r>
              <a:rPr lang="en-US" sz="2800" i="1" smtClean="0">
                <a:solidFill>
                  <a:srgbClr val="FF0000"/>
                </a:solidFill>
                <a:latin typeface="Times New Roman" pitchFamily="18" charset="0"/>
                <a:cs typeface="Times New Roman" pitchFamily="18" charset="0"/>
              </a:rPr>
              <a:t>: </a:t>
            </a:r>
            <a:r>
              <a:rPr lang="en-US" sz="2800" smtClean="0">
                <a:solidFill>
                  <a:srgbClr val="FF0000"/>
                </a:solidFill>
                <a:latin typeface="Times New Roman" pitchFamily="18" charset="0"/>
                <a:cs typeface="Times New Roman" pitchFamily="18" charset="0"/>
              </a:rPr>
              <a:t>the processes’ data segments can grow.</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Solutions:</a:t>
            </a:r>
          </a:p>
          <a:p>
            <a:pPr lvl="1" algn="just" eaLnBrk="1" hangingPunct="1">
              <a:lnSpc>
                <a:spcPct val="90000"/>
              </a:lnSpc>
            </a:pPr>
            <a:r>
              <a:rPr lang="en-US" sz="2400" smtClean="0">
                <a:latin typeface="Times New Roman" pitchFamily="18" charset="0"/>
                <a:cs typeface="Times New Roman" pitchFamily="18" charset="0"/>
              </a:rPr>
              <a:t>Move this process to a larger hole</a:t>
            </a:r>
          </a:p>
          <a:p>
            <a:pPr lvl="1" algn="just" eaLnBrk="1" hangingPunct="1">
              <a:lnSpc>
                <a:spcPct val="90000"/>
              </a:lnSpc>
            </a:pPr>
            <a:r>
              <a:rPr lang="en-US" sz="2400" smtClean="0">
                <a:latin typeface="Times New Roman" pitchFamily="18" charset="0"/>
                <a:cs typeface="Times New Roman" pitchFamily="18" charset="0"/>
              </a:rPr>
              <a:t>Move the adjacent process to a hole</a:t>
            </a:r>
          </a:p>
          <a:p>
            <a:pPr lvl="1" algn="just" eaLnBrk="1" hangingPunct="1">
              <a:lnSpc>
                <a:spcPct val="90000"/>
              </a:lnSpc>
            </a:pPr>
            <a:r>
              <a:rPr lang="en-US" sz="2400" smtClean="0">
                <a:latin typeface="Times New Roman" pitchFamily="18" charset="0"/>
                <a:cs typeface="Times New Roman" pitchFamily="18" charset="0"/>
              </a:rPr>
              <a:t>Choose a process to swap it</a:t>
            </a:r>
          </a:p>
          <a:p>
            <a:pPr lvl="1" algn="just" eaLnBrk="1" hangingPunct="1">
              <a:lnSpc>
                <a:spcPct val="90000"/>
              </a:lnSpc>
            </a:pPr>
            <a:r>
              <a:rPr lang="en-US" sz="2400" smtClean="0">
                <a:latin typeface="Times New Roman" pitchFamily="18" charset="0"/>
                <a:cs typeface="Times New Roman" pitchFamily="18" charset="0"/>
              </a:rPr>
              <a:t>Allocate </a:t>
            </a:r>
            <a:r>
              <a:rPr lang="en-US" sz="2400" b="1" smtClean="0">
                <a:solidFill>
                  <a:srgbClr val="0000FF"/>
                </a:solidFill>
                <a:latin typeface="Times New Roman" pitchFamily="18" charset="0"/>
                <a:cs typeface="Times New Roman" pitchFamily="18" charset="0"/>
              </a:rPr>
              <a:t>a little extra memory </a:t>
            </a:r>
            <a:r>
              <a:rPr lang="en-US" sz="2400" smtClean="0">
                <a:latin typeface="Times New Roman" pitchFamily="18" charset="0"/>
                <a:cs typeface="Times New Roman" pitchFamily="18" charset="0"/>
              </a:rPr>
              <a:t>whenever a process is swapped in or moved.</a:t>
            </a:r>
          </a:p>
          <a:p>
            <a:pPr lvl="1" algn="just" eaLnBrk="1" hangingPunct="1">
              <a:lnSpc>
                <a:spcPct val="90000"/>
              </a:lnSpc>
            </a:pPr>
            <a:r>
              <a:rPr lang="en-US" sz="2400" smtClean="0">
                <a:latin typeface="Times New Roman" pitchFamily="18" charset="0"/>
                <a:cs typeface="Times New Roman" pitchFamily="18" charset="0"/>
              </a:rPr>
              <a:t>Stack segement at the top grows downward, data segment grows upward. The memory between them can be used for either segment. If it runs out, the process will either have to be moved to a hole</a:t>
            </a:r>
          </a:p>
          <a:p>
            <a:pPr lvl="1" algn="just" eaLnBrk="1" hangingPunct="1">
              <a:lnSpc>
                <a:spcPct val="90000"/>
              </a:lnSpc>
            </a:pPr>
            <a:r>
              <a:rPr lang="en-US" sz="2400" smtClean="0">
                <a:latin typeface="Times New Roman" pitchFamily="18" charset="0"/>
                <a:cs typeface="Times New Roman" pitchFamily="18" charset="0"/>
              </a:rPr>
              <a:t>If a process can not grow in memory and the swap area on the disk is full, the process will have to suspended until some space is freed up (or it can be killed).</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0"/>
            <a:ext cx="91440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 Swapping …</a:t>
            </a:r>
          </a:p>
        </p:txBody>
      </p:sp>
      <p:sp>
        <p:nvSpPr>
          <p:cNvPr id="38915" name="Text Box 4"/>
          <p:cNvSpPr txBox="1">
            <a:spLocks noChangeArrowheads="1"/>
          </p:cNvSpPr>
          <p:nvPr/>
        </p:nvSpPr>
        <p:spPr bwMode="auto">
          <a:xfrm>
            <a:off x="3581400" y="6248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3-5.</a:t>
            </a:r>
          </a:p>
        </p:txBody>
      </p:sp>
      <p:pic>
        <p:nvPicPr>
          <p:cNvPr id="38916" name="Picture 8" descr="03-05"/>
          <p:cNvPicPr>
            <a:picLocks noChangeAspect="1" noChangeArrowheads="1"/>
          </p:cNvPicPr>
          <p:nvPr/>
        </p:nvPicPr>
        <p:blipFill>
          <a:blip r:embed="rId2" cstate="print"/>
          <a:srcRect/>
          <a:stretch>
            <a:fillRect/>
          </a:stretch>
        </p:blipFill>
        <p:spPr bwMode="auto">
          <a:xfrm>
            <a:off x="1752600" y="914400"/>
            <a:ext cx="6705600" cy="4953000"/>
          </a:xfrm>
          <a:prstGeom prst="rect">
            <a:avLst/>
          </a:prstGeom>
          <a:noFill/>
          <a:ln w="9525">
            <a:noFill/>
            <a:miter lim="800000"/>
            <a:headEnd/>
            <a:tailEnd/>
          </a:ln>
        </p:spPr>
      </p:pic>
      <p:sp>
        <p:nvSpPr>
          <p:cNvPr id="38917" name="Rectangle 4"/>
          <p:cNvSpPr>
            <a:spLocks noChangeArrowheads="1"/>
          </p:cNvSpPr>
          <p:nvPr/>
        </p:nvSpPr>
        <p:spPr bwMode="auto">
          <a:xfrm>
            <a:off x="76200" y="1981200"/>
            <a:ext cx="1447800" cy="1836738"/>
          </a:xfrm>
          <a:prstGeom prst="rect">
            <a:avLst/>
          </a:prstGeom>
          <a:solidFill>
            <a:srgbClr val="FFFF99"/>
          </a:solidFill>
          <a:ln w="9525">
            <a:noFill/>
            <a:miter lim="800000"/>
            <a:headEnd/>
            <a:tailEnd/>
          </a:ln>
        </p:spPr>
        <p:txBody>
          <a:bodyPr>
            <a:spAutoFit/>
          </a:bodyPr>
          <a:lstStyle/>
          <a:p>
            <a:pPr marL="0" lvl="1" algn="just">
              <a:lnSpc>
                <a:spcPct val="90000"/>
              </a:lnSpc>
            </a:pPr>
            <a:r>
              <a:rPr lang="en-US">
                <a:latin typeface="Times New Roman" pitchFamily="18" charset="0"/>
                <a:cs typeface="Times New Roman" pitchFamily="18" charset="0"/>
              </a:rPr>
              <a:t>Allocate </a:t>
            </a:r>
            <a:r>
              <a:rPr lang="en-US" b="1">
                <a:latin typeface="Times New Roman" pitchFamily="18" charset="0"/>
                <a:cs typeface="Times New Roman" pitchFamily="18" charset="0"/>
              </a:rPr>
              <a:t>a little extra memory </a:t>
            </a:r>
            <a:r>
              <a:rPr lang="en-US">
                <a:latin typeface="Times New Roman" pitchFamily="18" charset="0"/>
                <a:cs typeface="Times New Roman" pitchFamily="18" charset="0"/>
              </a:rPr>
              <a:t>whenever a process is swapped in or moved.</a:t>
            </a:r>
          </a:p>
        </p:txBody>
      </p:sp>
      <p:sp>
        <p:nvSpPr>
          <p:cNvPr id="38918" name="Rectangle 5"/>
          <p:cNvSpPr>
            <a:spLocks noChangeArrowheads="1"/>
          </p:cNvSpPr>
          <p:nvPr/>
        </p:nvSpPr>
        <p:spPr bwMode="auto">
          <a:xfrm>
            <a:off x="6934200" y="4038600"/>
            <a:ext cx="2057400" cy="2031325"/>
          </a:xfrm>
          <a:prstGeom prst="rect">
            <a:avLst/>
          </a:prstGeom>
          <a:solidFill>
            <a:srgbClr val="FFFF99"/>
          </a:solidFill>
          <a:ln w="9525">
            <a:noFill/>
            <a:miter lim="800000"/>
            <a:headEnd/>
            <a:tailEnd/>
          </a:ln>
        </p:spPr>
        <p:txBody>
          <a:bodyPr>
            <a:spAutoFit/>
          </a:bodyPr>
          <a:lstStyle/>
          <a:p>
            <a:r>
              <a:rPr lang="en-US" smtClean="0">
                <a:latin typeface="Times New Roman" pitchFamily="18" charset="0"/>
                <a:cs typeface="Times New Roman" pitchFamily="18" charset="0"/>
              </a:rPr>
              <a:t>In this context, </a:t>
            </a:r>
            <a:r>
              <a:rPr lang="en-US" smtClean="0">
                <a:solidFill>
                  <a:srgbClr val="0000FF"/>
                </a:solidFill>
                <a:latin typeface="Times New Roman" pitchFamily="18" charset="0"/>
                <a:cs typeface="Times New Roman" pitchFamily="18" charset="0"/>
              </a:rPr>
              <a:t>Stack segment </a:t>
            </a:r>
            <a:r>
              <a:rPr lang="en-US">
                <a:solidFill>
                  <a:srgbClr val="0000FF"/>
                </a:solidFill>
                <a:latin typeface="Times New Roman" pitchFamily="18" charset="0"/>
                <a:cs typeface="Times New Roman" pitchFamily="18" charset="0"/>
              </a:rPr>
              <a:t>grows </a:t>
            </a:r>
            <a:r>
              <a:rPr lang="en-US" smtClean="0">
                <a:solidFill>
                  <a:srgbClr val="0000FF"/>
                </a:solidFill>
                <a:latin typeface="Times New Roman" pitchFamily="18" charset="0"/>
                <a:cs typeface="Times New Roman" pitchFamily="18" charset="0"/>
              </a:rPr>
              <a:t>downward </a:t>
            </a:r>
            <a:r>
              <a:rPr lang="en-US" smtClean="0">
                <a:solidFill>
                  <a:srgbClr val="0000FF"/>
                </a:solidFill>
                <a:latin typeface="Times New Roman" pitchFamily="18" charset="0"/>
                <a:cs typeface="Times New Roman" pitchFamily="18" charset="0"/>
                <a:sym typeface="Wingdings" pitchFamily="2" charset="2"/>
              </a:rPr>
              <a:t> underflowed</a:t>
            </a:r>
            <a:r>
              <a:rPr lang="en-US" smtClean="0">
                <a:latin typeface="Times New Roman" pitchFamily="18" charset="0"/>
                <a:cs typeface="Times New Roman" pitchFamily="18" charset="0"/>
              </a:rPr>
              <a:t>, </a:t>
            </a:r>
            <a:r>
              <a:rPr lang="en-US">
                <a:solidFill>
                  <a:srgbClr val="7030A0"/>
                </a:solidFill>
                <a:latin typeface="Times New Roman" pitchFamily="18" charset="0"/>
                <a:cs typeface="Times New Roman" pitchFamily="18" charset="0"/>
              </a:rPr>
              <a:t>data segment grows </a:t>
            </a:r>
            <a:r>
              <a:rPr lang="en-US" smtClean="0">
                <a:solidFill>
                  <a:srgbClr val="7030A0"/>
                </a:solidFill>
                <a:latin typeface="Times New Roman" pitchFamily="18" charset="0"/>
                <a:cs typeface="Times New Roman" pitchFamily="18" charset="0"/>
              </a:rPr>
              <a:t>upward</a:t>
            </a:r>
            <a:r>
              <a:rPr lang="en-US" smtClean="0">
                <a:solidFill>
                  <a:srgbClr val="7030A0"/>
                </a:solidFill>
                <a:latin typeface="Times New Roman" pitchFamily="18" charset="0"/>
                <a:cs typeface="Times New Roman" pitchFamily="18" charset="0"/>
                <a:sym typeface="Wingdings" pitchFamily="2" charset="2"/>
              </a:rPr>
              <a:t> overflowed</a:t>
            </a:r>
            <a:endParaRPr lang="en-US">
              <a:solidFill>
                <a:srgbClr val="7030A0"/>
              </a:solidFill>
            </a:endParaRPr>
          </a:p>
        </p:txBody>
      </p:sp>
      <p:cxnSp>
        <p:nvCxnSpPr>
          <p:cNvPr id="10" name="Straight Arrow Connector 9"/>
          <p:cNvCxnSpPr/>
          <p:nvPr/>
        </p:nvCxnSpPr>
        <p:spPr>
          <a:xfrm>
            <a:off x="1371600" y="3657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6553200" y="3733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190CC846-20B3-454D-AF77-DE04E39CF884}" type="slidenum">
              <a:rPr lang="en-US" smtClean="0"/>
              <a:pPr/>
              <a:t>24</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p:cNvPicPr>
            <a:picLocks noChangeAspect="1" noChangeArrowheads="1"/>
          </p:cNvPicPr>
          <p:nvPr/>
        </p:nvPicPr>
        <p:blipFill>
          <a:blip r:embed="rId3" cstate="print"/>
          <a:srcRect/>
          <a:stretch>
            <a:fillRect/>
          </a:stretch>
        </p:blipFill>
        <p:spPr bwMode="auto">
          <a:xfrm>
            <a:off x="152400" y="1295400"/>
            <a:ext cx="7696200" cy="2901950"/>
          </a:xfrm>
          <a:prstGeom prst="rect">
            <a:avLst/>
          </a:prstGeom>
          <a:noFill/>
          <a:ln w="9525">
            <a:noFill/>
            <a:miter lim="800000"/>
            <a:headEnd/>
            <a:tailEnd/>
          </a:ln>
        </p:spPr>
      </p:pic>
      <p:sp>
        <p:nvSpPr>
          <p:cNvPr id="39939" name="Rectangle 2"/>
          <p:cNvSpPr>
            <a:spLocks noGrp="1"/>
          </p:cNvSpPr>
          <p:nvPr>
            <p:ph type="title"/>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a:t>
            </a:r>
            <a:br>
              <a:rPr lang="en-US" smtClean="0">
                <a:ea typeface="+mn-ea"/>
              </a:rPr>
            </a:br>
            <a:r>
              <a:rPr lang="en-US" smtClean="0">
                <a:ea typeface="+mn-ea"/>
              </a:rPr>
              <a:t> </a:t>
            </a:r>
            <a:r>
              <a:rPr lang="en-US" sz="3200" smtClean="0">
                <a:ea typeface="+mn-ea"/>
              </a:rPr>
              <a:t>Memory Management with Bitmaps</a:t>
            </a:r>
          </a:p>
        </p:txBody>
      </p:sp>
      <p:sp>
        <p:nvSpPr>
          <p:cNvPr id="39940" name="Text Box 4"/>
          <p:cNvSpPr txBox="1">
            <a:spLocks noChangeArrowheads="1"/>
          </p:cNvSpPr>
          <p:nvPr/>
        </p:nvSpPr>
        <p:spPr bwMode="auto">
          <a:xfrm>
            <a:off x="6019800" y="19050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3-6.</a:t>
            </a:r>
          </a:p>
        </p:txBody>
      </p:sp>
      <p:sp>
        <p:nvSpPr>
          <p:cNvPr id="5" name="Rectangle 4"/>
          <p:cNvSpPr/>
          <p:nvPr/>
        </p:nvSpPr>
        <p:spPr>
          <a:xfrm>
            <a:off x="1524000" y="2286000"/>
            <a:ext cx="7391400" cy="4524375"/>
          </a:xfrm>
          <a:prstGeom prst="rect">
            <a:avLst/>
          </a:prstGeom>
        </p:spPr>
        <p:txBody>
          <a:bodyPr>
            <a:spAutoFit/>
          </a:bodyPr>
          <a:lstStyle/>
          <a:p>
            <a:pPr marL="236538" indent="-236538" algn="just">
              <a:defRPr/>
            </a:pPr>
            <a:r>
              <a:rPr lang="en-US" sz="2400">
                <a:latin typeface="Times New Roman" pitchFamily="18" charset="0"/>
                <a:cs typeface="Times New Roman" pitchFamily="18" charset="0"/>
              </a:rPr>
              <a:t>- The memory is divided up into allocation units of the same size (</a:t>
            </a:r>
            <a:r>
              <a:rPr lang="en-US" sz="2400">
                <a:latin typeface="Times New Roman" pitchFamily="18" charset="0"/>
                <a:cs typeface="Times New Roman" pitchFamily="18" charset="0"/>
                <a:sym typeface="Wingdings" pitchFamily="2" charset="2"/>
              </a:rPr>
              <a:t>a simple way to keep track memory words </a:t>
            </a:r>
            <a:r>
              <a:rPr lang="en-US" sz="2400">
                <a:latin typeface="Times New Roman" pitchFamily="18" charset="0"/>
                <a:cs typeface="Times New Roman" pitchFamily="18" charset="0"/>
              </a:rPr>
              <a:t>)</a:t>
            </a:r>
          </a:p>
          <a:p>
            <a:pPr marL="236538" indent="-236538" algn="just">
              <a:buFontTx/>
              <a:buChar char="-"/>
              <a:defRPr/>
            </a:pPr>
            <a:r>
              <a:rPr lang="en-US" sz="2400">
                <a:latin typeface="Times New Roman" pitchFamily="18" charset="0"/>
                <a:cs typeface="Times New Roman" pitchFamily="18" charset="0"/>
              </a:rPr>
              <a:t>Each allocation unit has a bit corresponding bit in the bitmap:  0 (free), 1 ( occupied)</a:t>
            </a:r>
          </a:p>
          <a:p>
            <a:pPr marL="236538" indent="-236538" algn="just">
              <a:buFontTx/>
              <a:buChar char="-"/>
              <a:defRPr/>
            </a:pPr>
            <a:r>
              <a:rPr lang="en-US" sz="2400">
                <a:latin typeface="Times New Roman" pitchFamily="18" charset="0"/>
                <a:cs typeface="Times New Roman" pitchFamily="18" charset="0"/>
              </a:rPr>
              <a:t> </a:t>
            </a:r>
            <a:r>
              <a:rPr lang="en-US" sz="2400">
                <a:latin typeface="Times New Roman" pitchFamily="18" charset="0"/>
                <a:cs typeface="Times New Roman" pitchFamily="18" charset="0"/>
                <a:sym typeface="Wingdings" pitchFamily="2" charset="2"/>
              </a:rPr>
              <a:t>The size of the allocation unit is an important design issue: </a:t>
            </a:r>
            <a:r>
              <a:rPr lang="en-US" sz="2400">
                <a:solidFill>
                  <a:srgbClr val="FF0000"/>
                </a:solidFill>
                <a:latin typeface="Times New Roman" pitchFamily="18" charset="0"/>
                <a:cs typeface="Times New Roman" pitchFamily="18" charset="0"/>
                <a:sym typeface="Wingdings" pitchFamily="2" charset="2"/>
              </a:rPr>
              <a:t>The smaller the size, the greater the bitmap, The greater the size, the smaller the bitmap, but results in waste of memory (internal fragmentation).</a:t>
            </a:r>
          </a:p>
          <a:p>
            <a:pPr algn="just">
              <a:defRPr/>
            </a:pPr>
            <a:r>
              <a:rPr lang="en-US" sz="2400" b="1" i="1">
                <a:latin typeface="Times New Roman" pitchFamily="18" charset="0"/>
                <a:cs typeface="Times New Roman" pitchFamily="18" charset="0"/>
                <a:sym typeface="Wingdings" pitchFamily="2" charset="2"/>
              </a:rPr>
              <a:t>Problem</a:t>
            </a:r>
            <a:r>
              <a:rPr lang="en-US" sz="2400">
                <a:latin typeface="Times New Roman" pitchFamily="18" charset="0"/>
                <a:cs typeface="Times New Roman" pitchFamily="18" charset="0"/>
                <a:sym typeface="Wingdings" pitchFamily="2" charset="2"/>
              </a:rPr>
              <a:t>: The memory manager must search the bitmap to find a run of k consecutive 0 bits in the map to load k-unit program  slow</a:t>
            </a:r>
          </a:p>
          <a:p>
            <a:pPr marL="236538" indent="-236538" algn="just">
              <a:buFontTx/>
              <a:buChar char="-"/>
              <a:defRPr/>
            </a:pPr>
            <a:endParaRPr lang="en-US" sz="2400" dirty="0">
              <a:solidFill>
                <a:srgbClr val="FF0000"/>
              </a:solidFill>
              <a:latin typeface="Times New Roman" pitchFamily="18" charset="0"/>
              <a:cs typeface="Times New Roman" pitchFamily="18" charset="0"/>
              <a:sym typeface="Wingdings" pitchFamily="2" charset="2"/>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25</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8"/>
          <p:cNvPicPr>
            <a:picLocks noChangeAspect="1" noChangeArrowheads="1"/>
          </p:cNvPicPr>
          <p:nvPr/>
        </p:nvPicPr>
        <p:blipFill>
          <a:blip r:embed="rId3" cstate="print"/>
          <a:srcRect/>
          <a:stretch>
            <a:fillRect/>
          </a:stretch>
        </p:blipFill>
        <p:spPr bwMode="auto">
          <a:xfrm>
            <a:off x="152400" y="4648200"/>
            <a:ext cx="5791200" cy="1960562"/>
          </a:xfrm>
          <a:prstGeom prst="rect">
            <a:avLst/>
          </a:prstGeom>
          <a:noFill/>
          <a:ln w="9525">
            <a:noFill/>
            <a:miter lim="800000"/>
            <a:headEnd/>
            <a:tailEnd/>
          </a:ln>
        </p:spPr>
      </p:pic>
      <p:sp>
        <p:nvSpPr>
          <p:cNvPr id="40963"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a:t>
            </a:r>
            <a:br>
              <a:rPr lang="en-US" smtClean="0">
                <a:ea typeface="+mn-ea"/>
              </a:rPr>
            </a:br>
            <a:r>
              <a:rPr lang="en-US" sz="3200" smtClean="0">
                <a:ea typeface="+mn-ea"/>
              </a:rPr>
              <a:t>Memory Management with Linked Lists</a:t>
            </a:r>
          </a:p>
        </p:txBody>
      </p:sp>
      <p:sp>
        <p:nvSpPr>
          <p:cNvPr id="40964" name="Rectangle 3"/>
          <p:cNvSpPr>
            <a:spLocks noGrp="1"/>
          </p:cNvSpPr>
          <p:nvPr>
            <p:ph type="body" idx="1"/>
          </p:nvPr>
        </p:nvSpPr>
        <p:spPr>
          <a:xfrm>
            <a:off x="228600" y="1295400"/>
            <a:ext cx="8839200" cy="3352800"/>
          </a:xfrm>
        </p:spPr>
        <p:txBody>
          <a:bodyPr/>
          <a:lstStyle/>
          <a:p>
            <a:pPr algn="just">
              <a:lnSpc>
                <a:spcPct val="80000"/>
              </a:lnSpc>
              <a:buClrTx/>
              <a:buSzTx/>
              <a:buFont typeface="Arial" charset="0"/>
              <a:buChar char="•"/>
            </a:pPr>
            <a:r>
              <a:rPr lang="en-US" sz="2800" smtClean="0">
                <a:latin typeface="Times New Roman" pitchFamily="18" charset="0"/>
                <a:cs typeface="Times New Roman" pitchFamily="18" charset="0"/>
              </a:rPr>
              <a:t>Maintain a linked list of allocated and free memory segments, where a segment either contains a process or is an empty hole between two processes, to keep track of memory</a:t>
            </a:r>
          </a:p>
          <a:p>
            <a:pPr algn="just">
              <a:lnSpc>
                <a:spcPct val="80000"/>
              </a:lnSpc>
              <a:buClrTx/>
              <a:buSzTx/>
              <a:buFont typeface="Arial" charset="0"/>
              <a:buChar char="•"/>
            </a:pPr>
            <a:r>
              <a:rPr lang="en-US" sz="2800" b="1" i="1" smtClean="0">
                <a:latin typeface="Times New Roman" pitchFamily="18" charset="0"/>
                <a:cs typeface="Times New Roman" pitchFamily="18" charset="0"/>
              </a:rPr>
              <a:t>Each entry in the list specifies </a:t>
            </a:r>
          </a:p>
          <a:p>
            <a:pPr lvl="1" algn="just">
              <a:lnSpc>
                <a:spcPct val="80000"/>
              </a:lnSpc>
            </a:pPr>
            <a:r>
              <a:rPr lang="en-US" sz="2400" smtClean="0">
                <a:latin typeface="Times New Roman" pitchFamily="18" charset="0"/>
                <a:cs typeface="Times New Roman" pitchFamily="18" charset="0"/>
              </a:rPr>
              <a:t>a hole (H) or process (P)</a:t>
            </a:r>
          </a:p>
          <a:p>
            <a:pPr lvl="1" algn="just">
              <a:lnSpc>
                <a:spcPct val="80000"/>
              </a:lnSpc>
            </a:pPr>
            <a:r>
              <a:rPr lang="en-US" sz="2400" smtClean="0">
                <a:latin typeface="Times New Roman" pitchFamily="18" charset="0"/>
                <a:cs typeface="Times New Roman" pitchFamily="18" charset="0"/>
              </a:rPr>
              <a:t>the address at which its starts</a:t>
            </a:r>
          </a:p>
          <a:p>
            <a:pPr lvl="1" algn="just">
              <a:lnSpc>
                <a:spcPct val="80000"/>
              </a:lnSpc>
            </a:pPr>
            <a:r>
              <a:rPr lang="en-US" sz="2400" smtClean="0">
                <a:latin typeface="Times New Roman" pitchFamily="18" charset="0"/>
                <a:cs typeface="Times New Roman" pitchFamily="18" charset="0"/>
              </a:rPr>
              <a:t>The length</a:t>
            </a:r>
          </a:p>
          <a:p>
            <a:pPr lvl="1" algn="just">
              <a:lnSpc>
                <a:spcPct val="80000"/>
              </a:lnSpc>
            </a:pPr>
            <a:r>
              <a:rPr lang="en-US" sz="2400" smtClean="0">
                <a:latin typeface="Times New Roman" pitchFamily="18" charset="0"/>
                <a:cs typeface="Times New Roman" pitchFamily="18" charset="0"/>
              </a:rPr>
              <a:t>The pointer to the next entry</a:t>
            </a:r>
          </a:p>
        </p:txBody>
      </p:sp>
      <p:sp>
        <p:nvSpPr>
          <p:cNvPr id="40965" name="Text Box 4"/>
          <p:cNvSpPr txBox="1">
            <a:spLocks noChangeArrowheads="1"/>
          </p:cNvSpPr>
          <p:nvPr/>
        </p:nvSpPr>
        <p:spPr bwMode="auto">
          <a:xfrm>
            <a:off x="381000" y="64770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3-6.</a:t>
            </a:r>
          </a:p>
        </p:txBody>
      </p:sp>
      <p:sp>
        <p:nvSpPr>
          <p:cNvPr id="8" name="Rectangle 7"/>
          <p:cNvSpPr/>
          <p:nvPr/>
        </p:nvSpPr>
        <p:spPr>
          <a:xfrm>
            <a:off x="5943600" y="4800600"/>
            <a:ext cx="3048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a:solidFill>
                  <a:schemeClr val="tx1"/>
                </a:solidFill>
                <a:latin typeface="Times New Roman" pitchFamily="18" charset="0"/>
                <a:cs typeface="Times New Roman" pitchFamily="18" charset="0"/>
              </a:rPr>
              <a:t>Linear search </a:t>
            </a:r>
            <a:r>
              <a:rPr lang="en-US" sz="2400">
                <a:solidFill>
                  <a:schemeClr val="tx1"/>
                </a:solidFill>
                <a:latin typeface="Times New Roman" pitchFamily="18" charset="0"/>
                <a:cs typeface="Times New Roman" pitchFamily="18" charset="0"/>
                <a:sym typeface="Wingdings" pitchFamily="2" charset="2"/>
              </a:rPr>
              <a:t> Slow</a:t>
            </a:r>
          </a:p>
          <a:p>
            <a:pPr>
              <a:defRPr/>
            </a:pPr>
            <a:r>
              <a:rPr lang="en-US" sz="2400">
                <a:solidFill>
                  <a:schemeClr val="tx1"/>
                </a:solidFill>
                <a:latin typeface="Times New Roman" pitchFamily="18" charset="0"/>
                <a:cs typeface="Times New Roman" pitchFamily="18" charset="0"/>
                <a:sym typeface="Wingdings" pitchFamily="2" charset="2"/>
              </a:rPr>
              <a:t>Improve:  Sorted list based on addresses</a:t>
            </a:r>
            <a:r>
              <a:rPr lang="en-US" sz="2400" smtClean="0">
                <a:solidFill>
                  <a:schemeClr val="tx1"/>
                </a:solidFill>
                <a:latin typeface="Times New Roman" pitchFamily="18" charset="0"/>
                <a:cs typeface="Times New Roman" pitchFamily="18" charset="0"/>
                <a:sym typeface="Wingdings" pitchFamily="2" charset="2"/>
              </a:rPr>
              <a:t>.</a:t>
            </a:r>
            <a:endParaRPr lang="en-US" sz="2400">
              <a:solidFill>
                <a:schemeClr val="tx1"/>
              </a:solidFill>
              <a:latin typeface="Times New Roman" pitchFamily="18" charset="0"/>
              <a:cs typeface="Times New Roman" pitchFamily="18" charset="0"/>
            </a:endParaRPr>
          </a:p>
        </p:txBody>
      </p:sp>
      <p:pic>
        <p:nvPicPr>
          <p:cNvPr id="40969" name="Picture 9"/>
          <p:cNvPicPr>
            <a:picLocks noChangeAspect="1" noChangeArrowheads="1"/>
          </p:cNvPicPr>
          <p:nvPr/>
        </p:nvPicPr>
        <p:blipFill>
          <a:blip r:embed="rId4" cstate="print"/>
          <a:srcRect/>
          <a:stretch>
            <a:fillRect/>
          </a:stretch>
        </p:blipFill>
        <p:spPr bwMode="auto">
          <a:xfrm>
            <a:off x="3124200" y="3886200"/>
            <a:ext cx="5791200" cy="334963"/>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190CC846-20B3-454D-AF77-DE04E39CF884}" type="slidenum">
              <a:rPr lang="en-US" smtClean="0"/>
              <a:pPr/>
              <a:t>26</a:t>
            </a:fld>
            <a:endParaRPr lang="en-US"/>
          </a:p>
        </p:txBody>
      </p:sp>
      <p:sp>
        <p:nvSpPr>
          <p:cNvPr id="11" name="Footer Placeholder 10"/>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a:t>
            </a:r>
            <a:br>
              <a:rPr lang="en-US" smtClean="0">
                <a:ea typeface="+mn-ea"/>
              </a:rPr>
            </a:br>
            <a:r>
              <a:rPr lang="en-US" sz="3200" smtClean="0">
                <a:ea typeface="+mn-ea"/>
              </a:rPr>
              <a:t>Memory Management with Linked Lists…</a:t>
            </a:r>
          </a:p>
        </p:txBody>
      </p:sp>
      <p:sp>
        <p:nvSpPr>
          <p:cNvPr id="41987" name="Rectangle 3"/>
          <p:cNvSpPr>
            <a:spLocks noGrp="1"/>
          </p:cNvSpPr>
          <p:nvPr>
            <p:ph type="body" idx="1"/>
          </p:nvPr>
        </p:nvSpPr>
        <p:spPr>
          <a:xfrm>
            <a:off x="228600" y="1219200"/>
            <a:ext cx="8686800" cy="1981200"/>
          </a:xfrm>
        </p:spPr>
        <p:txBody>
          <a:bodyPr/>
          <a:lstStyle/>
          <a:p>
            <a:pPr lvl="1" algn="just">
              <a:lnSpc>
                <a:spcPct val="80000"/>
              </a:lnSpc>
            </a:pPr>
            <a:endParaRPr lang="en-US" sz="2400" smtClean="0">
              <a:latin typeface="Times New Roman" pitchFamily="18" charset="0"/>
              <a:cs typeface="Times New Roman" pitchFamily="18" charset="0"/>
            </a:endParaRPr>
          </a:p>
          <a:p>
            <a:pPr eaLnBrk="1" hangingPunct="1">
              <a:lnSpc>
                <a:spcPct val="80000"/>
              </a:lnSpc>
              <a:buClrTx/>
              <a:buSzTx/>
              <a:buFont typeface="Arial" charset="0"/>
              <a:buChar char="•"/>
            </a:pPr>
            <a:r>
              <a:rPr lang="en-US" sz="2800" b="1" i="1" smtClean="0">
                <a:latin typeface="Times New Roman" pitchFamily="18" charset="0"/>
                <a:cs typeface="Times New Roman" pitchFamily="18" charset="0"/>
              </a:rPr>
              <a:t>List sorted by the memory address</a:t>
            </a:r>
          </a:p>
          <a:p>
            <a:pPr lvl="1" eaLnBrk="1" hangingPunct="1">
              <a:lnSpc>
                <a:spcPct val="80000"/>
              </a:lnSpc>
            </a:pPr>
            <a:r>
              <a:rPr lang="en-US" sz="2400" smtClean="0">
                <a:latin typeface="Times New Roman" pitchFamily="18" charset="0"/>
                <a:cs typeface="Times New Roman" pitchFamily="18" charset="0"/>
              </a:rPr>
              <a:t>updating the list is simple and fast</a:t>
            </a:r>
          </a:p>
          <a:p>
            <a:pPr lvl="1" eaLnBrk="1" hangingPunct="1">
              <a:lnSpc>
                <a:spcPct val="80000"/>
              </a:lnSpc>
            </a:pPr>
            <a:r>
              <a:rPr lang="en-US" sz="2400" smtClean="0">
                <a:latin typeface="Times New Roman" pitchFamily="18" charset="0"/>
                <a:cs typeface="Times New Roman" pitchFamily="18" charset="0"/>
              </a:rPr>
              <a:t>4 cases in which the process X terminate and updates must be carried out .</a:t>
            </a:r>
          </a:p>
        </p:txBody>
      </p:sp>
      <p:pic>
        <p:nvPicPr>
          <p:cNvPr id="41988" name="Picture 6" descr="03-07"/>
          <p:cNvPicPr>
            <a:picLocks noChangeAspect="1" noChangeArrowheads="1"/>
          </p:cNvPicPr>
          <p:nvPr/>
        </p:nvPicPr>
        <p:blipFill>
          <a:blip r:embed="rId3" cstate="print"/>
          <a:srcRect/>
          <a:stretch>
            <a:fillRect/>
          </a:stretch>
        </p:blipFill>
        <p:spPr bwMode="auto">
          <a:xfrm>
            <a:off x="457200" y="3213100"/>
            <a:ext cx="5892800" cy="2425700"/>
          </a:xfrm>
          <a:prstGeom prst="rect">
            <a:avLst/>
          </a:prstGeom>
          <a:noFill/>
          <a:ln w="9525">
            <a:noFill/>
            <a:miter lim="800000"/>
            <a:headEnd/>
            <a:tailEnd/>
          </a:ln>
        </p:spPr>
      </p:pic>
      <p:sp>
        <p:nvSpPr>
          <p:cNvPr id="41989" name="Text Box 4"/>
          <p:cNvSpPr txBox="1">
            <a:spLocks noChangeArrowheads="1"/>
          </p:cNvSpPr>
          <p:nvPr/>
        </p:nvSpPr>
        <p:spPr bwMode="auto">
          <a:xfrm>
            <a:off x="2374900" y="5791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3-7.</a:t>
            </a:r>
          </a:p>
        </p:txBody>
      </p:sp>
      <p:sp>
        <p:nvSpPr>
          <p:cNvPr id="8" name="Rectangle 7"/>
          <p:cNvSpPr/>
          <p:nvPr/>
        </p:nvSpPr>
        <p:spPr>
          <a:xfrm>
            <a:off x="6553200" y="3962400"/>
            <a:ext cx="23622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smtClean="0">
                <a:solidFill>
                  <a:schemeClr val="tx1"/>
                </a:solidFill>
                <a:latin typeface="Times New Roman" pitchFamily="18" charset="0"/>
                <a:cs typeface="Times New Roman" pitchFamily="18" charset="0"/>
              </a:rPr>
              <a:t>Mix contiguous holes to create a lager hole</a:t>
            </a:r>
            <a:endParaRPr lang="en-US" sz="2400">
              <a:solidFill>
                <a:schemeClr val="tx1"/>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190CC846-20B3-454D-AF77-DE04E39CF884}" type="slidenum">
              <a:rPr lang="en-US" smtClean="0"/>
              <a:pPr/>
              <a:t>27</a:t>
            </a:fld>
            <a:endParaRPr lang="en-US"/>
          </a:p>
        </p:txBody>
      </p:sp>
      <p:sp>
        <p:nvSpPr>
          <p:cNvPr id="10" name="Footer Placeholder 9"/>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Abstraction :</a:t>
            </a:r>
            <a:br>
              <a:rPr lang="en-US" smtClean="0">
                <a:ea typeface="+mn-ea"/>
              </a:rPr>
            </a:br>
            <a:r>
              <a:rPr lang="en-US" sz="3200" smtClean="0">
                <a:ea typeface="+mn-ea"/>
              </a:rPr>
              <a:t>Memory Management with Linked Lists…</a:t>
            </a:r>
          </a:p>
        </p:txBody>
      </p:sp>
      <p:sp>
        <p:nvSpPr>
          <p:cNvPr id="43011" name="Rectangle 3"/>
          <p:cNvSpPr>
            <a:spLocks noGrp="1"/>
          </p:cNvSpPr>
          <p:nvPr>
            <p:ph type="body" idx="1"/>
          </p:nvPr>
        </p:nvSpPr>
        <p:spPr>
          <a:xfrm>
            <a:off x="304800" y="1371600"/>
            <a:ext cx="8686800" cy="5029200"/>
          </a:xfrm>
        </p:spPr>
        <p:txBody>
          <a:bodyPr>
            <a:normAutofit lnSpcReduction="10000"/>
          </a:bodyPr>
          <a:lstStyle/>
          <a:p>
            <a:pPr algn="just" eaLnBrk="1" hangingPunct="1">
              <a:lnSpc>
                <a:spcPct val="90000"/>
              </a:lnSpc>
              <a:buClrTx/>
              <a:buSzTx/>
              <a:buFont typeface="Arial" charset="0"/>
              <a:buChar char="•"/>
            </a:pPr>
            <a:r>
              <a:rPr lang="en-US" sz="2400" b="1" i="1" smtClean="0">
                <a:latin typeface="Times New Roman" pitchFamily="18" charset="0"/>
                <a:cs typeface="Times New Roman" pitchFamily="18" charset="0"/>
              </a:rPr>
              <a:t>Approaches for Allocation of Memory </a:t>
            </a:r>
          </a:p>
          <a:p>
            <a:pPr marL="401638" lvl="1" algn="just" eaLnBrk="1" hangingPunct="1">
              <a:lnSpc>
                <a:spcPct val="90000"/>
              </a:lnSpc>
            </a:pPr>
            <a:r>
              <a:rPr lang="en-US" sz="2000" b="1" u="sng" smtClean="0">
                <a:solidFill>
                  <a:srgbClr val="FF0000"/>
                </a:solidFill>
                <a:latin typeface="Times New Roman" pitchFamily="18" charset="0"/>
                <a:cs typeface="Times New Roman" pitchFamily="18" charset="0"/>
              </a:rPr>
              <a:t>First fit – fast</a:t>
            </a:r>
          </a:p>
          <a:p>
            <a:pPr marL="623888" lvl="2" algn="just" eaLnBrk="1" hangingPunct="1">
              <a:lnSpc>
                <a:spcPct val="90000"/>
              </a:lnSpc>
            </a:pPr>
            <a:r>
              <a:rPr lang="en-US" sz="1800" smtClean="0">
                <a:latin typeface="Times New Roman" pitchFamily="18" charset="0"/>
                <a:cs typeface="Times New Roman" pitchFamily="18" charset="0"/>
              </a:rPr>
              <a:t>The memory manager </a:t>
            </a:r>
            <a:r>
              <a:rPr lang="en-US" sz="1800" smtClean="0">
                <a:solidFill>
                  <a:srgbClr val="FF0000"/>
                </a:solidFill>
                <a:latin typeface="Times New Roman" pitchFamily="18" charset="0"/>
                <a:cs typeface="Times New Roman" pitchFamily="18" charset="0"/>
              </a:rPr>
              <a:t>scans along the list of segments until it finds a hole that a big enough</a:t>
            </a:r>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sym typeface="Wingdings" pitchFamily="2" charset="2"/>
              </a:rPr>
              <a:t> It can cause redundant in memory use. If the hole is too big in comparison with the length of the process. </a:t>
            </a:r>
            <a:endParaRPr lang="en-US" sz="1800" smtClean="0">
              <a:latin typeface="Times New Roman" pitchFamily="18" charset="0"/>
              <a:cs typeface="Times New Roman" pitchFamily="18" charset="0"/>
            </a:endParaRPr>
          </a:p>
          <a:p>
            <a:pPr marL="457200" lvl="1" algn="just" eaLnBrk="1" hangingPunct="1">
              <a:lnSpc>
                <a:spcPct val="90000"/>
              </a:lnSpc>
            </a:pPr>
            <a:r>
              <a:rPr lang="en-US" sz="2000" b="1" u="sng" smtClean="0">
                <a:solidFill>
                  <a:srgbClr val="008000"/>
                </a:solidFill>
                <a:latin typeface="Times New Roman" pitchFamily="18" charset="0"/>
                <a:cs typeface="Times New Roman" pitchFamily="18" charset="0"/>
              </a:rPr>
              <a:t>Next fit</a:t>
            </a:r>
            <a:r>
              <a:rPr lang="en-US" sz="2000" b="1" smtClean="0">
                <a:solidFill>
                  <a:srgbClr val="008000"/>
                </a:solidFill>
                <a:latin typeface="Times New Roman" pitchFamily="18" charset="0"/>
                <a:cs typeface="Times New Roman" pitchFamily="18" charset="0"/>
              </a:rPr>
              <a:t> </a:t>
            </a:r>
            <a:r>
              <a:rPr lang="en-US" sz="2000" smtClean="0">
                <a:latin typeface="Times New Roman" pitchFamily="18" charset="0"/>
                <a:cs typeface="Times New Roman" pitchFamily="18" charset="0"/>
              </a:rPr>
              <a:t>– slightly worse performance than first fit </a:t>
            </a:r>
            <a:r>
              <a:rPr lang="en-US" sz="2000" b="1" smtClean="0">
                <a:solidFill>
                  <a:srgbClr val="008000"/>
                </a:solidFill>
                <a:latin typeface="Times New Roman" pitchFamily="18" charset="0"/>
                <a:cs typeface="Times New Roman" pitchFamily="18" charset="0"/>
              </a:rPr>
              <a:t>= first fit from last allocation</a:t>
            </a:r>
          </a:p>
          <a:p>
            <a:pPr marL="623888" lvl="2" algn="just" eaLnBrk="1" hangingPunct="1">
              <a:lnSpc>
                <a:spcPct val="90000"/>
              </a:lnSpc>
            </a:pPr>
            <a:r>
              <a:rPr lang="en-US" sz="1800" smtClean="0">
                <a:latin typeface="Times New Roman" pitchFamily="18" charset="0"/>
                <a:cs typeface="Times New Roman" pitchFamily="18" charset="0"/>
              </a:rPr>
              <a:t>Works same as first fit except that it keep tracks of where it is whenever it finds a suitable hole</a:t>
            </a:r>
          </a:p>
          <a:p>
            <a:pPr marL="623888" lvl="2" algn="just" eaLnBrk="1" hangingPunct="1">
              <a:lnSpc>
                <a:spcPct val="90000"/>
              </a:lnSpc>
            </a:pPr>
            <a:r>
              <a:rPr lang="en-US" sz="1800" smtClean="0">
                <a:latin typeface="Times New Roman" pitchFamily="18" charset="0"/>
                <a:cs typeface="Times New Roman" pitchFamily="18" charset="0"/>
              </a:rPr>
              <a:t>The next time it is called to find a hole, it starts searching the list from the place where it left off last time, instead of always at the beginning</a:t>
            </a:r>
          </a:p>
          <a:p>
            <a:pPr marL="401638" lvl="1" algn="just" eaLnBrk="1" hangingPunct="1">
              <a:lnSpc>
                <a:spcPct val="90000"/>
              </a:lnSpc>
            </a:pPr>
            <a:r>
              <a:rPr lang="en-US" sz="2000" b="1" u="sng" smtClean="0">
                <a:solidFill>
                  <a:srgbClr val="0000FF"/>
                </a:solidFill>
                <a:latin typeface="Times New Roman" pitchFamily="18" charset="0"/>
                <a:cs typeface="Times New Roman" pitchFamily="18" charset="0"/>
              </a:rPr>
              <a:t>Best fit</a:t>
            </a:r>
            <a:r>
              <a:rPr lang="en-US" sz="2000" b="1" smtClean="0">
                <a:solidFill>
                  <a:srgbClr val="0000FF"/>
                </a:solidFill>
                <a:latin typeface="Times New Roman" pitchFamily="18" charset="0"/>
                <a:cs typeface="Times New Roman" pitchFamily="18" charset="0"/>
              </a:rPr>
              <a:t> </a:t>
            </a:r>
            <a:r>
              <a:rPr lang="en-US" sz="2000" smtClean="0">
                <a:latin typeface="Times New Roman" pitchFamily="18" charset="0"/>
                <a:cs typeface="Times New Roman" pitchFamily="18" charset="0"/>
              </a:rPr>
              <a:t>– slower; tends to fill up memory with tiny, useless holes</a:t>
            </a:r>
          </a:p>
          <a:p>
            <a:pPr marL="623888" lvl="2" algn="just" eaLnBrk="1" hangingPunct="1">
              <a:lnSpc>
                <a:spcPct val="90000"/>
              </a:lnSpc>
            </a:pPr>
            <a:r>
              <a:rPr lang="en-US" sz="1800" smtClean="0">
                <a:latin typeface="Times New Roman" pitchFamily="18" charset="0"/>
                <a:cs typeface="Times New Roman" pitchFamily="18" charset="0"/>
              </a:rPr>
              <a:t>Search the entire list, from beginning to end, and takes the </a:t>
            </a:r>
            <a:r>
              <a:rPr lang="en-US" sz="1800" b="1" smtClean="0">
                <a:solidFill>
                  <a:srgbClr val="0000FF"/>
                </a:solidFill>
                <a:latin typeface="Times New Roman" pitchFamily="18" charset="0"/>
                <a:cs typeface="Times New Roman" pitchFamily="18" charset="0"/>
              </a:rPr>
              <a:t>smallest hole that is adequate</a:t>
            </a:r>
          </a:p>
          <a:p>
            <a:pPr marL="623888" lvl="2" algn="just" eaLnBrk="1" hangingPunct="1">
              <a:lnSpc>
                <a:spcPct val="90000"/>
              </a:lnSpc>
            </a:pPr>
            <a:r>
              <a:rPr lang="en-US" sz="1800" smtClean="0">
                <a:latin typeface="Times New Roman" pitchFamily="18" charset="0"/>
                <a:cs typeface="Times New Roman" pitchFamily="18" charset="0"/>
              </a:rPr>
              <a:t>Rather than breaking up a big hole that might be needed later, best fit tries to find a hole that is close to the actual size needed, to best match the request and the available holes</a:t>
            </a:r>
          </a:p>
          <a:p>
            <a:pPr marL="388938" lvl="1" algn="just" eaLnBrk="1" hangingPunct="1">
              <a:lnSpc>
                <a:spcPct val="90000"/>
              </a:lnSpc>
            </a:pPr>
            <a:r>
              <a:rPr lang="en-US" sz="2000" b="1" u="sng" smtClean="0">
                <a:solidFill>
                  <a:srgbClr val="6600CC"/>
                </a:solidFill>
                <a:latin typeface="Times New Roman" pitchFamily="18" charset="0"/>
                <a:cs typeface="Times New Roman" pitchFamily="18" charset="0"/>
              </a:rPr>
              <a:t>Worst fit</a:t>
            </a:r>
            <a:r>
              <a:rPr lang="en-US" sz="2000" b="1" smtClean="0">
                <a:solidFill>
                  <a:srgbClr val="6600CC"/>
                </a:solidFill>
                <a:latin typeface="Times New Roman" pitchFamily="18" charset="0"/>
                <a:cs typeface="Times New Roman" pitchFamily="18" charset="0"/>
              </a:rPr>
              <a:t> </a:t>
            </a:r>
            <a:r>
              <a:rPr lang="en-US" sz="2000" smtClean="0">
                <a:latin typeface="Times New Roman" pitchFamily="18" charset="0"/>
                <a:cs typeface="Times New Roman" pitchFamily="18" charset="0"/>
              </a:rPr>
              <a:t>– is not a very good idea</a:t>
            </a:r>
          </a:p>
          <a:p>
            <a:pPr marL="623888" lvl="2" algn="just" eaLnBrk="1" hangingPunct="1">
              <a:lnSpc>
                <a:spcPct val="90000"/>
              </a:lnSpc>
            </a:pPr>
            <a:r>
              <a:rPr lang="en-US" sz="1800" smtClean="0">
                <a:latin typeface="Times New Roman" pitchFamily="18" charset="0"/>
                <a:cs typeface="Times New Roman" pitchFamily="18" charset="0"/>
              </a:rPr>
              <a:t>Take </a:t>
            </a:r>
            <a:r>
              <a:rPr lang="en-US" sz="1800" b="1" smtClean="0">
                <a:solidFill>
                  <a:srgbClr val="7030A0"/>
                </a:solidFill>
                <a:latin typeface="Times New Roman" pitchFamily="18" charset="0"/>
                <a:cs typeface="Times New Roman" pitchFamily="18" charset="0"/>
              </a:rPr>
              <a:t>a largest available hole</a:t>
            </a:r>
            <a:r>
              <a:rPr lang="en-US" sz="1800" smtClean="0">
                <a:latin typeface="Times New Roman" pitchFamily="18" charset="0"/>
                <a:cs typeface="Times New Roman" pitchFamily="18" charset="0"/>
              </a:rPr>
              <a:t>, so that the new hole will be big enough to be useful</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 Memory Abstraction </a:t>
            </a:r>
            <a:br>
              <a:rPr lang="en-US" smtClean="0">
                <a:ea typeface="+mn-ea"/>
              </a:rPr>
            </a:br>
            <a:r>
              <a:rPr lang="en-US" sz="3200" smtClean="0">
                <a:ea typeface="+mn-ea"/>
              </a:rPr>
              <a:t>Memory Management with Linked Lists…</a:t>
            </a:r>
          </a:p>
        </p:txBody>
      </p:sp>
      <p:sp>
        <p:nvSpPr>
          <p:cNvPr id="44035" name="Rectangle 4"/>
          <p:cNvSpPr>
            <a:spLocks noChangeArrowheads="1"/>
          </p:cNvSpPr>
          <p:nvPr/>
        </p:nvSpPr>
        <p:spPr bwMode="auto">
          <a:xfrm>
            <a:off x="3276600" y="1447800"/>
            <a:ext cx="533400" cy="2286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36" name="Rectangle 5"/>
          <p:cNvSpPr>
            <a:spLocks noChangeArrowheads="1"/>
          </p:cNvSpPr>
          <p:nvPr/>
        </p:nvSpPr>
        <p:spPr bwMode="auto">
          <a:xfrm>
            <a:off x="3276600" y="1828800"/>
            <a:ext cx="533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37" name="Rectangle 6"/>
          <p:cNvSpPr>
            <a:spLocks noChangeArrowheads="1"/>
          </p:cNvSpPr>
          <p:nvPr/>
        </p:nvSpPr>
        <p:spPr bwMode="auto">
          <a:xfrm>
            <a:off x="3276600" y="2362200"/>
            <a:ext cx="533400" cy="2286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38" name="Rectangle 7"/>
          <p:cNvSpPr>
            <a:spLocks noChangeArrowheads="1"/>
          </p:cNvSpPr>
          <p:nvPr/>
        </p:nvSpPr>
        <p:spPr bwMode="auto">
          <a:xfrm>
            <a:off x="3276600" y="2895600"/>
            <a:ext cx="533400" cy="4572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39" name="Line 8"/>
          <p:cNvSpPr>
            <a:spLocks noChangeShapeType="1"/>
          </p:cNvSpPr>
          <p:nvPr/>
        </p:nvSpPr>
        <p:spPr bwMode="auto">
          <a:xfrm>
            <a:off x="3278188" y="31242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0" name="Rectangle 9"/>
          <p:cNvSpPr>
            <a:spLocks noChangeArrowheads="1"/>
          </p:cNvSpPr>
          <p:nvPr/>
        </p:nvSpPr>
        <p:spPr bwMode="auto">
          <a:xfrm>
            <a:off x="3276600" y="3505200"/>
            <a:ext cx="533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41" name="Rectangle 10"/>
          <p:cNvSpPr>
            <a:spLocks noChangeArrowheads="1"/>
          </p:cNvSpPr>
          <p:nvPr/>
        </p:nvSpPr>
        <p:spPr bwMode="auto">
          <a:xfrm>
            <a:off x="3276600" y="3733800"/>
            <a:ext cx="533400" cy="6858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42" name="Rectangle 11"/>
          <p:cNvSpPr>
            <a:spLocks noChangeArrowheads="1"/>
          </p:cNvSpPr>
          <p:nvPr/>
        </p:nvSpPr>
        <p:spPr bwMode="auto">
          <a:xfrm>
            <a:off x="3276600" y="4648200"/>
            <a:ext cx="533400" cy="3048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43" name="Line 12"/>
          <p:cNvSpPr>
            <a:spLocks noChangeShapeType="1"/>
          </p:cNvSpPr>
          <p:nvPr/>
        </p:nvSpPr>
        <p:spPr bwMode="auto">
          <a:xfrm flipV="1">
            <a:off x="3276600" y="1296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4" name="Line 13"/>
          <p:cNvSpPr>
            <a:spLocks noChangeShapeType="1"/>
          </p:cNvSpPr>
          <p:nvPr/>
        </p:nvSpPr>
        <p:spPr bwMode="auto">
          <a:xfrm>
            <a:off x="3278188" y="12954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5" name="Line 14"/>
          <p:cNvSpPr>
            <a:spLocks noChangeShapeType="1"/>
          </p:cNvSpPr>
          <p:nvPr/>
        </p:nvSpPr>
        <p:spPr bwMode="auto">
          <a:xfrm>
            <a:off x="3810000" y="1296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6" name="Line 15"/>
          <p:cNvSpPr>
            <a:spLocks noChangeShapeType="1"/>
          </p:cNvSpPr>
          <p:nvPr/>
        </p:nvSpPr>
        <p:spPr bwMode="auto">
          <a:xfrm>
            <a:off x="3276600" y="1677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7" name="Line 16"/>
          <p:cNvSpPr>
            <a:spLocks noChangeShapeType="1"/>
          </p:cNvSpPr>
          <p:nvPr/>
        </p:nvSpPr>
        <p:spPr bwMode="auto">
          <a:xfrm>
            <a:off x="3810000" y="1677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8" name="Line 17"/>
          <p:cNvSpPr>
            <a:spLocks noChangeShapeType="1"/>
          </p:cNvSpPr>
          <p:nvPr/>
        </p:nvSpPr>
        <p:spPr bwMode="auto">
          <a:xfrm>
            <a:off x="3276600" y="1982788"/>
            <a:ext cx="0" cy="3794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9" name="Line 18"/>
          <p:cNvSpPr>
            <a:spLocks noChangeShapeType="1"/>
          </p:cNvSpPr>
          <p:nvPr/>
        </p:nvSpPr>
        <p:spPr bwMode="auto">
          <a:xfrm>
            <a:off x="3810000" y="1982788"/>
            <a:ext cx="0" cy="3794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0" name="Line 19"/>
          <p:cNvSpPr>
            <a:spLocks noChangeShapeType="1"/>
          </p:cNvSpPr>
          <p:nvPr/>
        </p:nvSpPr>
        <p:spPr bwMode="auto">
          <a:xfrm>
            <a:off x="3276600" y="2592388"/>
            <a:ext cx="0" cy="303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1" name="Line 20"/>
          <p:cNvSpPr>
            <a:spLocks noChangeShapeType="1"/>
          </p:cNvSpPr>
          <p:nvPr/>
        </p:nvSpPr>
        <p:spPr bwMode="auto">
          <a:xfrm>
            <a:off x="3810000" y="2592388"/>
            <a:ext cx="0" cy="303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2" name="Line 21"/>
          <p:cNvSpPr>
            <a:spLocks noChangeShapeType="1"/>
          </p:cNvSpPr>
          <p:nvPr/>
        </p:nvSpPr>
        <p:spPr bwMode="auto">
          <a:xfrm>
            <a:off x="3276600" y="33543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3" name="Line 22"/>
          <p:cNvSpPr>
            <a:spLocks noChangeShapeType="1"/>
          </p:cNvSpPr>
          <p:nvPr/>
        </p:nvSpPr>
        <p:spPr bwMode="auto">
          <a:xfrm>
            <a:off x="3810000" y="33543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4" name="Line 23"/>
          <p:cNvSpPr>
            <a:spLocks noChangeShapeType="1"/>
          </p:cNvSpPr>
          <p:nvPr/>
        </p:nvSpPr>
        <p:spPr bwMode="auto">
          <a:xfrm>
            <a:off x="3276600" y="36591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5" name="Line 24"/>
          <p:cNvSpPr>
            <a:spLocks noChangeShapeType="1"/>
          </p:cNvSpPr>
          <p:nvPr/>
        </p:nvSpPr>
        <p:spPr bwMode="auto">
          <a:xfrm>
            <a:off x="3810000" y="36591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6" name="Line 25"/>
          <p:cNvSpPr>
            <a:spLocks noChangeShapeType="1"/>
          </p:cNvSpPr>
          <p:nvPr/>
        </p:nvSpPr>
        <p:spPr bwMode="auto">
          <a:xfrm>
            <a:off x="3276600" y="4421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7" name="Line 26"/>
          <p:cNvSpPr>
            <a:spLocks noChangeShapeType="1"/>
          </p:cNvSpPr>
          <p:nvPr/>
        </p:nvSpPr>
        <p:spPr bwMode="auto">
          <a:xfrm>
            <a:off x="3810000" y="4421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8" name="Line 27"/>
          <p:cNvSpPr>
            <a:spLocks noChangeShapeType="1"/>
          </p:cNvSpPr>
          <p:nvPr/>
        </p:nvSpPr>
        <p:spPr bwMode="auto">
          <a:xfrm>
            <a:off x="3276600" y="4954588"/>
            <a:ext cx="0" cy="608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9" name="Line 28"/>
          <p:cNvSpPr>
            <a:spLocks noChangeShapeType="1"/>
          </p:cNvSpPr>
          <p:nvPr/>
        </p:nvSpPr>
        <p:spPr bwMode="auto">
          <a:xfrm>
            <a:off x="3278188" y="55626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60" name="Line 29"/>
          <p:cNvSpPr>
            <a:spLocks noChangeShapeType="1"/>
          </p:cNvSpPr>
          <p:nvPr/>
        </p:nvSpPr>
        <p:spPr bwMode="auto">
          <a:xfrm flipV="1">
            <a:off x="3810000" y="4954588"/>
            <a:ext cx="0" cy="608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61" name="Line 30"/>
          <p:cNvSpPr>
            <a:spLocks noChangeShapeType="1"/>
          </p:cNvSpPr>
          <p:nvPr/>
        </p:nvSpPr>
        <p:spPr bwMode="auto">
          <a:xfrm>
            <a:off x="2514600" y="30495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62" name="Line 31"/>
          <p:cNvSpPr>
            <a:spLocks noChangeShapeType="1"/>
          </p:cNvSpPr>
          <p:nvPr/>
        </p:nvSpPr>
        <p:spPr bwMode="auto">
          <a:xfrm>
            <a:off x="2516188" y="3276600"/>
            <a:ext cx="76041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44063" name="Rectangle 32"/>
          <p:cNvSpPr>
            <a:spLocks noChangeArrowheads="1"/>
          </p:cNvSpPr>
          <p:nvPr/>
        </p:nvSpPr>
        <p:spPr bwMode="auto">
          <a:xfrm>
            <a:off x="1447800" y="3886200"/>
            <a:ext cx="152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4" name="Rectangle 33"/>
          <p:cNvSpPr>
            <a:spLocks noChangeArrowheads="1"/>
          </p:cNvSpPr>
          <p:nvPr/>
        </p:nvSpPr>
        <p:spPr bwMode="auto">
          <a:xfrm>
            <a:off x="5715000" y="1447800"/>
            <a:ext cx="533400" cy="2286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5" name="Rectangle 34"/>
          <p:cNvSpPr>
            <a:spLocks noChangeArrowheads="1"/>
          </p:cNvSpPr>
          <p:nvPr/>
        </p:nvSpPr>
        <p:spPr bwMode="auto">
          <a:xfrm>
            <a:off x="5715000" y="1828800"/>
            <a:ext cx="533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6" name="Rectangle 35"/>
          <p:cNvSpPr>
            <a:spLocks noChangeArrowheads="1"/>
          </p:cNvSpPr>
          <p:nvPr/>
        </p:nvSpPr>
        <p:spPr bwMode="auto">
          <a:xfrm>
            <a:off x="5715000" y="2362200"/>
            <a:ext cx="533400" cy="2286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7" name="Rectangle 36"/>
          <p:cNvSpPr>
            <a:spLocks noChangeArrowheads="1"/>
          </p:cNvSpPr>
          <p:nvPr/>
        </p:nvSpPr>
        <p:spPr bwMode="auto">
          <a:xfrm>
            <a:off x="5715000" y="2819400"/>
            <a:ext cx="533400" cy="533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8" name="Rectangle 37"/>
          <p:cNvSpPr>
            <a:spLocks noChangeArrowheads="1"/>
          </p:cNvSpPr>
          <p:nvPr/>
        </p:nvSpPr>
        <p:spPr bwMode="auto">
          <a:xfrm>
            <a:off x="5715000" y="3505200"/>
            <a:ext cx="533400" cy="1524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69" name="Rectangle 38"/>
          <p:cNvSpPr>
            <a:spLocks noChangeArrowheads="1"/>
          </p:cNvSpPr>
          <p:nvPr/>
        </p:nvSpPr>
        <p:spPr bwMode="auto">
          <a:xfrm>
            <a:off x="5715000" y="3733800"/>
            <a:ext cx="533400" cy="6858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70" name="Rectangle 39"/>
          <p:cNvSpPr>
            <a:spLocks noChangeArrowheads="1"/>
          </p:cNvSpPr>
          <p:nvPr/>
        </p:nvSpPr>
        <p:spPr bwMode="auto">
          <a:xfrm>
            <a:off x="5715000" y="4648200"/>
            <a:ext cx="533400" cy="304800"/>
          </a:xfrm>
          <a:prstGeom prst="rect">
            <a:avLst/>
          </a:prstGeom>
          <a:solidFill>
            <a:srgbClr val="DDDDDD"/>
          </a:solidFill>
          <a:ln w="12700">
            <a:solidFill>
              <a:schemeClr val="tx1"/>
            </a:solidFill>
            <a:miter lim="800000"/>
            <a:headEnd/>
            <a:tailEnd/>
          </a:ln>
        </p:spPr>
        <p:txBody>
          <a:bodyPr wrap="none" anchor="ctr"/>
          <a:lstStyle/>
          <a:p>
            <a:endParaRPr lang="en-US"/>
          </a:p>
        </p:txBody>
      </p:sp>
      <p:sp>
        <p:nvSpPr>
          <p:cNvPr id="44071" name="Rectangle 40"/>
          <p:cNvSpPr>
            <a:spLocks noChangeArrowheads="1"/>
          </p:cNvSpPr>
          <p:nvPr/>
        </p:nvSpPr>
        <p:spPr bwMode="auto">
          <a:xfrm>
            <a:off x="5715000" y="1981200"/>
            <a:ext cx="533400" cy="304800"/>
          </a:xfrm>
          <a:prstGeom prst="rect">
            <a:avLst/>
          </a:prstGeom>
          <a:solidFill>
            <a:srgbClr val="B2B2B2"/>
          </a:solidFill>
          <a:ln w="12700">
            <a:solidFill>
              <a:schemeClr val="tx1"/>
            </a:solidFill>
            <a:miter lim="800000"/>
            <a:headEnd/>
            <a:tailEnd/>
          </a:ln>
        </p:spPr>
        <p:txBody>
          <a:bodyPr wrap="none" anchor="ctr"/>
          <a:lstStyle/>
          <a:p>
            <a:endParaRPr lang="en-US"/>
          </a:p>
        </p:txBody>
      </p:sp>
      <p:sp>
        <p:nvSpPr>
          <p:cNvPr id="44072" name="Rectangle 41"/>
          <p:cNvSpPr>
            <a:spLocks noChangeArrowheads="1"/>
          </p:cNvSpPr>
          <p:nvPr/>
        </p:nvSpPr>
        <p:spPr bwMode="auto">
          <a:xfrm>
            <a:off x="5715000" y="2590800"/>
            <a:ext cx="533400" cy="228600"/>
          </a:xfrm>
          <a:prstGeom prst="rect">
            <a:avLst/>
          </a:prstGeom>
          <a:solidFill>
            <a:srgbClr val="B2B2B2"/>
          </a:solidFill>
          <a:ln w="12700">
            <a:solidFill>
              <a:schemeClr val="tx1"/>
            </a:solidFill>
            <a:miter lim="800000"/>
            <a:headEnd/>
            <a:tailEnd/>
          </a:ln>
        </p:spPr>
        <p:txBody>
          <a:bodyPr wrap="none" anchor="ctr"/>
          <a:lstStyle/>
          <a:p>
            <a:endParaRPr lang="en-US"/>
          </a:p>
        </p:txBody>
      </p:sp>
      <p:sp>
        <p:nvSpPr>
          <p:cNvPr id="44073" name="Rectangle 42"/>
          <p:cNvSpPr>
            <a:spLocks noChangeArrowheads="1"/>
          </p:cNvSpPr>
          <p:nvPr/>
        </p:nvSpPr>
        <p:spPr bwMode="auto">
          <a:xfrm>
            <a:off x="5715000" y="4953000"/>
            <a:ext cx="533400" cy="304800"/>
          </a:xfrm>
          <a:prstGeom prst="rect">
            <a:avLst/>
          </a:prstGeom>
          <a:solidFill>
            <a:srgbClr val="B2B2B2"/>
          </a:solidFill>
          <a:ln w="12700">
            <a:solidFill>
              <a:schemeClr val="tx1"/>
            </a:solidFill>
            <a:miter lim="800000"/>
            <a:headEnd/>
            <a:tailEnd/>
          </a:ln>
        </p:spPr>
        <p:txBody>
          <a:bodyPr wrap="none" anchor="ctr"/>
          <a:lstStyle/>
          <a:p>
            <a:endParaRPr lang="en-US"/>
          </a:p>
        </p:txBody>
      </p:sp>
      <p:sp>
        <p:nvSpPr>
          <p:cNvPr id="44074" name="Line 43"/>
          <p:cNvSpPr>
            <a:spLocks noChangeShapeType="1"/>
          </p:cNvSpPr>
          <p:nvPr/>
        </p:nvSpPr>
        <p:spPr bwMode="auto">
          <a:xfrm flipV="1">
            <a:off x="5715000" y="1296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5" name="Line 44"/>
          <p:cNvSpPr>
            <a:spLocks noChangeShapeType="1"/>
          </p:cNvSpPr>
          <p:nvPr/>
        </p:nvSpPr>
        <p:spPr bwMode="auto">
          <a:xfrm>
            <a:off x="5716588" y="12954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6" name="Line 45"/>
          <p:cNvSpPr>
            <a:spLocks noChangeShapeType="1"/>
          </p:cNvSpPr>
          <p:nvPr/>
        </p:nvSpPr>
        <p:spPr bwMode="auto">
          <a:xfrm flipV="1">
            <a:off x="6248400" y="1296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7" name="Line 46"/>
          <p:cNvSpPr>
            <a:spLocks noChangeShapeType="1"/>
          </p:cNvSpPr>
          <p:nvPr/>
        </p:nvSpPr>
        <p:spPr bwMode="auto">
          <a:xfrm>
            <a:off x="5715000" y="1677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8" name="Line 47"/>
          <p:cNvSpPr>
            <a:spLocks noChangeShapeType="1"/>
          </p:cNvSpPr>
          <p:nvPr/>
        </p:nvSpPr>
        <p:spPr bwMode="auto">
          <a:xfrm>
            <a:off x="6248400" y="16779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79" name="Line 48"/>
          <p:cNvSpPr>
            <a:spLocks noChangeShapeType="1"/>
          </p:cNvSpPr>
          <p:nvPr/>
        </p:nvSpPr>
        <p:spPr bwMode="auto">
          <a:xfrm>
            <a:off x="5715000" y="22875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0" name="Line 49"/>
          <p:cNvSpPr>
            <a:spLocks noChangeShapeType="1"/>
          </p:cNvSpPr>
          <p:nvPr/>
        </p:nvSpPr>
        <p:spPr bwMode="auto">
          <a:xfrm>
            <a:off x="6248400" y="22875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1" name="Line 50"/>
          <p:cNvSpPr>
            <a:spLocks noChangeShapeType="1"/>
          </p:cNvSpPr>
          <p:nvPr/>
        </p:nvSpPr>
        <p:spPr bwMode="auto">
          <a:xfrm>
            <a:off x="5715000" y="33543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2" name="Line 51"/>
          <p:cNvSpPr>
            <a:spLocks noChangeShapeType="1"/>
          </p:cNvSpPr>
          <p:nvPr/>
        </p:nvSpPr>
        <p:spPr bwMode="auto">
          <a:xfrm>
            <a:off x="6248400" y="33543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3" name="Line 52"/>
          <p:cNvSpPr>
            <a:spLocks noChangeShapeType="1"/>
          </p:cNvSpPr>
          <p:nvPr/>
        </p:nvSpPr>
        <p:spPr bwMode="auto">
          <a:xfrm>
            <a:off x="5715000" y="36591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4" name="Line 53"/>
          <p:cNvSpPr>
            <a:spLocks noChangeShapeType="1"/>
          </p:cNvSpPr>
          <p:nvPr/>
        </p:nvSpPr>
        <p:spPr bwMode="auto">
          <a:xfrm>
            <a:off x="6248400" y="3659188"/>
            <a:ext cx="0" cy="746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5" name="Line 54"/>
          <p:cNvSpPr>
            <a:spLocks noChangeShapeType="1"/>
          </p:cNvSpPr>
          <p:nvPr/>
        </p:nvSpPr>
        <p:spPr bwMode="auto">
          <a:xfrm>
            <a:off x="5715000" y="4421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6" name="Line 55"/>
          <p:cNvSpPr>
            <a:spLocks noChangeShapeType="1"/>
          </p:cNvSpPr>
          <p:nvPr/>
        </p:nvSpPr>
        <p:spPr bwMode="auto">
          <a:xfrm>
            <a:off x="6248400" y="4421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7" name="Line 56"/>
          <p:cNvSpPr>
            <a:spLocks noChangeShapeType="1"/>
          </p:cNvSpPr>
          <p:nvPr/>
        </p:nvSpPr>
        <p:spPr bwMode="auto">
          <a:xfrm>
            <a:off x="5715000" y="5259388"/>
            <a:ext cx="0" cy="303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8" name="Line 57"/>
          <p:cNvSpPr>
            <a:spLocks noChangeShapeType="1"/>
          </p:cNvSpPr>
          <p:nvPr/>
        </p:nvSpPr>
        <p:spPr bwMode="auto">
          <a:xfrm>
            <a:off x="6248400" y="5259388"/>
            <a:ext cx="0" cy="3032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89" name="Line 58"/>
          <p:cNvSpPr>
            <a:spLocks noChangeShapeType="1"/>
          </p:cNvSpPr>
          <p:nvPr/>
        </p:nvSpPr>
        <p:spPr bwMode="auto">
          <a:xfrm>
            <a:off x="5716588" y="5562600"/>
            <a:ext cx="5318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90" name="Line 59"/>
          <p:cNvSpPr>
            <a:spLocks noChangeShapeType="1"/>
          </p:cNvSpPr>
          <p:nvPr/>
        </p:nvSpPr>
        <p:spPr bwMode="auto">
          <a:xfrm>
            <a:off x="4876800" y="4954588"/>
            <a:ext cx="0" cy="1508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91" name="Line 60"/>
          <p:cNvSpPr>
            <a:spLocks noChangeShapeType="1"/>
          </p:cNvSpPr>
          <p:nvPr/>
        </p:nvSpPr>
        <p:spPr bwMode="auto">
          <a:xfrm>
            <a:off x="4878388" y="5105400"/>
            <a:ext cx="76041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44092" name="Line 61"/>
          <p:cNvSpPr>
            <a:spLocks noChangeShapeType="1"/>
          </p:cNvSpPr>
          <p:nvPr/>
        </p:nvSpPr>
        <p:spPr bwMode="auto">
          <a:xfrm>
            <a:off x="4876800" y="25161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93" name="Line 62"/>
          <p:cNvSpPr>
            <a:spLocks noChangeShapeType="1"/>
          </p:cNvSpPr>
          <p:nvPr/>
        </p:nvSpPr>
        <p:spPr bwMode="auto">
          <a:xfrm>
            <a:off x="4878388" y="2743200"/>
            <a:ext cx="76041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44094" name="Line 63"/>
          <p:cNvSpPr>
            <a:spLocks noChangeShapeType="1"/>
          </p:cNvSpPr>
          <p:nvPr/>
        </p:nvSpPr>
        <p:spPr bwMode="auto">
          <a:xfrm>
            <a:off x="4876800" y="19065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95" name="Line 64"/>
          <p:cNvSpPr>
            <a:spLocks noChangeShapeType="1"/>
          </p:cNvSpPr>
          <p:nvPr/>
        </p:nvSpPr>
        <p:spPr bwMode="auto">
          <a:xfrm>
            <a:off x="4878388" y="2133600"/>
            <a:ext cx="76041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44096" name="Rectangle 65"/>
          <p:cNvSpPr>
            <a:spLocks noChangeArrowheads="1"/>
          </p:cNvSpPr>
          <p:nvPr/>
        </p:nvSpPr>
        <p:spPr bwMode="auto">
          <a:xfrm>
            <a:off x="1981200" y="2362200"/>
            <a:ext cx="960438" cy="647700"/>
          </a:xfrm>
          <a:prstGeom prst="rect">
            <a:avLst/>
          </a:prstGeom>
          <a:noFill/>
          <a:ln w="9525">
            <a:noFill/>
            <a:miter lim="800000"/>
            <a:headEnd/>
            <a:tailEnd/>
          </a:ln>
        </p:spPr>
        <p:txBody>
          <a:bodyPr wrap="none" lIns="92075" tIns="46038" rIns="92075" bIns="46038">
            <a:spAutoFit/>
          </a:bodyPr>
          <a:lstStyle/>
          <a:p>
            <a:pPr eaLnBrk="0" hangingPunct="0"/>
            <a:r>
              <a:rPr lang="en-US" sz="1200" b="1">
                <a:solidFill>
                  <a:srgbClr val="0070C0"/>
                </a:solidFill>
                <a:latin typeface="Times New Roman" pitchFamily="18" charset="0"/>
              </a:rPr>
              <a:t>Last</a:t>
            </a:r>
          </a:p>
          <a:p>
            <a:pPr eaLnBrk="0" hangingPunct="0"/>
            <a:r>
              <a:rPr lang="en-US" sz="1200" b="1">
                <a:solidFill>
                  <a:srgbClr val="0070C0"/>
                </a:solidFill>
                <a:latin typeface="Times New Roman" pitchFamily="18" charset="0"/>
              </a:rPr>
              <a:t>allocated</a:t>
            </a:r>
          </a:p>
          <a:p>
            <a:pPr eaLnBrk="0" hangingPunct="0"/>
            <a:r>
              <a:rPr lang="en-US" sz="1200" b="1">
                <a:solidFill>
                  <a:srgbClr val="0070C0"/>
                </a:solidFill>
                <a:latin typeface="Times New Roman" pitchFamily="18" charset="0"/>
              </a:rPr>
              <a:t>block (14K)</a:t>
            </a:r>
          </a:p>
        </p:txBody>
      </p:sp>
      <p:sp>
        <p:nvSpPr>
          <p:cNvPr id="44097" name="Rectangle 66"/>
          <p:cNvSpPr>
            <a:spLocks noChangeArrowheads="1"/>
          </p:cNvSpPr>
          <p:nvPr/>
        </p:nvSpPr>
        <p:spPr bwMode="auto">
          <a:xfrm>
            <a:off x="3276600" y="5562600"/>
            <a:ext cx="617538"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Before</a:t>
            </a:r>
          </a:p>
        </p:txBody>
      </p:sp>
      <p:sp>
        <p:nvSpPr>
          <p:cNvPr id="44098" name="Rectangle 67"/>
          <p:cNvSpPr>
            <a:spLocks noChangeArrowheads="1"/>
          </p:cNvSpPr>
          <p:nvPr/>
        </p:nvSpPr>
        <p:spPr bwMode="auto">
          <a:xfrm>
            <a:off x="5715000" y="5638800"/>
            <a:ext cx="531813"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After</a:t>
            </a:r>
          </a:p>
        </p:txBody>
      </p:sp>
      <p:sp>
        <p:nvSpPr>
          <p:cNvPr id="44099" name="Rectangle 68"/>
          <p:cNvSpPr>
            <a:spLocks noChangeArrowheads="1"/>
          </p:cNvSpPr>
          <p:nvPr/>
        </p:nvSpPr>
        <p:spPr bwMode="auto">
          <a:xfrm>
            <a:off x="1447800" y="4191000"/>
            <a:ext cx="1524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4100" name="Rectangle 69"/>
          <p:cNvSpPr>
            <a:spLocks noChangeArrowheads="1"/>
          </p:cNvSpPr>
          <p:nvPr/>
        </p:nvSpPr>
        <p:spPr bwMode="auto">
          <a:xfrm>
            <a:off x="2973388" y="1219200"/>
            <a:ext cx="379412"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8K</a:t>
            </a:r>
          </a:p>
        </p:txBody>
      </p:sp>
      <p:sp>
        <p:nvSpPr>
          <p:cNvPr id="44101" name="Rectangle 70"/>
          <p:cNvSpPr>
            <a:spLocks noChangeArrowheads="1"/>
          </p:cNvSpPr>
          <p:nvPr/>
        </p:nvSpPr>
        <p:spPr bwMode="auto">
          <a:xfrm>
            <a:off x="5410200" y="1219200"/>
            <a:ext cx="379413"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8K</a:t>
            </a:r>
          </a:p>
        </p:txBody>
      </p:sp>
      <p:sp>
        <p:nvSpPr>
          <p:cNvPr id="44102" name="Rectangle 71"/>
          <p:cNvSpPr>
            <a:spLocks noChangeArrowheads="1"/>
          </p:cNvSpPr>
          <p:nvPr/>
        </p:nvSpPr>
        <p:spPr bwMode="auto">
          <a:xfrm>
            <a:off x="2897188" y="16303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12K</a:t>
            </a:r>
          </a:p>
        </p:txBody>
      </p:sp>
      <p:sp>
        <p:nvSpPr>
          <p:cNvPr id="44103" name="Rectangle 72"/>
          <p:cNvSpPr>
            <a:spLocks noChangeArrowheads="1"/>
          </p:cNvSpPr>
          <p:nvPr/>
        </p:nvSpPr>
        <p:spPr bwMode="auto">
          <a:xfrm>
            <a:off x="5335588" y="16303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12K</a:t>
            </a:r>
          </a:p>
        </p:txBody>
      </p:sp>
      <p:sp>
        <p:nvSpPr>
          <p:cNvPr id="44104" name="Rectangle 73"/>
          <p:cNvSpPr>
            <a:spLocks noChangeArrowheads="1"/>
          </p:cNvSpPr>
          <p:nvPr/>
        </p:nvSpPr>
        <p:spPr bwMode="auto">
          <a:xfrm>
            <a:off x="2897188" y="20113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22K</a:t>
            </a:r>
          </a:p>
        </p:txBody>
      </p:sp>
      <p:sp>
        <p:nvSpPr>
          <p:cNvPr id="44105" name="Rectangle 74"/>
          <p:cNvSpPr>
            <a:spLocks noChangeArrowheads="1"/>
          </p:cNvSpPr>
          <p:nvPr/>
        </p:nvSpPr>
        <p:spPr bwMode="auto">
          <a:xfrm>
            <a:off x="2897188" y="2590800"/>
            <a:ext cx="455612"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18K</a:t>
            </a:r>
          </a:p>
        </p:txBody>
      </p:sp>
      <p:sp>
        <p:nvSpPr>
          <p:cNvPr id="44106" name="Rectangle 75"/>
          <p:cNvSpPr>
            <a:spLocks noChangeArrowheads="1"/>
          </p:cNvSpPr>
          <p:nvPr/>
        </p:nvSpPr>
        <p:spPr bwMode="auto">
          <a:xfrm>
            <a:off x="3006725" y="3581400"/>
            <a:ext cx="346075" cy="244475"/>
          </a:xfrm>
          <a:prstGeom prst="rect">
            <a:avLst/>
          </a:prstGeom>
          <a:noFill/>
          <a:ln w="9525">
            <a:noFill/>
            <a:miter lim="800000"/>
            <a:headEnd/>
            <a:tailEnd/>
          </a:ln>
        </p:spPr>
        <p:txBody>
          <a:bodyPr wrap="none" lIns="92075" tIns="46038" rIns="92075" bIns="46038">
            <a:spAutoFit/>
          </a:bodyPr>
          <a:lstStyle/>
          <a:p>
            <a:pPr algn="ctr" eaLnBrk="0" hangingPunct="0"/>
            <a:r>
              <a:rPr lang="en-US" sz="1000" b="1">
                <a:latin typeface="Times New Roman" pitchFamily="18" charset="0"/>
              </a:rPr>
              <a:t>6K</a:t>
            </a:r>
          </a:p>
        </p:txBody>
      </p:sp>
      <p:sp>
        <p:nvSpPr>
          <p:cNvPr id="44107" name="Rectangle 76"/>
          <p:cNvSpPr>
            <a:spLocks noChangeArrowheads="1"/>
          </p:cNvSpPr>
          <p:nvPr/>
        </p:nvSpPr>
        <p:spPr bwMode="auto">
          <a:xfrm>
            <a:off x="5368925" y="3581400"/>
            <a:ext cx="346075" cy="244475"/>
          </a:xfrm>
          <a:prstGeom prst="rect">
            <a:avLst/>
          </a:prstGeom>
          <a:noFill/>
          <a:ln w="9525">
            <a:noFill/>
            <a:miter lim="800000"/>
            <a:headEnd/>
            <a:tailEnd/>
          </a:ln>
        </p:spPr>
        <p:txBody>
          <a:bodyPr wrap="none" lIns="92075" tIns="46038" rIns="92075" bIns="46038">
            <a:spAutoFit/>
          </a:bodyPr>
          <a:lstStyle/>
          <a:p>
            <a:pPr algn="ctr" eaLnBrk="0" hangingPunct="0"/>
            <a:r>
              <a:rPr lang="en-US" sz="1000" b="1">
                <a:latin typeface="Times New Roman" pitchFamily="18" charset="0"/>
              </a:rPr>
              <a:t>6K</a:t>
            </a:r>
          </a:p>
        </p:txBody>
      </p:sp>
      <p:sp>
        <p:nvSpPr>
          <p:cNvPr id="44108" name="Rectangle 77"/>
          <p:cNvSpPr>
            <a:spLocks noChangeArrowheads="1"/>
          </p:cNvSpPr>
          <p:nvPr/>
        </p:nvSpPr>
        <p:spPr bwMode="auto">
          <a:xfrm>
            <a:off x="2971800" y="3306763"/>
            <a:ext cx="379413"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8K</a:t>
            </a:r>
          </a:p>
        </p:txBody>
      </p:sp>
      <p:sp>
        <p:nvSpPr>
          <p:cNvPr id="44109" name="Rectangle 78"/>
          <p:cNvSpPr>
            <a:spLocks noChangeArrowheads="1"/>
          </p:cNvSpPr>
          <p:nvPr/>
        </p:nvSpPr>
        <p:spPr bwMode="auto">
          <a:xfrm>
            <a:off x="5410200" y="3276600"/>
            <a:ext cx="379413"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8K</a:t>
            </a:r>
          </a:p>
        </p:txBody>
      </p:sp>
      <p:sp>
        <p:nvSpPr>
          <p:cNvPr id="44110" name="Rectangle 79"/>
          <p:cNvSpPr>
            <a:spLocks noChangeArrowheads="1"/>
          </p:cNvSpPr>
          <p:nvPr/>
        </p:nvSpPr>
        <p:spPr bwMode="auto">
          <a:xfrm>
            <a:off x="2897188" y="43735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14K</a:t>
            </a:r>
          </a:p>
        </p:txBody>
      </p:sp>
      <p:sp>
        <p:nvSpPr>
          <p:cNvPr id="44111" name="Rectangle 80"/>
          <p:cNvSpPr>
            <a:spLocks noChangeArrowheads="1"/>
          </p:cNvSpPr>
          <p:nvPr/>
        </p:nvSpPr>
        <p:spPr bwMode="auto">
          <a:xfrm>
            <a:off x="5257800" y="4373563"/>
            <a:ext cx="455613"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14K</a:t>
            </a:r>
          </a:p>
        </p:txBody>
      </p:sp>
      <p:sp>
        <p:nvSpPr>
          <p:cNvPr id="44112" name="Rectangle 81"/>
          <p:cNvSpPr>
            <a:spLocks noChangeArrowheads="1"/>
          </p:cNvSpPr>
          <p:nvPr/>
        </p:nvSpPr>
        <p:spPr bwMode="auto">
          <a:xfrm>
            <a:off x="5368925" y="2209800"/>
            <a:ext cx="346075" cy="244475"/>
          </a:xfrm>
          <a:prstGeom prst="rect">
            <a:avLst/>
          </a:prstGeom>
          <a:noFill/>
          <a:ln w="9525">
            <a:noFill/>
            <a:miter lim="800000"/>
            <a:headEnd/>
            <a:tailEnd/>
          </a:ln>
        </p:spPr>
        <p:txBody>
          <a:bodyPr wrap="none" lIns="92075" tIns="46038" rIns="92075" bIns="46038">
            <a:spAutoFit/>
          </a:bodyPr>
          <a:lstStyle/>
          <a:p>
            <a:pPr algn="ctr" eaLnBrk="0" hangingPunct="0"/>
            <a:r>
              <a:rPr lang="en-US" sz="1000" b="1">
                <a:latin typeface="Times New Roman" pitchFamily="18" charset="0"/>
              </a:rPr>
              <a:t>6K</a:t>
            </a:r>
          </a:p>
        </p:txBody>
      </p:sp>
      <p:sp>
        <p:nvSpPr>
          <p:cNvPr id="44113" name="Rectangle 82"/>
          <p:cNvSpPr>
            <a:spLocks noChangeArrowheads="1"/>
          </p:cNvSpPr>
          <p:nvPr/>
        </p:nvSpPr>
        <p:spPr bwMode="auto">
          <a:xfrm>
            <a:off x="5410200" y="2743200"/>
            <a:ext cx="379413"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2K</a:t>
            </a:r>
          </a:p>
        </p:txBody>
      </p:sp>
      <p:sp>
        <p:nvSpPr>
          <p:cNvPr id="44114" name="Rectangle 83"/>
          <p:cNvSpPr>
            <a:spLocks noChangeArrowheads="1"/>
          </p:cNvSpPr>
          <p:nvPr/>
        </p:nvSpPr>
        <p:spPr bwMode="auto">
          <a:xfrm>
            <a:off x="2897188" y="5135563"/>
            <a:ext cx="455612" cy="274637"/>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36K</a:t>
            </a:r>
          </a:p>
        </p:txBody>
      </p:sp>
      <p:sp>
        <p:nvSpPr>
          <p:cNvPr id="44115" name="Rectangle 84"/>
          <p:cNvSpPr>
            <a:spLocks noChangeArrowheads="1"/>
          </p:cNvSpPr>
          <p:nvPr/>
        </p:nvSpPr>
        <p:spPr bwMode="auto">
          <a:xfrm>
            <a:off x="5259388" y="5257800"/>
            <a:ext cx="455612" cy="274638"/>
          </a:xfrm>
          <a:prstGeom prst="rect">
            <a:avLst/>
          </a:prstGeom>
          <a:no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20K</a:t>
            </a:r>
          </a:p>
        </p:txBody>
      </p:sp>
      <p:sp>
        <p:nvSpPr>
          <p:cNvPr id="44116" name="Rectangle 85"/>
          <p:cNvSpPr>
            <a:spLocks noChangeArrowheads="1"/>
          </p:cNvSpPr>
          <p:nvPr/>
        </p:nvSpPr>
        <p:spPr bwMode="auto">
          <a:xfrm>
            <a:off x="4495800" y="4678363"/>
            <a:ext cx="815975" cy="277812"/>
          </a:xfrm>
          <a:prstGeom prst="rect">
            <a:avLst/>
          </a:prstGeom>
          <a:noFill/>
          <a:ln w="9525">
            <a:noFill/>
            <a:miter lim="800000"/>
            <a:headEnd/>
            <a:tailEnd/>
          </a:ln>
        </p:spPr>
        <p:txBody>
          <a:bodyPr wrap="none" lIns="92075" tIns="46038" rIns="92075" bIns="46038">
            <a:spAutoFit/>
          </a:bodyPr>
          <a:lstStyle/>
          <a:p>
            <a:pPr eaLnBrk="0" hangingPunct="0"/>
            <a:r>
              <a:rPr lang="en-US" sz="1200" b="1">
                <a:solidFill>
                  <a:srgbClr val="6600CC"/>
                </a:solidFill>
                <a:latin typeface="Times New Roman" pitchFamily="18" charset="0"/>
              </a:rPr>
              <a:t>Worst Fit</a:t>
            </a:r>
          </a:p>
        </p:txBody>
      </p:sp>
      <p:sp>
        <p:nvSpPr>
          <p:cNvPr id="44117" name="Rectangle 86"/>
          <p:cNvSpPr>
            <a:spLocks noChangeArrowheads="1"/>
          </p:cNvSpPr>
          <p:nvPr/>
        </p:nvSpPr>
        <p:spPr bwMode="auto">
          <a:xfrm>
            <a:off x="1544638" y="4114800"/>
            <a:ext cx="876300" cy="274638"/>
          </a:xfrm>
          <a:prstGeom prst="rect">
            <a:avLst/>
          </a:prstGeom>
          <a:noFill/>
          <a:ln w="9525">
            <a:noFill/>
            <a:miter lim="800000"/>
            <a:headEnd/>
            <a:tailEnd/>
          </a:ln>
        </p:spPr>
        <p:txBody>
          <a:bodyPr wrap="none" lIns="92075" tIns="46038" rIns="92075" bIns="46038">
            <a:spAutoFit/>
          </a:bodyPr>
          <a:lstStyle/>
          <a:p>
            <a:pPr eaLnBrk="0" hangingPunct="0"/>
            <a:r>
              <a:rPr lang="en-US" sz="1200" b="1">
                <a:latin typeface="Times New Roman" pitchFamily="18" charset="0"/>
              </a:rPr>
              <a:t>Free block</a:t>
            </a:r>
          </a:p>
        </p:txBody>
      </p:sp>
      <p:sp>
        <p:nvSpPr>
          <p:cNvPr id="44118" name="Rectangle 87"/>
          <p:cNvSpPr>
            <a:spLocks noChangeArrowheads="1"/>
          </p:cNvSpPr>
          <p:nvPr/>
        </p:nvSpPr>
        <p:spPr bwMode="auto">
          <a:xfrm>
            <a:off x="1524000" y="3810000"/>
            <a:ext cx="1196975" cy="274638"/>
          </a:xfrm>
          <a:prstGeom prst="rect">
            <a:avLst/>
          </a:prstGeom>
          <a:noFill/>
          <a:ln w="9525">
            <a:noFill/>
            <a:miter lim="800000"/>
            <a:headEnd/>
            <a:tailEnd/>
          </a:ln>
        </p:spPr>
        <p:txBody>
          <a:bodyPr wrap="none" lIns="92075" tIns="46038" rIns="92075" bIns="46038">
            <a:spAutoFit/>
          </a:bodyPr>
          <a:lstStyle/>
          <a:p>
            <a:pPr eaLnBrk="0" hangingPunct="0"/>
            <a:r>
              <a:rPr lang="en-US" sz="1200" b="1">
                <a:latin typeface="Times New Roman" pitchFamily="18" charset="0"/>
              </a:rPr>
              <a:t>Allocated block</a:t>
            </a:r>
          </a:p>
        </p:txBody>
      </p:sp>
      <p:sp>
        <p:nvSpPr>
          <p:cNvPr id="44119" name="Rectangle 88"/>
          <p:cNvSpPr>
            <a:spLocks noChangeArrowheads="1"/>
          </p:cNvSpPr>
          <p:nvPr/>
        </p:nvSpPr>
        <p:spPr bwMode="auto">
          <a:xfrm>
            <a:off x="4572000" y="2286000"/>
            <a:ext cx="695325" cy="277813"/>
          </a:xfrm>
          <a:prstGeom prst="rect">
            <a:avLst/>
          </a:prstGeom>
          <a:noFill/>
          <a:ln w="9525">
            <a:noFill/>
            <a:miter lim="800000"/>
            <a:headEnd/>
            <a:tailEnd/>
          </a:ln>
        </p:spPr>
        <p:txBody>
          <a:bodyPr wrap="none" lIns="92075" tIns="46038" rIns="92075" bIns="46038">
            <a:spAutoFit/>
          </a:bodyPr>
          <a:lstStyle/>
          <a:p>
            <a:pPr algn="ctr" eaLnBrk="0" hangingPunct="0"/>
            <a:r>
              <a:rPr lang="en-US" sz="1200" b="1">
                <a:solidFill>
                  <a:srgbClr val="0000FF"/>
                </a:solidFill>
                <a:latin typeface="Times New Roman" pitchFamily="18" charset="0"/>
              </a:rPr>
              <a:t>Best Fit</a:t>
            </a:r>
          </a:p>
        </p:txBody>
      </p:sp>
      <p:sp>
        <p:nvSpPr>
          <p:cNvPr id="44120" name="Rectangle 89"/>
          <p:cNvSpPr>
            <a:spLocks noChangeArrowheads="1"/>
          </p:cNvSpPr>
          <p:nvPr/>
        </p:nvSpPr>
        <p:spPr bwMode="auto">
          <a:xfrm>
            <a:off x="4572000" y="1676400"/>
            <a:ext cx="730250" cy="277813"/>
          </a:xfrm>
          <a:prstGeom prst="rect">
            <a:avLst/>
          </a:prstGeom>
          <a:noFill/>
          <a:ln w="9525">
            <a:noFill/>
            <a:miter lim="800000"/>
            <a:headEnd/>
            <a:tailEnd/>
          </a:ln>
        </p:spPr>
        <p:txBody>
          <a:bodyPr wrap="none" lIns="92075" tIns="46038" rIns="92075" bIns="46038">
            <a:spAutoFit/>
          </a:bodyPr>
          <a:lstStyle/>
          <a:p>
            <a:pPr algn="ctr" eaLnBrk="0" hangingPunct="0"/>
            <a:r>
              <a:rPr lang="en-US" sz="1200" b="1">
                <a:solidFill>
                  <a:srgbClr val="FF0000"/>
                </a:solidFill>
                <a:latin typeface="Times New Roman" pitchFamily="18" charset="0"/>
              </a:rPr>
              <a:t>First Fit</a:t>
            </a:r>
          </a:p>
        </p:txBody>
      </p:sp>
      <p:sp>
        <p:nvSpPr>
          <p:cNvPr id="44121" name="Text Box 90"/>
          <p:cNvSpPr txBox="1">
            <a:spLocks noChangeArrowheads="1"/>
          </p:cNvSpPr>
          <p:nvPr/>
        </p:nvSpPr>
        <p:spPr bwMode="auto">
          <a:xfrm>
            <a:off x="990600" y="6096000"/>
            <a:ext cx="6858000" cy="369888"/>
          </a:xfrm>
          <a:prstGeom prst="rect">
            <a:avLst/>
          </a:prstGeom>
          <a:noFill/>
          <a:ln w="9525">
            <a:noFill/>
            <a:miter lim="800000"/>
            <a:headEnd/>
            <a:tailEnd/>
          </a:ln>
        </p:spPr>
        <p:txBody>
          <a:bodyPr>
            <a:spAutoFit/>
          </a:bodyPr>
          <a:lstStyle/>
          <a:p>
            <a:pPr algn="ctr">
              <a:spcBef>
                <a:spcPct val="50000"/>
              </a:spcBef>
            </a:pPr>
            <a:r>
              <a:rPr lang="en-US" b="1">
                <a:latin typeface="Times New Roman" pitchFamily="18" charset="0"/>
                <a:cs typeface="Times New Roman" pitchFamily="18" charset="0"/>
              </a:rPr>
              <a:t>Allocate to block (16K) using First Fit, Best Fit,  Next Fit, Worst fit </a:t>
            </a:r>
          </a:p>
        </p:txBody>
      </p:sp>
      <p:sp>
        <p:nvSpPr>
          <p:cNvPr id="44122" name="Line 92"/>
          <p:cNvSpPr>
            <a:spLocks noChangeShapeType="1"/>
          </p:cNvSpPr>
          <p:nvPr/>
        </p:nvSpPr>
        <p:spPr bwMode="auto">
          <a:xfrm>
            <a:off x="4419600" y="1295400"/>
            <a:ext cx="0" cy="4495800"/>
          </a:xfrm>
          <a:prstGeom prst="line">
            <a:avLst/>
          </a:prstGeom>
          <a:noFill/>
          <a:ln w="28575">
            <a:solidFill>
              <a:schemeClr val="tx1"/>
            </a:solidFill>
            <a:round/>
            <a:headEnd/>
            <a:tailEnd type="triangle" w="med" len="med"/>
          </a:ln>
        </p:spPr>
        <p:txBody>
          <a:bodyPr/>
          <a:lstStyle/>
          <a:p>
            <a:endParaRPr lang="en-US"/>
          </a:p>
        </p:txBody>
      </p:sp>
      <p:sp>
        <p:nvSpPr>
          <p:cNvPr id="44123" name="Text Box 93"/>
          <p:cNvSpPr txBox="1">
            <a:spLocks noChangeArrowheads="1"/>
          </p:cNvSpPr>
          <p:nvPr/>
        </p:nvSpPr>
        <p:spPr bwMode="auto">
          <a:xfrm rot="-5400000">
            <a:off x="2621757" y="3169443"/>
            <a:ext cx="30480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cs typeface="Times New Roman" pitchFamily="18" charset="0"/>
              </a:rPr>
              <a:t>Memory direct access</a:t>
            </a:r>
          </a:p>
        </p:txBody>
      </p:sp>
      <p:sp>
        <p:nvSpPr>
          <p:cNvPr id="92" name="Rectangle 91"/>
          <p:cNvSpPr/>
          <p:nvPr/>
        </p:nvSpPr>
        <p:spPr>
          <a:xfrm>
            <a:off x="228600" y="4648200"/>
            <a:ext cx="2514600" cy="838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Free holes:</a:t>
            </a:r>
          </a:p>
          <a:p>
            <a:pPr algn="ctr">
              <a:defRPr/>
            </a:pPr>
            <a:r>
              <a:rPr lang="en-US"/>
              <a:t>8, 12, 22, 18, 8, 6, 14, 36</a:t>
            </a:r>
          </a:p>
        </p:txBody>
      </p:sp>
      <p:sp>
        <p:nvSpPr>
          <p:cNvPr id="96" name="Rectangle 95"/>
          <p:cNvSpPr/>
          <p:nvPr/>
        </p:nvSpPr>
        <p:spPr>
          <a:xfrm>
            <a:off x="6400800" y="3810000"/>
            <a:ext cx="2667000" cy="838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Free holes:</a:t>
            </a:r>
          </a:p>
          <a:p>
            <a:pPr algn="ctr">
              <a:defRPr/>
            </a:pPr>
            <a:r>
              <a:rPr lang="en-US"/>
              <a:t>8, 12, </a:t>
            </a:r>
            <a:r>
              <a:rPr lang="en-US">
                <a:solidFill>
                  <a:srgbClr val="FF0000"/>
                </a:solidFill>
              </a:rPr>
              <a:t>22</a:t>
            </a:r>
            <a:r>
              <a:rPr lang="en-US"/>
              <a:t>, </a:t>
            </a:r>
            <a:r>
              <a:rPr lang="en-US" b="1">
                <a:solidFill>
                  <a:srgbClr val="002060"/>
                </a:solidFill>
              </a:rPr>
              <a:t>18</a:t>
            </a:r>
            <a:r>
              <a:rPr lang="en-US"/>
              <a:t>, 8, 6, 14, </a:t>
            </a:r>
            <a:r>
              <a:rPr lang="en-US" b="1">
                <a:solidFill>
                  <a:srgbClr val="7030A0"/>
                </a:solidFill>
              </a:rPr>
              <a:t>36</a:t>
            </a:r>
          </a:p>
        </p:txBody>
      </p:sp>
      <p:sp>
        <p:nvSpPr>
          <p:cNvPr id="44126" name="Rectangle 88"/>
          <p:cNvSpPr>
            <a:spLocks noChangeArrowheads="1"/>
          </p:cNvSpPr>
          <p:nvPr/>
        </p:nvSpPr>
        <p:spPr bwMode="auto">
          <a:xfrm>
            <a:off x="6835775" y="4724400"/>
            <a:ext cx="1543692" cy="462307"/>
          </a:xfrm>
          <a:prstGeom prst="rect">
            <a:avLst/>
          </a:prstGeom>
          <a:noFill/>
          <a:ln w="9525">
            <a:noFill/>
            <a:miter lim="800000"/>
            <a:headEnd/>
            <a:tailEnd/>
          </a:ln>
        </p:spPr>
        <p:txBody>
          <a:bodyPr wrap="none" lIns="92075" tIns="46038" rIns="92075" bIns="46038">
            <a:spAutoFit/>
          </a:bodyPr>
          <a:lstStyle/>
          <a:p>
            <a:pPr algn="ctr" eaLnBrk="0" hangingPunct="0"/>
            <a:r>
              <a:rPr lang="en-US" sz="1200" b="1">
                <a:solidFill>
                  <a:srgbClr val="008000"/>
                </a:solidFill>
                <a:latin typeface="Times New Roman" pitchFamily="18" charset="0"/>
              </a:rPr>
              <a:t>Next Fit = First fit </a:t>
            </a:r>
          </a:p>
          <a:p>
            <a:pPr algn="ctr" eaLnBrk="0" hangingPunct="0"/>
            <a:r>
              <a:rPr lang="en-US" sz="1200" b="1">
                <a:solidFill>
                  <a:srgbClr val="008000"/>
                </a:solidFill>
                <a:latin typeface="Times New Roman" pitchFamily="18" charset="0"/>
              </a:rPr>
              <a:t>from Last Allocation</a:t>
            </a:r>
          </a:p>
        </p:txBody>
      </p:sp>
      <p:sp>
        <p:nvSpPr>
          <p:cNvPr id="44127" name="Line 61"/>
          <p:cNvSpPr>
            <a:spLocks noChangeShapeType="1"/>
          </p:cNvSpPr>
          <p:nvPr/>
        </p:nvSpPr>
        <p:spPr bwMode="auto">
          <a:xfrm>
            <a:off x="7175500" y="4954588"/>
            <a:ext cx="0" cy="2270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128" name="Line 62"/>
          <p:cNvSpPr>
            <a:spLocks noChangeShapeType="1"/>
          </p:cNvSpPr>
          <p:nvPr/>
        </p:nvSpPr>
        <p:spPr bwMode="auto">
          <a:xfrm>
            <a:off x="6413500" y="5181600"/>
            <a:ext cx="760413" cy="0"/>
          </a:xfrm>
          <a:prstGeom prst="line">
            <a:avLst/>
          </a:prstGeom>
          <a:noFill/>
          <a:ln w="12700">
            <a:solidFill>
              <a:schemeClr val="tx1"/>
            </a:solidFill>
            <a:round/>
            <a:headEnd type="stealth" w="sm" len="sm"/>
            <a:tailEnd/>
          </a:ln>
        </p:spPr>
        <p:txBody>
          <a:bodyPr wrap="none" anchor="ctr"/>
          <a:lstStyle/>
          <a:p>
            <a:endParaRPr lang="en-US"/>
          </a:p>
        </p:txBody>
      </p:sp>
      <p:sp>
        <p:nvSpPr>
          <p:cNvPr id="99" name="Slide Number Placeholder 98"/>
          <p:cNvSpPr>
            <a:spLocks noGrp="1"/>
          </p:cNvSpPr>
          <p:nvPr>
            <p:ph type="sldNum" sz="quarter" idx="12"/>
          </p:nvPr>
        </p:nvSpPr>
        <p:spPr/>
        <p:txBody>
          <a:bodyPr/>
          <a:lstStyle/>
          <a:p>
            <a:fld id="{190CC846-20B3-454D-AF77-DE04E39CF884}" type="slidenum">
              <a:rPr lang="en-US" smtClean="0"/>
              <a:pPr/>
              <a:t>29</a:t>
            </a:fld>
            <a:endParaRPr lang="en-US"/>
          </a:p>
        </p:txBody>
      </p:sp>
      <p:sp>
        <p:nvSpPr>
          <p:cNvPr id="100" name="Footer Placeholder 99"/>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639762"/>
          </a:xfrm>
        </p:spPr>
        <p:txBody>
          <a:bodyPr/>
          <a:lstStyle/>
          <a:p>
            <a:r>
              <a:rPr lang="en-US" smtClean="0"/>
              <a:t>Introduction</a:t>
            </a:r>
          </a:p>
        </p:txBody>
      </p:sp>
      <p:sp>
        <p:nvSpPr>
          <p:cNvPr id="3" name="Content Placeholder 2"/>
          <p:cNvSpPr>
            <a:spLocks noGrp="1"/>
          </p:cNvSpPr>
          <p:nvPr>
            <p:ph idx="1"/>
          </p:nvPr>
        </p:nvSpPr>
        <p:spPr>
          <a:xfrm>
            <a:off x="457200" y="1295400"/>
            <a:ext cx="8229600" cy="5029200"/>
          </a:xfrm>
        </p:spPr>
        <p:txBody>
          <a:bodyPr>
            <a:normAutofit/>
          </a:bodyPr>
          <a:lstStyle/>
          <a:p>
            <a:pPr>
              <a:defRPr/>
            </a:pPr>
            <a:r>
              <a:rPr lang="en-US" smtClean="0"/>
              <a:t>More process run, more physical memory is needed.</a:t>
            </a:r>
          </a:p>
          <a:p>
            <a:pPr>
              <a:defRPr/>
            </a:pPr>
            <a:r>
              <a:rPr lang="en-US" smtClean="0">
                <a:sym typeface="Wingdings" pitchFamily="2" charset="2"/>
              </a:rPr>
              <a:t>How to make a system that can run well even it’s memory size is not large? </a:t>
            </a:r>
          </a:p>
          <a:p>
            <a:pPr>
              <a:buFont typeface="Wingdings"/>
              <a:buChar char="è"/>
              <a:defRPr/>
            </a:pPr>
            <a:r>
              <a:rPr lang="en-US" b="1" smtClean="0">
                <a:sym typeface="Wingdings" pitchFamily="2" charset="2"/>
              </a:rPr>
              <a:t> </a:t>
            </a:r>
            <a:r>
              <a:rPr lang="en-US" b="1" smtClean="0">
                <a:solidFill>
                  <a:srgbClr val="0000FF"/>
                </a:solidFill>
                <a:sym typeface="Wingdings" pitchFamily="2" charset="2"/>
              </a:rPr>
              <a:t>paging</a:t>
            </a:r>
            <a:r>
              <a:rPr lang="en-US" smtClean="0">
                <a:sym typeface="Wingdings" pitchFamily="2" charset="2"/>
              </a:rPr>
              <a:t>, only active pages of a process are loaded to the memory and inactive pages can be swapped out to disks and when they are active, they are re-loaded from disks to memory (swap in).</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A Memory Abstraction </a:t>
            </a:r>
            <a:br>
              <a:rPr lang="en-US" smtClean="0">
                <a:ea typeface="+mn-ea"/>
              </a:rPr>
            </a:br>
            <a:r>
              <a:rPr lang="en-US" sz="3200" smtClean="0">
                <a:ea typeface="+mn-ea"/>
              </a:rPr>
              <a:t>Memory Management with Linked Lists…</a:t>
            </a:r>
            <a:endParaRPr lang="en-US" smtClean="0">
              <a:ea typeface="+mn-ea"/>
            </a:endParaRPr>
          </a:p>
        </p:txBody>
      </p:sp>
      <p:sp>
        <p:nvSpPr>
          <p:cNvPr id="45059" name="Rectangle 3"/>
          <p:cNvSpPr>
            <a:spLocks noGrp="1"/>
          </p:cNvSpPr>
          <p:nvPr>
            <p:ph type="body" idx="1"/>
          </p:nvPr>
        </p:nvSpPr>
        <p:spPr>
          <a:xfrm>
            <a:off x="304800" y="1676400"/>
            <a:ext cx="8534400" cy="4724400"/>
          </a:xfrm>
        </p:spPr>
        <p:txBody>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Separate lists for processes and holes</a:t>
            </a:r>
          </a:p>
          <a:p>
            <a:pPr lvl="1" algn="just" eaLnBrk="1" hangingPunct="1">
              <a:lnSpc>
                <a:spcPct val="80000"/>
              </a:lnSpc>
            </a:pPr>
            <a:r>
              <a:rPr lang="en-US" sz="2400" smtClean="0">
                <a:latin typeface="Times New Roman" pitchFamily="18" charset="0"/>
                <a:cs typeface="Times New Roman" pitchFamily="18" charset="0"/>
              </a:rPr>
              <a:t>Speed up searching for a hole at allocation</a:t>
            </a:r>
          </a:p>
          <a:p>
            <a:pPr lvl="1" algn="just" eaLnBrk="1" hangingPunct="1">
              <a:lnSpc>
                <a:spcPct val="80000"/>
              </a:lnSpc>
            </a:pPr>
            <a:r>
              <a:rPr lang="en-US" sz="2400" smtClean="0">
                <a:latin typeface="Times New Roman" pitchFamily="18" charset="0"/>
                <a:cs typeface="Times New Roman" pitchFamily="18" charset="0"/>
              </a:rPr>
              <a:t>Complicates allocating and releasing of memory due to moving elements to-and-pro between two lists.</a:t>
            </a:r>
          </a:p>
          <a:p>
            <a:pPr lvl="1" algn="just" eaLnBrk="1" hangingPunct="1">
              <a:lnSpc>
                <a:spcPct val="80000"/>
              </a:lnSpc>
            </a:pPr>
            <a:r>
              <a:rPr lang="en-US" sz="2400" smtClean="0">
                <a:solidFill>
                  <a:srgbClr val="0000FF"/>
                </a:solidFill>
                <a:latin typeface="Times New Roman" pitchFamily="18" charset="0"/>
                <a:cs typeface="Times New Roman" pitchFamily="18" charset="0"/>
              </a:rPr>
              <a:t>Improvements: </a:t>
            </a:r>
            <a:r>
              <a:rPr lang="en-US" sz="2400" b="1" i="1" smtClean="0">
                <a:solidFill>
                  <a:srgbClr val="0000FF"/>
                </a:solidFill>
                <a:latin typeface="Times New Roman" pitchFamily="18" charset="0"/>
                <a:cs typeface="Times New Roman" pitchFamily="18" charset="0"/>
              </a:rPr>
              <a:t>Hole list can be sorted by the size</a:t>
            </a:r>
          </a:p>
          <a:p>
            <a:pPr lvl="1" algn="just" eaLnBrk="1" hangingPunct="1">
              <a:lnSpc>
                <a:spcPct val="80000"/>
              </a:lnSpc>
            </a:pPr>
            <a:r>
              <a:rPr lang="en-US" b="1" i="1" smtClean="0">
                <a:solidFill>
                  <a:srgbClr val="008000"/>
                </a:solidFill>
                <a:latin typeface="Times New Roman" pitchFamily="18" charset="0"/>
                <a:cs typeface="Times New Roman" pitchFamily="18" charset="0"/>
              </a:rPr>
              <a:t>Quick fit</a:t>
            </a:r>
          </a:p>
          <a:p>
            <a:pPr lvl="2" algn="just" eaLnBrk="1" hangingPunct="1">
              <a:lnSpc>
                <a:spcPct val="80000"/>
              </a:lnSpc>
            </a:pPr>
            <a:r>
              <a:rPr lang="en-US" smtClean="0">
                <a:solidFill>
                  <a:srgbClr val="008000"/>
                </a:solidFill>
                <a:latin typeface="Times New Roman" pitchFamily="18" charset="0"/>
                <a:cs typeface="Times New Roman" pitchFamily="18" charset="0"/>
              </a:rPr>
              <a:t>Finding a hole of the required size is extremely fast, but it has the same disadvantage as all schemes that sort by hole size, namely, when process terminates or is swapped out, finding its neighbors to see if a merge is possible expensive</a:t>
            </a:r>
          </a:p>
          <a:p>
            <a:pPr lvl="2" algn="just" eaLnBrk="1" hangingPunct="1">
              <a:lnSpc>
                <a:spcPct val="80000"/>
              </a:lnSpc>
            </a:pPr>
            <a:r>
              <a:rPr lang="en-US" smtClean="0">
                <a:solidFill>
                  <a:srgbClr val="6600CC"/>
                </a:solidFill>
                <a:latin typeface="Times New Roman" pitchFamily="18" charset="0"/>
                <a:cs typeface="Times New Roman" pitchFamily="18" charset="0"/>
              </a:rPr>
              <a:t>If merging is not done, memory quickly fragment into a large number of small holes into which no processes fits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 </a:t>
            </a:r>
            <a:r>
              <a:rPr lang="en-US" smtClean="0">
                <a:solidFill>
                  <a:srgbClr val="FF0000"/>
                </a:solidFill>
                <a:ea typeface="+mn-ea"/>
              </a:rPr>
              <a:t>Problems</a:t>
            </a:r>
          </a:p>
        </p:txBody>
      </p:sp>
      <p:sp>
        <p:nvSpPr>
          <p:cNvPr id="30723" name="Rectangle 3"/>
          <p:cNvSpPr>
            <a:spLocks noGrp="1"/>
          </p:cNvSpPr>
          <p:nvPr>
            <p:ph type="body" idx="1"/>
          </p:nvPr>
        </p:nvSpPr>
        <p:spPr>
          <a:xfrm>
            <a:off x="304800" y="1219200"/>
            <a:ext cx="8229600" cy="4876800"/>
          </a:xfrm>
        </p:spPr>
        <p:txBody>
          <a:bodyPr>
            <a:normAutofit lnSpcReduction="10000"/>
          </a:bodyPr>
          <a:lstStyle/>
          <a:p>
            <a:pPr algn="just">
              <a:lnSpc>
                <a:spcPct val="90000"/>
              </a:lnSpc>
              <a:buFont typeface="Arial" pitchFamily="34" charset="0"/>
              <a:buChar char="•"/>
              <a:defRPr/>
            </a:pPr>
            <a:r>
              <a:rPr lang="en-US" sz="2800" smtClean="0">
                <a:solidFill>
                  <a:srgbClr val="FF0000"/>
                </a:solidFill>
                <a:latin typeface="Times New Roman" pitchFamily="18" charset="0"/>
                <a:cs typeface="Times New Roman" pitchFamily="18" charset="0"/>
              </a:rPr>
              <a:t>While memory sizes are increasing rapidly, software sizes are increasing much faster.</a:t>
            </a:r>
          </a:p>
          <a:p>
            <a:pPr algn="just">
              <a:lnSpc>
                <a:spcPct val="90000"/>
              </a:lnSpc>
              <a:buFont typeface="Arial" pitchFamily="34" charset="0"/>
              <a:buChar char="•"/>
              <a:defRPr/>
            </a:pPr>
            <a:r>
              <a:rPr lang="en-US" sz="2800" smtClean="0">
                <a:solidFill>
                  <a:srgbClr val="FF0000"/>
                </a:solidFill>
                <a:latin typeface="Times New Roman" pitchFamily="18" charset="0"/>
                <a:cs typeface="Times New Roman" pitchFamily="18" charset="0"/>
              </a:rPr>
              <a:t>There is need to run simultaneously programs that are too large to fit in memory.</a:t>
            </a:r>
          </a:p>
          <a:p>
            <a:pPr algn="just">
              <a:lnSpc>
                <a:spcPct val="90000"/>
              </a:lnSpc>
              <a:buClrTx/>
              <a:buSzTx/>
              <a:buFont typeface="Arial" charset="0"/>
              <a:buChar char="•"/>
              <a:defRPr/>
            </a:pPr>
            <a:r>
              <a:rPr lang="en-US" sz="2800" smtClean="0">
                <a:solidFill>
                  <a:srgbClr val="FF0000"/>
                </a:solidFill>
                <a:latin typeface="Times New Roman" pitchFamily="18" charset="0"/>
                <a:cs typeface="Times New Roman" pitchFamily="18" charset="0"/>
              </a:rPr>
              <a:t>Swapping is not an attractive option because of hardware’s slow tranfer.</a:t>
            </a:r>
          </a:p>
          <a:p>
            <a:pPr algn="just">
              <a:lnSpc>
                <a:spcPct val="90000"/>
              </a:lnSpc>
              <a:buClrTx/>
              <a:buSzTx/>
              <a:buFont typeface="Arial" charset="0"/>
              <a:buChar char="•"/>
              <a:defRPr/>
            </a:pPr>
            <a:r>
              <a:rPr lang="en-US" sz="2800" b="1" smtClean="0">
                <a:solidFill>
                  <a:srgbClr val="0000FF"/>
                </a:solidFill>
                <a:latin typeface="Times New Roman" pitchFamily="18" charset="0"/>
                <a:cs typeface="Times New Roman" pitchFamily="18" charset="0"/>
              </a:rPr>
              <a:t>Solutions</a:t>
            </a:r>
          </a:p>
          <a:p>
            <a:pPr lvl="1" algn="just">
              <a:lnSpc>
                <a:spcPct val="90000"/>
              </a:lnSpc>
              <a:defRPr/>
            </a:pPr>
            <a:r>
              <a:rPr lang="en-US" sz="2400" smtClean="0">
                <a:solidFill>
                  <a:srgbClr val="0000FF"/>
                </a:solidFill>
                <a:latin typeface="Times New Roman" pitchFamily="18" charset="0"/>
                <a:cs typeface="Times New Roman" pitchFamily="18" charset="0"/>
              </a:rPr>
              <a:t>Keep in memory only a part of each program (instructions and data) that are needed at any given time. </a:t>
            </a:r>
          </a:p>
          <a:p>
            <a:pPr lvl="1" algn="just">
              <a:lnSpc>
                <a:spcPct val="90000"/>
              </a:lnSpc>
              <a:defRPr/>
            </a:pPr>
            <a:r>
              <a:rPr lang="en-US" sz="2400" smtClean="0">
                <a:solidFill>
                  <a:srgbClr val="0000FF"/>
                </a:solidFill>
                <a:latin typeface="Times New Roman" pitchFamily="18" charset="0"/>
                <a:cs typeface="Times New Roman" pitchFamily="18" charset="0"/>
              </a:rPr>
              <a:t>When other instructions are needed, they are loaded into space occupied previously by instructions that are no longer needed</a:t>
            </a:r>
          </a:p>
          <a:p>
            <a:pPr lvl="1" algn="just">
              <a:lnSpc>
                <a:spcPct val="90000"/>
              </a:lnSpc>
              <a:defRPr/>
            </a:pPr>
            <a:r>
              <a:rPr lang="en-US" sz="2400" smtClean="0">
                <a:solidFill>
                  <a:srgbClr val="0000FF"/>
                </a:solidFill>
                <a:latin typeface="Times New Roman" pitchFamily="18" charset="0"/>
                <a:cs typeface="Times New Roman" pitchFamily="18" charset="0"/>
              </a:rPr>
              <a:t>The </a:t>
            </a:r>
            <a:r>
              <a:rPr lang="en-US" sz="2400" b="1" i="1" u="sng" smtClean="0">
                <a:solidFill>
                  <a:srgbClr val="0000FF"/>
                </a:solidFill>
                <a:latin typeface="Times New Roman" pitchFamily="18" charset="0"/>
                <a:cs typeface="Times New Roman" pitchFamily="18" charset="0"/>
              </a:rPr>
              <a:t>overlays</a:t>
            </a:r>
            <a:r>
              <a:rPr lang="en-US" sz="2400" smtClean="0">
                <a:solidFill>
                  <a:srgbClr val="0000FF"/>
                </a:solidFill>
                <a:latin typeface="Times New Roman" pitchFamily="18" charset="0"/>
                <a:cs typeface="Times New Roman" pitchFamily="18" charset="0"/>
              </a:rPr>
              <a:t> and </a:t>
            </a:r>
            <a:r>
              <a:rPr lang="en-US" sz="2400" b="1" i="1" u="sng" smtClean="0">
                <a:solidFill>
                  <a:srgbClr val="0000FF"/>
                </a:solidFill>
                <a:latin typeface="Times New Roman" pitchFamily="18" charset="0"/>
                <a:cs typeface="Times New Roman" pitchFamily="18" charset="0"/>
              </a:rPr>
              <a:t>paging</a:t>
            </a:r>
            <a:r>
              <a:rPr lang="en-US" sz="2400" smtClean="0">
                <a:solidFill>
                  <a:srgbClr val="0000FF"/>
                </a:solidFill>
                <a:latin typeface="Times New Roman" pitchFamily="18" charset="0"/>
                <a:cs typeface="Times New Roman" pitchFamily="18" charset="0"/>
              </a:rPr>
              <a:t> are proposed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 Overlays</a:t>
            </a:r>
          </a:p>
        </p:txBody>
      </p:sp>
      <p:sp>
        <p:nvSpPr>
          <p:cNvPr id="47107" name="Rectangle 3"/>
          <p:cNvSpPr>
            <a:spLocks noGrp="1"/>
          </p:cNvSpPr>
          <p:nvPr>
            <p:ph type="body" idx="4294967295"/>
          </p:nvPr>
        </p:nvSpPr>
        <p:spPr>
          <a:xfrm>
            <a:off x="304800" y="1219200"/>
            <a:ext cx="8610600" cy="5334000"/>
          </a:xfrm>
        </p:spPr>
        <p:txBody>
          <a:bodyPr/>
          <a:lstStyle/>
          <a:p>
            <a:pPr algn="just">
              <a:lnSpc>
                <a:spcPct val="80000"/>
              </a:lnSpc>
            </a:pPr>
            <a:r>
              <a:rPr lang="en-US" sz="2400" smtClean="0">
                <a:solidFill>
                  <a:srgbClr val="FF0000"/>
                </a:solidFill>
                <a:latin typeface="Times New Roman" pitchFamily="18" charset="0"/>
                <a:cs typeface="Times New Roman" pitchFamily="18" charset="0"/>
              </a:rPr>
              <a:t>The developer must manually split programs into little pieces.</a:t>
            </a:r>
          </a:p>
          <a:p>
            <a:pPr algn="just">
              <a:lnSpc>
                <a:spcPct val="80000"/>
              </a:lnSpc>
            </a:pPr>
            <a:r>
              <a:rPr lang="en-US" sz="2400" smtClean="0">
                <a:latin typeface="Times New Roman" pitchFamily="18" charset="0"/>
                <a:cs typeface="Times New Roman" pitchFamily="18" charset="0"/>
              </a:rPr>
              <a:t>The overlays were kept on the disk and swapped in and out of memory by overlay manager.</a:t>
            </a:r>
          </a:p>
          <a:p>
            <a:pPr algn="just">
              <a:lnSpc>
                <a:spcPct val="80000"/>
              </a:lnSpc>
            </a:pPr>
            <a:r>
              <a:rPr lang="en-US" sz="2400" smtClean="0">
                <a:latin typeface="Times New Roman" pitchFamily="18" charset="0"/>
                <a:cs typeface="Times New Roman" pitchFamily="18" charset="0"/>
              </a:rPr>
              <a:t>When a program started, </a:t>
            </a:r>
          </a:p>
          <a:p>
            <a:pPr lvl="1" algn="just">
              <a:lnSpc>
                <a:spcPct val="80000"/>
              </a:lnSpc>
            </a:pPr>
            <a:r>
              <a:rPr lang="en-US" sz="2000" smtClean="0">
                <a:latin typeface="Times New Roman" pitchFamily="18" charset="0"/>
                <a:cs typeface="Times New Roman" pitchFamily="18" charset="0"/>
              </a:rPr>
              <a:t>First, the overlay manager (overlay 0) is loaded into the memory.</a:t>
            </a:r>
          </a:p>
          <a:p>
            <a:pPr lvl="1" algn="just">
              <a:lnSpc>
                <a:spcPct val="80000"/>
              </a:lnSpc>
            </a:pPr>
            <a:r>
              <a:rPr lang="en-US" sz="2000" smtClean="0">
                <a:latin typeface="Times New Roman" pitchFamily="18" charset="0"/>
                <a:cs typeface="Times New Roman" pitchFamily="18" charset="0"/>
              </a:rPr>
              <a:t>Then, the overlay 0 is informed to load the little pieces (overlay 1) into memory either above overlay 0 in memory (if there was space for it) or on top overlay 0 (if there was no space).</a:t>
            </a:r>
          </a:p>
          <a:p>
            <a:pPr lvl="1" algn="just">
              <a:lnSpc>
                <a:spcPct val="80000"/>
              </a:lnSpc>
            </a:pPr>
            <a:r>
              <a:rPr lang="en-US" sz="2000" smtClean="0">
                <a:latin typeface="Times New Roman" pitchFamily="18" charset="0"/>
                <a:cs typeface="Times New Roman" pitchFamily="18" charset="0"/>
              </a:rPr>
              <a:t>When the overlay 1 finished, the overlay 0 is informed to load the overlay 2 into memory either above overlay 1 in memory (if there was space for it) or on top overlay 0 (if there was no space), and so on.</a:t>
            </a:r>
          </a:p>
          <a:p>
            <a:pPr algn="just">
              <a:lnSpc>
                <a:spcPct val="80000"/>
              </a:lnSpc>
            </a:pPr>
            <a:r>
              <a:rPr lang="en-US" sz="2400" smtClean="0">
                <a:latin typeface="Times New Roman" pitchFamily="18" charset="0"/>
                <a:cs typeface="Times New Roman" pitchFamily="18" charset="0"/>
              </a:rPr>
              <a:t>The all code of overlays are kept on disk as absolute memory images, and are read by the overlay0 as needed. Special relocation and linking algorithms are needed to construct the overlays.</a:t>
            </a:r>
          </a:p>
          <a:p>
            <a:pPr algn="just">
              <a:lnSpc>
                <a:spcPct val="80000"/>
              </a:lnSpc>
            </a:pPr>
            <a:r>
              <a:rPr lang="en-US" sz="2400" b="1" i="1" smtClean="0">
                <a:solidFill>
                  <a:srgbClr val="0000FF"/>
                </a:solidFill>
                <a:latin typeface="Times New Roman" pitchFamily="18" charset="0"/>
                <a:cs typeface="Times New Roman" pitchFamily="18" charset="0"/>
              </a:rPr>
              <a:t>Advantages</a:t>
            </a:r>
            <a:r>
              <a:rPr lang="en-US" sz="2400" smtClean="0">
                <a:solidFill>
                  <a:srgbClr val="0000FF"/>
                </a:solidFill>
                <a:latin typeface="Times New Roman" pitchFamily="18" charset="0"/>
                <a:cs typeface="Times New Roman" pitchFamily="18" charset="0"/>
              </a:rPr>
              <a:t>: </a:t>
            </a:r>
            <a:r>
              <a:rPr lang="en-US" sz="2000" smtClean="0">
                <a:solidFill>
                  <a:srgbClr val="0000FF"/>
                </a:solidFill>
                <a:latin typeface="Times New Roman" pitchFamily="18" charset="0"/>
                <a:cs typeface="Times New Roman" pitchFamily="18" charset="0"/>
              </a:rPr>
              <a:t>Do not require any special support from the OS.</a:t>
            </a:r>
          </a:p>
          <a:p>
            <a:pPr algn="just">
              <a:lnSpc>
                <a:spcPct val="80000"/>
              </a:lnSpc>
            </a:pPr>
            <a:r>
              <a:rPr lang="en-US" sz="2400" b="1" i="1" smtClean="0">
                <a:solidFill>
                  <a:srgbClr val="6600CC"/>
                </a:solidFill>
                <a:latin typeface="Times New Roman" pitchFamily="18" charset="0"/>
                <a:cs typeface="Times New Roman" pitchFamily="18" charset="0"/>
              </a:rPr>
              <a:t>Disadvantages</a:t>
            </a:r>
            <a:r>
              <a:rPr lang="en-US" sz="2400" smtClean="0">
                <a:solidFill>
                  <a:srgbClr val="6600CC"/>
                </a:solidFill>
                <a:latin typeface="Times New Roman" pitchFamily="18" charset="0"/>
                <a:cs typeface="Times New Roman" pitchFamily="18" charset="0"/>
              </a:rPr>
              <a:t>: </a:t>
            </a:r>
            <a:r>
              <a:rPr lang="en-US" sz="2000" smtClean="0">
                <a:solidFill>
                  <a:srgbClr val="6600CC"/>
                </a:solidFill>
                <a:latin typeface="Times New Roman" pitchFamily="18" charset="0"/>
                <a:cs typeface="Times New Roman" pitchFamily="18" charset="0"/>
              </a:rPr>
              <a:t>The developers must burden the knowledge of the structure of program, its code, the size of pieces (overlays) that are split.</a:t>
            </a:r>
          </a:p>
        </p:txBody>
      </p:sp>
      <p:cxnSp>
        <p:nvCxnSpPr>
          <p:cNvPr id="5" name="Straight Arrow Connector 4"/>
          <p:cNvCxnSpPr/>
          <p:nvPr/>
        </p:nvCxnSpPr>
        <p:spPr>
          <a:xfrm rot="5400000" flipH="1" flipV="1">
            <a:off x="952500" y="2628900"/>
            <a:ext cx="44196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32</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 Overlays</a:t>
            </a:r>
          </a:p>
        </p:txBody>
      </p:sp>
      <p:sp>
        <p:nvSpPr>
          <p:cNvPr id="48131" name="Rectangle 3"/>
          <p:cNvSpPr>
            <a:spLocks noGrp="1"/>
          </p:cNvSpPr>
          <p:nvPr>
            <p:ph type="body" idx="4294967295"/>
          </p:nvPr>
        </p:nvSpPr>
        <p:spPr>
          <a:xfrm>
            <a:off x="304800" y="838200"/>
            <a:ext cx="8610600" cy="5334000"/>
          </a:xfrm>
        </p:spPr>
        <p:txBody>
          <a:bodyPr>
            <a:normAutofit lnSpcReduction="10000"/>
          </a:bodyPr>
          <a:lstStyle/>
          <a:p>
            <a:pPr algn="just">
              <a:lnSpc>
                <a:spcPct val="90000"/>
              </a:lnSpc>
            </a:pPr>
            <a:r>
              <a:rPr lang="en-US" sz="2800" b="1" i="1" smtClean="0">
                <a:latin typeface="Times New Roman" pitchFamily="18" charset="0"/>
                <a:cs typeface="Times New Roman" pitchFamily="18" charset="0"/>
              </a:rPr>
              <a:t>Example</a:t>
            </a:r>
          </a:p>
          <a:p>
            <a:pPr lvl="1" algn="just">
              <a:lnSpc>
                <a:spcPct val="90000"/>
              </a:lnSpc>
            </a:pPr>
            <a:r>
              <a:rPr lang="en-US" sz="2400" smtClean="0">
                <a:latin typeface="Times New Roman" pitchFamily="18" charset="0"/>
                <a:cs typeface="Times New Roman" pitchFamily="18" charset="0"/>
              </a:rPr>
              <a:t>The program is partition such as assembler into </a:t>
            </a:r>
            <a:r>
              <a:rPr lang="en-US" sz="2400" smtClean="0">
                <a:solidFill>
                  <a:srgbClr val="0070C0"/>
                </a:solidFill>
                <a:latin typeface="Times New Roman" pitchFamily="18" charset="0"/>
                <a:cs typeface="Times New Roman" pitchFamily="18" charset="0"/>
              </a:rPr>
              <a:t>pass 1 code </a:t>
            </a:r>
            <a:r>
              <a:rPr lang="en-US" sz="2400" smtClean="0">
                <a:latin typeface="Times New Roman" pitchFamily="18" charset="0"/>
                <a:cs typeface="Times New Roman" pitchFamily="18" charset="0"/>
              </a:rPr>
              <a:t>(70KB), </a:t>
            </a:r>
            <a:r>
              <a:rPr lang="en-US" sz="2400" smtClean="0">
                <a:solidFill>
                  <a:srgbClr val="0070C0"/>
                </a:solidFill>
                <a:latin typeface="Times New Roman" pitchFamily="18" charset="0"/>
                <a:cs typeface="Times New Roman" pitchFamily="18" charset="0"/>
              </a:rPr>
              <a:t>pass 2 code </a:t>
            </a:r>
            <a:r>
              <a:rPr lang="en-US" sz="2400" smtClean="0">
                <a:latin typeface="Times New Roman" pitchFamily="18" charset="0"/>
                <a:cs typeface="Times New Roman" pitchFamily="18" charset="0"/>
              </a:rPr>
              <a:t>(80KB), and the </a:t>
            </a:r>
            <a:r>
              <a:rPr lang="en-US" sz="2400" smtClean="0">
                <a:solidFill>
                  <a:srgbClr val="FF3300"/>
                </a:solidFill>
                <a:latin typeface="Times New Roman" pitchFamily="18" charset="0"/>
                <a:cs typeface="Times New Roman" pitchFamily="18" charset="0"/>
              </a:rPr>
              <a:t>symbol table </a:t>
            </a:r>
            <a:r>
              <a:rPr lang="en-US" sz="2400" smtClean="0">
                <a:latin typeface="Times New Roman" pitchFamily="18" charset="0"/>
                <a:cs typeface="Times New Roman" pitchFamily="18" charset="0"/>
              </a:rPr>
              <a:t>(20KB) and </a:t>
            </a:r>
            <a:r>
              <a:rPr lang="en-US" sz="2400" smtClean="0">
                <a:solidFill>
                  <a:srgbClr val="FF3300"/>
                </a:solidFill>
                <a:latin typeface="Times New Roman" pitchFamily="18" charset="0"/>
                <a:cs typeface="Times New Roman" pitchFamily="18" charset="0"/>
              </a:rPr>
              <a:t>common routines </a:t>
            </a:r>
            <a:r>
              <a:rPr lang="en-US" sz="2400" smtClean="0">
                <a:latin typeface="Times New Roman" pitchFamily="18" charset="0"/>
                <a:cs typeface="Times New Roman" pitchFamily="18" charset="0"/>
              </a:rPr>
              <a:t>(30KB) used by both pass 1 and pass 2.</a:t>
            </a:r>
          </a:p>
          <a:p>
            <a:pPr lvl="1" algn="just">
              <a:lnSpc>
                <a:spcPct val="90000"/>
              </a:lnSpc>
            </a:pPr>
            <a:r>
              <a:rPr lang="en-US" sz="2400" smtClean="0">
                <a:latin typeface="Times New Roman" pitchFamily="18" charset="0"/>
                <a:cs typeface="Times New Roman" pitchFamily="18" charset="0"/>
              </a:rPr>
              <a:t>The memory has only 150 KB. The overlay0 has its size as 10KB</a:t>
            </a:r>
          </a:p>
          <a:p>
            <a:pPr lvl="1" algn="just">
              <a:lnSpc>
                <a:spcPct val="90000"/>
              </a:lnSpc>
              <a:buFont typeface="Arial" charset="0"/>
              <a:buNone/>
            </a:pPr>
            <a:r>
              <a:rPr lang="en-US" sz="2400" smtClean="0">
                <a:latin typeface="Times New Roman" pitchFamily="18" charset="0"/>
                <a:cs typeface="Times New Roman" pitchFamily="18" charset="0"/>
              </a:rPr>
              <a:t>→ It is impossible to load everything of program into memory because the required program size is 200KB</a:t>
            </a:r>
          </a:p>
          <a:p>
            <a:pPr lvl="1" algn="just">
              <a:lnSpc>
                <a:spcPct val="90000"/>
              </a:lnSpc>
            </a:pPr>
            <a:r>
              <a:rPr lang="en-US" sz="2400" smtClean="0">
                <a:latin typeface="Times New Roman" pitchFamily="18" charset="0"/>
                <a:cs typeface="Times New Roman" pitchFamily="18" charset="0"/>
              </a:rPr>
              <a:t>Therefore, the overlays is applied to overlay1 with 120KB (</a:t>
            </a:r>
            <a:r>
              <a:rPr lang="en-US" sz="2400" smtClean="0">
                <a:solidFill>
                  <a:srgbClr val="0070C0"/>
                </a:solidFill>
                <a:latin typeface="Times New Roman" pitchFamily="18" charset="0"/>
                <a:cs typeface="Times New Roman" pitchFamily="18" charset="0"/>
              </a:rPr>
              <a:t>pass 1</a:t>
            </a:r>
            <a:r>
              <a:rPr lang="en-US" sz="2400" smtClean="0">
                <a:latin typeface="Times New Roman" pitchFamily="18" charset="0"/>
                <a:cs typeface="Times New Roman" pitchFamily="18" charset="0"/>
              </a:rPr>
              <a:t>, </a:t>
            </a:r>
            <a:r>
              <a:rPr lang="en-US" sz="2400" smtClean="0">
                <a:solidFill>
                  <a:srgbClr val="FF3300"/>
                </a:solidFill>
                <a:latin typeface="Times New Roman" pitchFamily="18" charset="0"/>
                <a:cs typeface="Times New Roman" pitchFamily="18" charset="0"/>
              </a:rPr>
              <a:t>symbol table, and common routines</a:t>
            </a:r>
            <a:r>
              <a:rPr lang="en-US" sz="2400" smtClean="0">
                <a:latin typeface="Times New Roman" pitchFamily="18" charset="0"/>
                <a:cs typeface="Times New Roman" pitchFamily="18" charset="0"/>
              </a:rPr>
              <a:t>) and the overlay2 with 130KB (</a:t>
            </a:r>
            <a:r>
              <a:rPr lang="en-US" sz="2400" smtClean="0">
                <a:solidFill>
                  <a:srgbClr val="0070C0"/>
                </a:solidFill>
                <a:latin typeface="Times New Roman" pitchFamily="18" charset="0"/>
                <a:cs typeface="Times New Roman" pitchFamily="18" charset="0"/>
              </a:rPr>
              <a:t>pass 2</a:t>
            </a:r>
            <a:r>
              <a:rPr lang="en-US" sz="2400" smtClean="0">
                <a:latin typeface="Times New Roman" pitchFamily="18" charset="0"/>
                <a:cs typeface="Times New Roman" pitchFamily="18" charset="0"/>
              </a:rPr>
              <a:t>, symbol table, and common routines) </a:t>
            </a:r>
          </a:p>
          <a:p>
            <a:pPr lvl="1" algn="just">
              <a:lnSpc>
                <a:spcPct val="90000"/>
              </a:lnSpc>
            </a:pPr>
            <a:r>
              <a:rPr lang="en-US" sz="2400" smtClean="0">
                <a:latin typeface="Times New Roman" pitchFamily="18" charset="0"/>
                <a:cs typeface="Times New Roman" pitchFamily="18" charset="0"/>
              </a:rPr>
              <a:t>First, the overlay0 is loaded into memory. Then, overlay1 is also loaded above the overlay 0</a:t>
            </a:r>
          </a:p>
          <a:p>
            <a:pPr lvl="1" algn="just">
              <a:lnSpc>
                <a:spcPct val="90000"/>
              </a:lnSpc>
            </a:pPr>
            <a:r>
              <a:rPr lang="en-US" sz="2400" smtClean="0">
                <a:latin typeface="Times New Roman" pitchFamily="18" charset="0"/>
                <a:cs typeface="Times New Roman" pitchFamily="18" charset="0"/>
              </a:rPr>
              <a:t>When the overlay1 has finished, the control return the overlay0 that reads overlay2 into memory, overwriting overlay1, and transfer control to overlay2.</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9144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 Definitions</a:t>
            </a:r>
          </a:p>
        </p:txBody>
      </p:sp>
      <p:sp>
        <p:nvSpPr>
          <p:cNvPr id="49155" name="Rectangle 3"/>
          <p:cNvSpPr>
            <a:spLocks noGrp="1"/>
          </p:cNvSpPr>
          <p:nvPr>
            <p:ph type="body" idx="1"/>
          </p:nvPr>
        </p:nvSpPr>
        <p:spPr>
          <a:xfrm>
            <a:off x="304800" y="1066800"/>
            <a:ext cx="8458200" cy="5181600"/>
          </a:xfrm>
        </p:spPr>
        <p:txBody>
          <a:bodyPr>
            <a:noAutofit/>
          </a:bodyPr>
          <a:lstStyle/>
          <a:p>
            <a:pPr algn="just">
              <a:lnSpc>
                <a:spcPct val="90000"/>
              </a:lnSpc>
              <a:buClrTx/>
              <a:buSzTx/>
              <a:buFont typeface="Arial" charset="0"/>
              <a:buChar char="•"/>
            </a:pPr>
            <a:r>
              <a:rPr lang="en-US" sz="2200" dirty="0" smtClean="0">
                <a:solidFill>
                  <a:srgbClr val="FF0000"/>
                </a:solidFill>
                <a:latin typeface="Times New Roman" pitchFamily="18" charset="0"/>
                <a:cs typeface="Times New Roman" pitchFamily="18" charset="0"/>
              </a:rPr>
              <a:t>Address space of a program is broken up into chunks called </a:t>
            </a:r>
            <a:r>
              <a:rPr lang="en-US" sz="2200" b="1" dirty="0" smtClean="0">
                <a:solidFill>
                  <a:srgbClr val="FF0000"/>
                </a:solidFill>
                <a:latin typeface="Times New Roman" pitchFamily="18" charset="0"/>
                <a:cs typeface="Times New Roman" pitchFamily="18" charset="0"/>
              </a:rPr>
              <a:t>pages</a:t>
            </a:r>
          </a:p>
          <a:p>
            <a:pPr algn="just">
              <a:lnSpc>
                <a:spcPct val="90000"/>
              </a:lnSpc>
              <a:buClrTx/>
              <a:buSzTx/>
              <a:buFont typeface="Arial" charset="0"/>
              <a:buChar char="•"/>
            </a:pPr>
            <a:r>
              <a:rPr lang="en-US" sz="2200" dirty="0" smtClean="0">
                <a:solidFill>
                  <a:srgbClr val="008000"/>
                </a:solidFill>
                <a:latin typeface="Times New Roman" pitchFamily="18" charset="0"/>
                <a:cs typeface="Times New Roman" pitchFamily="18" charset="0"/>
              </a:rPr>
              <a:t>Each page is a contiguous range of addresses</a:t>
            </a:r>
          </a:p>
          <a:p>
            <a:pPr algn="just">
              <a:lnSpc>
                <a:spcPct val="90000"/>
              </a:lnSpc>
              <a:buClrTx/>
              <a:buSzTx/>
              <a:buFont typeface="Arial" charset="0"/>
              <a:buChar char="•"/>
            </a:pPr>
            <a:r>
              <a:rPr lang="en-US" sz="2200" dirty="0" smtClean="0">
                <a:solidFill>
                  <a:srgbClr val="0000FF"/>
                </a:solidFill>
              </a:rPr>
              <a:t>When a program executes, only some pages are loaded to the memory </a:t>
            </a:r>
            <a:r>
              <a:rPr lang="en-US" sz="2200" dirty="0" smtClean="0">
                <a:solidFill>
                  <a:srgbClr val="0000FF"/>
                </a:solidFill>
                <a:sym typeface="Wingdings" pitchFamily="2" charset="2"/>
              </a:rPr>
              <a:t> Only some current pages are mapped to physical pages.</a:t>
            </a:r>
            <a:endParaRPr lang="en-US" sz="2200" dirty="0" smtClean="0">
              <a:solidFill>
                <a:srgbClr val="0000FF"/>
              </a:solidFill>
            </a:endParaRPr>
          </a:p>
          <a:p>
            <a:pPr algn="just">
              <a:lnSpc>
                <a:spcPct val="90000"/>
              </a:lnSpc>
              <a:buClrTx/>
              <a:buSzTx/>
              <a:buFont typeface="Arial" charset="0"/>
              <a:buChar char="•"/>
            </a:pPr>
            <a:r>
              <a:rPr lang="en-US" sz="2200" dirty="0" smtClean="0">
                <a:solidFill>
                  <a:srgbClr val="FF0000"/>
                </a:solidFill>
              </a:rPr>
              <a:t>When a page is loaded to memory, this page i</a:t>
            </a:r>
            <a:r>
              <a:rPr lang="en-US" sz="2200" dirty="0" smtClean="0">
                <a:solidFill>
                  <a:srgbClr val="FF0000"/>
                </a:solidFill>
                <a:latin typeface="Times New Roman" pitchFamily="18" charset="0"/>
                <a:cs typeface="Times New Roman" pitchFamily="18" charset="0"/>
              </a:rPr>
              <a:t>s mapped onto physical memory.</a:t>
            </a:r>
          </a:p>
          <a:p>
            <a:pPr algn="just">
              <a:lnSpc>
                <a:spcPct val="90000"/>
              </a:lnSpc>
              <a:buClrTx/>
              <a:buSzTx/>
              <a:buFont typeface="Arial" charset="0"/>
              <a:buChar char="•"/>
            </a:pPr>
            <a:r>
              <a:rPr lang="en-US" sz="2200" dirty="0" smtClean="0">
                <a:solidFill>
                  <a:srgbClr val="008000"/>
                </a:solidFill>
                <a:latin typeface="Times New Roman" pitchFamily="18" charset="0"/>
                <a:cs typeface="Times New Roman" pitchFamily="18" charset="0"/>
              </a:rPr>
              <a:t>When the program references a part of its address space that is in physical memory, the hardware performs the necessary mapping on the fly ( virtual address </a:t>
            </a:r>
            <a:r>
              <a:rPr lang="en-US" sz="2200" dirty="0" smtClean="0">
                <a:solidFill>
                  <a:srgbClr val="008000"/>
                </a:solidFill>
                <a:latin typeface="Times New Roman" pitchFamily="18" charset="0"/>
                <a:cs typeface="Times New Roman" pitchFamily="18" charset="0"/>
                <a:sym typeface="Wingdings" pitchFamily="2" charset="2"/>
              </a:rPr>
              <a:t> physical address)</a:t>
            </a:r>
            <a:endParaRPr lang="en-US" sz="2200" dirty="0" smtClean="0">
              <a:solidFill>
                <a:srgbClr val="008000"/>
              </a:solidFill>
              <a:latin typeface="Times New Roman" pitchFamily="18" charset="0"/>
              <a:cs typeface="Times New Roman" pitchFamily="18" charset="0"/>
            </a:endParaRPr>
          </a:p>
          <a:p>
            <a:pPr algn="just">
              <a:lnSpc>
                <a:spcPct val="90000"/>
              </a:lnSpc>
              <a:buClrTx/>
              <a:buSzTx/>
              <a:buFont typeface="Arial" charset="0"/>
              <a:buChar char="•"/>
            </a:pPr>
            <a:r>
              <a:rPr lang="en-US" sz="2200" b="1" dirty="0" smtClean="0">
                <a:solidFill>
                  <a:srgbClr val="0000FF"/>
                </a:solidFill>
              </a:rPr>
              <a:t>P</a:t>
            </a:r>
            <a:r>
              <a:rPr lang="en-US" sz="2200" b="1" dirty="0" smtClean="0">
                <a:solidFill>
                  <a:srgbClr val="0000FF"/>
                </a:solidFill>
                <a:latin typeface="Times New Roman" pitchFamily="18" charset="0"/>
                <a:cs typeface="Times New Roman" pitchFamily="18" charset="0"/>
              </a:rPr>
              <a:t>age hit</a:t>
            </a:r>
            <a:r>
              <a:rPr lang="en-US" sz="2200" dirty="0" smtClean="0">
                <a:solidFill>
                  <a:srgbClr val="0000FF"/>
                </a:solidFill>
                <a:latin typeface="Times New Roman" pitchFamily="18" charset="0"/>
                <a:cs typeface="Times New Roman" pitchFamily="18" charset="0"/>
              </a:rPr>
              <a:t>: Situation in which a referenced  address is available in memory. </a:t>
            </a:r>
          </a:p>
          <a:p>
            <a:pPr algn="just">
              <a:lnSpc>
                <a:spcPct val="90000"/>
              </a:lnSpc>
              <a:buFont typeface="Arial" charset="0"/>
              <a:buChar char="•"/>
            </a:pPr>
            <a:r>
              <a:rPr lang="en-US" sz="2200" b="1" dirty="0" smtClean="0">
                <a:solidFill>
                  <a:srgbClr val="FF0000"/>
                </a:solidFill>
              </a:rPr>
              <a:t>Page fault: </a:t>
            </a:r>
            <a:r>
              <a:rPr lang="en-US" sz="2200" dirty="0" smtClean="0">
                <a:solidFill>
                  <a:srgbClr val="FF0000"/>
                </a:solidFill>
              </a:rPr>
              <a:t>Situation in which a referenced  address is </a:t>
            </a:r>
            <a:r>
              <a:rPr lang="en-US" sz="2200" b="1" dirty="0" smtClean="0">
                <a:solidFill>
                  <a:srgbClr val="FF0000"/>
                </a:solidFill>
              </a:rPr>
              <a:t>not</a:t>
            </a:r>
            <a:r>
              <a:rPr lang="en-US" sz="2200" dirty="0" smtClean="0">
                <a:solidFill>
                  <a:srgbClr val="FF0000"/>
                </a:solidFill>
              </a:rPr>
              <a:t> available in memory. Solution: The page containing this address is loaded and a physical page can be swapped out.</a:t>
            </a:r>
            <a:endParaRPr lang="en-US" sz="2200" dirty="0" smtClean="0">
              <a:solidFill>
                <a:srgbClr val="FF0000"/>
              </a:solidFill>
              <a:latin typeface="Times New Roman" pitchFamily="18" charset="0"/>
              <a:cs typeface="Times New Roman" pitchFamily="18" charset="0"/>
            </a:endParaRPr>
          </a:p>
          <a:p>
            <a:pPr algn="just">
              <a:lnSpc>
                <a:spcPct val="90000"/>
              </a:lnSpc>
              <a:buClrTx/>
              <a:buSzTx/>
              <a:buFont typeface="Arial" charset="0"/>
              <a:buChar char="•"/>
            </a:pPr>
            <a:r>
              <a:rPr lang="en-US" sz="2200" dirty="0" smtClean="0">
                <a:solidFill>
                  <a:srgbClr val="008000"/>
                </a:solidFill>
                <a:latin typeface="Times New Roman" pitchFamily="18" charset="0"/>
                <a:cs typeface="Times New Roman" pitchFamily="18" charset="0"/>
              </a:rPr>
              <a:t>Is a generalization of idea about  the base and limit registers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533400" y="0"/>
            <a:ext cx="8229600" cy="914400"/>
          </a:xfrm>
          <a:noFill/>
          <a:ln w="9525">
            <a:noFill/>
            <a:miter lim="800000"/>
            <a:headEnd/>
            <a:tailEnd/>
          </a:ln>
        </p:spPr>
        <p:txBody>
          <a:bodyPr vert="horz" lIns="91440" tIns="45720" rIns="91440" bIns="45720" rtlCol="0" anchor="ctr">
            <a:noAutofit/>
          </a:bodyPr>
          <a:lstStyle/>
          <a:p>
            <a:pPr eaLnBrk="0" hangingPunct="0"/>
            <a:r>
              <a:rPr lang="en-US" smtClean="0">
                <a:ea typeface="+mn-ea"/>
              </a:rPr>
              <a:t>Virtual Memory:Terminologies</a:t>
            </a:r>
          </a:p>
        </p:txBody>
      </p:sp>
      <p:sp>
        <p:nvSpPr>
          <p:cNvPr id="50179" name="Rectangle 3"/>
          <p:cNvSpPr>
            <a:spLocks noGrp="1"/>
          </p:cNvSpPr>
          <p:nvPr>
            <p:ph type="body" idx="1"/>
          </p:nvPr>
        </p:nvSpPr>
        <p:spPr>
          <a:xfrm>
            <a:off x="381000" y="914400"/>
            <a:ext cx="8610600" cy="5562600"/>
          </a:xfrm>
        </p:spPr>
        <p:txBody>
          <a:bodyPr>
            <a:normAutofit fontScale="92500"/>
          </a:bodyPr>
          <a:lstStyle/>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Virtual Memory (VM)</a:t>
            </a:r>
          </a:p>
          <a:p>
            <a:pPr lvl="1" algn="just" eaLnBrk="1" hangingPunct="1">
              <a:lnSpc>
                <a:spcPct val="90000"/>
              </a:lnSpc>
            </a:pPr>
            <a:r>
              <a:rPr lang="en-US" sz="2400" smtClean="0">
                <a:latin typeface="Times New Roman" pitchFamily="18" charset="0"/>
                <a:cs typeface="Times New Roman" pitchFamily="18" charset="0"/>
              </a:rPr>
              <a:t>Is the separation of user logical memory from physical memory</a:t>
            </a:r>
          </a:p>
          <a:p>
            <a:pPr lvl="1" algn="just" eaLnBrk="1" hangingPunct="1">
              <a:lnSpc>
                <a:spcPct val="90000"/>
              </a:lnSpc>
            </a:pPr>
            <a:r>
              <a:rPr lang="en-US" sz="2400" smtClean="0">
                <a:latin typeface="Times New Roman" pitchFamily="18" charset="0"/>
                <a:cs typeface="Times New Roman" pitchFamily="18" charset="0"/>
              </a:rPr>
              <a:t>This separation allows an extremely large virtual memory to be provided for developers when only a smaller physical memory is available (→developer concentrates solving the problem domain)</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Virtual (logical) addresses </a:t>
            </a:r>
            <a:r>
              <a:rPr lang="en-US" sz="2800" b="1" i="1" smtClean="0">
                <a:latin typeface="Times New Roman" pitchFamily="18" charset="0"/>
                <a:cs typeface="Times New Roman" pitchFamily="18" charset="0"/>
              </a:rPr>
              <a:t>: </a:t>
            </a:r>
            <a:r>
              <a:rPr lang="en-US" sz="2400" smtClean="0">
                <a:latin typeface="Times New Roman" pitchFamily="18" charset="0"/>
                <a:cs typeface="Times New Roman" pitchFamily="18" charset="0"/>
              </a:rPr>
              <a:t>Program memory addresses</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Virtual address space</a:t>
            </a:r>
          </a:p>
          <a:p>
            <a:pPr lvl="1" algn="just" eaLnBrk="1" hangingPunct="1">
              <a:lnSpc>
                <a:spcPct val="90000"/>
              </a:lnSpc>
            </a:pPr>
            <a:r>
              <a:rPr lang="en-US" sz="2400" smtClean="0">
                <a:latin typeface="Times New Roman" pitchFamily="18" charset="0"/>
                <a:cs typeface="Times New Roman" pitchFamily="18" charset="0"/>
              </a:rPr>
              <a:t>All the (virtual) addresses a program can generate</a:t>
            </a:r>
          </a:p>
          <a:p>
            <a:pPr lvl="1" algn="just" eaLnBrk="1" hangingPunct="1">
              <a:lnSpc>
                <a:spcPct val="90000"/>
              </a:lnSpc>
            </a:pPr>
            <a:r>
              <a:rPr lang="en-US" sz="2400" smtClean="0">
                <a:latin typeface="Times New Roman" pitchFamily="18" charset="0"/>
                <a:cs typeface="Times New Roman" pitchFamily="18" charset="0"/>
              </a:rPr>
              <a:t>Is given by the number of bytes used to specify an address</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Physical (real) addresses</a:t>
            </a:r>
            <a:r>
              <a:rPr lang="en-US" sz="2800" b="1" i="1" smtClean="0">
                <a:latin typeface="Times New Roman" pitchFamily="18" charset="0"/>
                <a:cs typeface="Times New Roman" pitchFamily="18" charset="0"/>
              </a:rPr>
              <a:t>: </a:t>
            </a:r>
          </a:p>
          <a:p>
            <a:pPr lvl="1" algn="just" eaLnBrk="1" hangingPunct="1">
              <a:lnSpc>
                <a:spcPct val="90000"/>
              </a:lnSpc>
              <a:buFont typeface="Arial" charset="0"/>
              <a:buChar char="•"/>
            </a:pPr>
            <a:r>
              <a:rPr lang="en-US" sz="2000" smtClean="0">
                <a:latin typeface="Times New Roman" pitchFamily="18" charset="0"/>
                <a:cs typeface="Times New Roman" pitchFamily="18" charset="0"/>
              </a:rPr>
              <a:t>Addresses in main memory (on memory bus)</a:t>
            </a:r>
          </a:p>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Memory Management Unit (MMU)</a:t>
            </a:r>
          </a:p>
          <a:p>
            <a:pPr lvl="1" algn="just" eaLnBrk="1" hangingPunct="1">
              <a:lnSpc>
                <a:spcPct val="90000"/>
              </a:lnSpc>
            </a:pPr>
            <a:r>
              <a:rPr lang="en-US" sz="2400" smtClean="0">
                <a:latin typeface="Times New Roman" pitchFamily="18" charset="0"/>
                <a:cs typeface="Times New Roman" pitchFamily="18" charset="0"/>
              </a:rPr>
              <a:t>A </a:t>
            </a:r>
            <a:r>
              <a:rPr lang="en-US" sz="2400" b="1" smtClean="0">
                <a:solidFill>
                  <a:srgbClr val="0000FF"/>
                </a:solidFill>
                <a:latin typeface="Times New Roman" pitchFamily="18" charset="0"/>
                <a:cs typeface="Times New Roman" pitchFamily="18" charset="0"/>
              </a:rPr>
              <a:t>mapping unit</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from virtual addresses into physical addresses</a:t>
            </a:r>
            <a:endParaRPr lang="en-US" sz="20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381000" y="0"/>
            <a:ext cx="8610600" cy="914400"/>
          </a:xfrm>
          <a:noFill/>
          <a:ln w="9525">
            <a:noFill/>
            <a:miter lim="800000"/>
            <a:headEnd/>
            <a:tailEnd/>
          </a:ln>
        </p:spPr>
        <p:txBody>
          <a:bodyPr vert="horz" lIns="91440" tIns="45720" rIns="91440" bIns="45720" rtlCol="0" anchor="ctr">
            <a:noAutofit/>
          </a:bodyPr>
          <a:lstStyle/>
          <a:p>
            <a:pPr eaLnBrk="0" hangingPunct="0"/>
            <a:r>
              <a:rPr lang="en-US" smtClean="0">
                <a:ea typeface="+mn-ea"/>
              </a:rPr>
              <a:t>VM: Memory Management Unit (MMU)</a:t>
            </a:r>
          </a:p>
        </p:txBody>
      </p:sp>
      <p:sp>
        <p:nvSpPr>
          <p:cNvPr id="51203" name="Text Box 4"/>
          <p:cNvSpPr txBox="1">
            <a:spLocks noChangeArrowheads="1"/>
          </p:cNvSpPr>
          <p:nvPr/>
        </p:nvSpPr>
        <p:spPr bwMode="auto">
          <a:xfrm>
            <a:off x="3810000" y="6248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3-8.</a:t>
            </a:r>
          </a:p>
        </p:txBody>
      </p:sp>
      <p:pic>
        <p:nvPicPr>
          <p:cNvPr id="3074" name="Picture 2"/>
          <p:cNvPicPr>
            <a:picLocks noChangeAspect="1" noChangeArrowheads="1"/>
          </p:cNvPicPr>
          <p:nvPr/>
        </p:nvPicPr>
        <p:blipFill>
          <a:blip r:embed="rId2" cstate="print"/>
          <a:srcRect/>
          <a:stretch>
            <a:fillRect/>
          </a:stretch>
        </p:blipFill>
        <p:spPr bwMode="auto">
          <a:xfrm>
            <a:off x="766763" y="1090613"/>
            <a:ext cx="7610475" cy="467677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36</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sp>
        <p:nvSpPr>
          <p:cNvPr id="52227" name="Rectangle 3"/>
          <p:cNvSpPr>
            <a:spLocks noGrp="1"/>
          </p:cNvSpPr>
          <p:nvPr>
            <p:ph type="body" sz="half" idx="1"/>
          </p:nvPr>
        </p:nvSpPr>
        <p:spPr>
          <a:xfrm>
            <a:off x="0" y="762000"/>
            <a:ext cx="5257800" cy="5943600"/>
          </a:xfrm>
        </p:spPr>
        <p:txBody>
          <a:bodyPr>
            <a:normAutofit lnSpcReduction="10000"/>
          </a:bodyPr>
          <a:lstStyle/>
          <a:p>
            <a:pPr algn="just" eaLnBrk="1" hangingPunct="1">
              <a:lnSpc>
                <a:spcPct val="90000"/>
              </a:lnSpc>
            </a:pPr>
            <a:r>
              <a:rPr lang="en-US" sz="2400" b="1" smtClean="0">
                <a:solidFill>
                  <a:srgbClr val="FF0000"/>
                </a:solidFill>
                <a:latin typeface="Times New Roman" pitchFamily="18" charset="0"/>
                <a:cs typeface="Times New Roman" pitchFamily="18" charset="0"/>
              </a:rPr>
              <a:t>Virtual address space </a:t>
            </a:r>
          </a:p>
          <a:p>
            <a:pPr lvl="1" algn="just" eaLnBrk="1" hangingPunct="1">
              <a:lnSpc>
                <a:spcPct val="90000"/>
              </a:lnSpc>
            </a:pPr>
            <a:r>
              <a:rPr lang="en-US" sz="2000" smtClean="0">
                <a:latin typeface="Times New Roman" pitchFamily="18" charset="0"/>
                <a:cs typeface="Times New Roman" pitchFamily="18" charset="0"/>
              </a:rPr>
              <a:t>Is divided into fixed-size units called </a:t>
            </a:r>
            <a:r>
              <a:rPr lang="en-US" sz="2000" b="1" i="1" smtClean="0">
                <a:solidFill>
                  <a:srgbClr val="FF0000"/>
                </a:solidFill>
                <a:latin typeface="Times New Roman" pitchFamily="18" charset="0"/>
                <a:cs typeface="Times New Roman" pitchFamily="18" charset="0"/>
              </a:rPr>
              <a:t>pages.</a:t>
            </a:r>
          </a:p>
          <a:p>
            <a:pPr lvl="1" algn="just" eaLnBrk="1" hangingPunct="1">
              <a:lnSpc>
                <a:spcPct val="90000"/>
              </a:lnSpc>
            </a:pPr>
            <a:r>
              <a:rPr lang="en-US" sz="2000" smtClean="0">
                <a:latin typeface="Times New Roman" pitchFamily="18" charset="0"/>
                <a:cs typeface="Times New Roman" pitchFamily="18" charset="0"/>
              </a:rPr>
              <a:t>pages from </a:t>
            </a:r>
            <a:r>
              <a:rPr lang="en-US" sz="2000" i="1" smtClean="0">
                <a:latin typeface="Times New Roman" pitchFamily="18" charset="0"/>
                <a:cs typeface="Times New Roman" pitchFamily="18" charset="0"/>
              </a:rPr>
              <a:t>0</a:t>
            </a:r>
            <a:r>
              <a:rPr lang="en-US" sz="2000" smtClean="0">
                <a:latin typeface="Times New Roman" pitchFamily="18" charset="0"/>
                <a:cs typeface="Times New Roman" pitchFamily="18" charset="0"/>
              </a:rPr>
              <a:t> to </a:t>
            </a:r>
            <a:r>
              <a:rPr lang="en-US" sz="2000" i="1" smtClean="0">
                <a:latin typeface="Times New Roman" pitchFamily="18" charset="0"/>
                <a:cs typeface="Times New Roman" pitchFamily="18" charset="0"/>
              </a:rPr>
              <a:t>AddressSpaceSize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PageSize – 1.</a:t>
            </a:r>
            <a:endParaRPr lang="en-US" sz="2000" smtClean="0">
              <a:latin typeface="Times New Roman" pitchFamily="18" charset="0"/>
              <a:cs typeface="Times New Roman" pitchFamily="18" charset="0"/>
            </a:endParaRPr>
          </a:p>
          <a:p>
            <a:pPr algn="just" eaLnBrk="1" hangingPunct="1">
              <a:lnSpc>
                <a:spcPct val="90000"/>
              </a:lnSpc>
            </a:pPr>
            <a:r>
              <a:rPr lang="en-US" sz="2400" b="1" smtClean="0">
                <a:solidFill>
                  <a:srgbClr val="008000"/>
                </a:solidFill>
                <a:latin typeface="Times New Roman" pitchFamily="18" charset="0"/>
                <a:cs typeface="Times New Roman" pitchFamily="18" charset="0"/>
              </a:rPr>
              <a:t>The physical memory</a:t>
            </a:r>
          </a:p>
          <a:p>
            <a:pPr lvl="1" algn="just" eaLnBrk="1" hangingPunct="1">
              <a:lnSpc>
                <a:spcPct val="90000"/>
              </a:lnSpc>
            </a:pPr>
            <a:r>
              <a:rPr lang="en-US" sz="2000" smtClean="0">
                <a:latin typeface="Times New Roman" pitchFamily="18" charset="0"/>
                <a:cs typeface="Times New Roman" pitchFamily="18" charset="0"/>
              </a:rPr>
              <a:t>Is divided up into units of the same size corresponding in the physical memory called </a:t>
            </a:r>
            <a:r>
              <a:rPr lang="en-US" sz="2000" b="1" i="1" smtClean="0">
                <a:solidFill>
                  <a:srgbClr val="008000"/>
                </a:solidFill>
                <a:latin typeface="Times New Roman" pitchFamily="18" charset="0"/>
                <a:cs typeface="Times New Roman" pitchFamily="18" charset="0"/>
              </a:rPr>
              <a:t>page frames</a:t>
            </a:r>
            <a:r>
              <a:rPr lang="en-US" sz="2000" i="1" smtClean="0">
                <a:solidFill>
                  <a:srgbClr val="FF0000"/>
                </a:solidFill>
                <a:latin typeface="Times New Roman" pitchFamily="18" charset="0"/>
                <a:cs typeface="Times New Roman" pitchFamily="18" charset="0"/>
              </a:rPr>
              <a:t>.</a:t>
            </a:r>
          </a:p>
          <a:p>
            <a:pPr lvl="1" algn="just" eaLnBrk="1" hangingPunct="1">
              <a:lnSpc>
                <a:spcPct val="90000"/>
              </a:lnSpc>
            </a:pPr>
            <a:r>
              <a:rPr lang="en-US" sz="2000" smtClean="0">
                <a:latin typeface="Times New Roman" pitchFamily="18" charset="0"/>
                <a:cs typeface="Times New Roman" pitchFamily="18" charset="0"/>
              </a:rPr>
              <a:t>page frames from </a:t>
            </a:r>
            <a:r>
              <a:rPr lang="en-US" sz="2000" i="1" smtClean="0">
                <a:latin typeface="Times New Roman" pitchFamily="18" charset="0"/>
                <a:cs typeface="Times New Roman" pitchFamily="18" charset="0"/>
              </a:rPr>
              <a:t>0</a:t>
            </a:r>
            <a:r>
              <a:rPr lang="en-US" sz="2000" smtClean="0">
                <a:latin typeface="Times New Roman" pitchFamily="18" charset="0"/>
                <a:cs typeface="Times New Roman" pitchFamily="18" charset="0"/>
              </a:rPr>
              <a:t> to </a:t>
            </a:r>
            <a:r>
              <a:rPr lang="en-US" sz="2000" i="1" smtClean="0">
                <a:latin typeface="Times New Roman" pitchFamily="18" charset="0"/>
                <a:cs typeface="Times New Roman" pitchFamily="18" charset="0"/>
              </a:rPr>
              <a:t>PhysicalMemSize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PageFrames – 1.</a:t>
            </a:r>
          </a:p>
          <a:p>
            <a:pPr algn="just" eaLnBrk="1" hangingPunct="1">
              <a:lnSpc>
                <a:spcPct val="90000"/>
              </a:lnSpc>
            </a:pPr>
            <a:r>
              <a:rPr lang="en-US" sz="2400" b="1" smtClean="0">
                <a:solidFill>
                  <a:srgbClr val="0000FF"/>
                </a:solidFill>
                <a:latin typeface="Times New Roman" pitchFamily="18" charset="0"/>
                <a:cs typeface="Times New Roman" pitchFamily="18" charset="0"/>
              </a:rPr>
              <a:t>Pages and frames are the same size </a:t>
            </a:r>
          </a:p>
          <a:p>
            <a:pPr lvl="1" algn="just" eaLnBrk="1" hangingPunct="1">
              <a:lnSpc>
                <a:spcPct val="90000"/>
              </a:lnSpc>
            </a:pPr>
            <a:r>
              <a:rPr lang="en-US" sz="2000" i="1" smtClean="0">
                <a:latin typeface="Times New Roman" pitchFamily="18" charset="0"/>
                <a:cs typeface="Times New Roman" pitchFamily="18" charset="0"/>
              </a:rPr>
              <a:t>PageSize </a:t>
            </a:r>
            <a:r>
              <a:rPr lang="en-US" sz="2000" smtClean="0">
                <a:latin typeface="Times New Roman" pitchFamily="18" charset="0"/>
                <a:cs typeface="Times New Roman" pitchFamily="18" charset="0"/>
              </a:rPr>
              <a:t>is typically be a value between 512 bytes and 64KB.</a:t>
            </a:r>
          </a:p>
          <a:p>
            <a:pPr algn="just" eaLnBrk="1" hangingPunct="1">
              <a:lnSpc>
                <a:spcPct val="90000"/>
              </a:lnSpc>
            </a:pPr>
            <a:r>
              <a:rPr lang="en-US" sz="2400" smtClean="0">
                <a:latin typeface="Times New Roman" pitchFamily="18" charset="0"/>
                <a:cs typeface="Times New Roman" pitchFamily="18" charset="0"/>
              </a:rPr>
              <a:t>Transfer unit between RAM and disk is a page.</a:t>
            </a:r>
          </a:p>
          <a:p>
            <a:pPr algn="just" eaLnBrk="1" hangingPunct="1">
              <a:lnSpc>
                <a:spcPct val="90000"/>
              </a:lnSpc>
            </a:pPr>
            <a:r>
              <a:rPr lang="en-US" sz="2400" smtClean="0">
                <a:latin typeface="Times New Roman" pitchFamily="18" charset="0"/>
                <a:cs typeface="Times New Roman" pitchFamily="18" charset="0"/>
              </a:rPr>
              <a:t>Page 0 of the program is loaded to frame 2 of RAM</a:t>
            </a:r>
          </a:p>
        </p:txBody>
      </p:sp>
      <p:sp>
        <p:nvSpPr>
          <p:cNvPr id="52231" name="Text Box 4"/>
          <p:cNvSpPr txBox="1">
            <a:spLocks noChangeArrowheads="1"/>
          </p:cNvSpPr>
          <p:nvPr/>
        </p:nvSpPr>
        <p:spPr bwMode="auto">
          <a:xfrm>
            <a:off x="6400800" y="6019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3-9.</a:t>
            </a:r>
          </a:p>
        </p:txBody>
      </p:sp>
      <p:pic>
        <p:nvPicPr>
          <p:cNvPr id="4098" name="Picture 2"/>
          <p:cNvPicPr>
            <a:picLocks noChangeAspect="1" noChangeArrowheads="1"/>
          </p:cNvPicPr>
          <p:nvPr/>
        </p:nvPicPr>
        <p:blipFill>
          <a:blip r:embed="rId3" cstate="print"/>
          <a:srcRect/>
          <a:stretch>
            <a:fillRect/>
          </a:stretch>
        </p:blipFill>
        <p:spPr bwMode="auto">
          <a:xfrm>
            <a:off x="5362575" y="828675"/>
            <a:ext cx="3705225" cy="5267325"/>
          </a:xfrm>
          <a:prstGeom prst="rect">
            <a:avLst/>
          </a:prstGeom>
          <a:noFill/>
          <a:ln w="9525">
            <a:noFill/>
            <a:miter lim="800000"/>
            <a:headEnd/>
            <a:tailEnd/>
          </a:ln>
          <a:effectLst/>
        </p:spPr>
      </p:pic>
      <p:sp>
        <p:nvSpPr>
          <p:cNvPr id="11" name="Rectangle 10"/>
          <p:cNvSpPr/>
          <p:nvPr/>
        </p:nvSpPr>
        <p:spPr>
          <a:xfrm>
            <a:off x="7620000" y="2133600"/>
            <a:ext cx="12954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rgbClr val="0000FF"/>
                </a:solidFill>
              </a:rPr>
              <a:t>Index in page frames</a:t>
            </a:r>
            <a:endParaRPr lang="en-US" sz="1600" b="1">
              <a:solidFill>
                <a:srgbClr val="0000FF"/>
              </a:solidFill>
            </a:endParaRPr>
          </a:p>
        </p:txBody>
      </p:sp>
      <p:cxnSp>
        <p:nvCxnSpPr>
          <p:cNvPr id="13" name="Straight Arrow Connector 12"/>
          <p:cNvCxnSpPr/>
          <p:nvPr/>
        </p:nvCxnSpPr>
        <p:spPr>
          <a:xfrm rot="10800000" flipV="1">
            <a:off x="6553200" y="2590800"/>
            <a:ext cx="10668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590800" y="5638800"/>
            <a:ext cx="3733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pPr>
              <a:defRPr/>
            </a:pPr>
            <a:fld id="{987CA590-E2B0-455E-B74B-D1E27B170F41}" type="slidenum">
              <a:rPr lang="en-US" smtClean="0"/>
              <a:pPr>
                <a:defRPr/>
              </a:pPr>
              <a:t>37</a:t>
            </a:fld>
            <a:endParaRPr lang="en-US"/>
          </a:p>
        </p:txBody>
      </p:sp>
      <p:sp>
        <p:nvSpPr>
          <p:cNvPr id="16" name="Footer Placeholder 15"/>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1314450" y="1952625"/>
            <a:ext cx="7219950" cy="4600575"/>
          </a:xfrm>
          <a:prstGeom prst="rect">
            <a:avLst/>
          </a:prstGeom>
          <a:noFill/>
          <a:ln w="9525">
            <a:noFill/>
            <a:miter lim="800000"/>
            <a:headEnd/>
            <a:tailEnd/>
          </a:ln>
          <a:effectLst/>
        </p:spPr>
      </p:pic>
      <p:sp>
        <p:nvSpPr>
          <p:cNvPr id="53251" name="Rectangle 2"/>
          <p:cNvSpPr>
            <a:spLocks noGrp="1"/>
          </p:cNvSpPr>
          <p:nvPr>
            <p:ph type="title"/>
          </p:nvPr>
        </p:nvSpPr>
        <p:spPr>
          <a:xfrm>
            <a:off x="609600" y="0"/>
            <a:ext cx="82296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sp>
        <p:nvSpPr>
          <p:cNvPr id="53252" name="Rectangle 3"/>
          <p:cNvSpPr>
            <a:spLocks noGrp="1"/>
          </p:cNvSpPr>
          <p:nvPr>
            <p:ph type="body" idx="1"/>
          </p:nvPr>
        </p:nvSpPr>
        <p:spPr>
          <a:xfrm>
            <a:off x="0" y="990600"/>
            <a:ext cx="8915400" cy="2286000"/>
          </a:xfrm>
        </p:spPr>
        <p:txBody>
          <a:bodyPr>
            <a:normAutofit/>
          </a:bodyPr>
          <a:lstStyle/>
          <a:p>
            <a:pPr algn="just">
              <a:lnSpc>
                <a:spcPct val="90000"/>
              </a:lnSpc>
              <a:buClrTx/>
              <a:buSzTx/>
              <a:buFont typeface="Arial" charset="0"/>
              <a:buChar char="•"/>
            </a:pPr>
            <a:r>
              <a:rPr lang="en-US" sz="2400" smtClean="0">
                <a:latin typeface="Times New Roman" pitchFamily="18" charset="0"/>
                <a:cs typeface="Times New Roman" pitchFamily="18" charset="0"/>
              </a:rPr>
              <a:t>In traditional, the paging has been handled by hardware</a:t>
            </a:r>
          </a:p>
          <a:p>
            <a:pPr lvl="1" algn="just">
              <a:lnSpc>
                <a:spcPct val="90000"/>
              </a:lnSpc>
            </a:pPr>
            <a:r>
              <a:rPr lang="de-DE" sz="2000" smtClean="0">
                <a:latin typeface="Times New Roman" pitchFamily="18" charset="0"/>
                <a:cs typeface="Times New Roman" pitchFamily="18" charset="0"/>
                <a:sym typeface="Wingdings" pitchFamily="2" charset="2"/>
              </a:rPr>
              <a:t>The virtual (logical) address is divided into 2 parts: a virtual page (p) and a page offset (d)  </a:t>
            </a:r>
            <a:r>
              <a:rPr lang="de-DE" sz="2000" b="1" smtClean="0">
                <a:solidFill>
                  <a:srgbClr val="0000FF"/>
                </a:solidFill>
                <a:latin typeface="Times New Roman" pitchFamily="18" charset="0"/>
                <a:cs typeface="Times New Roman" pitchFamily="18" charset="0"/>
                <a:sym typeface="Wingdings" pitchFamily="2" charset="2"/>
              </a:rPr>
              <a:t>&lt;p,d&gt;</a:t>
            </a:r>
          </a:p>
          <a:p>
            <a:pPr lvl="1">
              <a:lnSpc>
                <a:spcPct val="90000"/>
              </a:lnSpc>
            </a:pPr>
            <a:r>
              <a:rPr lang="de-DE" sz="2000" smtClean="0">
                <a:latin typeface="Times New Roman" pitchFamily="18" charset="0"/>
                <a:cs typeface="Times New Roman" pitchFamily="18" charset="0"/>
                <a:sym typeface="Wingdings" pitchFamily="2" charset="2"/>
              </a:rPr>
              <a:t>The </a:t>
            </a:r>
            <a:r>
              <a:rPr lang="de-DE" sz="2000" b="1" smtClean="0">
                <a:solidFill>
                  <a:srgbClr val="0000FF"/>
                </a:solidFill>
                <a:latin typeface="Times New Roman" pitchFamily="18" charset="0"/>
                <a:cs typeface="Times New Roman" pitchFamily="18" charset="0"/>
                <a:sym typeface="Wingdings" pitchFamily="2" charset="2"/>
              </a:rPr>
              <a:t>p is used </a:t>
            </a:r>
            <a:r>
              <a:rPr lang="de-DE" sz="2000" smtClean="0">
                <a:latin typeface="Times New Roman" pitchFamily="18" charset="0"/>
                <a:cs typeface="Times New Roman" pitchFamily="18" charset="0"/>
                <a:sym typeface="Wingdings" pitchFamily="2" charset="2"/>
              </a:rPr>
              <a:t>indexed into the </a:t>
            </a:r>
            <a:r>
              <a:rPr lang="de-DE" sz="2000" b="1" smtClean="0">
                <a:solidFill>
                  <a:srgbClr val="0000FF"/>
                </a:solidFill>
                <a:latin typeface="Times New Roman" pitchFamily="18" charset="0"/>
                <a:cs typeface="Times New Roman" pitchFamily="18" charset="0"/>
                <a:sym typeface="Wingdings" pitchFamily="2" charset="2"/>
              </a:rPr>
              <a:t>page table </a:t>
            </a:r>
            <a:r>
              <a:rPr lang="de-DE" sz="2000" smtClean="0">
                <a:latin typeface="Times New Roman" pitchFamily="18" charset="0"/>
                <a:cs typeface="Times New Roman" pitchFamily="18" charset="0"/>
                <a:sym typeface="Wingdings" pitchFamily="2" charset="2"/>
              </a:rPr>
              <a:t>that </a:t>
            </a:r>
            <a:br>
              <a:rPr lang="de-DE" sz="2000" smtClean="0">
                <a:latin typeface="Times New Roman" pitchFamily="18" charset="0"/>
                <a:cs typeface="Times New Roman" pitchFamily="18" charset="0"/>
                <a:sym typeface="Wingdings" pitchFamily="2" charset="2"/>
              </a:rPr>
            </a:br>
            <a:r>
              <a:rPr lang="de-DE" sz="2000" smtClean="0">
                <a:latin typeface="Times New Roman" pitchFamily="18" charset="0"/>
                <a:cs typeface="Times New Roman" pitchFamily="18" charset="0"/>
                <a:sym typeface="Wingdings" pitchFamily="2" charset="2"/>
              </a:rPr>
              <a:t>maps the </a:t>
            </a:r>
            <a:r>
              <a:rPr lang="de-DE" sz="2000" b="1" smtClean="0">
                <a:solidFill>
                  <a:srgbClr val="0000FF"/>
                </a:solidFill>
                <a:latin typeface="Times New Roman" pitchFamily="18" charset="0"/>
                <a:cs typeface="Times New Roman" pitchFamily="18" charset="0"/>
                <a:sym typeface="Wingdings" pitchFamily="2" charset="2"/>
              </a:rPr>
              <a:t>page frame (f) </a:t>
            </a:r>
            <a:r>
              <a:rPr lang="de-DE" sz="2000" smtClean="0">
                <a:latin typeface="Times New Roman" pitchFamily="18" charset="0"/>
                <a:cs typeface="Times New Roman" pitchFamily="18" charset="0"/>
                <a:sym typeface="Wingdings" pitchFamily="2" charset="2"/>
              </a:rPr>
              <a:t>in memory</a:t>
            </a:r>
          </a:p>
          <a:p>
            <a:pPr lvl="1">
              <a:lnSpc>
                <a:spcPct val="90000"/>
              </a:lnSpc>
            </a:pPr>
            <a:r>
              <a:rPr lang="de-DE" sz="2000" smtClean="0">
                <a:latin typeface="Times New Roman" pitchFamily="18" charset="0"/>
                <a:cs typeface="Times New Roman" pitchFamily="18" charset="0"/>
                <a:sym typeface="Wingdings" pitchFamily="2" charset="2"/>
              </a:rPr>
              <a:t>The f is combined with d to define the physical </a:t>
            </a:r>
            <a:br>
              <a:rPr lang="de-DE" sz="2000" smtClean="0">
                <a:latin typeface="Times New Roman" pitchFamily="18" charset="0"/>
                <a:cs typeface="Times New Roman" pitchFamily="18" charset="0"/>
                <a:sym typeface="Wingdings" pitchFamily="2" charset="2"/>
              </a:rPr>
            </a:br>
            <a:r>
              <a:rPr lang="de-DE" sz="2000" smtClean="0">
                <a:latin typeface="Times New Roman" pitchFamily="18" charset="0"/>
                <a:cs typeface="Times New Roman" pitchFamily="18" charset="0"/>
                <a:sym typeface="Wingdings" pitchFamily="2" charset="2"/>
              </a:rPr>
              <a:t>memory address</a:t>
            </a:r>
          </a:p>
        </p:txBody>
      </p:sp>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8" descr="03-09"/>
          <p:cNvPicPr>
            <a:picLocks noChangeAspect="1" noChangeArrowheads="1"/>
          </p:cNvPicPr>
          <p:nvPr/>
        </p:nvPicPr>
        <p:blipFill>
          <a:blip r:embed="rId3" cstate="print"/>
          <a:srcRect/>
          <a:stretch>
            <a:fillRect/>
          </a:stretch>
        </p:blipFill>
        <p:spPr bwMode="auto">
          <a:xfrm>
            <a:off x="228600" y="990600"/>
            <a:ext cx="3719513" cy="5257800"/>
          </a:xfrm>
          <a:prstGeom prst="rect">
            <a:avLst/>
          </a:prstGeom>
          <a:noFill/>
          <a:ln w="9525">
            <a:noFill/>
            <a:miter lim="800000"/>
            <a:headEnd/>
            <a:tailEnd/>
          </a:ln>
        </p:spPr>
      </p:pic>
      <p:sp>
        <p:nvSpPr>
          <p:cNvPr id="54275" name="Rectangle 2"/>
          <p:cNvSpPr>
            <a:spLocks noGrp="1"/>
          </p:cNvSpPr>
          <p:nvPr>
            <p:ph type="title"/>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 – General formula</a:t>
            </a:r>
          </a:p>
        </p:txBody>
      </p:sp>
      <p:sp>
        <p:nvSpPr>
          <p:cNvPr id="32771" name="Rectangle 3"/>
          <p:cNvSpPr>
            <a:spLocks noGrp="1"/>
          </p:cNvSpPr>
          <p:nvPr>
            <p:ph type="body" sz="half" idx="1"/>
          </p:nvPr>
        </p:nvSpPr>
        <p:spPr>
          <a:xfrm>
            <a:off x="4191000" y="1905000"/>
            <a:ext cx="4800600" cy="4191000"/>
          </a:xfrm>
        </p:spPr>
        <p:txBody>
          <a:bodyPr/>
          <a:lstStyle/>
          <a:p>
            <a:pPr marL="285750" indent="-285750" algn="just">
              <a:buFont typeface="Arial" charset="0"/>
              <a:buNone/>
              <a:defRPr/>
            </a:pPr>
            <a:r>
              <a:rPr lang="en-US" sz="2000" b="1" smtClean="0">
                <a:solidFill>
                  <a:srgbClr val="FF0000"/>
                </a:solidFill>
                <a:latin typeface="Times New Roman" pitchFamily="18" charset="0"/>
                <a:cs typeface="Times New Roman" pitchFamily="18" charset="0"/>
              </a:rPr>
              <a:t>b: page size</a:t>
            </a:r>
          </a:p>
          <a:p>
            <a:pPr marL="285750" indent="-285750" algn="just">
              <a:buFont typeface="Arial" charset="0"/>
              <a:buNone/>
              <a:defRPr/>
            </a:pPr>
            <a:r>
              <a:rPr lang="en-US" sz="2000" b="1" i="1" u="sng" smtClean="0">
                <a:solidFill>
                  <a:srgbClr val="FF0000"/>
                </a:solidFill>
                <a:latin typeface="Times New Roman" pitchFamily="18" charset="0"/>
                <a:cs typeface="Times New Roman" pitchFamily="18" charset="0"/>
              </a:rPr>
              <a:t>How to determine a physical address?</a:t>
            </a:r>
            <a:endParaRPr lang="en-US" sz="2000" smtClean="0">
              <a:solidFill>
                <a:srgbClr val="FF0000"/>
              </a:solidFill>
              <a:latin typeface="Times New Roman" pitchFamily="18" charset="0"/>
              <a:cs typeface="Times New Roman" pitchFamily="18" charset="0"/>
            </a:endParaRPr>
          </a:p>
          <a:p>
            <a:pPr marL="285750" lvl="1">
              <a:buFont typeface="Arial" charset="0"/>
              <a:buNone/>
              <a:defRPr/>
            </a:pPr>
            <a:r>
              <a:rPr lang="en-US" sz="2000" b="1" smtClean="0">
                <a:latin typeface="Times New Roman" pitchFamily="18" charset="0"/>
                <a:cs typeface="Times New Roman" pitchFamily="18" charset="0"/>
                <a:sym typeface="Wingdings" pitchFamily="2" charset="2"/>
              </a:rPr>
              <a:t>(1) Full virtual address (va) was known</a:t>
            </a:r>
          </a:p>
          <a:p>
            <a:pPr marL="285750" lvl="1">
              <a:buFont typeface="Arial" charset="0"/>
              <a:buNone/>
              <a:defRPr/>
            </a:pPr>
            <a:r>
              <a:rPr lang="en-US" sz="2000" b="1" smtClean="0">
                <a:latin typeface="Times New Roman" pitchFamily="18" charset="0"/>
                <a:cs typeface="Times New Roman" pitchFamily="18" charset="0"/>
                <a:sym typeface="Wingdings" pitchFamily="2" charset="2"/>
              </a:rPr>
              <a:t>	 Page index </a:t>
            </a:r>
            <a:r>
              <a:rPr lang="en-US" sz="2000" b="1" smtClean="0">
                <a:solidFill>
                  <a:srgbClr val="0070C0"/>
                </a:solidFill>
                <a:latin typeface="Times New Roman" pitchFamily="18" charset="0"/>
                <a:cs typeface="Times New Roman" pitchFamily="18" charset="0"/>
              </a:rPr>
              <a:t>p  = va/b</a:t>
            </a:r>
          </a:p>
          <a:p>
            <a:pPr marL="285750" lvl="1" algn="just">
              <a:buFont typeface="Arial" charset="0"/>
              <a:buNone/>
              <a:defRPr/>
            </a:pPr>
            <a:r>
              <a:rPr lang="en-US" sz="2000" b="1" smtClean="0">
                <a:latin typeface="Times New Roman" pitchFamily="18" charset="0"/>
                <a:cs typeface="Times New Roman" pitchFamily="18" charset="0"/>
                <a:sym typeface="Wingdings" pitchFamily="2" charset="2"/>
              </a:rPr>
              <a:t>	 Offset  </a:t>
            </a:r>
            <a:r>
              <a:rPr lang="en-US" sz="2000" b="1" smtClean="0">
                <a:solidFill>
                  <a:srgbClr val="0070C0"/>
                </a:solidFill>
                <a:latin typeface="Times New Roman" pitchFamily="18" charset="0"/>
                <a:cs typeface="Times New Roman" pitchFamily="18" charset="0"/>
              </a:rPr>
              <a:t>d = va – pb</a:t>
            </a:r>
          </a:p>
          <a:p>
            <a:pPr marL="285750" lvl="1" algn="just">
              <a:defRPr/>
            </a:pPr>
            <a:r>
              <a:rPr lang="en-US" sz="2000" smtClean="0">
                <a:latin typeface="Times New Roman" pitchFamily="18" charset="0"/>
                <a:cs typeface="Times New Roman" pitchFamily="18" charset="0"/>
              </a:rPr>
              <a:t>Page table </a:t>
            </a:r>
            <a:r>
              <a:rPr lang="en-US" sz="2000" smtClean="0">
                <a:latin typeface="Times New Roman" pitchFamily="18" charset="0"/>
                <a:cs typeface="Times New Roman" pitchFamily="18" charset="0"/>
                <a:sym typeface="Wingdings" pitchFamily="2" charset="2"/>
              </a:rPr>
              <a:t> Frame index </a:t>
            </a:r>
            <a:r>
              <a:rPr lang="en-US" sz="2000" b="1" smtClean="0">
                <a:latin typeface="Times New Roman" pitchFamily="18" charset="0"/>
                <a:cs typeface="Times New Roman" pitchFamily="18" charset="0"/>
                <a:sym typeface="Wingdings" pitchFamily="2" charset="2"/>
              </a:rPr>
              <a:t>f</a:t>
            </a:r>
            <a:r>
              <a:rPr lang="en-US" sz="2000" smtClean="0">
                <a:latin typeface="Times New Roman" pitchFamily="18" charset="0"/>
                <a:cs typeface="Times New Roman" pitchFamily="18" charset="0"/>
                <a:sym typeface="Wingdings" pitchFamily="2" charset="2"/>
              </a:rPr>
              <a:t>:</a:t>
            </a:r>
          </a:p>
          <a:p>
            <a:pPr marL="285750" lvl="1" algn="just">
              <a:buFont typeface="Arial" charset="0"/>
              <a:buNone/>
              <a:defRPr/>
            </a:pPr>
            <a:r>
              <a:rPr lang="en-US" sz="2000" smtClean="0">
                <a:latin typeface="Times New Roman" pitchFamily="18" charset="0"/>
                <a:cs typeface="Times New Roman" pitchFamily="18" charset="0"/>
                <a:sym typeface="Wingdings" pitchFamily="2" charset="2"/>
              </a:rPr>
              <a:t>		Entry </a:t>
            </a:r>
            <a:r>
              <a:rPr lang="en-US" sz="2000" b="1" smtClean="0">
                <a:latin typeface="Times New Roman" pitchFamily="18" charset="0"/>
                <a:cs typeface="Times New Roman" pitchFamily="18" charset="0"/>
              </a:rPr>
              <a:t>(p, f) </a:t>
            </a:r>
            <a:r>
              <a:rPr lang="en-US" sz="2000" b="1" smtClean="0">
                <a:latin typeface="Times New Roman" pitchFamily="18" charset="0"/>
                <a:cs typeface="Times New Roman" pitchFamily="18" charset="0"/>
                <a:sym typeface="Wingdings" pitchFamily="2" charset="2"/>
              </a:rPr>
              <a:t> f</a:t>
            </a:r>
            <a:endParaRPr lang="en-US" sz="2000" smtClean="0">
              <a:latin typeface="Times New Roman" pitchFamily="18" charset="0"/>
              <a:cs typeface="Times New Roman" pitchFamily="18" charset="0"/>
            </a:endParaRPr>
          </a:p>
          <a:p>
            <a:pPr marL="285750" lvl="1" algn="just">
              <a:buFont typeface="Wingdings" pitchFamily="2" charset="2"/>
              <a:buChar char="è"/>
              <a:defRPr/>
            </a:pPr>
            <a:r>
              <a:rPr lang="en-US" sz="2000" b="1" smtClean="0">
                <a:latin typeface="Times New Roman" pitchFamily="18" charset="0"/>
                <a:cs typeface="Times New Roman" pitchFamily="18" charset="0"/>
              </a:rPr>
              <a:t>Physical address= fb + d</a:t>
            </a:r>
          </a:p>
          <a:p>
            <a:pPr marL="457200" lvl="1" indent="-457200">
              <a:buFont typeface="Arial" charset="0"/>
              <a:buNone/>
              <a:defRPr/>
            </a:pPr>
            <a:r>
              <a:rPr lang="en-US" sz="2000" b="1" smtClean="0">
                <a:latin typeface="Times New Roman" pitchFamily="18" charset="0"/>
                <a:cs typeface="Times New Roman" pitchFamily="18" charset="0"/>
                <a:sym typeface="Wingdings" pitchFamily="2" charset="2"/>
              </a:rPr>
              <a:t>(2)  { p,d} were known</a:t>
            </a:r>
          </a:p>
          <a:p>
            <a:pPr marL="457200" lvl="1" indent="-457200" algn="just">
              <a:buFont typeface="Arial" charset="0"/>
              <a:buNone/>
              <a:defRPr/>
            </a:pPr>
            <a:r>
              <a:rPr lang="en-US" sz="2000" smtClean="0">
                <a:latin typeface="Times New Roman" pitchFamily="18" charset="0"/>
                <a:cs typeface="Times New Roman" pitchFamily="18" charset="0"/>
                <a:sym typeface="Wingdings" pitchFamily="2" charset="2"/>
              </a:rPr>
              <a:t></a:t>
            </a:r>
            <a:r>
              <a:rPr lang="en-US" sz="2000" smtClean="0">
                <a:latin typeface="Times New Roman" pitchFamily="18" charset="0"/>
                <a:cs typeface="Times New Roman" pitchFamily="18" charset="0"/>
              </a:rPr>
              <a:t>Page table  </a:t>
            </a:r>
            <a:r>
              <a:rPr lang="en-US" sz="2000" b="1" smtClean="0">
                <a:latin typeface="Times New Roman" pitchFamily="18" charset="0"/>
                <a:cs typeface="Times New Roman" pitchFamily="18" charset="0"/>
              </a:rPr>
              <a:t>p </a:t>
            </a:r>
            <a:r>
              <a:rPr lang="en-US" sz="2000" smtClean="0">
                <a:latin typeface="Times New Roman" pitchFamily="18" charset="0"/>
                <a:cs typeface="Times New Roman" pitchFamily="18" charset="0"/>
                <a:sym typeface="Wingdings" pitchFamily="2" charset="2"/>
              </a:rPr>
              <a:t>Entry </a:t>
            </a:r>
            <a:r>
              <a:rPr lang="en-US" sz="2000" b="1" smtClean="0">
                <a:latin typeface="Times New Roman" pitchFamily="18" charset="0"/>
                <a:cs typeface="Times New Roman" pitchFamily="18" charset="0"/>
              </a:rPr>
              <a:t>(p, f) </a:t>
            </a:r>
            <a:r>
              <a:rPr lang="en-US" sz="2000" b="1" smtClean="0">
                <a:latin typeface="Times New Roman" pitchFamily="18" charset="0"/>
                <a:cs typeface="Times New Roman" pitchFamily="18" charset="0"/>
                <a:sym typeface="Wingdings" pitchFamily="2" charset="2"/>
              </a:rPr>
              <a:t> f</a:t>
            </a:r>
            <a:endParaRPr lang="en-US" sz="2000" smtClean="0">
              <a:latin typeface="Times New Roman" pitchFamily="18" charset="0"/>
              <a:cs typeface="Times New Roman" pitchFamily="18" charset="0"/>
            </a:endParaRPr>
          </a:p>
          <a:p>
            <a:pPr marL="285750" lvl="1" algn="just">
              <a:buFont typeface="Wingdings" pitchFamily="2" charset="2"/>
              <a:buChar char="è"/>
              <a:defRPr/>
            </a:pPr>
            <a:r>
              <a:rPr lang="en-US" sz="2000" b="1" smtClean="0">
                <a:latin typeface="Times New Roman" pitchFamily="18" charset="0"/>
                <a:cs typeface="Times New Roman" pitchFamily="18" charset="0"/>
              </a:rPr>
              <a:t>Physical addr = fb + d</a:t>
            </a:r>
          </a:p>
        </p:txBody>
      </p:sp>
      <p:sp>
        <p:nvSpPr>
          <p:cNvPr id="54277" name="Text Box 4"/>
          <p:cNvSpPr txBox="1">
            <a:spLocks noChangeArrowheads="1"/>
          </p:cNvSpPr>
          <p:nvPr/>
        </p:nvSpPr>
        <p:spPr bwMode="auto">
          <a:xfrm>
            <a:off x="685800" y="6172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3-9.</a:t>
            </a:r>
          </a:p>
        </p:txBody>
      </p:sp>
      <p:sp>
        <p:nvSpPr>
          <p:cNvPr id="8" name="Slide Number Placeholder 7"/>
          <p:cNvSpPr>
            <a:spLocks noGrp="1"/>
          </p:cNvSpPr>
          <p:nvPr>
            <p:ph type="sldNum" sz="quarter" idx="12"/>
          </p:nvPr>
        </p:nvSpPr>
        <p:spPr/>
        <p:txBody>
          <a:bodyPr/>
          <a:lstStyle/>
          <a:p>
            <a:pPr>
              <a:defRPr/>
            </a:pPr>
            <a:fld id="{987CA590-E2B0-455E-B74B-D1E27B170F41}" type="slidenum">
              <a:rPr lang="en-US" smtClean="0"/>
              <a:pPr>
                <a:defRPr/>
              </a:pPr>
              <a:t>39</a:t>
            </a:fld>
            <a:endParaRPr lang="en-US"/>
          </a:p>
        </p:txBody>
      </p:sp>
      <p:sp>
        <p:nvSpPr>
          <p:cNvPr id="9" name="Footer Placeholder 8"/>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639762"/>
          </a:xfrm>
        </p:spPr>
        <p:txBody>
          <a:bodyPr/>
          <a:lstStyle/>
          <a:p>
            <a:r>
              <a:rPr lang="en-US" smtClean="0"/>
              <a:t>Introduction</a:t>
            </a:r>
          </a:p>
        </p:txBody>
      </p:sp>
      <p:sp>
        <p:nvSpPr>
          <p:cNvPr id="3" name="Content Placeholder 2"/>
          <p:cNvSpPr>
            <a:spLocks noGrp="1"/>
          </p:cNvSpPr>
          <p:nvPr>
            <p:ph idx="1"/>
          </p:nvPr>
        </p:nvSpPr>
        <p:spPr>
          <a:xfrm>
            <a:off x="457200" y="1371600"/>
            <a:ext cx="8229600" cy="5029200"/>
          </a:xfrm>
        </p:spPr>
        <p:txBody>
          <a:bodyPr>
            <a:normAutofit lnSpcReduction="10000"/>
          </a:bodyPr>
          <a:lstStyle/>
          <a:p>
            <a:pPr>
              <a:defRPr/>
            </a:pPr>
            <a:r>
              <a:rPr lang="en-US" dirty="0" smtClean="0"/>
              <a:t>Some physical pages can increase dynamically , especial to data page </a:t>
            </a:r>
            <a:r>
              <a:rPr lang="en-US" dirty="0" smtClean="0">
                <a:sym typeface="Wingdings" pitchFamily="2" charset="2"/>
              </a:rPr>
              <a:t> Memory can be overflowed.</a:t>
            </a:r>
          </a:p>
          <a:p>
            <a:pPr>
              <a:buFont typeface="Wingdings"/>
              <a:buChar char="è"/>
              <a:defRPr/>
            </a:pPr>
            <a:r>
              <a:rPr lang="en-US" dirty="0" smtClean="0">
                <a:solidFill>
                  <a:srgbClr val="0000FF"/>
                </a:solidFill>
                <a:sym typeface="Wingdings" pitchFamily="2" charset="2"/>
              </a:rPr>
              <a:t>Paging with an extra </a:t>
            </a:r>
            <a:r>
              <a:rPr lang="en-US" dirty="0" err="1" smtClean="0">
                <a:solidFill>
                  <a:srgbClr val="0000FF"/>
                </a:solidFill>
                <a:sym typeface="Wingdings" pitchFamily="2" charset="2"/>
              </a:rPr>
              <a:t>redundency</a:t>
            </a:r>
            <a:r>
              <a:rPr lang="en-US" dirty="0" smtClean="0">
                <a:solidFill>
                  <a:srgbClr val="0000FF"/>
                </a:solidFill>
                <a:sym typeface="Wingdings" pitchFamily="2" charset="2"/>
              </a:rPr>
              <a:t>.</a:t>
            </a:r>
          </a:p>
          <a:p>
            <a:pPr>
              <a:buFont typeface="Wingdings"/>
              <a:buChar char="è"/>
              <a:defRPr/>
            </a:pPr>
            <a:r>
              <a:rPr lang="en-US" dirty="0" smtClean="0">
                <a:sym typeface="Wingdings" pitchFamily="2" charset="2"/>
              </a:rPr>
              <a:t>Things in a process include code(text), static data, dynamic data  How to separate them?  </a:t>
            </a:r>
            <a:r>
              <a:rPr lang="en-US" dirty="0" smtClean="0">
                <a:solidFill>
                  <a:srgbClr val="0000FF"/>
                </a:solidFill>
                <a:sym typeface="Wingdings" pitchFamily="2" charset="2"/>
              </a:rPr>
              <a:t>segmentation</a:t>
            </a:r>
            <a:r>
              <a:rPr lang="en-US" dirty="0" smtClean="0">
                <a:sym typeface="Wingdings" pitchFamily="2" charset="2"/>
              </a:rPr>
              <a:t>.</a:t>
            </a:r>
          </a:p>
          <a:p>
            <a:pPr>
              <a:defRPr/>
            </a:pPr>
            <a:r>
              <a:rPr lang="en-US" smtClean="0">
                <a:sym typeface="Wingdings" pitchFamily="2" charset="2"/>
              </a:rPr>
              <a:t>Accessed address of a process is </a:t>
            </a:r>
            <a:r>
              <a:rPr lang="en-US" b="1" smtClean="0">
                <a:sym typeface="Wingdings" pitchFamily="2" charset="2"/>
              </a:rPr>
              <a:t>virtual</a:t>
            </a:r>
            <a:r>
              <a:rPr lang="en-US" smtClean="0">
                <a:sym typeface="Wingdings" pitchFamily="2" charset="2"/>
              </a:rPr>
              <a:t> and must be converted to physical address</a:t>
            </a:r>
            <a:r>
              <a:rPr lang="en-US" b="1" smtClean="0">
                <a:sym typeface="Wingdings" pitchFamily="2" charset="2"/>
              </a:rPr>
              <a:t>  </a:t>
            </a:r>
            <a:r>
              <a:rPr lang="en-US" b="1" smtClean="0">
                <a:solidFill>
                  <a:srgbClr val="0000FF"/>
                </a:solidFill>
                <a:sym typeface="Wingdings" pitchFamily="2" charset="2"/>
              </a:rPr>
              <a:t>How to increase the performance?</a:t>
            </a:r>
            <a:r>
              <a:rPr lang="en-US" smtClean="0">
                <a:solidFill>
                  <a:srgbClr val="0000FF"/>
                </a:solidFill>
                <a:sym typeface="Wingdings" pitchFamily="2" charset="2"/>
              </a:rPr>
              <a:t> </a:t>
            </a:r>
            <a:endParaRPr lang="en-US" smtClean="0">
              <a:solidFill>
                <a:srgbClr val="0000FF"/>
              </a:solidFill>
            </a:endParaRPr>
          </a:p>
          <a:p>
            <a:pPr>
              <a:defRPr/>
            </a:pP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609600" y="0"/>
            <a:ext cx="7772400" cy="9906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 - Examples</a:t>
            </a:r>
          </a:p>
        </p:txBody>
      </p:sp>
      <p:sp>
        <p:nvSpPr>
          <p:cNvPr id="55299" name="Rectangle 3"/>
          <p:cNvSpPr>
            <a:spLocks noGrp="1"/>
          </p:cNvSpPr>
          <p:nvPr>
            <p:ph type="body" idx="4294967295"/>
          </p:nvPr>
        </p:nvSpPr>
        <p:spPr>
          <a:xfrm>
            <a:off x="4038600" y="1981200"/>
            <a:ext cx="4953000" cy="3581400"/>
          </a:xfrm>
        </p:spPr>
        <p:txBody>
          <a:bodyPr/>
          <a:lstStyle/>
          <a:p>
            <a:r>
              <a:rPr lang="en-US" sz="2000" b="1" dirty="0" smtClean="0">
                <a:solidFill>
                  <a:srgbClr val="0000FF"/>
                </a:solidFill>
                <a:latin typeface="Times New Roman" pitchFamily="18" charset="0"/>
                <a:cs typeface="Times New Roman" pitchFamily="18" charset="0"/>
              </a:rPr>
              <a:t>move REG, 0 </a:t>
            </a:r>
            <a:r>
              <a:rPr lang="en-US" sz="2000" b="1" dirty="0" smtClean="0">
                <a:solidFill>
                  <a:srgbClr val="0000FF"/>
                </a:solidFill>
                <a:latin typeface="Times New Roman" pitchFamily="18" charset="0"/>
                <a:cs typeface="Times New Roman" pitchFamily="18" charset="0"/>
                <a:sym typeface="Wingdings" pitchFamily="2" charset="2"/>
              </a:rPr>
              <a:t> move REG, 8192</a:t>
            </a:r>
            <a:endParaRPr lang="en-US" sz="2000" b="1" dirty="0" smtClean="0">
              <a:solidFill>
                <a:srgbClr val="0000FF"/>
              </a:solidFill>
              <a:latin typeface="Times New Roman" pitchFamily="18" charset="0"/>
              <a:cs typeface="Times New Roman" pitchFamily="18" charset="0"/>
            </a:endParaRPr>
          </a:p>
          <a:p>
            <a:pPr lvl="1" algn="just">
              <a:buNone/>
            </a:pPr>
            <a:r>
              <a:rPr lang="en-US" sz="2000" dirty="0" smtClean="0">
                <a:latin typeface="Times New Roman" pitchFamily="18" charset="0"/>
                <a:cs typeface="Times New Roman" pitchFamily="18" charset="0"/>
                <a:sym typeface="Wingdings" pitchFamily="2" charset="2"/>
              </a:rPr>
              <a:t></a:t>
            </a:r>
            <a:r>
              <a:rPr lang="en-US" sz="2000" dirty="0" smtClean="0">
                <a:latin typeface="Times New Roman" pitchFamily="18" charset="0"/>
                <a:cs typeface="Times New Roman" pitchFamily="18" charset="0"/>
              </a:rPr>
              <a:t>Address 0 </a:t>
            </a:r>
            <a:r>
              <a:rPr lang="en-US" sz="2000" dirty="0" smtClean="0">
                <a:latin typeface="Times New Roman" pitchFamily="18" charset="0"/>
                <a:cs typeface="Times New Roman" pitchFamily="18" charset="0"/>
                <a:sym typeface="Wingdings" pitchFamily="2" charset="2"/>
              </a:rPr>
              <a:t> p=0, d=0</a:t>
            </a:r>
          </a:p>
          <a:p>
            <a:pPr lvl="1" algn="just">
              <a:buNone/>
            </a:pPr>
            <a:r>
              <a:rPr lang="en-US" sz="2000" dirty="0" smtClean="0">
                <a:latin typeface="Times New Roman" pitchFamily="18" charset="0"/>
                <a:cs typeface="Times New Roman" pitchFamily="18" charset="0"/>
                <a:sym typeface="Wingdings" pitchFamily="2" charset="2"/>
              </a:rPr>
              <a:t> f= 2, d=0</a:t>
            </a:r>
          </a:p>
          <a:p>
            <a:pPr lvl="1" algn="just"/>
            <a:r>
              <a:rPr lang="en-US" sz="2000" smtClean="0">
                <a:latin typeface="Times New Roman" pitchFamily="18" charset="0"/>
                <a:cs typeface="Times New Roman" pitchFamily="18" charset="0"/>
                <a:sym typeface="Wingdings" pitchFamily="2" charset="2"/>
              </a:rPr>
              <a:t>physical address = 2*4*1024+0= 8192 </a:t>
            </a:r>
          </a:p>
          <a:p>
            <a:r>
              <a:rPr lang="en-US" sz="2000" b="1" dirty="0" smtClean="0">
                <a:solidFill>
                  <a:srgbClr val="0000FF"/>
                </a:solidFill>
                <a:latin typeface="Times New Roman" pitchFamily="18" charset="0"/>
                <a:cs typeface="Times New Roman" pitchFamily="18" charset="0"/>
                <a:sym typeface="Wingdings" pitchFamily="2" charset="2"/>
              </a:rPr>
              <a:t>move REG, 20500  move REG, 12308</a:t>
            </a:r>
          </a:p>
          <a:p>
            <a:pPr lvl="1" algn="just"/>
            <a:r>
              <a:rPr lang="en-US" sz="2000" dirty="0" smtClean="0">
                <a:latin typeface="Times New Roman" pitchFamily="18" charset="0"/>
                <a:cs typeface="Times New Roman" pitchFamily="18" charset="0"/>
                <a:sym typeface="Wingdings" pitchFamily="2" charset="2"/>
              </a:rPr>
              <a:t>p= 20500/(4*1024) = 5   f = 3</a:t>
            </a:r>
          </a:p>
          <a:p>
            <a:pPr lvl="1" algn="just"/>
            <a:r>
              <a:rPr lang="en-US" sz="2000" dirty="0" smtClean="0">
                <a:sym typeface="Wingdings" pitchFamily="2" charset="2"/>
              </a:rPr>
              <a:t>d </a:t>
            </a:r>
            <a:r>
              <a:rPr lang="en-US" sz="2000" dirty="0" smtClean="0">
                <a:latin typeface="Times New Roman" pitchFamily="18" charset="0"/>
                <a:cs typeface="Times New Roman" pitchFamily="18" charset="0"/>
                <a:sym typeface="Wingdings" pitchFamily="2" charset="2"/>
              </a:rPr>
              <a:t>= 20500 – 4*1024= 20</a:t>
            </a:r>
          </a:p>
          <a:p>
            <a:pPr lvl="1" algn="just"/>
            <a:r>
              <a:rPr lang="en-US" sz="2000" dirty="0" smtClean="0">
                <a:sym typeface="Wingdings" pitchFamily="2" charset="2"/>
              </a:rPr>
              <a:t>physical address = 3*4*1024+20 </a:t>
            </a:r>
          </a:p>
          <a:p>
            <a:pPr lvl="1" algn="just">
              <a:buNone/>
            </a:pPr>
            <a:r>
              <a:rPr lang="en-US" sz="2000" dirty="0" smtClean="0">
                <a:sym typeface="Wingdings" pitchFamily="2" charset="2"/>
              </a:rPr>
              <a:t>                                =</a:t>
            </a:r>
            <a:r>
              <a:rPr lang="en-US" sz="2000" dirty="0" smtClean="0">
                <a:latin typeface="Times New Roman" pitchFamily="18" charset="0"/>
                <a:cs typeface="Times New Roman" pitchFamily="18" charset="0"/>
                <a:sym typeface="Wingdings" pitchFamily="2" charset="2"/>
              </a:rPr>
              <a:t>12308</a:t>
            </a:r>
            <a:endParaRPr lang="de-DE" sz="2000" dirty="0" smtClean="0">
              <a:latin typeface="Times New Roman" pitchFamily="18" charset="0"/>
              <a:cs typeface="Times New Roman" pitchFamily="18" charset="0"/>
              <a:sym typeface="Wingdings" pitchFamily="2" charset="2"/>
            </a:endParaRPr>
          </a:p>
        </p:txBody>
      </p:sp>
      <p:sp>
        <p:nvSpPr>
          <p:cNvPr id="55300" name="Text Box 4"/>
          <p:cNvSpPr txBox="1">
            <a:spLocks noChangeArrowheads="1"/>
          </p:cNvSpPr>
          <p:nvPr/>
        </p:nvSpPr>
        <p:spPr bwMode="auto">
          <a:xfrm>
            <a:off x="685800" y="6172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3-9.</a:t>
            </a:r>
          </a:p>
        </p:txBody>
      </p:sp>
      <p:pic>
        <p:nvPicPr>
          <p:cNvPr id="55301" name="Picture 8" descr="03-09"/>
          <p:cNvPicPr>
            <a:picLocks noChangeAspect="1" noChangeArrowheads="1"/>
          </p:cNvPicPr>
          <p:nvPr/>
        </p:nvPicPr>
        <p:blipFill>
          <a:blip r:embed="rId3" cstate="print"/>
          <a:srcRect/>
          <a:stretch>
            <a:fillRect/>
          </a:stretch>
        </p:blipFill>
        <p:spPr bwMode="auto">
          <a:xfrm>
            <a:off x="228600" y="990600"/>
            <a:ext cx="3719513" cy="5257800"/>
          </a:xfrm>
          <a:prstGeom prst="rect">
            <a:avLst/>
          </a:prstGeom>
          <a:noFill/>
          <a:ln w="9525">
            <a:noFill/>
            <a:miter lim="800000"/>
            <a:headEnd/>
            <a:tailEnd/>
          </a:ln>
        </p:spPr>
      </p:pic>
      <p:cxnSp>
        <p:nvCxnSpPr>
          <p:cNvPr id="9" name="Straight Arrow Connector 8"/>
          <p:cNvCxnSpPr/>
          <p:nvPr/>
        </p:nvCxnSpPr>
        <p:spPr>
          <a:xfrm rot="10800000" flipV="1">
            <a:off x="914400" y="2286000"/>
            <a:ext cx="4876800" cy="3505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914400" y="3810000"/>
            <a:ext cx="4953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905000" y="2590800"/>
            <a:ext cx="16002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00FF"/>
                </a:solidFill>
              </a:rPr>
              <a:t>Page size= 4KB</a:t>
            </a:r>
            <a:endParaRPr lang="en-US">
              <a:solidFill>
                <a:srgbClr val="0000FF"/>
              </a:solidFill>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40</a:t>
            </a:fld>
            <a:endParaRPr lang="en-US"/>
          </a:p>
        </p:txBody>
      </p:sp>
      <p:sp>
        <p:nvSpPr>
          <p:cNvPr id="18" name="Footer Placeholder 1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sp>
        <p:nvSpPr>
          <p:cNvPr id="39939" name="Rectangle 3"/>
          <p:cNvSpPr>
            <a:spLocks noGrp="1"/>
          </p:cNvSpPr>
          <p:nvPr>
            <p:ph type="body" sz="half" idx="1"/>
          </p:nvPr>
        </p:nvSpPr>
        <p:spPr>
          <a:xfrm>
            <a:off x="228600" y="1066800"/>
            <a:ext cx="8610600" cy="4648200"/>
          </a:xfrm>
        </p:spPr>
        <p:txBody>
          <a:bodyPr>
            <a:normAutofit lnSpcReduction="10000"/>
          </a:bodyPr>
          <a:lstStyle/>
          <a:p>
            <a:pPr algn="just" eaLnBrk="1" hangingPunct="1">
              <a:defRPr/>
            </a:pPr>
            <a:r>
              <a:rPr lang="en-US" sz="2800" b="1" i="1" smtClean="0">
                <a:solidFill>
                  <a:srgbClr val="FF0000"/>
                </a:solidFill>
                <a:latin typeface="Times New Roman" pitchFamily="18" charset="0"/>
                <a:cs typeface="Times New Roman" pitchFamily="18" charset="0"/>
              </a:rPr>
              <a:t>Problems</a:t>
            </a:r>
          </a:p>
          <a:p>
            <a:pPr lvl="1" algn="just" eaLnBrk="1" hangingPunct="1">
              <a:defRPr/>
            </a:pPr>
            <a:r>
              <a:rPr lang="en-US" smtClean="0">
                <a:solidFill>
                  <a:srgbClr val="FF0000"/>
                </a:solidFill>
                <a:latin typeface="Times New Roman" pitchFamily="18" charset="0"/>
                <a:cs typeface="Times New Roman" pitchFamily="18" charset="0"/>
              </a:rPr>
              <a:t>A process can use a large physical memory space </a:t>
            </a:r>
            <a:r>
              <a:rPr lang="en-US" smtClean="0">
                <a:solidFill>
                  <a:srgbClr val="FF0000"/>
                </a:solidFill>
                <a:latin typeface="Times New Roman" pitchFamily="18" charset="0"/>
                <a:cs typeface="Times New Roman" pitchFamily="18" charset="0"/>
                <a:sym typeface="Wingdings" pitchFamily="2" charset="2"/>
              </a:rPr>
              <a:t> there exists some processes running concurrently in a system  V</a:t>
            </a:r>
            <a:r>
              <a:rPr lang="en-US" smtClean="0">
                <a:solidFill>
                  <a:srgbClr val="FF0000"/>
                </a:solidFill>
                <a:latin typeface="Times New Roman" pitchFamily="18" charset="0"/>
                <a:cs typeface="Times New Roman" pitchFamily="18" charset="0"/>
              </a:rPr>
              <a:t>irtual address space is larger than the physical memory </a:t>
            </a:r>
            <a:r>
              <a:rPr lang="en-US" smtClean="0">
                <a:solidFill>
                  <a:srgbClr val="FF0000"/>
                </a:solidFill>
                <a:latin typeface="Times New Roman" pitchFamily="18" charset="0"/>
                <a:cs typeface="Times New Roman" pitchFamily="18" charset="0"/>
                <a:sym typeface="Wingdings" pitchFamily="2" charset="2"/>
              </a:rPr>
              <a:t> </a:t>
            </a:r>
            <a:r>
              <a:rPr lang="en-US" b="1" smtClean="0">
                <a:solidFill>
                  <a:srgbClr val="FF0000"/>
                </a:solidFill>
                <a:latin typeface="Times New Roman" pitchFamily="18" charset="0"/>
                <a:cs typeface="Times New Roman" pitchFamily="18" charset="0"/>
                <a:sym typeface="Wingdings" pitchFamily="2" charset="2"/>
              </a:rPr>
              <a:t>How does OS check whether a page is loaded into memory?</a:t>
            </a:r>
            <a:endParaRPr lang="en-US" b="1" smtClean="0">
              <a:solidFill>
                <a:srgbClr val="FF0000"/>
              </a:solidFill>
              <a:latin typeface="Times New Roman" pitchFamily="18" charset="0"/>
              <a:cs typeface="Times New Roman" pitchFamily="18" charset="0"/>
            </a:endParaRPr>
          </a:p>
          <a:p>
            <a:pPr marL="285750" lvl="1" algn="just" eaLnBrk="1" hangingPunct="1">
              <a:buFont typeface="Arial" pitchFamily="34" charset="0"/>
              <a:buChar char="•"/>
              <a:defRPr/>
            </a:pPr>
            <a:r>
              <a:rPr lang="en-US" b="1" i="1" smtClean="0">
                <a:solidFill>
                  <a:srgbClr val="0000FF"/>
                </a:solidFill>
                <a:latin typeface="Times New Roman" pitchFamily="18" charset="0"/>
                <a:cs typeface="Times New Roman" pitchFamily="18" charset="0"/>
                <a:sym typeface="Wingdings" pitchFamily="2" charset="2"/>
              </a:rPr>
              <a:t>Solution</a:t>
            </a:r>
            <a:r>
              <a:rPr lang="en-US" smtClean="0">
                <a:solidFill>
                  <a:srgbClr val="0000FF"/>
                </a:solidFill>
                <a:latin typeface="Times New Roman" pitchFamily="18" charset="0"/>
                <a:cs typeface="Times New Roman" pitchFamily="18" charset="0"/>
                <a:sym typeface="Wingdings" pitchFamily="2" charset="2"/>
              </a:rPr>
              <a:t>: </a:t>
            </a:r>
          </a:p>
          <a:p>
            <a:pPr marL="685800" lvl="2" algn="just" eaLnBrk="1" hangingPunct="1">
              <a:buFont typeface="Arial" pitchFamily="34" charset="0"/>
              <a:buChar char="•"/>
              <a:defRPr/>
            </a:pPr>
            <a:r>
              <a:rPr lang="en-US" smtClean="0">
                <a:solidFill>
                  <a:srgbClr val="0000FF"/>
                </a:solidFill>
                <a:latin typeface="Times New Roman" pitchFamily="18" charset="0"/>
                <a:cs typeface="Times New Roman" pitchFamily="18" charset="0"/>
              </a:rPr>
              <a:t>Only some virtual pages are mapped onto physical memory (e.g 16 pages maps 8 page frames) </a:t>
            </a:r>
          </a:p>
          <a:p>
            <a:pPr lvl="1" algn="just" eaLnBrk="1" hangingPunct="1">
              <a:buFont typeface="Arial" charset="0"/>
              <a:buNone/>
              <a:defRPr/>
            </a:pPr>
            <a:r>
              <a:rPr lang="en-US" smtClean="0">
                <a:solidFill>
                  <a:srgbClr val="0000FF"/>
                </a:solidFill>
                <a:latin typeface="Times New Roman" pitchFamily="18" charset="0"/>
                <a:cs typeface="Times New Roman" pitchFamily="18" charset="0"/>
              </a:rPr>
              <a:t>→ Use a flag bit: </a:t>
            </a:r>
            <a:r>
              <a:rPr lang="en-US" b="1" i="1" u="sng" smtClean="0">
                <a:solidFill>
                  <a:srgbClr val="0000FF"/>
                </a:solidFill>
                <a:latin typeface="Times New Roman" pitchFamily="18" charset="0"/>
                <a:cs typeface="Times New Roman" pitchFamily="18" charset="0"/>
              </a:rPr>
              <a:t>Present/Absent bit</a:t>
            </a:r>
            <a:r>
              <a:rPr lang="en-US" b="1" smtClean="0">
                <a:solidFill>
                  <a:srgbClr val="0000FF"/>
                </a:solidFill>
                <a:latin typeface="Times New Roman" pitchFamily="18" charset="0"/>
                <a:cs typeface="Times New Roman" pitchFamily="18" charset="0"/>
              </a:rPr>
              <a:t> </a:t>
            </a:r>
            <a:r>
              <a:rPr lang="en-US" smtClean="0">
                <a:solidFill>
                  <a:srgbClr val="0000FF"/>
                </a:solidFill>
                <a:latin typeface="Times New Roman" pitchFamily="18" charset="0"/>
                <a:cs typeface="Times New Roman" pitchFamily="18" charset="0"/>
              </a:rPr>
              <a:t>to keep track of which pages are physically present in memory</a:t>
            </a:r>
          </a:p>
        </p:txBody>
      </p:sp>
      <p:sp>
        <p:nvSpPr>
          <p:cNvPr id="6" name="Slide Number Placeholder 5"/>
          <p:cNvSpPr>
            <a:spLocks noGrp="1"/>
          </p:cNvSpPr>
          <p:nvPr>
            <p:ph type="sldNum" sz="quarter" idx="12"/>
          </p:nvPr>
        </p:nvSpPr>
        <p:spPr/>
        <p:txBody>
          <a:bodyPr/>
          <a:lstStyle/>
          <a:p>
            <a:pPr>
              <a:defRPr/>
            </a:pPr>
            <a:fld id="{987CA590-E2B0-455E-B74B-D1E27B170F41}"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sp>
        <p:nvSpPr>
          <p:cNvPr id="57347" name="Rectangle 3"/>
          <p:cNvSpPr>
            <a:spLocks noGrp="1"/>
          </p:cNvSpPr>
          <p:nvPr>
            <p:ph type="body" sz="half" idx="1"/>
          </p:nvPr>
        </p:nvSpPr>
        <p:spPr>
          <a:xfrm>
            <a:off x="228600" y="1600200"/>
            <a:ext cx="5943600" cy="3733800"/>
          </a:xfrm>
        </p:spPr>
        <p:txBody>
          <a:bodyPr>
            <a:normAutofit fontScale="92500" lnSpcReduction="20000"/>
          </a:bodyPr>
          <a:lstStyle/>
          <a:p>
            <a:pPr algn="just" eaLnBrk="1" hangingPunct="1"/>
            <a:r>
              <a:rPr lang="en-US" sz="2800" b="1" i="1" smtClean="0">
                <a:solidFill>
                  <a:srgbClr val="0000FF"/>
                </a:solidFill>
                <a:latin typeface="Times New Roman" pitchFamily="18" charset="0"/>
                <a:cs typeface="Times New Roman" pitchFamily="18" charset="0"/>
              </a:rPr>
              <a:t>Page fault</a:t>
            </a:r>
          </a:p>
          <a:p>
            <a:pPr lvl="1" algn="just" eaLnBrk="1" hangingPunct="1"/>
            <a:r>
              <a:rPr lang="en-US" b="1" smtClean="0">
                <a:solidFill>
                  <a:srgbClr val="0000FF"/>
                </a:solidFill>
                <a:latin typeface="Times New Roman" pitchFamily="18" charset="0"/>
                <a:cs typeface="Times New Roman" pitchFamily="18" charset="0"/>
              </a:rPr>
              <a:t>a trap into the OS because of a reference to an address located in a page not in memory</a:t>
            </a:r>
          </a:p>
          <a:p>
            <a:pPr lvl="1" algn="just" eaLnBrk="1" hangingPunct="1"/>
            <a:r>
              <a:rPr lang="en-US" smtClean="0">
                <a:solidFill>
                  <a:srgbClr val="FF0000"/>
                </a:solidFill>
                <a:latin typeface="Times New Roman" pitchFamily="18" charset="0"/>
                <a:cs typeface="Times New Roman" pitchFamily="18" charset="0"/>
              </a:rPr>
              <a:t>generated by the MMU</a:t>
            </a:r>
          </a:p>
          <a:p>
            <a:pPr lvl="1" algn="just" eaLnBrk="1" hangingPunct="1"/>
            <a:r>
              <a:rPr lang="en-US" smtClean="0">
                <a:solidFill>
                  <a:srgbClr val="008000"/>
                </a:solidFill>
                <a:latin typeface="Times New Roman" pitchFamily="18" charset="0"/>
                <a:cs typeface="Times New Roman" pitchFamily="18" charset="0"/>
              </a:rPr>
              <a:t>result in a swap between physical memory and disk</a:t>
            </a:r>
          </a:p>
          <a:p>
            <a:pPr lvl="1" algn="just" eaLnBrk="1" hangingPunct="1"/>
            <a:r>
              <a:rPr lang="en-US" smtClean="0">
                <a:solidFill>
                  <a:srgbClr val="0000FF"/>
                </a:solidFill>
                <a:latin typeface="Times New Roman" pitchFamily="18" charset="0"/>
                <a:cs typeface="Times New Roman" pitchFamily="18" charset="0"/>
              </a:rPr>
              <a:t>the referenced page is loaded from disk into memory</a:t>
            </a:r>
          </a:p>
          <a:p>
            <a:pPr lvl="1" algn="just" eaLnBrk="1" hangingPunct="1"/>
            <a:r>
              <a:rPr lang="en-US" smtClean="0">
                <a:solidFill>
                  <a:srgbClr val="008000"/>
                </a:solidFill>
                <a:latin typeface="Times New Roman" pitchFamily="18" charset="0"/>
                <a:cs typeface="Times New Roman" pitchFamily="18" charset="0"/>
              </a:rPr>
              <a:t>the trapped instruction is re-executed </a:t>
            </a:r>
          </a:p>
        </p:txBody>
      </p:sp>
      <p:sp>
        <p:nvSpPr>
          <p:cNvPr id="6" name="Rectangle 5"/>
          <p:cNvSpPr/>
          <p:nvPr/>
        </p:nvSpPr>
        <p:spPr>
          <a:xfrm>
            <a:off x="304800" y="54102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t>Trap instruction: OS temporary marks an instruction as  waiting for execution.</a:t>
            </a:r>
            <a:endParaRPr lang="en-US" sz="2000" b="1"/>
          </a:p>
        </p:txBody>
      </p:sp>
      <p:sp>
        <p:nvSpPr>
          <p:cNvPr id="7" name="Rectangle 6"/>
          <p:cNvSpPr/>
          <p:nvPr/>
        </p:nvSpPr>
        <p:spPr>
          <a:xfrm>
            <a:off x="6934200" y="5105400"/>
            <a:ext cx="1143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F();</a:t>
            </a:r>
            <a:endParaRPr lang="en-US" sz="1600">
              <a:solidFill>
                <a:schemeClr val="tx1"/>
              </a:solidFill>
            </a:endParaRPr>
          </a:p>
        </p:txBody>
      </p:sp>
      <p:sp>
        <p:nvSpPr>
          <p:cNvPr id="8" name="Rectangle 7"/>
          <p:cNvSpPr/>
          <p:nvPr/>
        </p:nvSpPr>
        <p:spPr>
          <a:xfrm>
            <a:off x="6934200" y="4191000"/>
            <a:ext cx="1143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endParaRPr lang="en-US" sz="1600">
              <a:solidFill>
                <a:schemeClr val="tx1"/>
              </a:solidFill>
            </a:endParaRPr>
          </a:p>
        </p:txBody>
      </p:sp>
      <p:sp>
        <p:nvSpPr>
          <p:cNvPr id="9" name="Rectangle 8"/>
          <p:cNvSpPr/>
          <p:nvPr/>
        </p:nvSpPr>
        <p:spPr>
          <a:xfrm>
            <a:off x="6934200" y="3276600"/>
            <a:ext cx="1143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endParaRPr lang="en-US" sz="1600">
              <a:solidFill>
                <a:schemeClr val="tx1"/>
              </a:solidFill>
            </a:endParaRPr>
          </a:p>
        </p:txBody>
      </p:sp>
      <p:sp>
        <p:nvSpPr>
          <p:cNvPr id="10" name="Rectangle 9"/>
          <p:cNvSpPr/>
          <p:nvPr/>
        </p:nvSpPr>
        <p:spPr>
          <a:xfrm>
            <a:off x="6934200" y="2362200"/>
            <a:ext cx="1143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solidFill>
                  <a:schemeClr val="tx1"/>
                </a:solidFill>
              </a:rPr>
              <a:t>……</a:t>
            </a:r>
            <a:endParaRPr lang="en-US" sz="1600">
              <a:solidFill>
                <a:schemeClr val="tx1"/>
              </a:solidFill>
            </a:endParaRPr>
          </a:p>
        </p:txBody>
      </p:sp>
      <p:sp>
        <p:nvSpPr>
          <p:cNvPr id="11" name="Rectangle 10"/>
          <p:cNvSpPr/>
          <p:nvPr/>
        </p:nvSpPr>
        <p:spPr>
          <a:xfrm>
            <a:off x="6934200" y="990600"/>
            <a:ext cx="1143000"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smtClean="0">
                <a:solidFill>
                  <a:schemeClr val="tx1"/>
                </a:solidFill>
              </a:rPr>
              <a:t>F(){</a:t>
            </a:r>
          </a:p>
          <a:p>
            <a:r>
              <a:rPr lang="en-US" sz="1600" b="1" smtClean="0">
                <a:solidFill>
                  <a:schemeClr val="tx1"/>
                </a:solidFill>
              </a:rPr>
              <a:t> ……….</a:t>
            </a:r>
          </a:p>
          <a:p>
            <a:r>
              <a:rPr lang="en-US" sz="1600" b="1" smtClean="0">
                <a:solidFill>
                  <a:schemeClr val="tx1"/>
                </a:solidFill>
              </a:rPr>
              <a:t>}</a:t>
            </a:r>
            <a:endParaRPr lang="en-US" sz="1600" b="1">
              <a:solidFill>
                <a:schemeClr val="tx1"/>
              </a:solidFill>
            </a:endParaRPr>
          </a:p>
        </p:txBody>
      </p:sp>
      <p:sp>
        <p:nvSpPr>
          <p:cNvPr id="12" name="Rectangle 11"/>
          <p:cNvSpPr/>
          <p:nvPr/>
        </p:nvSpPr>
        <p:spPr>
          <a:xfrm>
            <a:off x="8229600" y="1219200"/>
            <a:ext cx="7620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Page 4</a:t>
            </a:r>
            <a:endParaRPr lang="en-US" sz="1600" b="1">
              <a:solidFill>
                <a:schemeClr val="tx1"/>
              </a:solidFill>
            </a:endParaRPr>
          </a:p>
        </p:txBody>
      </p:sp>
      <p:sp>
        <p:nvSpPr>
          <p:cNvPr id="13" name="Rectangle 12"/>
          <p:cNvSpPr/>
          <p:nvPr/>
        </p:nvSpPr>
        <p:spPr>
          <a:xfrm>
            <a:off x="8077200" y="5334000"/>
            <a:ext cx="990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Frame 0</a:t>
            </a:r>
            <a:endParaRPr lang="en-US" sz="1600" b="1">
              <a:solidFill>
                <a:schemeClr val="tx1"/>
              </a:solidFill>
            </a:endParaRPr>
          </a:p>
        </p:txBody>
      </p:sp>
      <p:sp>
        <p:nvSpPr>
          <p:cNvPr id="17" name="Rectangle 16"/>
          <p:cNvSpPr/>
          <p:nvPr/>
        </p:nvSpPr>
        <p:spPr>
          <a:xfrm>
            <a:off x="8077200" y="4419600"/>
            <a:ext cx="990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Frame 1</a:t>
            </a:r>
            <a:endParaRPr lang="en-US" sz="1600" b="1">
              <a:solidFill>
                <a:schemeClr val="tx1"/>
              </a:solidFill>
            </a:endParaRPr>
          </a:p>
        </p:txBody>
      </p:sp>
      <p:sp>
        <p:nvSpPr>
          <p:cNvPr id="18" name="Rectangle 17"/>
          <p:cNvSpPr/>
          <p:nvPr/>
        </p:nvSpPr>
        <p:spPr>
          <a:xfrm>
            <a:off x="8077200" y="3581400"/>
            <a:ext cx="990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Frame 2</a:t>
            </a:r>
            <a:endParaRPr lang="en-US" sz="1600" b="1">
              <a:solidFill>
                <a:schemeClr val="tx1"/>
              </a:solidFill>
            </a:endParaRPr>
          </a:p>
        </p:txBody>
      </p:sp>
      <p:sp>
        <p:nvSpPr>
          <p:cNvPr id="19" name="Rectangle 18"/>
          <p:cNvSpPr/>
          <p:nvPr/>
        </p:nvSpPr>
        <p:spPr>
          <a:xfrm>
            <a:off x="8077200" y="2667000"/>
            <a:ext cx="990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Frame 3</a:t>
            </a:r>
            <a:endParaRPr lang="en-US" sz="1600" b="1">
              <a:solidFill>
                <a:schemeClr val="tx1"/>
              </a:solidFill>
            </a:endParaRPr>
          </a:p>
        </p:txBody>
      </p:sp>
      <p:cxnSp>
        <p:nvCxnSpPr>
          <p:cNvPr id="21" name="Straight Arrow Connector 20"/>
          <p:cNvCxnSpPr/>
          <p:nvPr/>
        </p:nvCxnSpPr>
        <p:spPr>
          <a:xfrm>
            <a:off x="4038600" y="2819400"/>
            <a:ext cx="2971800" cy="2590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257800" y="3505200"/>
            <a:ext cx="3810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1"/>
          </p:cNvCxnSpPr>
          <p:nvPr/>
        </p:nvCxnSpPr>
        <p:spPr>
          <a:xfrm flipV="1">
            <a:off x="5943600" y="5562600"/>
            <a:ext cx="990600" cy="1524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p:txBody>
          <a:bodyPr/>
          <a:lstStyle/>
          <a:p>
            <a:pPr>
              <a:defRPr/>
            </a:pPr>
            <a:fld id="{987CA590-E2B0-455E-B74B-D1E27B170F41}" type="slidenum">
              <a:rPr lang="en-US" smtClean="0"/>
              <a:pPr>
                <a:defRPr/>
              </a:pPr>
              <a:t>42</a:t>
            </a:fld>
            <a:endParaRPr lang="en-US"/>
          </a:p>
        </p:txBody>
      </p:sp>
      <p:sp>
        <p:nvSpPr>
          <p:cNvPr id="27" name="Footer Placeholder 26"/>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a:t>
            </a:r>
          </a:p>
        </p:txBody>
      </p:sp>
      <p:pic>
        <p:nvPicPr>
          <p:cNvPr id="58371" name="Picture 6"/>
          <p:cNvPicPr>
            <a:picLocks noChangeAspect="1" noChangeArrowheads="1"/>
          </p:cNvPicPr>
          <p:nvPr/>
        </p:nvPicPr>
        <p:blipFill>
          <a:blip r:embed="rId3" cstate="print"/>
          <a:srcRect/>
          <a:stretch>
            <a:fillRect/>
          </a:stretch>
        </p:blipFill>
        <p:spPr bwMode="auto">
          <a:xfrm>
            <a:off x="304800" y="990600"/>
            <a:ext cx="8458200" cy="5257800"/>
          </a:xfrm>
          <a:prstGeom prst="rect">
            <a:avLst/>
          </a:prstGeom>
          <a:noFill/>
          <a:ln w="9525">
            <a:noFill/>
            <a:miter lim="800000"/>
            <a:headEnd/>
            <a:tailEnd/>
          </a:ln>
        </p:spPr>
      </p:pic>
      <p:sp>
        <p:nvSpPr>
          <p:cNvPr id="6" name="Rectangle 5"/>
          <p:cNvSpPr/>
          <p:nvPr/>
        </p:nvSpPr>
        <p:spPr>
          <a:xfrm>
            <a:off x="3733800" y="5791200"/>
            <a:ext cx="2971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Paging mechanism</a:t>
            </a:r>
            <a:endParaRPr lang="en-US" b="1"/>
          </a:p>
        </p:txBody>
      </p:sp>
      <p:sp>
        <p:nvSpPr>
          <p:cNvPr id="7" name="Slide Number Placeholder 6"/>
          <p:cNvSpPr>
            <a:spLocks noGrp="1"/>
          </p:cNvSpPr>
          <p:nvPr>
            <p:ph type="sldNum" sz="quarter" idx="12"/>
          </p:nvPr>
        </p:nvSpPr>
        <p:spPr/>
        <p:txBody>
          <a:bodyPr/>
          <a:lstStyle/>
          <a:p>
            <a:fld id="{190CC846-20B3-454D-AF77-DE04E39CF884}" type="slidenum">
              <a:rPr lang="en-US" smtClean="0"/>
              <a:pPr/>
              <a:t>43</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8" descr="03-09"/>
          <p:cNvPicPr>
            <a:picLocks noChangeAspect="1" noChangeArrowheads="1"/>
          </p:cNvPicPr>
          <p:nvPr/>
        </p:nvPicPr>
        <p:blipFill>
          <a:blip r:embed="rId3" cstate="print"/>
          <a:srcRect/>
          <a:stretch>
            <a:fillRect/>
          </a:stretch>
        </p:blipFill>
        <p:spPr bwMode="auto">
          <a:xfrm>
            <a:off x="228600" y="762000"/>
            <a:ext cx="3719513" cy="5257800"/>
          </a:xfrm>
          <a:prstGeom prst="rect">
            <a:avLst/>
          </a:prstGeom>
          <a:noFill/>
          <a:ln w="9525">
            <a:noFill/>
            <a:miter lim="800000"/>
            <a:headEnd/>
            <a:tailEnd/>
          </a:ln>
        </p:spPr>
      </p:pic>
      <p:sp>
        <p:nvSpPr>
          <p:cNvPr id="59395" name="Rectangle 2"/>
          <p:cNvSpPr>
            <a:spLocks noGrp="1"/>
          </p:cNvSpPr>
          <p:nvPr>
            <p:ph type="title"/>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Paging… Example</a:t>
            </a:r>
          </a:p>
        </p:txBody>
      </p:sp>
      <p:sp>
        <p:nvSpPr>
          <p:cNvPr id="59396" name="Rectangle 3"/>
          <p:cNvSpPr>
            <a:spLocks noGrp="1"/>
          </p:cNvSpPr>
          <p:nvPr>
            <p:ph type="body" sz="half" idx="1"/>
          </p:nvPr>
        </p:nvSpPr>
        <p:spPr>
          <a:xfrm>
            <a:off x="4267200" y="1524000"/>
            <a:ext cx="4572000" cy="4495800"/>
          </a:xfrm>
        </p:spPr>
        <p:txBody>
          <a:bodyPr/>
          <a:lstStyle/>
          <a:p>
            <a:pPr marL="0" lvl="1" indent="0" algn="just">
              <a:buNone/>
            </a:pPr>
            <a:r>
              <a:rPr lang="en-US" sz="2000" b="1" smtClean="0">
                <a:solidFill>
                  <a:srgbClr val="FF0000"/>
                </a:solidFill>
                <a:latin typeface="Times New Roman" pitchFamily="18" charset="0"/>
                <a:cs typeface="Times New Roman" pitchFamily="18" charset="0"/>
              </a:rPr>
              <a:t>MOV REG, 32780</a:t>
            </a:r>
          </a:p>
          <a:p>
            <a:pPr marL="287338" lvl="2" indent="-231775" algn="just"/>
            <a:r>
              <a:rPr lang="en-US" sz="2000" smtClean="0">
                <a:latin typeface="Times New Roman" pitchFamily="18" charset="0"/>
                <a:cs typeface="Times New Roman" pitchFamily="18" charset="0"/>
              </a:rPr>
              <a:t>virtual address: p=8, offset=12</a:t>
            </a:r>
          </a:p>
          <a:p>
            <a:pPr marL="287338" lvl="2" indent="-231775" algn="just"/>
            <a:r>
              <a:rPr lang="en-US" sz="2000" smtClean="0"/>
              <a:t>Page 8 is not loaded</a:t>
            </a:r>
          </a:p>
          <a:p>
            <a:pPr marL="287338" lvl="2" indent="-231775" algn="just">
              <a:buFont typeface="Wingdings"/>
              <a:buChar char="à"/>
            </a:pPr>
            <a:r>
              <a:rPr lang="en-US" sz="2000" b="1" u="sng" smtClean="0">
                <a:solidFill>
                  <a:srgbClr val="7030A0"/>
                </a:solidFill>
                <a:latin typeface="Times New Roman" pitchFamily="18" charset="0"/>
                <a:cs typeface="Times New Roman" pitchFamily="18" charset="0"/>
                <a:sym typeface="Wingdings" pitchFamily="2" charset="2"/>
              </a:rPr>
              <a:t>Page fault</a:t>
            </a:r>
            <a:endParaRPr lang="en-US" sz="2000" u="sng" smtClean="0">
              <a:solidFill>
                <a:srgbClr val="7030A0"/>
              </a:solidFill>
              <a:latin typeface="Times New Roman" pitchFamily="18" charset="0"/>
              <a:cs typeface="Times New Roman" pitchFamily="18" charset="0"/>
            </a:endParaRPr>
          </a:p>
          <a:p>
            <a:pPr marL="739775" lvl="3" algn="just">
              <a:buFontTx/>
              <a:buChar char="-"/>
            </a:pPr>
            <a:r>
              <a:rPr lang="en-US" sz="1800" smtClean="0">
                <a:latin typeface="Times New Roman" pitchFamily="18" charset="0"/>
                <a:cs typeface="Times New Roman" pitchFamily="18" charset="0"/>
              </a:rPr>
              <a:t>OS traps this instruction</a:t>
            </a:r>
          </a:p>
          <a:p>
            <a:pPr marL="739775" lvl="3" algn="just">
              <a:buFontTx/>
              <a:buChar char="-"/>
            </a:pPr>
            <a:r>
              <a:rPr lang="en-US" sz="1800" smtClean="0"/>
              <a:t>OS choses a victim page (suppose </a:t>
            </a:r>
            <a:r>
              <a:rPr lang="en-US" sz="1800" smtClean="0">
                <a:latin typeface="Times New Roman" pitchFamily="18" charset="0"/>
                <a:cs typeface="Times New Roman" pitchFamily="18" charset="0"/>
              </a:rPr>
              <a:t>frame 1)</a:t>
            </a:r>
          </a:p>
          <a:p>
            <a:pPr marL="739775" lvl="3" algn="just"/>
            <a:r>
              <a:rPr lang="en-US" sz="1800" smtClean="0">
                <a:latin typeface="Times New Roman" pitchFamily="18" charset="0"/>
                <a:cs typeface="Times New Roman" pitchFamily="18" charset="0"/>
              </a:rPr>
              <a:t>OS loads page 8 to frame 1 and make to changes to the MMU map</a:t>
            </a:r>
          </a:p>
          <a:p>
            <a:pPr marL="739775" lvl="3" algn="just"/>
            <a:r>
              <a:rPr lang="en-US" sz="1800" smtClean="0"/>
              <a:t>MMU determines the physical address (f=1, d=12)</a:t>
            </a:r>
            <a:endParaRPr lang="en-US" sz="1800" smtClean="0">
              <a:latin typeface="Times New Roman" pitchFamily="18" charset="0"/>
              <a:cs typeface="Times New Roman" pitchFamily="18" charset="0"/>
            </a:endParaRPr>
          </a:p>
          <a:p>
            <a:pPr marL="739775" lvl="3" algn="just"/>
            <a:r>
              <a:rPr lang="en-US" sz="1800" smtClean="0">
                <a:latin typeface="Times New Roman" pitchFamily="18" charset="0"/>
                <a:cs typeface="Times New Roman" pitchFamily="18" charset="0"/>
              </a:rPr>
              <a:t>OS re-executed the instruction</a:t>
            </a:r>
          </a:p>
        </p:txBody>
      </p:sp>
      <p:sp>
        <p:nvSpPr>
          <p:cNvPr id="59397" name="Text Box 4"/>
          <p:cNvSpPr txBox="1">
            <a:spLocks noChangeArrowheads="1"/>
          </p:cNvSpPr>
          <p:nvPr/>
        </p:nvSpPr>
        <p:spPr bwMode="auto">
          <a:xfrm>
            <a:off x="936625" y="6019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3-9.</a:t>
            </a:r>
          </a:p>
        </p:txBody>
      </p:sp>
      <p:sp>
        <p:nvSpPr>
          <p:cNvPr id="8" name="Rectangle 7"/>
          <p:cNvSpPr/>
          <p:nvPr/>
        </p:nvSpPr>
        <p:spPr>
          <a:xfrm>
            <a:off x="1905000" y="2590800"/>
            <a:ext cx="1643399" cy="369332"/>
          </a:xfrm>
          <a:prstGeom prst="rect">
            <a:avLst/>
          </a:prstGeom>
        </p:spPr>
        <p:txBody>
          <a:bodyPr wrap="none">
            <a:spAutoFit/>
          </a:bodyPr>
          <a:lstStyle/>
          <a:p>
            <a:r>
              <a:rPr lang="en-US" b="1" smtClean="0">
                <a:solidFill>
                  <a:srgbClr val="FF0000"/>
                </a:solidFill>
                <a:latin typeface="Times New Roman" pitchFamily="18" charset="0"/>
                <a:cs typeface="Times New Roman" pitchFamily="18" charset="0"/>
              </a:rPr>
              <a:t>page size=4KB</a:t>
            </a:r>
            <a:endParaRPr lang="en-US"/>
          </a:p>
        </p:txBody>
      </p:sp>
      <p:sp>
        <p:nvSpPr>
          <p:cNvPr id="9" name="Slide Number Placeholder 8"/>
          <p:cNvSpPr>
            <a:spLocks noGrp="1"/>
          </p:cNvSpPr>
          <p:nvPr>
            <p:ph type="sldNum" sz="quarter" idx="12"/>
          </p:nvPr>
        </p:nvSpPr>
        <p:spPr/>
        <p:txBody>
          <a:bodyPr/>
          <a:lstStyle/>
          <a:p>
            <a:pPr>
              <a:defRPr/>
            </a:pPr>
            <a:fld id="{987CA590-E2B0-455E-B74B-D1E27B170F41}" type="slidenum">
              <a:rPr lang="en-US" smtClean="0"/>
              <a:pPr>
                <a:defRPr/>
              </a:pPr>
              <a:t>44</a:t>
            </a:fld>
            <a:endParaRPr lang="en-US"/>
          </a:p>
        </p:txBody>
      </p:sp>
      <p:sp>
        <p:nvSpPr>
          <p:cNvPr id="10" name="Footer Placeholder 9"/>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Page Tables</a:t>
            </a:r>
          </a:p>
        </p:txBody>
      </p:sp>
      <p:sp>
        <p:nvSpPr>
          <p:cNvPr id="60419" name="Rectangle 3"/>
          <p:cNvSpPr>
            <a:spLocks noGrp="1"/>
          </p:cNvSpPr>
          <p:nvPr>
            <p:ph type="body" sz="half" idx="1"/>
          </p:nvPr>
        </p:nvSpPr>
        <p:spPr>
          <a:xfrm>
            <a:off x="228600" y="1066800"/>
            <a:ext cx="8610600" cy="5334000"/>
          </a:xfrm>
        </p:spPr>
        <p:txBody>
          <a:bodyPr>
            <a:normAutofit lnSpcReduction="10000"/>
          </a:bodyPr>
          <a:lstStyle/>
          <a:p>
            <a:pPr algn="just"/>
            <a:r>
              <a:rPr lang="en-US" sz="2400" smtClean="0">
                <a:latin typeface="Times New Roman" pitchFamily="18" charset="0"/>
                <a:cs typeface="Times New Roman" pitchFamily="18" charset="0"/>
              </a:rPr>
              <a:t>The mapping of virtual addresses onto physical addresses can be summarized as following</a:t>
            </a:r>
          </a:p>
          <a:p>
            <a:pPr lvl="1" algn="just"/>
            <a:r>
              <a:rPr lang="en-US" sz="2000" smtClean="0">
                <a:latin typeface="Times New Roman" pitchFamily="18" charset="0"/>
                <a:cs typeface="Times New Roman" pitchFamily="18" charset="0"/>
              </a:rPr>
              <a:t>The virtual address is split into a </a:t>
            </a:r>
            <a:r>
              <a:rPr lang="en-US" sz="2000" smtClean="0">
                <a:solidFill>
                  <a:srgbClr val="FF0000"/>
                </a:solidFill>
                <a:latin typeface="Times New Roman" pitchFamily="18" charset="0"/>
                <a:cs typeface="Times New Roman" pitchFamily="18" charset="0"/>
              </a:rPr>
              <a:t>virtual page number (</a:t>
            </a:r>
            <a:r>
              <a:rPr lang="en-US" sz="2000" b="1" u="sng" smtClean="0">
                <a:solidFill>
                  <a:srgbClr val="FF0000"/>
                </a:solidFill>
                <a:latin typeface="Times New Roman" pitchFamily="18" charset="0"/>
                <a:cs typeface="Times New Roman" pitchFamily="18" charset="0"/>
              </a:rPr>
              <a:t>p</a:t>
            </a:r>
            <a:r>
              <a:rPr lang="en-US" sz="2000" smtClean="0">
                <a:solidFill>
                  <a:srgbClr val="FF0000"/>
                </a:solidFill>
                <a:latin typeface="Times New Roman" pitchFamily="18" charset="0"/>
                <a:cs typeface="Times New Roman" pitchFamily="18" charset="0"/>
              </a:rPr>
              <a:t>, high-order bits) </a:t>
            </a:r>
            <a:r>
              <a:rPr lang="en-US" sz="2000" smtClean="0">
                <a:latin typeface="Times New Roman" pitchFamily="18" charset="0"/>
                <a:cs typeface="Times New Roman" pitchFamily="18" charset="0"/>
              </a:rPr>
              <a:t>and </a:t>
            </a:r>
            <a:r>
              <a:rPr lang="en-US" sz="2000" smtClean="0">
                <a:solidFill>
                  <a:srgbClr val="0000FF"/>
                </a:solidFill>
                <a:latin typeface="Times New Roman" pitchFamily="18" charset="0"/>
                <a:cs typeface="Times New Roman" pitchFamily="18" charset="0"/>
              </a:rPr>
              <a:t>offset (</a:t>
            </a:r>
            <a:r>
              <a:rPr lang="en-US" sz="2000" b="1" u="sng" smtClean="0">
                <a:solidFill>
                  <a:srgbClr val="0000FF"/>
                </a:solidFill>
                <a:latin typeface="Times New Roman" pitchFamily="18" charset="0"/>
                <a:cs typeface="Times New Roman" pitchFamily="18" charset="0"/>
              </a:rPr>
              <a:t>d</a:t>
            </a:r>
            <a:r>
              <a:rPr lang="en-US" sz="2000" smtClean="0">
                <a:solidFill>
                  <a:srgbClr val="0000FF"/>
                </a:solidFill>
                <a:latin typeface="Times New Roman" pitchFamily="18" charset="0"/>
                <a:cs typeface="Times New Roman" pitchFamily="18" charset="0"/>
              </a:rPr>
              <a:t>, low-order bits)</a:t>
            </a:r>
          </a:p>
          <a:p>
            <a:pPr lvl="1" algn="just"/>
            <a:r>
              <a:rPr lang="en-US" sz="2000" smtClean="0">
                <a:latin typeface="Times New Roman" pitchFamily="18" charset="0"/>
                <a:cs typeface="Times New Roman" pitchFamily="18" charset="0"/>
              </a:rPr>
              <a:t>Ex: 16 bit address and a 4KB page size, 4 bit for 16 pages and 12 bit offset (0 to 4095)</a:t>
            </a:r>
          </a:p>
          <a:p>
            <a:pPr algn="just"/>
            <a:r>
              <a:rPr lang="en-US" sz="2400" smtClean="0">
                <a:latin typeface="Times New Roman" pitchFamily="18" charset="0"/>
                <a:cs typeface="Times New Roman" pitchFamily="18" charset="0"/>
              </a:rPr>
              <a:t>The virtual page number is used as an index into page table to find the entry for that virtual page</a:t>
            </a:r>
          </a:p>
          <a:p>
            <a:pPr algn="just"/>
            <a:r>
              <a:rPr lang="en-US" sz="2400" smtClean="0">
                <a:latin typeface="Times New Roman" pitchFamily="18" charset="0"/>
                <a:cs typeface="Times New Roman" pitchFamily="18" charset="0"/>
              </a:rPr>
              <a:t>From the page table entry, the page frame number is found</a:t>
            </a:r>
          </a:p>
          <a:p>
            <a:pPr algn="just"/>
            <a:r>
              <a:rPr lang="en-US" sz="2400" smtClean="0">
                <a:latin typeface="Times New Roman" pitchFamily="18" charset="0"/>
                <a:cs typeface="Times New Roman" pitchFamily="18" charset="0"/>
              </a:rPr>
              <a:t>The page frame number is attached to the high-order end of the offset, replacing the virtual page number, to form a physical address</a:t>
            </a:r>
          </a:p>
          <a:p>
            <a:pPr algn="just"/>
            <a:r>
              <a:rPr lang="en-US" sz="2400" smtClean="0">
                <a:latin typeface="Times New Roman" pitchFamily="18" charset="0"/>
                <a:cs typeface="Times New Roman" pitchFamily="18" charset="0"/>
              </a:rPr>
              <a:t>Is the function with page number is argument and the page frame as result</a:t>
            </a:r>
          </a:p>
          <a:p>
            <a:pPr algn="just"/>
            <a:r>
              <a:rPr lang="en-US" sz="2400" smtClean="0">
                <a:latin typeface="Times New Roman" pitchFamily="18" charset="0"/>
                <a:cs typeface="Times New Roman" pitchFamily="18" charset="0"/>
              </a:rPr>
              <a:t>Each process needs its own page table</a:t>
            </a:r>
          </a:p>
        </p:txBody>
      </p:sp>
      <p:sp>
        <p:nvSpPr>
          <p:cNvPr id="6" name="Slide Number Placeholder 5"/>
          <p:cNvSpPr>
            <a:spLocks noGrp="1"/>
          </p:cNvSpPr>
          <p:nvPr>
            <p:ph type="sldNum" sz="quarter" idx="12"/>
          </p:nvPr>
        </p:nvSpPr>
        <p:spPr/>
        <p:txBody>
          <a:bodyPr/>
          <a:lstStyle/>
          <a:p>
            <a:pPr>
              <a:defRPr/>
            </a:pPr>
            <a:fld id="{987CA590-E2B0-455E-B74B-D1E27B170F41}"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195263" y="971550"/>
            <a:ext cx="8753475" cy="1390650"/>
          </a:xfrm>
          <a:prstGeom prst="rect">
            <a:avLst/>
          </a:prstGeom>
          <a:noFill/>
          <a:ln w="9525">
            <a:noFill/>
            <a:miter lim="800000"/>
            <a:headEnd/>
            <a:tailEnd/>
          </a:ln>
          <a:effectLst/>
        </p:spPr>
      </p:pic>
      <p:sp>
        <p:nvSpPr>
          <p:cNvPr id="61442" name="Rectangle 3"/>
          <p:cNvSpPr>
            <a:spLocks noGrp="1"/>
          </p:cNvSpPr>
          <p:nvPr>
            <p:ph type="body" sz="half" idx="4294967295"/>
          </p:nvPr>
        </p:nvSpPr>
        <p:spPr>
          <a:xfrm>
            <a:off x="152400" y="2362200"/>
            <a:ext cx="8686800" cy="4038600"/>
          </a:xfrm>
        </p:spPr>
        <p:txBody>
          <a:bodyPr>
            <a:normAutofit/>
          </a:bodyPr>
          <a:lstStyle/>
          <a:p>
            <a:pPr algn="just"/>
            <a:r>
              <a:rPr lang="en-US" sz="2800" b="1" i="1" smtClean="0">
                <a:latin typeface="Times New Roman" pitchFamily="18" charset="0"/>
                <a:cs typeface="Times New Roman" pitchFamily="18" charset="0"/>
              </a:rPr>
              <a:t>Structure of a Page table entry - </a:t>
            </a:r>
            <a:r>
              <a:rPr lang="en-US" sz="2400" smtClean="0">
                <a:latin typeface="Times New Roman" pitchFamily="18" charset="0"/>
                <a:cs typeface="Times New Roman" pitchFamily="18" charset="0"/>
              </a:rPr>
              <a:t>32 bits is a common size</a:t>
            </a:r>
          </a:p>
          <a:p>
            <a:pPr lvl="1" algn="just"/>
            <a:r>
              <a:rPr lang="en-US" sz="2400" smtClean="0">
                <a:latin typeface="Times New Roman" pitchFamily="18" charset="0"/>
                <a:cs typeface="Times New Roman" pitchFamily="18" charset="0"/>
              </a:rPr>
              <a:t>Present/absent bit</a:t>
            </a:r>
          </a:p>
          <a:p>
            <a:pPr lvl="2" algn="just"/>
            <a:r>
              <a:rPr lang="en-US" sz="2000" smtClean="0">
                <a:latin typeface="Times New Roman" pitchFamily="18" charset="0"/>
                <a:cs typeface="Times New Roman" pitchFamily="18" charset="0"/>
              </a:rPr>
              <a:t>1: the entry is valid and can be used</a:t>
            </a:r>
          </a:p>
          <a:p>
            <a:pPr lvl="2" algn="just"/>
            <a:r>
              <a:rPr lang="en-US" sz="2000" smtClean="0">
                <a:latin typeface="Times New Roman" pitchFamily="18" charset="0"/>
                <a:cs typeface="Times New Roman" pitchFamily="18" charset="0"/>
              </a:rPr>
              <a:t>0: the entry belongs is not currently in memory</a:t>
            </a:r>
          </a:p>
          <a:p>
            <a:pPr lvl="1" algn="just"/>
            <a:r>
              <a:rPr lang="en-US" sz="2400" smtClean="0">
                <a:latin typeface="Times New Roman" pitchFamily="18" charset="0"/>
                <a:cs typeface="Times New Roman" pitchFamily="18" charset="0"/>
              </a:rPr>
              <a:t>Protection bits (sophisticated with 3 bits: reading, writing, executing of page):   </a:t>
            </a:r>
            <a:r>
              <a:rPr lang="en-US" sz="2000" smtClean="0">
                <a:latin typeface="Times New Roman" pitchFamily="18" charset="0"/>
                <a:cs typeface="Times New Roman" pitchFamily="18" charset="0"/>
              </a:rPr>
              <a:t>1: read only,   0: read/write</a:t>
            </a:r>
          </a:p>
          <a:p>
            <a:pPr lvl="1" algn="just"/>
            <a:r>
              <a:rPr lang="en-US" sz="2400" smtClean="0">
                <a:latin typeface="Times New Roman" pitchFamily="18" charset="0"/>
                <a:cs typeface="Times New Roman" pitchFamily="18" charset="0"/>
              </a:rPr>
              <a:t>Modified and Referenced bits (keep track of page usage)</a:t>
            </a:r>
          </a:p>
          <a:p>
            <a:pPr lvl="2" algn="just"/>
            <a:r>
              <a:rPr lang="en-US" sz="2000" smtClean="0">
                <a:latin typeface="Times New Roman" pitchFamily="18" charset="0"/>
                <a:cs typeface="Times New Roman" pitchFamily="18" charset="0"/>
              </a:rPr>
              <a:t>Modified: a page is written /  Referenced: a page is referenced</a:t>
            </a:r>
          </a:p>
          <a:p>
            <a:pPr lvl="1" algn="just"/>
            <a:r>
              <a:rPr lang="en-US" sz="2400" smtClean="0">
                <a:latin typeface="Times New Roman" pitchFamily="18" charset="0"/>
                <a:cs typeface="Times New Roman" pitchFamily="18" charset="0"/>
              </a:rPr>
              <a:t>Cached disable bit: allows caching to be disable for the page</a:t>
            </a:r>
          </a:p>
        </p:txBody>
      </p:sp>
      <p:sp>
        <p:nvSpPr>
          <p:cNvPr id="61444" name="Rectangle 2"/>
          <p:cNvSpPr>
            <a:spLocks noGrp="1"/>
          </p:cNvSpPr>
          <p:nvPr>
            <p:ph type="title" idx="4294967295"/>
          </p:nvPr>
        </p:nvSpPr>
        <p:spPr>
          <a:xfrm>
            <a:off x="381000" y="0"/>
            <a:ext cx="82296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Page Tables…</a:t>
            </a:r>
          </a:p>
        </p:txBody>
      </p:sp>
      <p:sp>
        <p:nvSpPr>
          <p:cNvPr id="2" name="Text Box 4"/>
          <p:cNvSpPr txBox="1">
            <a:spLocks noChangeArrowheads="1"/>
          </p:cNvSpPr>
          <p:nvPr/>
        </p:nvSpPr>
        <p:spPr bwMode="auto">
          <a:xfrm>
            <a:off x="6781800" y="2057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3-11.</a:t>
            </a:r>
          </a:p>
        </p:txBody>
      </p:sp>
      <p:sp>
        <p:nvSpPr>
          <p:cNvPr id="13" name="Slide Number Placeholder 12"/>
          <p:cNvSpPr>
            <a:spLocks noGrp="1"/>
          </p:cNvSpPr>
          <p:nvPr>
            <p:ph type="sldNum" sz="quarter" idx="12"/>
          </p:nvPr>
        </p:nvSpPr>
        <p:spPr/>
        <p:txBody>
          <a:bodyPr/>
          <a:lstStyle/>
          <a:p>
            <a:fld id="{190CC846-20B3-454D-AF77-DE04E39CF884}" type="slidenum">
              <a:rPr lang="en-US" smtClean="0"/>
              <a:pPr/>
              <a:t>46</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Page Tables – Example </a:t>
            </a:r>
          </a:p>
        </p:txBody>
      </p:sp>
      <p:sp>
        <p:nvSpPr>
          <p:cNvPr id="62467" name="Rectangle 3"/>
          <p:cNvSpPr>
            <a:spLocks noGrp="1"/>
          </p:cNvSpPr>
          <p:nvPr>
            <p:ph type="body" sz="half" idx="1"/>
          </p:nvPr>
        </p:nvSpPr>
        <p:spPr>
          <a:xfrm>
            <a:off x="4114800" y="1219200"/>
            <a:ext cx="4953000" cy="5029200"/>
          </a:xfrm>
        </p:spPr>
        <p:txBody>
          <a:bodyPr>
            <a:normAutofit/>
          </a:bodyPr>
          <a:lstStyle/>
          <a:p>
            <a:pPr algn="just"/>
            <a:r>
              <a:rPr lang="en-US" sz="2400" dirty="0" smtClean="0">
                <a:solidFill>
                  <a:srgbClr val="0000FF"/>
                </a:solidFill>
                <a:latin typeface="Times New Roman" pitchFamily="18" charset="0"/>
                <a:cs typeface="Times New Roman" pitchFamily="18" charset="0"/>
              </a:rPr>
              <a:t>using page size is a power of 2 </a:t>
            </a:r>
            <a:r>
              <a:rPr lang="en-US" sz="2400" dirty="0" smtClean="0">
                <a:solidFill>
                  <a:srgbClr val="FF0000"/>
                </a:solidFill>
                <a:latin typeface="Times New Roman" pitchFamily="18" charset="0"/>
                <a:cs typeface="Times New Roman" pitchFamily="18" charset="0"/>
              </a:rPr>
              <a:t>(</a:t>
            </a:r>
            <a:r>
              <a:rPr lang="en-US" sz="2400" b="1" u="sng" dirty="0" smtClean="0">
                <a:solidFill>
                  <a:srgbClr val="FF0000"/>
                </a:solidFill>
                <a:latin typeface="Times New Roman" pitchFamily="18" charset="0"/>
                <a:cs typeface="Times New Roman" pitchFamily="18" charset="0"/>
              </a:rPr>
              <a:t>4KB</a:t>
            </a:r>
            <a:r>
              <a:rPr lang="en-US" sz="2400" b="1" u="sng" dirty="0" smtClean="0">
                <a:solidFill>
                  <a:srgbClr val="FF0000"/>
                </a:solidFill>
                <a:latin typeface="Times New Roman" pitchFamily="18" charset="0"/>
                <a:cs typeface="Times New Roman" pitchFamily="18" charset="0"/>
                <a:sym typeface="Wingdings" pitchFamily="2" charset="2"/>
              </a:rPr>
              <a:t>4096 bytes12 bit offset</a:t>
            </a:r>
            <a:r>
              <a:rPr lang="en-US" sz="2400" dirty="0" smtClean="0">
                <a:solidFill>
                  <a:srgbClr val="FF0000"/>
                </a:solidFill>
                <a:latin typeface="Times New Roman" pitchFamily="18" charset="0"/>
                <a:cs typeface="Times New Roman" pitchFamily="18" charset="0"/>
              </a:rPr>
              <a:t>)</a:t>
            </a:r>
          </a:p>
          <a:p>
            <a:pPr algn="just"/>
            <a:r>
              <a:rPr lang="en-US" sz="2400" dirty="0" smtClean="0">
                <a:solidFill>
                  <a:srgbClr val="0000FF"/>
                </a:solidFill>
                <a:latin typeface="Times New Roman" pitchFamily="18" charset="0"/>
                <a:cs typeface="Times New Roman" pitchFamily="18" charset="0"/>
              </a:rPr>
              <a:t>16 bit virtual address </a:t>
            </a:r>
          </a:p>
          <a:p>
            <a:pPr algn="just">
              <a:buNone/>
            </a:pPr>
            <a:r>
              <a:rPr lang="en-US" sz="2400" smtClean="0">
                <a:solidFill>
                  <a:srgbClr val="0000FF"/>
                </a:solidFill>
                <a:latin typeface="Times New Roman" pitchFamily="18" charset="0"/>
                <a:cs typeface="Times New Roman" pitchFamily="18" charset="0"/>
                <a:sym typeface="Wingdings" pitchFamily="2" charset="2"/>
              </a:rPr>
              <a:t> page number: 4 bit, offset </a:t>
            </a:r>
            <a:r>
              <a:rPr lang="en-US" sz="2400" smtClean="0">
                <a:solidFill>
                  <a:srgbClr val="0000FF"/>
                </a:solidFill>
                <a:latin typeface="Times New Roman" pitchFamily="18" charset="0"/>
                <a:cs typeface="Times New Roman" pitchFamily="18" charset="0"/>
                <a:sym typeface="Wingdings" pitchFamily="2" charset="2"/>
              </a:rPr>
              <a:t>12 </a:t>
            </a:r>
            <a:r>
              <a:rPr lang="en-US" sz="2400" smtClean="0">
                <a:solidFill>
                  <a:srgbClr val="0000FF"/>
                </a:solidFill>
                <a:latin typeface="Times New Roman" pitchFamily="18" charset="0"/>
                <a:cs typeface="Times New Roman" pitchFamily="18" charset="0"/>
                <a:sym typeface="Wingdings" pitchFamily="2" charset="2"/>
              </a:rPr>
              <a:t>bits</a:t>
            </a:r>
            <a:endParaRPr lang="en-US" sz="2400" smtClean="0">
              <a:solidFill>
                <a:srgbClr val="0000FF"/>
              </a:solidFill>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MOV REG, 8196</a:t>
            </a:r>
          </a:p>
          <a:p>
            <a:pPr lvl="1"/>
            <a:r>
              <a:rPr lang="en-US" sz="2400" dirty="0" smtClean="0">
                <a:latin typeface="Times New Roman" pitchFamily="18" charset="0"/>
                <a:cs typeface="Times New Roman" pitchFamily="18" charset="0"/>
              </a:rPr>
              <a:t>8196 in binary </a:t>
            </a:r>
            <a:r>
              <a:rPr lang="en-US" sz="2400" dirty="0" smtClean="0">
                <a:solidFill>
                  <a:srgbClr val="FF0000"/>
                </a:solidFill>
                <a:latin typeface="Times New Roman" pitchFamily="18" charset="0"/>
                <a:cs typeface="Times New Roman" pitchFamily="18" charset="0"/>
              </a:rPr>
              <a:t>0010</a:t>
            </a:r>
            <a:r>
              <a:rPr lang="en-US" sz="2400" dirty="0" smtClean="0">
                <a:solidFill>
                  <a:srgbClr val="0000FF"/>
                </a:solidFill>
                <a:latin typeface="Times New Roman" pitchFamily="18" charset="0"/>
                <a:cs typeface="Times New Roman" pitchFamily="18" charset="0"/>
              </a:rPr>
              <a:t>000000000100</a:t>
            </a:r>
          </a:p>
          <a:p>
            <a:pPr lvl="2" algn="just"/>
            <a:r>
              <a:rPr lang="en-US" sz="2000" dirty="0" smtClean="0">
                <a:solidFill>
                  <a:srgbClr val="FF0000"/>
                </a:solidFill>
                <a:latin typeface="Times New Roman" pitchFamily="18" charset="0"/>
                <a:cs typeface="Times New Roman" pitchFamily="18" charset="0"/>
              </a:rPr>
              <a:t>0010 = page number (2)</a:t>
            </a:r>
          </a:p>
          <a:p>
            <a:pPr lvl="2" algn="just"/>
            <a:r>
              <a:rPr lang="en-US" sz="2000" dirty="0" smtClean="0">
                <a:solidFill>
                  <a:srgbClr val="0000FF"/>
                </a:solidFill>
                <a:latin typeface="Times New Roman" pitchFamily="18" charset="0"/>
                <a:cs typeface="Times New Roman" pitchFamily="18" charset="0"/>
              </a:rPr>
              <a:t>000000000100 = offset (4)</a:t>
            </a:r>
          </a:p>
          <a:p>
            <a:pPr lvl="1" algn="just"/>
            <a:r>
              <a:rPr lang="en-US" sz="2400" dirty="0" smtClean="0">
                <a:latin typeface="Times New Roman" pitchFamily="18" charset="0"/>
                <a:cs typeface="Times New Roman" pitchFamily="18" charset="0"/>
              </a:rPr>
              <a:t>Physical address 24580 (24K)</a:t>
            </a:r>
          </a:p>
          <a:p>
            <a:pPr lvl="2" algn="just"/>
            <a:r>
              <a:rPr lang="en-US" sz="2000" dirty="0" smtClean="0">
                <a:latin typeface="Times New Roman" pitchFamily="18" charset="0"/>
                <a:cs typeface="Times New Roman" pitchFamily="18" charset="0"/>
              </a:rPr>
              <a:t>(page frame 6, offset 4)</a:t>
            </a:r>
          </a:p>
        </p:txBody>
      </p:sp>
      <p:sp>
        <p:nvSpPr>
          <p:cNvPr id="204807" name="Text Box 4"/>
          <p:cNvSpPr txBox="1">
            <a:spLocks noChangeArrowheads="1"/>
          </p:cNvSpPr>
          <p:nvPr/>
        </p:nvSpPr>
        <p:spPr bwMode="auto">
          <a:xfrm>
            <a:off x="914400" y="6096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3-10.</a:t>
            </a:r>
          </a:p>
        </p:txBody>
      </p:sp>
      <p:pic>
        <p:nvPicPr>
          <p:cNvPr id="7170" name="Picture 2"/>
          <p:cNvPicPr>
            <a:picLocks noChangeAspect="1" noChangeArrowheads="1"/>
          </p:cNvPicPr>
          <p:nvPr/>
        </p:nvPicPr>
        <p:blipFill>
          <a:blip r:embed="rId3" cstate="print"/>
          <a:srcRect/>
          <a:stretch>
            <a:fillRect/>
          </a:stretch>
        </p:blipFill>
        <p:spPr bwMode="auto">
          <a:xfrm>
            <a:off x="0" y="1181100"/>
            <a:ext cx="4162425" cy="4610100"/>
          </a:xfrm>
          <a:prstGeom prst="rect">
            <a:avLst/>
          </a:prstGeom>
          <a:noFill/>
          <a:ln w="9525">
            <a:noFill/>
            <a:miter lim="800000"/>
            <a:headEnd/>
            <a:tailEnd/>
          </a:ln>
          <a:effectLst/>
        </p:spPr>
      </p:pic>
      <p:sp>
        <p:nvSpPr>
          <p:cNvPr id="10" name="Rectangle 9"/>
          <p:cNvSpPr/>
          <p:nvPr/>
        </p:nvSpPr>
        <p:spPr>
          <a:xfrm>
            <a:off x="0" y="5867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Virtual address</a:t>
            </a:r>
            <a:endParaRPr lang="en-US" sz="1600"/>
          </a:p>
        </p:txBody>
      </p:sp>
      <p:sp>
        <p:nvSpPr>
          <p:cNvPr id="11" name="Rectangle 10"/>
          <p:cNvSpPr/>
          <p:nvPr/>
        </p:nvSpPr>
        <p:spPr>
          <a:xfrm>
            <a:off x="0" y="914400"/>
            <a:ext cx="1676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Physical  address</a:t>
            </a:r>
            <a:endParaRPr lang="en-US" sz="1600"/>
          </a:p>
        </p:txBody>
      </p:sp>
      <p:sp>
        <p:nvSpPr>
          <p:cNvPr id="12" name="Slide Number Placeholder 11"/>
          <p:cNvSpPr>
            <a:spLocks noGrp="1"/>
          </p:cNvSpPr>
          <p:nvPr>
            <p:ph type="sldNum" sz="quarter" idx="12"/>
          </p:nvPr>
        </p:nvSpPr>
        <p:spPr/>
        <p:txBody>
          <a:bodyPr/>
          <a:lstStyle/>
          <a:p>
            <a:pPr>
              <a:defRPr/>
            </a:pPr>
            <a:fld id="{987CA590-E2B0-455E-B74B-D1E27B170F41}" type="slidenum">
              <a:rPr lang="en-US" smtClean="0"/>
              <a:pPr>
                <a:defRPr/>
              </a:pPr>
              <a:t>47</a:t>
            </a:fld>
            <a:endParaRPr lang="en-US"/>
          </a:p>
        </p:txBody>
      </p:sp>
      <p:sp>
        <p:nvSpPr>
          <p:cNvPr id="13" name="Footer Placeholder 12"/>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Page Tables – Example </a:t>
            </a:r>
          </a:p>
        </p:txBody>
      </p:sp>
      <p:sp>
        <p:nvSpPr>
          <p:cNvPr id="63491" name="Rectangle 3"/>
          <p:cNvSpPr>
            <a:spLocks noGrp="1"/>
          </p:cNvSpPr>
          <p:nvPr>
            <p:ph type="body" sz="half" idx="1"/>
          </p:nvPr>
        </p:nvSpPr>
        <p:spPr>
          <a:xfrm>
            <a:off x="228600" y="1752600"/>
            <a:ext cx="8686800" cy="4191000"/>
          </a:xfrm>
        </p:spPr>
        <p:txBody>
          <a:bodyPr>
            <a:normAutofit fontScale="77500" lnSpcReduction="20000"/>
          </a:bodyPr>
          <a:lstStyle/>
          <a:p>
            <a:pPr algn="just"/>
            <a:r>
              <a:rPr lang="en-US" smtClean="0">
                <a:latin typeface="Times New Roman" pitchFamily="18" charset="0"/>
                <a:cs typeface="Times New Roman" pitchFamily="18" charset="0"/>
              </a:rPr>
              <a:t>Suppose a virtual address space of 2</a:t>
            </a:r>
            <a:r>
              <a:rPr lang="en-US" baseline="30000" smtClean="0">
                <a:latin typeface="Times New Roman" pitchFamily="18" charset="0"/>
                <a:cs typeface="Times New Roman" pitchFamily="18" charset="0"/>
              </a:rPr>
              <a:t>28</a:t>
            </a:r>
            <a:r>
              <a:rPr lang="en-US" smtClean="0">
                <a:latin typeface="Times New Roman" pitchFamily="18" charset="0"/>
                <a:cs typeface="Times New Roman" pitchFamily="18" charset="0"/>
              </a:rPr>
              <a:t> words and the page size is 2</a:t>
            </a:r>
            <a:r>
              <a:rPr lang="en-US" baseline="30000" smtClean="0">
                <a:latin typeface="Times New Roman" pitchFamily="18" charset="0"/>
                <a:cs typeface="Times New Roman" pitchFamily="18" charset="0"/>
              </a:rPr>
              <a:t>12</a:t>
            </a:r>
            <a:r>
              <a:rPr lang="en-US" smtClean="0">
                <a:latin typeface="Times New Roman" pitchFamily="18" charset="0"/>
                <a:cs typeface="Times New Roman" pitchFamily="18" charset="0"/>
              </a:rPr>
              <a:t> words. If the virtual address is 1234567 in Hexadecimal, what would be the page number in Hexadecimal?</a:t>
            </a:r>
          </a:p>
          <a:p>
            <a:pPr lvl="1" algn="just"/>
            <a:r>
              <a:rPr lang="en-US" smtClean="0">
                <a:latin typeface="Times New Roman" pitchFamily="18" charset="0"/>
                <a:cs typeface="Times New Roman" pitchFamily="18" charset="0"/>
              </a:rPr>
              <a:t>0x1234567 =  19.088.743</a:t>
            </a:r>
          </a:p>
          <a:p>
            <a:pPr lvl="1" algn="just"/>
            <a:r>
              <a:rPr lang="en-US" smtClean="0">
                <a:latin typeface="Times New Roman" pitchFamily="18" charset="0"/>
                <a:cs typeface="Times New Roman" pitchFamily="18" charset="0"/>
              </a:rPr>
              <a:t>2</a:t>
            </a:r>
            <a:r>
              <a:rPr lang="en-US" baseline="30000" smtClean="0">
                <a:latin typeface="Times New Roman" pitchFamily="18" charset="0"/>
                <a:cs typeface="Times New Roman" pitchFamily="18" charset="0"/>
              </a:rPr>
              <a:t>12 </a:t>
            </a:r>
            <a:r>
              <a:rPr lang="en-US" smtClean="0">
                <a:latin typeface="Times New Roman" pitchFamily="18" charset="0"/>
                <a:cs typeface="Times New Roman" pitchFamily="18" charset="0"/>
              </a:rPr>
              <a:t> =  4096</a:t>
            </a:r>
          </a:p>
          <a:p>
            <a:pPr lvl="1" algn="just">
              <a:buFont typeface="Arial" charset="0"/>
              <a:buNone/>
            </a:pPr>
            <a:r>
              <a:rPr lang="en-US" smtClean="0">
                <a:latin typeface="Times New Roman" pitchFamily="18" charset="0"/>
                <a:cs typeface="Times New Roman" pitchFamily="18" charset="0"/>
              </a:rPr>
              <a:t>→ 19.088.743 / 4096 = 4660 = 0x1234</a:t>
            </a:r>
          </a:p>
          <a:p>
            <a:pPr lvl="1" algn="just">
              <a:buFont typeface="Arial" charset="0"/>
              <a:buNone/>
            </a:pPr>
            <a:endParaRPr lang="en-US" sz="1600" smtClean="0">
              <a:latin typeface="Times New Roman" pitchFamily="18" charset="0"/>
              <a:cs typeface="Times New Roman" pitchFamily="18" charset="0"/>
            </a:endParaRPr>
          </a:p>
          <a:p>
            <a:pPr lvl="1" algn="just">
              <a:buFont typeface="Arial" charset="0"/>
              <a:buNone/>
            </a:pPr>
            <a:r>
              <a:rPr lang="en-US" sz="2600" smtClean="0"/>
              <a:t>Virtual space</a:t>
            </a:r>
            <a:r>
              <a:rPr lang="en-US" sz="2600" smtClean="0">
                <a:latin typeface="Times New Roman" pitchFamily="18" charset="0"/>
                <a:cs typeface="Times New Roman" pitchFamily="18" charset="0"/>
              </a:rPr>
              <a:t>: 2</a:t>
            </a:r>
            <a:r>
              <a:rPr lang="en-US" sz="2600" baseline="30000" smtClean="0">
                <a:latin typeface="Times New Roman" pitchFamily="18" charset="0"/>
                <a:cs typeface="Times New Roman" pitchFamily="18" charset="0"/>
              </a:rPr>
              <a:t>28</a:t>
            </a:r>
            <a:r>
              <a:rPr lang="en-US" sz="2600" smtClean="0">
                <a:latin typeface="Times New Roman" pitchFamily="18" charset="0"/>
                <a:cs typeface="Times New Roman" pitchFamily="18" charset="0"/>
              </a:rPr>
              <a:t> </a:t>
            </a:r>
            <a:r>
              <a:rPr lang="en-US" sz="2600" smtClean="0">
                <a:latin typeface="Times New Roman" pitchFamily="18" charset="0"/>
                <a:cs typeface="Times New Roman" pitchFamily="18" charset="0"/>
                <a:sym typeface="Wingdings" pitchFamily="2" charset="2"/>
              </a:rPr>
              <a:t> Virtual address 28 bits</a:t>
            </a:r>
          </a:p>
          <a:p>
            <a:pPr lvl="1" algn="just">
              <a:buFont typeface="Arial" charset="0"/>
              <a:buNone/>
            </a:pPr>
            <a:r>
              <a:rPr lang="en-US" sz="2600" smtClean="0">
                <a:latin typeface="Times New Roman" pitchFamily="18" charset="0"/>
                <a:cs typeface="Times New Roman" pitchFamily="18" charset="0"/>
                <a:sym typeface="Wingdings" pitchFamily="2" charset="2"/>
              </a:rPr>
              <a:t>Page size 2</a:t>
            </a:r>
            <a:r>
              <a:rPr lang="en-US" sz="2600" baseline="30000" smtClean="0">
                <a:latin typeface="Times New Roman" pitchFamily="18" charset="0"/>
                <a:cs typeface="Times New Roman" pitchFamily="18" charset="0"/>
                <a:sym typeface="Wingdings" pitchFamily="2" charset="2"/>
              </a:rPr>
              <a:t>12</a:t>
            </a:r>
            <a:r>
              <a:rPr lang="en-US" sz="2600" smtClean="0">
                <a:latin typeface="Times New Roman" pitchFamily="18" charset="0"/>
                <a:cs typeface="Times New Roman" pitchFamily="18" charset="0"/>
                <a:sym typeface="Wingdings" pitchFamily="2" charset="2"/>
              </a:rPr>
              <a:t>  offset: 12 bits</a:t>
            </a:r>
          </a:p>
          <a:p>
            <a:pPr lvl="1" algn="just">
              <a:buFont typeface="Arial" charset="0"/>
              <a:buNone/>
            </a:pPr>
            <a:r>
              <a:rPr lang="en-US" sz="2600" smtClean="0">
                <a:sym typeface="Wingdings" pitchFamily="2" charset="2"/>
              </a:rPr>
              <a:t> Page number: </a:t>
            </a:r>
            <a:r>
              <a:rPr lang="en-US" sz="2600" smtClean="0">
                <a:latin typeface="Times New Roman" pitchFamily="18" charset="0"/>
                <a:cs typeface="Times New Roman" pitchFamily="18" charset="0"/>
                <a:sym typeface="Wingdings" pitchFamily="2" charset="2"/>
              </a:rPr>
              <a:t>16 bits</a:t>
            </a:r>
          </a:p>
          <a:p>
            <a:pPr lvl="1" algn="just">
              <a:buFont typeface="Arial" charset="0"/>
              <a:buNone/>
            </a:pPr>
            <a:r>
              <a:rPr lang="en-US" sz="2600" b="1" u="sng" smtClean="0">
                <a:solidFill>
                  <a:srgbClr val="0070C0"/>
                </a:solidFill>
                <a:latin typeface="Times New Roman" pitchFamily="18" charset="0"/>
                <a:cs typeface="Times New Roman" pitchFamily="18" charset="0"/>
                <a:sym typeface="Wingdings" pitchFamily="2" charset="2"/>
              </a:rPr>
              <a:t>1234</a:t>
            </a:r>
            <a:r>
              <a:rPr lang="en-US" sz="2600" b="1" u="sng" smtClean="0">
                <a:solidFill>
                  <a:srgbClr val="FF0000"/>
                </a:solidFill>
                <a:latin typeface="Times New Roman" pitchFamily="18" charset="0"/>
                <a:cs typeface="Times New Roman" pitchFamily="18" charset="0"/>
                <a:sym typeface="Wingdings" pitchFamily="2" charset="2"/>
              </a:rPr>
              <a:t>567</a:t>
            </a:r>
            <a:r>
              <a:rPr lang="en-US" sz="2600" smtClean="0">
                <a:latin typeface="Times New Roman" pitchFamily="18" charset="0"/>
                <a:cs typeface="Times New Roman" pitchFamily="18" charset="0"/>
                <a:sym typeface="Wingdings" pitchFamily="2" charset="2"/>
              </a:rPr>
              <a:t> ( hex)     </a:t>
            </a:r>
          </a:p>
          <a:p>
            <a:pPr lvl="1" algn="just">
              <a:buFont typeface="Arial" charset="0"/>
              <a:buNone/>
            </a:pPr>
            <a:r>
              <a:rPr lang="en-US" sz="2600" smtClean="0">
                <a:solidFill>
                  <a:srgbClr val="0070C0"/>
                </a:solidFill>
                <a:latin typeface="Times New Roman" pitchFamily="18" charset="0"/>
                <a:cs typeface="Times New Roman" pitchFamily="18" charset="0"/>
                <a:sym typeface="Wingdings" pitchFamily="2" charset="2"/>
              </a:rPr>
              <a:t>Page</a:t>
            </a:r>
            <a:r>
              <a:rPr lang="en-US" sz="2600" smtClean="0">
                <a:latin typeface="Times New Roman" pitchFamily="18" charset="0"/>
                <a:cs typeface="Times New Roman" pitchFamily="18" charset="0"/>
                <a:sym typeface="Wingdings" pitchFamily="2" charset="2"/>
              </a:rPr>
              <a:t>,</a:t>
            </a:r>
            <a:r>
              <a:rPr lang="en-US" sz="2600" smtClean="0">
                <a:solidFill>
                  <a:srgbClr val="FF0000"/>
                </a:solidFill>
                <a:latin typeface="Times New Roman" pitchFamily="18" charset="0"/>
                <a:cs typeface="Times New Roman" pitchFamily="18" charset="0"/>
                <a:sym typeface="Wingdings" pitchFamily="2" charset="2"/>
              </a:rPr>
              <a:t> offset</a:t>
            </a:r>
          </a:p>
          <a:p>
            <a:pPr lvl="1" algn="just">
              <a:buFont typeface="Arial" charset="0"/>
              <a:buNone/>
            </a:pPr>
            <a:r>
              <a:rPr lang="en-US" smtClean="0">
                <a:latin typeface="Times New Roman" pitchFamily="18" charset="0"/>
                <a:cs typeface="Times New Roman" pitchFamily="18" charset="0"/>
                <a:sym typeface="Wingdings" pitchFamily="2" charset="2"/>
              </a:rPr>
              <a:t> </a:t>
            </a:r>
            <a:endParaRPr lang="en-US" smtClean="0">
              <a:latin typeface="Times New Roman" pitchFamily="18" charset="0"/>
              <a:cs typeface="Times New Roman" pitchFamily="18" charset="0"/>
            </a:endParaRPr>
          </a:p>
        </p:txBody>
      </p:sp>
      <p:sp>
        <p:nvSpPr>
          <p:cNvPr id="6" name="Rectangle 5"/>
          <p:cNvSpPr/>
          <p:nvPr/>
        </p:nvSpPr>
        <p:spPr>
          <a:xfrm>
            <a:off x="6858000" y="3733800"/>
            <a:ext cx="17526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mtClean="0">
                <a:latin typeface="Arial" pitchFamily="34" charset="0"/>
                <a:cs typeface="Arial" pitchFamily="34" charset="0"/>
              </a:rPr>
              <a:t>You can be responsed results using decimal, binary or hexadecimal value</a:t>
            </a:r>
            <a:endParaRPr lang="en-US">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pPr>
              <a:defRPr/>
            </a:pPr>
            <a:fld id="{987CA590-E2B0-455E-B74B-D1E27B170F41}"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Memory Management (95 slides)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Speeding up Paging</a:t>
            </a:r>
          </a:p>
        </p:txBody>
      </p:sp>
      <p:sp>
        <p:nvSpPr>
          <p:cNvPr id="64515" name="Rectangle 3"/>
          <p:cNvSpPr>
            <a:spLocks noGrp="1"/>
          </p:cNvSpPr>
          <p:nvPr>
            <p:ph type="body" sz="half" idx="4294967295"/>
          </p:nvPr>
        </p:nvSpPr>
        <p:spPr>
          <a:xfrm>
            <a:off x="228600" y="1143000"/>
            <a:ext cx="8763000" cy="5029200"/>
          </a:xfrm>
        </p:spPr>
        <p:txBody>
          <a:bodyPr/>
          <a:lstStyle/>
          <a:p>
            <a:pPr algn="just"/>
            <a:r>
              <a:rPr lang="en-US" sz="2800" b="1" i="1" u="sng" smtClean="0">
                <a:solidFill>
                  <a:srgbClr val="FF0000"/>
                </a:solidFill>
                <a:latin typeface="Times New Roman" pitchFamily="18" charset="0"/>
                <a:cs typeface="Times New Roman" pitchFamily="18" charset="0"/>
              </a:rPr>
              <a:t>Paging issues</a:t>
            </a:r>
          </a:p>
          <a:p>
            <a:pPr lvl="1" algn="just"/>
            <a:r>
              <a:rPr lang="en-US" smtClean="0">
                <a:solidFill>
                  <a:srgbClr val="FF0000"/>
                </a:solidFill>
                <a:latin typeface="Times New Roman" pitchFamily="18" charset="0"/>
                <a:cs typeface="Times New Roman" pitchFamily="18" charset="0"/>
              </a:rPr>
              <a:t>The mapping from virtual address to physical address must be fast</a:t>
            </a:r>
          </a:p>
          <a:p>
            <a:pPr lvl="2" algn="just"/>
            <a:r>
              <a:rPr lang="en-US" sz="2800" smtClean="0">
                <a:latin typeface="Times New Roman" pitchFamily="18" charset="0"/>
                <a:cs typeface="Times New Roman" pitchFamily="18" charset="0"/>
              </a:rPr>
              <a:t>Avoid bottleneck</a:t>
            </a:r>
          </a:p>
          <a:p>
            <a:pPr lvl="2" algn="just"/>
            <a:r>
              <a:rPr lang="en-US" sz="2800" smtClean="0">
                <a:latin typeface="Times New Roman" pitchFamily="18" charset="0"/>
                <a:cs typeface="Times New Roman" pitchFamily="18" charset="0"/>
              </a:rPr>
              <a:t>If an instruction execution takes 1 nsec, the page table lookup must be done in under 0.2 nsec ( 20%)</a:t>
            </a:r>
          </a:p>
          <a:p>
            <a:pPr lvl="1" algn="just"/>
            <a:r>
              <a:rPr lang="en-US" smtClean="0">
                <a:solidFill>
                  <a:srgbClr val="FF0000"/>
                </a:solidFill>
                <a:latin typeface="Times New Roman" pitchFamily="18" charset="0"/>
                <a:cs typeface="Times New Roman" pitchFamily="18" charset="0"/>
              </a:rPr>
              <a:t>If the virtual address space is large, the page table will be large</a:t>
            </a:r>
          </a:p>
          <a:p>
            <a:pPr lvl="2" algn="just"/>
            <a:r>
              <a:rPr lang="en-US" sz="2800" smtClean="0">
                <a:latin typeface="Times New Roman" pitchFamily="18" charset="0"/>
                <a:cs typeface="Times New Roman" pitchFamily="18" charset="0"/>
              </a:rPr>
              <a:t>32 bit virtual address, 4 KB page sizes → 1 million pages (entries)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57200" y="0"/>
            <a:ext cx="8229600" cy="685800"/>
          </a:xfrm>
        </p:spPr>
        <p:txBody>
          <a:bodyPr/>
          <a:lstStyle/>
          <a:p>
            <a:r>
              <a:rPr lang="en-US" smtClean="0">
                <a:latin typeface="Times New Roman" pitchFamily="18" charset="0"/>
                <a:cs typeface="Times New Roman" pitchFamily="18" charset="0"/>
              </a:rPr>
              <a:t>Objectives</a:t>
            </a:r>
          </a:p>
        </p:txBody>
      </p:sp>
      <p:sp>
        <p:nvSpPr>
          <p:cNvPr id="19459" name="Rectangle 3"/>
          <p:cNvSpPr>
            <a:spLocks noGrp="1"/>
          </p:cNvSpPr>
          <p:nvPr>
            <p:ph type="body" idx="1"/>
          </p:nvPr>
        </p:nvSpPr>
        <p:spPr>
          <a:xfrm>
            <a:off x="457200" y="762000"/>
            <a:ext cx="7924800" cy="5486400"/>
          </a:xfrm>
        </p:spPr>
        <p:txBody>
          <a:bodyPr/>
          <a:lstStyle/>
          <a:p>
            <a:pPr>
              <a:buClrTx/>
              <a:buSzTx/>
              <a:buFont typeface="Arial" charset="0"/>
              <a:buChar char="•"/>
            </a:pPr>
            <a:r>
              <a:rPr lang="en-US" b="1" smtClean="0">
                <a:latin typeface="Times New Roman" pitchFamily="18" charset="0"/>
                <a:cs typeface="Times New Roman" pitchFamily="18" charset="0"/>
              </a:rPr>
              <a:t>Overview</a:t>
            </a:r>
          </a:p>
          <a:p>
            <a:pPr>
              <a:buClrTx/>
              <a:buSzTx/>
              <a:buFont typeface="Arial" charset="0"/>
              <a:buChar char="•"/>
            </a:pPr>
            <a:r>
              <a:rPr lang="en-US" b="1" smtClean="0">
                <a:latin typeface="Times New Roman" pitchFamily="18" charset="0"/>
                <a:cs typeface="Times New Roman" pitchFamily="18" charset="0"/>
              </a:rPr>
              <a:t>No Memory Abstraction</a:t>
            </a:r>
          </a:p>
          <a:p>
            <a:pPr lvl="1"/>
            <a:r>
              <a:rPr lang="en-US" smtClean="0">
                <a:latin typeface="Times New Roman" pitchFamily="18" charset="0"/>
                <a:cs typeface="Times New Roman" pitchFamily="18" charset="0"/>
              </a:rPr>
              <a:t>Simplest</a:t>
            </a:r>
          </a:p>
          <a:p>
            <a:pPr lvl="1"/>
            <a:r>
              <a:rPr lang="en-US" smtClean="0">
                <a:latin typeface="Times New Roman" pitchFamily="18" charset="0"/>
                <a:cs typeface="Times New Roman" pitchFamily="18" charset="0"/>
              </a:rPr>
              <a:t>Multiple programming</a:t>
            </a:r>
          </a:p>
          <a:p>
            <a:pPr>
              <a:buClrTx/>
              <a:buSzTx/>
              <a:buFont typeface="Arial" charset="0"/>
              <a:buChar char="•"/>
            </a:pPr>
            <a:r>
              <a:rPr lang="en-US" b="1" smtClean="0">
                <a:latin typeface="Times New Roman" pitchFamily="18" charset="0"/>
                <a:cs typeface="Times New Roman" pitchFamily="18" charset="0"/>
              </a:rPr>
              <a:t>A Memory Abstraction</a:t>
            </a:r>
          </a:p>
          <a:p>
            <a:pPr lvl="1"/>
            <a:r>
              <a:rPr lang="en-US" smtClean="0">
                <a:latin typeface="Times New Roman" pitchFamily="18" charset="0"/>
                <a:cs typeface="Times New Roman" pitchFamily="18" charset="0"/>
              </a:rPr>
              <a:t>Address Space</a:t>
            </a:r>
          </a:p>
          <a:p>
            <a:pPr lvl="1"/>
            <a:r>
              <a:rPr lang="en-US" smtClean="0">
                <a:latin typeface="Times New Roman" pitchFamily="18" charset="0"/>
                <a:cs typeface="Times New Roman" pitchFamily="18" charset="0"/>
              </a:rPr>
              <a:t>Base and Limit Registers</a:t>
            </a:r>
          </a:p>
          <a:p>
            <a:pPr lvl="1"/>
            <a:r>
              <a:rPr lang="en-US" smtClean="0">
                <a:latin typeface="Times New Roman" pitchFamily="18" charset="0"/>
                <a:cs typeface="Times New Roman" pitchFamily="18" charset="0"/>
              </a:rPr>
              <a:t>Swapping</a:t>
            </a:r>
          </a:p>
          <a:p>
            <a:pPr lvl="1"/>
            <a:r>
              <a:rPr lang="en-US" smtClean="0">
                <a:latin typeface="Times New Roman" pitchFamily="18" charset="0"/>
                <a:cs typeface="Times New Roman" pitchFamily="18" charset="0"/>
              </a:rPr>
              <a:t>Memory Management with Bitmaps</a:t>
            </a:r>
          </a:p>
          <a:p>
            <a:pPr lvl="1"/>
            <a:r>
              <a:rPr lang="en-US" smtClean="0">
                <a:latin typeface="Times New Roman" pitchFamily="18" charset="0"/>
                <a:cs typeface="Times New Roman" pitchFamily="18" charset="0"/>
              </a:rPr>
              <a:t>Memory Management with Linked Lists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Speeding up Paging…</a:t>
            </a:r>
          </a:p>
        </p:txBody>
      </p:sp>
      <p:sp>
        <p:nvSpPr>
          <p:cNvPr id="65539" name="Rectangle 3"/>
          <p:cNvSpPr>
            <a:spLocks noGrp="1"/>
          </p:cNvSpPr>
          <p:nvPr>
            <p:ph type="body" sz="half" idx="4294967295"/>
          </p:nvPr>
        </p:nvSpPr>
        <p:spPr>
          <a:xfrm>
            <a:off x="304800" y="1219200"/>
            <a:ext cx="8458200" cy="4953000"/>
          </a:xfrm>
        </p:spPr>
        <p:txBody>
          <a:bodyPr>
            <a:normAutofit/>
          </a:bodyPr>
          <a:lstStyle/>
          <a:p>
            <a:pPr algn="just"/>
            <a:r>
              <a:rPr lang="en-US" sz="2800" b="1" i="1" u="sng" smtClean="0">
                <a:solidFill>
                  <a:srgbClr val="0000FF"/>
                </a:solidFill>
                <a:latin typeface="Times New Roman" pitchFamily="18" charset="0"/>
                <a:cs typeface="Times New Roman" pitchFamily="18" charset="0"/>
              </a:rPr>
              <a:t>Simplest design</a:t>
            </a:r>
          </a:p>
          <a:p>
            <a:pPr marL="511175" lvl="1" algn="just"/>
            <a:r>
              <a:rPr lang="en-US" sz="2400" smtClean="0">
                <a:latin typeface="Times New Roman" pitchFamily="18" charset="0"/>
                <a:cs typeface="Times New Roman" pitchFamily="18" charset="0"/>
              </a:rPr>
              <a:t>Have a single page table consisting of an </a:t>
            </a:r>
            <a:r>
              <a:rPr lang="en-US" sz="2400" b="1" smtClean="0">
                <a:solidFill>
                  <a:srgbClr val="0000FF"/>
                </a:solidFill>
                <a:latin typeface="Times New Roman" pitchFamily="18" charset="0"/>
                <a:cs typeface="Times New Roman" pitchFamily="18" charset="0"/>
              </a:rPr>
              <a:t>array of fast registers</a:t>
            </a:r>
            <a:r>
              <a:rPr lang="en-US" sz="2400" smtClean="0">
                <a:latin typeface="Times New Roman" pitchFamily="18" charset="0"/>
                <a:cs typeface="Times New Roman" pitchFamily="18" charset="0"/>
              </a:rPr>
              <a:t>, with one entry for each virtual page, indexed by virtual page number</a:t>
            </a:r>
          </a:p>
          <a:p>
            <a:pPr marL="511175" lvl="1" algn="just"/>
            <a:r>
              <a:rPr lang="en-US" sz="2400" smtClean="0">
                <a:solidFill>
                  <a:srgbClr val="0000FF"/>
                </a:solidFill>
                <a:latin typeface="Times New Roman" pitchFamily="18" charset="0"/>
                <a:cs typeface="Times New Roman" pitchFamily="18" charset="0"/>
              </a:rPr>
              <a:t>Page table is loaded from memory into registers </a:t>
            </a:r>
            <a:r>
              <a:rPr lang="en-US" sz="2400" smtClean="0">
                <a:latin typeface="Times New Roman" pitchFamily="18" charset="0"/>
                <a:cs typeface="Times New Roman" pitchFamily="18" charset="0"/>
              </a:rPr>
              <a:t>(at starting up)</a:t>
            </a:r>
          </a:p>
          <a:p>
            <a:pPr marL="511175" lvl="1" algn="just"/>
            <a:r>
              <a:rPr lang="en-US" sz="2400" smtClean="0">
                <a:solidFill>
                  <a:srgbClr val="0000FF"/>
                </a:solidFill>
                <a:latin typeface="Times New Roman" pitchFamily="18" charset="0"/>
                <a:cs typeface="Times New Roman" pitchFamily="18" charset="0"/>
              </a:rPr>
              <a:t>No more memory references needed </a:t>
            </a:r>
            <a:r>
              <a:rPr lang="en-US" sz="2400" smtClean="0">
                <a:latin typeface="Times New Roman" pitchFamily="18" charset="0"/>
                <a:cs typeface="Times New Roman" pitchFamily="18" charset="0"/>
              </a:rPr>
              <a:t>(when processing)</a:t>
            </a:r>
          </a:p>
          <a:p>
            <a:pPr marL="511175" lvl="1" algn="just"/>
            <a:r>
              <a:rPr lang="en-US" sz="2400" smtClean="0">
                <a:solidFill>
                  <a:srgbClr val="0000FF"/>
                </a:solidFill>
                <a:latin typeface="Times New Roman" pitchFamily="18" charset="0"/>
                <a:cs typeface="Times New Roman" pitchFamily="18" charset="0"/>
              </a:rPr>
              <a:t>Advantages:  no memory</a:t>
            </a:r>
          </a:p>
          <a:p>
            <a:pPr marL="511175" lvl="1" algn="just"/>
            <a:r>
              <a:rPr lang="en-US" sz="2400" b="1" smtClean="0">
                <a:solidFill>
                  <a:srgbClr val="7030A0"/>
                </a:solidFill>
                <a:latin typeface="Times New Roman" pitchFamily="18" charset="0"/>
                <a:cs typeface="Times New Roman" pitchFamily="18" charset="0"/>
              </a:rPr>
              <a:t>Disadvantages: </a:t>
            </a:r>
          </a:p>
          <a:p>
            <a:pPr marL="679450" lvl="2" algn="just"/>
            <a:r>
              <a:rPr lang="en-US" smtClean="0">
                <a:solidFill>
                  <a:srgbClr val="7030A0"/>
                </a:solidFill>
                <a:latin typeface="Times New Roman" pitchFamily="18" charset="0"/>
                <a:cs typeface="Times New Roman" pitchFamily="18" charset="0"/>
              </a:rPr>
              <a:t>Context switch is </a:t>
            </a:r>
            <a:r>
              <a:rPr lang="en-US" b="1" smtClean="0">
                <a:solidFill>
                  <a:srgbClr val="7030A0"/>
                </a:solidFill>
                <a:latin typeface="Times New Roman" pitchFamily="18" charset="0"/>
                <a:cs typeface="Times New Roman" pitchFamily="18" charset="0"/>
              </a:rPr>
              <a:t>expensive</a:t>
            </a:r>
            <a:r>
              <a:rPr lang="en-US" smtClean="0">
                <a:solidFill>
                  <a:srgbClr val="7030A0"/>
                </a:solidFill>
                <a:latin typeface="Times New Roman" pitchFamily="18" charset="0"/>
                <a:cs typeface="Times New Roman" pitchFamily="18" charset="0"/>
              </a:rPr>
              <a:t> (load entire table for each process).</a:t>
            </a:r>
          </a:p>
          <a:p>
            <a:pPr marL="279400" lvl="1" algn="just"/>
            <a:r>
              <a:rPr lang="en-US" smtClean="0">
                <a:solidFill>
                  <a:srgbClr val="FF0000"/>
                </a:solidFill>
                <a:latin typeface="Times New Roman" pitchFamily="18" charset="0"/>
                <a:cs typeface="Times New Roman" pitchFamily="18" charset="0"/>
              </a:rPr>
              <a:t>It can apply to the small page table only.</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0" y="0"/>
            <a:ext cx="91440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Speeding up Paging </a:t>
            </a:r>
            <a:br>
              <a:rPr lang="en-US" smtClean="0">
                <a:ea typeface="+mn-ea"/>
              </a:rPr>
            </a:br>
            <a:r>
              <a:rPr lang="en-US" smtClean="0">
                <a:ea typeface="+mn-ea"/>
              </a:rPr>
              <a:t>Calculate the length of a virtual address</a:t>
            </a:r>
          </a:p>
        </p:txBody>
      </p:sp>
      <p:sp>
        <p:nvSpPr>
          <p:cNvPr id="45059" name="Rectangle 3"/>
          <p:cNvSpPr>
            <a:spLocks noGrp="1"/>
          </p:cNvSpPr>
          <p:nvPr>
            <p:ph type="body" sz="half" idx="4294967295"/>
          </p:nvPr>
        </p:nvSpPr>
        <p:spPr>
          <a:xfrm>
            <a:off x="381000" y="1219200"/>
            <a:ext cx="8534400" cy="5181600"/>
          </a:xfrm>
        </p:spPr>
        <p:txBody>
          <a:bodyPr/>
          <a:lstStyle/>
          <a:p>
            <a:pPr algn="just"/>
            <a:r>
              <a:rPr lang="en-US" sz="2800" smtClean="0">
                <a:latin typeface="Times New Roman" pitchFamily="18" charset="0"/>
                <a:cs typeface="Times New Roman" pitchFamily="18" charset="0"/>
              </a:rPr>
              <a:t>If there are 64 pages and the page size is 2048 words, what is the length of logical address?</a:t>
            </a:r>
          </a:p>
          <a:p>
            <a:pPr lvl="1" algn="just"/>
            <a:r>
              <a:rPr lang="en-US" sz="2400" smtClean="0">
                <a:latin typeface="Times New Roman" pitchFamily="18" charset="0"/>
                <a:cs typeface="Times New Roman" pitchFamily="18" charset="0"/>
              </a:rPr>
              <a:t>64 pages = 2</a:t>
            </a:r>
            <a:r>
              <a:rPr lang="en-US" sz="2400" baseline="30000" smtClean="0">
                <a:latin typeface="Times New Roman" pitchFamily="18" charset="0"/>
                <a:cs typeface="Times New Roman" pitchFamily="18" charset="0"/>
              </a:rPr>
              <a:t>6</a:t>
            </a:r>
            <a:r>
              <a:rPr lang="en-US" sz="2400" smtClean="0">
                <a:latin typeface="Times New Roman" pitchFamily="18" charset="0"/>
                <a:cs typeface="Times New Roman" pitchFamily="18" charset="0"/>
              </a:rPr>
              <a:t> → </a:t>
            </a:r>
            <a:r>
              <a:rPr lang="en-US" sz="2400" smtClean="0"/>
              <a:t>6 </a:t>
            </a:r>
            <a:r>
              <a:rPr lang="en-US" sz="2400" smtClean="0">
                <a:latin typeface="Times New Roman" pitchFamily="18" charset="0"/>
                <a:cs typeface="Times New Roman" pitchFamily="18" charset="0"/>
              </a:rPr>
              <a:t>bits is used to manage number of page</a:t>
            </a:r>
          </a:p>
          <a:p>
            <a:pPr lvl="1" algn="just"/>
            <a:r>
              <a:rPr lang="en-US" sz="2400" smtClean="0">
                <a:latin typeface="Times New Roman" pitchFamily="18" charset="0"/>
                <a:cs typeface="Times New Roman" pitchFamily="18" charset="0"/>
              </a:rPr>
              <a:t>2048 words = 2</a:t>
            </a:r>
            <a:r>
              <a:rPr lang="en-US" sz="2400" baseline="30000" smtClean="0">
                <a:latin typeface="Times New Roman" pitchFamily="18" charset="0"/>
                <a:cs typeface="Times New Roman" pitchFamily="18" charset="0"/>
              </a:rPr>
              <a:t>11</a:t>
            </a:r>
            <a:r>
              <a:rPr lang="en-US" sz="2400" smtClean="0">
                <a:latin typeface="Times New Roman" pitchFamily="18" charset="0"/>
                <a:cs typeface="Times New Roman" pitchFamily="18" charset="0"/>
              </a:rPr>
              <a:t> → </a:t>
            </a:r>
            <a:r>
              <a:rPr lang="en-US" sz="2400" smtClean="0"/>
              <a:t>11</a:t>
            </a:r>
            <a:r>
              <a:rPr lang="en-US" sz="2400" smtClean="0">
                <a:latin typeface="Times New Roman" pitchFamily="18" charset="0"/>
                <a:cs typeface="Times New Roman" pitchFamily="18" charset="0"/>
              </a:rPr>
              <a:t> bits used to manage page size</a:t>
            </a:r>
          </a:p>
          <a:p>
            <a:pPr lvl="1" algn="just">
              <a:buFont typeface="Arial" charset="0"/>
              <a:buNone/>
            </a:pPr>
            <a:r>
              <a:rPr lang="en-US" sz="2400" smtClean="0">
                <a:latin typeface="Times New Roman" pitchFamily="18" charset="0"/>
                <a:cs typeface="Times New Roman" pitchFamily="18" charset="0"/>
              </a:rPr>
              <a:t>→ </a:t>
            </a:r>
            <a:r>
              <a:rPr lang="en-US" sz="2400" b="1" smtClean="0"/>
              <a:t>1</a:t>
            </a:r>
            <a:r>
              <a:rPr lang="en-US" sz="2400" b="1" smtClean="0">
                <a:latin typeface="Times New Roman" pitchFamily="18" charset="0"/>
                <a:cs typeface="Times New Roman" pitchFamily="18" charset="0"/>
              </a:rPr>
              <a:t>7 bits</a:t>
            </a:r>
            <a:endParaRPr lang="en-US" sz="2400" smtClean="0">
              <a:latin typeface="Times New Roman" pitchFamily="18" charset="0"/>
              <a:cs typeface="Times New Roman" pitchFamily="18" charset="0"/>
            </a:endParaRPr>
          </a:p>
          <a:p>
            <a:pPr algn="just"/>
            <a:r>
              <a:rPr lang="en-US" sz="2800" smtClean="0">
                <a:latin typeface="Times New Roman" pitchFamily="18" charset="0"/>
                <a:cs typeface="Times New Roman" pitchFamily="18" charset="0"/>
              </a:rPr>
              <a:t>If there are 128K pages and the page size is 32K words, what is the length of logical address?</a:t>
            </a:r>
          </a:p>
          <a:p>
            <a:pPr lvl="1" algn="just"/>
            <a:r>
              <a:rPr lang="en-US" sz="2400" smtClean="0">
                <a:latin typeface="Times New Roman" pitchFamily="18" charset="0"/>
                <a:cs typeface="Times New Roman" pitchFamily="18" charset="0"/>
              </a:rPr>
              <a:t>128K pages = 2</a:t>
            </a:r>
            <a:r>
              <a:rPr lang="en-US" sz="2400" baseline="30000" smtClean="0">
                <a:latin typeface="Times New Roman" pitchFamily="18" charset="0"/>
                <a:cs typeface="Times New Roman" pitchFamily="18" charset="0"/>
              </a:rPr>
              <a:t>7</a:t>
            </a:r>
            <a:r>
              <a:rPr lang="en-US" sz="2400" smtClean="0"/>
              <a:t> 2</a:t>
            </a:r>
            <a:r>
              <a:rPr lang="en-US" sz="2400" baseline="30000" smtClean="0"/>
              <a:t>10</a:t>
            </a:r>
            <a:r>
              <a:rPr lang="en-US" sz="2400" smtClean="0">
                <a:latin typeface="Times New Roman" pitchFamily="18" charset="0"/>
                <a:cs typeface="Times New Roman" pitchFamily="18" charset="0"/>
              </a:rPr>
              <a:t> → 17 bits is used to manage number of pages</a:t>
            </a:r>
          </a:p>
          <a:p>
            <a:pPr lvl="1" algn="just"/>
            <a:r>
              <a:rPr lang="en-US" sz="2400" smtClean="0">
                <a:latin typeface="Times New Roman" pitchFamily="18" charset="0"/>
                <a:cs typeface="Times New Roman" pitchFamily="18" charset="0"/>
              </a:rPr>
              <a:t>32K words = 2</a:t>
            </a:r>
            <a:r>
              <a:rPr lang="en-US" sz="2400" baseline="30000" smtClean="0">
                <a:latin typeface="Times New Roman" pitchFamily="18" charset="0"/>
                <a:cs typeface="Times New Roman" pitchFamily="18" charset="0"/>
              </a:rPr>
              <a:t>5</a:t>
            </a:r>
            <a:r>
              <a:rPr lang="en-US" sz="2400" smtClean="0">
                <a:latin typeface="Times New Roman" pitchFamily="18" charset="0"/>
                <a:cs typeface="Times New Roman" pitchFamily="18" charset="0"/>
              </a:rPr>
              <a:t> 2</a:t>
            </a:r>
            <a:r>
              <a:rPr lang="en-US" sz="2400" baseline="30000" smtClean="0">
                <a:latin typeface="Times New Roman" pitchFamily="18" charset="0"/>
                <a:cs typeface="Times New Roman" pitchFamily="18" charset="0"/>
              </a:rPr>
              <a:t>10</a:t>
            </a:r>
            <a:r>
              <a:rPr lang="en-US" sz="2400" smtClean="0">
                <a:latin typeface="Times New Roman" pitchFamily="18" charset="0"/>
                <a:cs typeface="Times New Roman" pitchFamily="18" charset="0"/>
              </a:rPr>
              <a:t>= 2</a:t>
            </a:r>
            <a:r>
              <a:rPr lang="en-US" sz="2400" baseline="30000" smtClean="0">
                <a:latin typeface="Times New Roman" pitchFamily="18" charset="0"/>
                <a:cs typeface="Times New Roman" pitchFamily="18" charset="0"/>
              </a:rPr>
              <a:t>15</a:t>
            </a:r>
            <a:r>
              <a:rPr lang="en-US" sz="2400" smtClean="0">
                <a:latin typeface="Times New Roman" pitchFamily="18" charset="0"/>
                <a:cs typeface="Times New Roman" pitchFamily="18" charset="0"/>
              </a:rPr>
              <a:t> → 15 bits used to manage page size</a:t>
            </a:r>
          </a:p>
          <a:p>
            <a:pPr lvl="1" algn="just">
              <a:buFont typeface="Arial" charset="0"/>
              <a:buNone/>
            </a:pPr>
            <a:r>
              <a:rPr lang="en-US" sz="2400" smtClean="0">
                <a:latin typeface="Times New Roman" pitchFamily="18" charset="0"/>
                <a:cs typeface="Times New Roman" pitchFamily="18" charset="0"/>
              </a:rPr>
              <a:t>→ </a:t>
            </a:r>
            <a:r>
              <a:rPr lang="en-US" sz="2400" b="1" smtClean="0"/>
              <a:t>32</a:t>
            </a:r>
            <a:r>
              <a:rPr lang="en-US" sz="2400" b="1" smtClean="0">
                <a:latin typeface="Times New Roman" pitchFamily="18" charset="0"/>
                <a:cs typeface="Times New Roman" pitchFamily="18" charset="0"/>
              </a:rPr>
              <a:t> bits</a:t>
            </a:r>
          </a:p>
          <a:p>
            <a:pPr lvl="1" algn="just"/>
            <a:endParaRPr lang="en-US" sz="20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box(in)">
                                      <p:cBhvr>
                                        <p:cTn id="7" dur="500"/>
                                        <p:tgtEl>
                                          <p:spTgt spid="4505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5059">
                                            <p:txEl>
                                              <p:pRg st="2" end="2"/>
                                            </p:txEl>
                                          </p:spTgt>
                                        </p:tgtEl>
                                        <p:attrNameLst>
                                          <p:attrName>style.visibility</p:attrName>
                                        </p:attrNameLst>
                                      </p:cBhvr>
                                      <p:to>
                                        <p:strVal val="visible"/>
                                      </p:to>
                                    </p:set>
                                    <p:animEffect transition="in" filter="box(in)">
                                      <p:cBhvr>
                                        <p:cTn id="10" dur="500"/>
                                        <p:tgtEl>
                                          <p:spTgt spid="4505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animEffect transition="in" filter="box(in)">
                                      <p:cBhvr>
                                        <p:cTn id="13" dur="500"/>
                                        <p:tgtEl>
                                          <p:spTgt spid="4505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5059">
                                            <p:txEl>
                                              <p:pRg st="4" end="4"/>
                                            </p:txEl>
                                          </p:spTgt>
                                        </p:tgtEl>
                                        <p:attrNameLst>
                                          <p:attrName>style.visibility</p:attrName>
                                        </p:attrNameLst>
                                      </p:cBhvr>
                                      <p:to>
                                        <p:strVal val="visible"/>
                                      </p:to>
                                    </p:set>
                                    <p:animEffect transition="in" filter="checkerboard(across)">
                                      <p:cBhvr>
                                        <p:cTn id="18" dur="500"/>
                                        <p:tgtEl>
                                          <p:spTgt spid="4505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45059">
                                            <p:txEl>
                                              <p:pRg st="5" end="5"/>
                                            </p:txEl>
                                          </p:spTgt>
                                        </p:tgtEl>
                                        <p:attrNameLst>
                                          <p:attrName>style.visibility</p:attrName>
                                        </p:attrNameLst>
                                      </p:cBhvr>
                                      <p:to>
                                        <p:strVal val="visible"/>
                                      </p:to>
                                    </p:set>
                                    <p:animEffect transition="in" filter="diamond(in)">
                                      <p:cBhvr>
                                        <p:cTn id="23" dur="2000"/>
                                        <p:tgtEl>
                                          <p:spTgt spid="45059">
                                            <p:txEl>
                                              <p:pRg st="5" end="5"/>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45059">
                                            <p:txEl>
                                              <p:pRg st="6" end="6"/>
                                            </p:txEl>
                                          </p:spTgt>
                                        </p:tgtEl>
                                        <p:attrNameLst>
                                          <p:attrName>style.visibility</p:attrName>
                                        </p:attrNameLst>
                                      </p:cBhvr>
                                      <p:to>
                                        <p:strVal val="visible"/>
                                      </p:to>
                                    </p:set>
                                    <p:animEffect transition="in" filter="diamond(in)">
                                      <p:cBhvr>
                                        <p:cTn id="26" dur="2000"/>
                                        <p:tgtEl>
                                          <p:spTgt spid="45059">
                                            <p:txEl>
                                              <p:pRg st="6" end="6"/>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45059">
                                            <p:txEl>
                                              <p:pRg st="7" end="7"/>
                                            </p:txEl>
                                          </p:spTgt>
                                        </p:tgtEl>
                                        <p:attrNameLst>
                                          <p:attrName>style.visibility</p:attrName>
                                        </p:attrNameLst>
                                      </p:cBhvr>
                                      <p:to>
                                        <p:strVal val="visible"/>
                                      </p:to>
                                    </p:set>
                                    <p:animEffect transition="in" filter="diamond(in)">
                                      <p:cBhvr>
                                        <p:cTn id="29" dur="20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Speeding up Paging…</a:t>
            </a:r>
          </a:p>
        </p:txBody>
      </p:sp>
      <p:sp>
        <p:nvSpPr>
          <p:cNvPr id="67587" name="Rectangle 3"/>
          <p:cNvSpPr>
            <a:spLocks noGrp="1"/>
          </p:cNvSpPr>
          <p:nvPr>
            <p:ph type="body" sz="half" idx="4294967295"/>
          </p:nvPr>
        </p:nvSpPr>
        <p:spPr>
          <a:xfrm>
            <a:off x="304800" y="1066800"/>
            <a:ext cx="8382000" cy="3276600"/>
          </a:xfrm>
        </p:spPr>
        <p:txBody>
          <a:bodyPr>
            <a:normAutofit lnSpcReduction="10000"/>
          </a:bodyPr>
          <a:lstStyle/>
          <a:p>
            <a:pPr algn="just">
              <a:lnSpc>
                <a:spcPct val="90000"/>
              </a:lnSpc>
            </a:pPr>
            <a:r>
              <a:rPr lang="en-US" sz="2400" b="1" smtClean="0">
                <a:solidFill>
                  <a:srgbClr val="0000FF"/>
                </a:solidFill>
                <a:latin typeface="Times New Roman" pitchFamily="18" charset="0"/>
                <a:cs typeface="Times New Roman" pitchFamily="18" charset="0"/>
              </a:rPr>
              <a:t>Use a Single Register to point to the start of the page table</a:t>
            </a:r>
          </a:p>
          <a:p>
            <a:pPr lvl="1" algn="just" eaLnBrk="1" hangingPunct="1">
              <a:lnSpc>
                <a:spcPct val="90000"/>
              </a:lnSpc>
            </a:pPr>
            <a:r>
              <a:rPr lang="en-US" sz="2400" smtClean="0">
                <a:latin typeface="Times New Roman" pitchFamily="18" charset="0"/>
                <a:cs typeface="Times New Roman" pitchFamily="18" charset="0"/>
              </a:rPr>
              <a:t>Page table can be entirely in memory</a:t>
            </a:r>
          </a:p>
          <a:p>
            <a:pPr lvl="1" algn="just" eaLnBrk="1" hangingPunct="1">
              <a:lnSpc>
                <a:spcPct val="90000"/>
              </a:lnSpc>
            </a:pPr>
            <a:r>
              <a:rPr lang="en-US" sz="2400" smtClean="0">
                <a:latin typeface="Times New Roman" pitchFamily="18" charset="0"/>
                <a:cs typeface="Times New Roman" pitchFamily="18" charset="0"/>
              </a:rPr>
              <a:t>This register may be located in PCB</a:t>
            </a:r>
          </a:p>
          <a:p>
            <a:pPr lvl="1" algn="just" eaLnBrk="1" hangingPunct="1">
              <a:lnSpc>
                <a:spcPct val="90000"/>
              </a:lnSpc>
            </a:pPr>
            <a:r>
              <a:rPr lang="en-US" sz="2400" smtClean="0">
                <a:latin typeface="Times New Roman" pitchFamily="18" charset="0"/>
                <a:cs typeface="Times New Roman" pitchFamily="18" charset="0"/>
              </a:rPr>
              <a:t>When the process start, this register must be reloaded</a:t>
            </a:r>
          </a:p>
          <a:p>
            <a:pPr lvl="1" algn="just" eaLnBrk="1" hangingPunct="1">
              <a:lnSpc>
                <a:spcPct val="90000"/>
              </a:lnSpc>
            </a:pPr>
            <a:r>
              <a:rPr lang="en-US" sz="2400" smtClean="0">
                <a:latin typeface="Times New Roman" pitchFamily="18" charset="0"/>
                <a:cs typeface="Times New Roman" pitchFamily="18" charset="0"/>
              </a:rPr>
              <a:t>This allows the virtual to physical map to be changed at a context switch by reloading one register</a:t>
            </a:r>
          </a:p>
          <a:p>
            <a:pPr lvl="1" algn="just" eaLnBrk="1" hangingPunct="1">
              <a:lnSpc>
                <a:spcPct val="90000"/>
              </a:lnSpc>
            </a:pPr>
            <a:r>
              <a:rPr lang="en-US" sz="2400" b="1" smtClean="0">
                <a:solidFill>
                  <a:srgbClr val="0000FF"/>
                </a:solidFill>
                <a:latin typeface="Times New Roman" pitchFamily="18" charset="0"/>
                <a:cs typeface="Times New Roman" pitchFamily="18" charset="0"/>
              </a:rPr>
              <a:t>Advantages</a:t>
            </a:r>
            <a:r>
              <a:rPr lang="en-US" sz="2400" smtClean="0">
                <a:solidFill>
                  <a:srgbClr val="0000FF"/>
                </a:solidFill>
                <a:latin typeface="Times New Roman" pitchFamily="18" charset="0"/>
                <a:cs typeface="Times New Roman" pitchFamily="18" charset="0"/>
              </a:rPr>
              <a:t>: Context switch is fast (reloaded one register)</a:t>
            </a:r>
          </a:p>
          <a:p>
            <a:pPr lvl="1" algn="just" eaLnBrk="1" hangingPunct="1">
              <a:lnSpc>
                <a:spcPct val="90000"/>
              </a:lnSpc>
            </a:pPr>
            <a:r>
              <a:rPr lang="en-US" sz="2400" b="1" smtClean="0">
                <a:solidFill>
                  <a:srgbClr val="7030A0"/>
                </a:solidFill>
                <a:latin typeface="Times New Roman" pitchFamily="18" charset="0"/>
                <a:cs typeface="Times New Roman" pitchFamily="18" charset="0"/>
              </a:rPr>
              <a:t>Disadvantages</a:t>
            </a:r>
            <a:r>
              <a:rPr lang="en-US" sz="2400" smtClean="0">
                <a:solidFill>
                  <a:srgbClr val="7030A0"/>
                </a:solidFill>
                <a:latin typeface="Times New Roman" pitchFamily="18" charset="0"/>
                <a:cs typeface="Times New Roman" pitchFamily="18" charset="0"/>
              </a:rPr>
              <a:t>: still more references to the memory for reading page table entries (slow)</a:t>
            </a:r>
          </a:p>
        </p:txBody>
      </p:sp>
      <p:pic>
        <p:nvPicPr>
          <p:cNvPr id="67588" name="Picture 6"/>
          <p:cNvPicPr>
            <a:picLocks noChangeAspect="1" noChangeArrowheads="1"/>
          </p:cNvPicPr>
          <p:nvPr/>
        </p:nvPicPr>
        <p:blipFill>
          <a:blip r:embed="rId3" cstate="print"/>
          <a:srcRect/>
          <a:stretch>
            <a:fillRect/>
          </a:stretch>
        </p:blipFill>
        <p:spPr bwMode="auto">
          <a:xfrm>
            <a:off x="2133600" y="4114800"/>
            <a:ext cx="5257800" cy="26622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Translation Lookaside Buffers (TLB)</a:t>
            </a:r>
          </a:p>
        </p:txBody>
      </p:sp>
      <p:sp>
        <p:nvSpPr>
          <p:cNvPr id="68611" name="Rectangle 3"/>
          <p:cNvSpPr>
            <a:spLocks noGrp="1"/>
          </p:cNvSpPr>
          <p:nvPr>
            <p:ph type="body" sz="half" idx="4294967295"/>
          </p:nvPr>
        </p:nvSpPr>
        <p:spPr>
          <a:xfrm>
            <a:off x="228600" y="1447800"/>
            <a:ext cx="8610600" cy="4495800"/>
          </a:xfrm>
        </p:spPr>
        <p:txBody>
          <a:bodyPr>
            <a:normAutofit lnSpcReduction="10000"/>
          </a:bodyPr>
          <a:lstStyle/>
          <a:p>
            <a:pPr algn="just">
              <a:lnSpc>
                <a:spcPct val="80000"/>
              </a:lnSpc>
            </a:pPr>
            <a:r>
              <a:rPr lang="en-US" sz="2800" b="1" i="1" u="sng" smtClean="0">
                <a:solidFill>
                  <a:srgbClr val="FF0000"/>
                </a:solidFill>
                <a:latin typeface="Times New Roman" pitchFamily="18" charset="0"/>
                <a:cs typeface="Times New Roman" pitchFamily="18" charset="0"/>
              </a:rPr>
              <a:t>Problem</a:t>
            </a:r>
          </a:p>
          <a:p>
            <a:pPr lvl="1" algn="just">
              <a:lnSpc>
                <a:spcPct val="80000"/>
              </a:lnSpc>
            </a:pPr>
            <a:r>
              <a:rPr lang="en-US" smtClean="0">
                <a:solidFill>
                  <a:srgbClr val="FF0000"/>
                </a:solidFill>
                <a:latin typeface="Times New Roman" pitchFamily="18" charset="0"/>
                <a:cs typeface="Times New Roman" pitchFamily="18" charset="0"/>
              </a:rPr>
              <a:t>The CPU makes a memory access using a virtual address. It requires an address translation to a real address</a:t>
            </a:r>
          </a:p>
          <a:p>
            <a:pPr lvl="1" algn="just">
              <a:lnSpc>
                <a:spcPct val="80000"/>
              </a:lnSpc>
            </a:pPr>
            <a:r>
              <a:rPr lang="en-US" smtClean="0">
                <a:solidFill>
                  <a:srgbClr val="FF0000"/>
                </a:solidFill>
                <a:latin typeface="Times New Roman" pitchFamily="18" charset="0"/>
                <a:cs typeface="Times New Roman" pitchFamily="18" charset="0"/>
              </a:rPr>
              <a:t>This needs accesses to the page table which is itself in memory i.e. every virtual memory access requires two (or more if 2 level table) real accesses</a:t>
            </a:r>
          </a:p>
          <a:p>
            <a:pPr lvl="1" algn="just">
              <a:lnSpc>
                <a:spcPct val="80000"/>
              </a:lnSpc>
              <a:buFont typeface="Arial" charset="0"/>
              <a:buNone/>
            </a:pPr>
            <a:r>
              <a:rPr lang="en-US" smtClean="0">
                <a:solidFill>
                  <a:srgbClr val="FF0000"/>
                </a:solidFill>
                <a:latin typeface="Times New Roman" pitchFamily="18" charset="0"/>
                <a:cs typeface="Times New Roman" pitchFamily="18" charset="0"/>
              </a:rPr>
              <a:t>→</a:t>
            </a:r>
            <a:r>
              <a:rPr lang="en-US" b="1" smtClean="0">
                <a:solidFill>
                  <a:srgbClr val="FF0000"/>
                </a:solidFill>
                <a:latin typeface="Times New Roman" pitchFamily="18" charset="0"/>
                <a:cs typeface="Times New Roman" pitchFamily="18" charset="0"/>
              </a:rPr>
              <a:t>Slow</a:t>
            </a:r>
          </a:p>
          <a:p>
            <a:pPr algn="just">
              <a:lnSpc>
                <a:spcPct val="80000"/>
              </a:lnSpc>
            </a:pPr>
            <a:r>
              <a:rPr lang="en-US" sz="2800" b="1" i="1" u="sng" smtClean="0">
                <a:solidFill>
                  <a:srgbClr val="0000FF"/>
                </a:solidFill>
                <a:latin typeface="Times New Roman" pitchFamily="18" charset="0"/>
                <a:cs typeface="Times New Roman" pitchFamily="18" charset="0"/>
              </a:rPr>
              <a:t>Observations</a:t>
            </a:r>
          </a:p>
          <a:p>
            <a:pPr lvl="1" algn="just" eaLnBrk="1" hangingPunct="1">
              <a:lnSpc>
                <a:spcPct val="80000"/>
              </a:lnSpc>
            </a:pPr>
            <a:r>
              <a:rPr lang="en-US" smtClean="0">
                <a:solidFill>
                  <a:srgbClr val="0000FF"/>
                </a:solidFill>
                <a:latin typeface="Times New Roman" pitchFamily="18" charset="0"/>
                <a:cs typeface="Times New Roman" pitchFamily="18" charset="0"/>
              </a:rPr>
              <a:t>Keeping the page tables in memory reduce drastically </a:t>
            </a:r>
            <a:r>
              <a:rPr lang="en-US" sz="1800" smtClean="0">
                <a:solidFill>
                  <a:srgbClr val="0000FF"/>
                </a:solidFill>
                <a:latin typeface="Times New Roman" pitchFamily="18" charset="0"/>
                <a:cs typeface="Times New Roman" pitchFamily="18" charset="0"/>
              </a:rPr>
              <a:t>(mạnh mẽ) </a:t>
            </a:r>
            <a:r>
              <a:rPr lang="en-US" smtClean="0">
                <a:solidFill>
                  <a:srgbClr val="0000FF"/>
                </a:solidFill>
                <a:latin typeface="Times New Roman" pitchFamily="18" charset="0"/>
                <a:cs typeface="Times New Roman" pitchFamily="18" charset="0"/>
              </a:rPr>
              <a:t>the performance</a:t>
            </a:r>
          </a:p>
          <a:p>
            <a:pPr lvl="1" algn="just" eaLnBrk="1" hangingPunct="1">
              <a:lnSpc>
                <a:spcPct val="80000"/>
              </a:lnSpc>
            </a:pPr>
            <a:r>
              <a:rPr lang="en-US" smtClean="0">
                <a:solidFill>
                  <a:srgbClr val="0000FF"/>
                </a:solidFill>
                <a:latin typeface="Times New Roman" pitchFamily="18" charset="0"/>
                <a:cs typeface="Times New Roman" pitchFamily="18" charset="0"/>
              </a:rPr>
              <a:t>Make large number of references to a small number of pages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381000" y="0"/>
            <a:ext cx="82296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VM: TLB</a:t>
            </a:r>
          </a:p>
        </p:txBody>
      </p:sp>
      <p:sp>
        <p:nvSpPr>
          <p:cNvPr id="69635" name="Rectangle 3"/>
          <p:cNvSpPr>
            <a:spLocks noGrp="1"/>
          </p:cNvSpPr>
          <p:nvPr>
            <p:ph type="body" sz="half" idx="4294967295"/>
          </p:nvPr>
        </p:nvSpPr>
        <p:spPr>
          <a:xfrm>
            <a:off x="304800" y="1524000"/>
            <a:ext cx="8534400" cy="4495800"/>
          </a:xfrm>
        </p:spPr>
        <p:txBody>
          <a:bodyPr/>
          <a:lstStyle/>
          <a:p>
            <a:pPr algn="just">
              <a:lnSpc>
                <a:spcPct val="80000"/>
              </a:lnSpc>
            </a:pPr>
            <a:r>
              <a:rPr lang="en-US" sz="2400" b="1" i="1" u="sng" smtClean="0">
                <a:solidFill>
                  <a:srgbClr val="0000FF"/>
                </a:solidFill>
                <a:latin typeface="Times New Roman" pitchFamily="18" charset="0"/>
                <a:cs typeface="Times New Roman" pitchFamily="18" charset="0"/>
              </a:rPr>
              <a:t>Solution</a:t>
            </a:r>
            <a:r>
              <a:rPr lang="en-US" sz="2400" b="1" smtClean="0">
                <a:solidFill>
                  <a:srgbClr val="0000FF"/>
                </a:solidFill>
                <a:latin typeface="Times New Roman" pitchFamily="18" charset="0"/>
                <a:cs typeface="Times New Roman" pitchFamily="18" charset="0"/>
              </a:rPr>
              <a:t>:  Using TLB or associative memory</a:t>
            </a:r>
          </a:p>
          <a:p>
            <a:pPr lvl="1" algn="just" eaLnBrk="1" hangingPunct="1">
              <a:lnSpc>
                <a:spcPct val="80000"/>
              </a:lnSpc>
            </a:pPr>
            <a:r>
              <a:rPr lang="en-US" sz="2400" smtClean="0">
                <a:latin typeface="Times New Roman" pitchFamily="18" charset="0"/>
                <a:cs typeface="Times New Roman" pitchFamily="18" charset="0"/>
              </a:rPr>
              <a:t>A </a:t>
            </a:r>
            <a:r>
              <a:rPr lang="en-US" sz="2400" b="1" i="1" smtClean="0">
                <a:solidFill>
                  <a:srgbClr val="008000"/>
                </a:solidFill>
                <a:latin typeface="Times New Roman" pitchFamily="18" charset="0"/>
                <a:cs typeface="Times New Roman" pitchFamily="18" charset="0"/>
              </a:rPr>
              <a:t>small fast hardware </a:t>
            </a:r>
            <a:r>
              <a:rPr lang="en-US" sz="2400" smtClean="0">
                <a:latin typeface="Times New Roman" pitchFamily="18" charset="0"/>
                <a:cs typeface="Times New Roman" pitchFamily="18" charset="0"/>
              </a:rPr>
              <a:t>for mapping virtual addresses to physical addresses without  going through the page table</a:t>
            </a:r>
          </a:p>
          <a:p>
            <a:pPr lvl="1" algn="just" eaLnBrk="1" hangingPunct="1">
              <a:lnSpc>
                <a:spcPct val="80000"/>
              </a:lnSpc>
            </a:pPr>
            <a:r>
              <a:rPr lang="en-US" sz="2400" smtClean="0">
                <a:latin typeface="Times New Roman" pitchFamily="18" charset="0"/>
                <a:cs typeface="Times New Roman" pitchFamily="18" charset="0"/>
              </a:rPr>
              <a:t>This device is usually inside in MMU and consists of a small number of entries (usually less than 64) </a:t>
            </a:r>
            <a:r>
              <a:rPr lang="en-US" sz="2400" smtClean="0">
                <a:latin typeface="Times New Roman" pitchFamily="18" charset="0"/>
                <a:cs typeface="Times New Roman" pitchFamily="18" charset="0"/>
                <a:sym typeface="Wingdings" pitchFamily="2" charset="2"/>
              </a:rPr>
              <a:t>→ </a:t>
            </a:r>
            <a:r>
              <a:rPr lang="en-US" sz="2400" b="1" smtClean="0">
                <a:solidFill>
                  <a:srgbClr val="0070C0"/>
                </a:solidFill>
                <a:latin typeface="Times New Roman" pitchFamily="18" charset="0"/>
                <a:cs typeface="Times New Roman" pitchFamily="18" charset="0"/>
                <a:sym typeface="Wingdings" pitchFamily="2" charset="2"/>
              </a:rPr>
              <a:t>maps only a small number of virtual pages</a:t>
            </a:r>
            <a:endParaRPr lang="en-US" sz="2400" b="1" smtClean="0">
              <a:solidFill>
                <a:srgbClr val="0070C0"/>
              </a:solidFill>
              <a:latin typeface="Times New Roman" pitchFamily="18" charset="0"/>
              <a:cs typeface="Times New Roman" pitchFamily="18" charset="0"/>
            </a:endParaRPr>
          </a:p>
          <a:p>
            <a:pPr lvl="1" algn="just" eaLnBrk="1" hangingPunct="1">
              <a:lnSpc>
                <a:spcPct val="80000"/>
              </a:lnSpc>
            </a:pPr>
            <a:r>
              <a:rPr lang="en-US" sz="2400" smtClean="0">
                <a:latin typeface="Times New Roman" pitchFamily="18" charset="0"/>
                <a:cs typeface="Times New Roman" pitchFamily="18" charset="0"/>
              </a:rPr>
              <a:t>A TLB entry contains information about one page (valid bit (that presents the page in use or not use), page number, modified bit, protection bit, page frame)</a:t>
            </a:r>
          </a:p>
          <a:p>
            <a:pPr lvl="1" algn="just" eaLnBrk="1" hangingPunct="1">
              <a:lnSpc>
                <a:spcPct val="80000"/>
              </a:lnSpc>
            </a:pPr>
            <a:r>
              <a:rPr lang="en-US" sz="2400" smtClean="0">
                <a:latin typeface="Times New Roman" pitchFamily="18" charset="0"/>
                <a:cs typeface="Times New Roman" pitchFamily="18" charset="0"/>
              </a:rPr>
              <a:t>These fields have a one-to-one correspondence with the fields in page table, except for the page number, which is not need in the page table ( page number is the index of the page table)</a:t>
            </a:r>
          </a:p>
          <a:p>
            <a:pPr lvl="1" algn="just" eaLnBrk="1" hangingPunct="1">
              <a:lnSpc>
                <a:spcPct val="80000"/>
              </a:lnSpc>
            </a:pPr>
            <a:r>
              <a:rPr lang="en-US" sz="2400" smtClean="0">
                <a:latin typeface="Times New Roman" pitchFamily="18" charset="0"/>
                <a:cs typeface="Times New Roman" pitchFamily="18" charset="0"/>
              </a:rPr>
              <a:t>A TLB can be also implemented in software </a:t>
            </a:r>
            <a:r>
              <a:rPr lang="en-US" sz="2400" smtClean="0">
                <a:latin typeface="Times New Roman" pitchFamily="18" charset="0"/>
                <a:cs typeface="Times New Roman" pitchFamily="18" charset="0"/>
                <a:sym typeface="Wingdings" pitchFamily="2" charset="2"/>
              </a:rPr>
              <a:t> </a:t>
            </a:r>
            <a:r>
              <a:rPr lang="en-US" sz="2400" b="1" i="1" smtClean="0">
                <a:latin typeface="Times New Roman" pitchFamily="18" charset="0"/>
                <a:cs typeface="Times New Roman" pitchFamily="18" charset="0"/>
                <a:sym typeface="Wingdings" pitchFamily="2" charset="2"/>
              </a:rPr>
              <a:t>but</a:t>
            </a:r>
            <a:r>
              <a:rPr lang="en-US" sz="2400" smtClean="0">
                <a:latin typeface="Times New Roman" pitchFamily="18" charset="0"/>
                <a:cs typeface="Times New Roman" pitchFamily="18" charset="0"/>
                <a:sym typeface="Wingdings" pitchFamily="2" charset="2"/>
              </a:rPr>
              <a:t> </a:t>
            </a:r>
            <a:r>
              <a:rPr lang="en-US" sz="2400" b="1" i="1" smtClean="0">
                <a:latin typeface="Times New Roman" pitchFamily="18" charset="0"/>
                <a:cs typeface="Times New Roman" pitchFamily="18" charset="0"/>
                <a:sym typeface="Wingdings" pitchFamily="2" charset="2"/>
              </a:rPr>
              <a:t>slow</a:t>
            </a:r>
            <a:endParaRPr lang="en-US" sz="2400" b="1" i="1"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54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381000" y="0"/>
            <a:ext cx="8229600" cy="1676400"/>
          </a:xfrm>
          <a:noFill/>
          <a:ln w="9525">
            <a:noFill/>
            <a:miter lim="800000"/>
            <a:headEnd/>
            <a:tailEnd/>
          </a:ln>
        </p:spPr>
        <p:txBody>
          <a:bodyPr vert="horz" lIns="91440" tIns="45720" rIns="91440" bIns="45720" rtlCol="0" anchor="ctr">
            <a:noAutofit/>
          </a:bodyPr>
          <a:lstStyle/>
          <a:p>
            <a:pPr eaLnBrk="0" hangingPunct="0"/>
            <a:r>
              <a:rPr lang="en-US" smtClean="0">
                <a:ea typeface="+mn-ea"/>
              </a:rPr>
              <a:t>VM: TLB - An example</a:t>
            </a:r>
          </a:p>
        </p:txBody>
      </p:sp>
      <p:pic>
        <p:nvPicPr>
          <p:cNvPr id="70659" name="Picture 4" descr="03-12"/>
          <p:cNvPicPr>
            <a:picLocks noChangeAspect="1" noChangeArrowheads="1"/>
          </p:cNvPicPr>
          <p:nvPr/>
        </p:nvPicPr>
        <p:blipFill>
          <a:blip r:embed="rId3" cstate="print"/>
          <a:srcRect/>
          <a:stretch>
            <a:fillRect/>
          </a:stretch>
        </p:blipFill>
        <p:spPr bwMode="auto">
          <a:xfrm>
            <a:off x="762000" y="1524000"/>
            <a:ext cx="7924800" cy="4076700"/>
          </a:xfrm>
          <a:prstGeom prst="rect">
            <a:avLst/>
          </a:prstGeom>
          <a:noFill/>
          <a:ln w="9525">
            <a:noFill/>
            <a:miter lim="800000"/>
            <a:headEnd/>
            <a:tailEnd/>
          </a:ln>
        </p:spPr>
      </p:pic>
      <p:sp>
        <p:nvSpPr>
          <p:cNvPr id="70660" name="Text Box 4"/>
          <p:cNvSpPr txBox="1">
            <a:spLocks noChangeArrowheads="1"/>
          </p:cNvSpPr>
          <p:nvPr/>
        </p:nvSpPr>
        <p:spPr bwMode="auto">
          <a:xfrm>
            <a:off x="3962400" y="5791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3-12.</a:t>
            </a:r>
          </a:p>
        </p:txBody>
      </p:sp>
      <p:sp>
        <p:nvSpPr>
          <p:cNvPr id="7" name="Slide Number Placeholder 6"/>
          <p:cNvSpPr>
            <a:spLocks noGrp="1"/>
          </p:cNvSpPr>
          <p:nvPr>
            <p:ph type="sldNum" sz="quarter" idx="12"/>
          </p:nvPr>
        </p:nvSpPr>
        <p:spPr/>
        <p:txBody>
          <a:bodyPr/>
          <a:lstStyle/>
          <a:p>
            <a:fld id="{190CC846-20B3-454D-AF77-DE04E39CF884}"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How the TLB do?</a:t>
            </a:r>
          </a:p>
        </p:txBody>
      </p:sp>
      <p:pic>
        <p:nvPicPr>
          <p:cNvPr id="71684" name="Picture 5"/>
          <p:cNvPicPr>
            <a:picLocks noChangeAspect="1" noChangeArrowheads="1"/>
          </p:cNvPicPr>
          <p:nvPr/>
        </p:nvPicPr>
        <p:blipFill>
          <a:blip r:embed="rId3" cstate="print"/>
          <a:srcRect/>
          <a:stretch>
            <a:fillRect/>
          </a:stretch>
        </p:blipFill>
        <p:spPr bwMode="auto">
          <a:xfrm>
            <a:off x="1143000" y="990600"/>
            <a:ext cx="6858000" cy="52006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56</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How the TLB do?...</a:t>
            </a:r>
          </a:p>
        </p:txBody>
      </p:sp>
      <p:sp>
        <p:nvSpPr>
          <p:cNvPr id="72707" name="Rectangle 3"/>
          <p:cNvSpPr>
            <a:spLocks noGrp="1"/>
          </p:cNvSpPr>
          <p:nvPr>
            <p:ph type="body" sz="half" idx="4294967295"/>
          </p:nvPr>
        </p:nvSpPr>
        <p:spPr>
          <a:xfrm>
            <a:off x="228600" y="1066800"/>
            <a:ext cx="8686800" cy="4800600"/>
          </a:xfrm>
        </p:spPr>
        <p:txBody>
          <a:bodyPr/>
          <a:lstStyle/>
          <a:p>
            <a:pPr lvl="1" algn="just">
              <a:buFont typeface="Arial" charset="0"/>
              <a:buNone/>
            </a:pPr>
            <a:r>
              <a:rPr lang="en-US" sz="2400" smtClean="0">
                <a:latin typeface="Times New Roman" pitchFamily="18" charset="0"/>
                <a:cs typeface="Times New Roman" pitchFamily="18" charset="0"/>
              </a:rPr>
              <a:t>When the virtual address is presented in MMU for translation</a:t>
            </a:r>
          </a:p>
          <a:p>
            <a:pPr lvl="1" algn="just"/>
            <a:r>
              <a:rPr lang="en-US" sz="2400" smtClean="0">
                <a:latin typeface="Times New Roman" pitchFamily="18" charset="0"/>
                <a:cs typeface="Times New Roman" pitchFamily="18" charset="0"/>
              </a:rPr>
              <a:t>The hardware search entire TLB to find if the entry is matched</a:t>
            </a:r>
          </a:p>
          <a:p>
            <a:pPr lvl="1" algn="just"/>
            <a:r>
              <a:rPr lang="en-US" sz="2400" smtClean="0">
                <a:latin typeface="Times New Roman" pitchFamily="18" charset="0"/>
                <a:cs typeface="Times New Roman" pitchFamily="18" charset="0"/>
              </a:rPr>
              <a:t>If so,</a:t>
            </a:r>
          </a:p>
          <a:p>
            <a:pPr lvl="2" algn="just"/>
            <a:r>
              <a:rPr lang="en-US" sz="2000" smtClean="0">
                <a:latin typeface="Times New Roman" pitchFamily="18" charset="0"/>
                <a:cs typeface="Times New Roman" pitchFamily="18" charset="0"/>
              </a:rPr>
              <a:t>If the access does not violate the protection, the page frame is taken without going to the page table</a:t>
            </a:r>
          </a:p>
          <a:p>
            <a:pPr lvl="2" algn="just"/>
            <a:r>
              <a:rPr lang="en-US" sz="2000" smtClean="0">
                <a:latin typeface="Times New Roman" pitchFamily="18" charset="0"/>
                <a:cs typeface="Times New Roman" pitchFamily="18" charset="0"/>
              </a:rPr>
              <a:t>Otherwise, the protection fault can occur</a:t>
            </a:r>
          </a:p>
          <a:p>
            <a:pPr lvl="1" algn="just"/>
            <a:r>
              <a:rPr lang="en-US" sz="2400" smtClean="0">
                <a:latin typeface="Times New Roman" pitchFamily="18" charset="0"/>
                <a:cs typeface="Times New Roman" pitchFamily="18" charset="0"/>
              </a:rPr>
              <a:t>Otherwise, </a:t>
            </a:r>
          </a:p>
          <a:p>
            <a:pPr lvl="2" algn="just"/>
            <a:r>
              <a:rPr lang="en-US" sz="2000" smtClean="0">
                <a:latin typeface="Times New Roman" pitchFamily="18" charset="0"/>
                <a:cs typeface="Times New Roman" pitchFamily="18" charset="0"/>
              </a:rPr>
              <a:t>The MMU detects the miss and does an ordinary page table lookup</a:t>
            </a:r>
          </a:p>
          <a:p>
            <a:pPr lvl="2" algn="just"/>
            <a:r>
              <a:rPr lang="en-US" sz="2000" smtClean="0">
                <a:latin typeface="Times New Roman" pitchFamily="18" charset="0"/>
                <a:cs typeface="Times New Roman" pitchFamily="18" charset="0"/>
              </a:rPr>
              <a:t>The MMU evicts (đuổi) one of the entries from the TLB and replaces it with the page table just looked up</a:t>
            </a:r>
          </a:p>
          <a:p>
            <a:pPr lvl="1" algn="just"/>
            <a:r>
              <a:rPr lang="en-US" sz="2400" smtClean="0">
                <a:latin typeface="Times New Roman" pitchFamily="18" charset="0"/>
                <a:cs typeface="Times New Roman" pitchFamily="18" charset="0"/>
              </a:rPr>
              <a:t>After the page frame is defined, the physical memory can be accessed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Multilevel Page Tables</a:t>
            </a:r>
          </a:p>
        </p:txBody>
      </p:sp>
      <p:sp>
        <p:nvSpPr>
          <p:cNvPr id="73731" name="Rectangle 3"/>
          <p:cNvSpPr>
            <a:spLocks noGrp="1"/>
          </p:cNvSpPr>
          <p:nvPr>
            <p:ph type="body" sz="half" idx="4294967295"/>
          </p:nvPr>
        </p:nvSpPr>
        <p:spPr>
          <a:xfrm>
            <a:off x="0" y="1066800"/>
            <a:ext cx="3657600" cy="2743200"/>
          </a:xfrm>
        </p:spPr>
        <p:txBody>
          <a:bodyPr/>
          <a:lstStyle/>
          <a:p>
            <a:pPr>
              <a:lnSpc>
                <a:spcPct val="80000"/>
              </a:lnSpc>
            </a:pPr>
            <a:r>
              <a:rPr lang="en-US" sz="2200" b="1" smtClean="0">
                <a:solidFill>
                  <a:srgbClr val="FF0000"/>
                </a:solidFill>
                <a:latin typeface="Times New Roman" pitchFamily="18" charset="0"/>
                <a:cs typeface="Times New Roman" pitchFamily="18" charset="0"/>
              </a:rPr>
              <a:t>Problem</a:t>
            </a:r>
          </a:p>
          <a:p>
            <a:pPr lvl="1">
              <a:lnSpc>
                <a:spcPct val="80000"/>
              </a:lnSpc>
            </a:pPr>
            <a:r>
              <a:rPr lang="en-US" sz="2200" smtClean="0">
                <a:solidFill>
                  <a:srgbClr val="FF0000"/>
                </a:solidFill>
                <a:latin typeface="Times New Roman" pitchFamily="18" charset="0"/>
                <a:cs typeface="Times New Roman" pitchFamily="18" charset="0"/>
              </a:rPr>
              <a:t>Most modern computer support a large logical address (2</a:t>
            </a:r>
            <a:r>
              <a:rPr lang="en-US" sz="2200" baseline="30000" smtClean="0">
                <a:solidFill>
                  <a:srgbClr val="FF0000"/>
                </a:solidFill>
                <a:latin typeface="Times New Roman" pitchFamily="18" charset="0"/>
                <a:cs typeface="Times New Roman" pitchFamily="18" charset="0"/>
              </a:rPr>
              <a:t>32 </a:t>
            </a:r>
            <a:r>
              <a:rPr lang="en-US" sz="2200" smtClean="0">
                <a:solidFill>
                  <a:srgbClr val="FF0000"/>
                </a:solidFill>
                <a:latin typeface="Times New Roman" pitchFamily="18" charset="0"/>
                <a:cs typeface="Times New Roman" pitchFamily="18" charset="0"/>
              </a:rPr>
              <a:t>to 2</a:t>
            </a:r>
            <a:r>
              <a:rPr lang="en-US" sz="2200" baseline="30000" smtClean="0">
                <a:solidFill>
                  <a:srgbClr val="FF0000"/>
                </a:solidFill>
                <a:latin typeface="Times New Roman" pitchFamily="18" charset="0"/>
                <a:cs typeface="Times New Roman" pitchFamily="18" charset="0"/>
              </a:rPr>
              <a:t>64</a:t>
            </a:r>
            <a:r>
              <a:rPr lang="en-US" sz="2200" smtClean="0">
                <a:solidFill>
                  <a:srgbClr val="FF0000"/>
                </a:solidFill>
                <a:latin typeface="Times New Roman" pitchFamily="18" charset="0"/>
                <a:cs typeface="Times New Roman" pitchFamily="18" charset="0"/>
              </a:rPr>
              <a:t>)</a:t>
            </a:r>
          </a:p>
          <a:p>
            <a:pPr lvl="1">
              <a:lnSpc>
                <a:spcPct val="80000"/>
              </a:lnSpc>
              <a:buFont typeface="Arial" charset="0"/>
              <a:buNone/>
            </a:pPr>
            <a:r>
              <a:rPr lang="en-US" sz="2200" smtClean="0">
                <a:solidFill>
                  <a:srgbClr val="FF0000"/>
                </a:solidFill>
                <a:latin typeface="Times New Roman" pitchFamily="18" charset="0"/>
                <a:cs typeface="Times New Roman" pitchFamily="18" charset="0"/>
              </a:rPr>
              <a:t>→ The page table become excessive large and the developer would not want to allocate it in memory at a/ all time</a:t>
            </a:r>
          </a:p>
        </p:txBody>
      </p:sp>
      <p:sp>
        <p:nvSpPr>
          <p:cNvPr id="73732" name="Rectangle 3"/>
          <p:cNvSpPr txBox="1">
            <a:spLocks/>
          </p:cNvSpPr>
          <p:nvPr/>
        </p:nvSpPr>
        <p:spPr bwMode="auto">
          <a:xfrm>
            <a:off x="152400" y="3810000"/>
            <a:ext cx="8915400" cy="2590800"/>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en-US" sz="2200" b="1" i="1">
                <a:solidFill>
                  <a:srgbClr val="0000FF"/>
                </a:solidFill>
                <a:latin typeface="Times New Roman" pitchFamily="18" charset="0"/>
                <a:cs typeface="Times New Roman" pitchFamily="18" charset="0"/>
              </a:rPr>
              <a:t>Solution: Multilevel Page tables</a:t>
            </a:r>
            <a:r>
              <a:rPr lang="en-US" sz="2200" b="1">
                <a:solidFill>
                  <a:srgbClr val="0000FF"/>
                </a:solidFill>
                <a:latin typeface="Times New Roman" pitchFamily="18" charset="0"/>
                <a:cs typeface="Times New Roman" pitchFamily="18" charset="0"/>
              </a:rPr>
              <a:t> </a:t>
            </a:r>
            <a:r>
              <a:rPr lang="en-US" sz="2200" b="1">
                <a:solidFill>
                  <a:srgbClr val="0000FF"/>
                </a:solidFill>
                <a:latin typeface="Times New Roman" pitchFamily="18" charset="0"/>
                <a:cs typeface="Times New Roman" pitchFamily="18" charset="0"/>
                <a:sym typeface="Wingdings" pitchFamily="2" charset="2"/>
              </a:rPr>
              <a:t>  </a:t>
            </a:r>
            <a:r>
              <a:rPr lang="en-US" sz="2200" b="1" i="1">
                <a:solidFill>
                  <a:srgbClr val="0000FF"/>
                </a:solidFill>
                <a:latin typeface="Times New Roman" pitchFamily="18" charset="0"/>
                <a:cs typeface="Times New Roman" pitchFamily="18" charset="0"/>
                <a:sym typeface="Wingdings" pitchFamily="2" charset="2"/>
              </a:rPr>
              <a:t>Hashing technique</a:t>
            </a:r>
            <a:r>
              <a:rPr lang="en-US" sz="2200">
                <a:solidFill>
                  <a:srgbClr val="0000FF"/>
                </a:solidFill>
                <a:latin typeface="Times New Roman" pitchFamily="18" charset="0"/>
                <a:cs typeface="Times New Roman" pitchFamily="18" charset="0"/>
              </a:rPr>
              <a:t> </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Memory </a:t>
            </a:r>
            <a:r>
              <a:rPr lang="en-US" sz="2200">
                <a:solidFill>
                  <a:srgbClr val="0000FF"/>
                </a:solidFill>
                <a:latin typeface="Times New Roman" pitchFamily="18" charset="0"/>
                <a:cs typeface="Times New Roman" pitchFamily="18" charset="0"/>
                <a:sym typeface="Wingdings" pitchFamily="2" charset="2"/>
              </a:rPr>
              <a:t> some large blocks (LB)</a:t>
            </a:r>
            <a:endParaRPr lang="en-US" sz="2200">
              <a:solidFill>
                <a:srgbClr val="0000FF"/>
              </a:solidFill>
              <a:latin typeface="Times New Roman" pitchFamily="18" charset="0"/>
              <a:cs typeface="Times New Roman" pitchFamily="18" charset="0"/>
            </a:endParaRP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A lager block is divided into some smaller pieces (SP).</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Virtual address = Larger block index (PT1) , small piece index(PT2), offset</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Virtual addr= PT1 *  LB size + PT2* SP size + offset</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To avoid keeping all the page tables in memory all the time.</a:t>
            </a:r>
          </a:p>
          <a:p>
            <a:pPr marL="742950" lvl="1" indent="-285750" eaLnBrk="0" hangingPunct="0">
              <a:lnSpc>
                <a:spcPct val="80000"/>
              </a:lnSpc>
              <a:spcBef>
                <a:spcPct val="20000"/>
              </a:spcBef>
              <a:buFont typeface="Arial" charset="0"/>
              <a:buChar char="–"/>
            </a:pPr>
            <a:r>
              <a:rPr lang="en-US" sz="2200">
                <a:solidFill>
                  <a:srgbClr val="0000FF"/>
                </a:solidFill>
                <a:latin typeface="Times New Roman" pitchFamily="18" charset="0"/>
                <a:cs typeface="Times New Roman" pitchFamily="18" charset="0"/>
              </a:rPr>
              <a:t>The main idea is “Paging the page table”.</a:t>
            </a:r>
          </a:p>
        </p:txBody>
      </p:sp>
      <p:pic>
        <p:nvPicPr>
          <p:cNvPr id="73733" name="Picture 7"/>
          <p:cNvPicPr>
            <a:picLocks noChangeAspect="1" noChangeArrowheads="1"/>
          </p:cNvPicPr>
          <p:nvPr/>
        </p:nvPicPr>
        <p:blipFill>
          <a:blip r:embed="rId3" cstate="print"/>
          <a:srcRect/>
          <a:stretch>
            <a:fillRect/>
          </a:stretch>
        </p:blipFill>
        <p:spPr bwMode="auto">
          <a:xfrm>
            <a:off x="3810000" y="1676400"/>
            <a:ext cx="5257800" cy="1990725"/>
          </a:xfrm>
          <a:prstGeom prst="rect">
            <a:avLst/>
          </a:prstGeom>
          <a:noFill/>
          <a:ln w="9525">
            <a:noFill/>
            <a:miter lim="800000"/>
            <a:headEnd/>
            <a:tailEnd/>
          </a:ln>
        </p:spPr>
      </p:pic>
      <p:cxnSp>
        <p:nvCxnSpPr>
          <p:cNvPr id="12" name="Straight Arrow Connector 11"/>
          <p:cNvCxnSpPr/>
          <p:nvPr/>
        </p:nvCxnSpPr>
        <p:spPr>
          <a:xfrm rot="16200000" flipV="1">
            <a:off x="3200400" y="3505200"/>
            <a:ext cx="2971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086600" y="685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Physical Frame of a page table</a:t>
            </a:r>
          </a:p>
        </p:txBody>
      </p:sp>
      <p:sp>
        <p:nvSpPr>
          <p:cNvPr id="15" name="Rectangle 14"/>
          <p:cNvSpPr/>
          <p:nvPr/>
        </p:nvSpPr>
        <p:spPr>
          <a:xfrm>
            <a:off x="7086600" y="1371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Physical frame of the page</a:t>
            </a:r>
          </a:p>
        </p:txBody>
      </p:sp>
      <p:cxnSp>
        <p:nvCxnSpPr>
          <p:cNvPr id="17" name="Straight Arrow Connector 16"/>
          <p:cNvCxnSpPr>
            <a:stCxn id="13" idx="1"/>
          </p:cNvCxnSpPr>
          <p:nvPr/>
        </p:nvCxnSpPr>
        <p:spPr>
          <a:xfrm rot="10800000" flipV="1">
            <a:off x="5638800" y="952500"/>
            <a:ext cx="1447800" cy="148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6667500" y="22479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001000" y="37338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Physical Mem.</a:t>
            </a:r>
          </a:p>
        </p:txBody>
      </p:sp>
      <p:sp>
        <p:nvSpPr>
          <p:cNvPr id="14" name="Slide Number Placeholder 13"/>
          <p:cNvSpPr>
            <a:spLocks noGrp="1"/>
          </p:cNvSpPr>
          <p:nvPr>
            <p:ph type="sldNum" sz="quarter" idx="12"/>
          </p:nvPr>
        </p:nvSpPr>
        <p:spPr/>
        <p:txBody>
          <a:bodyPr/>
          <a:lstStyle/>
          <a:p>
            <a:fld id="{190CC846-20B3-454D-AF77-DE04E39CF884}" type="slidenum">
              <a:rPr lang="en-US" smtClean="0"/>
              <a:pPr/>
              <a:t>58</a:t>
            </a:fld>
            <a:endParaRPr lang="en-US"/>
          </a:p>
        </p:txBody>
      </p:sp>
      <p:sp>
        <p:nvSpPr>
          <p:cNvPr id="16" name="Footer Placeholder 15"/>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6"/>
          <p:cNvPicPr>
            <a:picLocks noChangeAspect="1" noChangeArrowheads="1"/>
          </p:cNvPicPr>
          <p:nvPr/>
        </p:nvPicPr>
        <p:blipFill>
          <a:blip r:embed="rId3" cstate="print"/>
          <a:srcRect/>
          <a:stretch>
            <a:fillRect/>
          </a:stretch>
        </p:blipFill>
        <p:spPr bwMode="auto">
          <a:xfrm>
            <a:off x="0" y="1371600"/>
            <a:ext cx="5048250" cy="4914900"/>
          </a:xfrm>
          <a:prstGeom prst="rect">
            <a:avLst/>
          </a:prstGeom>
          <a:noFill/>
          <a:ln w="9525">
            <a:noFill/>
            <a:miter lim="800000"/>
            <a:headEnd/>
            <a:tailEnd/>
          </a:ln>
        </p:spPr>
      </p:pic>
      <p:sp>
        <p:nvSpPr>
          <p:cNvPr id="74755" name="Rectangle 2"/>
          <p:cNvSpPr>
            <a:spLocks noGrp="1"/>
          </p:cNvSpPr>
          <p:nvPr>
            <p:ph type="title" idx="4294967295"/>
          </p:nvPr>
        </p:nvSpPr>
        <p:spPr>
          <a:xfrm>
            <a:off x="381000" y="0"/>
            <a:ext cx="8229600" cy="762000"/>
          </a:xfrm>
          <a:noFill/>
          <a:ln w="9525">
            <a:noFill/>
            <a:miter lim="800000"/>
            <a:headEnd/>
            <a:tailEnd/>
          </a:ln>
        </p:spPr>
        <p:txBody>
          <a:bodyPr vert="horz" lIns="91440" tIns="45720" rIns="91440" bIns="45720" rtlCol="0" anchor="ctr">
            <a:noAutofit/>
          </a:bodyPr>
          <a:lstStyle/>
          <a:p>
            <a:pPr eaLnBrk="0" hangingPunct="0"/>
            <a:r>
              <a:rPr lang="en-US" smtClean="0">
                <a:ea typeface="+mn-ea"/>
              </a:rPr>
              <a:t>VM: Multilevel Page Tables</a:t>
            </a:r>
          </a:p>
        </p:txBody>
      </p:sp>
      <p:sp>
        <p:nvSpPr>
          <p:cNvPr id="74756" name="Rectangle 3"/>
          <p:cNvSpPr>
            <a:spLocks noGrp="1"/>
          </p:cNvSpPr>
          <p:nvPr>
            <p:ph type="body" sz="half" idx="4294967295"/>
          </p:nvPr>
        </p:nvSpPr>
        <p:spPr>
          <a:xfrm>
            <a:off x="4953000" y="1371600"/>
            <a:ext cx="4114800" cy="5105400"/>
          </a:xfrm>
        </p:spPr>
        <p:txBody>
          <a:bodyPr>
            <a:normAutofit lnSpcReduction="10000"/>
          </a:bodyPr>
          <a:lstStyle/>
          <a:p>
            <a:r>
              <a:rPr lang="en-US" sz="2400" b="1" smtClean="0">
                <a:latin typeface="Times New Roman" pitchFamily="18" charset="0"/>
                <a:cs typeface="Times New Roman" pitchFamily="18" charset="0"/>
              </a:rPr>
              <a:t>32 bit </a:t>
            </a:r>
            <a:r>
              <a:rPr lang="en-US" sz="2400" smtClean="0">
                <a:latin typeface="Times New Roman" pitchFamily="18" charset="0"/>
                <a:cs typeface="Times New Roman" pitchFamily="18" charset="0"/>
              </a:rPr>
              <a:t>virtual addresses</a:t>
            </a:r>
          </a:p>
          <a:p>
            <a:pPr lvl="1"/>
            <a:r>
              <a:rPr lang="en-US" sz="2400" b="1" smtClean="0">
                <a:solidFill>
                  <a:srgbClr val="0000FF"/>
                </a:solidFill>
                <a:latin typeface="Times New Roman" pitchFamily="18" charset="0"/>
                <a:cs typeface="Times New Roman" pitchFamily="18" charset="0"/>
              </a:rPr>
              <a:t>PT1: 10 bits</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Top-level table contains 1024 entries  2</a:t>
            </a:r>
            <a:r>
              <a:rPr lang="en-US" sz="2400" baseline="30000" smtClean="0">
                <a:latin typeface="Times New Roman" pitchFamily="18" charset="0"/>
                <a:cs typeface="Times New Roman" pitchFamily="18" charset="0"/>
                <a:sym typeface="Wingdings" pitchFamily="2" charset="2"/>
              </a:rPr>
              <a:t>10</a:t>
            </a:r>
            <a:r>
              <a:rPr lang="en-US" sz="2400" smtClean="0">
                <a:latin typeface="Times New Roman" pitchFamily="18" charset="0"/>
                <a:cs typeface="Times New Roman" pitchFamily="18" charset="0"/>
                <a:sym typeface="Wingdings" pitchFamily="2" charset="2"/>
              </a:rPr>
              <a:t> large blocks </a:t>
            </a:r>
            <a:endParaRPr lang="en-US" sz="2400" smtClean="0">
              <a:latin typeface="Times New Roman" pitchFamily="18" charset="0"/>
              <a:cs typeface="Times New Roman" pitchFamily="18" charset="0"/>
            </a:endParaRPr>
          </a:p>
          <a:p>
            <a:pPr lvl="1"/>
            <a:r>
              <a:rPr lang="en-US" sz="2400" b="1" smtClean="0">
                <a:solidFill>
                  <a:srgbClr val="0000FF"/>
                </a:solidFill>
                <a:latin typeface="Times New Roman" pitchFamily="18" charset="0"/>
                <a:cs typeface="Times New Roman" pitchFamily="18" charset="0"/>
              </a:rPr>
              <a:t>PT2: 10 bits</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Second level table contains 1024 entries</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1 second level page table manages a physical small pieces of 1024x4KB = 4MB</a:t>
            </a:r>
            <a:endParaRPr lang="en-US" sz="2400" smtClean="0">
              <a:latin typeface="Times New Roman" pitchFamily="18" charset="0"/>
              <a:cs typeface="Times New Roman" pitchFamily="18" charset="0"/>
            </a:endParaRPr>
          </a:p>
          <a:p>
            <a:pPr lvl="1"/>
            <a:r>
              <a:rPr lang="en-US" sz="2400" b="1" smtClean="0">
                <a:solidFill>
                  <a:srgbClr val="0000FF"/>
                </a:solidFill>
                <a:latin typeface="Times New Roman" pitchFamily="18" charset="0"/>
                <a:cs typeface="Times New Roman" pitchFamily="18" charset="0"/>
              </a:rPr>
              <a:t>Offset: 12 bits</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page size (small piece size) = 2</a:t>
            </a:r>
            <a:r>
              <a:rPr lang="en-US" sz="2400" baseline="30000" smtClean="0">
                <a:latin typeface="Times New Roman" pitchFamily="18" charset="0"/>
                <a:cs typeface="Times New Roman" pitchFamily="18" charset="0"/>
                <a:sym typeface="Wingdings" pitchFamily="2" charset="2"/>
              </a:rPr>
              <a:t>12</a:t>
            </a:r>
            <a:r>
              <a:rPr lang="en-US" sz="2400" smtClean="0">
                <a:latin typeface="Times New Roman" pitchFamily="18" charset="0"/>
                <a:cs typeface="Times New Roman" pitchFamily="18" charset="0"/>
                <a:sym typeface="Wingdings" pitchFamily="2" charset="2"/>
              </a:rPr>
              <a:t> = 4KB</a:t>
            </a:r>
            <a:r>
              <a:rPr lang="en-US" sz="2400" smtClean="0">
                <a:latin typeface="Times New Roman" pitchFamily="18" charset="0"/>
                <a:cs typeface="Times New Roman" pitchFamily="18" charset="0"/>
              </a:rPr>
              <a:t> </a:t>
            </a:r>
          </a:p>
        </p:txBody>
      </p:sp>
      <p:sp>
        <p:nvSpPr>
          <p:cNvPr id="74757" name="Text Box 4"/>
          <p:cNvSpPr txBox="1">
            <a:spLocks noChangeArrowheads="1"/>
          </p:cNvSpPr>
          <p:nvPr/>
        </p:nvSpPr>
        <p:spPr bwMode="auto">
          <a:xfrm>
            <a:off x="762000" y="5715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3-13.</a:t>
            </a:r>
          </a:p>
        </p:txBody>
      </p:sp>
      <p:sp>
        <p:nvSpPr>
          <p:cNvPr id="8" name="Slide Number Placeholder 7"/>
          <p:cNvSpPr>
            <a:spLocks noGrp="1"/>
          </p:cNvSpPr>
          <p:nvPr>
            <p:ph type="sldNum" sz="quarter" idx="12"/>
          </p:nvPr>
        </p:nvSpPr>
        <p:spPr/>
        <p:txBody>
          <a:bodyPr/>
          <a:lstStyle/>
          <a:p>
            <a:fld id="{190CC846-20B3-454D-AF77-DE04E39CF884}" type="slidenum">
              <a:rPr lang="en-US" smtClean="0"/>
              <a:pPr/>
              <a:t>59</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457200" y="0"/>
            <a:ext cx="8229600" cy="762000"/>
          </a:xfrm>
        </p:spPr>
        <p:txBody>
          <a:bodyPr/>
          <a:lstStyle/>
          <a:p>
            <a:r>
              <a:rPr lang="en-US" smtClean="0">
                <a:latin typeface="Times New Roman" pitchFamily="18" charset="0"/>
                <a:cs typeface="Times New Roman" pitchFamily="18" charset="0"/>
              </a:rPr>
              <a:t>Objectives…</a:t>
            </a:r>
          </a:p>
        </p:txBody>
      </p:sp>
      <p:sp>
        <p:nvSpPr>
          <p:cNvPr id="20483" name="Rectangle 3"/>
          <p:cNvSpPr>
            <a:spLocks noGrp="1"/>
          </p:cNvSpPr>
          <p:nvPr>
            <p:ph type="body" idx="1"/>
          </p:nvPr>
        </p:nvSpPr>
        <p:spPr>
          <a:xfrm>
            <a:off x="457200" y="838200"/>
            <a:ext cx="7924800" cy="5715000"/>
          </a:xfrm>
        </p:spPr>
        <p:txBody>
          <a:bodyPr/>
          <a:lstStyle/>
          <a:p>
            <a:pPr>
              <a:buClrTx/>
              <a:buSzTx/>
              <a:buFont typeface="Arial" charset="0"/>
              <a:buChar char="•"/>
            </a:pPr>
            <a:r>
              <a:rPr lang="en-US" b="1" smtClean="0">
                <a:latin typeface="Times New Roman" pitchFamily="18" charset="0"/>
                <a:cs typeface="Times New Roman" pitchFamily="18" charset="0"/>
              </a:rPr>
              <a:t>Virtual Memory</a:t>
            </a:r>
          </a:p>
          <a:p>
            <a:pPr lvl="1"/>
            <a:r>
              <a:rPr lang="en-US" smtClean="0">
                <a:latin typeface="Times New Roman" pitchFamily="18" charset="0"/>
                <a:cs typeface="Times New Roman" pitchFamily="18" charset="0"/>
              </a:rPr>
              <a:t>Problems</a:t>
            </a:r>
          </a:p>
          <a:p>
            <a:pPr lvl="1"/>
            <a:r>
              <a:rPr lang="en-US" smtClean="0">
                <a:latin typeface="Times New Roman" pitchFamily="18" charset="0"/>
                <a:cs typeface="Times New Roman" pitchFamily="18" charset="0"/>
              </a:rPr>
              <a:t>Definitions</a:t>
            </a:r>
          </a:p>
          <a:p>
            <a:pPr lvl="1"/>
            <a:r>
              <a:rPr lang="en-US" smtClean="0">
                <a:latin typeface="Times New Roman" pitchFamily="18" charset="0"/>
                <a:cs typeface="Times New Roman" pitchFamily="18" charset="0"/>
              </a:rPr>
              <a:t>Terminologies</a:t>
            </a:r>
          </a:p>
          <a:p>
            <a:pPr lvl="1"/>
            <a:r>
              <a:rPr lang="en-US" smtClean="0">
                <a:latin typeface="Times New Roman" pitchFamily="18" charset="0"/>
                <a:cs typeface="Times New Roman" pitchFamily="18" charset="0"/>
              </a:rPr>
              <a:t>MMU ( </a:t>
            </a:r>
            <a:r>
              <a:rPr lang="en-US" b="1" u="sng" smtClean="0">
                <a:latin typeface="Times New Roman" pitchFamily="18" charset="0"/>
                <a:cs typeface="Times New Roman" pitchFamily="18" charset="0"/>
              </a:rPr>
              <a:t>M</a:t>
            </a:r>
            <a:r>
              <a:rPr lang="en-US" smtClean="0">
                <a:latin typeface="Times New Roman" pitchFamily="18" charset="0"/>
                <a:cs typeface="Times New Roman" pitchFamily="18" charset="0"/>
              </a:rPr>
              <a:t>emory </a:t>
            </a:r>
            <a:r>
              <a:rPr lang="en-US" b="1" u="sng" smtClean="0">
                <a:latin typeface="Times New Roman" pitchFamily="18" charset="0"/>
                <a:cs typeface="Times New Roman" pitchFamily="18" charset="0"/>
              </a:rPr>
              <a:t>M</a:t>
            </a:r>
            <a:r>
              <a:rPr lang="en-US" smtClean="0">
                <a:latin typeface="Times New Roman" pitchFamily="18" charset="0"/>
                <a:cs typeface="Times New Roman" pitchFamily="18" charset="0"/>
              </a:rPr>
              <a:t>anagement </a:t>
            </a:r>
            <a:r>
              <a:rPr lang="en-US" b="1" u="sng" smtClean="0">
                <a:latin typeface="Times New Roman" pitchFamily="18" charset="0"/>
                <a:cs typeface="Times New Roman" pitchFamily="18" charset="0"/>
              </a:rPr>
              <a:t>U</a:t>
            </a:r>
            <a:r>
              <a:rPr lang="en-US" smtClean="0">
                <a:latin typeface="Times New Roman" pitchFamily="18" charset="0"/>
                <a:cs typeface="Times New Roman" pitchFamily="18" charset="0"/>
              </a:rPr>
              <a:t>nit)</a:t>
            </a:r>
          </a:p>
          <a:p>
            <a:pPr lvl="1"/>
            <a:r>
              <a:rPr lang="en-US" smtClean="0">
                <a:latin typeface="Times New Roman" pitchFamily="18" charset="0"/>
                <a:cs typeface="Times New Roman" pitchFamily="18" charset="0"/>
              </a:rPr>
              <a:t>Paging</a:t>
            </a:r>
          </a:p>
          <a:p>
            <a:pPr lvl="1"/>
            <a:r>
              <a:rPr lang="en-US" smtClean="0">
                <a:latin typeface="Times New Roman" pitchFamily="18" charset="0"/>
                <a:cs typeface="Times New Roman" pitchFamily="18" charset="0"/>
              </a:rPr>
              <a:t>Page Tables</a:t>
            </a:r>
          </a:p>
          <a:p>
            <a:pPr lvl="1"/>
            <a:r>
              <a:rPr lang="en-US" smtClean="0">
                <a:latin typeface="Times New Roman" pitchFamily="18" charset="0"/>
                <a:cs typeface="Times New Roman" pitchFamily="18" charset="0"/>
              </a:rPr>
              <a:t>Speeding up Paging</a:t>
            </a:r>
          </a:p>
          <a:p>
            <a:pPr lvl="1"/>
            <a:r>
              <a:rPr lang="en-US" smtClean="0">
                <a:latin typeface="Times New Roman" pitchFamily="18" charset="0"/>
                <a:cs typeface="Times New Roman" pitchFamily="18" charset="0"/>
              </a:rPr>
              <a:t>TLBs - </a:t>
            </a:r>
            <a:r>
              <a:rPr lang="en-US" b="1" u="sng" smtClean="0">
                <a:latin typeface="Times New Roman" pitchFamily="18" charset="0"/>
                <a:cs typeface="Times New Roman" pitchFamily="18" charset="0"/>
              </a:rPr>
              <a:t>T</a:t>
            </a:r>
            <a:r>
              <a:rPr lang="en-US" smtClean="0">
                <a:latin typeface="Times New Roman" pitchFamily="18" charset="0"/>
                <a:cs typeface="Times New Roman" pitchFamily="18" charset="0"/>
              </a:rPr>
              <a:t>ranslation </a:t>
            </a:r>
            <a:r>
              <a:rPr lang="en-US" b="1" u="sng" smtClean="0">
                <a:latin typeface="Times New Roman" pitchFamily="18" charset="0"/>
                <a:cs typeface="Times New Roman" pitchFamily="18" charset="0"/>
              </a:rPr>
              <a:t>L</a:t>
            </a:r>
            <a:r>
              <a:rPr lang="en-US" smtClean="0">
                <a:latin typeface="Times New Roman" pitchFamily="18" charset="0"/>
                <a:cs typeface="Times New Roman" pitchFamily="18" charset="0"/>
              </a:rPr>
              <a:t>ookaside </a:t>
            </a:r>
            <a:r>
              <a:rPr lang="en-US" b="1" u="sng" smtClean="0">
                <a:latin typeface="Times New Roman" pitchFamily="18" charset="0"/>
                <a:cs typeface="Times New Roman" pitchFamily="18" charset="0"/>
              </a:rPr>
              <a:t>B</a:t>
            </a:r>
            <a:r>
              <a:rPr lang="en-US" smtClean="0">
                <a:latin typeface="Times New Roman" pitchFamily="18" charset="0"/>
                <a:cs typeface="Times New Roman" pitchFamily="18" charset="0"/>
              </a:rPr>
              <a:t>uffers </a:t>
            </a:r>
          </a:p>
          <a:p>
            <a:pPr lvl="1"/>
            <a:r>
              <a:rPr lang="en-US" smtClean="0">
                <a:latin typeface="Times New Roman" pitchFamily="18" charset="0"/>
                <a:cs typeface="Times New Roman" pitchFamily="18" charset="0"/>
              </a:rPr>
              <a:t>Multilevel page tables</a:t>
            </a:r>
          </a:p>
          <a:p>
            <a:pPr lvl="1"/>
            <a:r>
              <a:rPr lang="en-US" smtClean="0">
                <a:latin typeface="Times New Roman" pitchFamily="18" charset="0"/>
                <a:cs typeface="Times New Roman" pitchFamily="18" charset="0"/>
              </a:rPr>
              <a:t>Inverted Page tables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381000" y="0"/>
            <a:ext cx="82296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VM: Multilevel Page Tables: Example</a:t>
            </a:r>
          </a:p>
        </p:txBody>
      </p:sp>
      <p:pic>
        <p:nvPicPr>
          <p:cNvPr id="75779" name="Picture 6"/>
          <p:cNvPicPr>
            <a:picLocks noChangeAspect="1" noChangeArrowheads="1"/>
          </p:cNvPicPr>
          <p:nvPr/>
        </p:nvPicPr>
        <p:blipFill>
          <a:blip r:embed="rId3" cstate="print"/>
          <a:srcRect/>
          <a:stretch>
            <a:fillRect/>
          </a:stretch>
        </p:blipFill>
        <p:spPr bwMode="auto">
          <a:xfrm>
            <a:off x="457200" y="2209800"/>
            <a:ext cx="8229600" cy="552450"/>
          </a:xfrm>
          <a:prstGeom prst="rect">
            <a:avLst/>
          </a:prstGeom>
          <a:noFill/>
          <a:ln w="9525">
            <a:noFill/>
            <a:miter lim="800000"/>
            <a:headEnd/>
            <a:tailEnd/>
          </a:ln>
        </p:spPr>
      </p:pic>
      <p:sp>
        <p:nvSpPr>
          <p:cNvPr id="43013" name="Rectangle 3"/>
          <p:cNvSpPr>
            <a:spLocks/>
          </p:cNvSpPr>
          <p:nvPr/>
        </p:nvSpPr>
        <p:spPr bwMode="auto">
          <a:xfrm>
            <a:off x="228600" y="2971800"/>
            <a:ext cx="8610600" cy="3810000"/>
          </a:xfrm>
          <a:prstGeom prst="rect">
            <a:avLst/>
          </a:prstGeom>
          <a:noFill/>
          <a:ln w="9525">
            <a:noFill/>
            <a:miter lim="800000"/>
            <a:headEnd/>
            <a:tailEnd/>
          </a:ln>
        </p:spPr>
        <p:txBody>
          <a:bodyPr/>
          <a:lstStyle/>
          <a:p>
            <a:pPr marL="285750" indent="-285750" eaLnBrk="0" hangingPunct="0">
              <a:spcBef>
                <a:spcPct val="20000"/>
              </a:spcBef>
              <a:buFont typeface="Arial" charset="0"/>
              <a:buChar char="–"/>
              <a:defRPr/>
            </a:pPr>
            <a:r>
              <a:rPr lang="en-US">
                <a:latin typeface="Times New Roman" pitchFamily="18" charset="0"/>
                <a:cs typeface="Times New Roman" pitchFamily="18" charset="0"/>
              </a:rPr>
              <a:t>Offset 12 bit </a:t>
            </a:r>
            <a:r>
              <a:rPr lang="en-US">
                <a:latin typeface="Times New Roman" pitchFamily="18" charset="0"/>
                <a:cs typeface="Times New Roman" pitchFamily="18" charset="0"/>
                <a:sym typeface="Wingdings" pitchFamily="2" charset="2"/>
              </a:rPr>
              <a:t> Page size = 2</a:t>
            </a:r>
            <a:r>
              <a:rPr lang="en-US" baseline="30000">
                <a:latin typeface="Times New Roman" pitchFamily="18" charset="0"/>
                <a:cs typeface="Times New Roman" pitchFamily="18" charset="0"/>
                <a:sym typeface="Wingdings" pitchFamily="2" charset="2"/>
              </a:rPr>
              <a:t>12</a:t>
            </a:r>
            <a:r>
              <a:rPr lang="en-US">
                <a:latin typeface="Times New Roman" pitchFamily="18" charset="0"/>
                <a:cs typeface="Times New Roman" pitchFamily="18" charset="0"/>
                <a:sym typeface="Wingdings" pitchFamily="2" charset="2"/>
              </a:rPr>
              <a:t> = 4KB</a:t>
            </a:r>
          </a:p>
          <a:p>
            <a:pPr marL="285750" indent="-285750" eaLnBrk="0" hangingPunct="0">
              <a:spcBef>
                <a:spcPct val="20000"/>
              </a:spcBef>
              <a:buFont typeface="Arial" charset="0"/>
              <a:buChar char="–"/>
              <a:defRPr/>
            </a:pPr>
            <a:r>
              <a:rPr lang="en-US">
                <a:latin typeface="Times New Roman" pitchFamily="18" charset="0"/>
                <a:cs typeface="Times New Roman" pitchFamily="18" charset="0"/>
                <a:sym typeface="Wingdings" pitchFamily="2" charset="2"/>
              </a:rPr>
              <a:t>PT2 10 bit  large block size = 2</a:t>
            </a:r>
            <a:r>
              <a:rPr lang="en-US" baseline="30000">
                <a:latin typeface="Times New Roman" pitchFamily="18" charset="0"/>
                <a:cs typeface="Times New Roman" pitchFamily="18" charset="0"/>
                <a:sym typeface="Wingdings" pitchFamily="2" charset="2"/>
              </a:rPr>
              <a:t>10 </a:t>
            </a:r>
            <a:r>
              <a:rPr lang="en-US">
                <a:latin typeface="Times New Roman" pitchFamily="18" charset="0"/>
                <a:cs typeface="Times New Roman" pitchFamily="18" charset="0"/>
                <a:sym typeface="Wingdings" pitchFamily="2" charset="2"/>
              </a:rPr>
              <a:t>* 4KB = 4MB</a:t>
            </a:r>
          </a:p>
          <a:p>
            <a:pPr marL="285750" indent="-285750" eaLnBrk="0" hangingPunct="0">
              <a:spcBef>
                <a:spcPct val="20000"/>
              </a:spcBef>
              <a:buFont typeface="Arial" charset="0"/>
              <a:buChar char="–"/>
              <a:defRPr/>
            </a:pPr>
            <a:r>
              <a:rPr lang="en-US">
                <a:latin typeface="Times New Roman" pitchFamily="18" charset="0"/>
                <a:cs typeface="Times New Roman" pitchFamily="18" charset="0"/>
                <a:sym typeface="Wingdings" pitchFamily="2" charset="2"/>
              </a:rPr>
              <a:t>PT1= 1, PT2= 3, offset=4</a:t>
            </a:r>
          </a:p>
          <a:p>
            <a:pPr marL="285750" indent="-285750" eaLnBrk="0" hangingPunct="0">
              <a:spcBef>
                <a:spcPct val="20000"/>
              </a:spcBef>
              <a:buFont typeface="Arial" charset="0"/>
              <a:buChar char="–"/>
              <a:defRPr/>
            </a:pPr>
            <a:r>
              <a:rPr lang="en-US">
                <a:latin typeface="Times New Roman" pitchFamily="18" charset="0"/>
                <a:cs typeface="Times New Roman" pitchFamily="18" charset="0"/>
                <a:sym typeface="Wingdings" pitchFamily="2" charset="2"/>
              </a:rPr>
              <a:t>Virtual address= 1*4MB + 3* 4KB + 4 = 4* 2</a:t>
            </a:r>
            <a:r>
              <a:rPr lang="en-US" baseline="30000">
                <a:latin typeface="Times New Roman" pitchFamily="18" charset="0"/>
                <a:cs typeface="Times New Roman" pitchFamily="18" charset="0"/>
                <a:sym typeface="Wingdings" pitchFamily="2" charset="2"/>
              </a:rPr>
              <a:t>20</a:t>
            </a:r>
            <a:r>
              <a:rPr lang="en-US">
                <a:latin typeface="Times New Roman" pitchFamily="18" charset="0"/>
                <a:cs typeface="Times New Roman" pitchFamily="18" charset="0"/>
                <a:sym typeface="Wingdings" pitchFamily="2" charset="2"/>
              </a:rPr>
              <a:t> + 3 * 2</a:t>
            </a:r>
            <a:r>
              <a:rPr lang="en-US" baseline="30000">
                <a:latin typeface="Times New Roman" pitchFamily="18" charset="0"/>
                <a:cs typeface="Times New Roman" pitchFamily="18" charset="0"/>
                <a:sym typeface="Wingdings" pitchFamily="2" charset="2"/>
              </a:rPr>
              <a:t>12</a:t>
            </a:r>
            <a:r>
              <a:rPr lang="en-US">
                <a:latin typeface="Times New Roman" pitchFamily="18" charset="0"/>
                <a:cs typeface="Times New Roman" pitchFamily="18" charset="0"/>
                <a:sym typeface="Wingdings" pitchFamily="2" charset="2"/>
              </a:rPr>
              <a:t> + 4 </a:t>
            </a:r>
          </a:p>
          <a:p>
            <a:pPr marL="285750" indent="-285750" eaLnBrk="0" hangingPunct="0">
              <a:spcBef>
                <a:spcPct val="20000"/>
              </a:spcBef>
              <a:defRPr/>
            </a:pPr>
            <a:r>
              <a:rPr lang="en-US">
                <a:latin typeface="Times New Roman" pitchFamily="18" charset="0"/>
                <a:cs typeface="Times New Roman" pitchFamily="18" charset="0"/>
                <a:sym typeface="Wingdings" pitchFamily="2" charset="2"/>
              </a:rPr>
              <a:t>			= 2</a:t>
            </a:r>
            <a:r>
              <a:rPr lang="en-US" baseline="30000">
                <a:latin typeface="Times New Roman" pitchFamily="18" charset="0"/>
                <a:cs typeface="Times New Roman" pitchFamily="18" charset="0"/>
                <a:sym typeface="Wingdings" pitchFamily="2" charset="2"/>
              </a:rPr>
              <a:t>22</a:t>
            </a:r>
            <a:r>
              <a:rPr lang="en-US">
                <a:latin typeface="Times New Roman" pitchFamily="18" charset="0"/>
                <a:cs typeface="Times New Roman" pitchFamily="18" charset="0"/>
                <a:sym typeface="Wingdings" pitchFamily="2" charset="2"/>
              </a:rPr>
              <a:t> +  2</a:t>
            </a:r>
            <a:r>
              <a:rPr lang="en-US" baseline="30000">
                <a:latin typeface="Times New Roman" pitchFamily="18" charset="0"/>
                <a:cs typeface="Times New Roman" pitchFamily="18" charset="0"/>
                <a:sym typeface="Wingdings" pitchFamily="2" charset="2"/>
              </a:rPr>
              <a:t>13</a:t>
            </a:r>
            <a:r>
              <a:rPr lang="en-US">
                <a:latin typeface="Times New Roman" pitchFamily="18" charset="0"/>
                <a:cs typeface="Times New Roman" pitchFamily="18" charset="0"/>
                <a:sym typeface="Wingdings" pitchFamily="2" charset="2"/>
              </a:rPr>
              <a:t> + 2</a:t>
            </a:r>
            <a:r>
              <a:rPr lang="en-US" baseline="30000">
                <a:latin typeface="Times New Roman" pitchFamily="18" charset="0"/>
                <a:cs typeface="Times New Roman" pitchFamily="18" charset="0"/>
                <a:sym typeface="Wingdings" pitchFamily="2" charset="2"/>
              </a:rPr>
              <a:t>12</a:t>
            </a:r>
            <a:r>
              <a:rPr lang="en-US">
                <a:latin typeface="Times New Roman" pitchFamily="18" charset="0"/>
                <a:cs typeface="Times New Roman" pitchFamily="18" charset="0"/>
                <a:sym typeface="Wingdings" pitchFamily="2" charset="2"/>
              </a:rPr>
              <a:t> + 4</a:t>
            </a:r>
          </a:p>
          <a:p>
            <a:pPr marL="285750" indent="-285750" eaLnBrk="0" hangingPunct="0">
              <a:spcBef>
                <a:spcPct val="20000"/>
              </a:spcBef>
              <a:defRPr/>
            </a:pPr>
            <a:r>
              <a:rPr lang="en-US">
                <a:latin typeface="Times New Roman" pitchFamily="18" charset="0"/>
                <a:cs typeface="Times New Roman" pitchFamily="18" charset="0"/>
                <a:sym typeface="Wingdings" pitchFamily="2" charset="2"/>
              </a:rPr>
              <a:t>                               = 0000 0000 0100 0000 0011 0000 0000 0100 in binary</a:t>
            </a:r>
          </a:p>
          <a:p>
            <a:pPr marL="285750" indent="-285750" eaLnBrk="0" hangingPunct="0">
              <a:spcBef>
                <a:spcPct val="20000"/>
              </a:spcBef>
              <a:defRPr/>
            </a:pPr>
            <a:r>
              <a:rPr lang="en-US">
                <a:latin typeface="Times New Roman" pitchFamily="18" charset="0"/>
                <a:cs typeface="Times New Roman" pitchFamily="18" charset="0"/>
                <a:sym typeface="Wingdings" pitchFamily="2" charset="2"/>
              </a:rPr>
              <a:t>			= 0x00403004</a:t>
            </a:r>
            <a:endParaRPr lang="en-US">
              <a:latin typeface="Times New Roman" pitchFamily="18" charset="0"/>
              <a:cs typeface="Times New Roman" pitchFamily="18" charset="0"/>
            </a:endParaRPr>
          </a:p>
          <a:p>
            <a:pPr marL="342900" indent="-342900" eaLnBrk="0" hangingPunct="0">
              <a:spcBef>
                <a:spcPct val="20000"/>
              </a:spcBef>
              <a:buFont typeface="Arial" charset="0"/>
              <a:buChar char="•"/>
              <a:defRPr/>
            </a:pPr>
            <a:r>
              <a:rPr lang="en-US" sz="2000">
                <a:latin typeface="Times New Roman" pitchFamily="18" charset="0"/>
                <a:cs typeface="Times New Roman" pitchFamily="18" charset="0"/>
              </a:rPr>
              <a:t>Based on the mapping table </a:t>
            </a:r>
            <a:r>
              <a:rPr lang="en-US" sz="2000">
                <a:latin typeface="Times New Roman" pitchFamily="18" charset="0"/>
                <a:cs typeface="Times New Roman" pitchFamily="18" charset="0"/>
                <a:sym typeface="Wingdings" pitchFamily="2" charset="2"/>
              </a:rPr>
              <a:t> Physical address.</a:t>
            </a:r>
            <a:endParaRPr lang="en-US" sz="2000">
              <a:latin typeface="Times New Roman" pitchFamily="18" charset="0"/>
              <a:cs typeface="Times New Roman" pitchFamily="18" charset="0"/>
            </a:endParaRPr>
          </a:p>
          <a:p>
            <a:pPr marL="342900" indent="-342900" eaLnBrk="0" hangingPunct="0">
              <a:spcBef>
                <a:spcPct val="20000"/>
              </a:spcBef>
              <a:buFont typeface="Arial" charset="0"/>
              <a:buChar char="•"/>
              <a:defRPr/>
            </a:pPr>
            <a:r>
              <a:rPr lang="en-US" sz="2000">
                <a:latin typeface="Times New Roman" pitchFamily="18" charset="0"/>
                <a:cs typeface="Times New Roman" pitchFamily="18" charset="0"/>
              </a:rPr>
              <a:t>If the page is not in memory, causing a page fault</a:t>
            </a:r>
          </a:p>
          <a:p>
            <a:pPr marL="342900" indent="-342900" eaLnBrk="0" hangingPunct="0">
              <a:spcBef>
                <a:spcPct val="20000"/>
              </a:spcBef>
              <a:buFont typeface="Arial" charset="0"/>
              <a:buChar char="•"/>
              <a:defRPr/>
            </a:pPr>
            <a:r>
              <a:rPr lang="en-US" sz="2000">
                <a:latin typeface="Times New Roman" pitchFamily="18" charset="0"/>
                <a:cs typeface="Times New Roman" pitchFamily="18" charset="0"/>
              </a:rPr>
              <a:t>If the page is in memory, the page frame number taken from the second level page table combined with the offset to construct the physical address.</a:t>
            </a:r>
          </a:p>
        </p:txBody>
      </p:sp>
      <p:sp>
        <p:nvSpPr>
          <p:cNvPr id="6" name="Rectangle 5"/>
          <p:cNvSpPr/>
          <p:nvPr/>
        </p:nvSpPr>
        <p:spPr>
          <a:xfrm>
            <a:off x="457200" y="1295400"/>
            <a:ext cx="8305800" cy="762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a:solidFill>
                  <a:schemeClr val="tx1"/>
                </a:solidFill>
              </a:rPr>
              <a:t>Virtual address: 0x00403004 ( 4,206,596 in decimal)</a:t>
            </a:r>
          </a:p>
          <a:p>
            <a:pPr>
              <a:defRPr/>
            </a:pPr>
            <a:r>
              <a:rPr lang="en-US" sz="2400">
                <a:solidFill>
                  <a:srgbClr val="FFC000"/>
                </a:solidFill>
              </a:rPr>
              <a:t>0000 0000 </a:t>
            </a:r>
            <a:r>
              <a:rPr lang="en-US" sz="2400">
                <a:solidFill>
                  <a:srgbClr val="00B050"/>
                </a:solidFill>
              </a:rPr>
              <a:t>0100 0000 0011 </a:t>
            </a:r>
            <a:r>
              <a:rPr lang="en-US" sz="2400">
                <a:solidFill>
                  <a:schemeClr val="tx1"/>
                </a:solidFill>
              </a:rPr>
              <a:t>0000 0000 0100</a:t>
            </a:r>
            <a:r>
              <a:rPr lang="en-US" sz="2400"/>
              <a:t> in binary.</a:t>
            </a:r>
          </a:p>
        </p:txBody>
      </p:sp>
      <p:cxnSp>
        <p:nvCxnSpPr>
          <p:cNvPr id="8" name="Straight Arrow Connector 7"/>
          <p:cNvCxnSpPr/>
          <p:nvPr/>
        </p:nvCxnSpPr>
        <p:spPr>
          <a:xfrm>
            <a:off x="2209800" y="19812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86200" y="1981200"/>
            <a:ext cx="1676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60</a:t>
            </a:fld>
            <a:endParaRPr lang="en-US"/>
          </a:p>
        </p:txBody>
      </p:sp>
      <p:sp>
        <p:nvSpPr>
          <p:cNvPr id="11" name="Footer Placeholder 10"/>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381000" y="0"/>
            <a:ext cx="82296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VM: Inverted Page Table</a:t>
            </a:r>
          </a:p>
        </p:txBody>
      </p:sp>
      <p:sp>
        <p:nvSpPr>
          <p:cNvPr id="76803" name="Rectangle 3"/>
          <p:cNvSpPr>
            <a:spLocks noGrp="1"/>
          </p:cNvSpPr>
          <p:nvPr>
            <p:ph type="body" sz="half" idx="4294967295"/>
          </p:nvPr>
        </p:nvSpPr>
        <p:spPr>
          <a:xfrm>
            <a:off x="228600" y="1066800"/>
            <a:ext cx="8686800" cy="5257800"/>
          </a:xfrm>
        </p:spPr>
        <p:txBody>
          <a:bodyPr/>
          <a:lstStyle/>
          <a:p>
            <a:pPr algn="just" eaLnBrk="1" hangingPunct="1">
              <a:lnSpc>
                <a:spcPct val="90000"/>
              </a:lnSpc>
            </a:pPr>
            <a:r>
              <a:rPr lang="en-US" sz="2800" b="1" i="1" u="sng" smtClean="0">
                <a:solidFill>
                  <a:srgbClr val="FF0000"/>
                </a:solidFill>
                <a:latin typeface="Times New Roman" pitchFamily="18" charset="0"/>
                <a:cs typeface="Times New Roman" pitchFamily="18" charset="0"/>
              </a:rPr>
              <a:t>Problem</a:t>
            </a:r>
          </a:p>
          <a:p>
            <a:pPr lvl="1" algn="just" eaLnBrk="1" hangingPunct="1">
              <a:lnSpc>
                <a:spcPct val="90000"/>
              </a:lnSpc>
            </a:pPr>
            <a:r>
              <a:rPr lang="en-US" sz="2400" smtClean="0">
                <a:solidFill>
                  <a:srgbClr val="FF0000"/>
                </a:solidFill>
                <a:latin typeface="Times New Roman" pitchFamily="18" charset="0"/>
                <a:cs typeface="Times New Roman" pitchFamily="18" charset="0"/>
              </a:rPr>
              <a:t>64 bit computer, with 4KB pages</a:t>
            </a:r>
            <a:r>
              <a:rPr lang="en-US" sz="2400" smtClean="0">
                <a:solidFill>
                  <a:srgbClr val="FF0000"/>
                </a:solidFill>
                <a:latin typeface="Times New Roman" pitchFamily="18" charset="0"/>
                <a:cs typeface="Times New Roman" pitchFamily="18" charset="0"/>
                <a:sym typeface="Wingdings" pitchFamily="2" charset="2"/>
              </a:rPr>
              <a:t>→ 2</a:t>
            </a:r>
            <a:r>
              <a:rPr lang="en-US" sz="2400" baseline="30000" smtClean="0">
                <a:solidFill>
                  <a:srgbClr val="FF0000"/>
                </a:solidFill>
                <a:latin typeface="Times New Roman" pitchFamily="18" charset="0"/>
                <a:cs typeface="Times New Roman" pitchFamily="18" charset="0"/>
                <a:sym typeface="Wingdings" pitchFamily="2" charset="2"/>
              </a:rPr>
              <a:t>64</a:t>
            </a:r>
            <a:r>
              <a:rPr lang="en-US" sz="2400" smtClean="0">
                <a:solidFill>
                  <a:srgbClr val="FF0000"/>
                </a:solidFill>
                <a:latin typeface="Times New Roman" pitchFamily="18" charset="0"/>
                <a:cs typeface="Times New Roman" pitchFamily="18" charset="0"/>
                <a:sym typeface="Wingdings" pitchFamily="2" charset="2"/>
              </a:rPr>
              <a:t>/2</a:t>
            </a:r>
            <a:r>
              <a:rPr lang="en-US" sz="2400" baseline="30000" smtClean="0">
                <a:solidFill>
                  <a:srgbClr val="FF0000"/>
                </a:solidFill>
                <a:latin typeface="Times New Roman" pitchFamily="18" charset="0"/>
                <a:cs typeface="Times New Roman" pitchFamily="18" charset="0"/>
                <a:sym typeface="Wingdings" pitchFamily="2" charset="2"/>
              </a:rPr>
              <a:t>12 </a:t>
            </a:r>
            <a:r>
              <a:rPr lang="en-US" sz="2400" smtClean="0">
                <a:solidFill>
                  <a:srgbClr val="FF0000"/>
                </a:solidFill>
                <a:latin typeface="Times New Roman" pitchFamily="18" charset="0"/>
                <a:cs typeface="Times New Roman" pitchFamily="18" charset="0"/>
                <a:sym typeface="Wingdings" pitchFamily="2" charset="2"/>
              </a:rPr>
              <a:t>= 2</a:t>
            </a:r>
            <a:r>
              <a:rPr lang="en-US" sz="2400" baseline="30000" smtClean="0">
                <a:solidFill>
                  <a:srgbClr val="FF0000"/>
                </a:solidFill>
                <a:latin typeface="Times New Roman" pitchFamily="18" charset="0"/>
                <a:cs typeface="Times New Roman" pitchFamily="18" charset="0"/>
                <a:sym typeface="Wingdings" pitchFamily="2" charset="2"/>
              </a:rPr>
              <a:t>52</a:t>
            </a:r>
            <a:r>
              <a:rPr lang="en-US" sz="2400" smtClean="0">
                <a:solidFill>
                  <a:srgbClr val="FF0000"/>
                </a:solidFill>
                <a:latin typeface="Times New Roman" pitchFamily="18" charset="0"/>
                <a:cs typeface="Times New Roman" pitchFamily="18" charset="0"/>
                <a:sym typeface="Wingdings" pitchFamily="2" charset="2"/>
              </a:rPr>
              <a:t> page table entries, with 8 bytes/entry → over 30 million GB per page table (too large).</a:t>
            </a:r>
          </a:p>
          <a:p>
            <a:pPr algn="just" eaLnBrk="1" hangingPunct="1">
              <a:lnSpc>
                <a:spcPct val="90000"/>
              </a:lnSpc>
            </a:pPr>
            <a:r>
              <a:rPr lang="en-US" sz="2800" b="1" i="1" u="sng" smtClean="0">
                <a:solidFill>
                  <a:srgbClr val="0000FF"/>
                </a:solidFill>
                <a:latin typeface="Times New Roman" pitchFamily="18" charset="0"/>
                <a:cs typeface="Times New Roman" pitchFamily="18" charset="0"/>
              </a:rPr>
              <a:t>Solution:</a:t>
            </a:r>
            <a:endParaRPr lang="en-US" sz="2800" smtClean="0">
              <a:solidFill>
                <a:srgbClr val="0000FF"/>
              </a:solidFill>
              <a:latin typeface="Times New Roman" pitchFamily="18" charset="0"/>
              <a:cs typeface="Times New Roman" pitchFamily="18" charset="0"/>
            </a:endParaRPr>
          </a:p>
          <a:p>
            <a:pPr lvl="1" algn="just" eaLnBrk="1" hangingPunct="1">
              <a:lnSpc>
                <a:spcPct val="90000"/>
              </a:lnSpc>
            </a:pPr>
            <a:r>
              <a:rPr lang="en-US" sz="2400" smtClean="0">
                <a:latin typeface="Times New Roman" pitchFamily="18" charset="0"/>
                <a:cs typeface="Times New Roman" pitchFamily="18" charset="0"/>
              </a:rPr>
              <a:t>Using </a:t>
            </a:r>
            <a:r>
              <a:rPr lang="en-US" sz="2400" smtClean="0">
                <a:solidFill>
                  <a:srgbClr val="0000FF"/>
                </a:solidFill>
                <a:latin typeface="Times New Roman" pitchFamily="18" charset="0"/>
                <a:cs typeface="Times New Roman" pitchFamily="18" charset="0"/>
              </a:rPr>
              <a:t>the inverted page table for handling large address spaces </a:t>
            </a:r>
          </a:p>
          <a:p>
            <a:pPr lvl="2" algn="just" eaLnBrk="1" hangingPunct="1">
              <a:lnSpc>
                <a:spcPct val="90000"/>
              </a:lnSpc>
            </a:pPr>
            <a:r>
              <a:rPr lang="en-US" smtClean="0">
                <a:latin typeface="Times New Roman" pitchFamily="18" charset="0"/>
                <a:cs typeface="Times New Roman" pitchFamily="18" charset="0"/>
              </a:rPr>
              <a:t>Group pages based on processes and virtual page</a:t>
            </a:r>
          </a:p>
          <a:p>
            <a:pPr lvl="2" algn="just" eaLnBrk="1" hangingPunct="1">
              <a:lnSpc>
                <a:spcPct val="90000"/>
              </a:lnSpc>
            </a:pPr>
            <a:r>
              <a:rPr lang="en-US" i="1" u="sng" smtClean="0">
                <a:solidFill>
                  <a:srgbClr val="0000FF"/>
                </a:solidFill>
                <a:latin typeface="Times New Roman" pitchFamily="18" charset="0"/>
                <a:cs typeface="Times New Roman" pitchFamily="18" charset="0"/>
              </a:rPr>
              <a:t>Virtual address format</a:t>
            </a:r>
            <a:r>
              <a:rPr lang="en-US" smtClean="0">
                <a:solidFill>
                  <a:srgbClr val="0000FF"/>
                </a:solidFill>
                <a:latin typeface="Times New Roman" pitchFamily="18" charset="0"/>
                <a:cs typeface="Times New Roman" pitchFamily="18" charset="0"/>
              </a:rPr>
              <a:t>: </a:t>
            </a:r>
            <a:r>
              <a:rPr lang="en-US" b="1" smtClean="0">
                <a:solidFill>
                  <a:srgbClr val="0000FF"/>
                </a:solidFill>
                <a:latin typeface="Times New Roman" pitchFamily="18" charset="0"/>
                <a:cs typeface="Times New Roman" pitchFamily="18" charset="0"/>
              </a:rPr>
              <a:t>&lt;process, page, offset&gt;</a:t>
            </a:r>
          </a:p>
          <a:p>
            <a:pPr lvl="2" algn="just" eaLnBrk="1" hangingPunct="1">
              <a:lnSpc>
                <a:spcPct val="90000"/>
              </a:lnSpc>
            </a:pPr>
            <a:r>
              <a:rPr lang="en-US" smtClean="0">
                <a:latin typeface="Times New Roman" pitchFamily="18" charset="0"/>
                <a:cs typeface="Times New Roman" pitchFamily="18" charset="0"/>
              </a:rPr>
              <a:t>Each one entry in table represents page frame in real memory (vs. each one entry per page of virtual address space in page table)</a:t>
            </a:r>
          </a:p>
          <a:p>
            <a:pPr lvl="2" algn="just" eaLnBrk="1" hangingPunct="1">
              <a:lnSpc>
                <a:spcPct val="90000"/>
              </a:lnSpc>
            </a:pPr>
            <a:r>
              <a:rPr lang="en-US" smtClean="0">
                <a:latin typeface="Times New Roman" pitchFamily="18" charset="0"/>
                <a:cs typeface="Times New Roman" pitchFamily="18" charset="0"/>
              </a:rPr>
              <a:t>An entry contains the pair (process </a:t>
            </a:r>
            <a:r>
              <a:rPr lang="en-US" b="1" smtClean="0">
                <a:latin typeface="Times New Roman" pitchFamily="18" charset="0"/>
                <a:cs typeface="Times New Roman" pitchFamily="18" charset="0"/>
              </a:rPr>
              <a:t>n</a:t>
            </a:r>
            <a:r>
              <a:rPr lang="en-US" smtClean="0">
                <a:latin typeface="Times New Roman" pitchFamily="18" charset="0"/>
                <a:cs typeface="Times New Roman" pitchFamily="18" charset="0"/>
              </a:rPr>
              <a:t>, virtual page </a:t>
            </a:r>
            <a:r>
              <a:rPr lang="en-US" b="1" smtClean="0">
                <a:latin typeface="Times New Roman" pitchFamily="18" charset="0"/>
                <a:cs typeface="Times New Roman" pitchFamily="18" charset="0"/>
              </a:rPr>
              <a:t>p</a:t>
            </a:r>
            <a:r>
              <a:rPr lang="en-US" smtClean="0">
                <a:latin typeface="Times New Roman" pitchFamily="18" charset="0"/>
                <a:cs typeface="Times New Roman" pitchFamily="18" charset="0"/>
              </a:rPr>
              <a:t>) is located in page frame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Inverted Page Table…</a:t>
            </a:r>
          </a:p>
        </p:txBody>
      </p:sp>
      <p:pic>
        <p:nvPicPr>
          <p:cNvPr id="77827" name="Picture 5"/>
          <p:cNvPicPr>
            <a:picLocks noChangeAspect="1" noChangeArrowheads="1"/>
          </p:cNvPicPr>
          <p:nvPr/>
        </p:nvPicPr>
        <p:blipFill>
          <a:blip r:embed="rId3" cstate="print"/>
          <a:srcRect/>
          <a:stretch>
            <a:fillRect/>
          </a:stretch>
        </p:blipFill>
        <p:spPr bwMode="auto">
          <a:xfrm>
            <a:off x="762000" y="914400"/>
            <a:ext cx="7467600" cy="3978275"/>
          </a:xfrm>
          <a:prstGeom prst="rect">
            <a:avLst/>
          </a:prstGeom>
          <a:noFill/>
          <a:ln w="9525">
            <a:noFill/>
            <a:miter lim="800000"/>
            <a:headEnd/>
            <a:tailEnd/>
          </a:ln>
        </p:spPr>
      </p:pic>
      <p:sp>
        <p:nvSpPr>
          <p:cNvPr id="77828" name="Rectangle 3"/>
          <p:cNvSpPr>
            <a:spLocks noChangeArrowheads="1"/>
          </p:cNvSpPr>
          <p:nvPr/>
        </p:nvSpPr>
        <p:spPr bwMode="auto">
          <a:xfrm>
            <a:off x="152400" y="4800600"/>
            <a:ext cx="8915400" cy="1477963"/>
          </a:xfrm>
          <a:prstGeom prst="rect">
            <a:avLst/>
          </a:prstGeom>
          <a:noFill/>
          <a:ln w="9525">
            <a:noFill/>
            <a:miter lim="800000"/>
            <a:headEnd/>
            <a:tailEnd/>
          </a:ln>
        </p:spPr>
        <p:txBody>
          <a:bodyPr>
            <a:spAutoFit/>
          </a:bodyPr>
          <a:lstStyle/>
          <a:p>
            <a:pPr marL="50800" lvl="1" algn="just">
              <a:lnSpc>
                <a:spcPct val="90000"/>
              </a:lnSpc>
            </a:pPr>
            <a:r>
              <a:rPr lang="en-US" sz="2000">
                <a:latin typeface="Times New Roman" pitchFamily="18" charset="0"/>
                <a:cs typeface="Times New Roman" pitchFamily="18" charset="0"/>
              </a:rPr>
              <a:t>When the process (n) references the virtual address: The virtual address is decoupled two parts (virtual page p, offset). The hardware searches entire the inverted page table for the entry (n, p). If the entry is found, the entry position is the page frame. Then, the physical memory is generated by adding the first address of  detected page frame combined with the offset, otherwise, the page fault occurs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62</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381000" y="0"/>
            <a:ext cx="82296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VM: Inverted Page Table…</a:t>
            </a:r>
          </a:p>
        </p:txBody>
      </p:sp>
      <p:sp>
        <p:nvSpPr>
          <p:cNvPr id="78851" name="Rectangle 3"/>
          <p:cNvSpPr>
            <a:spLocks noGrp="1"/>
          </p:cNvSpPr>
          <p:nvPr>
            <p:ph type="body" sz="half" idx="4294967295"/>
          </p:nvPr>
        </p:nvSpPr>
        <p:spPr>
          <a:xfrm>
            <a:off x="228600" y="1066800"/>
            <a:ext cx="8915400" cy="3429000"/>
          </a:xfrm>
        </p:spPr>
        <p:txBody>
          <a:bodyPr/>
          <a:lstStyle/>
          <a:p>
            <a:pPr algn="just" eaLnBrk="1" hangingPunct="1"/>
            <a:r>
              <a:rPr lang="en-US" sz="2400" b="1" smtClean="0">
                <a:solidFill>
                  <a:srgbClr val="0000FF"/>
                </a:solidFill>
                <a:latin typeface="Times New Roman" pitchFamily="18" charset="0"/>
                <a:cs typeface="Times New Roman" pitchFamily="18" charset="0"/>
              </a:rPr>
              <a:t>Advantages</a:t>
            </a:r>
          </a:p>
          <a:p>
            <a:pPr lvl="1" algn="just" eaLnBrk="1" hangingPunct="1"/>
            <a:r>
              <a:rPr lang="en-US" sz="2000" smtClean="0">
                <a:solidFill>
                  <a:srgbClr val="0000FF"/>
                </a:solidFill>
                <a:latin typeface="Times New Roman" pitchFamily="18" charset="0"/>
                <a:cs typeface="Times New Roman" pitchFamily="18" charset="0"/>
              </a:rPr>
              <a:t>64bit virtual addresses, a 4KB page, 1GB RAM, an inverted table only required 262,144 entries (saving vast amount of space)</a:t>
            </a:r>
          </a:p>
          <a:p>
            <a:pPr algn="just" eaLnBrk="1" hangingPunct="1"/>
            <a:r>
              <a:rPr lang="en-US" sz="2400" b="1" smtClean="0">
                <a:solidFill>
                  <a:srgbClr val="7030A0"/>
                </a:solidFill>
                <a:latin typeface="Times New Roman" pitchFamily="18" charset="0"/>
                <a:cs typeface="Times New Roman" pitchFamily="18" charset="0"/>
              </a:rPr>
              <a:t>Disadvantages</a:t>
            </a:r>
          </a:p>
          <a:p>
            <a:pPr lvl="1" algn="just" eaLnBrk="1" hangingPunct="1"/>
            <a:r>
              <a:rPr lang="en-US" sz="2000" smtClean="0">
                <a:solidFill>
                  <a:srgbClr val="7030A0"/>
                </a:solidFill>
                <a:latin typeface="Times New Roman" pitchFamily="18" charset="0"/>
                <a:cs typeface="Times New Roman" pitchFamily="18" charset="0"/>
              </a:rPr>
              <a:t>The virtual-to-physical translation becomes much harder and slower </a:t>
            </a:r>
          </a:p>
          <a:p>
            <a:pPr lvl="1" algn="just" eaLnBrk="1" hangingPunct="1"/>
            <a:r>
              <a:rPr lang="en-US" sz="2000" smtClean="0">
                <a:solidFill>
                  <a:srgbClr val="7030A0"/>
                </a:solidFill>
                <a:latin typeface="Times New Roman" pitchFamily="18" charset="0"/>
                <a:cs typeface="Times New Roman" pitchFamily="18" charset="0"/>
              </a:rPr>
              <a:t>Searching the entire table at every memory reference</a:t>
            </a:r>
          </a:p>
          <a:p>
            <a:pPr algn="just" eaLnBrk="1" hangingPunct="1"/>
            <a:r>
              <a:rPr lang="en-US" sz="2400" smtClean="0">
                <a:solidFill>
                  <a:srgbClr val="008000"/>
                </a:solidFill>
                <a:latin typeface="Times New Roman" pitchFamily="18" charset="0"/>
                <a:cs typeface="Times New Roman" pitchFamily="18" charset="0"/>
              </a:rPr>
              <a:t>Practically: use of TLB and hash tables (searching in software)</a:t>
            </a:r>
          </a:p>
        </p:txBody>
      </p:sp>
      <p:pic>
        <p:nvPicPr>
          <p:cNvPr id="78852" name="Picture 6"/>
          <p:cNvPicPr>
            <a:picLocks noChangeAspect="1" noChangeArrowheads="1"/>
          </p:cNvPicPr>
          <p:nvPr/>
        </p:nvPicPr>
        <p:blipFill>
          <a:blip r:embed="rId3" cstate="print"/>
          <a:srcRect/>
          <a:stretch>
            <a:fillRect/>
          </a:stretch>
        </p:blipFill>
        <p:spPr bwMode="auto">
          <a:xfrm>
            <a:off x="1905000" y="3778250"/>
            <a:ext cx="5334000" cy="30797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1219200" y="0"/>
            <a:ext cx="7924800" cy="6858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p>
        </p:txBody>
      </p:sp>
      <p:sp>
        <p:nvSpPr>
          <p:cNvPr id="79875" name="Rectangle 3"/>
          <p:cNvSpPr>
            <a:spLocks noGrp="1"/>
          </p:cNvSpPr>
          <p:nvPr>
            <p:ph type="body" sz="half" idx="4294967295"/>
          </p:nvPr>
        </p:nvSpPr>
        <p:spPr>
          <a:xfrm>
            <a:off x="228600" y="1143000"/>
            <a:ext cx="8534400" cy="4800600"/>
          </a:xfrm>
        </p:spPr>
        <p:txBody>
          <a:bodyPr>
            <a:normAutofit lnSpcReduction="10000"/>
          </a:bodyPr>
          <a:lstStyle/>
          <a:p>
            <a:pPr algn="just" eaLnBrk="1" hangingPunct="1">
              <a:buNone/>
            </a:pPr>
            <a:r>
              <a:rPr lang="en-US" sz="2800" b="1" smtClean="0">
                <a:solidFill>
                  <a:srgbClr val="FF0000"/>
                </a:solidFill>
                <a:latin typeface="Times New Roman" pitchFamily="18" charset="0"/>
                <a:cs typeface="Times New Roman" pitchFamily="18" charset="0"/>
              </a:rPr>
              <a:t>Problems</a:t>
            </a:r>
          </a:p>
          <a:p>
            <a:pPr algn="just" eaLnBrk="1" hangingPunct="1"/>
            <a:r>
              <a:rPr lang="en-US" sz="2800" smtClean="0">
                <a:solidFill>
                  <a:srgbClr val="FF0000"/>
                </a:solidFill>
                <a:latin typeface="Times New Roman" pitchFamily="18" charset="0"/>
                <a:cs typeface="Times New Roman" pitchFamily="18" charset="0"/>
              </a:rPr>
              <a:t>At page fault and full physical memory</a:t>
            </a:r>
          </a:p>
          <a:p>
            <a:pPr lvl="1" algn="just" eaLnBrk="1" hangingPunct="1"/>
            <a:r>
              <a:rPr lang="en-US" sz="2400" smtClean="0">
                <a:latin typeface="Times New Roman" pitchFamily="18" charset="0"/>
                <a:cs typeface="Times New Roman" pitchFamily="18" charset="0"/>
              </a:rPr>
              <a:t>Space has to be made </a:t>
            </a:r>
          </a:p>
          <a:p>
            <a:pPr lvl="1" algn="just" eaLnBrk="1" hangingPunct="1"/>
            <a:r>
              <a:rPr lang="en-US" sz="2400" smtClean="0">
                <a:latin typeface="Times New Roman" pitchFamily="18" charset="0"/>
                <a:cs typeface="Times New Roman" pitchFamily="18" charset="0"/>
              </a:rPr>
              <a:t>A currently loaded virtual page has to be evicted from memory</a:t>
            </a:r>
          </a:p>
          <a:p>
            <a:pPr algn="just" eaLnBrk="1" hangingPunct="1"/>
            <a:r>
              <a:rPr lang="en-US" sz="2800" smtClean="0">
                <a:solidFill>
                  <a:srgbClr val="FF0000"/>
                </a:solidFill>
                <a:latin typeface="Times New Roman" pitchFamily="18" charset="0"/>
                <a:cs typeface="Times New Roman" pitchFamily="18" charset="0"/>
              </a:rPr>
              <a:t>Choosing the page to be evicted (removed)</a:t>
            </a:r>
          </a:p>
          <a:p>
            <a:pPr lvl="1" algn="just" eaLnBrk="1" hangingPunct="1"/>
            <a:r>
              <a:rPr lang="en-US" sz="2400" smtClean="0">
                <a:latin typeface="Times New Roman" pitchFamily="18" charset="0"/>
                <a:cs typeface="Times New Roman" pitchFamily="18" charset="0"/>
              </a:rPr>
              <a:t>Not a heavily used page </a:t>
            </a:r>
            <a:r>
              <a:rPr lang="en-US" sz="2400" smtClean="0">
                <a:latin typeface="Times New Roman" pitchFamily="18" charset="0"/>
                <a:cs typeface="Times New Roman" pitchFamily="18" charset="0"/>
                <a:sym typeface="Wingdings" pitchFamily="2" charset="2"/>
              </a:rPr>
              <a:t> reduce the number of page faults</a:t>
            </a:r>
          </a:p>
          <a:p>
            <a:pPr algn="just" eaLnBrk="1" hangingPunct="1"/>
            <a:r>
              <a:rPr lang="en-US" sz="2800" smtClean="0">
                <a:solidFill>
                  <a:srgbClr val="FF0000"/>
                </a:solidFill>
                <a:latin typeface="Times New Roman" pitchFamily="18" charset="0"/>
                <a:cs typeface="Times New Roman" pitchFamily="18" charset="0"/>
              </a:rPr>
              <a:t>Page replacement</a:t>
            </a:r>
          </a:p>
          <a:p>
            <a:pPr lvl="1" algn="just" eaLnBrk="1" hangingPunct="1"/>
            <a:r>
              <a:rPr lang="en-US" sz="2400" smtClean="0">
                <a:latin typeface="Times New Roman" pitchFamily="18" charset="0"/>
                <a:cs typeface="Times New Roman" pitchFamily="18" charset="0"/>
              </a:rPr>
              <a:t>The old page has to be written on the disk if it was modified</a:t>
            </a:r>
          </a:p>
          <a:p>
            <a:pPr lvl="1" algn="just" eaLnBrk="1" hangingPunct="1"/>
            <a:r>
              <a:rPr lang="en-US" sz="2400" smtClean="0">
                <a:latin typeface="Times New Roman" pitchFamily="18" charset="0"/>
                <a:cs typeface="Times New Roman" pitchFamily="18" charset="0"/>
              </a:rPr>
              <a:t>The new virtual page overwrite the old virtual page into the page frame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76200" y="0"/>
            <a:ext cx="89154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 Optimal</a:t>
            </a:r>
          </a:p>
        </p:txBody>
      </p:sp>
      <p:sp>
        <p:nvSpPr>
          <p:cNvPr id="80899" name="Rectangle 3"/>
          <p:cNvSpPr>
            <a:spLocks noGrp="1"/>
          </p:cNvSpPr>
          <p:nvPr>
            <p:ph type="body" sz="half" idx="4294967295"/>
          </p:nvPr>
        </p:nvSpPr>
        <p:spPr>
          <a:xfrm>
            <a:off x="228600" y="990600"/>
            <a:ext cx="8686800" cy="5334000"/>
          </a:xfrm>
        </p:spPr>
        <p:txBody>
          <a:bodyPr>
            <a:normAutofit lnSpcReduction="10000"/>
          </a:bodyPr>
          <a:lstStyle/>
          <a:p>
            <a:pPr algn="just" eaLnBrk="1" hangingPunct="1">
              <a:lnSpc>
                <a:spcPct val="90000"/>
              </a:lnSpc>
            </a:pPr>
            <a:r>
              <a:rPr lang="en-US" sz="2800" smtClean="0">
                <a:latin typeface="Times New Roman" pitchFamily="18" charset="0"/>
                <a:cs typeface="Times New Roman" pitchFamily="18" charset="0"/>
              </a:rPr>
              <a:t>Each page can be labeled with the number of instructions that will be executed before that page is first reference</a:t>
            </a:r>
          </a:p>
          <a:p>
            <a:pPr algn="just" eaLnBrk="1" hangingPunct="1">
              <a:lnSpc>
                <a:spcPct val="90000"/>
              </a:lnSpc>
            </a:pPr>
            <a:r>
              <a:rPr lang="en-US" sz="2800" smtClean="0">
                <a:solidFill>
                  <a:srgbClr val="0000FF"/>
                </a:solidFill>
                <a:latin typeface="Times New Roman" pitchFamily="18" charset="0"/>
                <a:cs typeface="Times New Roman" pitchFamily="18" charset="0"/>
              </a:rPr>
              <a:t>Choose the page that will be the latest one accessed in the future between all the pages actually in memory</a:t>
            </a:r>
          </a:p>
          <a:p>
            <a:pPr algn="just" eaLnBrk="1" hangingPunct="1">
              <a:lnSpc>
                <a:spcPct val="90000"/>
              </a:lnSpc>
            </a:pPr>
            <a:r>
              <a:rPr lang="en-US" sz="2800" smtClean="0">
                <a:solidFill>
                  <a:srgbClr val="0000FF"/>
                </a:solidFill>
                <a:latin typeface="Times New Roman" pitchFamily="18" charset="0"/>
                <a:cs typeface="Times New Roman" pitchFamily="18" charset="0"/>
              </a:rPr>
              <a:t>Very simple and efficient (optimal)</a:t>
            </a:r>
          </a:p>
          <a:p>
            <a:pPr algn="just" eaLnBrk="1" hangingPunct="1">
              <a:lnSpc>
                <a:spcPct val="90000"/>
              </a:lnSpc>
            </a:pPr>
            <a:r>
              <a:rPr lang="en-US" sz="2800" b="1" smtClean="0">
                <a:solidFill>
                  <a:srgbClr val="7030A0"/>
                </a:solidFill>
                <a:latin typeface="Times New Roman" pitchFamily="18" charset="0"/>
                <a:cs typeface="Times New Roman" pitchFamily="18" charset="0"/>
              </a:rPr>
              <a:t>Impossible to be implemented in practice</a:t>
            </a:r>
          </a:p>
          <a:p>
            <a:pPr lvl="1" algn="just" eaLnBrk="1" hangingPunct="1">
              <a:lnSpc>
                <a:spcPct val="90000"/>
              </a:lnSpc>
            </a:pPr>
            <a:r>
              <a:rPr lang="en-US" sz="2400" smtClean="0">
                <a:latin typeface="Times New Roman" pitchFamily="18" charset="0"/>
                <a:cs typeface="Times New Roman" pitchFamily="18" charset="0"/>
              </a:rPr>
              <a:t>there is no way to know when each page will be referenced next</a:t>
            </a:r>
          </a:p>
          <a:p>
            <a:pPr algn="just" eaLnBrk="1" hangingPunct="1">
              <a:lnSpc>
                <a:spcPct val="90000"/>
              </a:lnSpc>
            </a:pPr>
            <a:r>
              <a:rPr lang="en-US" sz="2800" smtClean="0">
                <a:solidFill>
                  <a:srgbClr val="0000FF"/>
                </a:solidFill>
                <a:latin typeface="Times New Roman" pitchFamily="18" charset="0"/>
                <a:cs typeface="Times New Roman" pitchFamily="18" charset="0"/>
              </a:rPr>
              <a:t>It can be simulated </a:t>
            </a:r>
          </a:p>
          <a:p>
            <a:pPr lvl="1" algn="just" eaLnBrk="1" hangingPunct="1">
              <a:lnSpc>
                <a:spcPct val="90000"/>
              </a:lnSpc>
            </a:pPr>
            <a:r>
              <a:rPr lang="en-US" sz="2400" smtClean="0">
                <a:latin typeface="Times New Roman" pitchFamily="18" charset="0"/>
                <a:cs typeface="Times New Roman" pitchFamily="18" charset="0"/>
              </a:rPr>
              <a:t>At first run collect information about pages references</a:t>
            </a:r>
          </a:p>
          <a:p>
            <a:pPr lvl="1" algn="just" eaLnBrk="1" hangingPunct="1">
              <a:lnSpc>
                <a:spcPct val="90000"/>
              </a:lnSpc>
            </a:pPr>
            <a:r>
              <a:rPr lang="en-US" sz="2400" smtClean="0">
                <a:latin typeface="Times New Roman" pitchFamily="18" charset="0"/>
                <a:cs typeface="Times New Roman" pitchFamily="18" charset="0"/>
              </a:rPr>
              <a:t>At second run use results of the first run (but with the same input)</a:t>
            </a:r>
          </a:p>
          <a:p>
            <a:pPr algn="just" eaLnBrk="1" hangingPunct="1">
              <a:lnSpc>
                <a:spcPct val="90000"/>
              </a:lnSpc>
            </a:pPr>
            <a:r>
              <a:rPr lang="en-US" sz="2800" smtClean="0">
                <a:latin typeface="Times New Roman" pitchFamily="18" charset="0"/>
                <a:cs typeface="Times New Roman" pitchFamily="18" charset="0"/>
              </a:rPr>
              <a:t>It is used to evaluate the performance of other, practically used, algorithms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0" y="0"/>
            <a:ext cx="9144000" cy="8382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 Optimal…</a:t>
            </a:r>
          </a:p>
        </p:txBody>
      </p:sp>
      <p:sp>
        <p:nvSpPr>
          <p:cNvPr id="81923" name="Rectangle 3"/>
          <p:cNvSpPr>
            <a:spLocks noGrp="1"/>
          </p:cNvSpPr>
          <p:nvPr>
            <p:ph type="body" sz="half" idx="4294967295"/>
          </p:nvPr>
        </p:nvSpPr>
        <p:spPr>
          <a:xfrm>
            <a:off x="0" y="1143000"/>
            <a:ext cx="8839200" cy="1981200"/>
          </a:xfrm>
        </p:spPr>
        <p:txBody>
          <a:bodyPr>
            <a:normAutofit/>
          </a:bodyPr>
          <a:lstStyle/>
          <a:p>
            <a:pPr eaLnBrk="1" hangingPunct="1"/>
            <a:r>
              <a:rPr lang="en-US" sz="2800" b="1" smtClean="0">
                <a:solidFill>
                  <a:srgbClr val="0000FF"/>
                </a:solidFill>
                <a:latin typeface="Times New Roman" pitchFamily="18" charset="0"/>
                <a:cs typeface="Times New Roman" pitchFamily="18" charset="0"/>
              </a:rPr>
              <a:t>Ex: </a:t>
            </a:r>
            <a:r>
              <a:rPr lang="en-US" sz="2200" smtClean="0">
                <a:latin typeface="Times New Roman" pitchFamily="18" charset="0"/>
                <a:cs typeface="Times New Roman" pitchFamily="18" charset="0"/>
              </a:rPr>
              <a:t>( Suppose that no instruction executes when a process is loaded)</a:t>
            </a:r>
            <a:endParaRPr lang="en-US" sz="2800" smtClean="0">
              <a:solidFill>
                <a:srgbClr val="0000FF"/>
              </a:solidFill>
              <a:latin typeface="Times New Roman" pitchFamily="18" charset="0"/>
              <a:cs typeface="Times New Roman" pitchFamily="18" charset="0"/>
            </a:endParaRPr>
          </a:p>
          <a:p>
            <a:pPr lvl="1" eaLnBrk="1" hangingPunct="1"/>
            <a:r>
              <a:rPr lang="en-US" sz="2400" smtClean="0">
                <a:latin typeface="Times New Roman" pitchFamily="18" charset="0"/>
                <a:cs typeface="Times New Roman" pitchFamily="18" charset="0"/>
              </a:rPr>
              <a:t>a memory with free three frames</a:t>
            </a:r>
          </a:p>
          <a:p>
            <a:pPr lvl="1" eaLnBrk="1" hangingPunct="1"/>
            <a:r>
              <a:rPr lang="en-US" sz="2400" smtClean="0">
                <a:latin typeface="Times New Roman" pitchFamily="18" charset="0"/>
                <a:cs typeface="Times New Roman" pitchFamily="18" charset="0"/>
              </a:rPr>
              <a:t>The order, which pages are accessed, is:</a:t>
            </a:r>
          </a:p>
          <a:p>
            <a:pPr lvl="1" eaLnBrk="1" hangingPunct="1">
              <a:buFont typeface="Arial" charset="0"/>
              <a:buNone/>
            </a:pPr>
            <a:r>
              <a:rPr lang="en-US" sz="2400" smtClean="0">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7</a:t>
            </a:r>
            <a:r>
              <a:rPr lang="en-US" sz="2400" smtClean="0">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0</a:t>
            </a:r>
            <a:r>
              <a:rPr lang="en-US" sz="2400" smtClean="0">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1</a:t>
            </a:r>
            <a:r>
              <a:rPr lang="en-US" sz="2400" smtClean="0">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2</a:t>
            </a:r>
            <a:r>
              <a:rPr lang="en-US" sz="2400" smtClean="0">
                <a:latin typeface="Times New Roman" pitchFamily="18" charset="0"/>
                <a:cs typeface="Times New Roman" pitchFamily="18" charset="0"/>
              </a:rPr>
              <a:t>   0    </a:t>
            </a:r>
            <a:r>
              <a:rPr lang="en-US" sz="2400" smtClean="0">
                <a:solidFill>
                  <a:srgbClr val="FF0000"/>
                </a:solidFill>
                <a:latin typeface="Times New Roman" pitchFamily="18" charset="0"/>
                <a:cs typeface="Times New Roman" pitchFamily="18" charset="0"/>
              </a:rPr>
              <a:t>3</a:t>
            </a:r>
            <a:r>
              <a:rPr lang="en-US" sz="2400" smtClean="0">
                <a:latin typeface="Times New Roman" pitchFamily="18" charset="0"/>
                <a:cs typeface="Times New Roman" pitchFamily="18" charset="0"/>
              </a:rPr>
              <a:t>    0    </a:t>
            </a:r>
            <a:r>
              <a:rPr lang="en-US" sz="2400" smtClean="0">
                <a:solidFill>
                  <a:srgbClr val="FF0000"/>
                </a:solidFill>
                <a:latin typeface="Times New Roman" pitchFamily="18" charset="0"/>
                <a:cs typeface="Times New Roman" pitchFamily="18" charset="0"/>
              </a:rPr>
              <a:t>4</a:t>
            </a:r>
            <a:r>
              <a:rPr lang="en-US" sz="2400" smtClean="0">
                <a:latin typeface="Times New Roman" pitchFamily="18" charset="0"/>
                <a:cs typeface="Times New Roman" pitchFamily="18" charset="0"/>
              </a:rPr>
              <a:t>     2  3    </a:t>
            </a:r>
            <a:r>
              <a:rPr lang="en-US" sz="2400" smtClean="0">
                <a:solidFill>
                  <a:srgbClr val="FF0000"/>
                </a:solidFill>
                <a:latin typeface="Times New Roman" pitchFamily="18" charset="0"/>
                <a:cs typeface="Times New Roman" pitchFamily="18" charset="0"/>
              </a:rPr>
              <a:t>0</a:t>
            </a:r>
            <a:r>
              <a:rPr lang="en-US" sz="2400" smtClean="0">
                <a:latin typeface="Times New Roman" pitchFamily="18" charset="0"/>
                <a:cs typeface="Times New Roman" pitchFamily="18" charset="0"/>
              </a:rPr>
              <a:t>     3    2  </a:t>
            </a:r>
            <a:r>
              <a:rPr lang="en-US" sz="2400" smtClean="0">
                <a:solidFill>
                  <a:srgbClr val="FF0000"/>
                </a:solidFill>
                <a:latin typeface="Times New Roman" pitchFamily="18" charset="0"/>
                <a:cs typeface="Times New Roman" pitchFamily="18" charset="0"/>
              </a:rPr>
              <a:t>1</a:t>
            </a:r>
            <a:r>
              <a:rPr lang="en-US" sz="2400" smtClean="0">
                <a:latin typeface="Times New Roman" pitchFamily="18" charset="0"/>
                <a:cs typeface="Times New Roman" pitchFamily="18" charset="0"/>
              </a:rPr>
              <a:t>   2   0  1  0  </a:t>
            </a:r>
            <a:r>
              <a:rPr lang="en-US" sz="2400" smtClean="0">
                <a:solidFill>
                  <a:srgbClr val="FF0000"/>
                </a:solidFill>
                <a:latin typeface="Times New Roman" pitchFamily="18" charset="0"/>
                <a:cs typeface="Times New Roman" pitchFamily="18" charset="0"/>
              </a:rPr>
              <a:t>7</a:t>
            </a:r>
            <a:r>
              <a:rPr lang="en-US" sz="2400" smtClean="0">
                <a:latin typeface="Times New Roman" pitchFamily="18" charset="0"/>
                <a:cs typeface="Times New Roman" pitchFamily="18" charset="0"/>
              </a:rPr>
              <a:t> 0 1</a:t>
            </a:r>
          </a:p>
          <a:p>
            <a:pPr lvl="1" eaLnBrk="1" hangingPunct="1"/>
            <a:endParaRPr lang="en-US" sz="2400" smtClean="0">
              <a:latin typeface="Times New Roman" pitchFamily="18" charset="0"/>
              <a:cs typeface="Times New Roman" pitchFamily="18" charset="0"/>
            </a:endParaRPr>
          </a:p>
          <a:p>
            <a:pPr lvl="1" eaLnBrk="1" hangingPunct="1"/>
            <a:endParaRPr lang="en-US" sz="2400" smtClean="0">
              <a:latin typeface="Times New Roman" pitchFamily="18" charset="0"/>
              <a:cs typeface="Times New Roman" pitchFamily="18" charset="0"/>
            </a:endParaRPr>
          </a:p>
          <a:p>
            <a:pPr lvl="1" eaLnBrk="1" hangingPunct="1"/>
            <a:endParaRPr lang="en-US" sz="2400" smtClean="0">
              <a:latin typeface="Times New Roman" pitchFamily="18" charset="0"/>
              <a:cs typeface="Times New Roman" pitchFamily="18" charset="0"/>
            </a:endParaRPr>
          </a:p>
        </p:txBody>
      </p:sp>
      <p:pic>
        <p:nvPicPr>
          <p:cNvPr id="81924" name="Picture 4"/>
          <p:cNvPicPr>
            <a:picLocks noChangeAspect="1" noChangeArrowheads="1"/>
          </p:cNvPicPr>
          <p:nvPr/>
        </p:nvPicPr>
        <p:blipFill>
          <a:blip r:embed="rId3" cstate="print"/>
          <a:srcRect/>
          <a:stretch>
            <a:fillRect/>
          </a:stretch>
        </p:blipFill>
        <p:spPr bwMode="auto">
          <a:xfrm>
            <a:off x="609600" y="3063875"/>
            <a:ext cx="7848600" cy="1279525"/>
          </a:xfrm>
          <a:prstGeom prst="rect">
            <a:avLst/>
          </a:prstGeom>
          <a:noFill/>
          <a:ln w="9525">
            <a:noFill/>
            <a:miter lim="800000"/>
            <a:headEnd/>
            <a:tailEnd/>
          </a:ln>
        </p:spPr>
      </p:pic>
      <p:sp>
        <p:nvSpPr>
          <p:cNvPr id="81925" name="Rectangle 4"/>
          <p:cNvSpPr>
            <a:spLocks noChangeArrowheads="1"/>
          </p:cNvSpPr>
          <p:nvPr/>
        </p:nvSpPr>
        <p:spPr bwMode="auto">
          <a:xfrm>
            <a:off x="1524000" y="4724400"/>
            <a:ext cx="5943600" cy="461963"/>
          </a:xfrm>
          <a:prstGeom prst="rect">
            <a:avLst/>
          </a:prstGeom>
          <a:noFill/>
          <a:ln w="9525">
            <a:noFill/>
            <a:miter lim="800000"/>
            <a:headEnd/>
            <a:tailEnd/>
          </a:ln>
        </p:spPr>
        <p:txBody>
          <a:bodyPr>
            <a:spAutoFit/>
          </a:bodyPr>
          <a:lstStyle/>
          <a:p>
            <a:pPr lvl="1"/>
            <a:r>
              <a:rPr lang="en-US" sz="2400">
                <a:latin typeface="Times New Roman" pitchFamily="18" charset="0"/>
                <a:cs typeface="Times New Roman" pitchFamily="18" charset="0"/>
              </a:rPr>
              <a:t>Number of page </a:t>
            </a:r>
            <a:r>
              <a:rPr lang="en-US" sz="2400" smtClean="0">
                <a:latin typeface="Times New Roman" pitchFamily="18" charset="0"/>
                <a:cs typeface="Times New Roman" pitchFamily="18" charset="0"/>
              </a:rPr>
              <a:t>faults: </a:t>
            </a:r>
            <a:r>
              <a:rPr lang="en-US" sz="2400">
                <a:solidFill>
                  <a:srgbClr val="FF0000"/>
                </a:solidFill>
                <a:latin typeface="Times New Roman" pitchFamily="18" charset="0"/>
                <a:cs typeface="Times New Roman" pitchFamily="18" charset="0"/>
              </a:rPr>
              <a:t>9 times</a:t>
            </a:r>
          </a:p>
        </p:txBody>
      </p:sp>
      <p:sp>
        <p:nvSpPr>
          <p:cNvPr id="81926" name="Rectangle 5"/>
          <p:cNvSpPr>
            <a:spLocks noChangeArrowheads="1"/>
          </p:cNvSpPr>
          <p:nvPr/>
        </p:nvSpPr>
        <p:spPr bwMode="auto">
          <a:xfrm>
            <a:off x="381000" y="5791200"/>
            <a:ext cx="8305800" cy="830263"/>
          </a:xfrm>
          <a:prstGeom prst="rect">
            <a:avLst/>
          </a:prstGeom>
          <a:noFill/>
          <a:ln w="9525">
            <a:noFill/>
            <a:miter lim="800000"/>
            <a:headEnd/>
            <a:tailEnd/>
          </a:ln>
        </p:spPr>
        <p:txBody>
          <a:bodyPr>
            <a:spAutoFit/>
          </a:bodyPr>
          <a:lstStyle/>
          <a:p>
            <a:pPr lvl="1"/>
            <a:r>
              <a:rPr lang="en-US" sz="2400">
                <a:latin typeface="Times New Roman" pitchFamily="18" charset="0"/>
                <a:cs typeface="Times New Roman" pitchFamily="18" charset="0"/>
              </a:rPr>
              <a:t>The page 7 is overridden because it is the latest page acessed in the future</a:t>
            </a:r>
          </a:p>
        </p:txBody>
      </p:sp>
      <p:cxnSp>
        <p:nvCxnSpPr>
          <p:cNvPr id="8" name="Straight Arrow Connector 7"/>
          <p:cNvCxnSpPr/>
          <p:nvPr/>
        </p:nvCxnSpPr>
        <p:spPr>
          <a:xfrm rot="5400000" flipH="1" flipV="1">
            <a:off x="266700" y="44577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6057900" y="3848100"/>
            <a:ext cx="29718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1905001" y="3048000"/>
            <a:ext cx="304800" cy="317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190CC846-20B3-454D-AF77-DE04E39CF884}" type="slidenum">
              <a:rPr lang="en-US" smtClean="0"/>
              <a:pPr/>
              <a:t>66</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Not Recently Used (NRU)</a:t>
            </a:r>
          </a:p>
        </p:txBody>
      </p:sp>
      <p:sp>
        <p:nvSpPr>
          <p:cNvPr id="82947" name="Rectangle 3"/>
          <p:cNvSpPr>
            <a:spLocks noGrp="1"/>
          </p:cNvSpPr>
          <p:nvPr>
            <p:ph type="body" sz="half" idx="4294967295"/>
          </p:nvPr>
        </p:nvSpPr>
        <p:spPr>
          <a:xfrm>
            <a:off x="228600" y="1447800"/>
            <a:ext cx="8686800" cy="5029200"/>
          </a:xfrm>
        </p:spPr>
        <p:txBody>
          <a:bodyPr/>
          <a:lstStyle/>
          <a:p>
            <a:pPr algn="just" eaLnBrk="1" hangingPunct="1">
              <a:lnSpc>
                <a:spcPct val="90000"/>
              </a:lnSpc>
            </a:pPr>
            <a:r>
              <a:rPr lang="en-US" sz="2000" smtClean="0">
                <a:latin typeface="Times New Roman" pitchFamily="18" charset="0"/>
                <a:cs typeface="Times New Roman" pitchFamily="18" charset="0"/>
              </a:rPr>
              <a:t>Each page has two status bits associated:  </a:t>
            </a:r>
            <a:r>
              <a:rPr lang="en-US" sz="1800" smtClean="0">
                <a:latin typeface="Times New Roman" pitchFamily="18" charset="0"/>
                <a:cs typeface="Times New Roman" pitchFamily="18" charset="0"/>
              </a:rPr>
              <a:t>Referenced bit (R),  Modified bit (M)</a:t>
            </a:r>
          </a:p>
          <a:p>
            <a:pPr lvl="1" algn="just" eaLnBrk="1" hangingPunct="1">
              <a:lnSpc>
                <a:spcPct val="90000"/>
              </a:lnSpc>
            </a:pPr>
            <a:r>
              <a:rPr lang="en-US" sz="1800" smtClean="0">
                <a:latin typeface="Times New Roman" pitchFamily="18" charset="0"/>
                <a:cs typeface="Times New Roman" pitchFamily="18" charset="0"/>
              </a:rPr>
              <a:t>updated by the hardware at each memory reference </a:t>
            </a:r>
          </a:p>
          <a:p>
            <a:pPr lvl="1" algn="just" eaLnBrk="1" hangingPunct="1">
              <a:lnSpc>
                <a:spcPct val="90000"/>
              </a:lnSpc>
            </a:pPr>
            <a:r>
              <a:rPr lang="en-US" sz="1800" smtClean="0">
                <a:latin typeface="Times New Roman" pitchFamily="18" charset="0"/>
                <a:cs typeface="Times New Roman" pitchFamily="18" charset="0"/>
              </a:rPr>
              <a:t>once set to 1 remain so until they are reset by OS</a:t>
            </a:r>
          </a:p>
          <a:p>
            <a:pPr lvl="1" algn="just" eaLnBrk="1" hangingPunct="1">
              <a:lnSpc>
                <a:spcPct val="90000"/>
              </a:lnSpc>
            </a:pPr>
            <a:r>
              <a:rPr lang="en-US" sz="1800" smtClean="0">
                <a:latin typeface="Times New Roman" pitchFamily="18" charset="0"/>
                <a:cs typeface="Times New Roman" pitchFamily="18" charset="0"/>
              </a:rPr>
              <a:t>can be also simulated in software when the mechanism is not supported by hardware</a:t>
            </a:r>
          </a:p>
          <a:p>
            <a:pPr algn="just" eaLnBrk="1" hangingPunct="1">
              <a:lnSpc>
                <a:spcPct val="90000"/>
              </a:lnSpc>
            </a:pPr>
            <a:r>
              <a:rPr lang="en-US" sz="2000" smtClean="0">
                <a:latin typeface="Times New Roman" pitchFamily="18" charset="0"/>
                <a:cs typeface="Times New Roman" pitchFamily="18" charset="0"/>
              </a:rPr>
              <a:t>Algorithms</a:t>
            </a:r>
          </a:p>
          <a:p>
            <a:pPr lvl="1" algn="just" eaLnBrk="1" hangingPunct="1">
              <a:lnSpc>
                <a:spcPct val="90000"/>
              </a:lnSpc>
            </a:pPr>
            <a:r>
              <a:rPr lang="en-US" sz="1800" smtClean="0">
                <a:latin typeface="Times New Roman" pitchFamily="18" charset="0"/>
                <a:cs typeface="Times New Roman" pitchFamily="18" charset="0"/>
              </a:rPr>
              <a:t>At process start the bits are set to 0</a:t>
            </a:r>
          </a:p>
          <a:p>
            <a:pPr lvl="1" algn="just" eaLnBrk="1" hangingPunct="1">
              <a:lnSpc>
                <a:spcPct val="90000"/>
              </a:lnSpc>
            </a:pPr>
            <a:r>
              <a:rPr lang="en-US" sz="1800" smtClean="0">
                <a:latin typeface="Times New Roman" pitchFamily="18" charset="0"/>
                <a:cs typeface="Times New Roman" pitchFamily="18" charset="0"/>
              </a:rPr>
              <a:t>Periodically (on each clock interrupt) the R bit is cleared</a:t>
            </a:r>
          </a:p>
          <a:p>
            <a:pPr lvl="1" algn="just" eaLnBrk="1" hangingPunct="1">
              <a:lnSpc>
                <a:spcPct val="90000"/>
              </a:lnSpc>
            </a:pPr>
            <a:r>
              <a:rPr lang="en-US" sz="1800" smtClean="0">
                <a:latin typeface="Times New Roman" pitchFamily="18" charset="0"/>
                <a:cs typeface="Times New Roman" pitchFamily="18" charset="0"/>
              </a:rPr>
              <a:t>For page replacement, pages are classified</a:t>
            </a:r>
          </a:p>
          <a:p>
            <a:pPr lvl="2" algn="just" eaLnBrk="1" hangingPunct="1">
              <a:lnSpc>
                <a:spcPct val="90000"/>
              </a:lnSpc>
            </a:pPr>
            <a:r>
              <a:rPr lang="en-US" sz="1600" smtClean="0">
                <a:solidFill>
                  <a:srgbClr val="FF0000"/>
                </a:solidFill>
                <a:latin typeface="Times New Roman" pitchFamily="18" charset="0"/>
                <a:cs typeface="Times New Roman" pitchFamily="18" charset="0"/>
              </a:rPr>
              <a:t>Class 0: not referenced, not modified</a:t>
            </a:r>
          </a:p>
          <a:p>
            <a:pPr lvl="2" algn="just" eaLnBrk="1" hangingPunct="1">
              <a:lnSpc>
                <a:spcPct val="90000"/>
              </a:lnSpc>
            </a:pPr>
            <a:r>
              <a:rPr lang="en-US" sz="1600" smtClean="0">
                <a:latin typeface="Times New Roman" pitchFamily="18" charset="0"/>
                <a:cs typeface="Times New Roman" pitchFamily="18" charset="0"/>
              </a:rPr>
              <a:t>Class 1: not referenced, modified</a:t>
            </a:r>
          </a:p>
          <a:p>
            <a:pPr lvl="2" algn="just" eaLnBrk="1" hangingPunct="1">
              <a:lnSpc>
                <a:spcPct val="90000"/>
              </a:lnSpc>
            </a:pPr>
            <a:r>
              <a:rPr lang="en-US" sz="1600" smtClean="0">
                <a:latin typeface="Times New Roman" pitchFamily="18" charset="0"/>
                <a:cs typeface="Times New Roman" pitchFamily="18" charset="0"/>
              </a:rPr>
              <a:t>Class 2: referenced, not modified</a:t>
            </a:r>
          </a:p>
          <a:p>
            <a:pPr lvl="2" algn="just" eaLnBrk="1" hangingPunct="1">
              <a:lnSpc>
                <a:spcPct val="90000"/>
              </a:lnSpc>
            </a:pPr>
            <a:r>
              <a:rPr lang="en-US" sz="1600" smtClean="0">
                <a:latin typeface="Times New Roman" pitchFamily="18" charset="0"/>
                <a:cs typeface="Times New Roman" pitchFamily="18" charset="0"/>
              </a:rPr>
              <a:t>Class 3: referenced, modified</a:t>
            </a:r>
          </a:p>
          <a:p>
            <a:pPr algn="just" eaLnBrk="1" hangingPunct="1">
              <a:lnSpc>
                <a:spcPct val="90000"/>
              </a:lnSpc>
            </a:pPr>
            <a:r>
              <a:rPr lang="en-US" sz="2000" smtClean="0">
                <a:latin typeface="Times New Roman" pitchFamily="18" charset="0"/>
                <a:cs typeface="Times New Roman" pitchFamily="18" charset="0"/>
              </a:rPr>
              <a:t>The algorithm removes a page at random from the l</a:t>
            </a:r>
            <a:r>
              <a:rPr lang="en-US" sz="2000" smtClean="0">
                <a:solidFill>
                  <a:srgbClr val="FF0000"/>
                </a:solidFill>
                <a:latin typeface="Times New Roman" pitchFamily="18" charset="0"/>
                <a:cs typeface="Times New Roman" pitchFamily="18" charset="0"/>
              </a:rPr>
              <a:t>owest </a:t>
            </a:r>
            <a:r>
              <a:rPr lang="en-US" sz="2000" smtClean="0">
                <a:latin typeface="Times New Roman" pitchFamily="18" charset="0"/>
                <a:cs typeface="Times New Roman" pitchFamily="18" charset="0"/>
              </a:rPr>
              <a:t>numbered nonempty class</a:t>
            </a:r>
          </a:p>
          <a:p>
            <a:pPr algn="just" eaLnBrk="1" hangingPunct="1">
              <a:lnSpc>
                <a:spcPct val="90000"/>
              </a:lnSpc>
            </a:pPr>
            <a:r>
              <a:rPr lang="en-US" sz="2000" smtClean="0">
                <a:latin typeface="Times New Roman" pitchFamily="18" charset="0"/>
                <a:cs typeface="Times New Roman" pitchFamily="18" charset="0"/>
              </a:rPr>
              <a:t>It is easy to understand, moderately efficient to implement, and gives an adequate performance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67</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First-In, First-Out (FIFO)</a:t>
            </a:r>
          </a:p>
        </p:txBody>
      </p:sp>
      <p:sp>
        <p:nvSpPr>
          <p:cNvPr id="83971" name="Rectangle 3"/>
          <p:cNvSpPr>
            <a:spLocks noGrp="1"/>
          </p:cNvSpPr>
          <p:nvPr>
            <p:ph type="body" sz="half" idx="4294967295"/>
          </p:nvPr>
        </p:nvSpPr>
        <p:spPr>
          <a:xfrm>
            <a:off x="152400" y="1676400"/>
            <a:ext cx="8763000" cy="3352800"/>
          </a:xfrm>
        </p:spPr>
        <p:txBody>
          <a:bodyPr/>
          <a:lstStyle/>
          <a:p>
            <a:pPr algn="just" eaLnBrk="1" hangingPunct="1"/>
            <a:r>
              <a:rPr lang="en-US" sz="2800" smtClean="0">
                <a:latin typeface="Times New Roman" pitchFamily="18" charset="0"/>
                <a:cs typeface="Times New Roman" pitchFamily="18" charset="0"/>
              </a:rPr>
              <a:t>OS maintains a queue of all pages currently in memory, with </a:t>
            </a:r>
            <a:r>
              <a:rPr lang="en-US" sz="2400" smtClean="0">
                <a:latin typeface="Times New Roman" pitchFamily="18" charset="0"/>
                <a:cs typeface="Times New Roman" pitchFamily="18" charset="0"/>
              </a:rPr>
              <a:t>the most recent arrival at the tail  and  the least recent arrival at the head. </a:t>
            </a:r>
            <a:r>
              <a:rPr lang="en-US" sz="2800" smtClean="0">
                <a:latin typeface="Times New Roman" pitchFamily="18" charset="0"/>
                <a:cs typeface="Times New Roman" pitchFamily="18" charset="0"/>
              </a:rPr>
              <a:t>On a page fault, the page at the head is removed and the new page added to the tail of the list</a:t>
            </a:r>
          </a:p>
          <a:p>
            <a:pPr algn="just" eaLnBrk="1" hangingPunct="1"/>
            <a:r>
              <a:rPr lang="en-US" sz="2800" smtClean="0">
                <a:latin typeface="Times New Roman" pitchFamily="18" charset="0"/>
                <a:cs typeface="Times New Roman" pitchFamily="18" charset="0"/>
              </a:rPr>
              <a:t>It’s rarely used</a:t>
            </a:r>
          </a:p>
          <a:p>
            <a:pPr algn="just" eaLnBrk="1" hangingPunct="1"/>
            <a:r>
              <a:rPr lang="en-US" sz="2800" smtClean="0">
                <a:latin typeface="Times New Roman" pitchFamily="18" charset="0"/>
                <a:cs typeface="Times New Roman" pitchFamily="18" charset="0"/>
              </a:rPr>
              <a:t>Ex: </a:t>
            </a:r>
            <a:r>
              <a:rPr lang="en-US" sz="2400" smtClean="0">
                <a:latin typeface="Times New Roman" pitchFamily="18" charset="0"/>
                <a:cs typeface="Times New Roman" pitchFamily="18" charset="0"/>
              </a:rPr>
              <a:t>a memory with free three frames</a:t>
            </a:r>
          </a:p>
          <a:p>
            <a:pPr lvl="1" eaLnBrk="1" hangingPunct="1">
              <a:buFont typeface="Arial" charset="0"/>
              <a:buNone/>
            </a:pPr>
            <a:r>
              <a:rPr lang="en-US" sz="2400" smtClean="0">
                <a:latin typeface="Times New Roman" pitchFamily="18" charset="0"/>
                <a:cs typeface="Times New Roman" pitchFamily="18" charset="0"/>
              </a:rPr>
              <a:t>7    0   1   2   0   3    0   4    2   3   0    3   2   1   2   0 1 0   7   0    1</a:t>
            </a:r>
          </a:p>
        </p:txBody>
      </p:sp>
      <p:pic>
        <p:nvPicPr>
          <p:cNvPr id="83972" name="Picture 4"/>
          <p:cNvPicPr>
            <a:picLocks noChangeAspect="1" noChangeArrowheads="1"/>
          </p:cNvPicPr>
          <p:nvPr/>
        </p:nvPicPr>
        <p:blipFill>
          <a:blip r:embed="rId3" cstate="print"/>
          <a:srcRect/>
          <a:stretch>
            <a:fillRect/>
          </a:stretch>
        </p:blipFill>
        <p:spPr bwMode="auto">
          <a:xfrm>
            <a:off x="533400" y="4953000"/>
            <a:ext cx="8001000" cy="115093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68</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Second-Chance</a:t>
            </a:r>
          </a:p>
        </p:txBody>
      </p:sp>
      <p:sp>
        <p:nvSpPr>
          <p:cNvPr id="84995" name="Rectangle 3"/>
          <p:cNvSpPr>
            <a:spLocks noGrp="1"/>
          </p:cNvSpPr>
          <p:nvPr>
            <p:ph type="body" sz="half" idx="4294967295"/>
          </p:nvPr>
        </p:nvSpPr>
        <p:spPr>
          <a:xfrm>
            <a:off x="0" y="1066800"/>
            <a:ext cx="9144000" cy="3733800"/>
          </a:xfrm>
        </p:spPr>
        <p:txBody>
          <a:bodyPr/>
          <a:lstStyle/>
          <a:p>
            <a:pPr algn="just" eaLnBrk="1" hangingPunct="1">
              <a:lnSpc>
                <a:spcPct val="90000"/>
              </a:lnSpc>
            </a:pPr>
            <a:r>
              <a:rPr lang="en-US" sz="2800" smtClean="0">
                <a:latin typeface="Times New Roman" pitchFamily="18" charset="0"/>
                <a:cs typeface="Times New Roman" pitchFamily="18" charset="0"/>
              </a:rPr>
              <a:t>A modification of FIFO to avoid throwing out a heavily used page</a:t>
            </a:r>
          </a:p>
          <a:p>
            <a:pPr algn="just" eaLnBrk="1" hangingPunct="1">
              <a:lnSpc>
                <a:spcPct val="90000"/>
              </a:lnSpc>
            </a:pPr>
            <a:r>
              <a:rPr lang="en-US" sz="2800" smtClean="0">
                <a:latin typeface="Times New Roman" pitchFamily="18" charset="0"/>
                <a:cs typeface="Times New Roman" pitchFamily="18" charset="0"/>
              </a:rPr>
              <a:t>Inspect the R bit of the oldest page</a:t>
            </a:r>
          </a:p>
          <a:p>
            <a:pPr lvl="2" algn="just" eaLnBrk="1" hangingPunct="1">
              <a:lnSpc>
                <a:spcPct val="90000"/>
              </a:lnSpc>
            </a:pPr>
            <a:r>
              <a:rPr lang="en-US" sz="2000" smtClean="0">
                <a:latin typeface="Times New Roman" pitchFamily="18" charset="0"/>
                <a:cs typeface="Times New Roman" pitchFamily="18" charset="0"/>
              </a:rPr>
              <a:t>0 </a:t>
            </a:r>
            <a:r>
              <a:rPr lang="en-US" sz="2000" smtClean="0">
                <a:latin typeface="Times New Roman" pitchFamily="18" charset="0"/>
                <a:cs typeface="Times New Roman" pitchFamily="18" charset="0"/>
                <a:sym typeface="Wingdings" pitchFamily="2" charset="2"/>
              </a:rPr>
              <a:t> page is old and unused  replaced</a:t>
            </a:r>
          </a:p>
          <a:p>
            <a:pPr lvl="2" algn="just" eaLnBrk="1" hangingPunct="1">
              <a:lnSpc>
                <a:spcPct val="90000"/>
              </a:lnSpc>
            </a:pPr>
            <a:r>
              <a:rPr lang="en-US" sz="2000" smtClean="0">
                <a:latin typeface="Times New Roman" pitchFamily="18" charset="0"/>
                <a:cs typeface="Times New Roman" pitchFamily="18" charset="0"/>
                <a:sym typeface="Wingdings" pitchFamily="2" charset="2"/>
              </a:rPr>
              <a:t>1  page is old but used  its R bit = 0 and the page is moved at the end of the queue as a new arrived page</a:t>
            </a:r>
          </a:p>
          <a:p>
            <a:pPr algn="just" eaLnBrk="1" hangingPunct="1">
              <a:lnSpc>
                <a:spcPct val="90000"/>
              </a:lnSpc>
            </a:pPr>
            <a:r>
              <a:rPr lang="en-US" sz="2800" smtClean="0">
                <a:latin typeface="Times New Roman" pitchFamily="18" charset="0"/>
                <a:cs typeface="Times New Roman" pitchFamily="18" charset="0"/>
              </a:rPr>
              <a:t>Look for an old page that has not been not referenced in the previous clock interval</a:t>
            </a:r>
          </a:p>
          <a:p>
            <a:pPr algn="just" eaLnBrk="1" hangingPunct="1">
              <a:lnSpc>
                <a:spcPct val="90000"/>
              </a:lnSpc>
            </a:pPr>
            <a:r>
              <a:rPr lang="en-US" sz="2800" smtClean="0">
                <a:latin typeface="Times New Roman" pitchFamily="18" charset="0"/>
                <a:cs typeface="Times New Roman" pitchFamily="18" charset="0"/>
              </a:rPr>
              <a:t>If all the pages have been references </a:t>
            </a:r>
            <a:r>
              <a:rPr lang="en-US" sz="2800" smtClean="0">
                <a:latin typeface="Times New Roman" pitchFamily="18" charset="0"/>
                <a:cs typeface="Times New Roman" pitchFamily="18" charset="0"/>
                <a:sym typeface="Wingdings" pitchFamily="2" charset="2"/>
              </a:rPr>
              <a:t> FIFO</a:t>
            </a:r>
          </a:p>
        </p:txBody>
      </p:sp>
      <p:pic>
        <p:nvPicPr>
          <p:cNvPr id="84996" name="Picture 5" descr="03-15"/>
          <p:cNvPicPr>
            <a:picLocks noChangeAspect="1" noChangeArrowheads="1"/>
          </p:cNvPicPr>
          <p:nvPr/>
        </p:nvPicPr>
        <p:blipFill>
          <a:blip r:embed="rId3" cstate="print"/>
          <a:srcRect/>
          <a:stretch>
            <a:fillRect/>
          </a:stretch>
        </p:blipFill>
        <p:spPr bwMode="auto">
          <a:xfrm>
            <a:off x="838200" y="4648200"/>
            <a:ext cx="6248400" cy="2143125"/>
          </a:xfrm>
          <a:prstGeom prst="rect">
            <a:avLst/>
          </a:prstGeom>
          <a:noFill/>
          <a:ln w="9525">
            <a:noFill/>
            <a:miter lim="800000"/>
            <a:headEnd/>
            <a:tailEnd/>
          </a:ln>
        </p:spPr>
      </p:pic>
      <p:sp>
        <p:nvSpPr>
          <p:cNvPr id="84997" name="Text Box 4"/>
          <p:cNvSpPr txBox="1">
            <a:spLocks noChangeArrowheads="1"/>
          </p:cNvSpPr>
          <p:nvPr/>
        </p:nvSpPr>
        <p:spPr bwMode="auto">
          <a:xfrm>
            <a:off x="6781800" y="5410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3-15.</a:t>
            </a:r>
          </a:p>
        </p:txBody>
      </p:sp>
      <p:sp>
        <p:nvSpPr>
          <p:cNvPr id="8" name="Slide Number Placeholder 7"/>
          <p:cNvSpPr>
            <a:spLocks noGrp="1"/>
          </p:cNvSpPr>
          <p:nvPr>
            <p:ph type="sldNum" sz="quarter" idx="12"/>
          </p:nvPr>
        </p:nvSpPr>
        <p:spPr/>
        <p:txBody>
          <a:bodyPr/>
          <a:lstStyle/>
          <a:p>
            <a:fld id="{190CC846-20B3-454D-AF77-DE04E39CF884}" type="slidenum">
              <a:rPr lang="en-US" smtClean="0"/>
              <a:pPr/>
              <a:t>69</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457200" y="0"/>
            <a:ext cx="8229600" cy="762000"/>
          </a:xfrm>
        </p:spPr>
        <p:txBody>
          <a:bodyPr/>
          <a:lstStyle/>
          <a:p>
            <a:r>
              <a:rPr lang="en-US" smtClean="0">
                <a:latin typeface="Times New Roman" pitchFamily="18" charset="0"/>
                <a:cs typeface="Times New Roman" pitchFamily="18" charset="0"/>
              </a:rPr>
              <a:t>Objectives…</a:t>
            </a:r>
          </a:p>
        </p:txBody>
      </p:sp>
      <p:sp>
        <p:nvSpPr>
          <p:cNvPr id="21507" name="Rectangle 3"/>
          <p:cNvSpPr>
            <a:spLocks noGrp="1"/>
          </p:cNvSpPr>
          <p:nvPr>
            <p:ph type="body" idx="4294967295"/>
          </p:nvPr>
        </p:nvSpPr>
        <p:spPr>
          <a:xfrm>
            <a:off x="457200" y="838200"/>
            <a:ext cx="8229600" cy="5181600"/>
          </a:xfrm>
        </p:spPr>
        <p:txBody>
          <a:bodyPr/>
          <a:lstStyle/>
          <a:p>
            <a:r>
              <a:rPr lang="en-US" b="1" smtClean="0">
                <a:latin typeface="Times New Roman" pitchFamily="18" charset="0"/>
                <a:cs typeface="Times New Roman" pitchFamily="18" charset="0"/>
              </a:rPr>
              <a:t>Page replacement algorithms</a:t>
            </a:r>
          </a:p>
          <a:p>
            <a:pPr lvl="1"/>
            <a:r>
              <a:rPr lang="en-US" smtClean="0">
                <a:latin typeface="Times New Roman" pitchFamily="18" charset="0"/>
                <a:cs typeface="Times New Roman" pitchFamily="18" charset="0"/>
              </a:rPr>
              <a:t>Optimal</a:t>
            </a:r>
          </a:p>
          <a:p>
            <a:pPr lvl="1"/>
            <a:r>
              <a:rPr lang="en-US" smtClean="0">
                <a:latin typeface="Times New Roman" pitchFamily="18" charset="0"/>
                <a:cs typeface="Times New Roman" pitchFamily="18" charset="0"/>
              </a:rPr>
              <a:t>NRU – Not Recently Used</a:t>
            </a:r>
          </a:p>
          <a:p>
            <a:pPr lvl="1"/>
            <a:r>
              <a:rPr lang="en-US" smtClean="0">
                <a:latin typeface="Times New Roman" pitchFamily="18" charset="0"/>
                <a:cs typeface="Times New Roman" pitchFamily="18" charset="0"/>
              </a:rPr>
              <a:t>FIFO – First In First Out</a:t>
            </a:r>
          </a:p>
          <a:p>
            <a:pPr lvl="1"/>
            <a:r>
              <a:rPr lang="en-US" smtClean="0">
                <a:latin typeface="Times New Roman" pitchFamily="18" charset="0"/>
                <a:cs typeface="Times New Roman" pitchFamily="18" charset="0"/>
              </a:rPr>
              <a:t>Second-Chance</a:t>
            </a:r>
          </a:p>
          <a:p>
            <a:pPr lvl="1"/>
            <a:r>
              <a:rPr lang="en-US" smtClean="0">
                <a:latin typeface="Times New Roman" pitchFamily="18" charset="0"/>
                <a:cs typeface="Times New Roman" pitchFamily="18" charset="0"/>
              </a:rPr>
              <a:t>Clock</a:t>
            </a:r>
          </a:p>
          <a:p>
            <a:pPr lvl="1"/>
            <a:r>
              <a:rPr lang="en-US" smtClean="0">
                <a:latin typeface="Times New Roman" pitchFamily="18" charset="0"/>
                <a:cs typeface="Times New Roman" pitchFamily="18" charset="0"/>
              </a:rPr>
              <a:t>LRU: Least Recently used</a:t>
            </a:r>
          </a:p>
          <a:p>
            <a:pPr lvl="1"/>
            <a:r>
              <a:rPr lang="en-US" smtClean="0">
                <a:latin typeface="Times New Roman" pitchFamily="18" charset="0"/>
                <a:cs typeface="Times New Roman" pitchFamily="18" charset="0"/>
              </a:rPr>
              <a:t>Working Set</a:t>
            </a:r>
          </a:p>
          <a:p>
            <a:pPr lvl="1"/>
            <a:r>
              <a:rPr lang="en-US" smtClean="0">
                <a:latin typeface="Times New Roman" pitchFamily="18" charset="0"/>
                <a:cs typeface="Times New Roman" pitchFamily="18" charset="0"/>
              </a:rPr>
              <a:t>WSClock-Working Set Clock</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Clock</a:t>
            </a:r>
          </a:p>
        </p:txBody>
      </p:sp>
      <p:sp>
        <p:nvSpPr>
          <p:cNvPr id="86019" name="Rectangle 3"/>
          <p:cNvSpPr>
            <a:spLocks noGrp="1"/>
          </p:cNvSpPr>
          <p:nvPr>
            <p:ph type="body" sz="half" idx="4294967295"/>
          </p:nvPr>
        </p:nvSpPr>
        <p:spPr>
          <a:xfrm>
            <a:off x="304800" y="1066800"/>
            <a:ext cx="8839200" cy="5791200"/>
          </a:xfrm>
        </p:spPr>
        <p:txBody>
          <a:bodyPr/>
          <a:lstStyle/>
          <a:p>
            <a:pPr algn="just" eaLnBrk="1" hangingPunct="1"/>
            <a:r>
              <a:rPr lang="en-US" sz="2800" smtClean="0">
                <a:latin typeface="Times New Roman" pitchFamily="18" charset="0"/>
                <a:cs typeface="Times New Roman" pitchFamily="18" charset="0"/>
              </a:rPr>
              <a:t>In a second chance algorithms, it is unnecessarily inefficiency because it is constantly moving pages around on its list</a:t>
            </a:r>
          </a:p>
          <a:p>
            <a:pPr algn="just" eaLnBrk="1" hangingPunct="1"/>
            <a:r>
              <a:rPr lang="en-US" sz="2800" smtClean="0">
                <a:latin typeface="Times New Roman" pitchFamily="18" charset="0"/>
                <a:cs typeface="Times New Roman" pitchFamily="18" charset="0"/>
              </a:rPr>
              <a:t>Keep all the page frames on a circular list in the form of a clock</a:t>
            </a:r>
          </a:p>
          <a:p>
            <a:pPr algn="just" eaLnBrk="1" hangingPunct="1"/>
            <a:r>
              <a:rPr lang="en-US" sz="2800" smtClean="0">
                <a:latin typeface="Times New Roman" pitchFamily="18" charset="0"/>
                <a:cs typeface="Times New Roman" pitchFamily="18" charset="0"/>
                <a:sym typeface="Wingdings" pitchFamily="2" charset="2"/>
              </a:rPr>
              <a:t>The hand points to the oldest page</a:t>
            </a:r>
          </a:p>
          <a:p>
            <a:pPr algn="just" eaLnBrk="1" hangingPunct="1"/>
            <a:r>
              <a:rPr lang="en-US" sz="2800" smtClean="0">
                <a:latin typeface="Times New Roman" pitchFamily="18" charset="0"/>
                <a:cs typeface="Times New Roman" pitchFamily="18" charset="0"/>
                <a:sym typeface="Wingdings" pitchFamily="2" charset="2"/>
              </a:rPr>
              <a:t>How to work</a:t>
            </a:r>
          </a:p>
          <a:p>
            <a:pPr lvl="1" algn="just" eaLnBrk="1" hangingPunct="1"/>
            <a:r>
              <a:rPr lang="en-US" sz="2400" smtClean="0">
                <a:latin typeface="Times New Roman" pitchFamily="18" charset="0"/>
                <a:cs typeface="Times New Roman" pitchFamily="18" charset="0"/>
                <a:sym typeface="Wingdings" pitchFamily="2" charset="2"/>
              </a:rPr>
              <a:t>When a page fault occurs, the page being pointed to by the hand is inspected</a:t>
            </a:r>
          </a:p>
          <a:p>
            <a:pPr lvl="1" algn="just" eaLnBrk="1" hangingPunct="1"/>
            <a:r>
              <a:rPr lang="en-US" sz="2400" smtClean="0">
                <a:latin typeface="Times New Roman" pitchFamily="18" charset="0"/>
                <a:cs typeface="Times New Roman" pitchFamily="18" charset="0"/>
                <a:sym typeface="Wingdings" pitchFamily="2" charset="2"/>
              </a:rPr>
              <a:t>If its R bit is 0, the page is evicted, the new page is inserted into the clock in its place, and the hand is advanced one position</a:t>
            </a:r>
          </a:p>
          <a:p>
            <a:pPr lvl="1" algn="just" eaLnBrk="1" hangingPunct="1"/>
            <a:r>
              <a:rPr lang="en-US" sz="2400" smtClean="0">
                <a:latin typeface="Times New Roman" pitchFamily="18" charset="0"/>
                <a:cs typeface="Times New Roman" pitchFamily="18" charset="0"/>
                <a:sym typeface="Wingdings" pitchFamily="2" charset="2"/>
              </a:rPr>
              <a:t>If R is 1, it is cleared and the hand is advanced to the next page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Clock</a:t>
            </a:r>
          </a:p>
        </p:txBody>
      </p:sp>
      <p:pic>
        <p:nvPicPr>
          <p:cNvPr id="87043" name="Picture 4" descr="03-16"/>
          <p:cNvPicPr>
            <a:picLocks noChangeAspect="1" noChangeArrowheads="1"/>
          </p:cNvPicPr>
          <p:nvPr/>
        </p:nvPicPr>
        <p:blipFill>
          <a:blip r:embed="rId3" cstate="print"/>
          <a:srcRect/>
          <a:stretch>
            <a:fillRect/>
          </a:stretch>
        </p:blipFill>
        <p:spPr bwMode="auto">
          <a:xfrm>
            <a:off x="762000" y="1600200"/>
            <a:ext cx="7620000" cy="3962400"/>
          </a:xfrm>
          <a:prstGeom prst="rect">
            <a:avLst/>
          </a:prstGeom>
          <a:noFill/>
          <a:ln w="9525">
            <a:noFill/>
            <a:miter lim="800000"/>
            <a:headEnd/>
            <a:tailEnd/>
          </a:ln>
        </p:spPr>
      </p:pic>
      <p:sp>
        <p:nvSpPr>
          <p:cNvPr id="87044" name="Text Box 4"/>
          <p:cNvSpPr txBox="1">
            <a:spLocks noChangeArrowheads="1"/>
          </p:cNvSpPr>
          <p:nvPr/>
        </p:nvSpPr>
        <p:spPr bwMode="auto">
          <a:xfrm>
            <a:off x="5410200" y="5638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3-16.</a:t>
            </a:r>
          </a:p>
        </p:txBody>
      </p:sp>
      <p:sp>
        <p:nvSpPr>
          <p:cNvPr id="7" name="Slide Number Placeholder 6"/>
          <p:cNvSpPr>
            <a:spLocks noGrp="1"/>
          </p:cNvSpPr>
          <p:nvPr>
            <p:ph type="sldNum" sz="quarter" idx="12"/>
          </p:nvPr>
        </p:nvSpPr>
        <p:spPr/>
        <p:txBody>
          <a:bodyPr/>
          <a:lstStyle/>
          <a:p>
            <a:fld id="{190CC846-20B3-454D-AF77-DE04E39CF884}" type="slidenum">
              <a:rPr lang="en-US" smtClean="0"/>
              <a:pPr/>
              <a:t>71</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Least Recently Used (LRU)</a:t>
            </a:r>
          </a:p>
        </p:txBody>
      </p:sp>
      <p:sp>
        <p:nvSpPr>
          <p:cNvPr id="88067" name="Rectangle 3"/>
          <p:cNvSpPr>
            <a:spLocks noGrp="1"/>
          </p:cNvSpPr>
          <p:nvPr>
            <p:ph type="body" sz="half" idx="4294967295"/>
          </p:nvPr>
        </p:nvSpPr>
        <p:spPr>
          <a:xfrm>
            <a:off x="304800" y="1600200"/>
            <a:ext cx="8534400" cy="4572000"/>
          </a:xfrm>
        </p:spPr>
        <p:txBody>
          <a:bodyPr/>
          <a:lstStyle/>
          <a:p>
            <a:pPr algn="just" eaLnBrk="1" hangingPunct="1">
              <a:lnSpc>
                <a:spcPct val="80000"/>
              </a:lnSpc>
            </a:pPr>
            <a:r>
              <a:rPr lang="en-US" sz="2800" smtClean="0">
                <a:latin typeface="Times New Roman" pitchFamily="18" charset="0"/>
                <a:cs typeface="Times New Roman" pitchFamily="18" charset="0"/>
              </a:rPr>
              <a:t>Based on the observation that </a:t>
            </a:r>
          </a:p>
          <a:p>
            <a:pPr lvl="1" algn="just" eaLnBrk="1" hangingPunct="1">
              <a:lnSpc>
                <a:spcPct val="80000"/>
              </a:lnSpc>
            </a:pPr>
            <a:r>
              <a:rPr lang="en-US" smtClean="0">
                <a:solidFill>
                  <a:srgbClr val="0070C0"/>
                </a:solidFill>
                <a:latin typeface="Times New Roman" pitchFamily="18" charset="0"/>
                <a:cs typeface="Times New Roman" pitchFamily="18" charset="0"/>
              </a:rPr>
              <a:t>pages that have been heavily used in the last few instructions will probably be heavily used again in the next few.</a:t>
            </a:r>
          </a:p>
          <a:p>
            <a:pPr algn="just" eaLnBrk="1" hangingPunct="1">
              <a:lnSpc>
                <a:spcPct val="80000"/>
              </a:lnSpc>
            </a:pPr>
            <a:r>
              <a:rPr lang="en-US" sz="2800" b="1" i="1" smtClean="0">
                <a:latin typeface="Times New Roman" pitchFamily="18" charset="0"/>
                <a:cs typeface="Times New Roman" pitchFamily="18" charset="0"/>
              </a:rPr>
              <a:t>Throw out the page that has been unused for the longest time when a page fault occurs.</a:t>
            </a:r>
          </a:p>
          <a:p>
            <a:pPr algn="just" eaLnBrk="1" hangingPunct="1">
              <a:lnSpc>
                <a:spcPct val="80000"/>
              </a:lnSpc>
            </a:pPr>
            <a:r>
              <a:rPr lang="en-US" sz="2800" smtClean="0">
                <a:latin typeface="Times New Roman" pitchFamily="18" charset="0"/>
                <a:cs typeface="Times New Roman" pitchFamily="18" charset="0"/>
              </a:rPr>
              <a:t>The algorithm keeps a linked list</a:t>
            </a:r>
          </a:p>
          <a:p>
            <a:pPr lvl="1" algn="just" eaLnBrk="1" hangingPunct="1">
              <a:lnSpc>
                <a:spcPct val="80000"/>
              </a:lnSpc>
            </a:pPr>
            <a:r>
              <a:rPr lang="en-US" smtClean="0">
                <a:latin typeface="Times New Roman" pitchFamily="18" charset="0"/>
                <a:cs typeface="Times New Roman" pitchFamily="18" charset="0"/>
              </a:rPr>
              <a:t>the referenced page is moved at the front of the list</a:t>
            </a:r>
          </a:p>
          <a:p>
            <a:pPr lvl="1" algn="just" eaLnBrk="1" hangingPunct="1">
              <a:lnSpc>
                <a:spcPct val="80000"/>
              </a:lnSpc>
            </a:pPr>
            <a:r>
              <a:rPr lang="en-US" smtClean="0">
                <a:latin typeface="Times New Roman" pitchFamily="18" charset="0"/>
                <a:cs typeface="Times New Roman" pitchFamily="18" charset="0"/>
              </a:rPr>
              <a:t>the page at the end of the list is replaced</a:t>
            </a:r>
          </a:p>
          <a:p>
            <a:pPr lvl="1" algn="just" eaLnBrk="1" hangingPunct="1">
              <a:lnSpc>
                <a:spcPct val="80000"/>
              </a:lnSpc>
            </a:pPr>
            <a:r>
              <a:rPr lang="en-US" smtClean="0">
                <a:latin typeface="Times New Roman" pitchFamily="18" charset="0"/>
                <a:cs typeface="Times New Roman" pitchFamily="18" charset="0"/>
              </a:rPr>
              <a:t>the list must be updated at each memory reference </a:t>
            </a:r>
            <a:r>
              <a:rPr lang="en-US" smtClean="0">
                <a:latin typeface="Times New Roman" pitchFamily="18" charset="0"/>
                <a:cs typeface="Times New Roman" pitchFamily="18" charset="0"/>
                <a:sym typeface="Wingdings" pitchFamily="2" charset="2"/>
              </a:rPr>
              <a:t> </a:t>
            </a:r>
            <a:r>
              <a:rPr lang="en-US" b="1" smtClean="0">
                <a:latin typeface="Times New Roman" pitchFamily="18" charset="0"/>
                <a:cs typeface="Times New Roman" pitchFamily="18" charset="0"/>
                <a:sym typeface="Wingdings" pitchFamily="2" charset="2"/>
              </a:rPr>
              <a:t>costly</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72</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Least Recently Used (LRU)</a:t>
            </a:r>
          </a:p>
        </p:txBody>
      </p:sp>
      <p:sp>
        <p:nvSpPr>
          <p:cNvPr id="89091" name="Rectangle 3"/>
          <p:cNvSpPr>
            <a:spLocks noGrp="1"/>
          </p:cNvSpPr>
          <p:nvPr>
            <p:ph type="body" sz="half" idx="4294967295"/>
          </p:nvPr>
        </p:nvSpPr>
        <p:spPr>
          <a:xfrm>
            <a:off x="304800" y="1524000"/>
            <a:ext cx="8610600" cy="4800600"/>
          </a:xfrm>
        </p:spPr>
        <p:txBody>
          <a:bodyPr>
            <a:normAutofit lnSpcReduction="10000"/>
          </a:bodyPr>
          <a:lstStyle/>
          <a:p>
            <a:pPr algn="just" eaLnBrk="1" hangingPunct="1">
              <a:lnSpc>
                <a:spcPct val="80000"/>
              </a:lnSpc>
            </a:pPr>
            <a:r>
              <a:rPr lang="en-US" sz="2400" smtClean="0">
                <a:latin typeface="Times New Roman" pitchFamily="18" charset="0"/>
                <a:cs typeface="Times New Roman" pitchFamily="18" charset="0"/>
              </a:rPr>
              <a:t>Implementing LRU with a hardware counter</a:t>
            </a:r>
          </a:p>
          <a:p>
            <a:pPr lvl="1" algn="just" eaLnBrk="1" hangingPunct="1">
              <a:lnSpc>
                <a:spcPct val="80000"/>
              </a:lnSpc>
            </a:pPr>
            <a:r>
              <a:rPr lang="en-US" sz="2400" smtClean="0">
                <a:latin typeface="Times New Roman" pitchFamily="18" charset="0"/>
                <a:cs typeface="Times New Roman" pitchFamily="18" charset="0"/>
              </a:rPr>
              <a:t>keep a 64-bit counter which is incremented after each instruction</a:t>
            </a:r>
          </a:p>
          <a:p>
            <a:pPr lvl="1" algn="just" eaLnBrk="1" hangingPunct="1">
              <a:lnSpc>
                <a:spcPct val="80000"/>
              </a:lnSpc>
            </a:pPr>
            <a:r>
              <a:rPr lang="en-US" sz="2400" smtClean="0">
                <a:latin typeface="Times New Roman" pitchFamily="18" charset="0"/>
                <a:cs typeface="Times New Roman" pitchFamily="18" charset="0"/>
              </a:rPr>
              <a:t>each page table entry has a field large enough to store the counter</a:t>
            </a:r>
          </a:p>
          <a:p>
            <a:pPr lvl="1" algn="just" eaLnBrk="1" hangingPunct="1">
              <a:lnSpc>
                <a:spcPct val="80000"/>
              </a:lnSpc>
            </a:pPr>
            <a:r>
              <a:rPr lang="en-US" sz="2400" smtClean="0">
                <a:latin typeface="Times New Roman" pitchFamily="18" charset="0"/>
                <a:cs typeface="Times New Roman" pitchFamily="18" charset="0"/>
              </a:rPr>
              <a:t>the counter is stored in the page table entry for the page just referenced</a:t>
            </a:r>
          </a:p>
          <a:p>
            <a:pPr lvl="1" algn="just" eaLnBrk="1" hangingPunct="1">
              <a:lnSpc>
                <a:spcPct val="80000"/>
              </a:lnSpc>
            </a:pPr>
            <a:r>
              <a:rPr lang="en-US" sz="2400" smtClean="0">
                <a:latin typeface="Times New Roman" pitchFamily="18" charset="0"/>
                <a:cs typeface="Times New Roman" pitchFamily="18" charset="0"/>
              </a:rPr>
              <a:t>the page with the lowest value of its counter field is replaced</a:t>
            </a:r>
          </a:p>
          <a:p>
            <a:pPr algn="just" eaLnBrk="1" hangingPunct="1">
              <a:lnSpc>
                <a:spcPct val="80000"/>
              </a:lnSpc>
            </a:pPr>
            <a:r>
              <a:rPr lang="en-US" sz="2400" smtClean="0">
                <a:latin typeface="Times New Roman" pitchFamily="18" charset="0"/>
                <a:cs typeface="Times New Roman" pitchFamily="18" charset="0"/>
              </a:rPr>
              <a:t>Implementing LRU with a hardware bits matrix</a:t>
            </a:r>
          </a:p>
          <a:p>
            <a:pPr lvl="1" algn="just" eaLnBrk="1" hangingPunct="1">
              <a:lnSpc>
                <a:spcPct val="80000"/>
              </a:lnSpc>
            </a:pPr>
            <a:r>
              <a:rPr lang="en-US" sz="2400" smtClean="0">
                <a:latin typeface="Times New Roman" pitchFamily="18" charset="0"/>
                <a:cs typeface="Times New Roman" pitchFamily="18" charset="0"/>
              </a:rPr>
              <a:t>N page frames </a:t>
            </a:r>
            <a:r>
              <a:rPr lang="en-US" sz="2400" smtClean="0">
                <a:latin typeface="Times New Roman" pitchFamily="18" charset="0"/>
                <a:cs typeface="Times New Roman" pitchFamily="18" charset="0"/>
                <a:sym typeface="Wingdings" pitchFamily="2" charset="2"/>
              </a:rPr>
              <a:t> N x N bits matrix</a:t>
            </a:r>
          </a:p>
          <a:p>
            <a:pPr lvl="1" algn="just" eaLnBrk="1" hangingPunct="1">
              <a:lnSpc>
                <a:spcPct val="80000"/>
              </a:lnSpc>
            </a:pPr>
            <a:r>
              <a:rPr lang="en-US" sz="2400" smtClean="0">
                <a:solidFill>
                  <a:srgbClr val="FF0000"/>
                </a:solidFill>
                <a:latin typeface="Times New Roman" pitchFamily="18" charset="0"/>
                <a:cs typeface="Times New Roman" pitchFamily="18" charset="0"/>
                <a:sym typeface="Wingdings" pitchFamily="2" charset="2"/>
              </a:rPr>
              <a:t>when virtual page </a:t>
            </a:r>
            <a:r>
              <a:rPr lang="en-US" sz="2400" i="1" smtClean="0">
                <a:solidFill>
                  <a:srgbClr val="FF0000"/>
                </a:solidFill>
                <a:latin typeface="Times New Roman" pitchFamily="18" charset="0"/>
                <a:cs typeface="Times New Roman" pitchFamily="18" charset="0"/>
                <a:sym typeface="Wingdings" pitchFamily="2" charset="2"/>
              </a:rPr>
              <a:t>k</a:t>
            </a:r>
            <a:r>
              <a:rPr lang="en-US" sz="2400" smtClean="0">
                <a:solidFill>
                  <a:srgbClr val="FF0000"/>
                </a:solidFill>
                <a:latin typeface="Times New Roman" pitchFamily="18" charset="0"/>
                <a:cs typeface="Times New Roman" pitchFamily="18" charset="0"/>
                <a:sym typeface="Wingdings" pitchFamily="2" charset="2"/>
              </a:rPr>
              <a:t> is referenced </a:t>
            </a:r>
          </a:p>
          <a:p>
            <a:pPr lvl="2" algn="just" eaLnBrk="1" hangingPunct="1">
              <a:lnSpc>
                <a:spcPct val="80000"/>
              </a:lnSpc>
            </a:pPr>
            <a:r>
              <a:rPr lang="en-US" smtClean="0">
                <a:solidFill>
                  <a:srgbClr val="FF0000"/>
                </a:solidFill>
                <a:latin typeface="Times New Roman" pitchFamily="18" charset="0"/>
                <a:cs typeface="Times New Roman" pitchFamily="18" charset="0"/>
              </a:rPr>
              <a:t>bits of row k are set to 1</a:t>
            </a:r>
          </a:p>
          <a:p>
            <a:pPr lvl="2" algn="just" eaLnBrk="1" hangingPunct="1">
              <a:lnSpc>
                <a:spcPct val="80000"/>
              </a:lnSpc>
            </a:pPr>
            <a:r>
              <a:rPr lang="en-US" smtClean="0">
                <a:solidFill>
                  <a:srgbClr val="FF0000"/>
                </a:solidFill>
                <a:latin typeface="Times New Roman" pitchFamily="18" charset="0"/>
                <a:cs typeface="Times New Roman" pitchFamily="18" charset="0"/>
              </a:rPr>
              <a:t>bits of column k are set to 0 ( demo ở slide sau)</a:t>
            </a:r>
          </a:p>
          <a:p>
            <a:pPr lvl="1" algn="just" eaLnBrk="1" hangingPunct="1">
              <a:lnSpc>
                <a:spcPct val="80000"/>
              </a:lnSpc>
            </a:pPr>
            <a:r>
              <a:rPr lang="en-US" sz="2400" smtClean="0">
                <a:solidFill>
                  <a:srgbClr val="FF0000"/>
                </a:solidFill>
                <a:latin typeface="Times New Roman" pitchFamily="18" charset="0"/>
                <a:cs typeface="Times New Roman" pitchFamily="18" charset="0"/>
              </a:rPr>
              <a:t>the page with the lowest value is removed</a:t>
            </a:r>
            <a:endParaRPr lang="en-US" sz="2400" b="1" smtClean="0">
              <a:solidFill>
                <a:srgbClr val="FF0000"/>
              </a:solidFill>
              <a:latin typeface="Times New Roman" pitchFamily="18" charset="0"/>
              <a:cs typeface="Times New Roman" pitchFamily="18" charset="0"/>
              <a:sym typeface="Wingdings" pitchFamily="2" charset="2"/>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73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Least Recently Used (LRU)</a:t>
            </a:r>
          </a:p>
        </p:txBody>
      </p:sp>
      <p:sp>
        <p:nvSpPr>
          <p:cNvPr id="90115" name="Rectangle 3"/>
          <p:cNvSpPr>
            <a:spLocks noGrp="1"/>
          </p:cNvSpPr>
          <p:nvPr>
            <p:ph type="body" sz="half" idx="4294967295"/>
          </p:nvPr>
        </p:nvSpPr>
        <p:spPr>
          <a:xfrm>
            <a:off x="0" y="1066800"/>
            <a:ext cx="9144000" cy="5791200"/>
          </a:xfrm>
        </p:spPr>
        <p:txBody>
          <a:bodyPr/>
          <a:lstStyle/>
          <a:p>
            <a:pPr eaLnBrk="1" hangingPunct="1"/>
            <a:r>
              <a:rPr lang="en-US" sz="2800" smtClean="0">
                <a:latin typeface="Times New Roman" pitchFamily="18" charset="0"/>
                <a:cs typeface="Times New Roman" pitchFamily="18" charset="0"/>
              </a:rPr>
              <a:t>Ex: </a:t>
            </a:r>
          </a:p>
          <a:p>
            <a:pPr lvl="1" eaLnBrk="1" hangingPunct="1"/>
            <a:r>
              <a:rPr lang="en-US" sz="2400" smtClean="0">
                <a:latin typeface="Times New Roman" pitchFamily="18" charset="0"/>
                <a:cs typeface="Times New Roman" pitchFamily="18" charset="0"/>
              </a:rPr>
              <a:t>a memory with free three frames</a:t>
            </a:r>
          </a:p>
          <a:p>
            <a:pPr lvl="1" eaLnBrk="1" hangingPunct="1"/>
            <a:r>
              <a:rPr lang="en-US" sz="2400" smtClean="0">
                <a:latin typeface="Times New Roman" pitchFamily="18" charset="0"/>
                <a:cs typeface="Times New Roman" pitchFamily="18" charset="0"/>
              </a:rPr>
              <a:t>7    0    1    2   0    3    0    4   2    3   0    3    2   1    2    0  1 0  7  0 1</a:t>
            </a:r>
          </a:p>
          <a:p>
            <a:pPr lvl="1" eaLnBrk="1" hangingPunct="1"/>
            <a:endParaRPr lang="en-US" sz="2400" smtClean="0">
              <a:latin typeface="Times New Roman" pitchFamily="18" charset="0"/>
              <a:cs typeface="Times New Roman" pitchFamily="18" charset="0"/>
            </a:endParaRPr>
          </a:p>
          <a:p>
            <a:pPr lvl="1" eaLnBrk="1" hangingPunct="1"/>
            <a:endParaRPr lang="en-US" sz="2400" smtClean="0">
              <a:latin typeface="Times New Roman" pitchFamily="18" charset="0"/>
              <a:cs typeface="Times New Roman" pitchFamily="18" charset="0"/>
            </a:endParaRPr>
          </a:p>
          <a:p>
            <a:pPr lvl="1" eaLnBrk="1" hangingPunct="1"/>
            <a:endParaRPr lang="en-US" sz="1800" smtClean="0">
              <a:latin typeface="Times New Roman" pitchFamily="18" charset="0"/>
              <a:cs typeface="Times New Roman" pitchFamily="18" charset="0"/>
            </a:endParaRPr>
          </a:p>
          <a:p>
            <a:pPr lvl="1" eaLnBrk="1" hangingPunct="1"/>
            <a:r>
              <a:rPr lang="en-US" sz="2400" smtClean="0">
                <a:latin typeface="Times New Roman" pitchFamily="18" charset="0"/>
                <a:cs typeface="Times New Roman" pitchFamily="18" charset="0"/>
              </a:rPr>
              <a:t>A memory with four page frames</a:t>
            </a:r>
          </a:p>
          <a:p>
            <a:pPr lvl="1" eaLnBrk="1" hangingPunct="1"/>
            <a:r>
              <a:rPr lang="en-US" sz="2400" smtClean="0">
                <a:latin typeface="Times New Roman" pitchFamily="18" charset="0"/>
                <a:cs typeface="Times New Roman" pitchFamily="18" charset="0"/>
              </a:rPr>
              <a:t>0 1 2 3 2 1 0 3 2 3</a:t>
            </a:r>
          </a:p>
        </p:txBody>
      </p:sp>
      <p:pic>
        <p:nvPicPr>
          <p:cNvPr id="90116" name="Picture 4"/>
          <p:cNvPicPr>
            <a:picLocks noChangeAspect="1" noChangeArrowheads="1"/>
          </p:cNvPicPr>
          <p:nvPr/>
        </p:nvPicPr>
        <p:blipFill>
          <a:blip r:embed="rId3" cstate="print"/>
          <a:srcRect/>
          <a:stretch>
            <a:fillRect/>
          </a:stretch>
        </p:blipFill>
        <p:spPr bwMode="auto">
          <a:xfrm>
            <a:off x="762000" y="2438400"/>
            <a:ext cx="7696200" cy="1184275"/>
          </a:xfrm>
          <a:prstGeom prst="rect">
            <a:avLst/>
          </a:prstGeom>
          <a:noFill/>
          <a:ln w="9525">
            <a:noFill/>
            <a:miter lim="800000"/>
            <a:headEnd/>
            <a:tailEnd/>
          </a:ln>
        </p:spPr>
      </p:pic>
      <p:sp>
        <p:nvSpPr>
          <p:cNvPr id="90117" name="Text Box 4"/>
          <p:cNvSpPr txBox="1">
            <a:spLocks noChangeArrowheads="1"/>
          </p:cNvSpPr>
          <p:nvPr/>
        </p:nvSpPr>
        <p:spPr bwMode="auto">
          <a:xfrm>
            <a:off x="990600" y="5410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3-17.</a:t>
            </a:r>
          </a:p>
        </p:txBody>
      </p:sp>
      <p:pic>
        <p:nvPicPr>
          <p:cNvPr id="90118" name="Picture 7"/>
          <p:cNvPicPr>
            <a:picLocks noChangeAspect="1" noChangeArrowheads="1"/>
          </p:cNvPicPr>
          <p:nvPr/>
        </p:nvPicPr>
        <p:blipFill>
          <a:blip r:embed="rId4" cstate="print"/>
          <a:srcRect/>
          <a:stretch>
            <a:fillRect/>
          </a:stretch>
        </p:blipFill>
        <p:spPr bwMode="auto">
          <a:xfrm>
            <a:off x="3200400" y="4143375"/>
            <a:ext cx="4972050" cy="2486025"/>
          </a:xfrm>
          <a:prstGeom prst="rect">
            <a:avLst/>
          </a:prstGeom>
          <a:noFill/>
          <a:ln w="9525">
            <a:noFill/>
            <a:miter lim="800000"/>
            <a:headEnd/>
            <a:tailEnd/>
          </a:ln>
        </p:spPr>
      </p:pic>
      <p:sp>
        <p:nvSpPr>
          <p:cNvPr id="8" name="Rectangle 7"/>
          <p:cNvSpPr/>
          <p:nvPr/>
        </p:nvSpPr>
        <p:spPr>
          <a:xfrm>
            <a:off x="304800" y="5867400"/>
            <a:ext cx="2667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The page 1 will be evicted if a new page is loaded.</a:t>
            </a:r>
          </a:p>
        </p:txBody>
      </p:sp>
      <p:sp>
        <p:nvSpPr>
          <p:cNvPr id="10" name="Rectangle 9"/>
          <p:cNvSpPr/>
          <p:nvPr/>
        </p:nvSpPr>
        <p:spPr>
          <a:xfrm>
            <a:off x="8382000" y="556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latin typeface="Arial" pitchFamily="34" charset="0"/>
                <a:cs typeface="Arial" pitchFamily="34" charset="0"/>
              </a:rPr>
              <a:t>Min value</a:t>
            </a:r>
          </a:p>
        </p:txBody>
      </p:sp>
      <p:cxnSp>
        <p:nvCxnSpPr>
          <p:cNvPr id="12" name="Straight Arrow Connector 11"/>
          <p:cNvCxnSpPr>
            <a:stCxn id="10" idx="1"/>
          </p:cNvCxnSpPr>
          <p:nvPr/>
        </p:nvCxnSpPr>
        <p:spPr>
          <a:xfrm rot="10800000" flipV="1">
            <a:off x="8077200" y="582930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a:xfrm flipV="1">
            <a:off x="2971800" y="5867400"/>
            <a:ext cx="4419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190CC846-20B3-454D-AF77-DE04E39CF884}" type="slidenum">
              <a:rPr lang="en-US" smtClean="0"/>
              <a:pPr/>
              <a:t>74</a:t>
            </a:fld>
            <a:endParaRPr lang="en-US"/>
          </a:p>
        </p:txBody>
      </p:sp>
      <p:sp>
        <p:nvSpPr>
          <p:cNvPr id="14" name="Footer Placeholder 13"/>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Not Frequently Used (NFU)</a:t>
            </a:r>
          </a:p>
        </p:txBody>
      </p:sp>
      <p:sp>
        <p:nvSpPr>
          <p:cNvPr id="91139" name="Rectangle 3"/>
          <p:cNvSpPr>
            <a:spLocks noGrp="1"/>
          </p:cNvSpPr>
          <p:nvPr>
            <p:ph type="body" sz="half" idx="4294967295"/>
          </p:nvPr>
        </p:nvSpPr>
        <p:spPr>
          <a:xfrm>
            <a:off x="304800" y="1295400"/>
            <a:ext cx="8534400" cy="5181600"/>
          </a:xfrm>
        </p:spPr>
        <p:txBody>
          <a:bodyPr/>
          <a:lstStyle/>
          <a:p>
            <a:pPr algn="just" eaLnBrk="1" hangingPunct="1"/>
            <a:r>
              <a:rPr lang="en-US" sz="2600" b="1" i="1" smtClean="0">
                <a:latin typeface="Times New Roman" pitchFamily="18" charset="0"/>
                <a:cs typeface="Times New Roman" pitchFamily="18" charset="0"/>
              </a:rPr>
              <a:t>A software implementation of LRU</a:t>
            </a:r>
          </a:p>
          <a:p>
            <a:pPr algn="just" eaLnBrk="1" hangingPunct="1"/>
            <a:r>
              <a:rPr lang="en-US" sz="2600" b="1" i="1" smtClean="0">
                <a:latin typeface="Times New Roman" pitchFamily="18" charset="0"/>
                <a:cs typeface="Times New Roman" pitchFamily="18" charset="0"/>
              </a:rPr>
              <a:t>A software counter associated with each page (from 0)</a:t>
            </a:r>
          </a:p>
          <a:p>
            <a:pPr algn="just" eaLnBrk="1" hangingPunct="1"/>
            <a:r>
              <a:rPr lang="en-US" sz="2600" smtClean="0">
                <a:latin typeface="Times New Roman" pitchFamily="18" charset="0"/>
                <a:cs typeface="Times New Roman" pitchFamily="18" charset="0"/>
              </a:rPr>
              <a:t>At each clock tick the R bit (0/1) is added to the counter for all the pages in memory (</a:t>
            </a:r>
            <a:r>
              <a:rPr lang="en-US" sz="2600" smtClean="0">
                <a:solidFill>
                  <a:srgbClr val="FF0000"/>
                </a:solidFill>
                <a:latin typeface="Times New Roman" pitchFamily="18" charset="0"/>
                <a:cs typeface="Times New Roman" pitchFamily="18" charset="0"/>
              </a:rPr>
              <a:t>counter = counter + R </a:t>
            </a:r>
            <a:r>
              <a:rPr lang="en-US" sz="2600" smtClean="0">
                <a:latin typeface="Times New Roman" pitchFamily="18" charset="0"/>
                <a:cs typeface="Times New Roman" pitchFamily="18" charset="0"/>
                <a:sym typeface="Wingdings" pitchFamily="2" charset="2"/>
              </a:rPr>
              <a:t></a:t>
            </a:r>
            <a:r>
              <a:rPr lang="en-US" sz="2600" smtClean="0">
                <a:latin typeface="Times New Roman" pitchFamily="18" charset="0"/>
                <a:cs typeface="Times New Roman" pitchFamily="18" charset="0"/>
              </a:rPr>
              <a:t> each counter will increase or unchange) </a:t>
            </a:r>
            <a:r>
              <a:rPr lang="en-US" sz="2600" smtClean="0">
                <a:solidFill>
                  <a:srgbClr val="FF0000"/>
                </a:solidFill>
                <a:latin typeface="Times New Roman" pitchFamily="18" charset="0"/>
                <a:cs typeface="Times New Roman" pitchFamily="18" charset="0"/>
              </a:rPr>
              <a:t>after that the R bits are reset to 0.</a:t>
            </a:r>
          </a:p>
          <a:p>
            <a:pPr algn="just" eaLnBrk="1" hangingPunct="1"/>
            <a:r>
              <a:rPr lang="en-US" sz="2600" smtClean="0">
                <a:latin typeface="Times New Roman" pitchFamily="18" charset="0"/>
                <a:cs typeface="Times New Roman" pitchFamily="18" charset="0"/>
              </a:rPr>
              <a:t>The page with the lowest counter is chosen when a page fault occurs. It is the not frequently used page in the list.</a:t>
            </a:r>
          </a:p>
          <a:p>
            <a:pPr algn="just" eaLnBrk="1" hangingPunct="1"/>
            <a:r>
              <a:rPr lang="en-US" sz="2600" b="1" smtClean="0">
                <a:latin typeface="Times New Roman" pitchFamily="18" charset="0"/>
                <a:cs typeface="Times New Roman" pitchFamily="18" charset="0"/>
              </a:rPr>
              <a:t>Problem</a:t>
            </a:r>
            <a:r>
              <a:rPr lang="en-US" sz="2600" smtClean="0">
                <a:latin typeface="Times New Roman" pitchFamily="18" charset="0"/>
                <a:cs typeface="Times New Roman" pitchFamily="18" charset="0"/>
              </a:rPr>
              <a:t>: </a:t>
            </a:r>
          </a:p>
          <a:p>
            <a:pPr lvl="1" algn="just" eaLnBrk="1" hangingPunct="1"/>
            <a:r>
              <a:rPr lang="en-US" sz="2200" smtClean="0">
                <a:latin typeface="Times New Roman" pitchFamily="18" charset="0"/>
                <a:cs typeface="Times New Roman" pitchFamily="18" charset="0"/>
              </a:rPr>
              <a:t>The useful pages are evicted</a:t>
            </a:r>
          </a:p>
          <a:p>
            <a:pPr lvl="1" algn="just" eaLnBrk="1" hangingPunct="1"/>
            <a:r>
              <a:rPr lang="en-US" sz="2200" smtClean="0">
                <a:latin typeface="Times New Roman" pitchFamily="18" charset="0"/>
                <a:cs typeface="Times New Roman" pitchFamily="18" charset="0"/>
              </a:rPr>
              <a:t>The bit reference is useful to count the page to be reference, but it is not known the order of reference.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Aging</a:t>
            </a:r>
          </a:p>
        </p:txBody>
      </p:sp>
      <p:sp>
        <p:nvSpPr>
          <p:cNvPr id="92163" name="Rectangle 3"/>
          <p:cNvSpPr>
            <a:spLocks noGrp="1"/>
          </p:cNvSpPr>
          <p:nvPr>
            <p:ph type="body" sz="half" idx="4294967295"/>
          </p:nvPr>
        </p:nvSpPr>
        <p:spPr>
          <a:xfrm>
            <a:off x="304800" y="1600200"/>
            <a:ext cx="8610600" cy="2819400"/>
          </a:xfrm>
        </p:spPr>
        <p:txBody>
          <a:bodyPr/>
          <a:lstStyle/>
          <a:p>
            <a:pPr algn="just" eaLnBrk="1" hangingPunct="1"/>
            <a:r>
              <a:rPr lang="en-US" sz="2800" smtClean="0">
                <a:latin typeface="Times New Roman" pitchFamily="18" charset="0"/>
                <a:cs typeface="Times New Roman" pitchFamily="18" charset="0"/>
              </a:rPr>
              <a:t>A software implementation of LRU</a:t>
            </a:r>
          </a:p>
          <a:p>
            <a:pPr algn="just" eaLnBrk="1" hangingPunct="1">
              <a:buFontTx/>
              <a:buChar char="•"/>
            </a:pPr>
            <a:r>
              <a:rPr lang="en-US" sz="2800" smtClean="0">
                <a:latin typeface="Times New Roman" pitchFamily="18" charset="0"/>
                <a:cs typeface="Times New Roman" pitchFamily="18" charset="0"/>
              </a:rPr>
              <a:t>A modification of NFU</a:t>
            </a:r>
          </a:p>
          <a:p>
            <a:pPr lvl="1" algn="just" eaLnBrk="1" hangingPunct="1"/>
            <a:r>
              <a:rPr lang="en-US" sz="2400" smtClean="0">
                <a:solidFill>
                  <a:srgbClr val="FF0000"/>
                </a:solidFill>
                <a:latin typeface="Times New Roman" pitchFamily="18" charset="0"/>
                <a:cs typeface="Times New Roman" pitchFamily="18" charset="0"/>
              </a:rPr>
              <a:t>Shift right the counter one position</a:t>
            </a:r>
          </a:p>
          <a:p>
            <a:pPr lvl="1" algn="just" eaLnBrk="1" hangingPunct="1"/>
            <a:r>
              <a:rPr lang="en-US" sz="2400" smtClean="0">
                <a:solidFill>
                  <a:srgbClr val="FF0000"/>
                </a:solidFill>
                <a:latin typeface="Times New Roman" pitchFamily="18" charset="0"/>
                <a:cs typeface="Times New Roman" pitchFamily="18" charset="0"/>
              </a:rPr>
              <a:t>R bit is added to the leftmost bit</a:t>
            </a:r>
          </a:p>
          <a:p>
            <a:pPr lvl="1" algn="just" eaLnBrk="1" hangingPunct="1"/>
            <a:r>
              <a:rPr lang="en-US" sz="2400" smtClean="0">
                <a:solidFill>
                  <a:srgbClr val="FF0000"/>
                </a:solidFill>
                <a:latin typeface="Times New Roman" pitchFamily="18" charset="0"/>
                <a:cs typeface="Times New Roman" pitchFamily="18" charset="0"/>
              </a:rPr>
              <a:t>The page whose counter is the lowest is removed when a page fault occurs</a:t>
            </a:r>
          </a:p>
          <a:p>
            <a:pPr algn="just" eaLnBrk="1" hangingPunct="1">
              <a:buFont typeface="Arial" charset="0"/>
              <a:buNone/>
            </a:pPr>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76</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6"/>
          <p:cNvPicPr>
            <a:picLocks noChangeAspect="1" noChangeArrowheads="1"/>
          </p:cNvPicPr>
          <p:nvPr/>
        </p:nvPicPr>
        <p:blipFill>
          <a:blip r:embed="rId3" cstate="print"/>
          <a:srcRect/>
          <a:stretch>
            <a:fillRect/>
          </a:stretch>
        </p:blipFill>
        <p:spPr bwMode="auto">
          <a:xfrm>
            <a:off x="381000" y="1119188"/>
            <a:ext cx="8020050" cy="4619625"/>
          </a:xfrm>
          <a:prstGeom prst="rect">
            <a:avLst/>
          </a:prstGeom>
          <a:noFill/>
          <a:ln w="9525">
            <a:noFill/>
            <a:miter lim="800000"/>
            <a:headEnd/>
            <a:tailEnd/>
          </a:ln>
        </p:spPr>
      </p:pic>
      <p:sp>
        <p:nvSpPr>
          <p:cNvPr id="93187"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Aging</a:t>
            </a:r>
          </a:p>
        </p:txBody>
      </p:sp>
      <p:sp>
        <p:nvSpPr>
          <p:cNvPr id="93188" name="Text Box 4"/>
          <p:cNvSpPr txBox="1">
            <a:spLocks noChangeArrowheads="1"/>
          </p:cNvSpPr>
          <p:nvPr/>
        </p:nvSpPr>
        <p:spPr bwMode="auto">
          <a:xfrm>
            <a:off x="7010400" y="838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3-18.</a:t>
            </a:r>
          </a:p>
        </p:txBody>
      </p:sp>
      <p:cxnSp>
        <p:nvCxnSpPr>
          <p:cNvPr id="6" name="Straight Arrow Connector 5"/>
          <p:cNvCxnSpPr/>
          <p:nvPr/>
        </p:nvCxnSpPr>
        <p:spPr>
          <a:xfrm rot="5400000" flipH="1" flipV="1">
            <a:off x="725488" y="2505075"/>
            <a:ext cx="5318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571500" y="2657475"/>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457200" y="2771775"/>
            <a:ext cx="1524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304800" y="2924175"/>
            <a:ext cx="1981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190500" y="3038475"/>
            <a:ext cx="2438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76200" y="3152775"/>
            <a:ext cx="28956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057400" y="2514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counters</a:t>
            </a:r>
          </a:p>
        </p:txBody>
      </p:sp>
      <p:sp>
        <p:nvSpPr>
          <p:cNvPr id="21" name="Rectangle 20"/>
          <p:cNvSpPr/>
          <p:nvPr/>
        </p:nvSpPr>
        <p:spPr>
          <a:xfrm>
            <a:off x="685800" y="5867400"/>
            <a:ext cx="7543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The R bit of each page will be shift to the left of each  appropriate counter </a:t>
            </a:r>
            <a:r>
              <a:rPr lang="en-US">
                <a:sym typeface="Wingdings" pitchFamily="2" charset="2"/>
              </a:rPr>
              <a:t> counter  which contains the smallest value is of  the not-frequently-used page. </a:t>
            </a:r>
            <a:endParaRPr lang="en-US"/>
          </a:p>
        </p:txBody>
      </p:sp>
      <p:cxnSp>
        <p:nvCxnSpPr>
          <p:cNvPr id="24" name="Straight Arrow Connector 23"/>
          <p:cNvCxnSpPr/>
          <p:nvPr/>
        </p:nvCxnSpPr>
        <p:spPr>
          <a:xfrm rot="5400000" flipH="1" flipV="1">
            <a:off x="7467600" y="5029200"/>
            <a:ext cx="1447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981200" y="2895600"/>
            <a:ext cx="609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2247900" y="2400300"/>
            <a:ext cx="6858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77</a:t>
            </a:fld>
            <a:endParaRPr lang="en-US"/>
          </a:p>
        </p:txBody>
      </p:sp>
      <p:sp>
        <p:nvSpPr>
          <p:cNvPr id="25" name="Footer Placeholder 24"/>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Aging</a:t>
            </a:r>
          </a:p>
        </p:txBody>
      </p:sp>
      <p:sp>
        <p:nvSpPr>
          <p:cNvPr id="94211" name="Rectangle 3"/>
          <p:cNvSpPr>
            <a:spLocks noGrp="1"/>
          </p:cNvSpPr>
          <p:nvPr>
            <p:ph type="body" sz="half" idx="4294967295"/>
          </p:nvPr>
        </p:nvSpPr>
        <p:spPr>
          <a:xfrm>
            <a:off x="304800" y="1600200"/>
            <a:ext cx="8610600" cy="3962400"/>
          </a:xfrm>
        </p:spPr>
        <p:txBody>
          <a:bodyPr/>
          <a:lstStyle/>
          <a:p>
            <a:pPr lvl="1" algn="just" eaLnBrk="1" hangingPunct="1"/>
            <a:r>
              <a:rPr lang="en-US" b="1" i="1" u="sng" smtClean="0">
                <a:latin typeface="Times New Roman" pitchFamily="18" charset="0"/>
                <a:cs typeface="Times New Roman" pitchFamily="18" charset="0"/>
              </a:rPr>
              <a:t>Differences from LRU</a:t>
            </a:r>
          </a:p>
          <a:p>
            <a:pPr lvl="2" algn="just" eaLnBrk="1" hangingPunct="1"/>
            <a:r>
              <a:rPr lang="en-US" sz="2800" smtClean="0">
                <a:latin typeface="Times New Roman" pitchFamily="18" charset="0"/>
                <a:cs typeface="Times New Roman" pitchFamily="18" charset="0"/>
              </a:rPr>
              <a:t>We do not know which of them was referenced last in the interval between tick 1 and tick 2 - step (e)</a:t>
            </a:r>
          </a:p>
          <a:p>
            <a:pPr lvl="2" algn="just" eaLnBrk="1" hangingPunct="1"/>
            <a:r>
              <a:rPr lang="en-US" sz="2800" smtClean="0">
                <a:latin typeface="Times New Roman" pitchFamily="18" charset="0"/>
                <a:cs typeface="Times New Roman" pitchFamily="18" charset="0"/>
              </a:rPr>
              <a:t>The finite number of bits of counters  ( ex: 8 bits) </a:t>
            </a:r>
            <a:r>
              <a:rPr lang="en-US" sz="2800" smtClean="0">
                <a:latin typeface="Times New Roman" pitchFamily="18" charset="0"/>
                <a:cs typeface="Times New Roman" pitchFamily="18" charset="0"/>
                <a:sym typeface="Wingdings" pitchFamily="2" charset="2"/>
              </a:rPr>
              <a:t>→ does not differentiate between pages with the value 0 of their counters ( one page may be referenced 9 ticks ago, one page may be referenced 100 ticks ago)</a:t>
            </a:r>
            <a:endParaRPr lang="en-US" sz="2800" smtClean="0">
              <a:latin typeface="Times New Roman" pitchFamily="18" charset="0"/>
              <a:cs typeface="Times New Roman" pitchFamily="18" charset="0"/>
            </a:endParaRPr>
          </a:p>
          <a:p>
            <a:pPr algn="just" eaLnBrk="1" hangingPunct="1">
              <a:buFontTx/>
              <a:buChar char="•"/>
            </a:pPr>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78</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a:xfrm>
            <a:off x="0" y="0"/>
            <a:ext cx="9144000" cy="9906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Thrashing – Khả năng thay trang liên tục</a:t>
            </a:r>
          </a:p>
        </p:txBody>
      </p:sp>
      <p:sp>
        <p:nvSpPr>
          <p:cNvPr id="95235" name="Rectangle 3"/>
          <p:cNvSpPr>
            <a:spLocks noGrp="1"/>
          </p:cNvSpPr>
          <p:nvPr>
            <p:ph type="body" sz="half" idx="4294967295"/>
          </p:nvPr>
        </p:nvSpPr>
        <p:spPr>
          <a:xfrm>
            <a:off x="304800" y="1219200"/>
            <a:ext cx="8458200" cy="5105400"/>
          </a:xfrm>
        </p:spPr>
        <p:txBody>
          <a:bodyPr>
            <a:normAutofit lnSpcReduction="10000"/>
          </a:bodyPr>
          <a:lstStyle/>
          <a:p>
            <a:pPr algn="just" eaLnBrk="1" hangingPunct="1"/>
            <a:r>
              <a:rPr lang="en-US" sz="2400" smtClean="0">
                <a:latin typeface="Times New Roman" pitchFamily="18" charset="0"/>
                <a:cs typeface="Times New Roman" pitchFamily="18" charset="0"/>
              </a:rPr>
              <a:t>A program may cause page faults every few instructions</a:t>
            </a:r>
          </a:p>
          <a:p>
            <a:pPr algn="just" eaLnBrk="1" hangingPunct="1"/>
            <a:r>
              <a:rPr lang="en-US" sz="2400" smtClean="0">
                <a:latin typeface="Times New Roman" pitchFamily="18" charset="0"/>
                <a:cs typeface="Times New Roman" pitchFamily="18" charset="0"/>
              </a:rPr>
              <a:t>A process may not be allocated enough page frames as its requirements  → Many processes are located in memory, thus, each process is allocated at least page frames  → The page replacement takes more time (than execution) → The CPU utilization is decreased and some new process is loaded in the memory.</a:t>
            </a:r>
          </a:p>
          <a:p>
            <a:pPr algn="just" eaLnBrk="1" hangingPunct="1"/>
            <a:r>
              <a:rPr lang="en-US" sz="2400" smtClean="0">
                <a:latin typeface="Times New Roman" pitchFamily="18" charset="0"/>
                <a:cs typeface="Times New Roman" pitchFamily="18" charset="0"/>
              </a:rPr>
              <a:t>The impact (tác động) of thrashing on system </a:t>
            </a:r>
          </a:p>
          <a:p>
            <a:pPr lvl="1" algn="just" eaLnBrk="1" hangingPunct="1"/>
            <a:r>
              <a:rPr lang="en-US" sz="2400" smtClean="0">
                <a:latin typeface="Times New Roman" pitchFamily="18" charset="0"/>
                <a:cs typeface="Times New Roman" pitchFamily="18" charset="0"/>
              </a:rPr>
              <a:t>The system can be hanged</a:t>
            </a:r>
          </a:p>
          <a:p>
            <a:pPr lvl="1" algn="just" eaLnBrk="1" hangingPunct="1"/>
            <a:r>
              <a:rPr lang="en-US" sz="2400" smtClean="0">
                <a:latin typeface="Times New Roman" pitchFamily="18" charset="0"/>
                <a:cs typeface="Times New Roman" pitchFamily="18" charset="0"/>
              </a:rPr>
              <a:t>The process can not continually progress</a:t>
            </a:r>
          </a:p>
          <a:p>
            <a:pPr algn="just" eaLnBrk="1" hangingPunct="1"/>
            <a:r>
              <a:rPr lang="en-US" sz="2400" smtClean="0">
                <a:latin typeface="Times New Roman" pitchFamily="18" charset="0"/>
                <a:cs typeface="Times New Roman" pitchFamily="18" charset="0"/>
              </a:rPr>
              <a:t>Solution:  Allocating </a:t>
            </a:r>
            <a:r>
              <a:rPr lang="en-US" sz="2400" b="1" smtClean="0">
                <a:latin typeface="Times New Roman" pitchFamily="18" charset="0"/>
                <a:cs typeface="Times New Roman" pitchFamily="18" charset="0"/>
              </a:rPr>
              <a:t>enough page frame</a:t>
            </a:r>
            <a:r>
              <a:rPr lang="en-US" sz="2400" smtClean="0">
                <a:latin typeface="Times New Roman" pitchFamily="18" charset="0"/>
                <a:cs typeface="Times New Roman" pitchFamily="18" charset="0"/>
              </a:rPr>
              <a:t> to the process</a:t>
            </a:r>
          </a:p>
          <a:p>
            <a:pPr lvl="1" algn="just" eaLnBrk="1" hangingPunct="1"/>
            <a:r>
              <a:rPr lang="en-US" sz="2400" smtClean="0">
                <a:latin typeface="Times New Roman" pitchFamily="18" charset="0"/>
                <a:cs typeface="Times New Roman" pitchFamily="18" charset="0"/>
              </a:rPr>
              <a:t>How to know the process need the number of page frame in progress?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79</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p:cNvSpPr>
          <p:nvPr>
            <p:ph type="body" idx="1"/>
          </p:nvPr>
        </p:nvSpPr>
        <p:spPr>
          <a:xfrm>
            <a:off x="381000" y="1219200"/>
            <a:ext cx="8458200" cy="3124200"/>
          </a:xfrm>
        </p:spPr>
        <p:txBody>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The need for a memory to be:  </a:t>
            </a:r>
            <a:r>
              <a:rPr lang="en-US" sz="2400" smtClean="0">
                <a:latin typeface="Times New Roman" pitchFamily="18" charset="0"/>
                <a:cs typeface="Times New Roman" pitchFamily="18" charset="0"/>
              </a:rPr>
              <a:t>infinitely large, infinitely fast, nonvolatile </a:t>
            </a:r>
            <a:r>
              <a:rPr lang="en-US" sz="2400" smtClean="0">
                <a:latin typeface="Times New Roman" pitchFamily="18" charset="0"/>
                <a:cs typeface="Times New Roman" pitchFamily="18" charset="0"/>
                <a:sym typeface="Wingdings" pitchFamily="2" charset="2"/>
              </a:rPr>
              <a:t></a:t>
            </a:r>
            <a:r>
              <a:rPr lang="en-US" sz="2400" i="1" smtClean="0">
                <a:latin typeface="Times New Roman" pitchFamily="18" charset="0"/>
                <a:cs typeface="Times New Roman" pitchFamily="18" charset="0"/>
                <a:sym typeface="Wingdings" pitchFamily="2" charset="2"/>
              </a:rPr>
              <a:t> </a:t>
            </a:r>
            <a:r>
              <a:rPr lang="en-US" sz="2400" b="1" i="1" smtClean="0">
                <a:latin typeface="Times New Roman" pitchFamily="18" charset="0"/>
                <a:cs typeface="Times New Roman" pitchFamily="18" charset="0"/>
                <a:sym typeface="Wingdings" pitchFamily="2" charset="2"/>
              </a:rPr>
              <a:t>impossible</a:t>
            </a:r>
            <a:endParaRPr lang="en-US" sz="2400" i="1" smtClean="0">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Types of memory hierarchy</a:t>
            </a:r>
          </a:p>
          <a:p>
            <a:pPr lvl="1" algn="just" eaLnBrk="1" hangingPunct="1">
              <a:lnSpc>
                <a:spcPct val="80000"/>
              </a:lnSpc>
            </a:pPr>
            <a:r>
              <a:rPr lang="en-US" sz="2400" smtClean="0">
                <a:latin typeface="Times New Roman" pitchFamily="18" charset="0"/>
                <a:cs typeface="Times New Roman" pitchFamily="18" charset="0"/>
              </a:rPr>
              <a:t>A few MBs, very fast and expensive, volatile cache memory</a:t>
            </a:r>
          </a:p>
          <a:p>
            <a:pPr lvl="1" algn="just" eaLnBrk="1" hangingPunct="1">
              <a:lnSpc>
                <a:spcPct val="80000"/>
              </a:lnSpc>
            </a:pPr>
            <a:r>
              <a:rPr lang="en-US" sz="2400" smtClean="0">
                <a:latin typeface="Times New Roman" pitchFamily="18" charset="0"/>
                <a:cs typeface="Times New Roman" pitchFamily="18" charset="0"/>
              </a:rPr>
              <a:t>A few GBs, medium-speed, medium-price, volatile main memory (RAM)</a:t>
            </a:r>
          </a:p>
          <a:p>
            <a:pPr lvl="1" algn="just" eaLnBrk="1" hangingPunct="1">
              <a:lnSpc>
                <a:spcPct val="80000"/>
              </a:lnSpc>
            </a:pPr>
            <a:r>
              <a:rPr lang="en-US" sz="2400" smtClean="0">
                <a:latin typeface="Times New Roman" pitchFamily="18" charset="0"/>
                <a:cs typeface="Times New Roman" pitchFamily="18" charset="0"/>
              </a:rPr>
              <a:t>A few TBs of slow, cheap, nonvolatile disk storage</a:t>
            </a:r>
          </a:p>
          <a:p>
            <a:pPr lvl="1" algn="just" eaLnBrk="1" hangingPunct="1">
              <a:lnSpc>
                <a:spcPct val="80000"/>
              </a:lnSpc>
              <a:buFont typeface="Arial" charset="0"/>
              <a:buNone/>
            </a:pPr>
            <a:r>
              <a:rPr lang="en-US" sz="2400" b="1" i="1" smtClean="0">
                <a:latin typeface="Times New Roman" pitchFamily="18" charset="0"/>
                <a:cs typeface="Times New Roman" pitchFamily="18" charset="0"/>
                <a:sym typeface="Wingdings" pitchFamily="2" charset="2"/>
              </a:rPr>
              <a:t> Memory manager is needed in the OS</a:t>
            </a:r>
            <a:endParaRPr lang="en-US" sz="2400" b="1" i="1" smtClean="0">
              <a:latin typeface="Times New Roman" pitchFamily="18" charset="0"/>
              <a:cs typeface="Times New Roman" pitchFamily="18" charset="0"/>
            </a:endParaRPr>
          </a:p>
        </p:txBody>
      </p:sp>
      <p:sp>
        <p:nvSpPr>
          <p:cNvPr id="22531"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solidFill>
                  <a:srgbClr val="0000FF"/>
                </a:solidFill>
                <a:latin typeface="Times New Roman" pitchFamily="18" charset="0"/>
                <a:cs typeface="Times New Roman" pitchFamily="18" charset="0"/>
              </a:rPr>
              <a:t>Overview</a:t>
            </a:r>
          </a:p>
        </p:txBody>
      </p:sp>
      <p:grpSp>
        <p:nvGrpSpPr>
          <p:cNvPr id="19" name="Group 18"/>
          <p:cNvGrpSpPr/>
          <p:nvPr/>
        </p:nvGrpSpPr>
        <p:grpSpPr>
          <a:xfrm>
            <a:off x="609600" y="4191000"/>
            <a:ext cx="8077200" cy="2057400"/>
            <a:chOff x="457200" y="4191000"/>
            <a:chExt cx="8077200" cy="2057400"/>
          </a:xfrm>
        </p:grpSpPr>
        <p:sp>
          <p:nvSpPr>
            <p:cNvPr id="4" name="Rectangle 3"/>
            <p:cNvSpPr/>
            <p:nvPr/>
          </p:nvSpPr>
          <p:spPr>
            <a:xfrm>
              <a:off x="7239000" y="4191000"/>
              <a:ext cx="12954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CPU</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5" name="Rectangle 4"/>
            <p:cNvSpPr/>
            <p:nvPr/>
          </p:nvSpPr>
          <p:spPr>
            <a:xfrm>
              <a:off x="7315200" y="4800600"/>
              <a:ext cx="1143000" cy="685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Cache 0</a:t>
              </a:r>
            </a:p>
          </p:txBody>
        </p:sp>
        <p:sp>
          <p:nvSpPr>
            <p:cNvPr id="6" name="Rectangle 5"/>
            <p:cNvSpPr/>
            <p:nvPr/>
          </p:nvSpPr>
          <p:spPr>
            <a:xfrm>
              <a:off x="5562600" y="4800600"/>
              <a:ext cx="1219200" cy="685800"/>
            </a:xfrm>
            <a:prstGeom prst="rect">
              <a:avLst/>
            </a:prstGeom>
            <a:solidFill>
              <a:srgbClr val="FF33CC"/>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Cache 1</a:t>
              </a:r>
            </a:p>
          </p:txBody>
        </p:sp>
        <p:sp>
          <p:nvSpPr>
            <p:cNvPr id="7" name="Rectangle 6"/>
            <p:cNvSpPr/>
            <p:nvPr/>
          </p:nvSpPr>
          <p:spPr>
            <a:xfrm>
              <a:off x="4038600" y="4800600"/>
              <a:ext cx="1143000" cy="685800"/>
            </a:xfrm>
            <a:prstGeom prst="rect">
              <a:avLst/>
            </a:prstGeom>
            <a:solidFill>
              <a:srgbClr val="FF33CC"/>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Cache 2</a:t>
              </a:r>
            </a:p>
          </p:txBody>
        </p:sp>
        <p:sp>
          <p:nvSpPr>
            <p:cNvPr id="8" name="Rectangle 7"/>
            <p:cNvSpPr/>
            <p:nvPr/>
          </p:nvSpPr>
          <p:spPr>
            <a:xfrm>
              <a:off x="2438400" y="4495800"/>
              <a:ext cx="121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RAM</a:t>
              </a:r>
            </a:p>
          </p:txBody>
        </p:sp>
        <p:sp>
          <p:nvSpPr>
            <p:cNvPr id="9" name="Oval 8"/>
            <p:cNvSpPr/>
            <p:nvPr/>
          </p:nvSpPr>
          <p:spPr>
            <a:xfrm>
              <a:off x="457200" y="4572000"/>
              <a:ext cx="1600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Disk</a:t>
              </a:r>
            </a:p>
          </p:txBody>
        </p:sp>
        <p:cxnSp>
          <p:nvCxnSpPr>
            <p:cNvPr id="11" name="Straight Arrow Connector 10"/>
            <p:cNvCxnSpPr>
              <a:stCxn id="9" idx="6"/>
              <a:endCxn id="8" idx="1"/>
            </p:cNvCxnSpPr>
            <p:nvPr/>
          </p:nvCxnSpPr>
          <p:spPr>
            <a:xfrm>
              <a:off x="2057400" y="5181600"/>
              <a:ext cx="38100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657600" y="5181600"/>
              <a:ext cx="38100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181600" y="5181600"/>
              <a:ext cx="38100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5" idx="1"/>
            </p:cNvCxnSpPr>
            <p:nvPr/>
          </p:nvCxnSpPr>
          <p:spPr>
            <a:xfrm>
              <a:off x="6781800" y="5143500"/>
              <a:ext cx="53340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85800" y="6096000"/>
              <a:ext cx="6705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239000" y="5943600"/>
              <a:ext cx="914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faster</a:t>
              </a:r>
              <a:endParaRPr lang="en-US" b="1">
                <a:solidFill>
                  <a:schemeClr val="tx1"/>
                </a:solidFill>
              </a:endParaRP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8</a:t>
            </a:fld>
            <a:endParaRPr lang="en-US"/>
          </a:p>
        </p:txBody>
      </p:sp>
      <p:sp>
        <p:nvSpPr>
          <p:cNvPr id="21" name="Footer Placeholder 20"/>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Locality of Reference</a:t>
            </a:r>
          </a:p>
        </p:txBody>
      </p:sp>
      <p:sp>
        <p:nvSpPr>
          <p:cNvPr id="96259" name="Rectangle 3"/>
          <p:cNvSpPr>
            <a:spLocks noGrp="1"/>
          </p:cNvSpPr>
          <p:nvPr>
            <p:ph type="body" sz="half" idx="4294967295"/>
          </p:nvPr>
        </p:nvSpPr>
        <p:spPr>
          <a:xfrm>
            <a:off x="304800" y="1676400"/>
            <a:ext cx="8534400" cy="3733800"/>
          </a:xfrm>
        </p:spPr>
        <p:txBody>
          <a:bodyPr/>
          <a:lstStyle/>
          <a:p>
            <a:pPr algn="just" eaLnBrk="1" hangingPunct="1"/>
            <a:r>
              <a:rPr lang="en-US" sz="2800" smtClean="0">
                <a:latin typeface="Times New Roman" pitchFamily="18" charset="0"/>
                <a:cs typeface="Times New Roman" pitchFamily="18" charset="0"/>
              </a:rPr>
              <a:t>The process references only a relatively small fraction of its pages in execution</a:t>
            </a:r>
          </a:p>
          <a:p>
            <a:pPr lvl="1" algn="just" eaLnBrk="1" hangingPunct="1"/>
            <a:r>
              <a:rPr lang="en-US" sz="2400" smtClean="0">
                <a:latin typeface="Times New Roman" pitchFamily="18" charset="0"/>
                <a:cs typeface="Times New Roman" pitchFamily="18" charset="0"/>
              </a:rPr>
              <a:t>A small fraction is a set of pages that a process is currently using</a:t>
            </a:r>
          </a:p>
          <a:p>
            <a:pPr lvl="1" algn="just" eaLnBrk="1" hangingPunct="1"/>
            <a:r>
              <a:rPr lang="en-US" sz="2400" smtClean="0">
                <a:latin typeface="Times New Roman" pitchFamily="18" charset="0"/>
                <a:cs typeface="Times New Roman" pitchFamily="18" charset="0"/>
              </a:rPr>
              <a:t>The process moves from small fractions (that is needed in execution in time) to others</a:t>
            </a:r>
          </a:p>
          <a:p>
            <a:pPr algn="just" eaLnBrk="1" hangingPunct="1"/>
            <a:r>
              <a:rPr lang="en-US" sz="2800" smtClean="0">
                <a:latin typeface="Times New Roman" pitchFamily="18" charset="0"/>
                <a:cs typeface="Times New Roman" pitchFamily="18" charset="0"/>
              </a:rPr>
              <a:t>The process involves many small fractions that can intersected</a:t>
            </a:r>
          </a:p>
          <a:p>
            <a:pPr algn="just" eaLnBrk="1" hangingPunct="1"/>
            <a:endParaRPr lang="en-US" sz="28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80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Demand paging vs. Prepaging</a:t>
            </a:r>
          </a:p>
        </p:txBody>
      </p:sp>
      <p:sp>
        <p:nvSpPr>
          <p:cNvPr id="97283" name="Rectangle 3"/>
          <p:cNvSpPr>
            <a:spLocks noGrp="1"/>
          </p:cNvSpPr>
          <p:nvPr>
            <p:ph type="body" sz="half" idx="4294967295"/>
          </p:nvPr>
        </p:nvSpPr>
        <p:spPr>
          <a:xfrm>
            <a:off x="304800" y="1600200"/>
            <a:ext cx="8610600" cy="3657600"/>
          </a:xfrm>
        </p:spPr>
        <p:txBody>
          <a:bodyPr/>
          <a:lstStyle/>
          <a:p>
            <a:pPr algn="just" eaLnBrk="1" hangingPunct="1"/>
            <a:r>
              <a:rPr lang="en-US" sz="2800" smtClean="0">
                <a:latin typeface="Times New Roman" pitchFamily="18" charset="0"/>
                <a:cs typeface="Times New Roman" pitchFamily="18" charset="0"/>
              </a:rPr>
              <a:t>Demand paging: Pages are loaded only on demand</a:t>
            </a:r>
          </a:p>
          <a:p>
            <a:pPr lvl="1" algn="just" eaLnBrk="1" hangingPunct="1"/>
            <a:r>
              <a:rPr lang="en-US" sz="2400" smtClean="0">
                <a:latin typeface="Times New Roman" pitchFamily="18" charset="0"/>
                <a:cs typeface="Times New Roman" pitchFamily="18" charset="0"/>
              </a:rPr>
              <a:t>Processes are started up with none of their pages in memory</a:t>
            </a:r>
          </a:p>
          <a:p>
            <a:pPr lvl="1" algn="just" eaLnBrk="1" hangingPunct="1"/>
            <a:r>
              <a:rPr lang="en-US" sz="2400" smtClean="0">
                <a:latin typeface="Times New Roman" pitchFamily="18" charset="0"/>
                <a:cs typeface="Times New Roman" pitchFamily="18" charset="0"/>
              </a:rPr>
              <a:t>CPU tries to fetch the first instruction → page fault</a:t>
            </a:r>
          </a:p>
          <a:p>
            <a:pPr algn="just" eaLnBrk="1" hangingPunct="1"/>
            <a:r>
              <a:rPr lang="en-US" sz="2800" smtClean="0">
                <a:latin typeface="Times New Roman" pitchFamily="18" charset="0"/>
                <a:cs typeface="Times New Roman" pitchFamily="18" charset="0"/>
              </a:rPr>
              <a:t>Prepaging</a:t>
            </a:r>
          </a:p>
          <a:p>
            <a:pPr lvl="1" algn="just" eaLnBrk="1" hangingPunct="1"/>
            <a:r>
              <a:rPr lang="en-US" sz="2400" smtClean="0">
                <a:latin typeface="Times New Roman" pitchFamily="18" charset="0"/>
                <a:cs typeface="Times New Roman" pitchFamily="18" charset="0"/>
              </a:rPr>
              <a:t>Loading the pages before letting processes run</a:t>
            </a:r>
          </a:p>
          <a:p>
            <a:pPr lvl="1" algn="just" eaLnBrk="1" hangingPunct="1"/>
            <a:r>
              <a:rPr lang="en-US" sz="2400" smtClean="0">
                <a:latin typeface="Times New Roman" pitchFamily="18" charset="0"/>
                <a:cs typeface="Times New Roman" pitchFamily="18" charset="0"/>
              </a:rPr>
              <a:t>Loading the pages before resuming the process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Working Set</a:t>
            </a:r>
          </a:p>
        </p:txBody>
      </p:sp>
      <p:sp>
        <p:nvSpPr>
          <p:cNvPr id="98307" name="Rectangle 3"/>
          <p:cNvSpPr>
            <a:spLocks noGrp="1"/>
          </p:cNvSpPr>
          <p:nvPr>
            <p:ph type="body" sz="half" idx="4294967295"/>
          </p:nvPr>
        </p:nvSpPr>
        <p:spPr>
          <a:xfrm>
            <a:off x="304800" y="1219200"/>
            <a:ext cx="8610600" cy="5410200"/>
          </a:xfrm>
        </p:spPr>
        <p:txBody>
          <a:bodyPr/>
          <a:lstStyle/>
          <a:p>
            <a:pPr algn="just" eaLnBrk="1" hangingPunct="1">
              <a:lnSpc>
                <a:spcPct val="90000"/>
              </a:lnSpc>
            </a:pPr>
            <a:r>
              <a:rPr lang="en-US" sz="2800" smtClean="0">
                <a:latin typeface="Times New Roman" pitchFamily="18" charset="0"/>
                <a:cs typeface="Times New Roman" pitchFamily="18" charset="0"/>
              </a:rPr>
              <a:t>The set of pages that a process is currently using</a:t>
            </a:r>
          </a:p>
          <a:p>
            <a:pPr algn="just" eaLnBrk="1" hangingPunct="1">
              <a:lnSpc>
                <a:spcPct val="90000"/>
              </a:lnSpc>
            </a:pPr>
            <a:r>
              <a:rPr lang="en-US" sz="2800" smtClean="0">
                <a:latin typeface="Times New Roman" pitchFamily="18" charset="0"/>
                <a:cs typeface="Times New Roman" pitchFamily="18" charset="0"/>
              </a:rPr>
              <a:t>If the entire working set is in memory, the process will run without causing many faults until it moves into another execution phase</a:t>
            </a:r>
          </a:p>
          <a:p>
            <a:pPr algn="just" eaLnBrk="1" hangingPunct="1">
              <a:lnSpc>
                <a:spcPct val="90000"/>
              </a:lnSpc>
            </a:pPr>
            <a:r>
              <a:rPr lang="en-US" sz="2800" smtClean="0">
                <a:latin typeface="Times New Roman" pitchFamily="18" charset="0"/>
                <a:cs typeface="Times New Roman" pitchFamily="18" charset="0"/>
              </a:rPr>
              <a:t>Working set can changes over time</a:t>
            </a:r>
          </a:p>
          <a:p>
            <a:pPr algn="just" eaLnBrk="1" hangingPunct="1">
              <a:lnSpc>
                <a:spcPct val="90000"/>
              </a:lnSpc>
            </a:pPr>
            <a:r>
              <a:rPr lang="en-US" sz="2800" smtClean="0">
                <a:latin typeface="Times New Roman" pitchFamily="18" charset="0"/>
                <a:cs typeface="Times New Roman" pitchFamily="18" charset="0"/>
              </a:rPr>
              <a:t>Problems</a:t>
            </a:r>
          </a:p>
          <a:p>
            <a:pPr lvl="1" algn="just" eaLnBrk="1" hangingPunct="1">
              <a:lnSpc>
                <a:spcPct val="90000"/>
              </a:lnSpc>
            </a:pPr>
            <a:r>
              <a:rPr lang="en-US" sz="2400" smtClean="0">
                <a:latin typeface="Times New Roman" pitchFamily="18" charset="0"/>
                <a:cs typeface="Times New Roman" pitchFamily="18" charset="0"/>
              </a:rPr>
              <a:t>If the available memory is too small to hold the entire working set, the process will cause many page faults and run slowly → </a:t>
            </a:r>
            <a:r>
              <a:rPr lang="en-US" sz="2400" b="1" smtClean="0">
                <a:latin typeface="Times New Roman" pitchFamily="18" charset="0"/>
                <a:cs typeface="Times New Roman" pitchFamily="18" charset="0"/>
              </a:rPr>
              <a:t>thrashing . </a:t>
            </a:r>
          </a:p>
          <a:p>
            <a:pPr lvl="1" algn="just" eaLnBrk="1" hangingPunct="1">
              <a:lnSpc>
                <a:spcPct val="90000"/>
              </a:lnSpc>
            </a:pPr>
            <a:r>
              <a:rPr lang="en-US" sz="2400" smtClean="0">
                <a:latin typeface="Times New Roman" pitchFamily="18" charset="0"/>
                <a:cs typeface="Times New Roman" pitchFamily="18" charset="0"/>
              </a:rPr>
              <a:t>The process will just cause page faults until its working set has been loaded → slow, waste considerable CPU time</a:t>
            </a:r>
          </a:p>
          <a:p>
            <a:pPr algn="just" eaLnBrk="1" hangingPunct="1">
              <a:lnSpc>
                <a:spcPct val="90000"/>
              </a:lnSpc>
            </a:pPr>
            <a:r>
              <a:rPr lang="en-US" sz="2800" smtClean="0">
                <a:latin typeface="Times New Roman" pitchFamily="18" charset="0"/>
                <a:cs typeface="Times New Roman" pitchFamily="18" charset="0"/>
              </a:rPr>
              <a:t>Solutions</a:t>
            </a:r>
          </a:p>
          <a:p>
            <a:pPr lvl="1" algn="just" eaLnBrk="1" hangingPunct="1">
              <a:lnSpc>
                <a:spcPct val="90000"/>
              </a:lnSpc>
            </a:pPr>
            <a:r>
              <a:rPr lang="en-US" sz="2400" smtClean="0">
                <a:latin typeface="Times New Roman" pitchFamily="18" charset="0"/>
                <a:cs typeface="Times New Roman" pitchFamily="18" charset="0"/>
              </a:rPr>
              <a:t>Using working set model</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82</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Working Set Model</a:t>
            </a:r>
          </a:p>
        </p:txBody>
      </p:sp>
      <p:sp>
        <p:nvSpPr>
          <p:cNvPr id="99331" name="Rectangle 3"/>
          <p:cNvSpPr>
            <a:spLocks noGrp="1"/>
          </p:cNvSpPr>
          <p:nvPr>
            <p:ph type="body" sz="half" idx="4294967295"/>
          </p:nvPr>
        </p:nvSpPr>
        <p:spPr>
          <a:xfrm>
            <a:off x="381000" y="1600200"/>
            <a:ext cx="8534400" cy="1905000"/>
          </a:xfrm>
        </p:spPr>
        <p:txBody>
          <a:bodyPr/>
          <a:lstStyle/>
          <a:p>
            <a:pPr algn="just" eaLnBrk="1" hangingPunct="1">
              <a:lnSpc>
                <a:spcPct val="90000"/>
              </a:lnSpc>
            </a:pPr>
            <a:r>
              <a:rPr lang="en-US" sz="2800" smtClean="0">
                <a:latin typeface="Times New Roman" pitchFamily="18" charset="0"/>
                <a:cs typeface="Times New Roman" pitchFamily="18" charset="0"/>
              </a:rPr>
              <a:t>Keep track of each process’s working set and make sure that it is in memory before letting the process run (</a:t>
            </a:r>
            <a:r>
              <a:rPr lang="en-US" sz="2800" b="1" smtClean="0">
                <a:latin typeface="Times New Roman" pitchFamily="18" charset="0"/>
                <a:cs typeface="Times New Roman" pitchFamily="18" charset="0"/>
              </a:rPr>
              <a:t>prepaging</a:t>
            </a:r>
            <a:r>
              <a:rPr lang="en-US" sz="2800" smtClean="0">
                <a:latin typeface="Times New Roman" pitchFamily="18" charset="0"/>
                <a:cs typeface="Times New Roman" pitchFamily="18" charset="0"/>
              </a:rPr>
              <a:t>)</a:t>
            </a:r>
          </a:p>
          <a:p>
            <a:pPr algn="just" eaLnBrk="1" hangingPunct="1">
              <a:lnSpc>
                <a:spcPct val="90000"/>
              </a:lnSpc>
            </a:pPr>
            <a:r>
              <a:rPr lang="en-US" sz="2800" smtClean="0">
                <a:latin typeface="Times New Roman" pitchFamily="18" charset="0"/>
                <a:cs typeface="Times New Roman" pitchFamily="18" charset="0"/>
              </a:rPr>
              <a:t>Reduce the page fault rate (</a:t>
            </a:r>
            <a:r>
              <a:rPr lang="en-US" sz="2800" b="1" smtClean="0">
                <a:latin typeface="Times New Roman" pitchFamily="18" charset="0"/>
                <a:cs typeface="Times New Roman" pitchFamily="18" charset="0"/>
              </a:rPr>
              <a:t>avoid thrashing</a:t>
            </a:r>
            <a:r>
              <a:rPr lang="en-US" sz="2800" smtClean="0">
                <a:latin typeface="Times New Roman" pitchFamily="18" charset="0"/>
                <a:cs typeface="Times New Roman" pitchFamily="18"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Working Set Model</a:t>
            </a:r>
          </a:p>
        </p:txBody>
      </p:sp>
      <p:sp>
        <p:nvSpPr>
          <p:cNvPr id="100355" name="Rectangle 3"/>
          <p:cNvSpPr>
            <a:spLocks noGrp="1"/>
          </p:cNvSpPr>
          <p:nvPr>
            <p:ph type="body" sz="half" idx="4294967295"/>
          </p:nvPr>
        </p:nvSpPr>
        <p:spPr>
          <a:xfrm>
            <a:off x="152400" y="1143000"/>
            <a:ext cx="8839200" cy="5029200"/>
          </a:xfrm>
        </p:spPr>
        <p:txBody>
          <a:bodyPr>
            <a:normAutofit lnSpcReduction="10000"/>
          </a:bodyPr>
          <a:lstStyle/>
          <a:p>
            <a:pPr algn="just" eaLnBrk="1" hangingPunct="1">
              <a:lnSpc>
                <a:spcPct val="90000"/>
              </a:lnSpc>
              <a:buFont typeface="Arial" charset="0"/>
              <a:buNone/>
            </a:pPr>
            <a:r>
              <a:rPr lang="en-US" sz="2200" b="1" i="1" u="sng" smtClean="0">
                <a:latin typeface="Times New Roman" pitchFamily="18" charset="0"/>
                <a:cs typeface="Times New Roman" pitchFamily="18" charset="0"/>
              </a:rPr>
              <a:t>Is implemented as</a:t>
            </a:r>
          </a:p>
          <a:p>
            <a:pPr algn="just" eaLnBrk="1" hangingPunct="1">
              <a:lnSpc>
                <a:spcPct val="90000"/>
              </a:lnSpc>
            </a:pPr>
            <a:r>
              <a:rPr lang="en-US" sz="2400" smtClean="0">
                <a:latin typeface="Times New Roman" pitchFamily="18" charset="0"/>
                <a:cs typeface="Times New Roman" pitchFamily="18" charset="0"/>
              </a:rPr>
              <a:t>OS keeps track of which pages are in the working set</a:t>
            </a:r>
          </a:p>
          <a:p>
            <a:pPr algn="just" eaLnBrk="1" hangingPunct="1">
              <a:lnSpc>
                <a:spcPct val="90000"/>
              </a:lnSpc>
            </a:pPr>
            <a:r>
              <a:rPr lang="en-US" sz="2400" smtClean="0">
                <a:latin typeface="Times New Roman" pitchFamily="18" charset="0"/>
                <a:cs typeface="Times New Roman" pitchFamily="18" charset="0"/>
              </a:rPr>
              <a:t>When a page fault occurs, find a page not in the working set then this page is located in</a:t>
            </a:r>
          </a:p>
          <a:p>
            <a:pPr algn="just" eaLnBrk="1" hangingPunct="1">
              <a:lnSpc>
                <a:spcPct val="90000"/>
              </a:lnSpc>
            </a:pPr>
            <a:r>
              <a:rPr lang="en-US" sz="2400" smtClean="0">
                <a:latin typeface="Times New Roman" pitchFamily="18" charset="0"/>
                <a:cs typeface="Times New Roman" pitchFamily="18" charset="0"/>
              </a:rPr>
              <a:t>The R bit is examined. </a:t>
            </a:r>
          </a:p>
          <a:p>
            <a:pPr algn="just" eaLnBrk="1" hangingPunct="1">
              <a:lnSpc>
                <a:spcPct val="90000"/>
              </a:lnSpc>
            </a:pPr>
            <a:r>
              <a:rPr lang="en-US" sz="2400" smtClean="0">
                <a:latin typeface="Times New Roman" pitchFamily="18" charset="0"/>
                <a:cs typeface="Times New Roman" pitchFamily="18" charset="0"/>
              </a:rPr>
              <a:t>If R=1, the current virtual time is written into the </a:t>
            </a:r>
            <a:r>
              <a:rPr lang="en-US" sz="2400" b="1" smtClean="0">
                <a:latin typeface="Times New Roman" pitchFamily="18" charset="0"/>
                <a:cs typeface="Times New Roman" pitchFamily="18" charset="0"/>
              </a:rPr>
              <a:t>Time of last</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use</a:t>
            </a:r>
            <a:r>
              <a:rPr lang="en-US" sz="2400" smtClean="0">
                <a:latin typeface="Times New Roman" pitchFamily="18" charset="0"/>
                <a:cs typeface="Times New Roman" pitchFamily="18" charset="0"/>
              </a:rPr>
              <a:t> field</a:t>
            </a:r>
          </a:p>
          <a:p>
            <a:pPr algn="just" eaLnBrk="1" hangingPunct="1">
              <a:lnSpc>
                <a:spcPct val="90000"/>
              </a:lnSpc>
            </a:pPr>
            <a:r>
              <a:rPr lang="en-US" sz="2400" smtClean="0">
                <a:latin typeface="Times New Roman" pitchFamily="18" charset="0"/>
                <a:cs typeface="Times New Roman" pitchFamily="18" charset="0"/>
              </a:rPr>
              <a:t>If R=0, the page may be a candidate to removal</a:t>
            </a:r>
          </a:p>
          <a:p>
            <a:pPr lvl="1" algn="just" eaLnBrk="1" hangingPunct="1">
              <a:lnSpc>
                <a:spcPct val="90000"/>
              </a:lnSpc>
            </a:pPr>
            <a:r>
              <a:rPr lang="en-US" sz="2000" smtClean="0">
                <a:latin typeface="Times New Roman" pitchFamily="18" charset="0"/>
                <a:cs typeface="Times New Roman" pitchFamily="18" charset="0"/>
              </a:rPr>
              <a:t>The age (the current virtual time – its Time of last use) is computed and compared with </a:t>
            </a:r>
            <a:r>
              <a:rPr lang="el-GR" sz="2000" smtClean="0">
                <a:latin typeface="Times New Roman" pitchFamily="18" charset="0"/>
                <a:cs typeface="Times New Roman" pitchFamily="18" charset="0"/>
              </a:rPr>
              <a:t>τ</a:t>
            </a:r>
            <a:r>
              <a:rPr lang="en-US" sz="2000" smtClean="0">
                <a:latin typeface="Times New Roman" pitchFamily="18" charset="0"/>
                <a:cs typeface="Times New Roman" pitchFamily="18" charset="0"/>
              </a:rPr>
              <a:t> (span multiple clock ticks).</a:t>
            </a:r>
          </a:p>
          <a:p>
            <a:pPr lvl="1" algn="just" eaLnBrk="1" hangingPunct="1">
              <a:lnSpc>
                <a:spcPct val="90000"/>
              </a:lnSpc>
            </a:pPr>
            <a:r>
              <a:rPr lang="en-US" sz="2000" smtClean="0">
                <a:latin typeface="Times New Roman" pitchFamily="18" charset="0"/>
                <a:cs typeface="Times New Roman" pitchFamily="18" charset="0"/>
              </a:rPr>
              <a:t>If age &gt; </a:t>
            </a:r>
            <a:r>
              <a:rPr lang="el-GR" sz="2000" smtClean="0">
                <a:latin typeface="Times New Roman" pitchFamily="18" charset="0"/>
                <a:cs typeface="Times New Roman" pitchFamily="18" charset="0"/>
              </a:rPr>
              <a:t>τ</a:t>
            </a:r>
            <a:r>
              <a:rPr lang="en-US" sz="2000" smtClean="0">
                <a:latin typeface="Times New Roman" pitchFamily="18" charset="0"/>
                <a:cs typeface="Times New Roman" pitchFamily="18" charset="0"/>
              </a:rPr>
              <a:t>, the page is no longer in the working set, and the new page replaces it</a:t>
            </a:r>
          </a:p>
          <a:p>
            <a:pPr lvl="1" algn="just" eaLnBrk="1" hangingPunct="1">
              <a:lnSpc>
                <a:spcPct val="90000"/>
              </a:lnSpc>
            </a:pPr>
            <a:r>
              <a:rPr lang="en-US" sz="2000" smtClean="0">
                <a:latin typeface="Times New Roman" pitchFamily="18" charset="0"/>
                <a:cs typeface="Times New Roman" pitchFamily="18" charset="0"/>
              </a:rPr>
              <a:t>Otherwise, the page is still in the working set</a:t>
            </a:r>
          </a:p>
          <a:p>
            <a:pPr lvl="1" algn="just" eaLnBrk="1" hangingPunct="1">
              <a:lnSpc>
                <a:spcPct val="90000"/>
              </a:lnSpc>
            </a:pPr>
            <a:r>
              <a:rPr lang="en-US" sz="2000" smtClean="0">
                <a:latin typeface="Times New Roman" pitchFamily="18" charset="0"/>
                <a:cs typeface="Times New Roman" pitchFamily="18" charset="0"/>
              </a:rPr>
              <a:t>If the entire table is scanned without finding the candidate to evict and one or more pages with R = 0 is founds, the one with the greatest age is evicted. Otherwise, the chosen random is executed (R = 1)</a:t>
            </a:r>
            <a:endParaRPr lang="el-GR" sz="200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84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WSClock</a:t>
            </a:r>
          </a:p>
        </p:txBody>
      </p:sp>
      <p:sp>
        <p:nvSpPr>
          <p:cNvPr id="101379" name="Rectangle 3"/>
          <p:cNvSpPr>
            <a:spLocks noGrp="1"/>
          </p:cNvSpPr>
          <p:nvPr>
            <p:ph type="body" sz="half" idx="4294967295"/>
          </p:nvPr>
        </p:nvSpPr>
        <p:spPr>
          <a:xfrm>
            <a:off x="304800" y="1447800"/>
            <a:ext cx="8686800" cy="4191000"/>
          </a:xfrm>
        </p:spPr>
        <p:txBody>
          <a:bodyPr/>
          <a:lstStyle/>
          <a:p>
            <a:pPr algn="just" eaLnBrk="1" hangingPunct="1">
              <a:lnSpc>
                <a:spcPct val="90000"/>
              </a:lnSpc>
            </a:pPr>
            <a:r>
              <a:rPr lang="en-US" sz="2800" b="1" i="1" smtClean="0">
                <a:latin typeface="Times New Roman" pitchFamily="18" charset="0"/>
                <a:cs typeface="Times New Roman" pitchFamily="18" charset="0"/>
              </a:rPr>
              <a:t>Problem</a:t>
            </a:r>
          </a:p>
          <a:p>
            <a:pPr lvl="1" algn="just" eaLnBrk="1" hangingPunct="1">
              <a:lnSpc>
                <a:spcPct val="90000"/>
              </a:lnSpc>
            </a:pPr>
            <a:r>
              <a:rPr lang="en-US" smtClean="0">
                <a:latin typeface="Times New Roman" pitchFamily="18" charset="0"/>
                <a:cs typeface="Times New Roman" pitchFamily="18" charset="0"/>
              </a:rPr>
              <a:t>Working set (WS) algorithm is cumbersome (nặng nề), since the entire page table has to be scanned at each page fault until a suitable candidate is located.</a:t>
            </a:r>
          </a:p>
          <a:p>
            <a:pPr algn="just" eaLnBrk="1" hangingPunct="1">
              <a:lnSpc>
                <a:spcPct val="90000"/>
              </a:lnSpc>
            </a:pPr>
            <a:r>
              <a:rPr lang="en-US" sz="2800" b="1" i="1" smtClean="0">
                <a:latin typeface="Times New Roman" pitchFamily="18" charset="0"/>
                <a:cs typeface="Times New Roman" pitchFamily="18" charset="0"/>
              </a:rPr>
              <a:t>WSClock</a:t>
            </a:r>
          </a:p>
          <a:p>
            <a:pPr lvl="1" algn="just" eaLnBrk="1" hangingPunct="1">
              <a:lnSpc>
                <a:spcPct val="90000"/>
              </a:lnSpc>
            </a:pPr>
            <a:r>
              <a:rPr lang="en-US" smtClean="0">
                <a:latin typeface="Times New Roman" pitchFamily="18" charset="0"/>
                <a:cs typeface="Times New Roman" pitchFamily="18" charset="0"/>
              </a:rPr>
              <a:t>Improved WS algorithm is based on the clock algorithm.</a:t>
            </a:r>
          </a:p>
          <a:p>
            <a:pPr lvl="1" algn="just" eaLnBrk="1" hangingPunct="1">
              <a:lnSpc>
                <a:spcPct val="90000"/>
              </a:lnSpc>
            </a:pPr>
            <a:r>
              <a:rPr lang="en-US" smtClean="0">
                <a:latin typeface="Times New Roman" pitchFamily="18" charset="0"/>
                <a:cs typeface="Times New Roman" pitchFamily="18" charset="0"/>
              </a:rPr>
              <a:t>Simplicity of implementation and good performance.</a:t>
            </a:r>
          </a:p>
          <a:p>
            <a:pPr lvl="1" algn="just" eaLnBrk="1" hangingPunct="1">
              <a:lnSpc>
                <a:spcPct val="90000"/>
              </a:lnSpc>
            </a:pPr>
            <a:r>
              <a:rPr lang="en-US" smtClean="0">
                <a:latin typeface="Times New Roman" pitchFamily="18" charset="0"/>
                <a:cs typeface="Times New Roman" pitchFamily="18" charset="0"/>
              </a:rPr>
              <a:t>A circular list of page frames is used.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WSClock</a:t>
            </a:r>
          </a:p>
        </p:txBody>
      </p:sp>
      <p:sp>
        <p:nvSpPr>
          <p:cNvPr id="102403" name="Rectangle 3"/>
          <p:cNvSpPr>
            <a:spLocks noGrp="1"/>
          </p:cNvSpPr>
          <p:nvPr>
            <p:ph type="body" sz="half" idx="4294967295"/>
          </p:nvPr>
        </p:nvSpPr>
        <p:spPr>
          <a:xfrm>
            <a:off x="152400" y="1447800"/>
            <a:ext cx="8839200" cy="4648200"/>
          </a:xfrm>
        </p:spPr>
        <p:txBody>
          <a:bodyPr>
            <a:normAutofit lnSpcReduction="10000"/>
          </a:bodyPr>
          <a:lstStyle/>
          <a:p>
            <a:pPr algn="just" eaLnBrk="1" hangingPunct="1">
              <a:lnSpc>
                <a:spcPct val="90000"/>
              </a:lnSpc>
            </a:pPr>
            <a:r>
              <a:rPr lang="en-US" sz="2800" b="1" i="1" u="sng" smtClean="0">
                <a:latin typeface="Times New Roman" pitchFamily="18" charset="0"/>
                <a:cs typeface="Times New Roman" pitchFamily="18" charset="0"/>
              </a:rPr>
              <a:t>How does it work?</a:t>
            </a:r>
          </a:p>
          <a:p>
            <a:pPr lvl="1" algn="just" eaLnBrk="1" hangingPunct="1">
              <a:lnSpc>
                <a:spcPct val="90000"/>
              </a:lnSpc>
            </a:pPr>
            <a:r>
              <a:rPr lang="en-US" sz="2400" smtClean="0">
                <a:latin typeface="Times New Roman" pitchFamily="18" charset="0"/>
                <a:cs typeface="Times New Roman" pitchFamily="18" charset="0"/>
              </a:rPr>
              <a:t>This list is empty (initially)</a:t>
            </a:r>
          </a:p>
          <a:p>
            <a:pPr lvl="1" algn="just" eaLnBrk="1" hangingPunct="1">
              <a:lnSpc>
                <a:spcPct val="90000"/>
              </a:lnSpc>
            </a:pPr>
            <a:r>
              <a:rPr lang="en-US" sz="2400" smtClean="0">
                <a:latin typeface="Times New Roman" pitchFamily="18" charset="0"/>
                <a:cs typeface="Times New Roman" pitchFamily="18" charset="0"/>
              </a:rPr>
              <a:t>The page is loaded, it is added to the list to form a ring (with Time of last use field and R bit)</a:t>
            </a:r>
          </a:p>
          <a:p>
            <a:pPr lvl="1" algn="just" eaLnBrk="1" hangingPunct="1">
              <a:lnSpc>
                <a:spcPct val="90000"/>
              </a:lnSpc>
            </a:pPr>
            <a:r>
              <a:rPr lang="en-US" sz="2400" smtClean="0">
                <a:latin typeface="Times New Roman" pitchFamily="18" charset="0"/>
                <a:cs typeface="Times New Roman" pitchFamily="18" charset="0"/>
              </a:rPr>
              <a:t>As with the clock program, at each page fault the page pointed to by hand is examined first</a:t>
            </a:r>
          </a:p>
          <a:p>
            <a:pPr lvl="1" algn="just" eaLnBrk="1" hangingPunct="1">
              <a:lnSpc>
                <a:spcPct val="90000"/>
              </a:lnSpc>
            </a:pPr>
            <a:r>
              <a:rPr lang="en-US" sz="2400" smtClean="0">
                <a:latin typeface="Times New Roman" pitchFamily="18" charset="0"/>
                <a:cs typeface="Times New Roman" pitchFamily="18" charset="0"/>
              </a:rPr>
              <a:t>If R is set to 1, the page has been used during the current tick, then R set to 0, the hand advanced to next page</a:t>
            </a:r>
          </a:p>
          <a:p>
            <a:pPr lvl="1" algn="just" eaLnBrk="1" hangingPunct="1">
              <a:lnSpc>
                <a:spcPct val="90000"/>
              </a:lnSpc>
            </a:pPr>
            <a:r>
              <a:rPr lang="en-US" sz="2400" smtClean="0">
                <a:latin typeface="Times New Roman" pitchFamily="18" charset="0"/>
                <a:cs typeface="Times New Roman" pitchFamily="18" charset="0"/>
              </a:rPr>
              <a:t>If R equals 0, </a:t>
            </a:r>
          </a:p>
          <a:p>
            <a:pPr lvl="2" algn="just" eaLnBrk="1" hangingPunct="1">
              <a:lnSpc>
                <a:spcPct val="90000"/>
              </a:lnSpc>
            </a:pPr>
            <a:r>
              <a:rPr lang="en-US" sz="2000" smtClean="0">
                <a:latin typeface="Times New Roman" pitchFamily="18" charset="0"/>
                <a:cs typeface="Times New Roman" pitchFamily="18" charset="0"/>
              </a:rPr>
              <a:t>if the age is greater than </a:t>
            </a:r>
            <a:r>
              <a:rPr lang="el-GR" sz="2000" smtClean="0">
                <a:latin typeface="Times New Roman" pitchFamily="18" charset="0"/>
                <a:cs typeface="Times New Roman" pitchFamily="18" charset="0"/>
              </a:rPr>
              <a:t>τ</a:t>
            </a:r>
            <a:r>
              <a:rPr lang="en-US" sz="2000" smtClean="0">
                <a:latin typeface="Times New Roman" pitchFamily="18" charset="0"/>
                <a:cs typeface="Times New Roman" pitchFamily="18" charset="0"/>
              </a:rPr>
              <a:t> and the page is clean, it is not in working set and a valid copy exists on disk. The page frame is simply claimed and the new page put there</a:t>
            </a:r>
          </a:p>
          <a:p>
            <a:pPr lvl="2" algn="just" eaLnBrk="1" hangingPunct="1">
              <a:lnSpc>
                <a:spcPct val="90000"/>
              </a:lnSpc>
            </a:pPr>
            <a:r>
              <a:rPr lang="en-US" sz="2000" smtClean="0">
                <a:latin typeface="Times New Roman" pitchFamily="18" charset="0"/>
                <a:cs typeface="Times New Roman" pitchFamily="18" charset="0"/>
              </a:rPr>
              <a:t>If the page dirty, it cannot claim immediately (clean page is define base on write to disk scheduled)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86</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WSClock</a:t>
            </a:r>
          </a:p>
        </p:txBody>
      </p:sp>
      <p:sp>
        <p:nvSpPr>
          <p:cNvPr id="103427" name="Text Box 4"/>
          <p:cNvSpPr txBox="1">
            <a:spLocks noChangeArrowheads="1"/>
          </p:cNvSpPr>
          <p:nvPr/>
        </p:nvSpPr>
        <p:spPr bwMode="auto">
          <a:xfrm>
            <a:off x="1905000" y="6324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3-21.</a:t>
            </a:r>
          </a:p>
        </p:txBody>
      </p:sp>
      <p:pic>
        <p:nvPicPr>
          <p:cNvPr id="103428" name="Picture 5"/>
          <p:cNvPicPr>
            <a:picLocks noChangeAspect="1" noChangeArrowheads="1"/>
          </p:cNvPicPr>
          <p:nvPr/>
        </p:nvPicPr>
        <p:blipFill>
          <a:blip r:embed="rId3" cstate="print"/>
          <a:srcRect/>
          <a:stretch>
            <a:fillRect/>
          </a:stretch>
        </p:blipFill>
        <p:spPr bwMode="auto">
          <a:xfrm>
            <a:off x="304800" y="1371600"/>
            <a:ext cx="5210175" cy="5029200"/>
          </a:xfrm>
          <a:prstGeom prst="rect">
            <a:avLst/>
          </a:prstGeom>
          <a:noFill/>
          <a:ln w="9525">
            <a:noFill/>
            <a:miter lim="800000"/>
            <a:headEnd/>
            <a:tailEnd/>
          </a:ln>
        </p:spPr>
      </p:pic>
      <p:sp>
        <p:nvSpPr>
          <p:cNvPr id="6" name="Rectangle 5"/>
          <p:cNvSpPr/>
          <p:nvPr/>
        </p:nvSpPr>
        <p:spPr>
          <a:xfrm>
            <a:off x="5715000" y="1676400"/>
            <a:ext cx="31242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defRPr/>
            </a:pPr>
            <a:r>
              <a:rPr lang="en-US"/>
              <a:t>(a, b) Page fault occurs, the hand points to a page with R=1 (used) </a:t>
            </a:r>
            <a:r>
              <a:rPr lang="en-US">
                <a:sym typeface="Wingdings" pitchFamily="2" charset="2"/>
              </a:rPr>
              <a:t> Set R=0 then the hand moves to the next element.</a:t>
            </a:r>
          </a:p>
          <a:p>
            <a:pPr marL="342900" indent="-342900">
              <a:defRPr/>
            </a:pPr>
            <a:endParaRPr lang="en-US">
              <a:sym typeface="Wingdings" pitchFamily="2" charset="2"/>
            </a:endParaRPr>
          </a:p>
          <a:p>
            <a:pPr marL="342900" indent="-342900">
              <a:defRPr/>
            </a:pPr>
            <a:r>
              <a:rPr lang="en-US">
                <a:sym typeface="Wingdings" pitchFamily="2" charset="2"/>
              </a:rPr>
              <a:t>(c,d) Page fault </a:t>
            </a:r>
            <a:r>
              <a:rPr lang="en-US"/>
              <a:t>occurs</a:t>
            </a:r>
            <a:r>
              <a:rPr lang="en-US">
                <a:sym typeface="Wingdings" pitchFamily="2" charset="2"/>
              </a:rPr>
              <a:t>, the  hand points to a page with R=0 (not used) , this page will  be swapped out, a new page is loaded , overriding this page , then the hand moves to the next element.</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87</a:t>
            </a:fld>
            <a:endParaRPr lang="en-US"/>
          </a:p>
        </p:txBody>
      </p:sp>
      <p:sp>
        <p:nvSpPr>
          <p:cNvPr id="9" name="Footer Placeholder 8"/>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a:xfrm>
            <a:off x="1219200" y="0"/>
            <a:ext cx="7924800" cy="1143000"/>
          </a:xfrm>
          <a:noFill/>
          <a:ln w="9525">
            <a:noFill/>
            <a:miter lim="800000"/>
            <a:headEnd/>
            <a:tailEnd/>
          </a:ln>
        </p:spPr>
        <p:txBody>
          <a:bodyPr vert="horz" lIns="91440" tIns="45720" rIns="91440" bIns="45720" rtlCol="0" anchor="ctr">
            <a:noAutofit/>
          </a:bodyPr>
          <a:lstStyle/>
          <a:p>
            <a:pPr eaLnBrk="0" hangingPunct="0"/>
            <a:r>
              <a:rPr lang="en-US" smtClean="0">
                <a:ea typeface="+mn-ea"/>
              </a:rPr>
              <a:t>Page replacement algorithms</a:t>
            </a:r>
            <a:br>
              <a:rPr lang="en-US" smtClean="0">
                <a:ea typeface="+mn-ea"/>
              </a:rPr>
            </a:br>
            <a:r>
              <a:rPr lang="en-US" smtClean="0">
                <a:ea typeface="+mn-ea"/>
              </a:rPr>
              <a:t>Summary</a:t>
            </a:r>
          </a:p>
        </p:txBody>
      </p:sp>
      <p:pic>
        <p:nvPicPr>
          <p:cNvPr id="104451" name="Picture 4" descr="03-22"/>
          <p:cNvPicPr>
            <a:picLocks noChangeAspect="1" noChangeArrowheads="1"/>
          </p:cNvPicPr>
          <p:nvPr/>
        </p:nvPicPr>
        <p:blipFill>
          <a:blip r:embed="rId3" cstate="print"/>
          <a:srcRect/>
          <a:stretch>
            <a:fillRect/>
          </a:stretch>
        </p:blipFill>
        <p:spPr bwMode="auto">
          <a:xfrm>
            <a:off x="457200" y="1295400"/>
            <a:ext cx="8686800" cy="4168775"/>
          </a:xfrm>
          <a:prstGeom prst="rect">
            <a:avLst/>
          </a:prstGeom>
          <a:noFill/>
          <a:ln w="9525">
            <a:noFill/>
            <a:miter lim="800000"/>
            <a:headEnd/>
            <a:tailEnd/>
          </a:ln>
        </p:spPr>
      </p:pic>
      <p:sp>
        <p:nvSpPr>
          <p:cNvPr id="104452" name="Text Box 4"/>
          <p:cNvSpPr txBox="1">
            <a:spLocks noChangeArrowheads="1"/>
          </p:cNvSpPr>
          <p:nvPr/>
        </p:nvSpPr>
        <p:spPr bwMode="auto">
          <a:xfrm>
            <a:off x="3352800" y="5715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3-22.</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88</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noFill/>
          <a:ln w="9525">
            <a:noFill/>
            <a:miter lim="800000"/>
            <a:headEnd/>
            <a:tailEnd/>
          </a:ln>
        </p:spPr>
        <p:txBody>
          <a:bodyPr vert="horz" lIns="91440" tIns="45720" rIns="91440" bIns="45720" rtlCol="0" anchor="ctr">
            <a:noAutofit/>
          </a:bodyPr>
          <a:lstStyle/>
          <a:p>
            <a:pPr eaLnBrk="0" hangingPunct="0"/>
            <a:r>
              <a:rPr lang="en-US" smtClean="0">
                <a:ea typeface="+mn-ea"/>
              </a:rPr>
              <a:t>Summary</a:t>
            </a:r>
          </a:p>
        </p:txBody>
      </p:sp>
      <p:sp>
        <p:nvSpPr>
          <p:cNvPr id="105475"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No Memory Abstraction</a:t>
            </a:r>
          </a:p>
          <a:p>
            <a:pPr>
              <a:buClrTx/>
              <a:buSzTx/>
              <a:buFont typeface="Arial" charset="0"/>
              <a:buChar char="•"/>
            </a:pPr>
            <a:r>
              <a:rPr lang="en-US" b="1" smtClean="0">
                <a:latin typeface="Times New Roman" pitchFamily="18" charset="0"/>
                <a:cs typeface="Times New Roman" pitchFamily="18" charset="0"/>
              </a:rPr>
              <a:t>A Memory Abstraction</a:t>
            </a:r>
          </a:p>
          <a:p>
            <a:pPr>
              <a:buClrTx/>
              <a:buSzTx/>
              <a:buFont typeface="Arial" charset="0"/>
              <a:buChar char="•"/>
            </a:pPr>
            <a:r>
              <a:rPr lang="en-US" b="1" smtClean="0">
                <a:latin typeface="Times New Roman" pitchFamily="18" charset="0"/>
                <a:cs typeface="Times New Roman" pitchFamily="18" charset="0"/>
              </a:rPr>
              <a:t>Virtual Memory</a:t>
            </a:r>
          </a:p>
          <a:p>
            <a:pPr>
              <a:buClrTx/>
              <a:buSzTx/>
              <a:buFont typeface="Arial" charset="0"/>
              <a:buChar char="•"/>
            </a:pPr>
            <a:r>
              <a:rPr lang="en-US" b="1" smtClean="0">
                <a:latin typeface="Times New Roman" pitchFamily="18" charset="0"/>
                <a:cs typeface="Times New Roman" pitchFamily="18" charset="0"/>
              </a:rPr>
              <a:t>Page replacement Algorithms</a:t>
            </a:r>
            <a:endParaRPr lang="en-US" smtClean="0">
              <a:latin typeface="Times New Roman" pitchFamily="18" charset="0"/>
              <a:cs typeface="Times New Roman" pitchFamily="18" charset="0"/>
            </a:endParaRPr>
          </a:p>
        </p:txBody>
      </p:sp>
      <p:sp>
        <p:nvSpPr>
          <p:cNvPr id="105476"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7" name="Slide Number Placeholder 6"/>
          <p:cNvSpPr>
            <a:spLocks noGrp="1"/>
          </p:cNvSpPr>
          <p:nvPr>
            <p:ph type="sldNum" sz="quarter" idx="12"/>
          </p:nvPr>
        </p:nvSpPr>
        <p:spPr/>
        <p:txBody>
          <a:bodyPr/>
          <a:lstStyle/>
          <a:p>
            <a:fld id="{190CC846-20B3-454D-AF77-DE04E39CF884}" type="slidenum">
              <a:rPr lang="en-US" smtClean="0"/>
              <a:pPr/>
              <a:t>89</a:t>
            </a:fld>
            <a:endParaRPr lang="en-US"/>
          </a:p>
        </p:txBody>
      </p:sp>
      <p:sp>
        <p:nvSpPr>
          <p:cNvPr id="8" name="Footer Placeholder 7"/>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body" idx="1"/>
          </p:nvPr>
        </p:nvSpPr>
        <p:spPr>
          <a:xfrm>
            <a:off x="228600" y="1295400"/>
            <a:ext cx="8610600" cy="4800600"/>
          </a:xfrm>
        </p:spPr>
        <p:txBody>
          <a:bodyPr/>
          <a:lstStyle/>
          <a:p>
            <a:pPr algn="just" eaLnBrk="1" hangingPunct="1">
              <a:lnSpc>
                <a:spcPct val="80000"/>
              </a:lnSpc>
              <a:buClrTx/>
              <a:buSzTx/>
              <a:buFont typeface="Arial" charset="0"/>
              <a:buChar char="•"/>
            </a:pPr>
            <a:r>
              <a:rPr lang="en-US" b="1" smtClean="0">
                <a:solidFill>
                  <a:srgbClr val="0000FF"/>
                </a:solidFill>
                <a:latin typeface="Times New Roman" pitchFamily="18" charset="0"/>
                <a:cs typeface="Times New Roman" pitchFamily="18" charset="0"/>
              </a:rPr>
              <a:t>Memory Manager</a:t>
            </a:r>
          </a:p>
          <a:p>
            <a:pPr lvl="1" algn="just" eaLnBrk="1" hangingPunct="1">
              <a:lnSpc>
                <a:spcPct val="80000"/>
              </a:lnSpc>
            </a:pPr>
            <a:r>
              <a:rPr lang="en-US" smtClean="0">
                <a:solidFill>
                  <a:srgbClr val="0000FF"/>
                </a:solidFill>
                <a:latin typeface="Times New Roman" pitchFamily="18" charset="0"/>
                <a:cs typeface="Times New Roman" pitchFamily="18" charset="0"/>
              </a:rPr>
              <a:t>It is a part of  OS that manages the memory hierarchy</a:t>
            </a:r>
          </a:p>
          <a:p>
            <a:pPr lvl="1" algn="just" eaLnBrk="1" hangingPunct="1">
              <a:lnSpc>
                <a:spcPct val="80000"/>
              </a:lnSpc>
            </a:pPr>
            <a:r>
              <a:rPr lang="en-US" smtClean="0">
                <a:latin typeface="Times New Roman" pitchFamily="18" charset="0"/>
                <a:cs typeface="Times New Roman" pitchFamily="18" charset="0"/>
              </a:rPr>
              <a:t>Its jobs:</a:t>
            </a:r>
          </a:p>
          <a:p>
            <a:pPr marL="911225" lvl="2" algn="just" eaLnBrk="1" hangingPunct="1">
              <a:lnSpc>
                <a:spcPct val="80000"/>
              </a:lnSpc>
            </a:pPr>
            <a:r>
              <a:rPr lang="en-US" sz="2800" smtClean="0">
                <a:solidFill>
                  <a:srgbClr val="0000FF"/>
                </a:solidFill>
                <a:latin typeface="Times New Roman" pitchFamily="18" charset="0"/>
                <a:cs typeface="Times New Roman" pitchFamily="18" charset="0"/>
              </a:rPr>
              <a:t>coordinates</a:t>
            </a:r>
            <a:r>
              <a:rPr lang="en-US" sz="2800" smtClean="0">
                <a:latin typeface="Times New Roman" pitchFamily="18" charset="0"/>
                <a:cs typeface="Times New Roman" pitchFamily="18" charset="0"/>
              </a:rPr>
              <a:t> how the different types of memory are used.</a:t>
            </a:r>
          </a:p>
          <a:p>
            <a:pPr marL="911225" lvl="2" algn="just" eaLnBrk="1" hangingPunct="1">
              <a:lnSpc>
                <a:spcPct val="80000"/>
              </a:lnSpc>
            </a:pPr>
            <a:r>
              <a:rPr lang="en-US" sz="2800" smtClean="0">
                <a:solidFill>
                  <a:srgbClr val="0000FF"/>
                </a:solidFill>
                <a:latin typeface="Times New Roman" pitchFamily="18" charset="0"/>
                <a:cs typeface="Times New Roman" pitchFamily="18" charset="0"/>
              </a:rPr>
              <a:t>keeps track </a:t>
            </a:r>
            <a:r>
              <a:rPr lang="en-US" sz="2800" smtClean="0">
                <a:latin typeface="Times New Roman" pitchFamily="18" charset="0"/>
                <a:cs typeface="Times New Roman" pitchFamily="18" charset="0"/>
              </a:rPr>
              <a:t>of which part of memory are in use and which are not.</a:t>
            </a:r>
          </a:p>
          <a:p>
            <a:pPr marL="911225" lvl="2" algn="just" eaLnBrk="1" hangingPunct="1">
              <a:lnSpc>
                <a:spcPct val="80000"/>
              </a:lnSpc>
            </a:pPr>
            <a:r>
              <a:rPr lang="en-US" sz="2800" smtClean="0">
                <a:solidFill>
                  <a:srgbClr val="0000FF"/>
                </a:solidFill>
                <a:latin typeface="Times New Roman" pitchFamily="18" charset="0"/>
                <a:cs typeface="Times New Roman" pitchFamily="18" charset="0"/>
              </a:rPr>
              <a:t>allocates and releases</a:t>
            </a:r>
            <a:r>
              <a:rPr lang="en-US" sz="2800" smtClean="0">
                <a:latin typeface="Times New Roman" pitchFamily="18" charset="0"/>
                <a:cs typeface="Times New Roman" pitchFamily="18" charset="0"/>
              </a:rPr>
              <a:t> areas of main memory to processes.</a:t>
            </a:r>
          </a:p>
          <a:p>
            <a:pPr marL="911225" lvl="2" algn="just" eaLnBrk="1" hangingPunct="1">
              <a:lnSpc>
                <a:spcPct val="80000"/>
              </a:lnSpc>
            </a:pPr>
            <a:r>
              <a:rPr lang="en-US" sz="2800" smtClean="0">
                <a:solidFill>
                  <a:srgbClr val="0000FF"/>
                </a:solidFill>
                <a:latin typeface="Times New Roman" pitchFamily="18" charset="0"/>
                <a:cs typeface="Times New Roman" pitchFamily="18" charset="0"/>
              </a:rPr>
              <a:t>manages</a:t>
            </a:r>
            <a:r>
              <a:rPr lang="en-US" sz="2800" smtClean="0">
                <a:latin typeface="Times New Roman" pitchFamily="18" charset="0"/>
                <a:cs typeface="Times New Roman" pitchFamily="18" charset="0"/>
              </a:rPr>
              <a:t> swapping between main memory and disk, when main memory is too small to hold all the processes.</a:t>
            </a:r>
          </a:p>
        </p:txBody>
      </p:sp>
      <p:sp>
        <p:nvSpPr>
          <p:cNvPr id="23555"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solidFill>
                  <a:srgbClr val="0000FF"/>
                </a:solidFill>
                <a:latin typeface="Times New Roman" pitchFamily="18" charset="0"/>
                <a:cs typeface="Times New Roman" pitchFamily="18" charset="0"/>
              </a:rPr>
              <a:t>Overview</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304800" y="884237"/>
            <a:ext cx="8610600" cy="5287963"/>
          </a:xfrm>
        </p:spPr>
        <p:txBody>
          <a:bodyPr>
            <a:noAutofit/>
          </a:bodyPr>
          <a:lstStyle/>
          <a:p>
            <a:r>
              <a:rPr lang="en-US" sz="2400" smtClean="0"/>
              <a:t>Memory hierarchy: Disk </a:t>
            </a:r>
            <a:r>
              <a:rPr lang="en-US" sz="2400" smtClean="0">
                <a:sym typeface="Wingdings"/>
              </a:rPr>
              <a:t></a:t>
            </a:r>
            <a:r>
              <a:rPr lang="en-US" sz="2400" smtClean="0"/>
              <a:t> RAM </a:t>
            </a:r>
            <a:r>
              <a:rPr lang="en-US" sz="2400" smtClean="0">
                <a:sym typeface="Wingdings"/>
              </a:rPr>
              <a:t></a:t>
            </a:r>
            <a:r>
              <a:rPr lang="en-US" sz="2400" smtClean="0"/>
              <a:t> cache2 </a:t>
            </a:r>
            <a:r>
              <a:rPr lang="en-US" sz="2400" smtClean="0">
                <a:sym typeface="Wingdings"/>
              </a:rPr>
              <a:t></a:t>
            </a:r>
            <a:r>
              <a:rPr lang="en-US" sz="2400" smtClean="0"/>
              <a:t> cache1</a:t>
            </a:r>
            <a:r>
              <a:rPr lang="en-US" sz="2400" smtClean="0">
                <a:sym typeface="Wingdings"/>
              </a:rPr>
              <a:t></a:t>
            </a:r>
            <a:r>
              <a:rPr lang="en-US" sz="2400" smtClean="0"/>
              <a:t> cache0</a:t>
            </a:r>
          </a:p>
          <a:p>
            <a:r>
              <a:rPr lang="en-US" sz="2400" smtClean="0"/>
              <a:t>Memory manager: a part of OS that manages the memory hierarchy</a:t>
            </a:r>
          </a:p>
          <a:p>
            <a:r>
              <a:rPr lang="en-US" sz="2400" smtClean="0"/>
              <a:t>No memory abstraction can cause the protection mechanism is violated because a process can access an address in another.</a:t>
            </a:r>
          </a:p>
          <a:p>
            <a:r>
              <a:rPr lang="en-US" sz="2400" smtClean="0"/>
              <a:t>If no memory abstraction is used in a multiple program system, addresses in a program are relative addresses compared to the base address of each program and OS must determine the maximum address of each program.</a:t>
            </a:r>
          </a:p>
          <a:p>
            <a:r>
              <a:rPr lang="en-US" sz="2400" smtClean="0"/>
              <a:t>Abstract address: An address in a program is presented by </a:t>
            </a:r>
          </a:p>
          <a:p>
            <a:pPr>
              <a:buNone/>
            </a:pPr>
            <a:r>
              <a:rPr lang="en-US" sz="2400" smtClean="0"/>
              <a:t>                                 &lt;base, offset&gt;</a:t>
            </a:r>
          </a:p>
          <a:p>
            <a:r>
              <a:rPr lang="en-US" sz="2400" smtClean="0"/>
              <a:t>To ensure that the protection must be followed, base register and limit registers are allocated to each process.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90</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228600" y="960437"/>
            <a:ext cx="8763000" cy="4906963"/>
          </a:xfrm>
        </p:spPr>
        <p:txBody>
          <a:bodyPr>
            <a:noAutofit/>
          </a:bodyPr>
          <a:lstStyle/>
          <a:p>
            <a:r>
              <a:rPr lang="en-US" sz="2400" smtClean="0"/>
              <a:t>External fragmentation: Situation in which there is some holes between processes.</a:t>
            </a:r>
          </a:p>
          <a:p>
            <a:r>
              <a:rPr lang="en-US" sz="2400" smtClean="0"/>
              <a:t>External de-fragmenting: Move allocated memory blocks to make them contiguous, OS must update base registers of processes.</a:t>
            </a:r>
          </a:p>
          <a:p>
            <a:r>
              <a:rPr lang="en-US" sz="2400" smtClean="0"/>
              <a:t>Memory swapping: A mechnism in which the OS will move the memory imange of  a selected process out to disk and bring another from disk to memory.</a:t>
            </a:r>
          </a:p>
          <a:p>
            <a:r>
              <a:rPr lang="en-US" sz="2400" smtClean="0"/>
              <a:t>Solution for growing data segment of a program is a little extra memory is allocated for it.</a:t>
            </a:r>
          </a:p>
          <a:p>
            <a:r>
              <a:rPr lang="en-US" sz="2400" smtClean="0"/>
              <a:t>Memory management using bitmaps: System memory is divided into blocks, each block is mananged by one bit.</a:t>
            </a:r>
          </a:p>
          <a:p>
            <a:r>
              <a:rPr lang="en-US" sz="2400" smtClean="0"/>
              <a:t>Memory management using linked list: A linked list is used, each element of the list contains data about a memory area  is used or free.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91</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152400" y="1219200"/>
            <a:ext cx="8763000" cy="4906963"/>
          </a:xfrm>
        </p:spPr>
        <p:txBody>
          <a:bodyPr>
            <a:noAutofit/>
          </a:bodyPr>
          <a:lstStyle/>
          <a:p>
            <a:r>
              <a:rPr lang="en-US" sz="2400" smtClean="0"/>
              <a:t>Approaches for memory allocating: First fit, next fit, best fit, worst fit, quick fit.</a:t>
            </a:r>
          </a:p>
          <a:p>
            <a:r>
              <a:rPr lang="en-US" sz="2400" smtClean="0"/>
              <a:t>Overlay mechanism: Developers manually split a program into some pieces and gives instruction for loading them explicitly into the memory.</a:t>
            </a:r>
          </a:p>
          <a:p>
            <a:r>
              <a:rPr lang="en-US" sz="2400" smtClean="0"/>
              <a:t>Paging: A mechanism in which a program is divided into some pages having the same size. When a program executes, only some necessary pages are loaded into physical frames. OS bears responsibility for calculating the real physical address based on a mapping. Frame size = page size.</a:t>
            </a:r>
          </a:p>
          <a:p>
            <a:r>
              <a:rPr lang="en-US" sz="2400" smtClean="0"/>
              <a:t>Virtual address: &lt;page number, offset&gt;</a:t>
            </a:r>
          </a:p>
          <a:p>
            <a:r>
              <a:rPr lang="en-US" sz="2400" smtClean="0"/>
              <a:t>Physical address: &lt;frame number, offset&gt;</a:t>
            </a:r>
          </a:p>
          <a:p>
            <a:r>
              <a:rPr lang="en-US" sz="2400" smtClean="0"/>
              <a:t>MMU: A hardware as a mapping unit.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92</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p:txBody>
          <a:bodyPr>
            <a:noAutofit/>
          </a:bodyPr>
          <a:lstStyle/>
          <a:p>
            <a:r>
              <a:rPr lang="en-US" sz="2400" smtClean="0"/>
              <a:t>Page table contains entries, each entry contains data of a page such as: cache disable, referenced bit, modified bit , present/absent bit, protection bits, frame number.</a:t>
            </a:r>
          </a:p>
          <a:p>
            <a:r>
              <a:rPr lang="en-US" sz="2400" smtClean="0"/>
              <a:t>Page faults are generated by the MMU </a:t>
            </a:r>
          </a:p>
          <a:p>
            <a:r>
              <a:rPr lang="en-US" sz="2400" smtClean="0"/>
              <a:t>Ways for speeding up paging:</a:t>
            </a:r>
          </a:p>
          <a:p>
            <a:pPr marL="862013" lvl="0"/>
            <a:r>
              <a:rPr lang="en-US" sz="2400" smtClean="0"/>
              <a:t>A register is used to contain the start of the page table</a:t>
            </a:r>
          </a:p>
          <a:p>
            <a:pPr marL="862013" lvl="0"/>
            <a:r>
              <a:rPr lang="en-US" sz="2400" smtClean="0"/>
              <a:t>A fast-TLB (Translation Lookaside Buffer) is used to store a part of the page table</a:t>
            </a:r>
          </a:p>
          <a:p>
            <a:pPr marL="862013" lvl="0"/>
            <a:r>
              <a:rPr lang="en-US" sz="2400" smtClean="0"/>
              <a:t> A multi-level page table is used to page huge programs</a:t>
            </a:r>
          </a:p>
          <a:p>
            <a:pPr marL="862013" lvl="0"/>
            <a:r>
              <a:rPr lang="en-US" sz="2400" smtClean="0"/>
              <a:t>An inverted page table helps to concentrate managing processes, each virtual address includes &lt;processNumber, pageNumber, offset&gt;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93</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304800" y="990600"/>
            <a:ext cx="8610600" cy="5410200"/>
          </a:xfrm>
        </p:spPr>
        <p:txBody>
          <a:bodyPr>
            <a:noAutofit/>
          </a:bodyPr>
          <a:lstStyle/>
          <a:p>
            <a:r>
              <a:rPr lang="en-US" sz="2400" b="1" smtClean="0"/>
              <a:t>Page replacement algorithms:</a:t>
            </a:r>
          </a:p>
          <a:p>
            <a:pPr marL="628650"/>
            <a:r>
              <a:rPr lang="en-US" sz="2400" smtClean="0"/>
              <a:t>The optimal algorithm:  The evicted page is the latest one accessed in the future between all the pages actually in memory.</a:t>
            </a:r>
          </a:p>
          <a:p>
            <a:pPr marL="628650"/>
            <a:r>
              <a:rPr lang="en-US" sz="2400" smtClean="0"/>
              <a:t>The </a:t>
            </a:r>
            <a:r>
              <a:rPr lang="en-US" sz="2400" b="1" u="sng" smtClean="0"/>
              <a:t>N</a:t>
            </a:r>
            <a:r>
              <a:rPr lang="en-US" sz="2400" smtClean="0"/>
              <a:t>ot </a:t>
            </a:r>
            <a:r>
              <a:rPr lang="en-US" sz="2400" b="1" u="sng" smtClean="0"/>
              <a:t>R</a:t>
            </a:r>
            <a:r>
              <a:rPr lang="en-US" sz="2400" smtClean="0"/>
              <a:t>ecently </a:t>
            </a:r>
            <a:r>
              <a:rPr lang="en-US" sz="2400" b="1" u="sng" smtClean="0"/>
              <a:t>U</a:t>
            </a:r>
            <a:r>
              <a:rPr lang="en-US" sz="2400" smtClean="0"/>
              <a:t>sed algorithm: Based on the referenced bit and modified bit, frames are classified into 4 classes. The best evicted frame is the frame which is not referenced and not modified.</a:t>
            </a:r>
          </a:p>
          <a:p>
            <a:pPr marL="628650"/>
            <a:r>
              <a:rPr lang="en-US" sz="2400" smtClean="0"/>
              <a:t> The </a:t>
            </a:r>
            <a:r>
              <a:rPr lang="en-US" sz="2400" b="1" u="sng" smtClean="0"/>
              <a:t>F</a:t>
            </a:r>
            <a:r>
              <a:rPr lang="en-US" sz="2400" smtClean="0"/>
              <a:t>irst </a:t>
            </a:r>
            <a:r>
              <a:rPr lang="en-US" sz="2400" b="1" u="sng" smtClean="0"/>
              <a:t>I</a:t>
            </a:r>
            <a:r>
              <a:rPr lang="en-US" sz="2400" smtClean="0"/>
              <a:t>n </a:t>
            </a:r>
            <a:r>
              <a:rPr lang="en-US" sz="2400" b="1" u="sng" smtClean="0"/>
              <a:t>F</a:t>
            </a:r>
            <a:r>
              <a:rPr lang="en-US" sz="2400" smtClean="0"/>
              <a:t>irst </a:t>
            </a:r>
            <a:r>
              <a:rPr lang="en-US" sz="2400" b="1" u="sng" smtClean="0"/>
              <a:t>O</a:t>
            </a:r>
            <a:r>
              <a:rPr lang="en-US" sz="2400" smtClean="0"/>
              <a:t>ut algorithm: The evicted frame is the frame was loaded first.</a:t>
            </a:r>
          </a:p>
          <a:p>
            <a:pPr marL="628650"/>
            <a:r>
              <a:rPr lang="en-US" sz="2400" smtClean="0"/>
              <a:t>The second chance algorithms: The solution of aging is used, a frame will be temporarily left and considering other frames. If there is no the most suitable frame for evicting then this frame will be evicted.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94</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304800" y="990600"/>
            <a:ext cx="8610600" cy="5562600"/>
          </a:xfrm>
        </p:spPr>
        <p:txBody>
          <a:bodyPr>
            <a:noAutofit/>
          </a:bodyPr>
          <a:lstStyle/>
          <a:p>
            <a:r>
              <a:rPr lang="en-US" sz="2400" b="1" smtClean="0"/>
              <a:t>Aging algorithm</a:t>
            </a:r>
            <a:r>
              <a:rPr lang="en-US" sz="2400" smtClean="0"/>
              <a:t>: When a frame is referenced, a mechanism is used to increase it’s count. So, the evicted frame is the frame having the minimum count.</a:t>
            </a:r>
          </a:p>
          <a:p>
            <a:pPr marL="806450" lvl="0"/>
            <a:r>
              <a:rPr lang="en-US" sz="2400" b="1" u="sng" smtClean="0"/>
              <a:t>L</a:t>
            </a:r>
            <a:r>
              <a:rPr lang="en-US" sz="2400" smtClean="0"/>
              <a:t>east </a:t>
            </a:r>
            <a:r>
              <a:rPr lang="en-US" sz="2400" b="1" u="sng" smtClean="0"/>
              <a:t>R</a:t>
            </a:r>
            <a:r>
              <a:rPr lang="en-US" sz="2400" smtClean="0"/>
              <a:t>ecently </a:t>
            </a:r>
            <a:r>
              <a:rPr lang="en-US" sz="2400" b="1" u="sng" smtClean="0"/>
              <a:t>U</a:t>
            </a:r>
            <a:r>
              <a:rPr lang="en-US" sz="2400" smtClean="0"/>
              <a:t>sed / </a:t>
            </a:r>
            <a:r>
              <a:rPr lang="en-US" sz="2400" b="1" u="sng" smtClean="0"/>
              <a:t>N</a:t>
            </a:r>
            <a:r>
              <a:rPr lang="en-US" sz="2400" smtClean="0"/>
              <a:t>ot </a:t>
            </a:r>
            <a:r>
              <a:rPr lang="en-US" sz="2400" b="1" u="sng" smtClean="0"/>
              <a:t>F</a:t>
            </a:r>
            <a:r>
              <a:rPr lang="en-US" sz="2400" smtClean="0"/>
              <a:t>requently </a:t>
            </a:r>
            <a:r>
              <a:rPr lang="en-US" sz="2400" b="1" u="sng" smtClean="0"/>
              <a:t>U</a:t>
            </a:r>
            <a:r>
              <a:rPr lang="en-US" sz="2400" smtClean="0"/>
              <a:t>sed</a:t>
            </a:r>
          </a:p>
          <a:p>
            <a:pPr lvl="0"/>
            <a:r>
              <a:rPr lang="en-US" sz="2400" smtClean="0"/>
              <a:t>Aging Using Clock algorithms: Frames are manages using a  circle linked list. An evicted frame is choosen based on referenced bit</a:t>
            </a:r>
          </a:p>
          <a:p>
            <a:r>
              <a:rPr lang="en-US" sz="2400" smtClean="0"/>
              <a:t>Thrashing: The situation in which the system becomes so slow due to so much page faults occur.</a:t>
            </a:r>
          </a:p>
          <a:p>
            <a:r>
              <a:rPr lang="en-US" sz="2400" smtClean="0"/>
              <a:t>Working set of a process: Set of loaded frames. The lager working set the higher performance.</a:t>
            </a:r>
          </a:p>
          <a:p>
            <a:r>
              <a:rPr lang="en-US" sz="2400" smtClean="0"/>
              <a:t>The </a:t>
            </a:r>
            <a:r>
              <a:rPr lang="en-US" sz="2400" b="1" u="sng" smtClean="0"/>
              <a:t>W</a:t>
            </a:r>
            <a:r>
              <a:rPr lang="en-US" sz="2400" smtClean="0"/>
              <a:t>orking </a:t>
            </a:r>
            <a:r>
              <a:rPr lang="en-US" sz="2400" b="1" u="sng" smtClean="0"/>
              <a:t>S</a:t>
            </a:r>
            <a:r>
              <a:rPr lang="en-US" sz="2400" smtClean="0"/>
              <a:t>et</a:t>
            </a:r>
            <a:r>
              <a:rPr lang="en-US" sz="2400" b="1" smtClean="0"/>
              <a:t> </a:t>
            </a:r>
            <a:r>
              <a:rPr lang="en-US" sz="2400" b="1" u="sng" smtClean="0"/>
              <a:t>C</a:t>
            </a:r>
            <a:r>
              <a:rPr lang="en-US" sz="2400" smtClean="0"/>
              <a:t>lock algorithm: The working set is organized as a circle linked list, the aging algorithm is used with association of the time factor.</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95</a:t>
            </a:fld>
            <a:endParaRPr lang="en-US"/>
          </a:p>
        </p:txBody>
      </p:sp>
      <p:sp>
        <p:nvSpPr>
          <p:cNvPr id="7" name="Footer Placeholder 6"/>
          <p:cNvSpPr>
            <a:spLocks noGrp="1"/>
          </p:cNvSpPr>
          <p:nvPr>
            <p:ph type="ftr" sz="quarter" idx="11"/>
          </p:nvPr>
        </p:nvSpPr>
        <p:spPr/>
        <p:txBody>
          <a:bodyPr/>
          <a:lstStyle/>
          <a:p>
            <a:r>
              <a:rPr lang="en-US" smtClean="0"/>
              <a:t>Memory Management (95 slides)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TotalTime>
  <Words>8809</Words>
  <Application>Microsoft Office PowerPoint</Application>
  <PresentationFormat>On-screen Show (4:3)</PresentationFormat>
  <Paragraphs>985</Paragraphs>
  <Slides>95</Slides>
  <Notes>79</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4 Memory Management (4 slots) </vt:lpstr>
      <vt:lpstr>Introduction</vt:lpstr>
      <vt:lpstr>Introduction</vt:lpstr>
      <vt:lpstr>Introduction</vt:lpstr>
      <vt:lpstr>Objectives</vt:lpstr>
      <vt:lpstr>Objectives…</vt:lpstr>
      <vt:lpstr>Objectives…</vt:lpstr>
      <vt:lpstr>Slide 8</vt:lpstr>
      <vt:lpstr>Slide 9</vt:lpstr>
      <vt:lpstr>3.1- No Memory Abstractions</vt:lpstr>
      <vt:lpstr>No Memory Abstractions… </vt:lpstr>
      <vt:lpstr>No Memory Abstractions…</vt:lpstr>
      <vt:lpstr>No Abstractions: Mutiple Programs</vt:lpstr>
      <vt:lpstr>No Abstractions: Multiple Programs</vt:lpstr>
      <vt:lpstr>No Abstractions: Multiple Programs</vt:lpstr>
      <vt:lpstr>3.2- A Memory Abstraction: Address Spaces</vt:lpstr>
      <vt:lpstr>Abstraction: Base and Limit Registers</vt:lpstr>
      <vt:lpstr>Abstraction: Base and Limit Registers</vt:lpstr>
      <vt:lpstr>Abstraction: Evaluation</vt:lpstr>
      <vt:lpstr>Abstraction: Swapping</vt:lpstr>
      <vt:lpstr>Abstraction: Swapping…</vt:lpstr>
      <vt:lpstr>Abstraction: Swapping…</vt:lpstr>
      <vt:lpstr>Abstraction: Swapping…</vt:lpstr>
      <vt:lpstr>Abstraction : Swapping …</vt:lpstr>
      <vt:lpstr>Abstraction :  Memory Management with Bitmaps</vt:lpstr>
      <vt:lpstr>Abstraction : Memory Management with Linked Lists</vt:lpstr>
      <vt:lpstr>Abstraction : Memory Management with Linked Lists…</vt:lpstr>
      <vt:lpstr>Abstraction : Memory Management with Linked Lists…</vt:lpstr>
      <vt:lpstr>A Memory Abstraction  Memory Management with Linked Lists…</vt:lpstr>
      <vt:lpstr>A Memory Abstraction  Memory Management with Linked Lists…</vt:lpstr>
      <vt:lpstr>Virtual Memory: Problems</vt:lpstr>
      <vt:lpstr>Virtual Memory: Overlays</vt:lpstr>
      <vt:lpstr>Virtual Memory: Overlays</vt:lpstr>
      <vt:lpstr>Virtual Memory: Definitions</vt:lpstr>
      <vt:lpstr>Virtual Memory:Terminologies</vt:lpstr>
      <vt:lpstr>VM: Memory Management Unit (MMU)</vt:lpstr>
      <vt:lpstr>VM: Paging</vt:lpstr>
      <vt:lpstr>VM: Paging…</vt:lpstr>
      <vt:lpstr>VM:  Paging… – General formula</vt:lpstr>
      <vt:lpstr>VM:  Paging… - Examples</vt:lpstr>
      <vt:lpstr>VM: Paging…</vt:lpstr>
      <vt:lpstr>VM: Paging…</vt:lpstr>
      <vt:lpstr>VM: Paging…</vt:lpstr>
      <vt:lpstr>VM: Paging… Example</vt:lpstr>
      <vt:lpstr>VM: Page Tables</vt:lpstr>
      <vt:lpstr>VM: Page Tables…</vt:lpstr>
      <vt:lpstr>VM: Page Tables – Example </vt:lpstr>
      <vt:lpstr>VM: Page Tables – Example </vt:lpstr>
      <vt:lpstr>VM: Speeding up Paging</vt:lpstr>
      <vt:lpstr>VM: Speeding up Paging…</vt:lpstr>
      <vt:lpstr>VM:  Speeding up Paging  Calculate the length of a virtual address</vt:lpstr>
      <vt:lpstr>VM: Speeding up Paging…</vt:lpstr>
      <vt:lpstr>VM: Translation Lookaside Buffers (TLB)</vt:lpstr>
      <vt:lpstr>VM: TLB</vt:lpstr>
      <vt:lpstr>VM: TLB - An example</vt:lpstr>
      <vt:lpstr>VM: How the TLB do?</vt:lpstr>
      <vt:lpstr>VM: How the TLB do?...</vt:lpstr>
      <vt:lpstr>VM: Multilevel Page Tables</vt:lpstr>
      <vt:lpstr>VM: Multilevel Page Tables</vt:lpstr>
      <vt:lpstr>VM: Multilevel Page Tables: Example</vt:lpstr>
      <vt:lpstr>VM: Inverted Page Table</vt:lpstr>
      <vt:lpstr>VM: Inverted Page Table…</vt:lpstr>
      <vt:lpstr>VM: Inverted Page Table…</vt:lpstr>
      <vt:lpstr>Page replacement algorithms</vt:lpstr>
      <vt:lpstr>Page replacement algorithms: Optimal</vt:lpstr>
      <vt:lpstr>Page replacement algorithms: Optimal…</vt:lpstr>
      <vt:lpstr>Page replacement algorithms Not Recently Used (NRU)</vt:lpstr>
      <vt:lpstr>Page replacement algorithms First-In, First-Out (FIFO)</vt:lpstr>
      <vt:lpstr>Page replacement algorithms Second-Chance</vt:lpstr>
      <vt:lpstr>Page replacement algorithms Clock</vt:lpstr>
      <vt:lpstr>Page replacement algorithms Clock</vt:lpstr>
      <vt:lpstr>Page replacement algorithms Least Recently Used (LRU)</vt:lpstr>
      <vt:lpstr>Page replacement algorithms Least Recently Used (LRU)</vt:lpstr>
      <vt:lpstr>Page replacement algorithms Least Recently Used (LRU)</vt:lpstr>
      <vt:lpstr>Page replacement algorithms Not Frequently Used (NFU)</vt:lpstr>
      <vt:lpstr>Page replacement algorithms Aging</vt:lpstr>
      <vt:lpstr>Page replacement algorithms Aging</vt:lpstr>
      <vt:lpstr>Page replacement algorithms Aging</vt:lpstr>
      <vt:lpstr>Page replacement algorithms Thrashing – Khả năng thay trang liên tục</vt:lpstr>
      <vt:lpstr>Page replacement algorithms Locality of Reference</vt:lpstr>
      <vt:lpstr>Page replacement algorithms Demand paging vs. Prepaging</vt:lpstr>
      <vt:lpstr>Page replacement algorithms Working Set</vt:lpstr>
      <vt:lpstr>Page replacement algorithms Working Set Model</vt:lpstr>
      <vt:lpstr>Page replacement algorithms Working Set Model</vt:lpstr>
      <vt:lpstr>Page replacement algorithms WSClock</vt:lpstr>
      <vt:lpstr>Page replacement algorithms WSClock</vt:lpstr>
      <vt:lpstr>Page replacement algorithms WSClock</vt:lpstr>
      <vt:lpstr>Page replacement algorithms Summary</vt:lpstr>
      <vt:lpstr>Summary</vt:lpstr>
      <vt:lpstr>Keep in Your Mind</vt:lpstr>
      <vt:lpstr>Keep in Your Mind</vt:lpstr>
      <vt:lpstr>Keep in Your Mind</vt:lpstr>
      <vt:lpstr>Keep in Your Mind</vt:lpstr>
      <vt:lpstr>Keep in Your Mind</vt:lpstr>
      <vt:lpstr>Keep in Your Mind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32</cp:revision>
  <dcterms:created xsi:type="dcterms:W3CDTF">2013-07-11T00:46:38Z</dcterms:created>
  <dcterms:modified xsi:type="dcterms:W3CDTF">2017-10-13T08:24:38Z</dcterms:modified>
</cp:coreProperties>
</file>