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Default Extension="emf" ContentType="image/x-emf"/>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8" r:id="rId3"/>
    <p:sldId id="259" r:id="rId4"/>
    <p:sldId id="260" r:id="rId5"/>
    <p:sldId id="332"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333" r:id="rId33"/>
    <p:sldId id="288" r:id="rId34"/>
    <p:sldId id="289" r:id="rId35"/>
    <p:sldId id="290" r:id="rId36"/>
    <p:sldId id="291" r:id="rId37"/>
    <p:sldId id="292" r:id="rId38"/>
    <p:sldId id="293" r:id="rId39"/>
    <p:sldId id="294" r:id="rId40"/>
    <p:sldId id="295" r:id="rId41"/>
    <p:sldId id="296" r:id="rId42"/>
    <p:sldId id="334"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29" r:id="rId64"/>
    <p:sldId id="330" r:id="rId65"/>
    <p:sldId id="331" r:id="rId66"/>
    <p:sldId id="335" r:id="rId67"/>
    <p:sldId id="336" r:id="rId68"/>
    <p:sldId id="337" r:id="rId69"/>
    <p:sldId id="338"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FFFF99"/>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58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7FB762-5DF8-4DEC-86BA-A9395D6D7921}" type="datetimeFigureOut">
              <a:rPr lang="en-US" smtClean="0"/>
              <a:pPr/>
              <a:t>9/18/2013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01F302-022D-4F32-9750-C9D53DA58A1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p:spPr>
      </p:sp>
      <p:sp>
        <p:nvSpPr>
          <p:cNvPr id="103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p:spPr>
      </p:sp>
      <p:sp>
        <p:nvSpPr>
          <p:cNvPr id="112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p:spPr>
      </p:sp>
      <p:sp>
        <p:nvSpPr>
          <p:cNvPr id="942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p:spPr>
      </p:sp>
      <p:sp>
        <p:nvSpPr>
          <p:cNvPr id="1239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p:spPr>
      </p:sp>
      <p:sp>
        <p:nvSpPr>
          <p:cNvPr id="124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p:spPr>
      </p:sp>
      <p:sp>
        <p:nvSpPr>
          <p:cNvPr id="125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p:spPr>
      </p:sp>
      <p:sp>
        <p:nvSpPr>
          <p:cNvPr id="1269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p:spPr>
      </p:sp>
      <p:sp>
        <p:nvSpPr>
          <p:cNvPr id="1280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p:spPr>
      </p:sp>
      <p:sp>
        <p:nvSpPr>
          <p:cNvPr id="1280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p:spPr>
      </p:sp>
      <p:sp>
        <p:nvSpPr>
          <p:cNvPr id="129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p:spPr>
      </p:sp>
      <p:sp>
        <p:nvSpPr>
          <p:cNvPr id="1300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p:spPr>
      </p:sp>
      <p:sp>
        <p:nvSpPr>
          <p:cNvPr id="1310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p:spPr>
      </p:sp>
      <p:sp>
        <p:nvSpPr>
          <p:cNvPr id="95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p:spPr>
      </p:sp>
      <p:sp>
        <p:nvSpPr>
          <p:cNvPr id="1320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headEnd/>
            <a:tailEnd/>
          </a:ln>
        </p:spPr>
      </p:sp>
      <p:sp>
        <p:nvSpPr>
          <p:cNvPr id="1331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p:spPr>
      </p:sp>
      <p:sp>
        <p:nvSpPr>
          <p:cNvPr id="1341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bwMode="auto">
          <a:noFill/>
          <a:ln>
            <a:solidFill>
              <a:srgbClr val="000000"/>
            </a:solidFill>
            <a:miter lim="800000"/>
            <a:headEnd/>
            <a:tailEnd/>
          </a:ln>
        </p:spPr>
      </p:sp>
      <p:sp>
        <p:nvSpPr>
          <p:cNvPr id="1351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p:spPr>
      </p:sp>
      <p:sp>
        <p:nvSpPr>
          <p:cNvPr id="1361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p:spPr>
      </p:sp>
      <p:sp>
        <p:nvSpPr>
          <p:cNvPr id="1372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p:spPr>
      </p:sp>
      <p:sp>
        <p:nvSpPr>
          <p:cNvPr id="1382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p:spPr>
      </p:sp>
      <p:sp>
        <p:nvSpPr>
          <p:cNvPr id="1392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p:spPr>
      </p:sp>
      <p:sp>
        <p:nvSpPr>
          <p:cNvPr id="1402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p:spPr>
      </p:sp>
      <p:sp>
        <p:nvSpPr>
          <p:cNvPr id="141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p:spPr>
      </p:sp>
      <p:sp>
        <p:nvSpPr>
          <p:cNvPr id="962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p:spPr>
      </p:sp>
      <p:sp>
        <p:nvSpPr>
          <p:cNvPr id="1423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TextEdit="1"/>
          </p:cNvSpPr>
          <p:nvPr>
            <p:ph type="sldImg"/>
          </p:nvPr>
        </p:nvSpPr>
        <p:spPr bwMode="auto">
          <a:noFill/>
          <a:ln>
            <a:solidFill>
              <a:srgbClr val="000000"/>
            </a:solidFill>
            <a:miter lim="800000"/>
            <a:headEnd/>
            <a:tailEnd/>
          </a:ln>
        </p:spPr>
      </p:sp>
      <p:sp>
        <p:nvSpPr>
          <p:cNvPr id="1433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p:spPr>
      </p:sp>
      <p:sp>
        <p:nvSpPr>
          <p:cNvPr id="1443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p:spPr>
      </p:sp>
      <p:sp>
        <p:nvSpPr>
          <p:cNvPr id="1454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TextEdit="1"/>
          </p:cNvSpPr>
          <p:nvPr>
            <p:ph type="sldImg"/>
          </p:nvPr>
        </p:nvSpPr>
        <p:spPr bwMode="auto">
          <a:noFill/>
          <a:ln>
            <a:solidFill>
              <a:srgbClr val="000000"/>
            </a:solidFill>
            <a:miter lim="800000"/>
            <a:headEnd/>
            <a:tailEnd/>
          </a:ln>
        </p:spPr>
      </p:sp>
      <p:sp>
        <p:nvSpPr>
          <p:cNvPr id="146435"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Fluctuate (v): thay đổi bất thường</a:t>
            </a:r>
          </a:p>
          <a:p>
            <a:r>
              <a:rPr lang="en-US" smtClean="0"/>
              <a:t>Accommodate (v): cung cấp</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p:spPr>
      </p:sp>
      <p:sp>
        <p:nvSpPr>
          <p:cNvPr id="1474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TextEdit="1"/>
          </p:cNvSpPr>
          <p:nvPr>
            <p:ph type="sldImg"/>
          </p:nvPr>
        </p:nvSpPr>
        <p:spPr bwMode="auto">
          <a:noFill/>
          <a:ln>
            <a:solidFill>
              <a:srgbClr val="000000"/>
            </a:solidFill>
            <a:miter lim="800000"/>
            <a:headEnd/>
            <a:tailEnd/>
          </a:ln>
        </p:spPr>
      </p:sp>
      <p:sp>
        <p:nvSpPr>
          <p:cNvPr id="148483" name="Rectangle 3"/>
          <p:cNvSpPr>
            <a:spLocks noGrp="1"/>
          </p:cNvSpPr>
          <p:nvPr>
            <p:ph type="body" idx="1"/>
          </p:nvPr>
        </p:nvSpPr>
        <p:spPr bwMode="auto">
          <a:noFill/>
        </p:spPr>
        <p:txBody>
          <a:bodyPr wrap="square" numCol="1" anchor="t" anchorCtr="0" compatLnSpc="1">
            <a:prstTxWarp prst="textNoShape">
              <a:avLst/>
            </a:prstTxWarp>
          </a:bodyPr>
          <a:lstStyle/>
          <a:p>
            <a:r>
              <a:rPr lang="en-US" i="1" smtClean="0"/>
              <a:t>Entirety: tính toàn vẹn</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p:spPr>
      </p:sp>
      <p:sp>
        <p:nvSpPr>
          <p:cNvPr id="1495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TextEdit="1"/>
          </p:cNvSpPr>
          <p:nvPr>
            <p:ph type="sldImg"/>
          </p:nvPr>
        </p:nvSpPr>
        <p:spPr bwMode="auto">
          <a:noFill/>
          <a:ln>
            <a:solidFill>
              <a:srgbClr val="000000"/>
            </a:solidFill>
            <a:miter lim="800000"/>
            <a:headEnd/>
            <a:tailEnd/>
          </a:ln>
        </p:spPr>
      </p:sp>
      <p:sp>
        <p:nvSpPr>
          <p:cNvPr id="1505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headEnd/>
            <a:tailEnd/>
          </a:ln>
        </p:spPr>
      </p:sp>
      <p:sp>
        <p:nvSpPr>
          <p:cNvPr id="152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headEnd/>
            <a:tailEnd/>
          </a:ln>
        </p:spPr>
      </p:sp>
      <p:sp>
        <p:nvSpPr>
          <p:cNvPr id="1536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TextEdit="1"/>
          </p:cNvSpPr>
          <p:nvPr>
            <p:ph type="sldImg"/>
          </p:nvPr>
        </p:nvSpPr>
        <p:spPr bwMode="auto">
          <a:noFill/>
          <a:ln>
            <a:solidFill>
              <a:srgbClr val="000000"/>
            </a:solidFill>
            <a:miter lim="800000"/>
            <a:headEnd/>
            <a:tailEnd/>
          </a:ln>
        </p:spPr>
      </p:sp>
      <p:sp>
        <p:nvSpPr>
          <p:cNvPr id="1546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TextEdit="1"/>
          </p:cNvSpPr>
          <p:nvPr>
            <p:ph type="sldImg"/>
          </p:nvPr>
        </p:nvSpPr>
        <p:spPr bwMode="auto">
          <a:noFill/>
          <a:ln>
            <a:solidFill>
              <a:srgbClr val="000000"/>
            </a:solidFill>
            <a:miter lim="800000"/>
            <a:headEnd/>
            <a:tailEnd/>
          </a:ln>
        </p:spPr>
      </p:sp>
      <p:sp>
        <p:nvSpPr>
          <p:cNvPr id="155651" name="Rectangle 3"/>
          <p:cNvSpPr>
            <a:spLocks noGrp="1"/>
          </p:cNvSpPr>
          <p:nvPr>
            <p:ph type="body" idx="1"/>
          </p:nvPr>
        </p:nvSpPr>
        <p:spPr bwMode="auto">
          <a:noFill/>
        </p:spPr>
        <p:txBody>
          <a:bodyPr wrap="square" numCol="1" anchor="t" anchorCtr="0" compatLnSpc="1">
            <a:prstTxWarp prst="textNoShape">
              <a:avLst/>
            </a:prstTxWarp>
          </a:bodyPr>
          <a:lstStyle/>
          <a:p>
            <a:endParaRPr lang="en-US" i="1"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TextEdit="1"/>
          </p:cNvSpPr>
          <p:nvPr>
            <p:ph type="sldImg"/>
          </p:nvPr>
        </p:nvSpPr>
        <p:spPr bwMode="auto">
          <a:noFill/>
          <a:ln>
            <a:solidFill>
              <a:srgbClr val="000000"/>
            </a:solidFill>
            <a:miter lim="800000"/>
            <a:headEnd/>
            <a:tailEnd/>
          </a:ln>
        </p:spPr>
      </p:sp>
      <p:sp>
        <p:nvSpPr>
          <p:cNvPr id="156675" name="Rectangle 3"/>
          <p:cNvSpPr>
            <a:spLocks noGrp="1"/>
          </p:cNvSpPr>
          <p:nvPr>
            <p:ph type="body" idx="1"/>
          </p:nvPr>
        </p:nvSpPr>
        <p:spPr bwMode="auto">
          <a:noFill/>
        </p:spPr>
        <p:txBody>
          <a:bodyPr wrap="square" numCol="1" anchor="t" anchorCtr="0" compatLnSpc="1">
            <a:prstTxWarp prst="textNoShape">
              <a:avLst/>
            </a:prstTxWarp>
          </a:bodyPr>
          <a:lstStyle/>
          <a:p>
            <a:endParaRPr lang="en-US" i="1"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TextEdit="1"/>
          </p:cNvSpPr>
          <p:nvPr>
            <p:ph type="sldImg"/>
          </p:nvPr>
        </p:nvSpPr>
        <p:spPr bwMode="auto">
          <a:noFill/>
          <a:ln>
            <a:solidFill>
              <a:srgbClr val="000000"/>
            </a:solidFill>
            <a:miter lim="800000"/>
            <a:headEnd/>
            <a:tailEnd/>
          </a:ln>
        </p:spPr>
      </p:sp>
      <p:sp>
        <p:nvSpPr>
          <p:cNvPr id="1587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TextEdit="1"/>
          </p:cNvSpPr>
          <p:nvPr>
            <p:ph type="sldImg"/>
          </p:nvPr>
        </p:nvSpPr>
        <p:spPr bwMode="auto">
          <a:noFill/>
          <a:ln>
            <a:solidFill>
              <a:srgbClr val="000000"/>
            </a:solidFill>
            <a:miter lim="800000"/>
            <a:headEnd/>
            <a:tailEnd/>
          </a:ln>
        </p:spPr>
      </p:sp>
      <p:sp>
        <p:nvSpPr>
          <p:cNvPr id="1597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p:spPr>
      </p:sp>
      <p:sp>
        <p:nvSpPr>
          <p:cNvPr id="983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p:spPr>
      </p:sp>
      <p:sp>
        <p:nvSpPr>
          <p:cNvPr id="993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D00D9A-325C-4409-97E3-1BC47116F56E}" type="datetime1">
              <a:rPr lang="en-US" smtClean="0"/>
              <a:pPr/>
              <a:t>9/18/2013</a:t>
            </a:fld>
            <a:endParaRPr lang="en-US"/>
          </a:p>
        </p:txBody>
      </p:sp>
      <p:sp>
        <p:nvSpPr>
          <p:cNvPr id="5" name="Footer Placeholder 4"/>
          <p:cNvSpPr>
            <a:spLocks noGrp="1"/>
          </p:cNvSpPr>
          <p:nvPr>
            <p:ph type="ftr" sz="quarter" idx="11"/>
          </p:nvPr>
        </p:nvSpPr>
        <p:spPr/>
        <p:txBody>
          <a:bodyPr/>
          <a:lstStyle/>
          <a:p>
            <a:r>
              <a:rPr lang="en-US" smtClean="0"/>
              <a:t>OS- Mem. Management- Part 2</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D6D332-5E3D-4B02-B528-0E32B105D255}" type="datetime1">
              <a:rPr lang="en-US" smtClean="0"/>
              <a:pPr/>
              <a:t>9/18/2013</a:t>
            </a:fld>
            <a:endParaRPr lang="en-US"/>
          </a:p>
        </p:txBody>
      </p:sp>
      <p:sp>
        <p:nvSpPr>
          <p:cNvPr id="5" name="Footer Placeholder 4"/>
          <p:cNvSpPr>
            <a:spLocks noGrp="1"/>
          </p:cNvSpPr>
          <p:nvPr>
            <p:ph type="ftr" sz="quarter" idx="11"/>
          </p:nvPr>
        </p:nvSpPr>
        <p:spPr/>
        <p:txBody>
          <a:bodyPr/>
          <a:lstStyle/>
          <a:p>
            <a:r>
              <a:rPr lang="en-US" smtClean="0"/>
              <a:t>OS- Mem. Management- Part 2</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F2F73F-12B0-456E-BC30-32377FC77C4A}" type="datetime1">
              <a:rPr lang="en-US" smtClean="0"/>
              <a:pPr/>
              <a:t>9/18/2013</a:t>
            </a:fld>
            <a:endParaRPr lang="en-US"/>
          </a:p>
        </p:txBody>
      </p:sp>
      <p:sp>
        <p:nvSpPr>
          <p:cNvPr id="5" name="Footer Placeholder 4"/>
          <p:cNvSpPr>
            <a:spLocks noGrp="1"/>
          </p:cNvSpPr>
          <p:nvPr>
            <p:ph type="ftr" sz="quarter" idx="11"/>
          </p:nvPr>
        </p:nvSpPr>
        <p:spPr/>
        <p:txBody>
          <a:bodyPr/>
          <a:lstStyle/>
          <a:p>
            <a:r>
              <a:rPr lang="en-US" smtClean="0"/>
              <a:t>OS- Mem. Management- Part 2</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917BB30F-0BF2-4AB8-9A65-D9741CBC1D36}" type="datetime1">
              <a:rPr lang="en-US" smtClean="0"/>
              <a:pPr>
                <a:defRPr/>
              </a:pPr>
              <a:t>9/18/2013</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OS- Mem. Management- Part 2</a:t>
            </a:r>
          </a:p>
        </p:txBody>
      </p:sp>
      <p:sp>
        <p:nvSpPr>
          <p:cNvPr id="8" name="Slide Number Placeholder 5"/>
          <p:cNvSpPr>
            <a:spLocks noGrp="1"/>
          </p:cNvSpPr>
          <p:nvPr>
            <p:ph type="sldNum" sz="quarter" idx="12"/>
          </p:nvPr>
        </p:nvSpPr>
        <p:spPr/>
        <p:txBody>
          <a:bodyPr/>
          <a:lstStyle>
            <a:lvl1pPr>
              <a:defRPr/>
            </a:lvl1pPr>
          </a:lstStyle>
          <a:p>
            <a:pPr>
              <a:defRPr/>
            </a:pPr>
            <a:fld id="{B3F0106C-F551-49D9-B0EA-F61B564C9877}" type="slidenum">
              <a:rPr lang="en-US"/>
              <a:pPr>
                <a:defRPr/>
              </a:pPr>
              <a:t>‹#›</a:t>
            </a:fld>
            <a:r>
              <a:rPr lang="en-US"/>
              <a:t>/71</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08ED85B-731C-4D57-B462-2D4819439991}" type="datetime1">
              <a:rPr lang="en-US" smtClean="0"/>
              <a:pPr>
                <a:defRPr/>
              </a:pPr>
              <a:t>9/18/2013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OS- Mem. Management- Part 2</a:t>
            </a:r>
          </a:p>
        </p:txBody>
      </p:sp>
      <p:sp>
        <p:nvSpPr>
          <p:cNvPr id="7" name="Slide Number Placeholder 5"/>
          <p:cNvSpPr>
            <a:spLocks noGrp="1"/>
          </p:cNvSpPr>
          <p:nvPr>
            <p:ph type="sldNum" sz="quarter" idx="12"/>
          </p:nvPr>
        </p:nvSpPr>
        <p:spPr/>
        <p:txBody>
          <a:bodyPr/>
          <a:lstStyle>
            <a:lvl1pPr>
              <a:defRPr/>
            </a:lvl1pPr>
          </a:lstStyle>
          <a:p>
            <a:pPr>
              <a:defRPr/>
            </a:pPr>
            <a:fld id="{43C71FD8-D5F6-4587-8ED7-E7E5C497899E}" type="slidenum">
              <a:rPr lang="en-US"/>
              <a:pPr>
                <a:defRPr/>
              </a:pPr>
              <a:t>‹#›</a:t>
            </a:fld>
            <a:r>
              <a:rPr lang="en-US"/>
              <a:t>/71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03A2CF-453E-4647-A37E-04B661AD1FCC}" type="datetime1">
              <a:rPr lang="en-US" smtClean="0"/>
              <a:pPr/>
              <a:t>9/18/2013</a:t>
            </a:fld>
            <a:endParaRPr lang="en-US"/>
          </a:p>
        </p:txBody>
      </p:sp>
      <p:sp>
        <p:nvSpPr>
          <p:cNvPr id="5" name="Footer Placeholder 4"/>
          <p:cNvSpPr>
            <a:spLocks noGrp="1"/>
          </p:cNvSpPr>
          <p:nvPr>
            <p:ph type="ftr" sz="quarter" idx="11"/>
          </p:nvPr>
        </p:nvSpPr>
        <p:spPr/>
        <p:txBody>
          <a:bodyPr/>
          <a:lstStyle/>
          <a:p>
            <a:r>
              <a:rPr lang="en-US" smtClean="0"/>
              <a:t>OS- Mem. Management- Part 2</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022A1A-C9C8-4416-AAC3-73A89BE301DA}" type="datetime1">
              <a:rPr lang="en-US" smtClean="0"/>
              <a:pPr/>
              <a:t>9/18/2013</a:t>
            </a:fld>
            <a:endParaRPr lang="en-US"/>
          </a:p>
        </p:txBody>
      </p:sp>
      <p:sp>
        <p:nvSpPr>
          <p:cNvPr id="5" name="Footer Placeholder 4"/>
          <p:cNvSpPr>
            <a:spLocks noGrp="1"/>
          </p:cNvSpPr>
          <p:nvPr>
            <p:ph type="ftr" sz="quarter" idx="11"/>
          </p:nvPr>
        </p:nvSpPr>
        <p:spPr/>
        <p:txBody>
          <a:bodyPr/>
          <a:lstStyle/>
          <a:p>
            <a:r>
              <a:rPr lang="en-US" smtClean="0"/>
              <a:t>OS- Mem. Management- Part 2</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CA950F-C178-4447-9B4A-7E9A5C1ECF33}" type="datetime1">
              <a:rPr lang="en-US" smtClean="0"/>
              <a:pPr/>
              <a:t>9/18/2013</a:t>
            </a:fld>
            <a:endParaRPr lang="en-US"/>
          </a:p>
        </p:txBody>
      </p:sp>
      <p:sp>
        <p:nvSpPr>
          <p:cNvPr id="6" name="Footer Placeholder 5"/>
          <p:cNvSpPr>
            <a:spLocks noGrp="1"/>
          </p:cNvSpPr>
          <p:nvPr>
            <p:ph type="ftr" sz="quarter" idx="11"/>
          </p:nvPr>
        </p:nvSpPr>
        <p:spPr/>
        <p:txBody>
          <a:bodyPr/>
          <a:lstStyle/>
          <a:p>
            <a:r>
              <a:rPr lang="en-US" smtClean="0"/>
              <a:t>OS- Mem. Management- Part 2</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D65686-B45E-4BE4-BF5A-A6900E10AA1E}" type="datetime1">
              <a:rPr lang="en-US" smtClean="0"/>
              <a:pPr/>
              <a:t>9/18/2013</a:t>
            </a:fld>
            <a:endParaRPr lang="en-US"/>
          </a:p>
        </p:txBody>
      </p:sp>
      <p:sp>
        <p:nvSpPr>
          <p:cNvPr id="8" name="Footer Placeholder 7"/>
          <p:cNvSpPr>
            <a:spLocks noGrp="1"/>
          </p:cNvSpPr>
          <p:nvPr>
            <p:ph type="ftr" sz="quarter" idx="11"/>
          </p:nvPr>
        </p:nvSpPr>
        <p:spPr/>
        <p:txBody>
          <a:bodyPr/>
          <a:lstStyle/>
          <a:p>
            <a:r>
              <a:rPr lang="en-US" smtClean="0"/>
              <a:t>OS- Mem. Management- Part 2</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FA51F4-1D46-41B6-9C4A-AFB8994140FA}" type="datetime1">
              <a:rPr lang="en-US" smtClean="0"/>
              <a:pPr/>
              <a:t>9/18/2013</a:t>
            </a:fld>
            <a:endParaRPr lang="en-US"/>
          </a:p>
        </p:txBody>
      </p:sp>
      <p:sp>
        <p:nvSpPr>
          <p:cNvPr id="4" name="Footer Placeholder 3"/>
          <p:cNvSpPr>
            <a:spLocks noGrp="1"/>
          </p:cNvSpPr>
          <p:nvPr>
            <p:ph type="ftr" sz="quarter" idx="11"/>
          </p:nvPr>
        </p:nvSpPr>
        <p:spPr/>
        <p:txBody>
          <a:bodyPr/>
          <a:lstStyle/>
          <a:p>
            <a:r>
              <a:rPr lang="en-US" smtClean="0"/>
              <a:t>OS- Mem. Management- Part 2</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EC223C-AE35-410B-8E30-C6A142E6EC83}" type="datetime1">
              <a:rPr lang="en-US" smtClean="0"/>
              <a:pPr/>
              <a:t>9/18/2013</a:t>
            </a:fld>
            <a:endParaRPr lang="en-US"/>
          </a:p>
        </p:txBody>
      </p:sp>
      <p:sp>
        <p:nvSpPr>
          <p:cNvPr id="3" name="Footer Placeholder 2"/>
          <p:cNvSpPr>
            <a:spLocks noGrp="1"/>
          </p:cNvSpPr>
          <p:nvPr>
            <p:ph type="ftr" sz="quarter" idx="11"/>
          </p:nvPr>
        </p:nvSpPr>
        <p:spPr/>
        <p:txBody>
          <a:bodyPr/>
          <a:lstStyle/>
          <a:p>
            <a:r>
              <a:rPr lang="en-US" smtClean="0"/>
              <a:t>OS- Mem. Management- Part 2</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BB8AFB-037D-4A2B-BB90-057B702998FF}" type="datetime1">
              <a:rPr lang="en-US" smtClean="0"/>
              <a:pPr/>
              <a:t>9/18/2013</a:t>
            </a:fld>
            <a:endParaRPr lang="en-US"/>
          </a:p>
        </p:txBody>
      </p:sp>
      <p:sp>
        <p:nvSpPr>
          <p:cNvPr id="6" name="Footer Placeholder 5"/>
          <p:cNvSpPr>
            <a:spLocks noGrp="1"/>
          </p:cNvSpPr>
          <p:nvPr>
            <p:ph type="ftr" sz="quarter" idx="11"/>
          </p:nvPr>
        </p:nvSpPr>
        <p:spPr/>
        <p:txBody>
          <a:bodyPr/>
          <a:lstStyle/>
          <a:p>
            <a:r>
              <a:rPr lang="en-US" smtClean="0"/>
              <a:t>OS- Mem. Management- Part 2</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6B413F-04DA-4676-9C28-F40837BC2ABD}" type="datetime1">
              <a:rPr lang="en-US" smtClean="0"/>
              <a:pPr/>
              <a:t>9/18/2013</a:t>
            </a:fld>
            <a:endParaRPr lang="en-US"/>
          </a:p>
        </p:txBody>
      </p:sp>
      <p:sp>
        <p:nvSpPr>
          <p:cNvPr id="6" name="Footer Placeholder 5"/>
          <p:cNvSpPr>
            <a:spLocks noGrp="1"/>
          </p:cNvSpPr>
          <p:nvPr>
            <p:ph type="ftr" sz="quarter" idx="11"/>
          </p:nvPr>
        </p:nvSpPr>
        <p:spPr/>
        <p:txBody>
          <a:bodyPr/>
          <a:lstStyle/>
          <a:p>
            <a:r>
              <a:rPr lang="en-US" smtClean="0"/>
              <a:t>OS- Mem. Management- Part 2</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A762F409-B03C-4B5C-B500-BAC41D01B26B}" type="datetime1">
              <a:rPr lang="en-US" smtClean="0"/>
              <a:pPr/>
              <a:t>9/18/2013</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smtClean="0"/>
              <a:t>OS- Mem. Management- Part 2</a:t>
            </a:r>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5"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smtClean="0">
                <a:solidFill>
                  <a:srgbClr val="FF0000"/>
                </a:solidFill>
              </a:rPr>
              <a:t>OS</a:t>
            </a:r>
            <a:endParaRPr lang="en-US" b="1">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7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924050"/>
          </a:xfrm>
        </p:spPr>
        <p:txBody>
          <a:bodyPr/>
          <a:lstStyle/>
          <a:p>
            <a:r>
              <a:rPr lang="en-US" smtClean="0">
                <a:solidFill>
                  <a:srgbClr val="0000FF"/>
                </a:solidFill>
              </a:rPr>
              <a:t>5</a:t>
            </a:r>
            <a:br>
              <a:rPr lang="en-US" smtClean="0">
                <a:solidFill>
                  <a:srgbClr val="0000FF"/>
                </a:solidFill>
              </a:rPr>
            </a:br>
            <a:r>
              <a:rPr lang="en-US" smtClean="0"/>
              <a:t>Memory Management – Part 2</a:t>
            </a:r>
            <a:br>
              <a:rPr lang="en-US" smtClean="0"/>
            </a:br>
            <a:r>
              <a:rPr lang="en-US" smtClean="0"/>
              <a:t>(4 slots)</a:t>
            </a:r>
            <a:endParaRPr lang="en-US">
              <a:solidFill>
                <a:srgbClr val="0000FF"/>
              </a:solidFill>
            </a:endParaRPr>
          </a:p>
        </p:txBody>
      </p:sp>
      <p:sp>
        <p:nvSpPr>
          <p:cNvPr id="3" name="Subtitle 2"/>
          <p:cNvSpPr>
            <a:spLocks noGrp="1"/>
          </p:cNvSpPr>
          <p:nvPr>
            <p:ph type="subTitle" idx="1"/>
          </p:nvPr>
        </p:nvSpPr>
        <p:spPr>
          <a:xfrm>
            <a:off x="1371600" y="4191000"/>
            <a:ext cx="6858000" cy="1752600"/>
          </a:xfrm>
        </p:spPr>
        <p:txBody>
          <a:bodyPr>
            <a:normAutofit fontScale="92500" lnSpcReduction="20000"/>
          </a:bodyPr>
          <a:lstStyle/>
          <a:p>
            <a:r>
              <a:rPr lang="en-US" b="1" smtClean="0">
                <a:solidFill>
                  <a:srgbClr val="00B050"/>
                </a:solidFill>
              </a:rPr>
              <a:t>Chapter 3- Part 2</a:t>
            </a:r>
          </a:p>
          <a:p>
            <a:r>
              <a:rPr lang="en-US" b="1" smtClean="0">
                <a:solidFill>
                  <a:srgbClr val="00B050"/>
                </a:solidFill>
              </a:rPr>
              <a:t>Design Issues for Paging Systems</a:t>
            </a:r>
            <a:br>
              <a:rPr lang="en-US" b="1" smtClean="0">
                <a:solidFill>
                  <a:srgbClr val="00B050"/>
                </a:solidFill>
              </a:rPr>
            </a:br>
            <a:r>
              <a:rPr lang="en-US" b="1" smtClean="0">
                <a:solidFill>
                  <a:srgbClr val="00B050"/>
                </a:solidFill>
              </a:rPr>
              <a:t>Implementation Issues</a:t>
            </a:r>
            <a:br>
              <a:rPr lang="en-US" b="1" smtClean="0">
                <a:solidFill>
                  <a:srgbClr val="00B050"/>
                </a:solidFill>
              </a:rPr>
            </a:br>
            <a:r>
              <a:rPr lang="en-US" b="1" smtClean="0">
                <a:solidFill>
                  <a:srgbClr val="00B050"/>
                </a:solidFill>
              </a:rPr>
              <a:t>Segmentation</a:t>
            </a:r>
            <a:endParaRPr lang="en-US">
              <a:solidFill>
                <a:srgbClr val="00B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1524000" y="0"/>
            <a:ext cx="7620000" cy="685800"/>
          </a:xfrm>
        </p:spPr>
        <p:txBody>
          <a:bodyPr vert="horz" lIns="91440" tIns="45720" rIns="91440" bIns="45720" rtlCol="0" anchor="ctr">
            <a:noAutofit/>
          </a:bodyPr>
          <a:lstStyle/>
          <a:p>
            <a:r>
              <a:rPr lang="en-US" smtClean="0"/>
              <a:t>Design Issues for Paging System</a:t>
            </a:r>
          </a:p>
        </p:txBody>
      </p:sp>
      <p:sp>
        <p:nvSpPr>
          <p:cNvPr id="26627" name="Rectangle 3"/>
          <p:cNvSpPr>
            <a:spLocks noGrp="1"/>
          </p:cNvSpPr>
          <p:nvPr>
            <p:ph type="body" idx="1"/>
          </p:nvPr>
        </p:nvSpPr>
        <p:spPr>
          <a:xfrm>
            <a:off x="228600" y="1447800"/>
            <a:ext cx="8686800" cy="4876800"/>
          </a:xfrm>
        </p:spPr>
        <p:txBody>
          <a:bodyPr/>
          <a:lstStyle/>
          <a:p>
            <a:pPr algn="just" eaLnBrk="1" hangingPunct="1">
              <a:lnSpc>
                <a:spcPct val="90000"/>
              </a:lnSpc>
              <a:buClrTx/>
              <a:buSzTx/>
              <a:buFont typeface="Arial" charset="0"/>
              <a:buChar char="•"/>
            </a:pPr>
            <a:r>
              <a:rPr lang="en-US" sz="2800" b="1" i="1" smtClean="0">
                <a:latin typeface="Times New Roman" pitchFamily="18" charset="0"/>
                <a:cs typeface="Times New Roman" pitchFamily="18" charset="0"/>
              </a:rPr>
              <a:t>Context</a:t>
            </a:r>
          </a:p>
          <a:p>
            <a:pPr lvl="1" algn="just" eaLnBrk="1" hangingPunct="1">
              <a:lnSpc>
                <a:spcPct val="90000"/>
              </a:lnSpc>
            </a:pPr>
            <a:r>
              <a:rPr lang="en-US" smtClean="0">
                <a:solidFill>
                  <a:srgbClr val="FF0000"/>
                </a:solidFill>
                <a:latin typeface="Times New Roman" pitchFamily="18" charset="0"/>
                <a:cs typeface="Times New Roman" pitchFamily="18" charset="0"/>
              </a:rPr>
              <a:t>The system thrashes can occur </a:t>
            </a:r>
            <a:r>
              <a:rPr lang="en-US" b="1" i="1" smtClean="0">
                <a:solidFill>
                  <a:srgbClr val="FF0000"/>
                </a:solidFill>
                <a:latin typeface="Times New Roman" pitchFamily="18" charset="0"/>
                <a:cs typeface="Times New Roman" pitchFamily="18" charset="0"/>
              </a:rPr>
              <a:t>even if </a:t>
            </a:r>
            <a:r>
              <a:rPr lang="en-US" smtClean="0">
                <a:solidFill>
                  <a:srgbClr val="FF0000"/>
                </a:solidFill>
                <a:latin typeface="Times New Roman" pitchFamily="18" charset="0"/>
                <a:cs typeface="Times New Roman" pitchFamily="18" charset="0"/>
              </a:rPr>
              <a:t>the best page replacement algorithm and optimal global allocation of page frames is used</a:t>
            </a:r>
          </a:p>
          <a:p>
            <a:pPr lvl="1" algn="just" eaLnBrk="1" hangingPunct="1">
              <a:lnSpc>
                <a:spcPct val="90000"/>
              </a:lnSpc>
            </a:pPr>
            <a:r>
              <a:rPr lang="en-US" smtClean="0">
                <a:latin typeface="Times New Roman" pitchFamily="18" charset="0"/>
                <a:cs typeface="Times New Roman" pitchFamily="18" charset="0"/>
              </a:rPr>
              <a:t>When the combined working sets of all processes exceed the capacity of memory →</a:t>
            </a:r>
            <a:r>
              <a:rPr lang="en-US" smtClean="0">
                <a:latin typeface="Times New Roman" pitchFamily="18" charset="0"/>
                <a:cs typeface="Times New Roman" pitchFamily="18" charset="0"/>
                <a:sym typeface="Wingdings" pitchFamily="2" charset="2"/>
              </a:rPr>
              <a:t> thrashing</a:t>
            </a:r>
          </a:p>
          <a:p>
            <a:pPr lvl="1" algn="just" eaLnBrk="1" hangingPunct="1">
              <a:lnSpc>
                <a:spcPct val="90000"/>
              </a:lnSpc>
            </a:pPr>
            <a:r>
              <a:rPr lang="en-US" smtClean="0">
                <a:latin typeface="Times New Roman" pitchFamily="18" charset="0"/>
                <a:cs typeface="Times New Roman" pitchFamily="18" charset="0"/>
              </a:rPr>
              <a:t>PFF (</a:t>
            </a:r>
            <a:r>
              <a:rPr lang="en-US" i="1" smtClean="0">
                <a:latin typeface="Times New Roman" pitchFamily="18" charset="0"/>
                <a:cs typeface="Times New Roman" pitchFamily="18" charset="0"/>
              </a:rPr>
              <a:t>Page Fault Frequency</a:t>
            </a:r>
            <a:r>
              <a:rPr lang="en-US" smtClean="0">
                <a:latin typeface="Times New Roman" pitchFamily="18" charset="0"/>
                <a:cs typeface="Times New Roman" pitchFamily="18" charset="0"/>
              </a:rPr>
              <a:t>) algorithm indicates that some processes need more memory but no process need less memory</a:t>
            </a:r>
          </a:p>
          <a:p>
            <a:pPr lvl="1" algn="just" eaLnBrk="1" hangingPunct="1">
              <a:lnSpc>
                <a:spcPct val="90000"/>
              </a:lnSpc>
              <a:buFont typeface="Arial" charset="0"/>
              <a:buNone/>
            </a:pPr>
            <a:r>
              <a:rPr lang="en-US" smtClean="0">
                <a:latin typeface="Times New Roman" pitchFamily="18" charset="0"/>
                <a:cs typeface="Times New Roman" pitchFamily="18" charset="0"/>
                <a:sym typeface="Wingdings" pitchFamily="2" charset="2"/>
              </a:rPr>
              <a:t> </a:t>
            </a:r>
            <a:r>
              <a:rPr lang="en-US" b="1" i="1" smtClean="0">
                <a:solidFill>
                  <a:srgbClr val="FF0000"/>
                </a:solidFill>
                <a:latin typeface="Times New Roman" pitchFamily="18" charset="0"/>
                <a:cs typeface="Times New Roman" pitchFamily="18" charset="0"/>
              </a:rPr>
              <a:t>no way to give more memory to those processes needing it </a:t>
            </a:r>
            <a:r>
              <a:rPr lang="en-US" b="1" i="1" u="sng" smtClean="0">
                <a:solidFill>
                  <a:srgbClr val="FF0000"/>
                </a:solidFill>
                <a:latin typeface="Times New Roman" pitchFamily="18" charset="0"/>
                <a:cs typeface="Times New Roman" pitchFamily="18" charset="0"/>
              </a:rPr>
              <a:t>without hurting </a:t>
            </a:r>
            <a:r>
              <a:rPr lang="en-US" b="1" i="1" smtClean="0">
                <a:solidFill>
                  <a:srgbClr val="FF0000"/>
                </a:solidFill>
                <a:latin typeface="Times New Roman" pitchFamily="18" charset="0"/>
                <a:cs typeface="Times New Roman" pitchFamily="18" charset="0"/>
              </a:rPr>
              <a:t>some other processes</a:t>
            </a:r>
          </a:p>
        </p:txBody>
      </p:sp>
      <p:sp>
        <p:nvSpPr>
          <p:cNvPr id="26628" name="Rectangle 4"/>
          <p:cNvSpPr>
            <a:spLocks/>
          </p:cNvSpPr>
          <p:nvPr/>
        </p:nvSpPr>
        <p:spPr bwMode="auto">
          <a:xfrm>
            <a:off x="914400" y="533400"/>
            <a:ext cx="8229600" cy="609600"/>
          </a:xfrm>
          <a:prstGeom prst="rect">
            <a:avLst/>
          </a:prstGeom>
          <a:noFill/>
          <a:ln w="9525">
            <a:noFill/>
            <a:miter lim="800000"/>
            <a:headEnd/>
            <a:tailEnd/>
          </a:ln>
        </p:spPr>
        <p:txBody>
          <a:bodyPr anchor="ctr"/>
          <a:lstStyle/>
          <a:p>
            <a:pPr algn="ctr" eaLnBrk="0" hangingPunct="0"/>
            <a:r>
              <a:rPr lang="en-US" sz="3200">
                <a:solidFill>
                  <a:srgbClr val="0000FF"/>
                </a:solidFill>
                <a:latin typeface="Times New Roman" pitchFamily="18" charset="0"/>
                <a:cs typeface="Times New Roman" pitchFamily="18" charset="0"/>
              </a:rPr>
              <a:t>Load Control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1524000" y="0"/>
            <a:ext cx="7620000" cy="685800"/>
          </a:xfrm>
        </p:spPr>
        <p:txBody>
          <a:bodyPr vert="horz" lIns="91440" tIns="45720" rIns="91440" bIns="45720" rtlCol="0" anchor="ctr">
            <a:noAutofit/>
          </a:bodyPr>
          <a:lstStyle/>
          <a:p>
            <a:r>
              <a:rPr lang="en-US" smtClean="0"/>
              <a:t>Design Issues for Paging System</a:t>
            </a:r>
          </a:p>
        </p:txBody>
      </p:sp>
      <p:sp>
        <p:nvSpPr>
          <p:cNvPr id="27651" name="Rectangle 3"/>
          <p:cNvSpPr>
            <a:spLocks noGrp="1"/>
          </p:cNvSpPr>
          <p:nvPr>
            <p:ph type="body" idx="1"/>
          </p:nvPr>
        </p:nvSpPr>
        <p:spPr>
          <a:xfrm>
            <a:off x="152400" y="1676400"/>
            <a:ext cx="8839200" cy="4343400"/>
          </a:xfrm>
        </p:spPr>
        <p:txBody>
          <a:bodyPr>
            <a:normAutofit lnSpcReduction="10000"/>
          </a:bodyPr>
          <a:lstStyle/>
          <a:p>
            <a:pPr algn="just" eaLnBrk="1" hangingPunct="1">
              <a:lnSpc>
                <a:spcPct val="90000"/>
              </a:lnSpc>
              <a:buClrTx/>
              <a:buSzTx/>
              <a:buFont typeface="Arial" charset="0"/>
              <a:buChar char="•"/>
            </a:pPr>
            <a:r>
              <a:rPr lang="en-US" sz="2800" i="1" smtClean="0">
                <a:solidFill>
                  <a:srgbClr val="0000FF"/>
                </a:solidFill>
                <a:latin typeface="Times New Roman" pitchFamily="18" charset="0"/>
                <a:cs typeface="Times New Roman" pitchFamily="18" charset="0"/>
              </a:rPr>
              <a:t>A good way </a:t>
            </a:r>
            <a:r>
              <a:rPr lang="en-US" sz="2800" b="1" i="1" smtClean="0">
                <a:solidFill>
                  <a:srgbClr val="0000FF"/>
                </a:solidFill>
                <a:latin typeface="Times New Roman" pitchFamily="18" charset="0"/>
                <a:cs typeface="Times New Roman" pitchFamily="18" charset="0"/>
              </a:rPr>
              <a:t>to reduce the number of processing competing for memory is to swap out some processes and free up all the pages they are holding to divide those pages up to thrashing processes</a:t>
            </a:r>
          </a:p>
          <a:p>
            <a:pPr lvl="1" algn="just" eaLnBrk="1" hangingPunct="1">
              <a:lnSpc>
                <a:spcPct val="90000"/>
              </a:lnSpc>
            </a:pPr>
            <a:r>
              <a:rPr lang="en-US" b="1" smtClean="0">
                <a:solidFill>
                  <a:srgbClr val="008000"/>
                </a:solidFill>
                <a:latin typeface="Times New Roman" pitchFamily="18" charset="0"/>
                <a:cs typeface="Times New Roman" pitchFamily="18" charset="0"/>
              </a:rPr>
              <a:t>Keep the page-fault rate acceptable </a:t>
            </a:r>
            <a:r>
              <a:rPr lang="en-US" smtClean="0">
                <a:latin typeface="Times New Roman" pitchFamily="18" charset="0"/>
                <a:cs typeface="Times New Roman" pitchFamily="18" charset="0"/>
              </a:rPr>
              <a:t>(periodically, some processes are swapped in and other ones are swapped out)</a:t>
            </a:r>
          </a:p>
          <a:p>
            <a:pPr lvl="1" algn="just" eaLnBrk="1" hangingPunct="1">
              <a:lnSpc>
                <a:spcPct val="90000"/>
              </a:lnSpc>
            </a:pPr>
            <a:r>
              <a:rPr lang="en-US" b="1" smtClean="0">
                <a:solidFill>
                  <a:srgbClr val="008000"/>
                </a:solidFill>
                <a:latin typeface="Times New Roman" pitchFamily="18" charset="0"/>
                <a:cs typeface="Times New Roman" pitchFamily="18" charset="0"/>
              </a:rPr>
              <a:t>Take into account the degree of multiprogramming</a:t>
            </a:r>
          </a:p>
          <a:p>
            <a:pPr lvl="2" algn="just" eaLnBrk="1" hangingPunct="1">
              <a:lnSpc>
                <a:spcPct val="90000"/>
              </a:lnSpc>
            </a:pPr>
            <a:r>
              <a:rPr lang="en-US" sz="2800" smtClean="0">
                <a:latin typeface="Times New Roman" pitchFamily="18" charset="0"/>
                <a:cs typeface="Times New Roman" pitchFamily="18" charset="0"/>
              </a:rPr>
              <a:t>Considering not only process size and paging rate when deciding which process to swap out, but also its characteristics (CPU or I/O bound) </a:t>
            </a:r>
          </a:p>
        </p:txBody>
      </p:sp>
      <p:sp>
        <p:nvSpPr>
          <p:cNvPr id="27652" name="Rectangle 4"/>
          <p:cNvSpPr>
            <a:spLocks/>
          </p:cNvSpPr>
          <p:nvPr/>
        </p:nvSpPr>
        <p:spPr bwMode="auto">
          <a:xfrm>
            <a:off x="914400" y="533400"/>
            <a:ext cx="8229600" cy="609600"/>
          </a:xfrm>
          <a:prstGeom prst="rect">
            <a:avLst/>
          </a:prstGeom>
          <a:noFill/>
          <a:ln w="9525">
            <a:noFill/>
            <a:miter lim="800000"/>
            <a:headEnd/>
            <a:tailEnd/>
          </a:ln>
        </p:spPr>
        <p:txBody>
          <a:bodyPr anchor="ctr"/>
          <a:lstStyle/>
          <a:p>
            <a:pPr algn="ctr" eaLnBrk="0" hangingPunct="0"/>
            <a:r>
              <a:rPr lang="en-US" sz="3200">
                <a:solidFill>
                  <a:srgbClr val="0000FF"/>
                </a:solidFill>
                <a:latin typeface="Times New Roman" pitchFamily="18" charset="0"/>
                <a:cs typeface="Times New Roman" pitchFamily="18" charset="0"/>
              </a:rPr>
              <a:t>Load Control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1600200" y="0"/>
            <a:ext cx="7543800" cy="762000"/>
          </a:xfrm>
        </p:spPr>
        <p:txBody>
          <a:bodyPr vert="horz" lIns="91440" tIns="45720" rIns="91440" bIns="45720" rtlCol="0" anchor="ctr">
            <a:noAutofit/>
          </a:bodyPr>
          <a:lstStyle/>
          <a:p>
            <a:r>
              <a:rPr lang="en-US" smtClean="0"/>
              <a:t>Design Issues for Paging System</a:t>
            </a:r>
          </a:p>
        </p:txBody>
      </p:sp>
      <p:sp>
        <p:nvSpPr>
          <p:cNvPr id="28675" name="Rectangle 3"/>
          <p:cNvSpPr>
            <a:spLocks noGrp="1"/>
          </p:cNvSpPr>
          <p:nvPr>
            <p:ph type="body" idx="1"/>
          </p:nvPr>
        </p:nvSpPr>
        <p:spPr>
          <a:xfrm>
            <a:off x="381000" y="1371600"/>
            <a:ext cx="8077200" cy="4038600"/>
          </a:xfrm>
        </p:spPr>
        <p:txBody>
          <a:bodyPr/>
          <a:lstStyle/>
          <a:p>
            <a:pPr algn="just" eaLnBrk="1" hangingPunct="1">
              <a:lnSpc>
                <a:spcPct val="80000"/>
              </a:lnSpc>
              <a:buClrTx/>
              <a:buSzTx/>
              <a:buFont typeface="Arial" charset="0"/>
              <a:buChar char="•"/>
            </a:pPr>
            <a:r>
              <a:rPr lang="en-US" sz="2800" smtClean="0">
                <a:solidFill>
                  <a:srgbClr val="0000FF"/>
                </a:solidFill>
                <a:latin typeface="Times New Roman" pitchFamily="18" charset="0"/>
                <a:cs typeface="Times New Roman" pitchFamily="18" charset="0"/>
              </a:rPr>
              <a:t>Is often a parameter that can be chosen by the OS</a:t>
            </a: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Determining the best page size requires balancing several competing factors (</a:t>
            </a:r>
            <a:r>
              <a:rPr lang="en-US" sz="2800" b="1" smtClean="0">
                <a:latin typeface="Times New Roman" pitchFamily="18" charset="0"/>
                <a:cs typeface="Times New Roman" pitchFamily="18" charset="0"/>
              </a:rPr>
              <a:t>there is no overall optimum</a:t>
            </a:r>
            <a:r>
              <a:rPr lang="en-US" sz="2800" smtClean="0">
                <a:latin typeface="Times New Roman" pitchFamily="18" charset="0"/>
                <a:cs typeface="Times New Roman" pitchFamily="18" charset="0"/>
              </a:rPr>
              <a:t>)</a:t>
            </a:r>
          </a:p>
          <a:p>
            <a:pPr marL="228600" lvl="1" indent="-228600" algn="just" eaLnBrk="1" hangingPunct="1">
              <a:lnSpc>
                <a:spcPct val="80000"/>
              </a:lnSpc>
              <a:buFont typeface="Arial" charset="0"/>
              <a:buChar char="•"/>
            </a:pPr>
            <a:r>
              <a:rPr lang="en-US" b="1" i="1" u="sng" smtClean="0">
                <a:solidFill>
                  <a:srgbClr val="0000FF"/>
                </a:solidFill>
                <a:latin typeface="Times New Roman" pitchFamily="18" charset="0"/>
                <a:cs typeface="Times New Roman" pitchFamily="18" charset="0"/>
              </a:rPr>
              <a:t>Arguments for small page size</a:t>
            </a:r>
          </a:p>
          <a:p>
            <a:pPr marL="685800" lvl="3" algn="just" eaLnBrk="1" hangingPunct="1">
              <a:lnSpc>
                <a:spcPct val="80000"/>
              </a:lnSpc>
            </a:pPr>
            <a:r>
              <a:rPr lang="en-US" sz="2400" b="1" i="1" smtClean="0">
                <a:solidFill>
                  <a:srgbClr val="008000"/>
                </a:solidFill>
                <a:latin typeface="Times New Roman" pitchFamily="18" charset="0"/>
                <a:cs typeface="Times New Roman" pitchFamily="18" charset="0"/>
              </a:rPr>
              <a:t>Internal fragmentation- wastage</a:t>
            </a:r>
            <a:r>
              <a:rPr lang="en-US" sz="2400" smtClean="0">
                <a:latin typeface="Times New Roman" pitchFamily="18" charset="0"/>
                <a:cs typeface="Times New Roman" pitchFamily="18" charset="0"/>
              </a:rPr>
              <a:t>: haft of the final page is empty </a:t>
            </a:r>
            <a:r>
              <a:rPr lang="en-US" sz="2400" smtClean="0">
                <a:latin typeface="Times New Roman" pitchFamily="18" charset="0"/>
                <a:cs typeface="Times New Roman" pitchFamily="18" charset="0"/>
                <a:sym typeface="Wingdings" pitchFamily="2" charset="2"/>
              </a:rPr>
              <a:t> a process has text (code), data, stack segment </a:t>
            </a:r>
            <a:r>
              <a:rPr lang="en-US" sz="2400" smtClean="0">
                <a:latin typeface="Times New Roman" pitchFamily="18" charset="0"/>
                <a:cs typeface="Times New Roman" pitchFamily="18" charset="0"/>
              </a:rPr>
              <a:t>(</a:t>
            </a:r>
            <a:r>
              <a:rPr lang="en-US" sz="2400" b="1" smtClean="0">
                <a:latin typeface="Times New Roman" pitchFamily="18" charset="0"/>
                <a:cs typeface="Times New Roman" pitchFamily="18" charset="0"/>
              </a:rPr>
              <a:t>n = segments in memory</a:t>
            </a:r>
            <a:r>
              <a:rPr lang="en-US" sz="24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p = bytes of a page size</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Wingdings" pitchFamily="2" charset="2"/>
              </a:rPr>
              <a:t>→ </a:t>
            </a:r>
            <a:r>
              <a:rPr lang="en-US" sz="2400" b="1" smtClean="0">
                <a:latin typeface="Times New Roman" pitchFamily="18" charset="0"/>
                <a:cs typeface="Times New Roman" pitchFamily="18" charset="0"/>
                <a:sym typeface="Wingdings" pitchFamily="2" charset="2"/>
              </a:rPr>
              <a:t>internal fragment is np/2 bytes</a:t>
            </a:r>
          </a:p>
          <a:p>
            <a:pPr marL="685800" lvl="3" algn="just" eaLnBrk="1" hangingPunct="1">
              <a:lnSpc>
                <a:spcPct val="80000"/>
              </a:lnSpc>
            </a:pPr>
            <a:r>
              <a:rPr lang="en-US" sz="2400" b="1" i="1" smtClean="0">
                <a:solidFill>
                  <a:srgbClr val="008000"/>
                </a:solidFill>
                <a:latin typeface="Times New Roman" pitchFamily="18" charset="0"/>
                <a:cs typeface="Times New Roman" pitchFamily="18" charset="0"/>
              </a:rPr>
              <a:t>Need many pages</a:t>
            </a:r>
            <a:r>
              <a:rPr lang="en-US" sz="2400" smtClean="0">
                <a:solidFill>
                  <a:srgbClr val="008000"/>
                </a:solidFill>
                <a:latin typeface="Times New Roman" pitchFamily="18" charset="0"/>
                <a:cs typeface="Times New Roman" pitchFamily="18" charset="0"/>
              </a:rPr>
              <a:t> </a:t>
            </a:r>
            <a:r>
              <a:rPr lang="en-US" sz="2400" smtClean="0">
                <a:latin typeface="Times New Roman" pitchFamily="18" charset="0"/>
                <a:cs typeface="Times New Roman" pitchFamily="18" charset="0"/>
                <a:sym typeface="Wingdings" pitchFamily="2" charset="2"/>
              </a:rPr>
              <a:t>→ the page table is large and transferring takes more time</a:t>
            </a:r>
            <a:endParaRPr lang="en-US" sz="2400" smtClean="0">
              <a:latin typeface="Times New Roman" pitchFamily="18" charset="0"/>
              <a:cs typeface="Times New Roman" pitchFamily="18" charset="0"/>
            </a:endParaRPr>
          </a:p>
        </p:txBody>
      </p:sp>
      <p:sp>
        <p:nvSpPr>
          <p:cNvPr id="28676" name="Rectangle 4"/>
          <p:cNvSpPr>
            <a:spLocks/>
          </p:cNvSpPr>
          <p:nvPr/>
        </p:nvSpPr>
        <p:spPr bwMode="auto">
          <a:xfrm>
            <a:off x="914400" y="609600"/>
            <a:ext cx="8229600" cy="533400"/>
          </a:xfrm>
          <a:prstGeom prst="rect">
            <a:avLst/>
          </a:prstGeom>
          <a:noFill/>
          <a:ln w="9525">
            <a:noFill/>
            <a:miter lim="800000"/>
            <a:headEnd/>
            <a:tailEnd/>
          </a:ln>
        </p:spPr>
        <p:txBody>
          <a:bodyPr anchor="ctr"/>
          <a:lstStyle/>
          <a:p>
            <a:pPr algn="ctr" eaLnBrk="0" hangingPunct="0"/>
            <a:r>
              <a:rPr lang="en-US" sz="3200">
                <a:solidFill>
                  <a:srgbClr val="0000FF"/>
                </a:solidFill>
                <a:latin typeface="Times New Roman" pitchFamily="18" charset="0"/>
                <a:cs typeface="Times New Roman" pitchFamily="18" charset="0"/>
              </a:rPr>
              <a:t>Page Size</a:t>
            </a:r>
          </a:p>
        </p:txBody>
      </p:sp>
      <p:sp>
        <p:nvSpPr>
          <p:cNvPr id="5" name="Rectangle 4"/>
          <p:cNvSpPr/>
          <p:nvPr/>
        </p:nvSpPr>
        <p:spPr>
          <a:xfrm>
            <a:off x="1219200" y="5334000"/>
            <a:ext cx="6934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Review:</a:t>
            </a:r>
          </a:p>
          <a:p>
            <a:r>
              <a:rPr lang="en-US" smtClean="0"/>
              <a:t>Internal fragmentation: Holes in memory allocated to a process</a:t>
            </a:r>
          </a:p>
          <a:p>
            <a:r>
              <a:rPr lang="en-US" smtClean="0"/>
              <a:t>External fragmentation: Holes in memory allocated between processes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a:xfrm>
            <a:off x="1600200" y="0"/>
            <a:ext cx="7543800" cy="762000"/>
          </a:xfrm>
        </p:spPr>
        <p:txBody>
          <a:bodyPr vert="horz" lIns="91440" tIns="45720" rIns="91440" bIns="45720" rtlCol="0" anchor="ctr">
            <a:noAutofit/>
          </a:bodyPr>
          <a:lstStyle/>
          <a:p>
            <a:r>
              <a:rPr lang="en-US" smtClean="0"/>
              <a:t>Design Issues for Paging System</a:t>
            </a:r>
          </a:p>
        </p:txBody>
      </p:sp>
      <p:sp>
        <p:nvSpPr>
          <p:cNvPr id="210947" name="Rectangle 3"/>
          <p:cNvSpPr>
            <a:spLocks noGrp="1"/>
          </p:cNvSpPr>
          <p:nvPr>
            <p:ph type="body" idx="1"/>
          </p:nvPr>
        </p:nvSpPr>
        <p:spPr>
          <a:xfrm>
            <a:off x="381000" y="1295400"/>
            <a:ext cx="8534400" cy="4572000"/>
          </a:xfrm>
        </p:spPr>
        <p:txBody>
          <a:bodyPr>
            <a:normAutofit fontScale="92500"/>
          </a:bodyPr>
          <a:lstStyle/>
          <a:p>
            <a:pPr marL="228600" lvl="1" indent="-228600" algn="just" eaLnBrk="1" hangingPunct="1">
              <a:lnSpc>
                <a:spcPct val="80000"/>
              </a:lnSpc>
              <a:buFont typeface="Arial" pitchFamily="34" charset="0"/>
              <a:buChar char="•"/>
              <a:defRPr/>
            </a:pPr>
            <a:r>
              <a:rPr lang="en-US" b="1" i="1" u="sng" smtClean="0">
                <a:solidFill>
                  <a:srgbClr val="0000FF"/>
                </a:solidFill>
                <a:latin typeface="Times New Roman" pitchFamily="18" charset="0"/>
                <a:cs typeface="Times New Roman" pitchFamily="18" charset="0"/>
              </a:rPr>
              <a:t>Argue for large size </a:t>
            </a:r>
          </a:p>
          <a:p>
            <a:pPr marL="685800" lvl="3" algn="just" eaLnBrk="1" hangingPunct="1">
              <a:lnSpc>
                <a:spcPct val="80000"/>
              </a:lnSpc>
              <a:defRPr/>
            </a:pPr>
            <a:r>
              <a:rPr lang="en-US" sz="2400" smtClean="0">
                <a:latin typeface="Times New Roman" pitchFamily="18" charset="0"/>
                <a:cs typeface="Times New Roman" pitchFamily="18" charset="0"/>
              </a:rPr>
              <a:t>Cause more unused program to be in memory than a small size</a:t>
            </a:r>
          </a:p>
          <a:p>
            <a:pPr marL="685800" lvl="3" algn="just" eaLnBrk="1" hangingPunct="1">
              <a:lnSpc>
                <a:spcPct val="80000"/>
              </a:lnSpc>
              <a:defRPr/>
            </a:pPr>
            <a:r>
              <a:rPr lang="en-US" sz="2400" smtClean="0">
                <a:latin typeface="Times New Roman" pitchFamily="18" charset="0"/>
                <a:cs typeface="Times New Roman" pitchFamily="18" charset="0"/>
              </a:rPr>
              <a:t>Transferring takes less time than small size</a:t>
            </a:r>
          </a:p>
          <a:p>
            <a:pPr marL="228600" lvl="2" algn="just" eaLnBrk="1" hangingPunct="1">
              <a:lnSpc>
                <a:spcPct val="80000"/>
              </a:lnSpc>
              <a:defRPr/>
            </a:pPr>
            <a:r>
              <a:rPr lang="en-US" sz="2800" b="1" i="1" smtClean="0">
                <a:latin typeface="Times New Roman" pitchFamily="18" charset="0"/>
                <a:cs typeface="Times New Roman" pitchFamily="18" charset="0"/>
              </a:rPr>
              <a:t>Analyzed mathematically</a:t>
            </a:r>
          </a:p>
          <a:p>
            <a:pPr marL="228600" lvl="3" algn="just" eaLnBrk="1" hangingPunct="1">
              <a:lnSpc>
                <a:spcPct val="80000"/>
              </a:lnSpc>
              <a:buFont typeface="Arial" charset="0"/>
              <a:buNone/>
              <a:defRPr/>
            </a:pPr>
            <a:r>
              <a:rPr lang="en-US" sz="2800" smtClean="0">
                <a:latin typeface="Times New Roman" pitchFamily="18" charset="0"/>
                <a:cs typeface="Times New Roman" pitchFamily="18" charset="0"/>
              </a:rPr>
              <a:t>s = average process size in bytes, </a:t>
            </a:r>
          </a:p>
          <a:p>
            <a:pPr marL="228600" lvl="3" algn="just" eaLnBrk="1" hangingPunct="1">
              <a:lnSpc>
                <a:spcPct val="80000"/>
              </a:lnSpc>
              <a:buFont typeface="Arial" charset="0"/>
              <a:buNone/>
              <a:defRPr/>
            </a:pPr>
            <a:r>
              <a:rPr lang="en-US" sz="2800" smtClean="0">
                <a:latin typeface="Times New Roman" pitchFamily="18" charset="0"/>
                <a:cs typeface="Times New Roman" pitchFamily="18" charset="0"/>
              </a:rPr>
              <a:t>p = page size in bytes</a:t>
            </a:r>
          </a:p>
          <a:p>
            <a:pPr marL="228600" lvl="3" algn="just" eaLnBrk="1" hangingPunct="1">
              <a:lnSpc>
                <a:spcPct val="80000"/>
              </a:lnSpc>
              <a:buFont typeface="Arial" charset="0"/>
              <a:buNone/>
              <a:defRPr/>
            </a:pPr>
            <a:r>
              <a:rPr lang="en-US" sz="2800" smtClean="0">
                <a:latin typeface="Times New Roman" pitchFamily="18" charset="0"/>
                <a:cs typeface="Times New Roman" pitchFamily="18" charset="0"/>
              </a:rPr>
              <a:t>s/p = approximate number of pages needed per process</a:t>
            </a:r>
          </a:p>
          <a:p>
            <a:pPr marL="228600" lvl="3" algn="just" eaLnBrk="1" hangingPunct="1">
              <a:lnSpc>
                <a:spcPct val="80000"/>
              </a:lnSpc>
              <a:buFont typeface="Arial" charset="0"/>
              <a:buNone/>
              <a:defRPr/>
            </a:pPr>
            <a:r>
              <a:rPr lang="en-US" sz="2800" smtClean="0">
                <a:latin typeface="Times New Roman" pitchFamily="18" charset="0"/>
                <a:cs typeface="Times New Roman" pitchFamily="18" charset="0"/>
              </a:rPr>
              <a:t>e = number of bytes per page table entry</a:t>
            </a:r>
          </a:p>
          <a:p>
            <a:pPr marL="228600" lvl="3" algn="just" eaLnBrk="1" hangingPunct="1">
              <a:lnSpc>
                <a:spcPct val="80000"/>
              </a:lnSpc>
              <a:buFont typeface="Arial" charset="0"/>
              <a:buNone/>
              <a:defRPr/>
            </a:pPr>
            <a:r>
              <a:rPr lang="en-US" sz="2800" smtClean="0">
                <a:latin typeface="Times New Roman" pitchFamily="18" charset="0"/>
                <a:cs typeface="Times New Roman" pitchFamily="18" charset="0"/>
                <a:sym typeface="Wingdings" pitchFamily="2" charset="2"/>
              </a:rPr>
              <a:t></a:t>
            </a:r>
            <a:r>
              <a:rPr lang="en-US" sz="2800" smtClean="0">
                <a:latin typeface="Times New Roman" pitchFamily="18" charset="0"/>
                <a:cs typeface="Times New Roman" pitchFamily="18" charset="0"/>
              </a:rPr>
              <a:t>overhead of memory for a process = se/p + p/2, due to page table size and internal fragmentation</a:t>
            </a:r>
          </a:p>
          <a:p>
            <a:pPr marL="228600" lvl="3" algn="just" eaLnBrk="1" hangingPunct="1">
              <a:lnSpc>
                <a:spcPct val="80000"/>
              </a:lnSpc>
              <a:buFont typeface="Arial" charset="0"/>
              <a:buNone/>
              <a:defRPr/>
            </a:pPr>
            <a:r>
              <a:rPr lang="en-US" sz="2800" smtClean="0">
                <a:latin typeface="Times New Roman" pitchFamily="18" charset="0"/>
                <a:cs typeface="Times New Roman" pitchFamily="18" charset="0"/>
                <a:sym typeface="Wingdings" pitchFamily="2" charset="2"/>
              </a:rPr>
              <a:t></a:t>
            </a:r>
            <a:r>
              <a:rPr lang="en-US" sz="2800" smtClean="0">
                <a:latin typeface="Times New Roman" pitchFamily="18" charset="0"/>
                <a:cs typeface="Times New Roman" pitchFamily="18" charset="0"/>
              </a:rPr>
              <a:t>optimum is found equating the first derivative to 0:</a:t>
            </a:r>
          </a:p>
          <a:p>
            <a:pPr marL="228600" lvl="3" algn="just" eaLnBrk="1" hangingPunct="1">
              <a:lnSpc>
                <a:spcPct val="80000"/>
              </a:lnSpc>
              <a:buFont typeface="Arial" charset="0"/>
              <a:buNone/>
              <a:defRPr/>
            </a:pPr>
            <a:r>
              <a:rPr lang="en-US" sz="2800" smtClean="0">
                <a:latin typeface="Times New Roman" pitchFamily="18" charset="0"/>
                <a:cs typeface="Times New Roman" pitchFamily="18" charset="0"/>
              </a:rPr>
              <a:t>       se/p</a:t>
            </a:r>
            <a:r>
              <a:rPr lang="en-US" sz="2800" baseline="30000" smtClean="0">
                <a:latin typeface="Times New Roman" pitchFamily="18" charset="0"/>
                <a:cs typeface="Times New Roman" pitchFamily="18" charset="0"/>
              </a:rPr>
              <a:t>2</a:t>
            </a:r>
            <a:r>
              <a:rPr lang="en-US" sz="2800" smtClean="0">
                <a:latin typeface="Times New Roman" pitchFamily="18" charset="0"/>
                <a:cs typeface="Times New Roman" pitchFamily="18" charset="0"/>
              </a:rPr>
              <a:t> + ½ = 0  </a:t>
            </a: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p:txBody>
      </p:sp>
      <p:sp>
        <p:nvSpPr>
          <p:cNvPr id="1029" name="Rectangle 4"/>
          <p:cNvSpPr>
            <a:spLocks/>
          </p:cNvSpPr>
          <p:nvPr/>
        </p:nvSpPr>
        <p:spPr bwMode="auto">
          <a:xfrm>
            <a:off x="914400" y="609600"/>
            <a:ext cx="8229600" cy="533400"/>
          </a:xfrm>
          <a:prstGeom prst="rect">
            <a:avLst/>
          </a:prstGeom>
          <a:noFill/>
          <a:ln w="9525">
            <a:noFill/>
            <a:miter lim="800000"/>
            <a:headEnd/>
            <a:tailEnd/>
          </a:ln>
        </p:spPr>
        <p:txBody>
          <a:bodyPr anchor="ctr"/>
          <a:lstStyle/>
          <a:p>
            <a:pPr algn="ctr" eaLnBrk="0" hangingPunct="0"/>
            <a:r>
              <a:rPr lang="en-US" sz="3200">
                <a:solidFill>
                  <a:srgbClr val="0000FF"/>
                </a:solidFill>
                <a:latin typeface="Times New Roman" pitchFamily="18" charset="0"/>
                <a:cs typeface="Times New Roman" pitchFamily="18" charset="0"/>
              </a:rPr>
              <a:t>Page Size</a:t>
            </a:r>
          </a:p>
        </p:txBody>
      </p:sp>
      <p:graphicFrame>
        <p:nvGraphicFramePr>
          <p:cNvPr id="11271" name="Object 6"/>
          <p:cNvGraphicFramePr>
            <a:graphicFrameLocks noChangeAspect="1"/>
          </p:cNvGraphicFramePr>
          <p:nvPr/>
        </p:nvGraphicFramePr>
        <p:xfrm>
          <a:off x="3757613" y="5638800"/>
          <a:ext cx="1271587" cy="493712"/>
        </p:xfrm>
        <a:graphic>
          <a:graphicData uri="http://schemas.openxmlformats.org/presentationml/2006/ole">
            <p:oleObj spid="_x0000_s1026" name="Equation" r:id="rId4" imgW="622080" imgH="24120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1600200" y="0"/>
            <a:ext cx="7543800" cy="685800"/>
          </a:xfrm>
        </p:spPr>
        <p:txBody>
          <a:bodyPr vert="horz" lIns="91440" tIns="45720" rIns="91440" bIns="45720" rtlCol="0" anchor="ctr">
            <a:noAutofit/>
          </a:bodyPr>
          <a:lstStyle/>
          <a:p>
            <a:r>
              <a:rPr lang="en-US" smtClean="0"/>
              <a:t>Design Issues for Paging System</a:t>
            </a:r>
          </a:p>
        </p:txBody>
      </p:sp>
      <p:sp>
        <p:nvSpPr>
          <p:cNvPr id="29699" name="Rectangle 3"/>
          <p:cNvSpPr>
            <a:spLocks noGrp="1"/>
          </p:cNvSpPr>
          <p:nvPr>
            <p:ph type="body" idx="1"/>
          </p:nvPr>
        </p:nvSpPr>
        <p:spPr>
          <a:xfrm>
            <a:off x="228600" y="1676400"/>
            <a:ext cx="4114800" cy="4495800"/>
          </a:xfrm>
        </p:spPr>
        <p:txBody>
          <a:bodyPr/>
          <a:lstStyle/>
          <a:p>
            <a:pPr algn="just" eaLnBrk="1" hangingPunct="1">
              <a:lnSpc>
                <a:spcPct val="90000"/>
              </a:lnSpc>
              <a:buClrTx/>
              <a:buSzTx/>
              <a:buFont typeface="Arial" charset="0"/>
              <a:buChar char="•"/>
            </a:pPr>
            <a:r>
              <a:rPr lang="en-US" sz="2800" smtClean="0">
                <a:solidFill>
                  <a:srgbClr val="FF0000"/>
                </a:solidFill>
                <a:latin typeface="Times New Roman" pitchFamily="18" charset="0"/>
                <a:cs typeface="Times New Roman" pitchFamily="18" charset="0"/>
              </a:rPr>
              <a:t>Problems</a:t>
            </a:r>
          </a:p>
          <a:p>
            <a:pPr lvl="1" algn="just" eaLnBrk="1" hangingPunct="1">
              <a:lnSpc>
                <a:spcPct val="90000"/>
              </a:lnSpc>
            </a:pPr>
            <a:r>
              <a:rPr lang="en-US" sz="2400" smtClean="0">
                <a:solidFill>
                  <a:srgbClr val="FF0000"/>
                </a:solidFill>
                <a:latin typeface="Times New Roman" pitchFamily="18" charset="0"/>
                <a:cs typeface="Times New Roman" pitchFamily="18" charset="0"/>
              </a:rPr>
              <a:t>Most computers have a single address space that holds both programs and data</a:t>
            </a:r>
          </a:p>
          <a:p>
            <a:pPr lvl="1" algn="just" eaLnBrk="1" hangingPunct="1">
              <a:lnSpc>
                <a:spcPct val="90000"/>
              </a:lnSpc>
            </a:pPr>
            <a:r>
              <a:rPr lang="en-US" sz="2400" smtClean="0">
                <a:solidFill>
                  <a:srgbClr val="FF0000"/>
                </a:solidFill>
                <a:latin typeface="Times New Roman" pitchFamily="18" charset="0"/>
                <a:cs typeface="Times New Roman" pitchFamily="18" charset="0"/>
              </a:rPr>
              <a:t>If this address space is often too small, forcing programmer to stand on their heads to fit everything into the address space</a:t>
            </a:r>
          </a:p>
        </p:txBody>
      </p:sp>
      <p:sp>
        <p:nvSpPr>
          <p:cNvPr id="29700" name="Rectangle 4"/>
          <p:cNvSpPr>
            <a:spLocks/>
          </p:cNvSpPr>
          <p:nvPr/>
        </p:nvSpPr>
        <p:spPr bwMode="auto">
          <a:xfrm>
            <a:off x="914400" y="609600"/>
            <a:ext cx="8229600" cy="457200"/>
          </a:xfrm>
          <a:prstGeom prst="rect">
            <a:avLst/>
          </a:prstGeom>
          <a:noFill/>
          <a:ln w="9525">
            <a:noFill/>
            <a:miter lim="800000"/>
            <a:headEnd/>
            <a:tailEnd/>
          </a:ln>
        </p:spPr>
        <p:txBody>
          <a:bodyPr anchor="ctr"/>
          <a:lstStyle/>
          <a:p>
            <a:pPr algn="ctr" eaLnBrk="0" hangingPunct="0"/>
            <a:r>
              <a:rPr lang="en-US" sz="3200" b="1">
                <a:solidFill>
                  <a:srgbClr val="0000FF"/>
                </a:solidFill>
                <a:latin typeface="Times New Roman" pitchFamily="18" charset="0"/>
                <a:cs typeface="Times New Roman" pitchFamily="18" charset="0"/>
              </a:rPr>
              <a:t>Separate Instruction and Data Spaces</a:t>
            </a:r>
          </a:p>
        </p:txBody>
      </p:sp>
      <p:pic>
        <p:nvPicPr>
          <p:cNvPr id="29701" name="Picture 6"/>
          <p:cNvPicPr>
            <a:picLocks noChangeAspect="1" noChangeArrowheads="1"/>
          </p:cNvPicPr>
          <p:nvPr/>
        </p:nvPicPr>
        <p:blipFill>
          <a:blip r:embed="rId3"/>
          <a:srcRect/>
          <a:stretch>
            <a:fillRect/>
          </a:stretch>
        </p:blipFill>
        <p:spPr bwMode="auto">
          <a:xfrm>
            <a:off x="5257800" y="2057400"/>
            <a:ext cx="2590800" cy="2867025"/>
          </a:xfrm>
          <a:prstGeom prst="rect">
            <a:avLst/>
          </a:prstGeom>
          <a:noFill/>
          <a:ln w="9525">
            <a:noFill/>
            <a:miter lim="800000"/>
            <a:headEnd/>
            <a:tailEnd/>
          </a:ln>
        </p:spPr>
      </p:pic>
      <p:sp>
        <p:nvSpPr>
          <p:cNvPr id="29702" name="Text Box 4"/>
          <p:cNvSpPr txBox="1">
            <a:spLocks noChangeArrowheads="1"/>
          </p:cNvSpPr>
          <p:nvPr/>
        </p:nvSpPr>
        <p:spPr bwMode="auto">
          <a:xfrm>
            <a:off x="5715000" y="5105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3-25.</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1600200" y="0"/>
            <a:ext cx="7543800" cy="685800"/>
          </a:xfrm>
        </p:spPr>
        <p:txBody>
          <a:bodyPr vert="horz" lIns="91440" tIns="45720" rIns="91440" bIns="45720" rtlCol="0" anchor="ctr">
            <a:noAutofit/>
          </a:bodyPr>
          <a:lstStyle/>
          <a:p>
            <a:r>
              <a:rPr lang="en-US" smtClean="0"/>
              <a:t>Design Issues for Paging System</a:t>
            </a:r>
          </a:p>
        </p:txBody>
      </p:sp>
      <p:sp>
        <p:nvSpPr>
          <p:cNvPr id="30723" name="Rectangle 3"/>
          <p:cNvSpPr>
            <a:spLocks noGrp="1"/>
          </p:cNvSpPr>
          <p:nvPr>
            <p:ph type="body" idx="1"/>
          </p:nvPr>
        </p:nvSpPr>
        <p:spPr>
          <a:xfrm>
            <a:off x="152400" y="1676400"/>
            <a:ext cx="4114800" cy="2362200"/>
          </a:xfrm>
        </p:spPr>
        <p:txBody>
          <a:bodyPr/>
          <a:lstStyle/>
          <a:p>
            <a:pPr algn="just" eaLnBrk="1" hangingPunct="1">
              <a:lnSpc>
                <a:spcPct val="90000"/>
              </a:lnSpc>
              <a:buClrTx/>
              <a:buSzTx/>
              <a:buFont typeface="Wingdings" pitchFamily="2" charset="2"/>
              <a:buNone/>
            </a:pPr>
            <a:r>
              <a:rPr lang="en-US" sz="2800" b="1" i="1" smtClean="0">
                <a:solidFill>
                  <a:srgbClr val="0000FF"/>
                </a:solidFill>
                <a:latin typeface="Times New Roman" pitchFamily="18" charset="0"/>
                <a:cs typeface="Times New Roman" pitchFamily="18" charset="0"/>
              </a:rPr>
              <a:t>Solutions</a:t>
            </a:r>
            <a:r>
              <a:rPr lang="en-US" sz="2800" b="1" smtClean="0">
                <a:solidFill>
                  <a:srgbClr val="0000FF"/>
                </a:solidFill>
                <a:latin typeface="Times New Roman" pitchFamily="18" charset="0"/>
                <a:cs typeface="Times New Roman" pitchFamily="18" charset="0"/>
              </a:rPr>
              <a:t>: </a:t>
            </a:r>
            <a:r>
              <a:rPr lang="en-US" sz="2400" b="1" smtClean="0">
                <a:solidFill>
                  <a:srgbClr val="0000FF"/>
                </a:solidFill>
                <a:latin typeface="Times New Roman" pitchFamily="18" charset="0"/>
                <a:cs typeface="Times New Roman" pitchFamily="18" charset="0"/>
              </a:rPr>
              <a:t>Separate address spaces for</a:t>
            </a:r>
          </a:p>
          <a:p>
            <a:pPr marL="288925" lvl="2" algn="just" eaLnBrk="1" hangingPunct="1">
              <a:lnSpc>
                <a:spcPct val="90000"/>
              </a:lnSpc>
              <a:buNone/>
            </a:pPr>
            <a:r>
              <a:rPr lang="en-US" sz="2000" smtClean="0">
                <a:solidFill>
                  <a:srgbClr val="0000FF"/>
                </a:solidFill>
                <a:sym typeface="Wingdings" pitchFamily="2" charset="2"/>
              </a:rPr>
              <a:t> </a:t>
            </a:r>
            <a:r>
              <a:rPr lang="en-US" sz="2000" smtClean="0">
                <a:solidFill>
                  <a:srgbClr val="0000FF"/>
                </a:solidFill>
                <a:latin typeface="Times New Roman" pitchFamily="18" charset="0"/>
                <a:cs typeface="Times New Roman" pitchFamily="18" charset="0"/>
              </a:rPr>
              <a:t>Instructions (I-space)</a:t>
            </a:r>
          </a:p>
          <a:p>
            <a:pPr marL="288925" lvl="2" algn="just" eaLnBrk="1" hangingPunct="1">
              <a:lnSpc>
                <a:spcPct val="90000"/>
              </a:lnSpc>
              <a:buNone/>
            </a:pPr>
            <a:r>
              <a:rPr lang="en-US" sz="2000" smtClean="0">
                <a:solidFill>
                  <a:srgbClr val="0000FF"/>
                </a:solidFill>
                <a:latin typeface="Times New Roman" pitchFamily="18" charset="0"/>
                <a:cs typeface="Times New Roman" pitchFamily="18" charset="0"/>
                <a:sym typeface="Wingdings" pitchFamily="2" charset="2"/>
              </a:rPr>
              <a:t> </a:t>
            </a:r>
            <a:r>
              <a:rPr lang="en-US" sz="2000" smtClean="0">
                <a:solidFill>
                  <a:srgbClr val="0000FF"/>
                </a:solidFill>
                <a:latin typeface="Times New Roman" pitchFamily="18" charset="0"/>
                <a:cs typeface="Times New Roman" pitchFamily="18" charset="0"/>
              </a:rPr>
              <a:t>Data (D-space)</a:t>
            </a:r>
          </a:p>
          <a:p>
            <a:pPr marL="288925" lvl="2" algn="just" eaLnBrk="1" hangingPunct="1">
              <a:lnSpc>
                <a:spcPct val="90000"/>
              </a:lnSpc>
            </a:pPr>
            <a:r>
              <a:rPr lang="en-US" sz="2000" smtClean="0">
                <a:solidFill>
                  <a:srgbClr val="0000FF"/>
                </a:solidFill>
                <a:latin typeface="Times New Roman" pitchFamily="18" charset="0"/>
                <a:cs typeface="Times New Roman" pitchFamily="18" charset="0"/>
              </a:rPr>
              <a:t>Each address space runs from 0 to maximum</a:t>
            </a:r>
          </a:p>
        </p:txBody>
      </p:sp>
      <p:sp>
        <p:nvSpPr>
          <p:cNvPr id="30724" name="Rectangle 4"/>
          <p:cNvSpPr>
            <a:spLocks/>
          </p:cNvSpPr>
          <p:nvPr/>
        </p:nvSpPr>
        <p:spPr bwMode="auto">
          <a:xfrm>
            <a:off x="914400" y="609600"/>
            <a:ext cx="8229600" cy="457200"/>
          </a:xfrm>
          <a:prstGeom prst="rect">
            <a:avLst/>
          </a:prstGeom>
        </p:spPr>
        <p:txBody>
          <a:bodyPr vert="horz" lIns="91440" tIns="45720" rIns="91440" bIns="45720" rtlCol="0" anchor="ctr">
            <a:noAutofit/>
          </a:bodyPr>
          <a:lstStyle/>
          <a:p>
            <a:pPr algn="ctr">
              <a:spcBef>
                <a:spcPct val="0"/>
              </a:spcBef>
            </a:pPr>
            <a:r>
              <a:rPr lang="en-US" sz="3600" b="1">
                <a:solidFill>
                  <a:srgbClr val="0000FF"/>
                </a:solidFill>
                <a:latin typeface="Times New Roman" pitchFamily="18" charset="0"/>
                <a:ea typeface="+mj-ea"/>
                <a:cs typeface="Times New Roman" pitchFamily="18" charset="0"/>
              </a:rPr>
              <a:t>Separate Instruction and Data Spaces</a:t>
            </a:r>
          </a:p>
        </p:txBody>
      </p:sp>
      <p:pic>
        <p:nvPicPr>
          <p:cNvPr id="30725" name="Picture 2"/>
          <p:cNvPicPr>
            <a:picLocks noChangeAspect="1" noChangeArrowheads="1"/>
          </p:cNvPicPr>
          <p:nvPr/>
        </p:nvPicPr>
        <p:blipFill>
          <a:blip r:embed="rId3"/>
          <a:srcRect/>
          <a:stretch>
            <a:fillRect/>
          </a:stretch>
        </p:blipFill>
        <p:spPr bwMode="auto">
          <a:xfrm>
            <a:off x="4419600" y="1447800"/>
            <a:ext cx="4429125" cy="2647950"/>
          </a:xfrm>
          <a:prstGeom prst="rect">
            <a:avLst/>
          </a:prstGeom>
          <a:noFill/>
          <a:ln w="9525">
            <a:noFill/>
            <a:miter lim="800000"/>
            <a:headEnd/>
            <a:tailEnd/>
          </a:ln>
        </p:spPr>
      </p:pic>
      <p:sp>
        <p:nvSpPr>
          <p:cNvPr id="30726" name="Rectangle 5"/>
          <p:cNvSpPr>
            <a:spLocks noChangeArrowheads="1"/>
          </p:cNvSpPr>
          <p:nvPr/>
        </p:nvSpPr>
        <p:spPr bwMode="auto">
          <a:xfrm>
            <a:off x="304800" y="4570413"/>
            <a:ext cx="8458200" cy="1754187"/>
          </a:xfrm>
          <a:prstGeom prst="rect">
            <a:avLst/>
          </a:prstGeom>
          <a:noFill/>
          <a:ln w="9525">
            <a:noFill/>
            <a:miter lim="800000"/>
            <a:headEnd/>
            <a:tailEnd/>
          </a:ln>
        </p:spPr>
        <p:txBody>
          <a:bodyPr>
            <a:spAutoFit/>
          </a:bodyPr>
          <a:lstStyle/>
          <a:p>
            <a:pPr marL="288925" lvl="1" indent="-288925" algn="just">
              <a:lnSpc>
                <a:spcPct val="90000"/>
              </a:lnSpc>
              <a:buFont typeface="Arial" charset="0"/>
              <a:buChar char="•"/>
            </a:pPr>
            <a:r>
              <a:rPr lang="en-US" sz="2400">
                <a:latin typeface="Times New Roman" pitchFamily="18" charset="0"/>
                <a:cs typeface="Times New Roman" pitchFamily="18" charset="0"/>
              </a:rPr>
              <a:t>The linker and the hardware must know when separate spaces are being used</a:t>
            </a:r>
          </a:p>
          <a:p>
            <a:pPr marL="288925" lvl="1" indent="-288925" algn="just">
              <a:lnSpc>
                <a:spcPct val="90000"/>
              </a:lnSpc>
              <a:buFont typeface="Arial" charset="0"/>
              <a:buChar char="•"/>
            </a:pPr>
            <a:r>
              <a:rPr lang="en-US" sz="2400">
                <a:latin typeface="Times New Roman" pitchFamily="18" charset="0"/>
                <a:cs typeface="Times New Roman" pitchFamily="18" charset="0"/>
              </a:rPr>
              <a:t>Both address spaces can be paged, independently and have its own page table (mapping virtual pages to physical page frames)</a:t>
            </a:r>
          </a:p>
          <a:p>
            <a:pPr marL="288925" lvl="1" indent="-288925" algn="just">
              <a:lnSpc>
                <a:spcPct val="90000"/>
              </a:lnSpc>
              <a:buFont typeface="Arial" charset="0"/>
              <a:buChar char="•"/>
            </a:pPr>
            <a:r>
              <a:rPr lang="en-US" sz="2400">
                <a:latin typeface="Times New Roman" pitchFamily="18" charset="0"/>
                <a:cs typeface="Times New Roman" pitchFamily="18" charset="0"/>
              </a:rPr>
              <a:t>Practically is double the available address space</a:t>
            </a:r>
          </a:p>
        </p:txBody>
      </p:sp>
      <p:sp>
        <p:nvSpPr>
          <p:cNvPr id="30727" name="Text Box 4"/>
          <p:cNvSpPr txBox="1">
            <a:spLocks noChangeArrowheads="1"/>
          </p:cNvSpPr>
          <p:nvPr/>
        </p:nvSpPr>
        <p:spPr bwMode="auto">
          <a:xfrm>
            <a:off x="5638800" y="4191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3-25.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1524000" y="0"/>
            <a:ext cx="7620000" cy="609600"/>
          </a:xfrm>
        </p:spPr>
        <p:txBody>
          <a:bodyPr vert="horz" lIns="91440" tIns="45720" rIns="91440" bIns="45720" rtlCol="0" anchor="ctr">
            <a:noAutofit/>
          </a:bodyPr>
          <a:lstStyle/>
          <a:p>
            <a:r>
              <a:rPr lang="en-US" smtClean="0"/>
              <a:t>Design Issues for Paging System</a:t>
            </a:r>
          </a:p>
        </p:txBody>
      </p:sp>
      <p:sp>
        <p:nvSpPr>
          <p:cNvPr id="217091" name="Rectangle 3"/>
          <p:cNvSpPr>
            <a:spLocks noGrp="1"/>
          </p:cNvSpPr>
          <p:nvPr>
            <p:ph type="body" idx="1"/>
          </p:nvPr>
        </p:nvSpPr>
        <p:spPr>
          <a:xfrm>
            <a:off x="0" y="762000"/>
            <a:ext cx="5410200" cy="5943600"/>
          </a:xfrm>
        </p:spPr>
        <p:txBody>
          <a:bodyPr/>
          <a:lstStyle/>
          <a:p>
            <a:pPr algn="just" eaLnBrk="1" hangingPunct="1">
              <a:lnSpc>
                <a:spcPct val="80000"/>
              </a:lnSpc>
              <a:buClrTx/>
              <a:buSzTx/>
              <a:buFont typeface="Arial" charset="0"/>
              <a:buChar char="•"/>
              <a:defRPr/>
            </a:pPr>
            <a:r>
              <a:rPr lang="en-US" sz="2800" b="1" i="1" smtClean="0">
                <a:solidFill>
                  <a:srgbClr val="FF0000"/>
                </a:solidFill>
                <a:latin typeface="Times New Roman" pitchFamily="18" charset="0"/>
                <a:cs typeface="Times New Roman" pitchFamily="18" charset="0"/>
              </a:rPr>
              <a:t>Problem</a:t>
            </a:r>
          </a:p>
          <a:p>
            <a:pPr marL="285750" lvl="1" indent="3175" algn="just" eaLnBrk="1" hangingPunct="1">
              <a:lnSpc>
                <a:spcPct val="80000"/>
              </a:lnSpc>
              <a:buFont typeface="Arial" charset="0"/>
              <a:buNone/>
              <a:defRPr/>
            </a:pPr>
            <a:r>
              <a:rPr lang="en-US" sz="2400" smtClean="0">
                <a:solidFill>
                  <a:srgbClr val="FF0000"/>
                </a:solidFill>
                <a:latin typeface="Times New Roman" pitchFamily="18" charset="0"/>
                <a:cs typeface="Times New Roman" pitchFamily="18" charset="0"/>
              </a:rPr>
              <a:t>In large multiprogramming system, several users to be running the same program  at the same time </a:t>
            </a:r>
            <a:r>
              <a:rPr lang="en-US" sz="2400" smtClean="0">
                <a:solidFill>
                  <a:srgbClr val="FF0000"/>
                </a:solidFill>
                <a:latin typeface="Times New Roman" pitchFamily="18" charset="0"/>
                <a:cs typeface="Times New Roman" pitchFamily="18" charset="0"/>
                <a:sym typeface="Wingdings" pitchFamily="2" charset="2"/>
              </a:rPr>
              <a:t> </a:t>
            </a:r>
            <a:r>
              <a:rPr lang="en-US" sz="2400" smtClean="0">
                <a:solidFill>
                  <a:srgbClr val="FF0000"/>
                </a:solidFill>
                <a:latin typeface="Times New Roman" pitchFamily="18" charset="0"/>
                <a:cs typeface="Times New Roman" pitchFamily="18" charset="0"/>
              </a:rPr>
              <a:t>Having some copies of the same page in memory at the same time. How to manage them?</a:t>
            </a:r>
          </a:p>
          <a:p>
            <a:pPr algn="just" eaLnBrk="1" hangingPunct="1">
              <a:lnSpc>
                <a:spcPct val="80000"/>
              </a:lnSpc>
              <a:buClrTx/>
              <a:buSzTx/>
              <a:buFont typeface="Arial" charset="0"/>
              <a:buChar char="•"/>
              <a:defRPr/>
            </a:pPr>
            <a:r>
              <a:rPr lang="en-US" sz="2800" b="1" i="1" smtClean="0">
                <a:solidFill>
                  <a:srgbClr val="0000FF"/>
                </a:solidFill>
                <a:latin typeface="Times New Roman" pitchFamily="18" charset="0"/>
                <a:cs typeface="Times New Roman" pitchFamily="18" charset="0"/>
              </a:rPr>
              <a:t>Solution</a:t>
            </a:r>
          </a:p>
          <a:p>
            <a:pPr marL="228600" lvl="1" indent="-228600" algn="just" eaLnBrk="1" hangingPunct="1">
              <a:lnSpc>
                <a:spcPct val="80000"/>
              </a:lnSpc>
              <a:defRPr/>
            </a:pPr>
            <a:r>
              <a:rPr lang="en-US" sz="2400" smtClean="0">
                <a:solidFill>
                  <a:srgbClr val="0000FF"/>
                </a:solidFill>
                <a:latin typeface="Times New Roman" pitchFamily="18" charset="0"/>
                <a:cs typeface="Times New Roman" pitchFamily="18" charset="0"/>
              </a:rPr>
              <a:t>Share the read-only pages (code pages  but data pages)</a:t>
            </a:r>
          </a:p>
          <a:p>
            <a:pPr marL="228600" lvl="1" indent="-228600" algn="just" eaLnBrk="1" hangingPunct="1">
              <a:lnSpc>
                <a:spcPct val="80000"/>
              </a:lnSpc>
              <a:defRPr/>
            </a:pPr>
            <a:r>
              <a:rPr lang="en-US" sz="2400" smtClean="0">
                <a:solidFill>
                  <a:srgbClr val="008000"/>
                </a:solidFill>
                <a:latin typeface="Times New Roman" pitchFamily="18" charset="0"/>
                <a:cs typeface="Times New Roman" pitchFamily="18" charset="0"/>
              </a:rPr>
              <a:t>If separate spaces are supported, two or more processes use same their I-Space but different their D-Space. Implementing</a:t>
            </a:r>
          </a:p>
          <a:p>
            <a:pPr marL="579438" lvl="2" algn="just" eaLnBrk="1" hangingPunct="1">
              <a:lnSpc>
                <a:spcPct val="80000"/>
              </a:lnSpc>
              <a:defRPr/>
            </a:pPr>
            <a:r>
              <a:rPr lang="en-US" sz="2000" smtClean="0">
                <a:solidFill>
                  <a:srgbClr val="008000"/>
                </a:solidFill>
                <a:latin typeface="Times New Roman" pitchFamily="18" charset="0"/>
                <a:cs typeface="Times New Roman" pitchFamily="18" charset="0"/>
              </a:rPr>
              <a:t>Page tables are data structures independent of the process table</a:t>
            </a:r>
          </a:p>
          <a:p>
            <a:pPr marL="579438" lvl="2" algn="just" eaLnBrk="1" hangingPunct="1">
              <a:lnSpc>
                <a:spcPct val="80000"/>
              </a:lnSpc>
              <a:defRPr/>
            </a:pPr>
            <a:r>
              <a:rPr lang="en-US" sz="2000" smtClean="0">
                <a:solidFill>
                  <a:srgbClr val="008000"/>
                </a:solidFill>
                <a:latin typeface="Times New Roman" pitchFamily="18" charset="0"/>
                <a:cs typeface="Times New Roman" pitchFamily="18" charset="0"/>
              </a:rPr>
              <a:t>Each process has two pointers in process table: one to the I-space and one to the D-space</a:t>
            </a:r>
          </a:p>
        </p:txBody>
      </p:sp>
      <p:sp>
        <p:nvSpPr>
          <p:cNvPr id="31748" name="Rectangle 4"/>
          <p:cNvSpPr>
            <a:spLocks/>
          </p:cNvSpPr>
          <p:nvPr/>
        </p:nvSpPr>
        <p:spPr bwMode="auto">
          <a:xfrm>
            <a:off x="914400" y="533400"/>
            <a:ext cx="8229600" cy="533400"/>
          </a:xfrm>
          <a:prstGeom prst="rect">
            <a:avLst/>
          </a:prstGeom>
        </p:spPr>
        <p:txBody>
          <a:bodyPr vert="horz" lIns="91440" tIns="45720" rIns="91440" bIns="45720" rtlCol="0" anchor="ctr">
            <a:noAutofit/>
          </a:bodyPr>
          <a:lstStyle/>
          <a:p>
            <a:pPr algn="ctr">
              <a:spcBef>
                <a:spcPct val="0"/>
              </a:spcBef>
            </a:pPr>
            <a:r>
              <a:rPr lang="en-US" sz="3600" b="1">
                <a:solidFill>
                  <a:srgbClr val="0000FF"/>
                </a:solidFill>
                <a:latin typeface="Times New Roman" pitchFamily="18" charset="0"/>
                <a:ea typeface="+mj-ea"/>
                <a:cs typeface="Times New Roman" pitchFamily="18" charset="0"/>
              </a:rPr>
              <a:t>Shared Pages</a:t>
            </a:r>
          </a:p>
        </p:txBody>
      </p:sp>
      <p:pic>
        <p:nvPicPr>
          <p:cNvPr id="31749" name="Picture 7"/>
          <p:cNvPicPr>
            <a:picLocks noChangeAspect="1" noChangeArrowheads="1"/>
          </p:cNvPicPr>
          <p:nvPr/>
        </p:nvPicPr>
        <p:blipFill>
          <a:blip r:embed="rId3"/>
          <a:srcRect/>
          <a:stretch>
            <a:fillRect/>
          </a:stretch>
        </p:blipFill>
        <p:spPr bwMode="auto">
          <a:xfrm>
            <a:off x="5553075" y="1219200"/>
            <a:ext cx="3514725" cy="4810125"/>
          </a:xfrm>
          <a:prstGeom prst="rect">
            <a:avLst/>
          </a:prstGeom>
          <a:noFill/>
          <a:ln w="9525">
            <a:noFill/>
            <a:miter lim="800000"/>
            <a:headEnd/>
            <a:tailEnd/>
          </a:ln>
        </p:spPr>
      </p:pic>
      <p:sp>
        <p:nvSpPr>
          <p:cNvPr id="31750" name="Text Box 4"/>
          <p:cNvSpPr txBox="1">
            <a:spLocks noChangeArrowheads="1"/>
          </p:cNvSpPr>
          <p:nvPr/>
        </p:nvSpPr>
        <p:spPr bwMode="auto">
          <a:xfrm>
            <a:off x="6791325" y="61722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3-26.</a:t>
            </a:r>
          </a:p>
        </p:txBody>
      </p:sp>
      <p:cxnSp>
        <p:nvCxnSpPr>
          <p:cNvPr id="8" name="Straight Arrow Connector 7"/>
          <p:cNvCxnSpPr/>
          <p:nvPr/>
        </p:nvCxnSpPr>
        <p:spPr>
          <a:xfrm flipV="1">
            <a:off x="2362200" y="3733800"/>
            <a:ext cx="4267200" cy="1524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334000" y="3733800"/>
            <a:ext cx="2133600" cy="914400"/>
          </a:xfrm>
          <a:prstGeom prst="straightConnector1">
            <a:avLst/>
          </a:prstGeom>
          <a:ln>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334000" y="3810000"/>
            <a:ext cx="2971800" cy="838200"/>
          </a:xfrm>
          <a:prstGeom prst="straightConnector1">
            <a:avLst/>
          </a:prstGeom>
          <a:ln>
            <a:solidFill>
              <a:srgbClr val="008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1524000" y="0"/>
            <a:ext cx="7620000" cy="609600"/>
          </a:xfrm>
        </p:spPr>
        <p:txBody>
          <a:bodyPr vert="horz" lIns="91440" tIns="45720" rIns="91440" bIns="45720" rtlCol="0" anchor="ctr">
            <a:noAutofit/>
          </a:bodyPr>
          <a:lstStyle/>
          <a:p>
            <a:r>
              <a:rPr lang="en-US" smtClean="0"/>
              <a:t>Design Issues for Paging System</a:t>
            </a:r>
          </a:p>
        </p:txBody>
      </p:sp>
      <p:sp>
        <p:nvSpPr>
          <p:cNvPr id="32771" name="Rectangle 4"/>
          <p:cNvSpPr>
            <a:spLocks/>
          </p:cNvSpPr>
          <p:nvPr/>
        </p:nvSpPr>
        <p:spPr bwMode="auto">
          <a:xfrm>
            <a:off x="914400" y="533400"/>
            <a:ext cx="8229600" cy="533400"/>
          </a:xfrm>
          <a:prstGeom prst="rect">
            <a:avLst/>
          </a:prstGeom>
        </p:spPr>
        <p:txBody>
          <a:bodyPr vert="horz" lIns="91440" tIns="45720" rIns="91440" bIns="45720" rtlCol="0" anchor="ctr">
            <a:noAutofit/>
          </a:bodyPr>
          <a:lstStyle/>
          <a:p>
            <a:pPr algn="ctr">
              <a:spcBef>
                <a:spcPct val="0"/>
              </a:spcBef>
            </a:pPr>
            <a:r>
              <a:rPr lang="en-US" sz="3600" b="1">
                <a:solidFill>
                  <a:srgbClr val="0000FF"/>
                </a:solidFill>
                <a:latin typeface="Times New Roman" pitchFamily="18" charset="0"/>
                <a:ea typeface="+mj-ea"/>
                <a:cs typeface="Times New Roman" pitchFamily="18" charset="0"/>
              </a:rPr>
              <a:t>Shared Pages</a:t>
            </a:r>
          </a:p>
        </p:txBody>
      </p:sp>
      <p:sp>
        <p:nvSpPr>
          <p:cNvPr id="32772" name="Rectangle 17"/>
          <p:cNvSpPr>
            <a:spLocks noChangeArrowheads="1"/>
          </p:cNvSpPr>
          <p:nvPr/>
        </p:nvSpPr>
        <p:spPr bwMode="auto">
          <a:xfrm>
            <a:off x="304800" y="1219200"/>
            <a:ext cx="8458200" cy="3884140"/>
          </a:xfrm>
          <a:prstGeom prst="rect">
            <a:avLst/>
          </a:prstGeom>
          <a:noFill/>
          <a:ln w="9525">
            <a:noFill/>
            <a:miter lim="800000"/>
            <a:headEnd/>
            <a:tailEnd/>
          </a:ln>
        </p:spPr>
        <p:txBody>
          <a:bodyPr>
            <a:spAutoFit/>
          </a:bodyPr>
          <a:lstStyle/>
          <a:p>
            <a:pPr lvl="1" algn="just">
              <a:lnSpc>
                <a:spcPct val="80000"/>
              </a:lnSpc>
            </a:pPr>
            <a:r>
              <a:rPr lang="en-US" sz="2800" b="1" i="1">
                <a:solidFill>
                  <a:srgbClr val="FF0000"/>
                </a:solidFill>
                <a:latin typeface="Times New Roman" pitchFamily="18" charset="0"/>
                <a:cs typeface="Times New Roman" pitchFamily="18" charset="0"/>
              </a:rPr>
              <a:t>Problem: </a:t>
            </a:r>
          </a:p>
          <a:p>
            <a:pPr lvl="1" algn="just">
              <a:lnSpc>
                <a:spcPct val="80000"/>
              </a:lnSpc>
            </a:pPr>
            <a:r>
              <a:rPr lang="en-US" sz="2800">
                <a:solidFill>
                  <a:srgbClr val="FF0000"/>
                </a:solidFill>
                <a:latin typeface="Times New Roman" pitchFamily="18" charset="0"/>
                <a:cs typeface="Times New Roman" pitchFamily="18" charset="0"/>
              </a:rPr>
              <a:t>Both A &amp; B processes running the editor &amp; sharing </a:t>
            </a:r>
            <a:r>
              <a:rPr lang="en-US" sz="2800" smtClean="0">
                <a:solidFill>
                  <a:srgbClr val="FF0000"/>
                </a:solidFill>
                <a:latin typeface="Times New Roman" pitchFamily="18" charset="0"/>
                <a:cs typeface="Times New Roman" pitchFamily="18" charset="0"/>
              </a:rPr>
              <a:t>pages. When A terminates, some code pages are remove, how does OS ensure the process B is not affected? </a:t>
            </a:r>
            <a:endParaRPr lang="en-US" sz="2800">
              <a:solidFill>
                <a:srgbClr val="FF0000"/>
              </a:solidFill>
              <a:latin typeface="Times New Roman" pitchFamily="18" charset="0"/>
              <a:cs typeface="Times New Roman" pitchFamily="18" charset="0"/>
            </a:endParaRPr>
          </a:p>
          <a:p>
            <a:pPr lvl="1" algn="just">
              <a:lnSpc>
                <a:spcPct val="80000"/>
              </a:lnSpc>
            </a:pPr>
            <a:endParaRPr lang="en-US" sz="2800" b="1" i="1" smtClean="0">
              <a:latin typeface="Times New Roman" pitchFamily="18" charset="0"/>
              <a:cs typeface="Times New Roman" pitchFamily="18" charset="0"/>
            </a:endParaRPr>
          </a:p>
          <a:p>
            <a:pPr lvl="1" algn="just">
              <a:lnSpc>
                <a:spcPct val="80000"/>
              </a:lnSpc>
            </a:pPr>
            <a:r>
              <a:rPr lang="en-US" sz="2800" b="1" i="1" smtClean="0">
                <a:solidFill>
                  <a:srgbClr val="0000FF"/>
                </a:solidFill>
                <a:latin typeface="Times New Roman" pitchFamily="18" charset="0"/>
                <a:cs typeface="Times New Roman" pitchFamily="18" charset="0"/>
              </a:rPr>
              <a:t>Solution</a:t>
            </a:r>
            <a:r>
              <a:rPr lang="en-US" sz="2800" b="1" i="1">
                <a:solidFill>
                  <a:srgbClr val="0000FF"/>
                </a:solidFill>
                <a:latin typeface="Times New Roman" pitchFamily="18" charset="0"/>
                <a:cs typeface="Times New Roman" pitchFamily="18" charset="0"/>
              </a:rPr>
              <a:t>:</a:t>
            </a:r>
          </a:p>
          <a:p>
            <a:pPr lvl="1" algn="just">
              <a:lnSpc>
                <a:spcPct val="80000"/>
              </a:lnSpc>
            </a:pPr>
            <a:r>
              <a:rPr lang="en-US" sz="2800" smtClean="0">
                <a:solidFill>
                  <a:srgbClr val="0000FF"/>
                </a:solidFill>
                <a:latin typeface="Times New Roman" pitchFamily="18" charset="0"/>
                <a:cs typeface="Times New Roman" pitchFamily="18" charset="0"/>
              </a:rPr>
              <a:t>B </a:t>
            </a:r>
            <a:r>
              <a:rPr lang="en-US" sz="2800">
                <a:solidFill>
                  <a:srgbClr val="0000FF"/>
                </a:solidFill>
                <a:latin typeface="Times New Roman" pitchFamily="18" charset="0"/>
                <a:cs typeface="Times New Roman" pitchFamily="18" charset="0"/>
              </a:rPr>
              <a:t>generate a large number of page faults to bring them back in </a:t>
            </a:r>
            <a:r>
              <a:rPr lang="en-US" sz="2800" smtClean="0">
                <a:solidFill>
                  <a:srgbClr val="0000FF"/>
                </a:solidFill>
                <a:latin typeface="Times New Roman" pitchFamily="18" charset="0"/>
                <a:cs typeface="Times New Roman" pitchFamily="18" charset="0"/>
              </a:rPr>
              <a:t>again. Similar</a:t>
            </a:r>
            <a:r>
              <a:rPr lang="en-US" sz="2800">
                <a:solidFill>
                  <a:srgbClr val="0000FF"/>
                </a:solidFill>
                <a:latin typeface="Times New Roman" pitchFamily="18" charset="0"/>
                <a:cs typeface="Times New Roman" pitchFamily="18" charset="0"/>
              </a:rPr>
              <a:t>, </a:t>
            </a:r>
            <a:r>
              <a:rPr lang="en-US" sz="2800" smtClean="0">
                <a:solidFill>
                  <a:srgbClr val="0000FF"/>
                </a:solidFill>
                <a:latin typeface="Times New Roman" pitchFamily="18" charset="0"/>
                <a:cs typeface="Times New Roman" pitchFamily="18" charset="0"/>
              </a:rPr>
              <a:t>a data </a:t>
            </a:r>
            <a:r>
              <a:rPr lang="en-US" sz="2800">
                <a:solidFill>
                  <a:srgbClr val="0000FF"/>
                </a:solidFill>
                <a:latin typeface="Times New Roman" pitchFamily="18" charset="0"/>
                <a:cs typeface="Times New Roman" pitchFamily="18" charset="0"/>
              </a:rPr>
              <a:t>structure to keep track of shared pages </a:t>
            </a:r>
            <a:r>
              <a:rPr lang="en-US" sz="2800" smtClean="0">
                <a:solidFill>
                  <a:srgbClr val="0000FF"/>
                </a:solidFill>
                <a:latin typeface="Times New Roman" pitchFamily="18" charset="0"/>
                <a:cs typeface="Times New Roman" pitchFamily="18" charset="0"/>
              </a:rPr>
              <a:t>is implemented to </a:t>
            </a:r>
            <a:r>
              <a:rPr lang="en-US" sz="2800">
                <a:solidFill>
                  <a:srgbClr val="0000FF"/>
                </a:solidFill>
                <a:latin typeface="Times New Roman" pitchFamily="18" charset="0"/>
                <a:cs typeface="Times New Roman" pitchFamily="18" charset="0"/>
              </a:rPr>
              <a:t>reduce the searching (since searching is expensive)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1524000" y="0"/>
            <a:ext cx="7620000" cy="609600"/>
          </a:xfrm>
        </p:spPr>
        <p:txBody>
          <a:bodyPr vert="horz" lIns="91440" tIns="45720" rIns="91440" bIns="45720" rtlCol="0" anchor="ctr">
            <a:noAutofit/>
          </a:bodyPr>
          <a:lstStyle/>
          <a:p>
            <a:r>
              <a:rPr lang="en-US" smtClean="0"/>
              <a:t>Design Issues for Paging System</a:t>
            </a:r>
          </a:p>
        </p:txBody>
      </p:sp>
      <p:sp>
        <p:nvSpPr>
          <p:cNvPr id="19459" name="Rectangle 3"/>
          <p:cNvSpPr>
            <a:spLocks noGrp="1"/>
          </p:cNvSpPr>
          <p:nvPr>
            <p:ph type="body" idx="4294967295"/>
          </p:nvPr>
        </p:nvSpPr>
        <p:spPr>
          <a:xfrm>
            <a:off x="533400" y="1371600"/>
            <a:ext cx="8458200" cy="4953000"/>
          </a:xfrm>
        </p:spPr>
        <p:txBody>
          <a:bodyPr>
            <a:normAutofit fontScale="92500" lnSpcReduction="10000"/>
          </a:bodyPr>
          <a:lstStyle/>
          <a:p>
            <a:pPr algn="just" eaLnBrk="1" hangingPunct="1">
              <a:lnSpc>
                <a:spcPct val="90000"/>
              </a:lnSpc>
              <a:defRPr/>
            </a:pPr>
            <a:r>
              <a:rPr lang="en-US" sz="2800" b="1" u="sng" smtClean="0">
                <a:solidFill>
                  <a:srgbClr val="0000FF"/>
                </a:solidFill>
                <a:latin typeface="Times New Roman" pitchFamily="18" charset="0"/>
                <a:cs typeface="Times New Roman" pitchFamily="18" charset="0"/>
              </a:rPr>
              <a:t>Sharing data (modifiable pages)</a:t>
            </a:r>
          </a:p>
          <a:p>
            <a:pPr marL="285750" lvl="1" algn="just" eaLnBrk="1" hangingPunct="1">
              <a:lnSpc>
                <a:spcPct val="90000"/>
              </a:lnSpc>
              <a:buNone/>
              <a:defRPr/>
            </a:pPr>
            <a:r>
              <a:rPr lang="en-US" b="1" i="1" smtClean="0">
                <a:latin typeface="Times New Roman" pitchFamily="18" charset="0"/>
                <a:cs typeface="Times New Roman" pitchFamily="18" charset="0"/>
              </a:rPr>
              <a:t>Context</a:t>
            </a:r>
          </a:p>
          <a:p>
            <a:pPr marL="517525" lvl="2" algn="just" eaLnBrk="1" hangingPunct="1">
              <a:lnSpc>
                <a:spcPct val="90000"/>
              </a:lnSpc>
              <a:defRPr/>
            </a:pPr>
            <a:r>
              <a:rPr lang="en-US" smtClean="0">
                <a:solidFill>
                  <a:srgbClr val="FF0000"/>
                </a:solidFill>
                <a:latin typeface="Times New Roman" pitchFamily="18" charset="0"/>
                <a:cs typeface="Times New Roman" pitchFamily="18" charset="0"/>
              </a:rPr>
              <a:t>Data can be shared and can be modified concurrently by many processes</a:t>
            </a:r>
          </a:p>
          <a:p>
            <a:pPr marL="579438" lvl="2" algn="just" eaLnBrk="1" hangingPunct="1">
              <a:lnSpc>
                <a:spcPct val="90000"/>
              </a:lnSpc>
              <a:defRPr/>
            </a:pPr>
            <a:r>
              <a:rPr lang="en-US" smtClean="0">
                <a:latin typeface="Times New Roman" pitchFamily="18" charset="0"/>
                <a:cs typeface="Times New Roman" pitchFamily="18" charset="0"/>
              </a:rPr>
              <a:t>Ex:</a:t>
            </a:r>
          </a:p>
          <a:p>
            <a:pPr marL="808038" lvl="3" algn="just" eaLnBrk="1" hangingPunct="1">
              <a:lnSpc>
                <a:spcPct val="90000"/>
              </a:lnSpc>
              <a:defRPr/>
            </a:pPr>
            <a:r>
              <a:rPr lang="en-US" sz="2200" smtClean="0">
                <a:latin typeface="Times New Roman" pitchFamily="18" charset="0"/>
                <a:cs typeface="Times New Roman" pitchFamily="18" charset="0"/>
              </a:rPr>
              <a:t>The child process attempt to modified a page containing portion of stack</a:t>
            </a:r>
          </a:p>
          <a:p>
            <a:pPr marL="808038" lvl="3" algn="just" eaLnBrk="1" hangingPunct="1">
              <a:lnSpc>
                <a:spcPct val="90000"/>
              </a:lnSpc>
              <a:defRPr/>
            </a:pPr>
            <a:r>
              <a:rPr lang="en-US" sz="2200" smtClean="0">
                <a:latin typeface="Times New Roman" pitchFamily="18" charset="0"/>
                <a:cs typeface="Times New Roman" pitchFamily="18" charset="0"/>
              </a:rPr>
              <a:t>The OS recognizes that the page may be shared and can be modified (by both processes), the OS will create a copy of this page and map it to the address space of the child process</a:t>
            </a:r>
          </a:p>
          <a:p>
            <a:pPr marL="808038" lvl="3" algn="just" eaLnBrk="1" hangingPunct="1">
              <a:lnSpc>
                <a:spcPct val="90000"/>
              </a:lnSpc>
              <a:defRPr/>
            </a:pPr>
            <a:r>
              <a:rPr lang="en-US" sz="2200" smtClean="0">
                <a:latin typeface="Times New Roman" pitchFamily="18" charset="0"/>
                <a:cs typeface="Times New Roman" pitchFamily="18" charset="0"/>
              </a:rPr>
              <a:t>The process will modify its copied page and not the page belonging to the parent process</a:t>
            </a:r>
          </a:p>
          <a:p>
            <a:pPr marL="350838" lvl="2" algn="just">
              <a:lnSpc>
                <a:spcPct val="90000"/>
              </a:lnSpc>
              <a:buNone/>
              <a:defRPr/>
            </a:pPr>
            <a:r>
              <a:rPr lang="en-US" sz="2600" b="1" smtClean="0">
                <a:solidFill>
                  <a:srgbClr val="0000FF"/>
                </a:solidFill>
              </a:rPr>
              <a:t>Solution: Copy-on-write strategy is applied to modified-data pages </a:t>
            </a:r>
            <a:r>
              <a:rPr lang="en-US" sz="2600" smtClean="0">
                <a:solidFill>
                  <a:srgbClr val="0000FF"/>
                </a:solidFill>
              </a:rPr>
              <a:t>(</a:t>
            </a:r>
            <a:r>
              <a:rPr lang="en-US" sz="2800" smtClean="0"/>
              <a:t>This solution is applied to the OS using the duplicating process strategies. Ex: Windows 2000, Linux, Solaris 2)</a:t>
            </a:r>
            <a:endParaRPr lang="en-US" sz="2600" smtClean="0">
              <a:solidFill>
                <a:srgbClr val="0000FF"/>
              </a:solidFill>
              <a:latin typeface="Times New Roman" pitchFamily="18" charset="0"/>
              <a:cs typeface="Times New Roman" pitchFamily="18" charset="0"/>
            </a:endParaRPr>
          </a:p>
        </p:txBody>
      </p:sp>
      <p:sp>
        <p:nvSpPr>
          <p:cNvPr id="33796" name="Rectangle 4"/>
          <p:cNvSpPr>
            <a:spLocks/>
          </p:cNvSpPr>
          <p:nvPr/>
        </p:nvSpPr>
        <p:spPr bwMode="auto">
          <a:xfrm>
            <a:off x="914400" y="533400"/>
            <a:ext cx="8229600" cy="533400"/>
          </a:xfrm>
          <a:prstGeom prst="rect">
            <a:avLst/>
          </a:prstGeom>
        </p:spPr>
        <p:txBody>
          <a:bodyPr vert="horz" lIns="91440" tIns="45720" rIns="91440" bIns="45720" rtlCol="0" anchor="ctr">
            <a:noAutofit/>
          </a:bodyPr>
          <a:lstStyle/>
          <a:p>
            <a:pPr algn="ctr">
              <a:spcBef>
                <a:spcPct val="0"/>
              </a:spcBef>
            </a:pPr>
            <a:r>
              <a:rPr lang="en-US" sz="3600" b="1">
                <a:solidFill>
                  <a:srgbClr val="0000FF"/>
                </a:solidFill>
                <a:latin typeface="Times New Roman" pitchFamily="18" charset="0"/>
                <a:ea typeface="+mj-ea"/>
                <a:cs typeface="Times New Roman" pitchFamily="18" charset="0"/>
              </a:rPr>
              <a:t>Shared Pages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1600200" y="0"/>
            <a:ext cx="7543800" cy="609600"/>
          </a:xfrm>
        </p:spPr>
        <p:txBody>
          <a:bodyPr vert="horz" lIns="91440" tIns="45720" rIns="91440" bIns="45720" rtlCol="0" anchor="ctr">
            <a:noAutofit/>
          </a:bodyPr>
          <a:lstStyle/>
          <a:p>
            <a:r>
              <a:rPr lang="en-US" smtClean="0"/>
              <a:t>Design Issues for Paging System</a:t>
            </a:r>
          </a:p>
        </p:txBody>
      </p:sp>
      <p:sp>
        <p:nvSpPr>
          <p:cNvPr id="35843" name="Rectangle 3"/>
          <p:cNvSpPr>
            <a:spLocks noGrp="1"/>
          </p:cNvSpPr>
          <p:nvPr>
            <p:ph type="body" idx="1"/>
          </p:nvPr>
        </p:nvSpPr>
        <p:spPr>
          <a:xfrm>
            <a:off x="0" y="1371600"/>
            <a:ext cx="3276600" cy="4038600"/>
          </a:xfrm>
        </p:spPr>
        <p:txBody>
          <a:bodyPr>
            <a:normAutofit lnSpcReduction="10000"/>
          </a:bodyPr>
          <a:lstStyle/>
          <a:p>
            <a:pPr algn="just" eaLnBrk="1" hangingPunct="1">
              <a:lnSpc>
                <a:spcPct val="80000"/>
              </a:lnSpc>
              <a:buClrTx/>
              <a:buSzTx/>
              <a:buFont typeface="Arial" charset="0"/>
              <a:buChar char="•"/>
            </a:pPr>
            <a:r>
              <a:rPr lang="en-US" sz="2800" b="1" i="1" smtClean="0">
                <a:solidFill>
                  <a:srgbClr val="FF0000"/>
                </a:solidFill>
                <a:latin typeface="Times New Roman" pitchFamily="18" charset="0"/>
                <a:cs typeface="Times New Roman" pitchFamily="18" charset="0"/>
              </a:rPr>
              <a:t>Problems</a:t>
            </a:r>
          </a:p>
          <a:p>
            <a:pPr lvl="1" algn="just" eaLnBrk="1" hangingPunct="1">
              <a:lnSpc>
                <a:spcPct val="80000"/>
              </a:lnSpc>
            </a:pPr>
            <a:r>
              <a:rPr lang="en-US" sz="2400" smtClean="0">
                <a:solidFill>
                  <a:srgbClr val="FF0000"/>
                </a:solidFill>
                <a:latin typeface="Times New Roman" pitchFamily="18" charset="0"/>
                <a:cs typeface="Times New Roman" pitchFamily="18" charset="0"/>
              </a:rPr>
              <a:t>In modern system, there are many libraries used by many process</a:t>
            </a:r>
          </a:p>
          <a:p>
            <a:pPr lvl="1" algn="just" eaLnBrk="1" hangingPunct="1">
              <a:lnSpc>
                <a:spcPct val="80000"/>
              </a:lnSpc>
            </a:pPr>
            <a:r>
              <a:rPr lang="en-US" sz="2400" smtClean="0">
                <a:solidFill>
                  <a:srgbClr val="FF0000"/>
                </a:solidFill>
                <a:latin typeface="Times New Roman" pitchFamily="18" charset="0"/>
                <a:cs typeface="Times New Roman" pitchFamily="18" charset="0"/>
              </a:rPr>
              <a:t>Statically binding all these libraries to every executable program on the disk would make them even more bloated</a:t>
            </a:r>
          </a:p>
        </p:txBody>
      </p:sp>
      <p:sp>
        <p:nvSpPr>
          <p:cNvPr id="35844" name="Rectangle 4"/>
          <p:cNvSpPr>
            <a:spLocks/>
          </p:cNvSpPr>
          <p:nvPr/>
        </p:nvSpPr>
        <p:spPr bwMode="auto">
          <a:xfrm>
            <a:off x="914400" y="609600"/>
            <a:ext cx="8229600" cy="533400"/>
          </a:xfrm>
          <a:prstGeom prst="rect">
            <a:avLst/>
          </a:prstGeom>
        </p:spPr>
        <p:txBody>
          <a:bodyPr vert="horz" lIns="91440" tIns="45720" rIns="91440" bIns="45720" rtlCol="0" anchor="ctr">
            <a:noAutofit/>
          </a:bodyPr>
          <a:lstStyle/>
          <a:p>
            <a:pPr algn="ctr">
              <a:spcBef>
                <a:spcPct val="0"/>
              </a:spcBef>
            </a:pPr>
            <a:r>
              <a:rPr lang="en-US" sz="3600" b="1">
                <a:solidFill>
                  <a:srgbClr val="0000FF"/>
                </a:solidFill>
                <a:latin typeface="Times New Roman" pitchFamily="18" charset="0"/>
                <a:ea typeface="+mj-ea"/>
                <a:cs typeface="Times New Roman" pitchFamily="18" charset="0"/>
              </a:rPr>
              <a:t>Shared Libraries</a:t>
            </a:r>
          </a:p>
        </p:txBody>
      </p:sp>
      <p:grpSp>
        <p:nvGrpSpPr>
          <p:cNvPr id="2" name="Group 42"/>
          <p:cNvGrpSpPr>
            <a:grpSpLocks/>
          </p:cNvGrpSpPr>
          <p:nvPr/>
        </p:nvGrpSpPr>
        <p:grpSpPr bwMode="auto">
          <a:xfrm>
            <a:off x="3656013" y="2057400"/>
            <a:ext cx="1830387" cy="3352800"/>
            <a:chOff x="5715000" y="1676400"/>
            <a:chExt cx="1830391" cy="3352800"/>
          </a:xfrm>
        </p:grpSpPr>
        <p:sp>
          <p:nvSpPr>
            <p:cNvPr id="5" name="Rectangle 4"/>
            <p:cNvSpPr/>
            <p:nvPr/>
          </p:nvSpPr>
          <p:spPr>
            <a:xfrm>
              <a:off x="5715000" y="1676400"/>
              <a:ext cx="1447803"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Process 1</a:t>
              </a:r>
            </a:p>
          </p:txBody>
        </p:sp>
        <p:sp>
          <p:nvSpPr>
            <p:cNvPr id="6" name="Rectangle 5"/>
            <p:cNvSpPr/>
            <p:nvPr/>
          </p:nvSpPr>
          <p:spPr>
            <a:xfrm>
              <a:off x="5715000" y="2362200"/>
              <a:ext cx="1447803"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Process 2</a:t>
              </a:r>
            </a:p>
          </p:txBody>
        </p:sp>
        <p:sp>
          <p:nvSpPr>
            <p:cNvPr id="7" name="Rectangle 6"/>
            <p:cNvSpPr/>
            <p:nvPr/>
          </p:nvSpPr>
          <p:spPr>
            <a:xfrm>
              <a:off x="5715000" y="3048000"/>
              <a:ext cx="144780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Process 3</a:t>
              </a:r>
            </a:p>
          </p:txBody>
        </p:sp>
        <p:sp>
          <p:nvSpPr>
            <p:cNvPr id="8" name="Rectangle 7"/>
            <p:cNvSpPr/>
            <p:nvPr/>
          </p:nvSpPr>
          <p:spPr>
            <a:xfrm>
              <a:off x="5715000" y="3657600"/>
              <a:ext cx="1447803"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Process 4</a:t>
              </a:r>
            </a:p>
          </p:txBody>
        </p:sp>
        <p:sp>
          <p:nvSpPr>
            <p:cNvPr id="9" name="Rectangle 8"/>
            <p:cNvSpPr/>
            <p:nvPr/>
          </p:nvSpPr>
          <p:spPr>
            <a:xfrm>
              <a:off x="5715000" y="4343400"/>
              <a:ext cx="1447803" cy="685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Shared  DLL</a:t>
              </a:r>
            </a:p>
          </p:txBody>
        </p:sp>
        <p:cxnSp>
          <p:nvCxnSpPr>
            <p:cNvPr id="20" name="Straight Connector 19"/>
            <p:cNvCxnSpPr/>
            <p:nvPr/>
          </p:nvCxnSpPr>
          <p:spPr>
            <a:xfrm rot="5400000" flipH="1" flipV="1">
              <a:off x="6973097" y="4382294"/>
              <a:ext cx="685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8" idx="3"/>
            </p:cNvCxnSpPr>
            <p:nvPr/>
          </p:nvCxnSpPr>
          <p:spPr>
            <a:xfrm rot="10800000">
              <a:off x="7162803" y="40005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flipV="1">
              <a:off x="6782598" y="4114006"/>
              <a:ext cx="12192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7" idx="3"/>
            </p:cNvCxnSpPr>
            <p:nvPr/>
          </p:nvCxnSpPr>
          <p:spPr>
            <a:xfrm rot="10800000">
              <a:off x="7162803" y="3352800"/>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6553998" y="3809206"/>
              <a:ext cx="1828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7162803" y="2743200"/>
              <a:ext cx="304801"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flipV="1">
              <a:off x="6325398" y="3504406"/>
              <a:ext cx="2438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7162803" y="1981200"/>
              <a:ext cx="381001"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9" idx="3"/>
            </p:cNvCxnSpPr>
            <p:nvPr/>
          </p:nvCxnSpPr>
          <p:spPr>
            <a:xfrm>
              <a:off x="7162803" y="4686300"/>
              <a:ext cx="381001" cy="381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846" name="Text Box 4"/>
          <p:cNvSpPr txBox="1">
            <a:spLocks noChangeArrowheads="1"/>
          </p:cNvSpPr>
          <p:nvPr/>
        </p:nvSpPr>
        <p:spPr bwMode="auto">
          <a:xfrm>
            <a:off x="6324600" y="5638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3-27.</a:t>
            </a:r>
          </a:p>
        </p:txBody>
      </p:sp>
      <p:pic>
        <p:nvPicPr>
          <p:cNvPr id="35847" name="Picture 6"/>
          <p:cNvPicPr>
            <a:picLocks noChangeAspect="1" noChangeArrowheads="1"/>
          </p:cNvPicPr>
          <p:nvPr/>
        </p:nvPicPr>
        <p:blipFill>
          <a:blip r:embed="rId3"/>
          <a:srcRect/>
          <a:stretch>
            <a:fillRect/>
          </a:stretch>
        </p:blipFill>
        <p:spPr bwMode="auto">
          <a:xfrm>
            <a:off x="5715000" y="1295400"/>
            <a:ext cx="3352800" cy="4267200"/>
          </a:xfrm>
          <a:prstGeom prst="rect">
            <a:avLst/>
          </a:prstGeom>
          <a:noFill/>
          <a:ln w="9525">
            <a:noFill/>
            <a:miter lim="800000"/>
            <a:headEnd/>
            <a:tailEnd/>
          </a:ln>
        </p:spPr>
      </p:pic>
      <p:sp>
        <p:nvSpPr>
          <p:cNvPr id="35848" name="Rectangle 50"/>
          <p:cNvSpPr>
            <a:spLocks noChangeArrowheads="1"/>
          </p:cNvSpPr>
          <p:nvPr/>
        </p:nvSpPr>
        <p:spPr bwMode="auto">
          <a:xfrm>
            <a:off x="152400" y="5562600"/>
            <a:ext cx="4800600" cy="682625"/>
          </a:xfrm>
          <a:prstGeom prst="rect">
            <a:avLst/>
          </a:prstGeom>
          <a:noFill/>
          <a:ln w="9525">
            <a:noFill/>
            <a:miter lim="800000"/>
            <a:headEnd/>
            <a:tailEnd/>
          </a:ln>
        </p:spPr>
        <p:txBody>
          <a:bodyPr wrap="square">
            <a:spAutoFit/>
          </a:bodyPr>
          <a:lstStyle/>
          <a:p>
            <a:pPr algn="just">
              <a:lnSpc>
                <a:spcPct val="80000"/>
              </a:lnSpc>
            </a:pPr>
            <a:r>
              <a:rPr lang="en-US" sz="2400" b="1" i="1">
                <a:solidFill>
                  <a:srgbClr val="0000FF"/>
                </a:solidFill>
                <a:latin typeface="Times New Roman" pitchFamily="18" charset="0"/>
                <a:cs typeface="Times New Roman" pitchFamily="18" charset="0"/>
              </a:rPr>
              <a:t>Solutions:</a:t>
            </a:r>
            <a:r>
              <a:rPr lang="en-US" sz="2400">
                <a:solidFill>
                  <a:srgbClr val="0000FF"/>
                </a:solidFill>
                <a:latin typeface="Times New Roman" pitchFamily="18" charset="0"/>
                <a:cs typeface="Times New Roman" pitchFamily="18" charset="0"/>
              </a:rPr>
              <a:t> Share libraries </a:t>
            </a:r>
          </a:p>
          <a:p>
            <a:pPr algn="just">
              <a:lnSpc>
                <a:spcPct val="80000"/>
              </a:lnSpc>
            </a:pPr>
            <a:r>
              <a:rPr lang="en-US" sz="2400">
                <a:solidFill>
                  <a:srgbClr val="0000FF"/>
                </a:solidFill>
                <a:latin typeface="Times New Roman" pitchFamily="18" charset="0"/>
                <a:cs typeface="Times New Roman" pitchFamily="18" charset="0"/>
              </a:rPr>
              <a:t>(Ex: DLL – Dynamic Link Libraries)</a:t>
            </a:r>
          </a:p>
        </p:txBody>
      </p:sp>
      <p:sp>
        <p:nvSpPr>
          <p:cNvPr id="35849" name="Rectangle 51"/>
          <p:cNvSpPr>
            <a:spLocks noChangeArrowheads="1"/>
          </p:cNvSpPr>
          <p:nvPr/>
        </p:nvSpPr>
        <p:spPr bwMode="auto">
          <a:xfrm>
            <a:off x="5181600" y="6019800"/>
            <a:ext cx="3810000" cy="584200"/>
          </a:xfrm>
          <a:prstGeom prst="rect">
            <a:avLst/>
          </a:prstGeom>
          <a:noFill/>
          <a:ln w="9525">
            <a:noFill/>
            <a:miter lim="800000"/>
            <a:headEnd/>
            <a:tailEnd/>
          </a:ln>
        </p:spPr>
        <p:txBody>
          <a:bodyPr>
            <a:spAutoFit/>
          </a:bodyPr>
          <a:lstStyle/>
          <a:p>
            <a:pPr algn="ctr">
              <a:lnSpc>
                <a:spcPct val="80000"/>
              </a:lnSpc>
            </a:pPr>
            <a:r>
              <a:rPr lang="en-US" sz="2000" b="1">
                <a:latin typeface="Times New Roman" pitchFamily="18" charset="0"/>
                <a:cs typeface="Times New Roman" pitchFamily="18" charset="0"/>
              </a:rPr>
              <a:t>Separate common routines to share libraries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457200" y="152400"/>
            <a:ext cx="8229600" cy="685800"/>
          </a:xfrm>
        </p:spPr>
        <p:txBody>
          <a:bodyPr/>
          <a:lstStyle/>
          <a:p>
            <a:r>
              <a:rPr lang="en-US" smtClean="0">
                <a:latin typeface="Times New Roman" pitchFamily="18" charset="0"/>
                <a:cs typeface="Times New Roman" pitchFamily="18" charset="0"/>
              </a:rPr>
              <a:t>Objectives</a:t>
            </a:r>
          </a:p>
        </p:txBody>
      </p:sp>
      <p:sp>
        <p:nvSpPr>
          <p:cNvPr id="19459" name="Rectangle 3"/>
          <p:cNvSpPr>
            <a:spLocks noGrp="1"/>
          </p:cNvSpPr>
          <p:nvPr>
            <p:ph type="body" idx="1"/>
          </p:nvPr>
        </p:nvSpPr>
        <p:spPr>
          <a:xfrm>
            <a:off x="381000" y="1143000"/>
            <a:ext cx="7239000" cy="4572000"/>
          </a:xfrm>
        </p:spPr>
        <p:txBody>
          <a:bodyPr>
            <a:normAutofit lnSpcReduction="10000"/>
          </a:bodyPr>
          <a:lstStyle/>
          <a:p>
            <a:pPr>
              <a:buClrTx/>
              <a:buSzTx/>
              <a:buFont typeface="Arial" charset="0"/>
              <a:buChar char="•"/>
            </a:pPr>
            <a:r>
              <a:rPr lang="en-US" b="1" smtClean="0">
                <a:solidFill>
                  <a:srgbClr val="0000FF"/>
                </a:solidFill>
                <a:latin typeface="Times New Roman" pitchFamily="18" charset="0"/>
                <a:cs typeface="Times New Roman" pitchFamily="18" charset="0"/>
              </a:rPr>
              <a:t>Design Issues for Paging Systems</a:t>
            </a:r>
          </a:p>
          <a:p>
            <a:pPr lvl="1"/>
            <a:r>
              <a:rPr lang="en-US" smtClean="0">
                <a:latin typeface="Times New Roman" pitchFamily="18" charset="0"/>
                <a:cs typeface="Times New Roman" pitchFamily="18" charset="0"/>
              </a:rPr>
              <a:t>Local vs. Global </a:t>
            </a:r>
            <a:r>
              <a:rPr lang="en-US" smtClean="0"/>
              <a:t>P</a:t>
            </a:r>
            <a:r>
              <a:rPr lang="en-US" smtClean="0">
                <a:latin typeface="Times New Roman" pitchFamily="18" charset="0"/>
                <a:cs typeface="Times New Roman" pitchFamily="18" charset="0"/>
              </a:rPr>
              <a:t>age Allocation Policies</a:t>
            </a:r>
          </a:p>
          <a:p>
            <a:pPr lvl="1"/>
            <a:r>
              <a:rPr lang="en-US" smtClean="0">
                <a:latin typeface="Times New Roman" pitchFamily="18" charset="0"/>
                <a:cs typeface="Times New Roman" pitchFamily="18" charset="0"/>
              </a:rPr>
              <a:t>Load Control</a:t>
            </a:r>
          </a:p>
          <a:p>
            <a:pPr lvl="1"/>
            <a:r>
              <a:rPr lang="en-US" smtClean="0">
                <a:latin typeface="Times New Roman" pitchFamily="18" charset="0"/>
                <a:cs typeface="Times New Roman" pitchFamily="18" charset="0"/>
              </a:rPr>
              <a:t>Page Size</a:t>
            </a:r>
          </a:p>
          <a:p>
            <a:pPr lvl="1"/>
            <a:r>
              <a:rPr lang="en-US" smtClean="0">
                <a:latin typeface="Times New Roman" pitchFamily="18" charset="0"/>
                <a:cs typeface="Times New Roman" pitchFamily="18" charset="0"/>
              </a:rPr>
              <a:t>Shared Pages</a:t>
            </a:r>
          </a:p>
          <a:p>
            <a:pPr lvl="1"/>
            <a:r>
              <a:rPr lang="en-US" smtClean="0">
                <a:latin typeface="Times New Roman" pitchFamily="18" charset="0"/>
                <a:cs typeface="Times New Roman" pitchFamily="18" charset="0"/>
              </a:rPr>
              <a:t>Shared Libraries</a:t>
            </a:r>
          </a:p>
          <a:p>
            <a:pPr lvl="1"/>
            <a:r>
              <a:rPr lang="en-US" smtClean="0">
                <a:latin typeface="Times New Roman" pitchFamily="18" charset="0"/>
                <a:cs typeface="Times New Roman" pitchFamily="18" charset="0"/>
              </a:rPr>
              <a:t>Mapped Files</a:t>
            </a:r>
          </a:p>
          <a:p>
            <a:pPr lvl="1"/>
            <a:r>
              <a:rPr lang="en-US" smtClean="0">
                <a:latin typeface="Times New Roman" pitchFamily="18" charset="0"/>
                <a:cs typeface="Times New Roman" pitchFamily="18" charset="0"/>
              </a:rPr>
              <a:t>Cleaning Policy</a:t>
            </a:r>
          </a:p>
          <a:p>
            <a:pPr lvl="1"/>
            <a:r>
              <a:rPr lang="en-US" smtClean="0">
                <a:latin typeface="Times New Roman" pitchFamily="18" charset="0"/>
                <a:cs typeface="Times New Roman" pitchFamily="18" charset="0"/>
              </a:rPr>
              <a:t>Virtual Memory Interface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1600200" y="0"/>
            <a:ext cx="7543800" cy="609600"/>
          </a:xfrm>
        </p:spPr>
        <p:txBody>
          <a:bodyPr vert="horz" lIns="91440" tIns="45720" rIns="91440" bIns="45720" rtlCol="0" anchor="ctr">
            <a:noAutofit/>
          </a:bodyPr>
          <a:lstStyle/>
          <a:p>
            <a:r>
              <a:rPr lang="en-US" smtClean="0"/>
              <a:t>Design Issues for Paging System</a:t>
            </a:r>
          </a:p>
        </p:txBody>
      </p:sp>
      <p:sp>
        <p:nvSpPr>
          <p:cNvPr id="36867" name="Rectangle 3"/>
          <p:cNvSpPr>
            <a:spLocks noGrp="1"/>
          </p:cNvSpPr>
          <p:nvPr>
            <p:ph type="body" idx="1"/>
          </p:nvPr>
        </p:nvSpPr>
        <p:spPr>
          <a:xfrm>
            <a:off x="381000" y="1447800"/>
            <a:ext cx="8305800" cy="4800600"/>
          </a:xfrm>
        </p:spPr>
        <p:txBody>
          <a:bodyPr/>
          <a:lstStyle/>
          <a:p>
            <a:pPr algn="just" eaLnBrk="1" hangingPunct="1">
              <a:lnSpc>
                <a:spcPct val="80000"/>
              </a:lnSpc>
              <a:buClrTx/>
              <a:buSzTx/>
              <a:buFont typeface="Arial" charset="0"/>
              <a:buChar char="•"/>
            </a:pPr>
            <a:r>
              <a:rPr lang="en-US" sz="2800" b="1" i="1" smtClean="0">
                <a:latin typeface="Times New Roman" pitchFamily="18" charset="0"/>
                <a:cs typeface="Times New Roman" pitchFamily="18" charset="0"/>
              </a:rPr>
              <a:t>Share libraries</a:t>
            </a:r>
          </a:p>
          <a:p>
            <a:pPr lvl="1" algn="just" eaLnBrk="1" hangingPunct="1">
              <a:lnSpc>
                <a:spcPct val="80000"/>
              </a:lnSpc>
            </a:pPr>
            <a:r>
              <a:rPr lang="en-US" sz="2400" smtClean="0">
                <a:latin typeface="Times New Roman" pitchFamily="18" charset="0"/>
                <a:cs typeface="Times New Roman" pitchFamily="18" charset="0"/>
              </a:rPr>
              <a:t>A program linked with a share libraries, instead of including the actual function called, the linker includes a small stub routine that binds to the called function at the run time</a:t>
            </a:r>
          </a:p>
          <a:p>
            <a:pPr lvl="1" algn="just" eaLnBrk="1" hangingPunct="1">
              <a:lnSpc>
                <a:spcPct val="80000"/>
              </a:lnSpc>
            </a:pPr>
            <a:r>
              <a:rPr lang="en-US" sz="2400" smtClean="0">
                <a:solidFill>
                  <a:srgbClr val="FF0000"/>
                </a:solidFill>
                <a:latin typeface="Times New Roman" pitchFamily="18" charset="0"/>
                <a:cs typeface="Times New Roman" pitchFamily="18" charset="0"/>
              </a:rPr>
              <a:t>Shared libraries is only loaded either when the program is loaded or when functions in them are called for the first time</a:t>
            </a:r>
          </a:p>
          <a:p>
            <a:pPr lvl="1" algn="just" eaLnBrk="1" hangingPunct="1">
              <a:lnSpc>
                <a:spcPct val="80000"/>
              </a:lnSpc>
            </a:pPr>
            <a:r>
              <a:rPr lang="en-US" sz="2400" smtClean="0">
                <a:solidFill>
                  <a:srgbClr val="008000"/>
                </a:solidFill>
                <a:latin typeface="Times New Roman" pitchFamily="18" charset="0"/>
                <a:cs typeface="Times New Roman" pitchFamily="18" charset="0"/>
              </a:rPr>
              <a:t>The entire libraries is not read into memory, it is paged in, page by page, as needed, so functions that are not called will not be brought into RAM</a:t>
            </a:r>
          </a:p>
          <a:p>
            <a:pPr lvl="1" algn="just" eaLnBrk="1" hangingPunct="1">
              <a:lnSpc>
                <a:spcPct val="80000"/>
              </a:lnSpc>
            </a:pPr>
            <a:r>
              <a:rPr lang="en-US" sz="2400" b="1" smtClean="0">
                <a:solidFill>
                  <a:srgbClr val="0000FF"/>
                </a:solidFill>
                <a:latin typeface="Times New Roman" pitchFamily="18" charset="0"/>
                <a:cs typeface="Times New Roman" pitchFamily="18" charset="0"/>
              </a:rPr>
              <a:t>Advantages</a:t>
            </a:r>
          </a:p>
          <a:p>
            <a:pPr lvl="2" algn="just" eaLnBrk="1" hangingPunct="1">
              <a:lnSpc>
                <a:spcPct val="80000"/>
              </a:lnSpc>
            </a:pPr>
            <a:r>
              <a:rPr lang="en-US" sz="2000" smtClean="0">
                <a:latin typeface="Times New Roman" pitchFamily="18" charset="0"/>
                <a:cs typeface="Times New Roman" pitchFamily="18" charset="0"/>
              </a:rPr>
              <a:t>Making executable file is smaller and </a:t>
            </a:r>
            <a:r>
              <a:rPr lang="en-US" sz="2000" smtClean="0">
                <a:solidFill>
                  <a:srgbClr val="0000FF"/>
                </a:solidFill>
                <a:latin typeface="Times New Roman" pitchFamily="18" charset="0"/>
                <a:cs typeface="Times New Roman" pitchFamily="18" charset="0"/>
              </a:rPr>
              <a:t>saving space </a:t>
            </a:r>
            <a:r>
              <a:rPr lang="en-US" sz="2000" smtClean="0">
                <a:latin typeface="Times New Roman" pitchFamily="18" charset="0"/>
                <a:cs typeface="Times New Roman" pitchFamily="18" charset="0"/>
              </a:rPr>
              <a:t>in memory.</a:t>
            </a:r>
          </a:p>
          <a:p>
            <a:pPr lvl="2" algn="just" eaLnBrk="1" hangingPunct="1">
              <a:lnSpc>
                <a:spcPct val="80000"/>
              </a:lnSpc>
            </a:pPr>
            <a:r>
              <a:rPr lang="en-US" sz="2000" smtClean="0">
                <a:latin typeface="Times New Roman" pitchFamily="18" charset="0"/>
                <a:cs typeface="Times New Roman" pitchFamily="18" charset="0"/>
              </a:rPr>
              <a:t>If a function in a shared library is </a:t>
            </a:r>
            <a:r>
              <a:rPr lang="en-US" sz="2000" smtClean="0">
                <a:solidFill>
                  <a:srgbClr val="0000FF"/>
                </a:solidFill>
                <a:latin typeface="Times New Roman" pitchFamily="18" charset="0"/>
                <a:cs typeface="Times New Roman" pitchFamily="18" charset="0"/>
              </a:rPr>
              <a:t>updated</a:t>
            </a:r>
            <a:r>
              <a:rPr lang="en-US" sz="2000" smtClean="0">
                <a:latin typeface="Times New Roman" pitchFamily="18" charset="0"/>
                <a:cs typeface="Times New Roman" pitchFamily="18" charset="0"/>
              </a:rPr>
              <a:t> to remove a bug, it is </a:t>
            </a:r>
            <a:r>
              <a:rPr lang="en-US" sz="2000" smtClean="0">
                <a:solidFill>
                  <a:srgbClr val="0000FF"/>
                </a:solidFill>
                <a:latin typeface="Times New Roman" pitchFamily="18" charset="0"/>
                <a:cs typeface="Times New Roman" pitchFamily="18" charset="0"/>
              </a:rPr>
              <a:t>not necessary to recompile</a:t>
            </a:r>
            <a:r>
              <a:rPr lang="en-US" sz="2000" smtClean="0">
                <a:latin typeface="Times New Roman" pitchFamily="18" charset="0"/>
                <a:cs typeface="Times New Roman" pitchFamily="18" charset="0"/>
              </a:rPr>
              <a:t> the programs that call it. The old binaries continue to work.</a:t>
            </a:r>
          </a:p>
        </p:txBody>
      </p:sp>
      <p:sp>
        <p:nvSpPr>
          <p:cNvPr id="36868" name="Rectangle 4"/>
          <p:cNvSpPr>
            <a:spLocks/>
          </p:cNvSpPr>
          <p:nvPr/>
        </p:nvSpPr>
        <p:spPr bwMode="auto">
          <a:xfrm>
            <a:off x="914400" y="609600"/>
            <a:ext cx="8229600" cy="533400"/>
          </a:xfrm>
          <a:prstGeom prst="rect">
            <a:avLst/>
          </a:prstGeom>
        </p:spPr>
        <p:txBody>
          <a:bodyPr vert="horz" lIns="91440" tIns="45720" rIns="91440" bIns="45720" rtlCol="0" anchor="ctr">
            <a:noAutofit/>
          </a:bodyPr>
          <a:lstStyle/>
          <a:p>
            <a:pPr algn="ctr">
              <a:spcBef>
                <a:spcPct val="0"/>
              </a:spcBef>
            </a:pPr>
            <a:r>
              <a:rPr lang="en-US" sz="3600" b="1">
                <a:solidFill>
                  <a:srgbClr val="0000FF"/>
                </a:solidFill>
                <a:latin typeface="Times New Roman" pitchFamily="18" charset="0"/>
                <a:ea typeface="+mj-ea"/>
                <a:cs typeface="Times New Roman" pitchFamily="18" charset="0"/>
              </a:rPr>
              <a:t>Shared Libraries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1600200" y="0"/>
            <a:ext cx="7543800" cy="609600"/>
          </a:xfrm>
        </p:spPr>
        <p:txBody>
          <a:bodyPr vert="horz" lIns="91440" tIns="45720" rIns="91440" bIns="45720" rtlCol="0" anchor="ctr">
            <a:noAutofit/>
          </a:bodyPr>
          <a:lstStyle/>
          <a:p>
            <a:r>
              <a:rPr lang="en-US" smtClean="0"/>
              <a:t>Design Issues for Paging System</a:t>
            </a:r>
          </a:p>
        </p:txBody>
      </p:sp>
      <p:sp>
        <p:nvSpPr>
          <p:cNvPr id="37891" name="Rectangle 3"/>
          <p:cNvSpPr>
            <a:spLocks noGrp="1"/>
          </p:cNvSpPr>
          <p:nvPr>
            <p:ph type="body" idx="4294967295"/>
          </p:nvPr>
        </p:nvSpPr>
        <p:spPr>
          <a:xfrm>
            <a:off x="228600" y="1447800"/>
            <a:ext cx="8610600" cy="4724400"/>
          </a:xfrm>
        </p:spPr>
        <p:txBody>
          <a:bodyPr>
            <a:normAutofit lnSpcReduction="10000"/>
          </a:bodyPr>
          <a:lstStyle/>
          <a:p>
            <a:pPr algn="just" eaLnBrk="1" hangingPunct="1">
              <a:lnSpc>
                <a:spcPct val="90000"/>
              </a:lnSpc>
            </a:pPr>
            <a:r>
              <a:rPr lang="en-US" sz="2800" b="1" i="1" smtClean="0">
                <a:solidFill>
                  <a:srgbClr val="FF0000"/>
                </a:solidFill>
                <a:latin typeface="Times New Roman" pitchFamily="18" charset="0"/>
                <a:cs typeface="Times New Roman" pitchFamily="18" charset="0"/>
              </a:rPr>
              <a:t>Problems</a:t>
            </a:r>
          </a:p>
          <a:p>
            <a:pPr lvl="1" algn="just" eaLnBrk="1" hangingPunct="1">
              <a:lnSpc>
                <a:spcPct val="90000"/>
              </a:lnSpc>
            </a:pPr>
            <a:r>
              <a:rPr lang="en-US" smtClean="0">
                <a:solidFill>
                  <a:srgbClr val="FF0000"/>
                </a:solidFill>
                <a:latin typeface="Times New Roman" pitchFamily="18" charset="0"/>
                <a:cs typeface="Times New Roman" pitchFamily="18" charset="0"/>
              </a:rPr>
              <a:t>Two processes uses the shared library at a different address in each process</a:t>
            </a:r>
          </a:p>
          <a:p>
            <a:pPr lvl="1" algn="just" eaLnBrk="1" hangingPunct="1">
              <a:lnSpc>
                <a:spcPct val="90000"/>
              </a:lnSpc>
            </a:pPr>
            <a:r>
              <a:rPr lang="en-US" smtClean="0">
                <a:solidFill>
                  <a:srgbClr val="FF0000"/>
                </a:solidFill>
                <a:latin typeface="Times New Roman" pitchFamily="18" charset="0"/>
                <a:cs typeface="Times New Roman" pitchFamily="18" charset="0"/>
              </a:rPr>
              <a:t>Each process and shared library are located at the different addresses</a:t>
            </a:r>
          </a:p>
          <a:p>
            <a:pPr lvl="1" algn="just" eaLnBrk="1" hangingPunct="1">
              <a:lnSpc>
                <a:spcPct val="90000"/>
              </a:lnSpc>
              <a:buFont typeface="Arial" charset="0"/>
              <a:buNone/>
            </a:pPr>
            <a:r>
              <a:rPr lang="en-US" smtClean="0">
                <a:latin typeface="Times New Roman" pitchFamily="18" charset="0"/>
                <a:cs typeface="Times New Roman" pitchFamily="18" charset="0"/>
                <a:sym typeface="Wingdings" pitchFamily="2" charset="2"/>
              </a:rPr>
              <a:t></a:t>
            </a:r>
            <a:r>
              <a:rPr lang="en-US" smtClean="0">
                <a:latin typeface="Times New Roman" pitchFamily="18" charset="0"/>
                <a:cs typeface="Times New Roman" pitchFamily="18" charset="0"/>
              </a:rPr>
              <a:t>Therefore, some functions may be gone to the different absolute addresses in the shared library</a:t>
            </a:r>
          </a:p>
          <a:p>
            <a:pPr lvl="1" algn="just" eaLnBrk="1" hangingPunct="1">
              <a:lnSpc>
                <a:spcPct val="90000"/>
              </a:lnSpc>
              <a:buFont typeface="Arial" charset="0"/>
              <a:buNone/>
            </a:pPr>
            <a:r>
              <a:rPr lang="en-US" smtClean="0">
                <a:latin typeface="Times New Roman" pitchFamily="18" charset="0"/>
                <a:cs typeface="Times New Roman" pitchFamily="18" charset="0"/>
                <a:sym typeface="Wingdings" pitchFamily="2" charset="2"/>
              </a:rPr>
              <a:t></a:t>
            </a:r>
            <a:r>
              <a:rPr lang="en-US" smtClean="0">
                <a:latin typeface="Times New Roman" pitchFamily="18" charset="0"/>
                <a:cs typeface="Times New Roman" pitchFamily="18" charset="0"/>
              </a:rPr>
              <a:t>The reference address will not be moved in exactly because the relocation on the fly will not work with using the shared libraries</a:t>
            </a:r>
          </a:p>
          <a:p>
            <a:pPr lvl="1" algn="just" eaLnBrk="1" hangingPunct="1">
              <a:lnSpc>
                <a:spcPct val="90000"/>
              </a:lnSpc>
              <a:buFont typeface="Arial" charset="0"/>
              <a:buNone/>
            </a:pPr>
            <a:r>
              <a:rPr lang="en-US" smtClean="0">
                <a:latin typeface="Times New Roman" pitchFamily="18" charset="0"/>
                <a:cs typeface="Times New Roman" pitchFamily="18" charset="0"/>
                <a:sym typeface="Wingdings" pitchFamily="2" charset="2"/>
              </a:rPr>
              <a:t></a:t>
            </a:r>
            <a:r>
              <a:rPr lang="en-US" smtClean="0">
                <a:solidFill>
                  <a:srgbClr val="0000FF"/>
                </a:solidFill>
                <a:latin typeface="Times New Roman" pitchFamily="18" charset="0"/>
                <a:cs typeface="Times New Roman" pitchFamily="18" charset="0"/>
              </a:rPr>
              <a:t>The absolute address cannot be applied with using shared libraries</a:t>
            </a:r>
          </a:p>
        </p:txBody>
      </p:sp>
      <p:sp>
        <p:nvSpPr>
          <p:cNvPr id="37892" name="Rectangle 4"/>
          <p:cNvSpPr>
            <a:spLocks/>
          </p:cNvSpPr>
          <p:nvPr/>
        </p:nvSpPr>
        <p:spPr bwMode="auto">
          <a:xfrm>
            <a:off x="914400" y="609600"/>
            <a:ext cx="8229600" cy="533400"/>
          </a:xfrm>
          <a:prstGeom prst="rect">
            <a:avLst/>
          </a:prstGeom>
        </p:spPr>
        <p:txBody>
          <a:bodyPr vert="horz" lIns="91440" tIns="45720" rIns="91440" bIns="45720" rtlCol="0" anchor="ctr">
            <a:noAutofit/>
          </a:bodyPr>
          <a:lstStyle/>
          <a:p>
            <a:pPr algn="ctr">
              <a:spcBef>
                <a:spcPct val="0"/>
              </a:spcBef>
            </a:pPr>
            <a:r>
              <a:rPr lang="en-US" sz="3600" b="1">
                <a:solidFill>
                  <a:srgbClr val="0000FF"/>
                </a:solidFill>
                <a:latin typeface="Times New Roman" pitchFamily="18" charset="0"/>
                <a:ea typeface="+mj-ea"/>
                <a:cs typeface="Times New Roman" pitchFamily="18" charset="0"/>
              </a:rPr>
              <a:t>Shared Libraries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xfrm>
            <a:off x="1600200" y="0"/>
            <a:ext cx="7543800" cy="609600"/>
          </a:xfrm>
        </p:spPr>
        <p:txBody>
          <a:bodyPr vert="horz" lIns="91440" tIns="45720" rIns="91440" bIns="45720" rtlCol="0" anchor="ctr">
            <a:noAutofit/>
          </a:bodyPr>
          <a:lstStyle/>
          <a:p>
            <a:r>
              <a:rPr lang="en-US" smtClean="0"/>
              <a:t>Design Issues for Paging System</a:t>
            </a:r>
          </a:p>
        </p:txBody>
      </p:sp>
      <p:sp>
        <p:nvSpPr>
          <p:cNvPr id="38915" name="Rectangle 3"/>
          <p:cNvSpPr>
            <a:spLocks noGrp="1"/>
          </p:cNvSpPr>
          <p:nvPr>
            <p:ph type="body" idx="4294967295"/>
          </p:nvPr>
        </p:nvSpPr>
        <p:spPr>
          <a:xfrm>
            <a:off x="228600" y="1447800"/>
            <a:ext cx="8610600" cy="4572000"/>
          </a:xfrm>
        </p:spPr>
        <p:txBody>
          <a:bodyPr/>
          <a:lstStyle/>
          <a:p>
            <a:pPr algn="just" eaLnBrk="1" hangingPunct="1">
              <a:lnSpc>
                <a:spcPct val="90000"/>
              </a:lnSpc>
              <a:buFont typeface="Arial" charset="0"/>
              <a:buNone/>
            </a:pPr>
            <a:r>
              <a:rPr lang="en-US" sz="2800" b="1" i="1" smtClean="0">
                <a:solidFill>
                  <a:srgbClr val="0000FF"/>
                </a:solidFill>
                <a:latin typeface="Times New Roman" pitchFamily="18" charset="0"/>
                <a:cs typeface="Times New Roman" pitchFamily="18" charset="0"/>
              </a:rPr>
              <a:t>Solution</a:t>
            </a:r>
          </a:p>
          <a:p>
            <a:pPr lvl="1" algn="just" eaLnBrk="1" hangingPunct="1">
              <a:lnSpc>
                <a:spcPct val="90000"/>
              </a:lnSpc>
            </a:pPr>
            <a:r>
              <a:rPr lang="en-US" sz="2600" b="1" smtClean="0">
                <a:solidFill>
                  <a:srgbClr val="008000"/>
                </a:solidFill>
                <a:latin typeface="Times New Roman" pitchFamily="18" charset="0"/>
                <a:cs typeface="Times New Roman" pitchFamily="18" charset="0"/>
              </a:rPr>
              <a:t>First Approach: Using copy-on-write</a:t>
            </a:r>
          </a:p>
          <a:p>
            <a:pPr lvl="2" algn="just" eaLnBrk="1" hangingPunct="1">
              <a:lnSpc>
                <a:spcPct val="90000"/>
              </a:lnSpc>
            </a:pPr>
            <a:r>
              <a:rPr lang="en-US" smtClean="0">
                <a:latin typeface="Times New Roman" pitchFamily="18" charset="0"/>
                <a:cs typeface="Times New Roman" pitchFamily="18" charset="0"/>
              </a:rPr>
              <a:t>This will create new pages and relocate them on the fly in correctly for each process in creating progress.</a:t>
            </a:r>
          </a:p>
          <a:p>
            <a:pPr lvl="2" algn="just" eaLnBrk="1" hangingPunct="1">
              <a:lnSpc>
                <a:spcPct val="90000"/>
              </a:lnSpc>
              <a:buFont typeface="Arial" charset="0"/>
              <a:buNone/>
            </a:pPr>
            <a:r>
              <a:rPr lang="en-US" smtClean="0">
                <a:latin typeface="Times New Roman" pitchFamily="18" charset="0"/>
                <a:cs typeface="Times New Roman" pitchFamily="18" charset="0"/>
                <a:sym typeface="Wingdings" pitchFamily="2" charset="2"/>
              </a:rPr>
              <a:t></a:t>
            </a:r>
            <a:r>
              <a:rPr lang="en-US" smtClean="0">
                <a:latin typeface="Times New Roman" pitchFamily="18" charset="0"/>
                <a:cs typeface="Times New Roman" pitchFamily="18" charset="0"/>
              </a:rPr>
              <a:t>This is not the shared solution because this solution copies the non-modified pages.</a:t>
            </a:r>
          </a:p>
          <a:p>
            <a:pPr lvl="1" algn="just" eaLnBrk="1" hangingPunct="1">
              <a:lnSpc>
                <a:spcPct val="90000"/>
              </a:lnSpc>
            </a:pPr>
            <a:r>
              <a:rPr lang="en-US" sz="2600" b="1" smtClean="0">
                <a:solidFill>
                  <a:srgbClr val="008000"/>
                </a:solidFill>
                <a:latin typeface="Times New Roman" pitchFamily="18" charset="0"/>
                <a:cs typeface="Times New Roman" pitchFamily="18" charset="0"/>
              </a:rPr>
              <a:t>Second Approach: using position-independent-code</a:t>
            </a:r>
          </a:p>
          <a:p>
            <a:pPr lvl="2" algn="just" eaLnBrk="1" hangingPunct="1">
              <a:lnSpc>
                <a:spcPct val="90000"/>
              </a:lnSpc>
            </a:pPr>
            <a:r>
              <a:rPr lang="en-US" smtClean="0">
                <a:latin typeface="Times New Roman" pitchFamily="18" charset="0"/>
                <a:cs typeface="Times New Roman" pitchFamily="18" charset="0"/>
              </a:rPr>
              <a:t>The instruction in code should used only relative offsets then the absolute addresses.</a:t>
            </a:r>
          </a:p>
          <a:p>
            <a:pPr lvl="2" algn="just" eaLnBrk="1" hangingPunct="1">
              <a:lnSpc>
                <a:spcPct val="90000"/>
              </a:lnSpc>
            </a:pPr>
            <a:r>
              <a:rPr lang="en-US" smtClean="0">
                <a:latin typeface="Times New Roman" pitchFamily="18" charset="0"/>
                <a:cs typeface="Times New Roman" pitchFamily="18" charset="0"/>
              </a:rPr>
              <a:t>This is word correctly with the shared libraries placing anywhere in virtual address space.</a:t>
            </a:r>
          </a:p>
        </p:txBody>
      </p:sp>
      <p:sp>
        <p:nvSpPr>
          <p:cNvPr id="38916" name="Rectangle 4"/>
          <p:cNvSpPr>
            <a:spLocks/>
          </p:cNvSpPr>
          <p:nvPr/>
        </p:nvSpPr>
        <p:spPr bwMode="auto">
          <a:xfrm>
            <a:off x="914400" y="609600"/>
            <a:ext cx="8229600" cy="533400"/>
          </a:xfrm>
          <a:prstGeom prst="rect">
            <a:avLst/>
          </a:prstGeom>
        </p:spPr>
        <p:txBody>
          <a:bodyPr vert="horz" lIns="91440" tIns="45720" rIns="91440" bIns="45720" rtlCol="0" anchor="ctr">
            <a:noAutofit/>
          </a:bodyPr>
          <a:lstStyle/>
          <a:p>
            <a:pPr algn="ctr">
              <a:spcBef>
                <a:spcPct val="0"/>
              </a:spcBef>
            </a:pPr>
            <a:r>
              <a:rPr lang="en-US" sz="3600" b="1">
                <a:solidFill>
                  <a:srgbClr val="0000FF"/>
                </a:solidFill>
                <a:latin typeface="Times New Roman" pitchFamily="18" charset="0"/>
                <a:ea typeface="+mj-ea"/>
                <a:cs typeface="Times New Roman" pitchFamily="18" charset="0"/>
              </a:rPr>
              <a:t>Shared Libraries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1524000" y="0"/>
            <a:ext cx="7620000" cy="457200"/>
          </a:xfrm>
        </p:spPr>
        <p:txBody>
          <a:bodyPr vert="horz" lIns="91440" tIns="45720" rIns="91440" bIns="45720" rtlCol="0" anchor="ctr">
            <a:noAutofit/>
          </a:bodyPr>
          <a:lstStyle/>
          <a:p>
            <a:r>
              <a:rPr lang="en-US" smtClean="0"/>
              <a:t>Design Issues for Paging System</a:t>
            </a:r>
          </a:p>
        </p:txBody>
      </p:sp>
      <p:sp>
        <p:nvSpPr>
          <p:cNvPr id="39939" name="Rectangle 3"/>
          <p:cNvSpPr>
            <a:spLocks noGrp="1"/>
          </p:cNvSpPr>
          <p:nvPr>
            <p:ph type="body" idx="1"/>
          </p:nvPr>
        </p:nvSpPr>
        <p:spPr>
          <a:xfrm>
            <a:off x="228600" y="1371600"/>
            <a:ext cx="8610600" cy="4800600"/>
          </a:xfrm>
        </p:spPr>
        <p:txBody>
          <a:bodyPr>
            <a:normAutofit lnSpcReduction="10000"/>
          </a:bodyPr>
          <a:lstStyle/>
          <a:p>
            <a:pPr algn="just" eaLnBrk="1" hangingPunct="1">
              <a:lnSpc>
                <a:spcPct val="80000"/>
              </a:lnSpc>
              <a:buClrTx/>
              <a:buSzTx/>
              <a:buFont typeface="Arial" charset="0"/>
              <a:buChar char="•"/>
            </a:pPr>
            <a:r>
              <a:rPr lang="en-US" sz="2800" b="1" i="1" smtClean="0">
                <a:solidFill>
                  <a:srgbClr val="FF0000"/>
                </a:solidFill>
                <a:latin typeface="Times New Roman" pitchFamily="18" charset="0"/>
                <a:cs typeface="Times New Roman" pitchFamily="18" charset="0"/>
              </a:rPr>
              <a:t>Context</a:t>
            </a:r>
          </a:p>
          <a:p>
            <a:pPr lvl="1" algn="just" eaLnBrk="1" hangingPunct="1">
              <a:lnSpc>
                <a:spcPct val="80000"/>
              </a:lnSpc>
            </a:pPr>
            <a:r>
              <a:rPr lang="en-US" sz="2400" smtClean="0">
                <a:solidFill>
                  <a:srgbClr val="FF0000"/>
                </a:solidFill>
                <a:latin typeface="Times New Roman" pitchFamily="18" charset="0"/>
                <a:cs typeface="Times New Roman" pitchFamily="18" charset="0"/>
              </a:rPr>
              <a:t>Manipulating a file on disk must be invoked the system call open(), read() and write() and must access the disk </a:t>
            </a:r>
            <a:r>
              <a:rPr lang="en-US" sz="2400" smtClean="0">
                <a:solidFill>
                  <a:srgbClr val="FF0000"/>
                </a:solidFill>
                <a:latin typeface="Times New Roman" pitchFamily="18" charset="0"/>
                <a:cs typeface="Times New Roman" pitchFamily="18" charset="0"/>
                <a:sym typeface="Wingdings" pitchFamily="2" charset="2"/>
              </a:rPr>
              <a:t></a:t>
            </a:r>
            <a:r>
              <a:rPr lang="en-US" sz="2400" b="1" u="sng" smtClean="0">
                <a:solidFill>
                  <a:srgbClr val="FF0000"/>
                </a:solidFill>
                <a:latin typeface="Times New Roman" pitchFamily="18" charset="0"/>
                <a:cs typeface="Times New Roman" pitchFamily="18" charset="0"/>
              </a:rPr>
              <a:t>slow</a:t>
            </a:r>
          </a:p>
          <a:p>
            <a:pPr lvl="1" algn="just" eaLnBrk="1" hangingPunct="1">
              <a:lnSpc>
                <a:spcPct val="80000"/>
              </a:lnSpc>
            </a:pPr>
            <a:r>
              <a:rPr lang="en-US" sz="2400" smtClean="0">
                <a:solidFill>
                  <a:srgbClr val="FF0000"/>
                </a:solidFill>
                <a:latin typeface="Times New Roman" pitchFamily="18" charset="0"/>
                <a:cs typeface="Times New Roman" pitchFamily="18" charset="0"/>
              </a:rPr>
              <a:t>Virtual memory needs to swap in/out memory pages from/to disk.</a:t>
            </a:r>
          </a:p>
          <a:p>
            <a:pPr lvl="1" algn="just" eaLnBrk="1" hangingPunct="1">
              <a:lnSpc>
                <a:spcPct val="80000"/>
              </a:lnSpc>
              <a:buFont typeface="Arial" charset="0"/>
              <a:buNone/>
            </a:pPr>
            <a:endParaRPr lang="en-US" sz="2400" smtClean="0">
              <a:latin typeface="Times New Roman" pitchFamily="18" charset="0"/>
              <a:cs typeface="Times New Roman" pitchFamily="18" charset="0"/>
            </a:endParaRPr>
          </a:p>
          <a:p>
            <a:pPr algn="just" eaLnBrk="1" hangingPunct="1">
              <a:lnSpc>
                <a:spcPct val="80000"/>
              </a:lnSpc>
              <a:buClrTx/>
              <a:buSzTx/>
              <a:buFont typeface="Arial" charset="0"/>
              <a:buChar char="•"/>
            </a:pPr>
            <a:r>
              <a:rPr lang="en-US" sz="2800" b="1" i="1" smtClean="0">
                <a:solidFill>
                  <a:srgbClr val="0000FF"/>
                </a:solidFill>
                <a:latin typeface="Times New Roman" pitchFamily="18" charset="0"/>
                <a:cs typeface="Times New Roman" pitchFamily="18" charset="0"/>
              </a:rPr>
              <a:t>Solution: Use Memory Mapped File</a:t>
            </a:r>
          </a:p>
          <a:p>
            <a:pPr lvl="1" algn="just" eaLnBrk="1" hangingPunct="1">
              <a:lnSpc>
                <a:spcPct val="80000"/>
              </a:lnSpc>
            </a:pPr>
            <a:r>
              <a:rPr lang="en-US" sz="2400" smtClean="0">
                <a:solidFill>
                  <a:srgbClr val="0000FF"/>
                </a:solidFill>
                <a:latin typeface="Times New Roman" pitchFamily="18" charset="0"/>
                <a:cs typeface="Times New Roman" pitchFamily="18" charset="0"/>
              </a:rPr>
              <a:t>Treat file I/O as routine memory access (device driver – ROM routines – read/write using binary format, data structure is not concerned).</a:t>
            </a:r>
          </a:p>
          <a:p>
            <a:pPr lvl="1" algn="just" eaLnBrk="1" hangingPunct="1">
              <a:lnSpc>
                <a:spcPct val="80000"/>
              </a:lnSpc>
            </a:pPr>
            <a:r>
              <a:rPr lang="en-US" sz="2400" smtClean="0">
                <a:latin typeface="Times New Roman" pitchFamily="18" charset="0"/>
                <a:cs typeface="Times New Roman" pitchFamily="18" charset="0"/>
              </a:rPr>
              <a:t>Allowing a part of the virtual address space to be logically associated with the file</a:t>
            </a:r>
          </a:p>
          <a:p>
            <a:pPr lvl="1" algn="just" eaLnBrk="1" hangingPunct="1">
              <a:lnSpc>
                <a:spcPct val="80000"/>
              </a:lnSpc>
            </a:pPr>
            <a:r>
              <a:rPr lang="en-US" sz="2400" smtClean="0">
                <a:latin typeface="Times New Roman" pitchFamily="18" charset="0"/>
                <a:cs typeface="Times New Roman" pitchFamily="18" charset="0"/>
              </a:rPr>
              <a:t>Map a disk block to a page(s) in memory and page used the file on disk as the backing store.</a:t>
            </a:r>
          </a:p>
          <a:p>
            <a:pPr lvl="1" algn="just" eaLnBrk="1" hangingPunct="1">
              <a:lnSpc>
                <a:spcPct val="80000"/>
              </a:lnSpc>
              <a:buFont typeface="Arial" charset="0"/>
              <a:buNone/>
            </a:pPr>
            <a:r>
              <a:rPr lang="en-US" sz="2400" b="1" u="sng" smtClean="0">
                <a:solidFill>
                  <a:srgbClr val="0000FF"/>
                </a:solidFill>
                <a:latin typeface="Times New Roman" pitchFamily="18" charset="0"/>
                <a:cs typeface="Times New Roman" pitchFamily="18" charset="0"/>
                <a:sym typeface="Wingdings" pitchFamily="2" charset="2"/>
              </a:rPr>
              <a:t> </a:t>
            </a:r>
            <a:r>
              <a:rPr lang="en-US" sz="2400" b="1" u="sng" smtClean="0">
                <a:solidFill>
                  <a:srgbClr val="0000FF"/>
                </a:solidFill>
                <a:latin typeface="Times New Roman" pitchFamily="18" charset="0"/>
                <a:cs typeface="Times New Roman" pitchFamily="18" charset="0"/>
              </a:rPr>
              <a:t>faster and simplifier</a:t>
            </a:r>
          </a:p>
        </p:txBody>
      </p:sp>
      <p:sp>
        <p:nvSpPr>
          <p:cNvPr id="39940" name="Rectangle 4"/>
          <p:cNvSpPr>
            <a:spLocks/>
          </p:cNvSpPr>
          <p:nvPr/>
        </p:nvSpPr>
        <p:spPr bwMode="auto">
          <a:xfrm>
            <a:off x="914400" y="457200"/>
            <a:ext cx="8229600" cy="533400"/>
          </a:xfrm>
          <a:prstGeom prst="rect">
            <a:avLst/>
          </a:prstGeom>
        </p:spPr>
        <p:txBody>
          <a:bodyPr vert="horz" lIns="91440" tIns="45720" rIns="91440" bIns="45720" rtlCol="0" anchor="ctr">
            <a:noAutofit/>
          </a:bodyPr>
          <a:lstStyle/>
          <a:p>
            <a:pPr algn="ctr">
              <a:spcBef>
                <a:spcPct val="0"/>
              </a:spcBef>
            </a:pPr>
            <a:r>
              <a:rPr lang="en-US" sz="3600" b="1">
                <a:solidFill>
                  <a:srgbClr val="0000FF"/>
                </a:solidFill>
                <a:latin typeface="Times New Roman" pitchFamily="18" charset="0"/>
                <a:ea typeface="+mj-ea"/>
                <a:cs typeface="Times New Roman" pitchFamily="18" charset="0"/>
              </a:rPr>
              <a:t>Memory-Mapped Files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1524000" y="0"/>
            <a:ext cx="7620000" cy="457200"/>
          </a:xfrm>
        </p:spPr>
        <p:txBody>
          <a:bodyPr vert="horz" lIns="91440" tIns="45720" rIns="91440" bIns="45720" rtlCol="0" anchor="ctr">
            <a:noAutofit/>
          </a:bodyPr>
          <a:lstStyle/>
          <a:p>
            <a:r>
              <a:rPr lang="en-US" smtClean="0"/>
              <a:t>Design Issues for Paging System</a:t>
            </a:r>
          </a:p>
        </p:txBody>
      </p:sp>
      <p:sp>
        <p:nvSpPr>
          <p:cNvPr id="40963" name="Rectangle 3"/>
          <p:cNvSpPr>
            <a:spLocks noGrp="1"/>
          </p:cNvSpPr>
          <p:nvPr>
            <p:ph type="body" idx="1"/>
          </p:nvPr>
        </p:nvSpPr>
        <p:spPr>
          <a:xfrm>
            <a:off x="304800" y="1447800"/>
            <a:ext cx="8610600" cy="3962400"/>
          </a:xfrm>
        </p:spPr>
        <p:txBody>
          <a:bodyPr>
            <a:normAutofit lnSpcReduction="10000"/>
          </a:bodyPr>
          <a:lstStyle/>
          <a:p>
            <a:pPr algn="just" eaLnBrk="1" hangingPunct="1">
              <a:lnSpc>
                <a:spcPct val="80000"/>
              </a:lnSpc>
              <a:buClrTx/>
              <a:buSzTx/>
              <a:buFont typeface="Wingdings" pitchFamily="2" charset="2"/>
              <a:buNone/>
            </a:pPr>
            <a:r>
              <a:rPr lang="en-US" sz="2800" b="1" i="1" smtClean="0">
                <a:solidFill>
                  <a:srgbClr val="FF0000"/>
                </a:solidFill>
                <a:latin typeface="Times New Roman" pitchFamily="18" charset="0"/>
                <a:cs typeface="Times New Roman" pitchFamily="18" charset="0"/>
              </a:rPr>
              <a:t>How does it work?</a:t>
            </a:r>
          </a:p>
          <a:p>
            <a:pPr lvl="1" algn="just" eaLnBrk="1" hangingPunct="1">
              <a:lnSpc>
                <a:spcPct val="80000"/>
              </a:lnSpc>
              <a:buNone/>
            </a:pPr>
            <a:endParaRPr lang="en-US" sz="2400" smtClean="0">
              <a:solidFill>
                <a:srgbClr val="0000FF"/>
              </a:solidFill>
              <a:latin typeface="Times New Roman" pitchFamily="18" charset="0"/>
              <a:cs typeface="Times New Roman" pitchFamily="18" charset="0"/>
            </a:endParaRPr>
          </a:p>
          <a:p>
            <a:pPr lvl="1" algn="just" eaLnBrk="1" hangingPunct="1">
              <a:lnSpc>
                <a:spcPct val="80000"/>
              </a:lnSpc>
            </a:pPr>
            <a:r>
              <a:rPr lang="en-US" sz="2400" smtClean="0">
                <a:solidFill>
                  <a:srgbClr val="0000FF"/>
                </a:solidFill>
                <a:latin typeface="Times New Roman" pitchFamily="18" charset="0"/>
                <a:cs typeface="Times New Roman" pitchFamily="18" charset="0"/>
              </a:rPr>
              <a:t>Initial, when the file is accessed, the page fault is occurs</a:t>
            </a:r>
          </a:p>
          <a:p>
            <a:pPr lvl="1" algn="just" eaLnBrk="1" hangingPunct="1">
              <a:lnSpc>
                <a:spcPct val="80000"/>
              </a:lnSpc>
            </a:pPr>
            <a:r>
              <a:rPr lang="en-US" sz="2400" smtClean="0">
                <a:solidFill>
                  <a:srgbClr val="008000"/>
                </a:solidFill>
                <a:latin typeface="Times New Roman" pitchFamily="18" charset="0"/>
                <a:cs typeface="Times New Roman" pitchFamily="18" charset="0"/>
              </a:rPr>
              <a:t>Then, the pages are allocated and are loaded the content from file system</a:t>
            </a:r>
          </a:p>
          <a:p>
            <a:pPr lvl="1" algn="just" eaLnBrk="1" hangingPunct="1">
              <a:lnSpc>
                <a:spcPct val="80000"/>
              </a:lnSpc>
            </a:pPr>
            <a:r>
              <a:rPr lang="en-US" sz="2400" smtClean="0">
                <a:solidFill>
                  <a:srgbClr val="0000FF"/>
                </a:solidFill>
                <a:latin typeface="Times New Roman" pitchFamily="18" charset="0"/>
                <a:cs typeface="Times New Roman" pitchFamily="18" charset="0"/>
              </a:rPr>
              <a:t>Subsequent, the file manipulations are handled as routine memory accesses</a:t>
            </a:r>
          </a:p>
          <a:p>
            <a:pPr lvl="1" algn="just" eaLnBrk="1" hangingPunct="1">
              <a:lnSpc>
                <a:spcPct val="80000"/>
              </a:lnSpc>
            </a:pPr>
            <a:r>
              <a:rPr lang="en-US" sz="2400" smtClean="0">
                <a:solidFill>
                  <a:srgbClr val="008000"/>
                </a:solidFill>
                <a:latin typeface="Times New Roman" pitchFamily="18" charset="0"/>
                <a:cs typeface="Times New Roman" pitchFamily="18" charset="0"/>
              </a:rPr>
              <a:t>It is </a:t>
            </a:r>
            <a:r>
              <a:rPr lang="en-US" sz="2400" b="1" u="sng" smtClean="0">
                <a:solidFill>
                  <a:srgbClr val="008000"/>
                </a:solidFill>
                <a:latin typeface="Times New Roman" pitchFamily="18" charset="0"/>
                <a:cs typeface="Times New Roman" pitchFamily="18" charset="0"/>
              </a:rPr>
              <a:t>not necessarily be immediate writes file to disk </a:t>
            </a:r>
            <a:r>
              <a:rPr lang="en-US" sz="2400" smtClean="0">
                <a:solidFill>
                  <a:srgbClr val="008000"/>
                </a:solidFill>
                <a:latin typeface="Times New Roman" pitchFamily="18" charset="0"/>
                <a:cs typeface="Times New Roman" pitchFamily="18" charset="0"/>
              </a:rPr>
              <a:t>when the memory is modified. Instead of this, the OS updates the file on disk in </a:t>
            </a:r>
            <a:r>
              <a:rPr lang="en-US" sz="2400" b="1" u="sng" smtClean="0">
                <a:solidFill>
                  <a:srgbClr val="008000"/>
                </a:solidFill>
                <a:latin typeface="Times New Roman" pitchFamily="18" charset="0"/>
                <a:cs typeface="Times New Roman" pitchFamily="18" charset="0"/>
              </a:rPr>
              <a:t>periodically </a:t>
            </a:r>
            <a:r>
              <a:rPr lang="en-US" sz="2400" smtClean="0">
                <a:solidFill>
                  <a:srgbClr val="008000"/>
                </a:solidFill>
                <a:latin typeface="Times New Roman" pitchFamily="18" charset="0"/>
                <a:cs typeface="Times New Roman" pitchFamily="18" charset="0"/>
              </a:rPr>
              <a:t>if any if the memory has been modified</a:t>
            </a:r>
          </a:p>
          <a:p>
            <a:pPr lvl="1" algn="just" eaLnBrk="1" hangingPunct="1">
              <a:lnSpc>
                <a:spcPct val="80000"/>
              </a:lnSpc>
            </a:pPr>
            <a:r>
              <a:rPr lang="en-US" sz="2400" smtClean="0">
                <a:solidFill>
                  <a:srgbClr val="0000FF"/>
                </a:solidFill>
                <a:latin typeface="Times New Roman" pitchFamily="18" charset="0"/>
                <a:cs typeface="Times New Roman" pitchFamily="18" charset="0"/>
              </a:rPr>
              <a:t>When the process exits (e.g. file is closed), all the modified pages are written back to the file </a:t>
            </a:r>
            <a:r>
              <a:rPr lang="en-US" sz="2400" b="1" u="sng" smtClean="0">
                <a:solidFill>
                  <a:srgbClr val="0000FF"/>
                </a:solidFill>
                <a:latin typeface="Times New Roman" pitchFamily="18" charset="0"/>
                <a:cs typeface="Times New Roman" pitchFamily="18" charset="0"/>
              </a:rPr>
              <a:t>automatically</a:t>
            </a:r>
            <a:r>
              <a:rPr lang="en-US" sz="2400" smtClean="0">
                <a:solidFill>
                  <a:srgbClr val="0000FF"/>
                </a:solidFill>
                <a:latin typeface="Times New Roman" pitchFamily="18" charset="0"/>
                <a:cs typeface="Times New Roman" pitchFamily="18" charset="0"/>
              </a:rPr>
              <a:t>.</a:t>
            </a:r>
          </a:p>
        </p:txBody>
      </p:sp>
      <p:sp>
        <p:nvSpPr>
          <p:cNvPr id="40964" name="Rectangle 4"/>
          <p:cNvSpPr>
            <a:spLocks/>
          </p:cNvSpPr>
          <p:nvPr/>
        </p:nvSpPr>
        <p:spPr bwMode="auto">
          <a:xfrm>
            <a:off x="914400" y="457200"/>
            <a:ext cx="8229600" cy="533400"/>
          </a:xfrm>
          <a:prstGeom prst="rect">
            <a:avLst/>
          </a:prstGeom>
        </p:spPr>
        <p:txBody>
          <a:bodyPr vert="horz" lIns="91440" tIns="45720" rIns="91440" bIns="45720" rtlCol="0" anchor="ctr">
            <a:noAutofit/>
          </a:bodyPr>
          <a:lstStyle/>
          <a:p>
            <a:pPr algn="ctr">
              <a:spcBef>
                <a:spcPct val="0"/>
              </a:spcBef>
            </a:pPr>
            <a:r>
              <a:rPr lang="en-US" sz="3600" b="1">
                <a:solidFill>
                  <a:srgbClr val="0000FF"/>
                </a:solidFill>
                <a:latin typeface="Times New Roman" pitchFamily="18" charset="0"/>
                <a:ea typeface="+mj-ea"/>
                <a:cs typeface="Times New Roman" pitchFamily="18" charset="0"/>
              </a:rPr>
              <a:t>Memory-Mapped Files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1524000" y="0"/>
            <a:ext cx="7620000" cy="457200"/>
          </a:xfrm>
        </p:spPr>
        <p:txBody>
          <a:bodyPr vert="horz" lIns="91440" tIns="45720" rIns="91440" bIns="45720" rtlCol="0" anchor="ctr">
            <a:noAutofit/>
          </a:bodyPr>
          <a:lstStyle/>
          <a:p>
            <a:r>
              <a:rPr lang="en-US" smtClean="0"/>
              <a:t>Design Issues for Paging System</a:t>
            </a:r>
          </a:p>
        </p:txBody>
      </p:sp>
      <p:sp>
        <p:nvSpPr>
          <p:cNvPr id="41987" name="Rectangle 3"/>
          <p:cNvSpPr>
            <a:spLocks noGrp="1"/>
          </p:cNvSpPr>
          <p:nvPr>
            <p:ph type="body" idx="4294967295"/>
          </p:nvPr>
        </p:nvSpPr>
        <p:spPr>
          <a:xfrm>
            <a:off x="228600" y="1219200"/>
            <a:ext cx="8610600" cy="5257800"/>
          </a:xfrm>
        </p:spPr>
        <p:txBody>
          <a:bodyPr/>
          <a:lstStyle/>
          <a:p>
            <a:pPr algn="just" eaLnBrk="1" hangingPunct="1"/>
            <a:r>
              <a:rPr lang="en-US" sz="2800" b="1" i="1" smtClean="0">
                <a:latin typeface="Times New Roman" pitchFamily="18" charset="0"/>
                <a:cs typeface="Times New Roman" pitchFamily="18" charset="0"/>
              </a:rPr>
              <a:t>In practical</a:t>
            </a:r>
            <a:r>
              <a:rPr lang="en-US" sz="2800" smtClean="0">
                <a:latin typeface="Times New Roman" pitchFamily="18" charset="0"/>
                <a:cs typeface="Times New Roman" pitchFamily="18" charset="0"/>
              </a:rPr>
              <a:t>,</a:t>
            </a:r>
          </a:p>
          <a:p>
            <a:pPr lvl="1" algn="just" eaLnBrk="1" hangingPunct="1"/>
            <a:r>
              <a:rPr lang="en-US" sz="2600" smtClean="0">
                <a:latin typeface="Times New Roman" pitchFamily="18" charset="0"/>
                <a:cs typeface="Times New Roman" pitchFamily="18" charset="0"/>
              </a:rPr>
              <a:t>Some OS using this solution only through a specific system call (ex: mmap() in Solaris 2) and treat all other file I/O using the standard system calls</a:t>
            </a:r>
          </a:p>
          <a:p>
            <a:pPr lvl="1" algn="just" eaLnBrk="1" hangingPunct="1"/>
            <a:r>
              <a:rPr lang="en-US" sz="2600" smtClean="0">
                <a:latin typeface="Times New Roman" pitchFamily="18" charset="0"/>
                <a:cs typeface="Times New Roman" pitchFamily="18" charset="0"/>
              </a:rPr>
              <a:t>If two processes map onto the same file at the same time, they can communicated over shared memory</a:t>
            </a:r>
          </a:p>
          <a:p>
            <a:pPr lvl="2" algn="just" eaLnBrk="1" hangingPunct="1"/>
            <a:r>
              <a:rPr lang="en-US" smtClean="0">
                <a:latin typeface="Times New Roman" pitchFamily="18" charset="0"/>
                <a:cs typeface="Times New Roman" pitchFamily="18" charset="0"/>
              </a:rPr>
              <a:t>One process writing done to the share memory are immediately visible when the others one reads (</a:t>
            </a:r>
            <a:r>
              <a:rPr lang="en-US" b="1" smtClean="0">
                <a:latin typeface="Times New Roman" pitchFamily="18" charset="0"/>
                <a:cs typeface="Times New Roman" pitchFamily="18" charset="0"/>
              </a:rPr>
              <a:t>sharing data </a:t>
            </a:r>
            <a:r>
              <a:rPr lang="en-US" smtClean="0">
                <a:latin typeface="Times New Roman" pitchFamily="18" charset="0"/>
                <a:cs typeface="Times New Roman" pitchFamily="18" charset="0"/>
              </a:rPr>
              <a:t>and support to copy-on-write) </a:t>
            </a:r>
            <a:r>
              <a:rPr lang="en-US" smtClean="0">
                <a:latin typeface="Times New Roman" pitchFamily="18" charset="0"/>
                <a:cs typeface="Times New Roman" pitchFamily="18" charset="0"/>
                <a:sym typeface="Wingdings" pitchFamily="2" charset="2"/>
              </a:rPr>
              <a:t> </a:t>
            </a:r>
            <a:r>
              <a:rPr lang="en-US" smtClean="0">
                <a:latin typeface="Times New Roman" pitchFamily="18" charset="0"/>
                <a:cs typeface="Times New Roman" pitchFamily="18" charset="0"/>
              </a:rPr>
              <a:t>Provide high bandwidth channel between process</a:t>
            </a:r>
          </a:p>
          <a:p>
            <a:pPr lvl="2" algn="just" eaLnBrk="1" hangingPunct="1"/>
            <a:r>
              <a:rPr lang="en-US" smtClean="0">
                <a:latin typeface="Times New Roman" pitchFamily="18" charset="0"/>
                <a:cs typeface="Times New Roman" pitchFamily="18" charset="0"/>
              </a:rPr>
              <a:t>Shared libraries can used this mechanism, if memory-mapped file is available</a:t>
            </a:r>
          </a:p>
        </p:txBody>
      </p:sp>
      <p:sp>
        <p:nvSpPr>
          <p:cNvPr id="41988" name="Rectangle 4"/>
          <p:cNvSpPr>
            <a:spLocks/>
          </p:cNvSpPr>
          <p:nvPr/>
        </p:nvSpPr>
        <p:spPr bwMode="auto">
          <a:xfrm>
            <a:off x="914400" y="457200"/>
            <a:ext cx="8229600" cy="533400"/>
          </a:xfrm>
          <a:prstGeom prst="rect">
            <a:avLst/>
          </a:prstGeom>
        </p:spPr>
        <p:txBody>
          <a:bodyPr vert="horz" lIns="91440" tIns="45720" rIns="91440" bIns="45720" rtlCol="0" anchor="ctr">
            <a:noAutofit/>
          </a:bodyPr>
          <a:lstStyle/>
          <a:p>
            <a:pPr algn="ctr">
              <a:spcBef>
                <a:spcPct val="0"/>
              </a:spcBef>
            </a:pPr>
            <a:r>
              <a:rPr lang="en-US" sz="3600" b="1">
                <a:solidFill>
                  <a:srgbClr val="0000FF"/>
                </a:solidFill>
                <a:latin typeface="Times New Roman" pitchFamily="18" charset="0"/>
                <a:ea typeface="+mj-ea"/>
                <a:cs typeface="Times New Roman" pitchFamily="18" charset="0"/>
              </a:rPr>
              <a:t>Memory-Mapped Files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1219200" y="76200"/>
            <a:ext cx="7924800" cy="914400"/>
          </a:xfrm>
        </p:spPr>
        <p:txBody>
          <a:bodyPr vert="horz" lIns="91440" tIns="45720" rIns="91440" bIns="45720" rtlCol="0" anchor="ctr">
            <a:noAutofit/>
          </a:bodyPr>
          <a:lstStyle/>
          <a:p>
            <a:r>
              <a:rPr lang="en-US" smtClean="0"/>
              <a:t>Design Issues for Paging System </a:t>
            </a:r>
            <a:br>
              <a:rPr lang="en-US" smtClean="0"/>
            </a:br>
            <a:r>
              <a:rPr lang="en-US" smtClean="0"/>
              <a:t> Cleaning Policy</a:t>
            </a:r>
          </a:p>
        </p:txBody>
      </p:sp>
      <p:sp>
        <p:nvSpPr>
          <p:cNvPr id="25603" name="Rectangle 3"/>
          <p:cNvSpPr>
            <a:spLocks noGrp="1"/>
          </p:cNvSpPr>
          <p:nvPr>
            <p:ph type="body" idx="1"/>
          </p:nvPr>
        </p:nvSpPr>
        <p:spPr>
          <a:xfrm>
            <a:off x="304800" y="1524000"/>
            <a:ext cx="8382000" cy="4724400"/>
          </a:xfrm>
        </p:spPr>
        <p:txBody>
          <a:bodyPr/>
          <a:lstStyle/>
          <a:p>
            <a:pPr marL="0" indent="0">
              <a:lnSpc>
                <a:spcPct val="80000"/>
              </a:lnSpc>
              <a:buClrTx/>
              <a:buSzTx/>
              <a:buFont typeface="Wingdings" pitchFamily="2" charset="2"/>
              <a:buNone/>
              <a:defRPr/>
            </a:pPr>
            <a:r>
              <a:rPr lang="en-US" sz="2400" b="1" i="1" smtClean="0">
                <a:solidFill>
                  <a:srgbClr val="FF0000"/>
                </a:solidFill>
                <a:latin typeface="Times New Roman" pitchFamily="18" charset="0"/>
                <a:cs typeface="Times New Roman" pitchFamily="18" charset="0"/>
              </a:rPr>
              <a:t>All content of a page can be read from/write to file </a:t>
            </a:r>
            <a:r>
              <a:rPr lang="en-US" sz="2400" b="1" i="1" smtClean="0">
                <a:solidFill>
                  <a:srgbClr val="FF0000"/>
                </a:solidFill>
                <a:latin typeface="Times New Roman" pitchFamily="18" charset="0"/>
                <a:cs typeface="Times New Roman" pitchFamily="18" charset="0"/>
                <a:sym typeface="Wingdings" pitchFamily="2" charset="2"/>
              </a:rPr>
              <a:t> The page must be clean.</a:t>
            </a:r>
          </a:p>
          <a:p>
            <a:pPr marL="0" indent="0">
              <a:lnSpc>
                <a:spcPct val="80000"/>
              </a:lnSpc>
              <a:buClrTx/>
              <a:buSzTx/>
              <a:buFont typeface="Wingdings" pitchFamily="2" charset="2"/>
              <a:buNone/>
              <a:defRPr/>
            </a:pPr>
            <a:endParaRPr lang="en-US" sz="1400" b="1" i="1" smtClean="0">
              <a:latin typeface="Times New Roman" pitchFamily="18" charset="0"/>
              <a:cs typeface="Times New Roman" pitchFamily="18" charset="0"/>
            </a:endParaRPr>
          </a:p>
          <a:p>
            <a:pPr algn="just">
              <a:lnSpc>
                <a:spcPct val="80000"/>
              </a:lnSpc>
              <a:buClrTx/>
              <a:buSzTx/>
              <a:buFont typeface="Arial" charset="0"/>
              <a:buChar char="•"/>
              <a:defRPr/>
            </a:pPr>
            <a:r>
              <a:rPr lang="en-US" sz="2800" b="1" i="1" smtClean="0">
                <a:solidFill>
                  <a:srgbClr val="0000FF"/>
                </a:solidFill>
                <a:latin typeface="Times New Roman" pitchFamily="18" charset="0"/>
                <a:cs typeface="Times New Roman" pitchFamily="18" charset="0"/>
              </a:rPr>
              <a:t>Solution: Paging daemon is used.</a:t>
            </a:r>
          </a:p>
          <a:p>
            <a:pPr lvl="1" algn="just">
              <a:lnSpc>
                <a:spcPct val="80000"/>
              </a:lnSpc>
              <a:defRPr/>
            </a:pPr>
            <a:r>
              <a:rPr lang="en-US" sz="2400" smtClean="0">
                <a:solidFill>
                  <a:srgbClr val="008000"/>
                </a:solidFill>
                <a:latin typeface="Times New Roman" pitchFamily="18" charset="0"/>
                <a:cs typeface="Times New Roman" pitchFamily="18" charset="0"/>
              </a:rPr>
              <a:t>A background process sleeps most of time but is awakened periodically to inspect the state of memory</a:t>
            </a:r>
          </a:p>
          <a:p>
            <a:pPr lvl="1" algn="just">
              <a:lnSpc>
                <a:spcPct val="80000"/>
              </a:lnSpc>
              <a:defRPr/>
            </a:pPr>
            <a:r>
              <a:rPr lang="en-US" sz="2400" smtClean="0">
                <a:solidFill>
                  <a:srgbClr val="0000FF"/>
                </a:solidFill>
                <a:latin typeface="Times New Roman" pitchFamily="18" charset="0"/>
                <a:cs typeface="Times New Roman" pitchFamily="18" charset="0"/>
              </a:rPr>
              <a:t>Ensure a plentiful of free page frame to paging works best</a:t>
            </a:r>
          </a:p>
          <a:p>
            <a:pPr lvl="1" algn="just">
              <a:lnSpc>
                <a:spcPct val="80000"/>
              </a:lnSpc>
              <a:defRPr/>
            </a:pPr>
            <a:r>
              <a:rPr lang="en-US" sz="2400" smtClean="0">
                <a:solidFill>
                  <a:srgbClr val="008000"/>
                </a:solidFill>
                <a:latin typeface="Times New Roman" pitchFamily="18" charset="0"/>
                <a:cs typeface="Times New Roman" pitchFamily="18" charset="0"/>
              </a:rPr>
              <a:t>If too few page frames are free, the paging daemon begins selecting pages to evict using some page replacement algorithm, then written them to disk (if it is modified)</a:t>
            </a:r>
          </a:p>
          <a:p>
            <a:pPr lvl="1" algn="just">
              <a:lnSpc>
                <a:spcPct val="80000"/>
              </a:lnSpc>
              <a:defRPr/>
            </a:pPr>
            <a:r>
              <a:rPr lang="en-US" sz="2400" b="1" smtClean="0">
                <a:latin typeface="Times New Roman" pitchFamily="18" charset="0"/>
                <a:cs typeface="Times New Roman" pitchFamily="18" charset="0"/>
              </a:rPr>
              <a:t>Requirement:</a:t>
            </a:r>
          </a:p>
          <a:p>
            <a:pPr lvl="2" algn="just">
              <a:lnSpc>
                <a:spcPct val="80000"/>
              </a:lnSpc>
              <a:defRPr/>
            </a:pPr>
            <a:r>
              <a:rPr lang="en-US" sz="2200" b="1" smtClean="0">
                <a:latin typeface="Times New Roman" pitchFamily="18" charset="0"/>
                <a:cs typeface="Times New Roman" pitchFamily="18" charset="0"/>
              </a:rPr>
              <a:t>The previous contents of page are remembered</a:t>
            </a:r>
          </a:p>
          <a:p>
            <a:pPr lvl="2" algn="just">
              <a:lnSpc>
                <a:spcPct val="80000"/>
              </a:lnSpc>
              <a:buNone/>
              <a:defRPr/>
            </a:pPr>
            <a:r>
              <a:rPr lang="en-US" sz="2200" b="1" smtClean="0">
                <a:latin typeface="Times New Roman" pitchFamily="18" charset="0"/>
                <a:cs typeface="Times New Roman" pitchFamily="18" charset="0"/>
                <a:sym typeface="Wingdings" pitchFamily="2" charset="2"/>
              </a:rPr>
              <a:t> </a:t>
            </a:r>
            <a:r>
              <a:rPr lang="en-US" sz="2200" b="1" smtClean="0">
                <a:latin typeface="Times New Roman" pitchFamily="18" charset="0"/>
                <a:cs typeface="Times New Roman" pitchFamily="18" charset="0"/>
              </a:rPr>
              <a:t>All the free frames are clean, so the written to disk in a big hurry does not occur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1219200" y="76200"/>
            <a:ext cx="7924800" cy="914400"/>
          </a:xfrm>
        </p:spPr>
        <p:txBody>
          <a:bodyPr vert="horz" lIns="91440" tIns="45720" rIns="91440" bIns="45720" rtlCol="0" anchor="ctr">
            <a:noAutofit/>
          </a:bodyPr>
          <a:lstStyle/>
          <a:p>
            <a:r>
              <a:rPr lang="en-US" smtClean="0"/>
              <a:t>Design Issues for Paging System </a:t>
            </a:r>
            <a:br>
              <a:rPr lang="en-US" smtClean="0"/>
            </a:br>
            <a:r>
              <a:rPr lang="en-US" smtClean="0"/>
              <a:t> Cleaning Policy</a:t>
            </a:r>
          </a:p>
        </p:txBody>
      </p:sp>
      <p:sp>
        <p:nvSpPr>
          <p:cNvPr id="44035" name="Rectangle 3"/>
          <p:cNvSpPr>
            <a:spLocks noGrp="1"/>
          </p:cNvSpPr>
          <p:nvPr>
            <p:ph type="body" idx="1"/>
          </p:nvPr>
        </p:nvSpPr>
        <p:spPr>
          <a:xfrm>
            <a:off x="304800" y="1447800"/>
            <a:ext cx="8382000" cy="3048000"/>
          </a:xfrm>
        </p:spPr>
        <p:txBody>
          <a:bodyPr/>
          <a:lstStyle/>
          <a:p>
            <a:pPr algn="just">
              <a:lnSpc>
                <a:spcPct val="80000"/>
              </a:lnSpc>
              <a:buClrTx/>
              <a:buSzTx/>
              <a:buFont typeface="Wingdings" pitchFamily="2" charset="2"/>
              <a:buNone/>
            </a:pPr>
            <a:r>
              <a:rPr lang="en-US" sz="2800" b="1" i="1" smtClean="0">
                <a:solidFill>
                  <a:srgbClr val="0000FF"/>
                </a:solidFill>
                <a:latin typeface="Times New Roman" pitchFamily="18" charset="0"/>
                <a:cs typeface="Times New Roman" pitchFamily="18" charset="0"/>
              </a:rPr>
              <a:t>Cleaning policy</a:t>
            </a:r>
          </a:p>
          <a:p>
            <a:pPr lvl="1" algn="just">
              <a:lnSpc>
                <a:spcPct val="80000"/>
              </a:lnSpc>
            </a:pPr>
            <a:r>
              <a:rPr lang="en-US" sz="2600" smtClean="0">
                <a:latin typeface="Times New Roman" pitchFamily="18" charset="0"/>
                <a:cs typeface="Times New Roman" pitchFamily="18" charset="0"/>
              </a:rPr>
              <a:t>Using two-handed clock</a:t>
            </a:r>
          </a:p>
          <a:p>
            <a:pPr lvl="2" algn="just">
              <a:lnSpc>
                <a:spcPct val="80000"/>
              </a:lnSpc>
            </a:pPr>
            <a:r>
              <a:rPr lang="en-US" b="1" i="1" smtClean="0">
                <a:solidFill>
                  <a:srgbClr val="008000"/>
                </a:solidFill>
                <a:latin typeface="Times New Roman" pitchFamily="18" charset="0"/>
                <a:cs typeface="Times New Roman" pitchFamily="18" charset="0"/>
              </a:rPr>
              <a:t>Front hand</a:t>
            </a:r>
            <a:r>
              <a:rPr lang="en-US" smtClean="0">
                <a:solidFill>
                  <a:srgbClr val="008000"/>
                </a:solidFill>
                <a:latin typeface="Times New Roman" pitchFamily="18" charset="0"/>
                <a:cs typeface="Times New Roman" pitchFamily="18" charset="0"/>
              </a:rPr>
              <a:t> </a:t>
            </a:r>
            <a:r>
              <a:rPr lang="en-US" smtClean="0">
                <a:latin typeface="Times New Roman" pitchFamily="18" charset="0"/>
                <a:cs typeface="Times New Roman" pitchFamily="18" charset="0"/>
              </a:rPr>
              <a:t>(</a:t>
            </a:r>
            <a:r>
              <a:rPr lang="en-US" smtClean="0">
                <a:solidFill>
                  <a:srgbClr val="008000"/>
                </a:solidFill>
                <a:latin typeface="Times New Roman" pitchFamily="18" charset="0"/>
                <a:cs typeface="Times New Roman" pitchFamily="18" charset="0"/>
              </a:rPr>
              <a:t>pointer for cleaning pages</a:t>
            </a:r>
            <a:r>
              <a:rPr lang="en-US" smtClean="0">
                <a:latin typeface="Times New Roman" pitchFamily="18" charset="0"/>
                <a:cs typeface="Times New Roman" pitchFamily="18" charset="0"/>
              </a:rPr>
              <a:t>) is controlled by the paging daemon. When it points to a dirty page, that page is written back to disk and the front hand is advanced. Otherwise, it is just advanced</a:t>
            </a:r>
          </a:p>
          <a:p>
            <a:pPr lvl="2" algn="just">
              <a:lnSpc>
                <a:spcPct val="80000"/>
              </a:lnSpc>
            </a:pPr>
            <a:r>
              <a:rPr lang="en-US" b="1" i="1" smtClean="0">
                <a:solidFill>
                  <a:srgbClr val="0000FF"/>
                </a:solidFill>
                <a:latin typeface="Times New Roman" pitchFamily="18" charset="0"/>
                <a:cs typeface="Times New Roman" pitchFamily="18" charset="0"/>
              </a:rPr>
              <a:t>Back hand </a:t>
            </a:r>
            <a:r>
              <a:rPr lang="en-US" b="1" smtClean="0">
                <a:latin typeface="Times New Roman" pitchFamily="18" charset="0"/>
                <a:cs typeface="Times New Roman" pitchFamily="18" charset="0"/>
              </a:rPr>
              <a:t>(</a:t>
            </a:r>
            <a:r>
              <a:rPr lang="en-US" smtClean="0">
                <a:solidFill>
                  <a:srgbClr val="0000FF"/>
                </a:solidFill>
              </a:rPr>
              <a:t>pointer for choosing an evicted page</a:t>
            </a:r>
            <a:r>
              <a:rPr lang="en-US" b="1" smtClean="0">
                <a:latin typeface="Times New Roman" pitchFamily="18" charset="0"/>
                <a:cs typeface="Times New Roman" pitchFamily="18" charset="0"/>
              </a:rPr>
              <a:t>)</a:t>
            </a:r>
            <a:r>
              <a:rPr lang="en-US" smtClean="0">
                <a:solidFill>
                  <a:srgbClr val="0000FF"/>
                </a:solidFill>
                <a:latin typeface="Times New Roman" pitchFamily="18" charset="0"/>
                <a:cs typeface="Times New Roman" pitchFamily="18" charset="0"/>
              </a:rPr>
              <a:t> </a:t>
            </a:r>
            <a:r>
              <a:rPr lang="en-US" smtClean="0">
                <a:latin typeface="Times New Roman" pitchFamily="18" charset="0"/>
                <a:cs typeface="Times New Roman" pitchFamily="18" charset="0"/>
              </a:rPr>
              <a:t>is used for page replacement algorithm as in the standard clock algorithm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1524000" y="0"/>
            <a:ext cx="7620000" cy="1143000"/>
          </a:xfrm>
        </p:spPr>
        <p:txBody>
          <a:bodyPr vert="horz" lIns="91440" tIns="45720" rIns="91440" bIns="45720" rtlCol="0" anchor="ctr">
            <a:noAutofit/>
          </a:bodyPr>
          <a:lstStyle/>
          <a:p>
            <a:r>
              <a:rPr lang="en-US" smtClean="0"/>
              <a:t>Design Issues for Paging System </a:t>
            </a:r>
            <a:br>
              <a:rPr lang="en-US" smtClean="0"/>
            </a:br>
            <a:r>
              <a:rPr lang="en-US" smtClean="0"/>
              <a:t> Virtual Memory Interface</a:t>
            </a:r>
          </a:p>
        </p:txBody>
      </p:sp>
      <p:sp>
        <p:nvSpPr>
          <p:cNvPr id="45059" name="Rectangle 3"/>
          <p:cNvSpPr>
            <a:spLocks noGrp="1"/>
          </p:cNvSpPr>
          <p:nvPr>
            <p:ph type="body" sz="half" idx="1"/>
          </p:nvPr>
        </p:nvSpPr>
        <p:spPr>
          <a:xfrm>
            <a:off x="228600" y="1295400"/>
            <a:ext cx="8534400" cy="4800600"/>
          </a:xfrm>
        </p:spPr>
        <p:txBody>
          <a:bodyPr>
            <a:normAutofit lnSpcReduction="10000"/>
          </a:bodyPr>
          <a:lstStyle/>
          <a:p>
            <a:pPr algn="just"/>
            <a:r>
              <a:rPr lang="en-US" sz="2800" b="1" i="1" smtClean="0">
                <a:solidFill>
                  <a:srgbClr val="FF0000"/>
                </a:solidFill>
                <a:latin typeface="Times New Roman" pitchFamily="18" charset="0"/>
                <a:cs typeface="Times New Roman" pitchFamily="18" charset="0"/>
              </a:rPr>
              <a:t>Context</a:t>
            </a:r>
          </a:p>
          <a:p>
            <a:pPr lvl="1" algn="just"/>
            <a:r>
              <a:rPr lang="en-US" sz="2400" smtClean="0">
                <a:solidFill>
                  <a:srgbClr val="FF0000"/>
                </a:solidFill>
                <a:latin typeface="Times New Roman" pitchFamily="18" charset="0"/>
                <a:cs typeface="Times New Roman" pitchFamily="18" charset="0"/>
              </a:rPr>
              <a:t>Large virtual address space </a:t>
            </a:r>
            <a:r>
              <a:rPr lang="en-US" sz="2400" smtClean="0">
                <a:solidFill>
                  <a:srgbClr val="FF0000"/>
                </a:solidFill>
                <a:latin typeface="Times New Roman" pitchFamily="18" charset="0"/>
                <a:cs typeface="Times New Roman" pitchFamily="18" charset="0"/>
                <a:sym typeface="Wingdings" pitchFamily="2" charset="2"/>
              </a:rPr>
              <a:t> S</a:t>
            </a:r>
            <a:r>
              <a:rPr lang="en-US" sz="2400" smtClean="0">
                <a:solidFill>
                  <a:srgbClr val="FF0000"/>
                </a:solidFill>
                <a:latin typeface="Times New Roman" pitchFamily="18" charset="0"/>
                <a:cs typeface="Times New Roman" pitchFamily="18" charset="0"/>
              </a:rPr>
              <a:t>maller physical memory</a:t>
            </a:r>
          </a:p>
          <a:p>
            <a:pPr lvl="1" algn="just"/>
            <a:r>
              <a:rPr lang="en-US" sz="2400" smtClean="0">
                <a:solidFill>
                  <a:srgbClr val="FF0000"/>
                </a:solidFill>
                <a:latin typeface="Times New Roman" pitchFamily="18" charset="0"/>
                <a:cs typeface="Times New Roman" pitchFamily="18" charset="0"/>
              </a:rPr>
              <a:t>Can programmers control over their memory map to allow many processes to share memory?</a:t>
            </a:r>
          </a:p>
          <a:p>
            <a:pPr algn="just"/>
            <a:r>
              <a:rPr lang="en-US" sz="2800" b="1" i="1" smtClean="0">
                <a:solidFill>
                  <a:srgbClr val="0000FF"/>
                </a:solidFill>
                <a:latin typeface="Times New Roman" pitchFamily="18" charset="0"/>
                <a:cs typeface="Times New Roman" pitchFamily="18" charset="0"/>
              </a:rPr>
              <a:t>Solution: Share memory</a:t>
            </a:r>
          </a:p>
          <a:p>
            <a:pPr lvl="1" algn="just"/>
            <a:r>
              <a:rPr lang="en-US" sz="2400" smtClean="0">
                <a:solidFill>
                  <a:srgbClr val="0000FF"/>
                </a:solidFill>
                <a:latin typeface="Times New Roman" pitchFamily="18" charset="0"/>
                <a:cs typeface="Times New Roman" pitchFamily="18" charset="0"/>
              </a:rPr>
              <a:t>Programmer can name regions of their memory then these names of memory regions can be shared to many processes.</a:t>
            </a:r>
          </a:p>
          <a:p>
            <a:pPr lvl="1" algn="just">
              <a:buFont typeface="Arial" charset="0"/>
              <a:buNone/>
            </a:pPr>
            <a:r>
              <a:rPr lang="en-US" sz="2400" smtClean="0">
                <a:latin typeface="Times New Roman" pitchFamily="18" charset="0"/>
                <a:cs typeface="Times New Roman" pitchFamily="18" charset="0"/>
                <a:sym typeface="Wingdings" pitchFamily="2" charset="2"/>
              </a:rPr>
              <a:t></a:t>
            </a:r>
            <a:r>
              <a:rPr lang="en-US" sz="2400" smtClean="0">
                <a:latin typeface="Times New Roman" pitchFamily="18" charset="0"/>
                <a:cs typeface="Times New Roman" pitchFamily="18" charset="0"/>
              </a:rPr>
              <a:t> The page in memory can be shared to many processes</a:t>
            </a:r>
          </a:p>
          <a:p>
            <a:pPr lvl="1" algn="just">
              <a:buFont typeface="Arial" charset="0"/>
              <a:buNone/>
            </a:pPr>
            <a:r>
              <a:rPr lang="en-US" sz="2400" smtClean="0">
                <a:latin typeface="Times New Roman" pitchFamily="18" charset="0"/>
                <a:cs typeface="Times New Roman" pitchFamily="18" charset="0"/>
                <a:sym typeface="Wingdings" pitchFamily="2" charset="2"/>
              </a:rPr>
              <a:t></a:t>
            </a:r>
            <a:r>
              <a:rPr lang="en-US" sz="2400" smtClean="0">
                <a:latin typeface="Times New Roman" pitchFamily="18" charset="0"/>
                <a:cs typeface="Times New Roman" pitchFamily="18" charset="0"/>
              </a:rPr>
              <a:t>The shared memory region is used to write by one process and read from another(pipe mechanism, IPC – InterProcess Communication).</a:t>
            </a:r>
          </a:p>
          <a:p>
            <a:pPr lvl="1" algn="just">
              <a:buFont typeface="Arial" charset="0"/>
              <a:buNone/>
            </a:pPr>
            <a:r>
              <a:rPr lang="en-US" sz="2400" smtClean="0">
                <a:latin typeface="Times New Roman" pitchFamily="18" charset="0"/>
                <a:cs typeface="Times New Roman" pitchFamily="18" charset="0"/>
                <a:sym typeface="Wingdings" pitchFamily="2" charset="2"/>
              </a:rPr>
              <a:t></a:t>
            </a:r>
            <a:r>
              <a:rPr lang="en-US" sz="2400" smtClean="0">
                <a:latin typeface="Times New Roman" pitchFamily="18" charset="0"/>
                <a:cs typeface="Times New Roman" pitchFamily="18" charset="0"/>
              </a:rPr>
              <a:t> High bandwidth, enhance the program’s progress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xfrm>
            <a:off x="1524000" y="0"/>
            <a:ext cx="7620000" cy="1143000"/>
          </a:xfrm>
        </p:spPr>
        <p:txBody>
          <a:bodyPr vert="horz" lIns="91440" tIns="45720" rIns="91440" bIns="45720" rtlCol="0" anchor="ctr">
            <a:noAutofit/>
          </a:bodyPr>
          <a:lstStyle/>
          <a:p>
            <a:r>
              <a:rPr lang="en-US" smtClean="0"/>
              <a:t>Design Issues for Paging System </a:t>
            </a:r>
            <a:br>
              <a:rPr lang="en-US" smtClean="0"/>
            </a:br>
            <a:r>
              <a:rPr lang="en-US" smtClean="0"/>
              <a:t> Virtual Memory Interface</a:t>
            </a:r>
          </a:p>
        </p:txBody>
      </p:sp>
      <p:sp>
        <p:nvSpPr>
          <p:cNvPr id="46083" name="Rectangle 3"/>
          <p:cNvSpPr>
            <a:spLocks noGrp="1"/>
          </p:cNvSpPr>
          <p:nvPr>
            <p:ph type="body" sz="half" idx="4294967295"/>
          </p:nvPr>
        </p:nvSpPr>
        <p:spPr>
          <a:xfrm>
            <a:off x="457200" y="1524000"/>
            <a:ext cx="8305800" cy="4800600"/>
          </a:xfrm>
        </p:spPr>
        <p:txBody>
          <a:bodyPr/>
          <a:lstStyle/>
          <a:p>
            <a:pPr algn="just"/>
            <a:r>
              <a:rPr lang="en-US" sz="2800" b="1" i="1" smtClean="0">
                <a:latin typeface="Times New Roman" pitchFamily="18" charset="0"/>
                <a:cs typeface="Times New Roman" pitchFamily="18" charset="0"/>
              </a:rPr>
              <a:t>In message passing system</a:t>
            </a:r>
            <a:r>
              <a:rPr lang="en-US" sz="2400" smtClean="0">
                <a:latin typeface="Times New Roman" pitchFamily="18" charset="0"/>
                <a:cs typeface="Times New Roman" pitchFamily="18" charset="0"/>
              </a:rPr>
              <a:t>:</a:t>
            </a:r>
          </a:p>
          <a:p>
            <a:pPr lvl="1" algn="just"/>
            <a:r>
              <a:rPr lang="en-US" sz="2600" b="1" smtClean="0">
                <a:solidFill>
                  <a:srgbClr val="FF0000"/>
                </a:solidFill>
                <a:latin typeface="Times New Roman" pitchFamily="18" charset="0"/>
                <a:cs typeface="Times New Roman" pitchFamily="18" charset="0"/>
              </a:rPr>
              <a:t>Problem</a:t>
            </a:r>
            <a:r>
              <a:rPr lang="en-US" sz="2600" smtClean="0">
                <a:solidFill>
                  <a:srgbClr val="FF0000"/>
                </a:solidFill>
                <a:latin typeface="Times New Roman" pitchFamily="18" charset="0"/>
                <a:cs typeface="Times New Roman" pitchFamily="18" charset="0"/>
              </a:rPr>
              <a:t>: when messages are passed, the data are copied from one address space to another </a:t>
            </a:r>
            <a:r>
              <a:rPr lang="en-US" sz="2600" smtClean="0">
                <a:solidFill>
                  <a:srgbClr val="FF0000"/>
                </a:solidFill>
                <a:latin typeface="Times New Roman" pitchFamily="18" charset="0"/>
                <a:cs typeface="Times New Roman" pitchFamily="18" charset="0"/>
                <a:sym typeface="Wingdings" pitchFamily="2" charset="2"/>
              </a:rPr>
              <a:t></a:t>
            </a:r>
            <a:r>
              <a:rPr lang="en-US" sz="2600" smtClean="0">
                <a:solidFill>
                  <a:srgbClr val="FF0000"/>
                </a:solidFill>
                <a:latin typeface="Times New Roman" pitchFamily="18" charset="0"/>
                <a:cs typeface="Times New Roman" pitchFamily="18" charset="0"/>
              </a:rPr>
              <a:t> complexity and waste time</a:t>
            </a:r>
          </a:p>
          <a:p>
            <a:pPr lvl="1" algn="just"/>
            <a:r>
              <a:rPr lang="en-US" sz="2600" b="1" smtClean="0">
                <a:solidFill>
                  <a:srgbClr val="0000FF"/>
                </a:solidFill>
                <a:latin typeface="Times New Roman" pitchFamily="18" charset="0"/>
                <a:cs typeface="Times New Roman" pitchFamily="18" charset="0"/>
              </a:rPr>
              <a:t>Solution</a:t>
            </a:r>
            <a:r>
              <a:rPr lang="en-US" sz="2600" smtClean="0">
                <a:solidFill>
                  <a:srgbClr val="0000FF"/>
                </a:solidFill>
                <a:latin typeface="Times New Roman" pitchFamily="18" charset="0"/>
                <a:cs typeface="Times New Roman" pitchFamily="18" charset="0"/>
              </a:rPr>
              <a:t>: shared memory is applied by copying the named pages instead of all the data</a:t>
            </a:r>
          </a:p>
          <a:p>
            <a:pPr lvl="2" algn="just"/>
            <a:r>
              <a:rPr lang="en-US" smtClean="0">
                <a:latin typeface="Times New Roman" pitchFamily="18" charset="0"/>
                <a:cs typeface="Times New Roman" pitchFamily="18" charset="0"/>
              </a:rPr>
              <a:t>The sender unmaps the pages containing the message when the message are passed </a:t>
            </a:r>
          </a:p>
          <a:p>
            <a:pPr lvl="2" algn="just"/>
            <a:r>
              <a:rPr lang="en-US" smtClean="0">
                <a:latin typeface="Times New Roman" pitchFamily="18" charset="0"/>
                <a:cs typeface="Times New Roman" pitchFamily="18" charset="0"/>
              </a:rPr>
              <a:t>Then, the receiving maps the unmapped pages in (only page names have to be copied)</a:t>
            </a:r>
          </a:p>
          <a:p>
            <a:pPr lvl="2" algn="just">
              <a:buFont typeface="Arial" charset="0"/>
              <a:buNone/>
            </a:pPr>
            <a:r>
              <a:rPr lang="en-US" smtClean="0">
                <a:latin typeface="Times New Roman" pitchFamily="18" charset="0"/>
                <a:cs typeface="Times New Roman" pitchFamily="18" charset="0"/>
                <a:sym typeface="Wingdings" pitchFamily="2" charset="2"/>
              </a:rPr>
              <a:t> </a:t>
            </a:r>
            <a:r>
              <a:rPr lang="en-US" b="1" smtClean="0">
                <a:latin typeface="Times New Roman" pitchFamily="18" charset="0"/>
                <a:cs typeface="Times New Roman" pitchFamily="18" charset="0"/>
                <a:sym typeface="Wingdings" pitchFamily="2" charset="2"/>
              </a:rPr>
              <a:t>H</a:t>
            </a:r>
            <a:r>
              <a:rPr lang="en-US" b="1" smtClean="0">
                <a:latin typeface="Times New Roman" pitchFamily="18" charset="0"/>
                <a:cs typeface="Times New Roman" pitchFamily="18" charset="0"/>
              </a:rPr>
              <a:t>igh performance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609600" y="152400"/>
            <a:ext cx="8229600" cy="685800"/>
          </a:xfrm>
        </p:spPr>
        <p:txBody>
          <a:bodyPr/>
          <a:lstStyle/>
          <a:p>
            <a:r>
              <a:rPr lang="en-US" smtClean="0">
                <a:latin typeface="Times New Roman" pitchFamily="18" charset="0"/>
                <a:cs typeface="Times New Roman" pitchFamily="18" charset="0"/>
              </a:rPr>
              <a:t>Objectives…</a:t>
            </a:r>
          </a:p>
        </p:txBody>
      </p:sp>
      <p:sp>
        <p:nvSpPr>
          <p:cNvPr id="20483" name="Rectangle 3"/>
          <p:cNvSpPr>
            <a:spLocks noGrp="1"/>
          </p:cNvSpPr>
          <p:nvPr>
            <p:ph type="body" idx="1"/>
          </p:nvPr>
        </p:nvSpPr>
        <p:spPr>
          <a:xfrm>
            <a:off x="381000" y="914400"/>
            <a:ext cx="7391400" cy="5334000"/>
          </a:xfrm>
        </p:spPr>
        <p:txBody>
          <a:bodyPr>
            <a:normAutofit fontScale="92500" lnSpcReduction="10000"/>
          </a:bodyPr>
          <a:lstStyle/>
          <a:p>
            <a:pPr>
              <a:buClrTx/>
              <a:buSzTx/>
              <a:buFont typeface="Arial" charset="0"/>
              <a:buChar char="•"/>
            </a:pPr>
            <a:r>
              <a:rPr lang="en-US" b="1" smtClean="0">
                <a:solidFill>
                  <a:srgbClr val="0000FF"/>
                </a:solidFill>
                <a:latin typeface="Times New Roman" pitchFamily="18" charset="0"/>
                <a:cs typeface="Times New Roman" pitchFamily="18" charset="0"/>
              </a:rPr>
              <a:t>Implementation Issues</a:t>
            </a:r>
          </a:p>
          <a:p>
            <a:pPr lvl="1"/>
            <a:r>
              <a:rPr lang="en-US" smtClean="0">
                <a:latin typeface="Times New Roman" pitchFamily="18" charset="0"/>
                <a:cs typeface="Times New Roman" pitchFamily="18" charset="0"/>
              </a:rPr>
              <a:t>OS Involvement with Paging</a:t>
            </a:r>
          </a:p>
          <a:p>
            <a:pPr lvl="1"/>
            <a:r>
              <a:rPr lang="en-US" smtClean="0">
                <a:latin typeface="Times New Roman" pitchFamily="18" charset="0"/>
                <a:cs typeface="Times New Roman" pitchFamily="18" charset="0"/>
              </a:rPr>
              <a:t>Page Fault Handling</a:t>
            </a:r>
          </a:p>
          <a:p>
            <a:pPr lvl="1"/>
            <a:r>
              <a:rPr lang="en-US" smtClean="0">
                <a:latin typeface="Times New Roman" pitchFamily="18" charset="0"/>
                <a:cs typeface="Times New Roman" pitchFamily="18" charset="0"/>
              </a:rPr>
              <a:t>Instruction Backup</a:t>
            </a:r>
          </a:p>
          <a:p>
            <a:pPr lvl="1"/>
            <a:r>
              <a:rPr lang="en-US" smtClean="0">
                <a:latin typeface="Times New Roman" pitchFamily="18" charset="0"/>
                <a:cs typeface="Times New Roman" pitchFamily="18" charset="0"/>
              </a:rPr>
              <a:t>Locking Pages in Memory</a:t>
            </a:r>
          </a:p>
          <a:p>
            <a:pPr lvl="1"/>
            <a:r>
              <a:rPr lang="en-US" smtClean="0">
                <a:latin typeface="Times New Roman" pitchFamily="18" charset="0"/>
                <a:cs typeface="Times New Roman" pitchFamily="18" charset="0"/>
              </a:rPr>
              <a:t>Backing Store</a:t>
            </a:r>
          </a:p>
          <a:p>
            <a:pPr lvl="1"/>
            <a:r>
              <a:rPr lang="en-US" smtClean="0">
                <a:latin typeface="Times New Roman" pitchFamily="18" charset="0"/>
                <a:cs typeface="Times New Roman" pitchFamily="18" charset="0"/>
              </a:rPr>
              <a:t>Policy and Mechanism</a:t>
            </a:r>
          </a:p>
          <a:p>
            <a:pPr>
              <a:buClrTx/>
              <a:buSzTx/>
              <a:buFont typeface="Arial" charset="0"/>
              <a:buChar char="•"/>
            </a:pPr>
            <a:r>
              <a:rPr lang="en-US" b="1" smtClean="0">
                <a:solidFill>
                  <a:srgbClr val="0000FF"/>
                </a:solidFill>
                <a:latin typeface="Times New Roman" pitchFamily="18" charset="0"/>
                <a:cs typeface="Times New Roman" pitchFamily="18" charset="0"/>
              </a:rPr>
              <a:t>Segmentation</a:t>
            </a:r>
          </a:p>
          <a:p>
            <a:pPr lvl="1"/>
            <a:r>
              <a:rPr lang="en-US" smtClean="0">
                <a:latin typeface="Times New Roman" pitchFamily="18" charset="0"/>
                <a:cs typeface="Times New Roman" pitchFamily="18" charset="0"/>
              </a:rPr>
              <a:t>Pure Segment</a:t>
            </a:r>
          </a:p>
          <a:p>
            <a:pPr lvl="1"/>
            <a:r>
              <a:rPr lang="en-US" smtClean="0">
                <a:solidFill>
                  <a:srgbClr val="FF0000"/>
                </a:solidFill>
              </a:rPr>
              <a:t>Read yourself</a:t>
            </a:r>
            <a:endParaRPr lang="en-US" smtClean="0">
              <a:solidFill>
                <a:srgbClr val="FF0000"/>
              </a:solidFill>
              <a:latin typeface="Times New Roman" pitchFamily="18" charset="0"/>
              <a:cs typeface="Times New Roman" pitchFamily="18" charset="0"/>
            </a:endParaRPr>
          </a:p>
          <a:p>
            <a:pPr lvl="2"/>
            <a:r>
              <a:rPr lang="en-US" smtClean="0">
                <a:latin typeface="Times New Roman" pitchFamily="18" charset="0"/>
                <a:cs typeface="Times New Roman" pitchFamily="18" charset="0"/>
              </a:rPr>
              <a:t>Segmentation with Paging: MULTICS</a:t>
            </a:r>
          </a:p>
          <a:p>
            <a:pPr lvl="2"/>
            <a:r>
              <a:rPr lang="en-US" smtClean="0">
                <a:latin typeface="Times New Roman" pitchFamily="18" charset="0"/>
                <a:cs typeface="Times New Roman" pitchFamily="18" charset="0"/>
              </a:rPr>
              <a:t>Segmentation with Paging: Intel Pentium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1524000" y="0"/>
            <a:ext cx="7620000" cy="1143000"/>
          </a:xfrm>
        </p:spPr>
        <p:txBody>
          <a:bodyPr vert="horz" lIns="91440" tIns="45720" rIns="91440" bIns="45720" rtlCol="0" anchor="ctr">
            <a:noAutofit/>
          </a:bodyPr>
          <a:lstStyle/>
          <a:p>
            <a:r>
              <a:rPr lang="en-US" smtClean="0"/>
              <a:t>Design Issues for Paging System </a:t>
            </a:r>
            <a:br>
              <a:rPr lang="en-US" smtClean="0"/>
            </a:br>
            <a:r>
              <a:rPr lang="en-US" smtClean="0"/>
              <a:t> Virtual Memory Interface</a:t>
            </a:r>
          </a:p>
        </p:txBody>
      </p:sp>
      <p:sp>
        <p:nvSpPr>
          <p:cNvPr id="47107" name="Rectangle 3"/>
          <p:cNvSpPr>
            <a:spLocks noGrp="1"/>
          </p:cNvSpPr>
          <p:nvPr>
            <p:ph type="body" sz="half" idx="4294967295"/>
          </p:nvPr>
        </p:nvSpPr>
        <p:spPr>
          <a:xfrm>
            <a:off x="304800" y="1676400"/>
            <a:ext cx="8610600" cy="4572000"/>
          </a:xfrm>
        </p:spPr>
        <p:txBody>
          <a:bodyPr>
            <a:normAutofit lnSpcReduction="10000"/>
          </a:bodyPr>
          <a:lstStyle/>
          <a:p>
            <a:pPr algn="just"/>
            <a:r>
              <a:rPr lang="en-US" sz="2800" b="1" i="1" smtClean="0">
                <a:latin typeface="Times New Roman" pitchFamily="18" charset="0"/>
                <a:cs typeface="Times New Roman" pitchFamily="18" charset="0"/>
              </a:rPr>
              <a:t>In distributed application</a:t>
            </a:r>
            <a:r>
              <a:rPr lang="en-US" sz="2400" smtClean="0">
                <a:latin typeface="Times New Roman" pitchFamily="18" charset="0"/>
                <a:cs typeface="Times New Roman" pitchFamily="18" charset="0"/>
              </a:rPr>
              <a:t>,</a:t>
            </a:r>
          </a:p>
          <a:p>
            <a:pPr lvl="1" algn="just"/>
            <a:r>
              <a:rPr lang="en-US" sz="2600" smtClean="0">
                <a:solidFill>
                  <a:srgbClr val="FF0000"/>
                </a:solidFill>
                <a:latin typeface="Times New Roman" pitchFamily="18" charset="0"/>
                <a:cs typeface="Times New Roman" pitchFamily="18" charset="0"/>
              </a:rPr>
              <a:t>When a process references a page that is not mapped in, the page fault occurs.</a:t>
            </a:r>
          </a:p>
          <a:p>
            <a:pPr lvl="1" algn="just">
              <a:buNone/>
            </a:pPr>
            <a:r>
              <a:rPr lang="en-US" sz="2600" b="1" smtClean="0">
                <a:solidFill>
                  <a:srgbClr val="0000FF"/>
                </a:solidFill>
              </a:rPr>
              <a:t>Solution:</a:t>
            </a:r>
            <a:endParaRPr lang="en-US" sz="2600" b="1" smtClean="0">
              <a:solidFill>
                <a:srgbClr val="0000FF"/>
              </a:solidFill>
              <a:latin typeface="Times New Roman" pitchFamily="18" charset="0"/>
              <a:cs typeface="Times New Roman" pitchFamily="18" charset="0"/>
            </a:endParaRPr>
          </a:p>
          <a:p>
            <a:pPr lvl="1" algn="just">
              <a:buNone/>
            </a:pPr>
            <a:r>
              <a:rPr lang="en-US" sz="2600" smtClean="0">
                <a:solidFill>
                  <a:srgbClr val="008000"/>
                </a:solidFill>
                <a:latin typeface="Times New Roman" pitchFamily="18" charset="0"/>
                <a:cs typeface="Times New Roman" pitchFamily="18" charset="0"/>
              </a:rPr>
              <a:t>(1)The page fault handler locates the machine holding the page and sends it a message asking it to unmap the page and send it over the network</a:t>
            </a:r>
          </a:p>
          <a:p>
            <a:pPr lvl="1" algn="just">
              <a:buNone/>
            </a:pPr>
            <a:r>
              <a:rPr lang="en-US" sz="2600" smtClean="0">
                <a:solidFill>
                  <a:srgbClr val="0000FF"/>
                </a:solidFill>
                <a:latin typeface="Times New Roman" pitchFamily="18" charset="0"/>
                <a:cs typeface="Times New Roman" pitchFamily="18" charset="0"/>
              </a:rPr>
              <a:t>(2) When the page arrives, it is mapped in and the fault instruction is restarted</a:t>
            </a:r>
          </a:p>
          <a:p>
            <a:pPr lvl="1" algn="just">
              <a:buFont typeface="Arial" charset="0"/>
              <a:buNone/>
            </a:pPr>
            <a:r>
              <a:rPr lang="en-US" sz="2600" b="1" smtClean="0">
                <a:solidFill>
                  <a:srgbClr val="008000"/>
                </a:solidFill>
                <a:latin typeface="Times New Roman" pitchFamily="18" charset="0"/>
                <a:cs typeface="Times New Roman" pitchFamily="18" charset="0"/>
                <a:sym typeface="Wingdings" pitchFamily="2" charset="2"/>
              </a:rPr>
              <a:t></a:t>
            </a:r>
            <a:r>
              <a:rPr lang="en-US" sz="2600" b="1" smtClean="0">
                <a:solidFill>
                  <a:srgbClr val="008000"/>
                </a:solidFill>
                <a:latin typeface="Times New Roman" pitchFamily="18" charset="0"/>
                <a:cs typeface="Times New Roman" pitchFamily="18" charset="0"/>
              </a:rPr>
              <a:t>Allow multiple process over a network to share a set of pages (high performance)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1524000" y="0"/>
            <a:ext cx="7620000" cy="1143000"/>
          </a:xfrm>
        </p:spPr>
        <p:txBody>
          <a:bodyPr vert="horz" lIns="91440" tIns="45720" rIns="91440" bIns="45720" rtlCol="0" anchor="ctr">
            <a:noAutofit/>
          </a:bodyPr>
          <a:lstStyle/>
          <a:p>
            <a:r>
              <a:rPr lang="en-US" smtClean="0"/>
              <a:t>Design Issues for Paging System </a:t>
            </a:r>
            <a:br>
              <a:rPr lang="en-US" smtClean="0"/>
            </a:br>
            <a:r>
              <a:rPr lang="en-US" smtClean="0"/>
              <a:t> Virtual Memory Interface</a:t>
            </a:r>
          </a:p>
        </p:txBody>
      </p:sp>
      <p:pic>
        <p:nvPicPr>
          <p:cNvPr id="48131" name="Picture 6"/>
          <p:cNvPicPr>
            <a:picLocks noChangeAspect="1" noChangeArrowheads="1"/>
          </p:cNvPicPr>
          <p:nvPr/>
        </p:nvPicPr>
        <p:blipFill>
          <a:blip r:embed="rId3"/>
          <a:srcRect/>
          <a:stretch>
            <a:fillRect/>
          </a:stretch>
        </p:blipFill>
        <p:spPr bwMode="auto">
          <a:xfrm>
            <a:off x="228600" y="1371600"/>
            <a:ext cx="5238750" cy="4876800"/>
          </a:xfrm>
          <a:prstGeom prst="rect">
            <a:avLst/>
          </a:prstGeom>
          <a:noFill/>
          <a:ln w="9525">
            <a:noFill/>
            <a:miter lim="800000"/>
            <a:headEnd/>
            <a:tailEnd/>
          </a:ln>
        </p:spPr>
      </p:pic>
      <p:sp>
        <p:nvSpPr>
          <p:cNvPr id="7" name="Rectangle 6"/>
          <p:cNvSpPr/>
          <p:nvPr/>
        </p:nvSpPr>
        <p:spPr>
          <a:xfrm>
            <a:off x="5029200" y="3810000"/>
            <a:ext cx="3810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t>CPU 0 references page 10, page 10 is moved to CPU 0</a:t>
            </a:r>
          </a:p>
        </p:txBody>
      </p:sp>
      <p:sp>
        <p:nvSpPr>
          <p:cNvPr id="8" name="Rectangle 7"/>
          <p:cNvSpPr/>
          <p:nvPr/>
        </p:nvSpPr>
        <p:spPr>
          <a:xfrm>
            <a:off x="5029200" y="5181600"/>
            <a:ext cx="3810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t>CPU 1 references page 10, page 10 is read –only and replication is used. </a:t>
            </a:r>
          </a:p>
        </p:txBody>
      </p:sp>
      <p:sp>
        <p:nvSpPr>
          <p:cNvPr id="48134" name="Text Box 4"/>
          <p:cNvSpPr txBox="1">
            <a:spLocks noChangeArrowheads="1"/>
          </p:cNvSpPr>
          <p:nvPr/>
        </p:nvSpPr>
        <p:spPr bwMode="auto">
          <a:xfrm>
            <a:off x="1371600" y="6324600"/>
            <a:ext cx="1895475" cy="307975"/>
          </a:xfrm>
          <a:prstGeom prst="rect">
            <a:avLst/>
          </a:prstGeom>
          <a:noFill/>
          <a:ln w="9525">
            <a:noFill/>
            <a:miter lim="800000"/>
            <a:headEnd/>
            <a:tailEnd/>
          </a:ln>
        </p:spPr>
        <p:txBody>
          <a:bodyPr wrap="none">
            <a:spAutoFit/>
          </a:bodyPr>
          <a:lstStyle/>
          <a:p>
            <a:r>
              <a:rPr lang="en-US" sz="1400" b="1">
                <a:latin typeface="Times New Roman" pitchFamily="18" charset="0"/>
              </a:rPr>
              <a:t>Tanenbaum, Fig. 8-22</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609600" y="152400"/>
            <a:ext cx="8229600" cy="685800"/>
          </a:xfrm>
        </p:spPr>
        <p:txBody>
          <a:bodyPr/>
          <a:lstStyle/>
          <a:p>
            <a:r>
              <a:rPr lang="en-US" smtClean="0">
                <a:latin typeface="Times New Roman" pitchFamily="18" charset="0"/>
                <a:cs typeface="Times New Roman" pitchFamily="18" charset="0"/>
              </a:rPr>
              <a:t>5.2- Implementation Issues</a:t>
            </a:r>
          </a:p>
        </p:txBody>
      </p:sp>
      <p:sp>
        <p:nvSpPr>
          <p:cNvPr id="20483" name="Rectangle 3"/>
          <p:cNvSpPr>
            <a:spLocks noGrp="1"/>
          </p:cNvSpPr>
          <p:nvPr>
            <p:ph type="body" idx="1"/>
          </p:nvPr>
        </p:nvSpPr>
        <p:spPr>
          <a:xfrm>
            <a:off x="381000" y="914400"/>
            <a:ext cx="7391400" cy="5334000"/>
          </a:xfrm>
        </p:spPr>
        <p:txBody>
          <a:bodyPr>
            <a:normAutofit/>
          </a:bodyPr>
          <a:lstStyle/>
          <a:p>
            <a:pPr lvl="1"/>
            <a:r>
              <a:rPr lang="en-US" smtClean="0">
                <a:latin typeface="Times New Roman" pitchFamily="18" charset="0"/>
                <a:cs typeface="Times New Roman" pitchFamily="18" charset="0"/>
              </a:rPr>
              <a:t>OS Involvement with Paging</a:t>
            </a:r>
          </a:p>
          <a:p>
            <a:pPr lvl="1"/>
            <a:r>
              <a:rPr lang="en-US" smtClean="0">
                <a:latin typeface="Times New Roman" pitchFamily="18" charset="0"/>
                <a:cs typeface="Times New Roman" pitchFamily="18" charset="0"/>
              </a:rPr>
              <a:t>Page Fault Handling</a:t>
            </a:r>
          </a:p>
          <a:p>
            <a:pPr lvl="1"/>
            <a:r>
              <a:rPr lang="en-US" smtClean="0">
                <a:latin typeface="Times New Roman" pitchFamily="18" charset="0"/>
                <a:cs typeface="Times New Roman" pitchFamily="18" charset="0"/>
              </a:rPr>
              <a:t>Instruction Backup</a:t>
            </a:r>
          </a:p>
          <a:p>
            <a:pPr lvl="1"/>
            <a:r>
              <a:rPr lang="en-US" smtClean="0">
                <a:latin typeface="Times New Roman" pitchFamily="18" charset="0"/>
                <a:cs typeface="Times New Roman" pitchFamily="18" charset="0"/>
              </a:rPr>
              <a:t>Locking Pages in Memory</a:t>
            </a:r>
          </a:p>
          <a:p>
            <a:pPr lvl="1"/>
            <a:r>
              <a:rPr lang="en-US" smtClean="0">
                <a:latin typeface="Times New Roman" pitchFamily="18" charset="0"/>
                <a:cs typeface="Times New Roman" pitchFamily="18" charset="0"/>
              </a:rPr>
              <a:t>Backing Store</a:t>
            </a:r>
          </a:p>
          <a:p>
            <a:pPr lvl="1"/>
            <a:r>
              <a:rPr lang="en-US" smtClean="0">
                <a:latin typeface="Times New Roman" pitchFamily="18" charset="0"/>
                <a:cs typeface="Times New Roman" pitchFamily="18" charset="0"/>
              </a:rPr>
              <a:t>Policy and Mechanism</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0" y="0"/>
            <a:ext cx="9144000" cy="990600"/>
          </a:xfrm>
        </p:spPr>
        <p:txBody>
          <a:bodyPr vert="horz" lIns="91440" tIns="45720" rIns="91440" bIns="45720" rtlCol="0" anchor="ctr">
            <a:noAutofit/>
          </a:bodyPr>
          <a:lstStyle/>
          <a:p>
            <a:r>
              <a:rPr lang="en-US" smtClean="0"/>
              <a:t>Impl. Issues: OS Involvement in Paging</a:t>
            </a:r>
          </a:p>
        </p:txBody>
      </p:sp>
      <p:sp>
        <p:nvSpPr>
          <p:cNvPr id="49155" name="Rectangle 3"/>
          <p:cNvSpPr>
            <a:spLocks noGrp="1"/>
          </p:cNvSpPr>
          <p:nvPr>
            <p:ph type="body" idx="1"/>
          </p:nvPr>
        </p:nvSpPr>
        <p:spPr>
          <a:xfrm>
            <a:off x="228600" y="1676400"/>
            <a:ext cx="8610600" cy="3124200"/>
          </a:xfrm>
        </p:spPr>
        <p:txBody>
          <a:bodyPr/>
          <a:lstStyle/>
          <a:p>
            <a:pPr algn="just">
              <a:buClrTx/>
              <a:buSzTx/>
              <a:buFont typeface="Arial" charset="0"/>
              <a:buChar char="•"/>
            </a:pPr>
            <a:r>
              <a:rPr lang="en-US" sz="2800" smtClean="0">
                <a:latin typeface="Times New Roman" pitchFamily="18" charset="0"/>
                <a:cs typeface="Times New Roman" pitchFamily="18" charset="0"/>
              </a:rPr>
              <a:t>There are </a:t>
            </a:r>
            <a:r>
              <a:rPr lang="en-US" sz="2800" b="1" smtClean="0">
                <a:latin typeface="Times New Roman" pitchFamily="18" charset="0"/>
                <a:cs typeface="Times New Roman" pitchFamily="18" charset="0"/>
              </a:rPr>
              <a:t>four situations </a:t>
            </a:r>
            <a:r>
              <a:rPr lang="en-US" sz="2800" smtClean="0">
                <a:latin typeface="Times New Roman" pitchFamily="18" charset="0"/>
                <a:cs typeface="Times New Roman" pitchFamily="18" charset="0"/>
              </a:rPr>
              <a:t>when OS has paging-related work to do</a:t>
            </a:r>
          </a:p>
          <a:p>
            <a:pPr lvl="1" algn="just"/>
            <a:r>
              <a:rPr lang="en-US" sz="2400" smtClean="0">
                <a:solidFill>
                  <a:srgbClr val="0000FF"/>
                </a:solidFill>
                <a:latin typeface="Times New Roman" pitchFamily="18" charset="0"/>
                <a:cs typeface="Times New Roman" pitchFamily="18" charset="0"/>
              </a:rPr>
              <a:t>Process creation time</a:t>
            </a:r>
          </a:p>
          <a:p>
            <a:pPr lvl="1" algn="just"/>
            <a:r>
              <a:rPr lang="en-US" sz="2400" smtClean="0">
                <a:solidFill>
                  <a:srgbClr val="008000"/>
                </a:solidFill>
                <a:latin typeface="Times New Roman" pitchFamily="18" charset="0"/>
                <a:cs typeface="Times New Roman" pitchFamily="18" charset="0"/>
              </a:rPr>
              <a:t>Process execution time</a:t>
            </a:r>
          </a:p>
          <a:p>
            <a:pPr lvl="1" algn="just"/>
            <a:r>
              <a:rPr lang="en-US" sz="2400" smtClean="0">
                <a:solidFill>
                  <a:srgbClr val="0000FF"/>
                </a:solidFill>
                <a:latin typeface="Times New Roman" pitchFamily="18" charset="0"/>
                <a:cs typeface="Times New Roman" pitchFamily="18" charset="0"/>
              </a:rPr>
              <a:t>Page fault time</a:t>
            </a:r>
          </a:p>
          <a:p>
            <a:pPr lvl="1" algn="just"/>
            <a:r>
              <a:rPr lang="en-US" sz="2400" smtClean="0">
                <a:solidFill>
                  <a:srgbClr val="008000"/>
                </a:solidFill>
                <a:latin typeface="Times New Roman" pitchFamily="18" charset="0"/>
                <a:cs typeface="Times New Roman" pitchFamily="18" charset="0"/>
              </a:rPr>
              <a:t>Process terminal time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p:cNvSpPr>
          <p:nvPr>
            <p:ph type="body" idx="4294967295"/>
          </p:nvPr>
        </p:nvSpPr>
        <p:spPr>
          <a:xfrm>
            <a:off x="228600" y="1295400"/>
            <a:ext cx="8458200" cy="5257800"/>
          </a:xfrm>
        </p:spPr>
        <p:txBody>
          <a:bodyPr>
            <a:normAutofit lnSpcReduction="10000"/>
          </a:bodyPr>
          <a:lstStyle/>
          <a:p>
            <a:pPr algn="just"/>
            <a:r>
              <a:rPr lang="en-US" sz="2800" b="1" i="1" smtClean="0">
                <a:solidFill>
                  <a:srgbClr val="008000"/>
                </a:solidFill>
                <a:latin typeface="Times New Roman" pitchFamily="18" charset="0"/>
                <a:cs typeface="Times New Roman" pitchFamily="18" charset="0"/>
              </a:rPr>
              <a:t>At Process creation time</a:t>
            </a:r>
          </a:p>
          <a:p>
            <a:pPr lvl="1" algn="just"/>
            <a:r>
              <a:rPr lang="en-US" sz="2200" smtClean="0">
                <a:latin typeface="Times New Roman" pitchFamily="18" charset="0"/>
                <a:cs typeface="Times New Roman" pitchFamily="18" charset="0"/>
              </a:rPr>
              <a:t>OS has to </a:t>
            </a:r>
            <a:r>
              <a:rPr lang="en-US" sz="2200" b="1" smtClean="0">
                <a:latin typeface="Times New Roman" pitchFamily="18" charset="0"/>
                <a:cs typeface="Times New Roman" pitchFamily="18" charset="0"/>
              </a:rPr>
              <a:t>determine how large the program and data </a:t>
            </a:r>
            <a:r>
              <a:rPr lang="en-US" sz="2200" smtClean="0">
                <a:latin typeface="Times New Roman" pitchFamily="18" charset="0"/>
                <a:cs typeface="Times New Roman" pitchFamily="18" charset="0"/>
              </a:rPr>
              <a:t>will be and </a:t>
            </a:r>
            <a:r>
              <a:rPr lang="en-US" sz="2200" b="1" smtClean="0">
                <a:latin typeface="Times New Roman" pitchFamily="18" charset="0"/>
                <a:cs typeface="Times New Roman" pitchFamily="18" charset="0"/>
              </a:rPr>
              <a:t>create page table</a:t>
            </a:r>
            <a:r>
              <a:rPr lang="en-US" sz="2200" smtClean="0">
                <a:latin typeface="Times New Roman" pitchFamily="18" charset="0"/>
                <a:cs typeface="Times New Roman" pitchFamily="18" charset="0"/>
              </a:rPr>
              <a:t> for it. </a:t>
            </a:r>
          </a:p>
          <a:p>
            <a:pPr lvl="1" algn="just"/>
            <a:r>
              <a:rPr lang="en-US" sz="2200" b="1" smtClean="0">
                <a:latin typeface="Times New Roman" pitchFamily="18" charset="0"/>
                <a:cs typeface="Times New Roman" pitchFamily="18" charset="0"/>
              </a:rPr>
              <a:t>Space has to be allocated </a:t>
            </a:r>
            <a:r>
              <a:rPr lang="en-US" sz="2200" smtClean="0">
                <a:latin typeface="Times New Roman" pitchFamily="18" charset="0"/>
                <a:cs typeface="Times New Roman" pitchFamily="18" charset="0"/>
              </a:rPr>
              <a:t>in memory for page table and it has to be initialized.</a:t>
            </a:r>
          </a:p>
          <a:p>
            <a:pPr lvl="1" algn="just"/>
            <a:r>
              <a:rPr lang="en-US" sz="2200" smtClean="0">
                <a:latin typeface="Times New Roman" pitchFamily="18" charset="0"/>
                <a:cs typeface="Times New Roman" pitchFamily="18" charset="0"/>
              </a:rPr>
              <a:t>The </a:t>
            </a:r>
            <a:r>
              <a:rPr lang="en-US" sz="2200" b="1" smtClean="0">
                <a:latin typeface="Times New Roman" pitchFamily="18" charset="0"/>
                <a:cs typeface="Times New Roman" pitchFamily="18" charset="0"/>
              </a:rPr>
              <a:t>page table</a:t>
            </a:r>
            <a:r>
              <a:rPr lang="en-US" sz="2200" smtClean="0">
                <a:latin typeface="Times New Roman" pitchFamily="18" charset="0"/>
                <a:cs typeface="Times New Roman" pitchFamily="18" charset="0"/>
              </a:rPr>
              <a:t> need not be resident when the process is swapped out but has to be in memory when the process is running. </a:t>
            </a:r>
          </a:p>
          <a:p>
            <a:pPr lvl="1" algn="just"/>
            <a:r>
              <a:rPr lang="en-US" sz="2200" b="1" smtClean="0">
                <a:latin typeface="Times New Roman" pitchFamily="18" charset="0"/>
                <a:cs typeface="Times New Roman" pitchFamily="18" charset="0"/>
              </a:rPr>
              <a:t>Space has to be allocated in the swap area </a:t>
            </a:r>
            <a:r>
              <a:rPr lang="en-US" sz="2200" smtClean="0">
                <a:latin typeface="Times New Roman" pitchFamily="18" charset="0"/>
                <a:cs typeface="Times New Roman" pitchFamily="18" charset="0"/>
              </a:rPr>
              <a:t>(that has to be initialized with program text and data) on disk so that when a page is swapped out, it has somewhere to go.</a:t>
            </a:r>
          </a:p>
          <a:p>
            <a:pPr lvl="1" algn="just"/>
            <a:r>
              <a:rPr lang="en-US" sz="2200" smtClean="0">
                <a:latin typeface="Times New Roman" pitchFamily="18" charset="0"/>
                <a:cs typeface="Times New Roman" pitchFamily="18" charset="0"/>
              </a:rPr>
              <a:t>Some systems page the program text(code) directly from the executable file, thus saving disk space and initialization time.</a:t>
            </a:r>
          </a:p>
          <a:p>
            <a:pPr lvl="1" algn="just"/>
            <a:r>
              <a:rPr lang="en-US" sz="2200" b="1" smtClean="0">
                <a:latin typeface="Times New Roman" pitchFamily="18" charset="0"/>
                <a:cs typeface="Times New Roman" pitchFamily="18" charset="0"/>
              </a:rPr>
              <a:t>Information the page table and swap area on disk must be recorded in the process table</a:t>
            </a:r>
            <a:r>
              <a:rPr lang="en-US" sz="2200" smtClean="0">
                <a:latin typeface="Times New Roman" pitchFamily="18" charset="0"/>
                <a:cs typeface="Times New Roman" pitchFamily="18" charset="0"/>
              </a:rPr>
              <a:t>.</a:t>
            </a:r>
          </a:p>
        </p:txBody>
      </p:sp>
      <p:sp>
        <p:nvSpPr>
          <p:cNvPr id="4" name="Rectangle 2"/>
          <p:cNvSpPr txBox="1">
            <a:spLocks/>
          </p:cNvSpPr>
          <p:nvPr/>
        </p:nvSpPr>
        <p:spPr>
          <a:xfrm>
            <a:off x="0" y="0"/>
            <a:ext cx="9144000" cy="990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rgbClr val="0000FF"/>
                </a:solidFill>
                <a:effectLst/>
                <a:uLnTx/>
                <a:uFillTx/>
                <a:latin typeface="Times New Roman" pitchFamily="18" charset="0"/>
                <a:ea typeface="+mj-ea"/>
                <a:cs typeface="Times New Roman" pitchFamily="18" charset="0"/>
              </a:rPr>
              <a:t>Impl. Issues: OS Involvement in Paging…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p:cNvSpPr>
          <p:nvPr>
            <p:ph type="body" idx="1"/>
          </p:nvPr>
        </p:nvSpPr>
        <p:spPr>
          <a:xfrm>
            <a:off x="304800" y="1524000"/>
            <a:ext cx="8458200" cy="4724400"/>
          </a:xfrm>
        </p:spPr>
        <p:txBody>
          <a:bodyPr>
            <a:normAutofit lnSpcReduction="10000"/>
          </a:bodyPr>
          <a:lstStyle/>
          <a:p>
            <a:pPr algn="just">
              <a:buClrTx/>
              <a:buSzTx/>
              <a:buFont typeface="Arial" charset="0"/>
              <a:buChar char="•"/>
            </a:pPr>
            <a:r>
              <a:rPr lang="en-US" sz="2800" b="1" i="1" smtClean="0">
                <a:solidFill>
                  <a:srgbClr val="008000"/>
                </a:solidFill>
                <a:latin typeface="Times New Roman" pitchFamily="18" charset="0"/>
                <a:cs typeface="Times New Roman" pitchFamily="18" charset="0"/>
              </a:rPr>
              <a:t>At Process execution time</a:t>
            </a:r>
          </a:p>
          <a:p>
            <a:pPr lvl="1" algn="just"/>
            <a:r>
              <a:rPr lang="en-US" sz="2400" smtClean="0">
                <a:latin typeface="Times New Roman" pitchFamily="18" charset="0"/>
                <a:cs typeface="Times New Roman" pitchFamily="18" charset="0"/>
              </a:rPr>
              <a:t>When a process is scheduled for execution, the </a:t>
            </a:r>
            <a:r>
              <a:rPr lang="en-US" sz="2400" b="1" smtClean="0">
                <a:latin typeface="Times New Roman" pitchFamily="18" charset="0"/>
                <a:cs typeface="Times New Roman" pitchFamily="18" charset="0"/>
              </a:rPr>
              <a:t>MMU</a:t>
            </a:r>
            <a:r>
              <a:rPr lang="en-US" sz="2400" smtClean="0">
                <a:latin typeface="Times New Roman" pitchFamily="18" charset="0"/>
                <a:cs typeface="Times New Roman" pitchFamily="18" charset="0"/>
              </a:rPr>
              <a:t> ( memory management unit) </a:t>
            </a:r>
            <a:r>
              <a:rPr lang="en-US" sz="2400" b="1" smtClean="0">
                <a:latin typeface="Times New Roman" pitchFamily="18" charset="0"/>
                <a:cs typeface="Times New Roman" pitchFamily="18" charset="0"/>
              </a:rPr>
              <a:t>has to be reset </a:t>
            </a:r>
            <a:r>
              <a:rPr lang="en-US" sz="2400" smtClean="0">
                <a:latin typeface="Times New Roman" pitchFamily="18" charset="0"/>
                <a:cs typeface="Times New Roman" pitchFamily="18" charset="0"/>
              </a:rPr>
              <a:t>for the new process and the </a:t>
            </a:r>
            <a:r>
              <a:rPr lang="en-US" sz="2400" b="1" smtClean="0">
                <a:latin typeface="Times New Roman" pitchFamily="18" charset="0"/>
                <a:cs typeface="Times New Roman" pitchFamily="18" charset="0"/>
              </a:rPr>
              <a:t>TLB</a:t>
            </a:r>
            <a:r>
              <a:rPr lang="en-US" sz="2400" smtClean="0">
                <a:latin typeface="Times New Roman" pitchFamily="18" charset="0"/>
                <a:cs typeface="Times New Roman" pitchFamily="18" charset="0"/>
              </a:rPr>
              <a:t> (translation lookaside buffer) </a:t>
            </a:r>
            <a:r>
              <a:rPr lang="en-US" sz="2400" b="1" smtClean="0">
                <a:latin typeface="Times New Roman" pitchFamily="18" charset="0"/>
                <a:cs typeface="Times New Roman" pitchFamily="18" charset="0"/>
              </a:rPr>
              <a:t>flushed</a:t>
            </a:r>
            <a:r>
              <a:rPr lang="en-US" sz="2400" smtClean="0">
                <a:latin typeface="Times New Roman" pitchFamily="18" charset="0"/>
                <a:cs typeface="Times New Roman" pitchFamily="18" charset="0"/>
              </a:rPr>
              <a:t>, to get rid (tống khứ) of traces of the previously executing process.</a:t>
            </a:r>
          </a:p>
          <a:p>
            <a:pPr lvl="1" algn="just"/>
            <a:r>
              <a:rPr lang="en-US" sz="2400" smtClean="0">
                <a:latin typeface="Times New Roman" pitchFamily="18" charset="0"/>
                <a:cs typeface="Times New Roman" pitchFamily="18" charset="0"/>
              </a:rPr>
              <a:t>The </a:t>
            </a:r>
            <a:r>
              <a:rPr lang="en-US" sz="2400" b="1" smtClean="0">
                <a:latin typeface="Times New Roman" pitchFamily="18" charset="0"/>
                <a:cs typeface="Times New Roman" pitchFamily="18" charset="0"/>
              </a:rPr>
              <a:t>new process’ page table </a:t>
            </a:r>
            <a:r>
              <a:rPr lang="en-US" sz="2400" smtClean="0">
                <a:latin typeface="Times New Roman" pitchFamily="18" charset="0"/>
                <a:cs typeface="Times New Roman" pitchFamily="18" charset="0"/>
              </a:rPr>
              <a:t>has to be made </a:t>
            </a:r>
            <a:r>
              <a:rPr lang="en-US" sz="2400" b="1" smtClean="0">
                <a:latin typeface="Times New Roman" pitchFamily="18" charset="0"/>
                <a:cs typeface="Times New Roman" pitchFamily="18" charset="0"/>
              </a:rPr>
              <a:t>current</a:t>
            </a:r>
            <a:r>
              <a:rPr lang="en-US" sz="2400" smtClean="0">
                <a:latin typeface="Times New Roman" pitchFamily="18" charset="0"/>
                <a:cs typeface="Times New Roman" pitchFamily="18" charset="0"/>
              </a:rPr>
              <a:t>, usually by copying it or a pointer to it to some hardware registers.</a:t>
            </a:r>
          </a:p>
          <a:p>
            <a:pPr lvl="1" algn="just"/>
            <a:r>
              <a:rPr lang="en-US" sz="2400" smtClean="0">
                <a:latin typeface="Times New Roman" pitchFamily="18" charset="0"/>
                <a:cs typeface="Times New Roman" pitchFamily="18" charset="0"/>
              </a:rPr>
              <a:t>Optionally, </a:t>
            </a:r>
            <a:r>
              <a:rPr lang="en-US" sz="2400" b="1" smtClean="0">
                <a:latin typeface="Times New Roman" pitchFamily="18" charset="0"/>
                <a:cs typeface="Times New Roman" pitchFamily="18" charset="0"/>
              </a:rPr>
              <a:t>some or all of the process’ pages can be brought into memory to reduce the number of page faults initially</a:t>
            </a:r>
            <a:r>
              <a:rPr lang="en-US" sz="2400" smtClean="0">
                <a:latin typeface="Times New Roman" pitchFamily="18" charset="0"/>
                <a:cs typeface="Times New Roman" pitchFamily="18" charset="0"/>
              </a:rPr>
              <a:t>.</a:t>
            </a:r>
          </a:p>
        </p:txBody>
      </p:sp>
      <p:sp>
        <p:nvSpPr>
          <p:cNvPr id="5" name="Rectangle 2"/>
          <p:cNvSpPr>
            <a:spLocks noGrp="1"/>
          </p:cNvSpPr>
          <p:nvPr>
            <p:ph type="title"/>
          </p:nvPr>
        </p:nvSpPr>
        <p:spPr>
          <a:xfrm>
            <a:off x="0" y="0"/>
            <a:ext cx="9144000" cy="990600"/>
          </a:xfrm>
        </p:spPr>
        <p:txBody>
          <a:bodyPr vert="horz" lIns="91440" tIns="45720" rIns="91440" bIns="45720" rtlCol="0" anchor="ctr">
            <a:noAutofit/>
          </a:bodyPr>
          <a:lstStyle/>
          <a:p>
            <a:r>
              <a:rPr lang="en-US" smtClean="0"/>
              <a:t>Impl. Issues: OS Involvement in Paging…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p:cNvSpPr>
          <p:nvPr>
            <p:ph type="body" idx="1"/>
          </p:nvPr>
        </p:nvSpPr>
        <p:spPr>
          <a:xfrm>
            <a:off x="381000" y="1524000"/>
            <a:ext cx="8153400" cy="4572000"/>
          </a:xfrm>
        </p:spPr>
        <p:txBody>
          <a:bodyPr>
            <a:normAutofit/>
          </a:bodyPr>
          <a:lstStyle/>
          <a:p>
            <a:pPr algn="just">
              <a:lnSpc>
                <a:spcPct val="90000"/>
              </a:lnSpc>
              <a:buClrTx/>
              <a:buSzTx/>
              <a:buFont typeface="Arial" charset="0"/>
              <a:buChar char="•"/>
            </a:pPr>
            <a:r>
              <a:rPr lang="en-US" sz="2800" b="1" i="1" smtClean="0">
                <a:solidFill>
                  <a:srgbClr val="008000"/>
                </a:solidFill>
                <a:latin typeface="Times New Roman" pitchFamily="18" charset="0"/>
                <a:cs typeface="Times New Roman" pitchFamily="18" charset="0"/>
              </a:rPr>
              <a:t>At Page fault time</a:t>
            </a:r>
          </a:p>
          <a:p>
            <a:pPr lvl="1" algn="just">
              <a:lnSpc>
                <a:spcPct val="90000"/>
              </a:lnSpc>
            </a:pPr>
            <a:r>
              <a:rPr lang="en-US" sz="2400" smtClean="0">
                <a:latin typeface="Times New Roman" pitchFamily="18" charset="0"/>
                <a:cs typeface="Times New Roman" pitchFamily="18" charset="0"/>
              </a:rPr>
              <a:t>When a page fault occurs, the OS has to </a:t>
            </a:r>
            <a:r>
              <a:rPr lang="en-US" sz="2400" b="1" smtClean="0">
                <a:latin typeface="Times New Roman" pitchFamily="18" charset="0"/>
                <a:cs typeface="Times New Roman" pitchFamily="18" charset="0"/>
              </a:rPr>
              <a:t>read</a:t>
            </a:r>
            <a:r>
              <a:rPr lang="en-US" sz="2400" smtClean="0">
                <a:latin typeface="Times New Roman" pitchFamily="18" charset="0"/>
                <a:cs typeface="Times New Roman" pitchFamily="18" charset="0"/>
              </a:rPr>
              <a:t> out hardware </a:t>
            </a:r>
            <a:r>
              <a:rPr lang="en-US" sz="2400" b="1" smtClean="0">
                <a:latin typeface="Times New Roman" pitchFamily="18" charset="0"/>
                <a:cs typeface="Times New Roman" pitchFamily="18" charset="0"/>
              </a:rPr>
              <a:t>registers to determine which virtual address causes the fault.</a:t>
            </a:r>
          </a:p>
          <a:p>
            <a:pPr lvl="1" algn="just">
              <a:lnSpc>
                <a:spcPct val="90000"/>
              </a:lnSpc>
            </a:pPr>
            <a:r>
              <a:rPr lang="en-US" sz="2400" smtClean="0">
                <a:latin typeface="Times New Roman" pitchFamily="18" charset="0"/>
                <a:cs typeface="Times New Roman" pitchFamily="18" charset="0"/>
              </a:rPr>
              <a:t>OS must </a:t>
            </a:r>
            <a:r>
              <a:rPr lang="en-US" sz="2400" b="1" smtClean="0">
                <a:latin typeface="Times New Roman" pitchFamily="18" charset="0"/>
                <a:cs typeface="Times New Roman" pitchFamily="18" charset="0"/>
              </a:rPr>
              <a:t>compute which page is needed and locate that page on disk</a:t>
            </a:r>
            <a:r>
              <a:rPr lang="en-US" sz="2400" smtClean="0">
                <a:latin typeface="Times New Roman" pitchFamily="18" charset="0"/>
                <a:cs typeface="Times New Roman" pitchFamily="18" charset="0"/>
              </a:rPr>
              <a:t>, then it must find an available page frame to put the new page, </a:t>
            </a:r>
            <a:r>
              <a:rPr lang="en-US" sz="2400" b="1" smtClean="0">
                <a:latin typeface="Times New Roman" pitchFamily="18" charset="0"/>
                <a:cs typeface="Times New Roman" pitchFamily="18" charset="0"/>
              </a:rPr>
              <a:t>evicting some old page </a:t>
            </a:r>
            <a:r>
              <a:rPr lang="en-US" sz="2400" smtClean="0">
                <a:latin typeface="Times New Roman" pitchFamily="18" charset="0"/>
                <a:cs typeface="Times New Roman" pitchFamily="18" charset="0"/>
              </a:rPr>
              <a:t>if need be.</a:t>
            </a:r>
          </a:p>
          <a:p>
            <a:pPr lvl="1" algn="just">
              <a:lnSpc>
                <a:spcPct val="90000"/>
              </a:lnSpc>
            </a:pPr>
            <a:r>
              <a:rPr lang="en-US" sz="2400" b="1" smtClean="0">
                <a:latin typeface="Times New Roman" pitchFamily="18" charset="0"/>
                <a:cs typeface="Times New Roman" pitchFamily="18" charset="0"/>
              </a:rPr>
              <a:t>OS reads the needed page into the page frame</a:t>
            </a:r>
            <a:r>
              <a:rPr lang="en-US" sz="2400" smtClean="0">
                <a:latin typeface="Times New Roman" pitchFamily="18" charset="0"/>
                <a:cs typeface="Times New Roman" pitchFamily="18" charset="0"/>
              </a:rPr>
              <a:t>.</a:t>
            </a:r>
          </a:p>
          <a:p>
            <a:pPr lvl="1" algn="just">
              <a:lnSpc>
                <a:spcPct val="90000"/>
              </a:lnSpc>
            </a:pPr>
            <a:r>
              <a:rPr lang="en-US" sz="2400" smtClean="0">
                <a:latin typeface="Times New Roman" pitchFamily="18" charset="0"/>
                <a:cs typeface="Times New Roman" pitchFamily="18" charset="0"/>
              </a:rPr>
              <a:t>OS must </a:t>
            </a:r>
            <a:r>
              <a:rPr lang="en-US" sz="2400" b="1" smtClean="0">
                <a:latin typeface="Times New Roman" pitchFamily="18" charset="0"/>
                <a:cs typeface="Times New Roman" pitchFamily="18" charset="0"/>
              </a:rPr>
              <a:t>back up PC </a:t>
            </a:r>
            <a:r>
              <a:rPr lang="en-US" sz="2400" smtClean="0">
                <a:latin typeface="Times New Roman" pitchFamily="18" charset="0"/>
                <a:cs typeface="Times New Roman" pitchFamily="18" charset="0"/>
              </a:rPr>
              <a:t>(program counter, instruction of current instruction) to have it point to the faulting instruction and let that instruction execute again.</a:t>
            </a:r>
          </a:p>
        </p:txBody>
      </p:sp>
      <p:sp>
        <p:nvSpPr>
          <p:cNvPr id="5" name="Rectangle 2"/>
          <p:cNvSpPr txBox="1">
            <a:spLocks/>
          </p:cNvSpPr>
          <p:nvPr/>
        </p:nvSpPr>
        <p:spPr>
          <a:xfrm>
            <a:off x="0" y="0"/>
            <a:ext cx="9144000" cy="990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rgbClr val="0000FF"/>
                </a:solidFill>
                <a:effectLst/>
                <a:uLnTx/>
                <a:uFillTx/>
                <a:latin typeface="Times New Roman" pitchFamily="18" charset="0"/>
                <a:ea typeface="+mj-ea"/>
                <a:cs typeface="Times New Roman" pitchFamily="18" charset="0"/>
              </a:rPr>
              <a:t>Impl. Issues: OS Involvement in Paging…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p:cNvSpPr>
          <p:nvPr>
            <p:ph type="body" idx="1"/>
          </p:nvPr>
        </p:nvSpPr>
        <p:spPr>
          <a:xfrm>
            <a:off x="381000" y="1524000"/>
            <a:ext cx="8153400" cy="2971800"/>
          </a:xfrm>
        </p:spPr>
        <p:txBody>
          <a:bodyPr/>
          <a:lstStyle/>
          <a:p>
            <a:pPr algn="just">
              <a:lnSpc>
                <a:spcPct val="90000"/>
              </a:lnSpc>
              <a:buClrTx/>
              <a:buSzTx/>
              <a:buFont typeface="Arial" charset="0"/>
              <a:buChar char="•"/>
            </a:pPr>
            <a:r>
              <a:rPr lang="en-US" sz="2800" b="1" i="1" smtClean="0">
                <a:solidFill>
                  <a:srgbClr val="008000"/>
                </a:solidFill>
                <a:latin typeface="Times New Roman" pitchFamily="18" charset="0"/>
                <a:cs typeface="Times New Roman" pitchFamily="18" charset="0"/>
              </a:rPr>
              <a:t>At Process terminal time</a:t>
            </a:r>
          </a:p>
          <a:p>
            <a:pPr lvl="1" algn="just">
              <a:lnSpc>
                <a:spcPct val="90000"/>
              </a:lnSpc>
            </a:pPr>
            <a:r>
              <a:rPr lang="en-US" sz="2400" smtClean="0">
                <a:latin typeface="Times New Roman" pitchFamily="18" charset="0"/>
                <a:cs typeface="Times New Roman" pitchFamily="18" charset="0"/>
              </a:rPr>
              <a:t>When a process exits, the OS must </a:t>
            </a:r>
            <a:r>
              <a:rPr lang="en-US" sz="2400" b="1" smtClean="0">
                <a:latin typeface="Times New Roman" pitchFamily="18" charset="0"/>
                <a:cs typeface="Times New Roman" pitchFamily="18" charset="0"/>
              </a:rPr>
              <a:t>release its page table</a:t>
            </a:r>
            <a:r>
              <a:rPr lang="en-US" sz="24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its page, and disk space </a:t>
            </a:r>
            <a:r>
              <a:rPr lang="en-US" sz="2400" smtClean="0">
                <a:latin typeface="Times New Roman" pitchFamily="18" charset="0"/>
                <a:cs typeface="Times New Roman" pitchFamily="18" charset="0"/>
              </a:rPr>
              <a:t>that the pages occupy when they are on disk</a:t>
            </a:r>
          </a:p>
          <a:p>
            <a:pPr lvl="1" algn="just">
              <a:lnSpc>
                <a:spcPct val="90000"/>
              </a:lnSpc>
            </a:pPr>
            <a:r>
              <a:rPr lang="en-US" sz="2400" smtClean="0">
                <a:latin typeface="Times New Roman" pitchFamily="18" charset="0"/>
                <a:cs typeface="Times New Roman" pitchFamily="18" charset="0"/>
              </a:rPr>
              <a:t>If </a:t>
            </a:r>
            <a:r>
              <a:rPr lang="en-US" sz="2400" b="1" smtClean="0">
                <a:latin typeface="Times New Roman" pitchFamily="18" charset="0"/>
                <a:cs typeface="Times New Roman" pitchFamily="18" charset="0"/>
              </a:rPr>
              <a:t>some of the pages are shared with other processes</a:t>
            </a:r>
            <a:r>
              <a:rPr lang="en-US" sz="2400" smtClean="0">
                <a:latin typeface="Times New Roman" pitchFamily="18" charset="0"/>
                <a:cs typeface="Times New Roman" pitchFamily="18" charset="0"/>
              </a:rPr>
              <a:t>, the pages in memory and on disk can </a:t>
            </a:r>
            <a:r>
              <a:rPr lang="en-US" sz="2400" b="1" smtClean="0">
                <a:latin typeface="Times New Roman" pitchFamily="18" charset="0"/>
                <a:cs typeface="Times New Roman" pitchFamily="18" charset="0"/>
              </a:rPr>
              <a:t>only be released when the last process using them has terminated.</a:t>
            </a:r>
          </a:p>
        </p:txBody>
      </p:sp>
      <p:sp>
        <p:nvSpPr>
          <p:cNvPr id="6" name="Rectangle 2"/>
          <p:cNvSpPr>
            <a:spLocks noGrp="1"/>
          </p:cNvSpPr>
          <p:nvPr>
            <p:ph type="title"/>
          </p:nvPr>
        </p:nvSpPr>
        <p:spPr>
          <a:xfrm>
            <a:off x="0" y="0"/>
            <a:ext cx="9144000" cy="990600"/>
          </a:xfrm>
        </p:spPr>
        <p:txBody>
          <a:bodyPr vert="horz" lIns="91440" tIns="45720" rIns="91440" bIns="45720" rtlCol="0" anchor="ctr">
            <a:noAutofit/>
          </a:bodyPr>
          <a:lstStyle/>
          <a:p>
            <a:r>
              <a:rPr lang="en-US" smtClean="0"/>
              <a:t>Impl. Issues: OS Involvement in Paging…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0" y="0"/>
            <a:ext cx="9144000" cy="914400"/>
          </a:xfrm>
        </p:spPr>
        <p:txBody>
          <a:bodyPr vert="horz" lIns="91440" tIns="45720" rIns="91440" bIns="45720" rtlCol="0" anchor="ctr">
            <a:noAutofit/>
          </a:bodyPr>
          <a:lstStyle/>
          <a:p>
            <a:r>
              <a:rPr lang="en-US" smtClean="0"/>
              <a:t>Impl. Issues: </a:t>
            </a:r>
            <a:r>
              <a:rPr lang="en-US" sz="3200" smtClean="0"/>
              <a:t>10 steps for Page Fault Handling</a:t>
            </a:r>
          </a:p>
        </p:txBody>
      </p:sp>
      <p:sp>
        <p:nvSpPr>
          <p:cNvPr id="54275" name="Rectangle 3"/>
          <p:cNvSpPr>
            <a:spLocks noGrp="1"/>
          </p:cNvSpPr>
          <p:nvPr>
            <p:ph type="body" idx="1"/>
          </p:nvPr>
        </p:nvSpPr>
        <p:spPr>
          <a:xfrm>
            <a:off x="228600" y="1600200"/>
            <a:ext cx="8458200" cy="4648200"/>
          </a:xfrm>
        </p:spPr>
        <p:txBody>
          <a:bodyPr/>
          <a:lstStyle/>
          <a:p>
            <a:pPr algn="just" eaLnBrk="1" hangingPunct="1">
              <a:lnSpc>
                <a:spcPct val="80000"/>
              </a:lnSpc>
              <a:buClrTx/>
              <a:buSzTx/>
            </a:pPr>
            <a:r>
              <a:rPr lang="en-US" sz="2800" b="1" smtClean="0">
                <a:latin typeface="Times New Roman" pitchFamily="18" charset="0"/>
                <a:cs typeface="Times New Roman" pitchFamily="18" charset="0"/>
              </a:rPr>
              <a:t>1</a:t>
            </a:r>
            <a:r>
              <a:rPr lang="en-US" sz="2800" smtClean="0">
                <a:latin typeface="Times New Roman" pitchFamily="18" charset="0"/>
                <a:cs typeface="Times New Roman" pitchFamily="18" charset="0"/>
              </a:rPr>
              <a:t>: The hardware trap to kernel; save PC on stack; save information about the state of current instruction into a special CPU registers.</a:t>
            </a:r>
          </a:p>
          <a:p>
            <a:pPr algn="just" eaLnBrk="1" hangingPunct="1">
              <a:lnSpc>
                <a:spcPct val="80000"/>
              </a:lnSpc>
              <a:buClrTx/>
              <a:buSzTx/>
            </a:pPr>
            <a:r>
              <a:rPr lang="en-US" sz="2800" b="1" smtClean="0">
                <a:latin typeface="Times New Roman" pitchFamily="18" charset="0"/>
                <a:cs typeface="Times New Roman" pitchFamily="18" charset="0"/>
              </a:rPr>
              <a:t>2: </a:t>
            </a:r>
            <a:r>
              <a:rPr lang="en-US" sz="2800" smtClean="0">
                <a:latin typeface="Times New Roman" pitchFamily="18" charset="0"/>
                <a:cs typeface="Times New Roman" pitchFamily="18" charset="0"/>
              </a:rPr>
              <a:t>An assembly code routine is started to save the general registers and other volatile information to keep the OS from destroying it.</a:t>
            </a:r>
          </a:p>
          <a:p>
            <a:pPr algn="just" eaLnBrk="1" hangingPunct="1">
              <a:lnSpc>
                <a:spcPct val="80000"/>
              </a:lnSpc>
              <a:buClrTx/>
              <a:buSzTx/>
            </a:pPr>
            <a:r>
              <a:rPr lang="en-US" sz="2800" b="1" smtClean="0">
                <a:latin typeface="Times New Roman" pitchFamily="18" charset="0"/>
                <a:cs typeface="Times New Roman" pitchFamily="18" charset="0"/>
              </a:rPr>
              <a:t>3: </a:t>
            </a:r>
            <a:r>
              <a:rPr lang="en-US" sz="2800" smtClean="0">
                <a:latin typeface="Times New Roman" pitchFamily="18" charset="0"/>
                <a:cs typeface="Times New Roman" pitchFamily="18" charset="0"/>
              </a:rPr>
              <a:t>The OS find the virtual page that is needed (page fault occurs). </a:t>
            </a:r>
          </a:p>
          <a:p>
            <a:pPr lvl="1" algn="just" eaLnBrk="1" hangingPunct="1">
              <a:lnSpc>
                <a:spcPct val="80000"/>
              </a:lnSpc>
            </a:pPr>
            <a:r>
              <a:rPr lang="en-US" sz="2400" smtClean="0">
                <a:latin typeface="Times New Roman" pitchFamily="18" charset="0"/>
                <a:cs typeface="Times New Roman" pitchFamily="18" charset="0"/>
              </a:rPr>
              <a:t>The hardware registers contains this information. </a:t>
            </a:r>
          </a:p>
          <a:p>
            <a:pPr lvl="1" algn="just" eaLnBrk="1" hangingPunct="1">
              <a:lnSpc>
                <a:spcPct val="80000"/>
              </a:lnSpc>
            </a:pPr>
            <a:r>
              <a:rPr lang="en-US" sz="2400" smtClean="0">
                <a:latin typeface="Times New Roman" pitchFamily="18" charset="0"/>
                <a:cs typeface="Times New Roman" pitchFamily="18" charset="0"/>
              </a:rPr>
              <a:t>If not, the OS must retrieve the PC, fetch the instruction, and parse it in software to figure out what it was doing when the fault hit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p:cNvSpPr>
          <p:nvPr>
            <p:ph type="body" idx="1"/>
          </p:nvPr>
        </p:nvSpPr>
        <p:spPr>
          <a:xfrm>
            <a:off x="457200" y="1371600"/>
            <a:ext cx="8305800" cy="4953000"/>
          </a:xfrm>
        </p:spPr>
        <p:txBody>
          <a:bodyPr/>
          <a:lstStyle/>
          <a:p>
            <a:pPr algn="just" eaLnBrk="1" hangingPunct="1">
              <a:lnSpc>
                <a:spcPct val="80000"/>
              </a:lnSpc>
              <a:buClrTx/>
              <a:buSzTx/>
            </a:pPr>
            <a:r>
              <a:rPr lang="en-US" sz="2800" b="1" i="1" smtClean="0">
                <a:latin typeface="Times New Roman" pitchFamily="18" charset="0"/>
                <a:cs typeface="Times New Roman" pitchFamily="18" charset="0"/>
              </a:rPr>
              <a:t>4</a:t>
            </a:r>
            <a:r>
              <a:rPr lang="en-US" sz="2800" b="1" smtClean="0">
                <a:latin typeface="Times New Roman" pitchFamily="18" charset="0"/>
                <a:cs typeface="Times New Roman" pitchFamily="18" charset="0"/>
              </a:rPr>
              <a:t>: </a:t>
            </a:r>
            <a:r>
              <a:rPr lang="en-US" sz="2800" smtClean="0">
                <a:latin typeface="Times New Roman" pitchFamily="18" charset="0"/>
                <a:cs typeface="Times New Roman" pitchFamily="18" charset="0"/>
              </a:rPr>
              <a:t>Check if the address is valid and the protection consistent with the access. </a:t>
            </a:r>
          </a:p>
          <a:p>
            <a:pPr lvl="1" algn="just" eaLnBrk="1" hangingPunct="1">
              <a:lnSpc>
                <a:spcPct val="80000"/>
              </a:lnSpc>
            </a:pPr>
            <a:r>
              <a:rPr lang="en-US" smtClean="0">
                <a:latin typeface="Times New Roman" pitchFamily="18" charset="0"/>
                <a:cs typeface="Times New Roman" pitchFamily="18" charset="0"/>
              </a:rPr>
              <a:t>If not, the process sent a signal or killed. </a:t>
            </a:r>
          </a:p>
          <a:p>
            <a:pPr lvl="1" algn="just" eaLnBrk="1" hangingPunct="1">
              <a:lnSpc>
                <a:spcPct val="80000"/>
              </a:lnSpc>
            </a:pPr>
            <a:r>
              <a:rPr lang="en-US" smtClean="0">
                <a:latin typeface="Times New Roman" pitchFamily="18" charset="0"/>
                <a:cs typeface="Times New Roman" pitchFamily="18" charset="0"/>
              </a:rPr>
              <a:t>If the address is valid and no protection fault has occurred, the system checks to see if a page frame is free. If no frames are free, the page replacement algorithm is run to select a victim</a:t>
            </a:r>
          </a:p>
          <a:p>
            <a:pPr algn="just" eaLnBrk="1" hangingPunct="1">
              <a:lnSpc>
                <a:spcPct val="80000"/>
              </a:lnSpc>
              <a:buClrTx/>
              <a:buSzTx/>
            </a:pPr>
            <a:r>
              <a:rPr lang="en-US" sz="2800" b="1" i="1" smtClean="0">
                <a:latin typeface="Times New Roman" pitchFamily="18" charset="0"/>
                <a:cs typeface="Times New Roman" pitchFamily="18" charset="0"/>
              </a:rPr>
              <a:t>5</a:t>
            </a:r>
            <a:r>
              <a:rPr lang="en-US" sz="2800" b="1" smtClean="0">
                <a:latin typeface="Times New Roman" pitchFamily="18" charset="0"/>
                <a:cs typeface="Times New Roman" pitchFamily="18" charset="0"/>
              </a:rPr>
              <a:t>: </a:t>
            </a:r>
            <a:r>
              <a:rPr lang="en-US" sz="2800" smtClean="0">
                <a:latin typeface="Times New Roman" pitchFamily="18" charset="0"/>
                <a:cs typeface="Times New Roman" pitchFamily="18" charset="0"/>
              </a:rPr>
              <a:t>If the “victim” page is dirty, the page is scheduled for transfer to the disk, and a context switch take place, suspending the faulting process and letting another one run until the disk transfer has completed. In any event, the frame is marked as busy to prevent it from being used for another purpose</a:t>
            </a:r>
          </a:p>
        </p:txBody>
      </p:sp>
      <p:sp>
        <p:nvSpPr>
          <p:cNvPr id="5" name="Rectangle 2"/>
          <p:cNvSpPr>
            <a:spLocks noGrp="1"/>
          </p:cNvSpPr>
          <p:nvPr>
            <p:ph type="title"/>
          </p:nvPr>
        </p:nvSpPr>
        <p:spPr>
          <a:xfrm>
            <a:off x="0" y="0"/>
            <a:ext cx="9144000" cy="914400"/>
          </a:xfrm>
        </p:spPr>
        <p:txBody>
          <a:bodyPr vert="horz" lIns="91440" tIns="45720" rIns="91440" bIns="45720" rtlCol="0" anchor="ctr">
            <a:noAutofit/>
          </a:bodyPr>
          <a:lstStyle/>
          <a:p>
            <a:r>
              <a:rPr lang="en-US" smtClean="0"/>
              <a:t>Impl. Issues: </a:t>
            </a:r>
            <a:r>
              <a:rPr lang="en-US" sz="3200" smtClean="0"/>
              <a:t>10 steps for Page Fault Handling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563562"/>
          </a:xfrm>
        </p:spPr>
        <p:txBody>
          <a:bodyPr/>
          <a:lstStyle/>
          <a:p>
            <a:r>
              <a:rPr lang="en-US" smtClean="0"/>
              <a:t>Review: Paging Algorithms</a:t>
            </a:r>
          </a:p>
        </p:txBody>
      </p:sp>
      <p:graphicFrame>
        <p:nvGraphicFramePr>
          <p:cNvPr id="7" name="Table 6"/>
          <p:cNvGraphicFramePr>
            <a:graphicFrameLocks noGrp="1"/>
          </p:cNvGraphicFramePr>
          <p:nvPr/>
        </p:nvGraphicFramePr>
        <p:xfrm>
          <a:off x="228600" y="1066800"/>
          <a:ext cx="8686800" cy="5201920"/>
        </p:xfrm>
        <a:graphic>
          <a:graphicData uri="http://schemas.openxmlformats.org/drawingml/2006/table">
            <a:tbl>
              <a:tblPr firstRow="1" bandRow="1">
                <a:tableStyleId>{5C22544A-7EE6-4342-B048-85BDC9FD1C3A}</a:tableStyleId>
              </a:tblPr>
              <a:tblGrid>
                <a:gridCol w="1676400"/>
                <a:gridCol w="1295400"/>
                <a:gridCol w="5715000"/>
              </a:tblGrid>
              <a:tr h="370840">
                <a:tc>
                  <a:txBody>
                    <a:bodyPr/>
                    <a:lstStyle/>
                    <a:p>
                      <a:r>
                        <a:rPr lang="en-US" smtClean="0"/>
                        <a:t>Algorithm</a:t>
                      </a:r>
                      <a:endParaRPr lang="en-US"/>
                    </a:p>
                  </a:txBody>
                  <a:tcPr/>
                </a:tc>
                <a:tc>
                  <a:txBody>
                    <a:bodyPr/>
                    <a:lstStyle/>
                    <a:p>
                      <a:r>
                        <a:rPr lang="en-US" smtClean="0"/>
                        <a:t>Fullname</a:t>
                      </a:r>
                      <a:endParaRPr lang="en-US"/>
                    </a:p>
                  </a:txBody>
                  <a:tcPr/>
                </a:tc>
                <a:tc>
                  <a:txBody>
                    <a:bodyPr/>
                    <a:lstStyle/>
                    <a:p>
                      <a:r>
                        <a:rPr lang="en-US" smtClean="0"/>
                        <a:t>Description</a:t>
                      </a:r>
                      <a:endParaRPr lang="en-US"/>
                    </a:p>
                  </a:txBody>
                  <a:tcPr/>
                </a:tc>
              </a:tr>
              <a:tr h="370840">
                <a:tc>
                  <a:txBody>
                    <a:bodyPr/>
                    <a:lstStyle/>
                    <a:p>
                      <a:r>
                        <a:rPr lang="en-US" smtClean="0"/>
                        <a:t>NRU</a:t>
                      </a:r>
                      <a:endParaRPr lang="en-US"/>
                    </a:p>
                  </a:txBody>
                  <a:tcPr/>
                </a:tc>
                <a:tc gridSpan="2">
                  <a:txBody>
                    <a:bodyPr/>
                    <a:lstStyle/>
                    <a:p>
                      <a:r>
                        <a:rPr lang="en-US" sz="1800" smtClean="0">
                          <a:latin typeface="Times New Roman" pitchFamily="18" charset="0"/>
                          <a:cs typeface="Times New Roman" pitchFamily="18" charset="0"/>
                        </a:rPr>
                        <a:t>Not Recently Used : </a:t>
                      </a:r>
                      <a:r>
                        <a:rPr lang="en-US" smtClean="0"/>
                        <a:t>Pages are divided into</a:t>
                      </a:r>
                      <a:r>
                        <a:rPr lang="en-US" baseline="0" smtClean="0"/>
                        <a:t> 4 classes:  </a:t>
                      </a:r>
                      <a:r>
                        <a:rPr lang="en-US" sz="1600" smtClean="0">
                          <a:solidFill>
                            <a:srgbClr val="FF0000"/>
                          </a:solidFill>
                          <a:latin typeface="Times New Roman" pitchFamily="18" charset="0"/>
                          <a:cs typeface="Times New Roman" pitchFamily="18" charset="0"/>
                        </a:rPr>
                        <a:t>Class 0: not referenced, not modified./ </a:t>
                      </a:r>
                      <a:r>
                        <a:rPr lang="en-US" sz="1600" smtClean="0">
                          <a:latin typeface="Times New Roman" pitchFamily="18" charset="0"/>
                          <a:cs typeface="Times New Roman" pitchFamily="18" charset="0"/>
                        </a:rPr>
                        <a:t>Class 1: not referenced, modified/ Class 2: referenced,  not modified/  Class 3: referenced, modified. </a:t>
                      </a:r>
                      <a:r>
                        <a:rPr lang="en-US" smtClean="0"/>
                        <a:t>A </a:t>
                      </a:r>
                      <a:r>
                        <a:rPr lang="en-US" baseline="0" smtClean="0"/>
                        <a:t> page in the lowest class will be swapped out.</a:t>
                      </a:r>
                      <a:endParaRPr lang="en-US"/>
                    </a:p>
                  </a:txBody>
                  <a:tcPr/>
                </a:tc>
                <a:tc hMerge="1">
                  <a:txBody>
                    <a:bodyPr/>
                    <a:lstStyle/>
                    <a:p>
                      <a:endParaRPr lang="en-US"/>
                    </a:p>
                  </a:txBody>
                  <a:tcPr/>
                </a:tc>
              </a:tr>
              <a:tr h="370840">
                <a:tc>
                  <a:txBody>
                    <a:bodyPr/>
                    <a:lstStyle/>
                    <a:p>
                      <a:r>
                        <a:rPr lang="en-US" smtClean="0"/>
                        <a:t>FIFO</a:t>
                      </a:r>
                      <a:endParaRPr lang="en-US"/>
                    </a:p>
                  </a:txBody>
                  <a:tcPr/>
                </a:tc>
                <a:tc gridSpan="2">
                  <a:txBody>
                    <a:bodyPr/>
                    <a:lstStyle/>
                    <a:p>
                      <a:r>
                        <a:rPr lang="en-US" smtClean="0"/>
                        <a:t>First In First Out: The first page will be swapped</a:t>
                      </a:r>
                      <a:r>
                        <a:rPr lang="en-US" baseline="0" smtClean="0"/>
                        <a:t> out</a:t>
                      </a:r>
                      <a:endParaRPr lang="en-US"/>
                    </a:p>
                  </a:txBody>
                  <a:tcPr/>
                </a:tc>
                <a:tc hMerge="1">
                  <a:txBody>
                    <a:bodyPr/>
                    <a:lstStyle/>
                    <a:p>
                      <a:endParaRPr lang="en-US"/>
                    </a:p>
                  </a:txBody>
                  <a:tcPr/>
                </a:tc>
              </a:tr>
              <a:tr h="370840">
                <a:tc>
                  <a:txBody>
                    <a:bodyPr/>
                    <a:lstStyle/>
                    <a:p>
                      <a:r>
                        <a:rPr lang="en-US" smtClean="0"/>
                        <a:t>Second</a:t>
                      </a:r>
                      <a:r>
                        <a:rPr lang="en-US" baseline="0" smtClean="0"/>
                        <a:t> chance</a:t>
                      </a:r>
                      <a:endParaRPr lang="en-US"/>
                    </a:p>
                  </a:txBody>
                  <a:tcPr/>
                </a:tc>
                <a:tc gridSpan="2">
                  <a:txBody>
                    <a:bodyPr/>
                    <a:lstStyle/>
                    <a:p>
                      <a:r>
                        <a:rPr lang="en-US" smtClean="0"/>
                        <a:t>FIFO</a:t>
                      </a:r>
                      <a:r>
                        <a:rPr lang="en-US" baseline="0" smtClean="0"/>
                        <a:t> using a second change</a:t>
                      </a:r>
                      <a:endParaRPr lang="en-US"/>
                    </a:p>
                  </a:txBody>
                  <a:tcPr/>
                </a:tc>
                <a:tc hMerge="1">
                  <a:txBody>
                    <a:bodyPr/>
                    <a:lstStyle/>
                    <a:p>
                      <a:endParaRPr lang="en-US"/>
                    </a:p>
                  </a:txBody>
                  <a:tcPr/>
                </a:tc>
              </a:tr>
              <a:tr h="370840">
                <a:tc>
                  <a:txBody>
                    <a:bodyPr/>
                    <a:lstStyle/>
                    <a:p>
                      <a:r>
                        <a:rPr lang="en-US" smtClean="0"/>
                        <a:t>Clock</a:t>
                      </a:r>
                      <a:endParaRPr lang="en-US"/>
                    </a:p>
                  </a:txBody>
                  <a:tcPr/>
                </a:tc>
                <a:tc gridSpan="2">
                  <a:txBody>
                    <a:bodyPr/>
                    <a:lstStyle/>
                    <a:p>
                      <a:r>
                        <a:rPr lang="en-US" smtClean="0"/>
                        <a:t>A</a:t>
                      </a:r>
                      <a:r>
                        <a:rPr lang="en-US" baseline="0" smtClean="0"/>
                        <a:t> curcular list is used. At a time, a process is selected as a page that may be swapped out if R bit (referenced)=0</a:t>
                      </a:r>
                      <a:endParaRPr lang="en-US"/>
                    </a:p>
                  </a:txBody>
                  <a:tcPr/>
                </a:tc>
                <a:tc hMerge="1">
                  <a:txBody>
                    <a:bodyPr/>
                    <a:lstStyle/>
                    <a:p>
                      <a:endParaRPr lang="en-US"/>
                    </a:p>
                  </a:txBody>
                  <a:tcPr/>
                </a:tc>
              </a:tr>
              <a:tr h="370840">
                <a:tc>
                  <a:txBody>
                    <a:bodyPr/>
                    <a:lstStyle/>
                    <a:p>
                      <a:r>
                        <a:rPr lang="en-US" smtClean="0"/>
                        <a:t>LRU</a:t>
                      </a:r>
                      <a:endParaRPr lang="en-US"/>
                    </a:p>
                  </a:txBody>
                  <a:tcPr/>
                </a:tc>
                <a:tc gridSpan="2">
                  <a:txBody>
                    <a:bodyPr/>
                    <a:lstStyle/>
                    <a:p>
                      <a:r>
                        <a:rPr lang="en-US" smtClean="0"/>
                        <a:t>Least recently</a:t>
                      </a:r>
                      <a:r>
                        <a:rPr lang="en-US" baseline="0" smtClean="0"/>
                        <a:t> </a:t>
                      </a:r>
                      <a:r>
                        <a:rPr lang="en-US" smtClean="0"/>
                        <a:t>used: Quá</a:t>
                      </a:r>
                      <a:r>
                        <a:rPr lang="en-US" baseline="0" smtClean="0"/>
                        <a:t> trình được tham khảo cũ nhất sẽ bị loại ra</a:t>
                      </a:r>
                      <a:endParaRPr lang="en-US"/>
                    </a:p>
                  </a:txBody>
                  <a:tcPr/>
                </a:tc>
                <a:tc hMerge="1">
                  <a:txBody>
                    <a:bodyPr/>
                    <a:lstStyle/>
                    <a:p>
                      <a:endParaRPr lang="en-US"/>
                    </a:p>
                  </a:txBody>
                  <a:tcPr/>
                </a:tc>
              </a:tr>
              <a:tr h="370840">
                <a:tc>
                  <a:txBody>
                    <a:bodyPr/>
                    <a:lstStyle/>
                    <a:p>
                      <a:r>
                        <a:rPr lang="en-US" smtClean="0"/>
                        <a:t>NFU</a:t>
                      </a:r>
                      <a:endParaRPr lang="en-US"/>
                    </a:p>
                  </a:txBody>
                  <a:tcPr/>
                </a:tc>
                <a:tc gridSpan="2">
                  <a:txBody>
                    <a:bodyPr/>
                    <a:lstStyle/>
                    <a:p>
                      <a:r>
                        <a:rPr lang="en-US" sz="1800" smtClean="0">
                          <a:latin typeface="Times New Roman" pitchFamily="18" charset="0"/>
                          <a:cs typeface="Times New Roman" pitchFamily="18" charset="0"/>
                        </a:rPr>
                        <a:t>Not Frequently Used :</a:t>
                      </a:r>
                      <a:r>
                        <a:rPr lang="en-US" smtClean="0"/>
                        <a:t>Counter = counter + R</a:t>
                      </a:r>
                      <a:r>
                        <a:rPr lang="en-US" baseline="0" smtClean="0"/>
                        <a:t>. The process haring lowest count will be swapped out.</a:t>
                      </a:r>
                      <a:endParaRPr lang="en-US"/>
                    </a:p>
                  </a:txBody>
                  <a:tcPr/>
                </a:tc>
                <a:tc hMerge="1">
                  <a:txBody>
                    <a:bodyPr/>
                    <a:lstStyle/>
                    <a:p>
                      <a:endParaRPr lang="en-US"/>
                    </a:p>
                  </a:txBody>
                  <a:tcPr/>
                </a:tc>
              </a:tr>
              <a:tr h="370840">
                <a:tc>
                  <a:txBody>
                    <a:bodyPr/>
                    <a:lstStyle/>
                    <a:p>
                      <a:r>
                        <a:rPr lang="en-US" smtClean="0"/>
                        <a:t>Aging</a:t>
                      </a:r>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Right shift the</a:t>
                      </a:r>
                      <a:r>
                        <a:rPr lang="en-US" baseline="0" smtClean="0"/>
                        <a:t> counter  of a process the add the R bit to theleft pf the counter The process haring lowest count will be swapped out.</a:t>
                      </a:r>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a:txBody>
                  <a:tcPr/>
                </a:tc>
              </a:tr>
              <a:tr h="370840">
                <a:tc>
                  <a:txBody>
                    <a:bodyPr/>
                    <a:lstStyle/>
                    <a:p>
                      <a:r>
                        <a:rPr lang="en-US" smtClean="0"/>
                        <a:t>WSClock</a:t>
                      </a:r>
                      <a:endParaRPr lang="en-US"/>
                    </a:p>
                  </a:txBody>
                  <a:tcPr/>
                </a:tc>
                <a:tc gridSpan="2">
                  <a:txBody>
                    <a:bodyPr/>
                    <a:lstStyle/>
                    <a:p>
                      <a:r>
                        <a:rPr lang="en-US" smtClean="0"/>
                        <a:t>Working set clock: A circular list</a:t>
                      </a:r>
                      <a:r>
                        <a:rPr lang="en-US" baseline="0" smtClean="0"/>
                        <a:t> is used. The time when the process is referenced is stored along with the R bit. </a:t>
                      </a:r>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p:cNvSpPr>
          <p:nvPr>
            <p:ph type="body" idx="1"/>
          </p:nvPr>
        </p:nvSpPr>
        <p:spPr>
          <a:xfrm>
            <a:off x="228600" y="1066800"/>
            <a:ext cx="8839200" cy="5486400"/>
          </a:xfrm>
        </p:spPr>
        <p:txBody>
          <a:bodyPr>
            <a:normAutofit lnSpcReduction="10000"/>
          </a:bodyPr>
          <a:lstStyle/>
          <a:p>
            <a:pPr algn="just" eaLnBrk="1" hangingPunct="1">
              <a:lnSpc>
                <a:spcPct val="90000"/>
              </a:lnSpc>
              <a:buClrTx/>
              <a:buSzTx/>
            </a:pPr>
            <a:r>
              <a:rPr lang="en-US" sz="2600" b="1" i="1" smtClean="0">
                <a:latin typeface="Times New Roman" pitchFamily="18" charset="0"/>
                <a:cs typeface="Times New Roman" pitchFamily="18" charset="0"/>
              </a:rPr>
              <a:t>6:</a:t>
            </a:r>
            <a:r>
              <a:rPr lang="en-US" sz="2600" smtClean="0">
                <a:latin typeface="Times New Roman" pitchFamily="18" charset="0"/>
                <a:cs typeface="Times New Roman" pitchFamily="18" charset="0"/>
              </a:rPr>
              <a:t> When the page frame is clean, the OS find on the disk address where the needed page is, and scheduled a disk operation to bring it in. While the page is being loaded, the faulting process is still suspended and another user process is run, if one is available.</a:t>
            </a:r>
          </a:p>
          <a:p>
            <a:pPr algn="just" eaLnBrk="1" hangingPunct="1">
              <a:lnSpc>
                <a:spcPct val="90000"/>
              </a:lnSpc>
              <a:buClrTx/>
              <a:buSzTx/>
            </a:pPr>
            <a:r>
              <a:rPr lang="en-US" sz="2600" b="1" i="1" smtClean="0">
                <a:latin typeface="Times New Roman" pitchFamily="18" charset="0"/>
                <a:cs typeface="Times New Roman" pitchFamily="18" charset="0"/>
              </a:rPr>
              <a:t>7: </a:t>
            </a:r>
            <a:r>
              <a:rPr lang="en-US" sz="2600" smtClean="0">
                <a:latin typeface="Times New Roman" pitchFamily="18" charset="0"/>
                <a:cs typeface="Times New Roman" pitchFamily="18" charset="0"/>
              </a:rPr>
              <a:t>When the disk interrupt indicates that the page has arrived, the OS updates the page table and mark as normal the page frame.</a:t>
            </a:r>
          </a:p>
          <a:p>
            <a:pPr algn="just" eaLnBrk="1" hangingPunct="1">
              <a:lnSpc>
                <a:spcPct val="90000"/>
              </a:lnSpc>
              <a:buClrTx/>
              <a:buSzTx/>
            </a:pPr>
            <a:r>
              <a:rPr lang="en-US" sz="2600" b="1" i="1" smtClean="0">
                <a:latin typeface="Times New Roman" pitchFamily="18" charset="0"/>
                <a:cs typeface="Times New Roman" pitchFamily="18" charset="0"/>
              </a:rPr>
              <a:t>8: </a:t>
            </a:r>
            <a:r>
              <a:rPr lang="en-US" sz="2600" smtClean="0">
                <a:latin typeface="Times New Roman" pitchFamily="18" charset="0"/>
                <a:cs typeface="Times New Roman" pitchFamily="18" charset="0"/>
              </a:rPr>
              <a:t>The faulting instruction is backed up to the state it had when it began and the PC is reset to point to that instruction</a:t>
            </a:r>
          </a:p>
          <a:p>
            <a:pPr algn="just" eaLnBrk="1" hangingPunct="1">
              <a:lnSpc>
                <a:spcPct val="90000"/>
              </a:lnSpc>
              <a:buClrTx/>
              <a:buSzTx/>
            </a:pPr>
            <a:r>
              <a:rPr lang="en-US" sz="2600" b="1" i="1" smtClean="0">
                <a:latin typeface="Times New Roman" pitchFamily="18" charset="0"/>
                <a:cs typeface="Times New Roman" pitchFamily="18" charset="0"/>
              </a:rPr>
              <a:t>9: </a:t>
            </a:r>
            <a:r>
              <a:rPr lang="en-US" sz="2600" smtClean="0">
                <a:latin typeface="Times New Roman" pitchFamily="18" charset="0"/>
                <a:cs typeface="Times New Roman" pitchFamily="18" charset="0"/>
              </a:rPr>
              <a:t>The faulting process is scheduled, and the OS returns to the routine that called it.</a:t>
            </a:r>
          </a:p>
          <a:p>
            <a:pPr algn="just" eaLnBrk="1" hangingPunct="1">
              <a:lnSpc>
                <a:spcPct val="90000"/>
              </a:lnSpc>
              <a:buClrTx/>
              <a:buSzTx/>
            </a:pPr>
            <a:r>
              <a:rPr lang="en-US" sz="2600" b="1" i="1" smtClean="0">
                <a:latin typeface="Times New Roman" pitchFamily="18" charset="0"/>
                <a:cs typeface="Times New Roman" pitchFamily="18" charset="0"/>
              </a:rPr>
              <a:t>10: </a:t>
            </a:r>
            <a:r>
              <a:rPr lang="en-US" sz="2600" smtClean="0">
                <a:latin typeface="Times New Roman" pitchFamily="18" charset="0"/>
                <a:cs typeface="Times New Roman" pitchFamily="18" charset="0"/>
              </a:rPr>
              <a:t>This routine reloads the registers and other state information and returns to user space to continue execution, as if no fault had occurred.</a:t>
            </a:r>
            <a:endParaRPr lang="en-GB" sz="2600" smtClean="0">
              <a:latin typeface="Times New Roman" pitchFamily="18" charset="0"/>
              <a:cs typeface="Times New Roman" pitchFamily="18" charset="0"/>
            </a:endParaRPr>
          </a:p>
        </p:txBody>
      </p:sp>
      <p:sp>
        <p:nvSpPr>
          <p:cNvPr id="5" name="Rectangle 2"/>
          <p:cNvSpPr>
            <a:spLocks noGrp="1"/>
          </p:cNvSpPr>
          <p:nvPr>
            <p:ph type="title"/>
          </p:nvPr>
        </p:nvSpPr>
        <p:spPr>
          <a:xfrm>
            <a:off x="0" y="0"/>
            <a:ext cx="9144000" cy="914400"/>
          </a:xfrm>
        </p:spPr>
        <p:txBody>
          <a:bodyPr vert="horz" lIns="91440" tIns="45720" rIns="91440" bIns="45720" rtlCol="0" anchor="ctr">
            <a:noAutofit/>
          </a:bodyPr>
          <a:lstStyle/>
          <a:p>
            <a:r>
              <a:rPr lang="en-US" smtClean="0"/>
              <a:t>Impl. Issues: </a:t>
            </a:r>
            <a:r>
              <a:rPr lang="en-US" sz="3200" smtClean="0"/>
              <a:t>10 steps for Page Fault Handling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0" y="0"/>
            <a:ext cx="9144000" cy="914400"/>
          </a:xfrm>
        </p:spPr>
        <p:txBody>
          <a:bodyPr vert="horz" lIns="91440" tIns="45720" rIns="91440" bIns="45720" rtlCol="0" anchor="ctr">
            <a:noAutofit/>
          </a:bodyPr>
          <a:lstStyle/>
          <a:p>
            <a:r>
              <a:rPr lang="en-US" smtClean="0"/>
              <a:t>Impl. Issues: Instruction Backup</a:t>
            </a:r>
          </a:p>
        </p:txBody>
      </p:sp>
      <p:sp>
        <p:nvSpPr>
          <p:cNvPr id="57347" name="Rectangle 3"/>
          <p:cNvSpPr>
            <a:spLocks noGrp="1"/>
          </p:cNvSpPr>
          <p:nvPr>
            <p:ph type="body" idx="1"/>
          </p:nvPr>
        </p:nvSpPr>
        <p:spPr>
          <a:xfrm>
            <a:off x="152400" y="1066800"/>
            <a:ext cx="5410200" cy="990600"/>
          </a:xfrm>
        </p:spPr>
        <p:txBody>
          <a:bodyPr/>
          <a:lstStyle/>
          <a:p>
            <a:pPr algn="just">
              <a:lnSpc>
                <a:spcPct val="80000"/>
              </a:lnSpc>
              <a:spcBef>
                <a:spcPct val="0"/>
              </a:spcBef>
              <a:buClrTx/>
              <a:buSzTx/>
              <a:buFont typeface="Arial" charset="0"/>
              <a:buChar char="•"/>
            </a:pPr>
            <a:r>
              <a:rPr lang="en-US" sz="2400" smtClean="0">
                <a:solidFill>
                  <a:srgbClr val="FF0000"/>
                </a:solidFill>
                <a:latin typeface="Times New Roman" pitchFamily="18" charset="0"/>
                <a:cs typeface="Times New Roman" pitchFamily="18" charset="0"/>
              </a:rPr>
              <a:t>When the page fault occurs, the OS fetch the page needed, How is the instruction, causing the trap, restarted? </a:t>
            </a:r>
          </a:p>
        </p:txBody>
      </p:sp>
      <p:sp>
        <p:nvSpPr>
          <p:cNvPr id="4" name="Rectangle 3"/>
          <p:cNvSpPr/>
          <p:nvPr/>
        </p:nvSpPr>
        <p:spPr>
          <a:xfrm>
            <a:off x="6019800" y="3124200"/>
            <a:ext cx="1905000" cy="914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19800" y="4038600"/>
            <a:ext cx="1905000" cy="914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rgbClr val="0000FF"/>
                </a:solidFill>
              </a:rPr>
              <a:t>F();</a:t>
            </a:r>
          </a:p>
          <a:p>
            <a:r>
              <a:rPr lang="en-US" smtClean="0">
                <a:solidFill>
                  <a:srgbClr val="0000FF"/>
                </a:solidFill>
              </a:rPr>
              <a:t>nextInstruction</a:t>
            </a:r>
            <a:endParaRPr lang="en-US">
              <a:solidFill>
                <a:srgbClr val="0000FF"/>
              </a:solidFill>
            </a:endParaRPr>
          </a:p>
        </p:txBody>
      </p:sp>
      <p:sp>
        <p:nvSpPr>
          <p:cNvPr id="6" name="Rectangle 5"/>
          <p:cNvSpPr/>
          <p:nvPr/>
        </p:nvSpPr>
        <p:spPr>
          <a:xfrm>
            <a:off x="6019800" y="1600200"/>
            <a:ext cx="19050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bg1"/>
                </a:solidFill>
              </a:rPr>
              <a:t>F()</a:t>
            </a:r>
          </a:p>
          <a:p>
            <a:r>
              <a:rPr lang="en-US" smtClean="0">
                <a:solidFill>
                  <a:schemeClr val="bg1"/>
                </a:solidFill>
              </a:rPr>
              <a:t>{…..</a:t>
            </a:r>
          </a:p>
          <a:p>
            <a:r>
              <a:rPr lang="en-US" smtClean="0">
                <a:solidFill>
                  <a:schemeClr val="bg1"/>
                </a:solidFill>
              </a:rPr>
              <a:t>}</a:t>
            </a:r>
            <a:endParaRPr lang="en-US">
              <a:solidFill>
                <a:schemeClr val="bg1"/>
              </a:solidFill>
            </a:endParaRPr>
          </a:p>
        </p:txBody>
      </p:sp>
      <p:sp>
        <p:nvSpPr>
          <p:cNvPr id="7" name="Rectangle 6"/>
          <p:cNvSpPr/>
          <p:nvPr/>
        </p:nvSpPr>
        <p:spPr>
          <a:xfrm>
            <a:off x="8077200" y="16002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Page</a:t>
            </a:r>
          </a:p>
          <a:p>
            <a:pPr algn="ctr"/>
            <a:r>
              <a:rPr lang="en-US" smtClean="0"/>
              <a:t>will be loaded</a:t>
            </a:r>
            <a:endParaRPr lang="en-US"/>
          </a:p>
        </p:txBody>
      </p:sp>
      <p:sp>
        <p:nvSpPr>
          <p:cNvPr id="8" name="Rectangle 7"/>
          <p:cNvSpPr/>
          <p:nvPr/>
        </p:nvSpPr>
        <p:spPr>
          <a:xfrm>
            <a:off x="8077200" y="42672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frame</a:t>
            </a:r>
            <a:endParaRPr lang="en-US"/>
          </a:p>
        </p:txBody>
      </p:sp>
      <p:sp>
        <p:nvSpPr>
          <p:cNvPr id="9" name="Rectangle 8"/>
          <p:cNvSpPr/>
          <p:nvPr/>
        </p:nvSpPr>
        <p:spPr>
          <a:xfrm>
            <a:off x="762000" y="3124200"/>
            <a:ext cx="1905000" cy="182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mtClean="0"/>
          </a:p>
          <a:p>
            <a:endParaRPr lang="en-US" smtClean="0"/>
          </a:p>
          <a:p>
            <a:r>
              <a:rPr lang="en-US" smtClean="0">
                <a:solidFill>
                  <a:srgbClr val="0000FF"/>
                </a:solidFill>
              </a:rPr>
              <a:t>Counter</a:t>
            </a:r>
            <a:endParaRPr lang="en-US">
              <a:solidFill>
                <a:srgbClr val="0000FF"/>
              </a:solidFill>
            </a:endParaRPr>
          </a:p>
        </p:txBody>
      </p:sp>
      <p:sp>
        <p:nvSpPr>
          <p:cNvPr id="10" name="Rectangle 9"/>
          <p:cNvSpPr/>
          <p:nvPr/>
        </p:nvSpPr>
        <p:spPr>
          <a:xfrm>
            <a:off x="1143000" y="52578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PCB</a:t>
            </a:r>
            <a:endParaRPr lang="en-US"/>
          </a:p>
        </p:txBody>
      </p:sp>
      <p:cxnSp>
        <p:nvCxnSpPr>
          <p:cNvPr id="12" name="Straight Arrow Connector 11"/>
          <p:cNvCxnSpPr/>
          <p:nvPr/>
        </p:nvCxnSpPr>
        <p:spPr>
          <a:xfrm rot="10800000">
            <a:off x="1752600" y="4343400"/>
            <a:ext cx="434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1905000" y="4419600"/>
            <a:ext cx="411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33800" y="41910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Method  1</a:t>
            </a:r>
            <a:endParaRPr lang="en-US">
              <a:solidFill>
                <a:srgbClr val="FF0000"/>
              </a:solidFill>
            </a:endParaRPr>
          </a:p>
        </p:txBody>
      </p:sp>
      <p:sp>
        <p:nvSpPr>
          <p:cNvPr id="16" name="Rectangle 15"/>
          <p:cNvSpPr/>
          <p:nvPr/>
        </p:nvSpPr>
        <p:spPr>
          <a:xfrm>
            <a:off x="3048000" y="44196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Method  2</a:t>
            </a:r>
            <a:endParaRPr lang="en-US">
              <a:solidFill>
                <a:srgbClr val="FF0000"/>
              </a:solidFill>
            </a:endParaRPr>
          </a:p>
        </p:txBody>
      </p:sp>
      <p:sp>
        <p:nvSpPr>
          <p:cNvPr id="17" name="Rectangle 16"/>
          <p:cNvSpPr/>
          <p:nvPr/>
        </p:nvSpPr>
        <p:spPr>
          <a:xfrm>
            <a:off x="2286000" y="5257800"/>
            <a:ext cx="6477000" cy="1219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Method 1: The instruction at the line causing the page fault is trapped </a:t>
            </a:r>
            <a:r>
              <a:rPr lang="en-US" smtClean="0">
                <a:sym typeface="Wingdings" pitchFamily="2" charset="2"/>
              </a:rPr>
              <a:t> Counter+1 is the next instruction </a:t>
            </a:r>
          </a:p>
          <a:p>
            <a:r>
              <a:rPr lang="en-US" smtClean="0">
                <a:sym typeface="Wingdings" pitchFamily="2" charset="2"/>
              </a:rPr>
              <a:t>Method 2: Counter = the instruction at the line  right after the line which  causing the page fault is trapped.</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0" y="0"/>
            <a:ext cx="9144000" cy="914400"/>
          </a:xfrm>
        </p:spPr>
        <p:txBody>
          <a:bodyPr vert="horz" lIns="91440" tIns="45720" rIns="91440" bIns="45720" rtlCol="0" anchor="ctr">
            <a:noAutofit/>
          </a:bodyPr>
          <a:lstStyle/>
          <a:p>
            <a:r>
              <a:rPr lang="en-US" smtClean="0"/>
              <a:t>Impl. Issues: Instruction Backup…</a:t>
            </a:r>
          </a:p>
        </p:txBody>
      </p:sp>
      <p:sp>
        <p:nvSpPr>
          <p:cNvPr id="57347" name="Rectangle 3"/>
          <p:cNvSpPr>
            <a:spLocks noGrp="1"/>
          </p:cNvSpPr>
          <p:nvPr>
            <p:ph type="body" idx="1"/>
          </p:nvPr>
        </p:nvSpPr>
        <p:spPr>
          <a:xfrm>
            <a:off x="152400" y="1219200"/>
            <a:ext cx="8991600" cy="4876800"/>
          </a:xfrm>
        </p:spPr>
        <p:txBody>
          <a:bodyPr/>
          <a:lstStyle/>
          <a:p>
            <a:pPr algn="just">
              <a:lnSpc>
                <a:spcPct val="80000"/>
              </a:lnSpc>
              <a:spcBef>
                <a:spcPct val="0"/>
              </a:spcBef>
              <a:buClrTx/>
              <a:buSzTx/>
              <a:buFont typeface="Arial" charset="0"/>
              <a:buChar char="•"/>
            </a:pPr>
            <a:r>
              <a:rPr lang="en-US" sz="2800" b="1" i="1" smtClean="0">
                <a:latin typeface="Times New Roman" pitchFamily="18" charset="0"/>
                <a:cs typeface="Times New Roman" pitchFamily="18" charset="0"/>
              </a:rPr>
              <a:t>Context</a:t>
            </a:r>
          </a:p>
          <a:p>
            <a:pPr lvl="1" algn="just">
              <a:lnSpc>
                <a:spcPct val="80000"/>
              </a:lnSpc>
              <a:spcBef>
                <a:spcPct val="0"/>
              </a:spcBef>
            </a:pPr>
            <a:r>
              <a:rPr lang="en-US" sz="2400" smtClean="0">
                <a:latin typeface="Times New Roman" pitchFamily="18" charset="0"/>
                <a:cs typeface="Times New Roman" pitchFamily="18" charset="0"/>
              </a:rPr>
              <a:t>Where should the PC’s position be backed up when the progressed instructions occur errors?</a:t>
            </a:r>
          </a:p>
          <a:p>
            <a:pPr lvl="1" algn="just">
              <a:lnSpc>
                <a:spcPct val="80000"/>
              </a:lnSpc>
              <a:spcBef>
                <a:spcPct val="0"/>
              </a:spcBef>
            </a:pPr>
            <a:r>
              <a:rPr lang="en-US" sz="2400" smtClean="0">
                <a:latin typeface="Times New Roman" pitchFamily="18" charset="0"/>
                <a:cs typeface="Times New Roman" pitchFamily="18" charset="0"/>
              </a:rPr>
              <a:t>Where should the PC’s position be loaded when the instruction is restarted?</a:t>
            </a:r>
          </a:p>
          <a:p>
            <a:pPr lvl="1" algn="just">
              <a:lnSpc>
                <a:spcPct val="80000"/>
              </a:lnSpc>
              <a:spcBef>
                <a:spcPct val="0"/>
              </a:spcBef>
            </a:pPr>
            <a:r>
              <a:rPr lang="en-US" sz="2400" smtClean="0">
                <a:solidFill>
                  <a:srgbClr val="0000FF"/>
                </a:solidFill>
                <a:latin typeface="Times New Roman" pitchFamily="18" charset="0"/>
                <a:cs typeface="Times New Roman" pitchFamily="18" charset="0"/>
              </a:rPr>
              <a:t>The value of PC at the time of the trap depends on which operand faulted and how the CPU’s microcode has been implemented</a:t>
            </a:r>
          </a:p>
          <a:p>
            <a:pPr lvl="1" algn="just">
              <a:lnSpc>
                <a:spcPct val="80000"/>
              </a:lnSpc>
              <a:spcBef>
                <a:spcPct val="0"/>
              </a:spcBef>
            </a:pPr>
            <a:r>
              <a:rPr lang="en-US" sz="2400" smtClean="0">
                <a:latin typeface="Times New Roman" pitchFamily="18" charset="0"/>
                <a:cs typeface="Times New Roman" pitchFamily="18" charset="0"/>
              </a:rPr>
              <a:t>In auto-incrementing mode</a:t>
            </a:r>
          </a:p>
          <a:p>
            <a:pPr lvl="2" algn="just">
              <a:lnSpc>
                <a:spcPct val="80000"/>
              </a:lnSpc>
            </a:pPr>
            <a:r>
              <a:rPr lang="en-US" sz="2000" smtClean="0">
                <a:latin typeface="Times New Roman" pitchFamily="18" charset="0"/>
                <a:cs typeface="Times New Roman" pitchFamily="18" charset="0"/>
              </a:rPr>
              <a:t>First approach</a:t>
            </a:r>
          </a:p>
          <a:p>
            <a:pPr lvl="3" algn="just">
              <a:lnSpc>
                <a:spcPct val="80000"/>
              </a:lnSpc>
            </a:pPr>
            <a:r>
              <a:rPr lang="en-US" sz="1800" smtClean="0">
                <a:latin typeface="Times New Roman" pitchFamily="18" charset="0"/>
                <a:cs typeface="Times New Roman" pitchFamily="18" charset="0"/>
              </a:rPr>
              <a:t>The increment may be done </a:t>
            </a:r>
            <a:r>
              <a:rPr lang="en-US" sz="1800" b="1" i="1" smtClean="0">
                <a:latin typeface="Times New Roman" pitchFamily="18" charset="0"/>
                <a:cs typeface="Times New Roman" pitchFamily="18" charset="0"/>
              </a:rPr>
              <a:t>before</a:t>
            </a:r>
            <a:r>
              <a:rPr lang="en-US" sz="1800" smtClean="0">
                <a:latin typeface="Times New Roman" pitchFamily="18" charset="0"/>
                <a:cs typeface="Times New Roman" pitchFamily="18" charset="0"/>
              </a:rPr>
              <a:t> the memory reference</a:t>
            </a:r>
          </a:p>
          <a:p>
            <a:pPr lvl="3" algn="just">
              <a:lnSpc>
                <a:spcPct val="80000"/>
              </a:lnSpc>
            </a:pPr>
            <a:r>
              <a:rPr lang="en-US" sz="1800" smtClean="0">
                <a:latin typeface="Times New Roman" pitchFamily="18" charset="0"/>
                <a:cs typeface="Times New Roman" pitchFamily="18" charset="0"/>
              </a:rPr>
              <a:t>Before restarting the instruction, the OS must decrease the register</a:t>
            </a:r>
          </a:p>
          <a:p>
            <a:pPr lvl="2" algn="just">
              <a:lnSpc>
                <a:spcPct val="80000"/>
              </a:lnSpc>
            </a:pPr>
            <a:r>
              <a:rPr lang="en-US" sz="2000" smtClean="0">
                <a:latin typeface="Times New Roman" pitchFamily="18" charset="0"/>
                <a:cs typeface="Times New Roman" pitchFamily="18" charset="0"/>
              </a:rPr>
              <a:t>Second approach</a:t>
            </a:r>
          </a:p>
          <a:p>
            <a:pPr lvl="3" algn="just">
              <a:lnSpc>
                <a:spcPct val="80000"/>
              </a:lnSpc>
            </a:pPr>
            <a:r>
              <a:rPr lang="en-US" sz="1800" smtClean="0">
                <a:latin typeface="Times New Roman" pitchFamily="18" charset="0"/>
                <a:cs typeface="Times New Roman" pitchFamily="18" charset="0"/>
              </a:rPr>
              <a:t>The auto-increment may be done </a:t>
            </a:r>
            <a:r>
              <a:rPr lang="en-US" sz="1800" b="1" i="1" smtClean="0">
                <a:latin typeface="Times New Roman" pitchFamily="18" charset="0"/>
                <a:cs typeface="Times New Roman" pitchFamily="18" charset="0"/>
              </a:rPr>
              <a:t>after</a:t>
            </a:r>
            <a:r>
              <a:rPr lang="en-US" sz="1800" smtClean="0">
                <a:latin typeface="Times New Roman" pitchFamily="18" charset="0"/>
                <a:cs typeface="Times New Roman" pitchFamily="18" charset="0"/>
              </a:rPr>
              <a:t> the memory reference</a:t>
            </a:r>
          </a:p>
          <a:p>
            <a:pPr lvl="3" algn="just">
              <a:lnSpc>
                <a:spcPct val="80000"/>
              </a:lnSpc>
            </a:pPr>
            <a:r>
              <a:rPr lang="en-US" sz="1800" smtClean="0">
                <a:latin typeface="Times New Roman" pitchFamily="18" charset="0"/>
                <a:cs typeface="Times New Roman" pitchFamily="18" charset="0"/>
              </a:rPr>
              <a:t>The OS do nothing to restart the instruction</a:t>
            </a:r>
          </a:p>
          <a:p>
            <a:pPr lvl="1" algn="just">
              <a:lnSpc>
                <a:spcPct val="80000"/>
              </a:lnSpc>
            </a:pPr>
            <a:r>
              <a:rPr lang="en-US" sz="2400" smtClean="0">
                <a:latin typeface="Times New Roman" pitchFamily="18" charset="0"/>
                <a:cs typeface="Times New Roman" pitchFamily="18" charset="0"/>
              </a:rPr>
              <a:t>In auto-decrementing mode, a similar problems also occur</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914400" y="0"/>
            <a:ext cx="8229600" cy="914400"/>
          </a:xfrm>
        </p:spPr>
        <p:txBody>
          <a:bodyPr vert="horz" lIns="91440" tIns="45720" rIns="91440" bIns="45720" rtlCol="0" anchor="ctr">
            <a:noAutofit/>
          </a:bodyPr>
          <a:lstStyle/>
          <a:p>
            <a:r>
              <a:rPr lang="en-US" smtClean="0"/>
              <a:t>Impl. Issues: Instruction Backup…</a:t>
            </a:r>
          </a:p>
        </p:txBody>
      </p:sp>
      <p:sp>
        <p:nvSpPr>
          <p:cNvPr id="58371" name="Rectangle 3"/>
          <p:cNvSpPr>
            <a:spLocks noGrp="1"/>
          </p:cNvSpPr>
          <p:nvPr>
            <p:ph type="body" idx="1"/>
          </p:nvPr>
        </p:nvSpPr>
        <p:spPr>
          <a:xfrm>
            <a:off x="228600" y="914400"/>
            <a:ext cx="8610600" cy="5638800"/>
          </a:xfrm>
        </p:spPr>
        <p:txBody>
          <a:bodyPr/>
          <a:lstStyle/>
          <a:p>
            <a:pPr algn="just">
              <a:lnSpc>
                <a:spcPct val="80000"/>
              </a:lnSpc>
              <a:buClrTx/>
              <a:buSzTx/>
              <a:buFont typeface="Arial" charset="0"/>
              <a:buChar char="•"/>
            </a:pPr>
            <a:r>
              <a:rPr lang="en-US" sz="2800" b="1" i="1" smtClean="0">
                <a:solidFill>
                  <a:srgbClr val="FF0000"/>
                </a:solidFill>
                <a:latin typeface="Times New Roman" pitchFamily="18" charset="0"/>
                <a:cs typeface="Times New Roman" pitchFamily="18" charset="0"/>
              </a:rPr>
              <a:t>Problem</a:t>
            </a:r>
          </a:p>
          <a:p>
            <a:pPr lvl="1" algn="just">
              <a:lnSpc>
                <a:spcPct val="80000"/>
              </a:lnSpc>
            </a:pPr>
            <a:r>
              <a:rPr lang="en-US" sz="2400" smtClean="0">
                <a:solidFill>
                  <a:srgbClr val="FF0000"/>
                </a:solidFill>
                <a:latin typeface="Times New Roman" pitchFamily="18" charset="0"/>
                <a:cs typeface="Times New Roman" pitchFamily="18" charset="0"/>
              </a:rPr>
              <a:t>The </a:t>
            </a:r>
            <a:r>
              <a:rPr lang="en-US" sz="2400" b="1" smtClean="0">
                <a:solidFill>
                  <a:srgbClr val="FF0000"/>
                </a:solidFill>
                <a:latin typeface="Times New Roman" pitchFamily="18" charset="0"/>
                <a:cs typeface="Times New Roman" pitchFamily="18" charset="0"/>
              </a:rPr>
              <a:t>page fault occurs </a:t>
            </a:r>
            <a:r>
              <a:rPr lang="en-US" sz="2400" smtClean="0">
                <a:solidFill>
                  <a:srgbClr val="FF0000"/>
                </a:solidFill>
                <a:latin typeface="Times New Roman" pitchFamily="18" charset="0"/>
                <a:cs typeface="Times New Roman" pitchFamily="18" charset="0"/>
              </a:rPr>
              <a:t>when a instruction reference the memory, the instruction can </a:t>
            </a:r>
            <a:r>
              <a:rPr lang="en-US" sz="2400" b="1" smtClean="0">
                <a:solidFill>
                  <a:srgbClr val="FF0000"/>
                </a:solidFill>
                <a:latin typeface="Times New Roman" pitchFamily="18" charset="0"/>
                <a:cs typeface="Times New Roman" pitchFamily="18" charset="0"/>
              </a:rPr>
              <a:t>occur at the operands</a:t>
            </a:r>
          </a:p>
          <a:p>
            <a:pPr lvl="1" algn="just">
              <a:lnSpc>
                <a:spcPct val="80000"/>
              </a:lnSpc>
            </a:pPr>
            <a:r>
              <a:rPr lang="en-US" sz="2400" smtClean="0">
                <a:solidFill>
                  <a:srgbClr val="FF0000"/>
                </a:solidFill>
                <a:latin typeface="Times New Roman" pitchFamily="18" charset="0"/>
                <a:cs typeface="Times New Roman" pitchFamily="18" charset="0"/>
              </a:rPr>
              <a:t>To restart the instruction, the OS must determine where the first byte of instruction is</a:t>
            </a:r>
          </a:p>
          <a:p>
            <a:pPr lvl="1" algn="just">
              <a:lnSpc>
                <a:spcPct val="80000"/>
              </a:lnSpc>
            </a:pPr>
            <a:r>
              <a:rPr lang="en-US" sz="2400" smtClean="0">
                <a:solidFill>
                  <a:srgbClr val="FF0000"/>
                </a:solidFill>
                <a:latin typeface="Times New Roman" pitchFamily="18" charset="0"/>
                <a:cs typeface="Times New Roman" pitchFamily="18" charset="0"/>
              </a:rPr>
              <a:t>The OS cannot know the command (operator) if the fault occurs at the operand</a:t>
            </a:r>
          </a:p>
          <a:p>
            <a:pPr lvl="1" algn="just">
              <a:lnSpc>
                <a:spcPct val="80000"/>
              </a:lnSpc>
              <a:buFont typeface="Arial" charset="0"/>
              <a:buNone/>
            </a:pPr>
            <a:r>
              <a:rPr lang="en-US" sz="2400" smtClean="0">
                <a:solidFill>
                  <a:srgbClr val="FF0000"/>
                </a:solidFill>
                <a:latin typeface="Times New Roman" pitchFamily="18" charset="0"/>
                <a:cs typeface="Times New Roman" pitchFamily="18" charset="0"/>
                <a:sym typeface="Wingdings" pitchFamily="2" charset="2"/>
              </a:rPr>
              <a:t> How can t</a:t>
            </a:r>
            <a:r>
              <a:rPr lang="en-US" sz="2400" smtClean="0">
                <a:solidFill>
                  <a:srgbClr val="FF0000"/>
                </a:solidFill>
                <a:latin typeface="Times New Roman" pitchFamily="18" charset="0"/>
                <a:cs typeface="Times New Roman" pitchFamily="18" charset="0"/>
              </a:rPr>
              <a:t>he OS determine what happened and how to repair it?</a:t>
            </a:r>
          </a:p>
          <a:p>
            <a:pPr algn="just">
              <a:lnSpc>
                <a:spcPct val="80000"/>
              </a:lnSpc>
              <a:buClrTx/>
              <a:buSzTx/>
              <a:buFont typeface="Arial" charset="0"/>
              <a:buChar char="•"/>
            </a:pPr>
            <a:r>
              <a:rPr lang="en-US" sz="2800" b="1" i="1" smtClean="0">
                <a:solidFill>
                  <a:srgbClr val="0000FF"/>
                </a:solidFill>
                <a:latin typeface="Times New Roman" pitchFamily="18" charset="0"/>
                <a:cs typeface="Times New Roman" pitchFamily="18" charset="0"/>
              </a:rPr>
              <a:t>Solution</a:t>
            </a:r>
          </a:p>
          <a:p>
            <a:pPr lvl="1" algn="just">
              <a:lnSpc>
                <a:spcPct val="80000"/>
              </a:lnSpc>
            </a:pPr>
            <a:r>
              <a:rPr lang="en-US" sz="2400" smtClean="0">
                <a:solidFill>
                  <a:srgbClr val="0000FF"/>
                </a:solidFill>
                <a:latin typeface="Times New Roman" pitchFamily="18" charset="0"/>
                <a:cs typeface="Times New Roman" pitchFamily="18" charset="0"/>
              </a:rPr>
              <a:t>A hidden internal register is used to store the PC before each instruction is executed.</a:t>
            </a:r>
          </a:p>
          <a:p>
            <a:pPr lvl="1" algn="just">
              <a:lnSpc>
                <a:spcPct val="80000"/>
              </a:lnSpc>
            </a:pPr>
            <a:r>
              <a:rPr lang="en-US" sz="2400" smtClean="0">
                <a:solidFill>
                  <a:srgbClr val="0000FF"/>
                </a:solidFill>
                <a:latin typeface="Times New Roman" pitchFamily="18" charset="0"/>
                <a:cs typeface="Times New Roman" pitchFamily="18" charset="0"/>
              </a:rPr>
              <a:t>A second register is used to store the value of the registers auto-incremented or auto-decremented.</a:t>
            </a:r>
          </a:p>
          <a:p>
            <a:pPr lvl="1" algn="just">
              <a:lnSpc>
                <a:spcPct val="80000"/>
              </a:lnSpc>
              <a:buFont typeface="Arial" charset="0"/>
              <a:buNone/>
            </a:pPr>
            <a:r>
              <a:rPr lang="en-US" sz="2400" smtClean="0">
                <a:solidFill>
                  <a:srgbClr val="0000FF"/>
                </a:solidFill>
                <a:latin typeface="Times New Roman" pitchFamily="18" charset="0"/>
                <a:cs typeface="Times New Roman" pitchFamily="18" charset="0"/>
                <a:sym typeface="Wingdings" pitchFamily="2" charset="2"/>
              </a:rPr>
              <a:t> </a:t>
            </a:r>
            <a:r>
              <a:rPr lang="en-US" sz="2400" smtClean="0">
                <a:solidFill>
                  <a:srgbClr val="0000FF"/>
                </a:solidFill>
                <a:latin typeface="Times New Roman" pitchFamily="18" charset="0"/>
                <a:cs typeface="Times New Roman" pitchFamily="18" charset="0"/>
              </a:rPr>
              <a:t>When the fault instruction is restarted, the OS can unambiguously undo all the effects of it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0" y="0"/>
            <a:ext cx="9144000" cy="838200"/>
          </a:xfrm>
        </p:spPr>
        <p:txBody>
          <a:bodyPr vert="horz" lIns="91440" tIns="45720" rIns="91440" bIns="45720" rtlCol="0" anchor="ctr">
            <a:noAutofit/>
          </a:bodyPr>
          <a:lstStyle/>
          <a:p>
            <a:r>
              <a:rPr lang="en-US" smtClean="0"/>
              <a:t>Impl. Issues:Locking Pages in Memory</a:t>
            </a:r>
          </a:p>
        </p:txBody>
      </p:sp>
      <p:sp>
        <p:nvSpPr>
          <p:cNvPr id="43011" name="Rectangle 3"/>
          <p:cNvSpPr>
            <a:spLocks noGrp="1"/>
          </p:cNvSpPr>
          <p:nvPr>
            <p:ph type="body" idx="1"/>
          </p:nvPr>
        </p:nvSpPr>
        <p:spPr>
          <a:xfrm>
            <a:off x="457200" y="1143000"/>
            <a:ext cx="8229600" cy="5257800"/>
          </a:xfrm>
        </p:spPr>
        <p:txBody>
          <a:bodyPr>
            <a:normAutofit/>
          </a:bodyPr>
          <a:lstStyle/>
          <a:p>
            <a:pPr algn="just">
              <a:lnSpc>
                <a:spcPct val="90000"/>
              </a:lnSpc>
              <a:buClrTx/>
              <a:buSzTx/>
              <a:buFont typeface="Arial" charset="0"/>
              <a:buChar char="•"/>
              <a:defRPr/>
            </a:pPr>
            <a:r>
              <a:rPr lang="en-US" sz="2800" b="1" i="1" smtClean="0">
                <a:solidFill>
                  <a:srgbClr val="FF0000"/>
                </a:solidFill>
                <a:latin typeface="Times New Roman" pitchFamily="18" charset="0"/>
                <a:cs typeface="Times New Roman" pitchFamily="18" charset="0"/>
              </a:rPr>
              <a:t>Problems</a:t>
            </a:r>
          </a:p>
          <a:p>
            <a:pPr marL="454025" lvl="1" algn="just">
              <a:lnSpc>
                <a:spcPct val="90000"/>
              </a:lnSpc>
              <a:defRPr/>
            </a:pPr>
            <a:r>
              <a:rPr lang="en-US" sz="2200" smtClean="0">
                <a:solidFill>
                  <a:srgbClr val="FF0000"/>
                </a:solidFill>
              </a:rPr>
              <a:t>Global paging is used. The process A is suspended due to IO. The process B is chosen to run and B causes a page pagefault. A page of A will recieve data from IO is evicted. </a:t>
            </a:r>
            <a:endParaRPr lang="en-US" sz="2200" b="1" smtClean="0">
              <a:solidFill>
                <a:srgbClr val="FF0000"/>
              </a:solidFill>
              <a:latin typeface="Times New Roman" pitchFamily="18" charset="0"/>
              <a:cs typeface="Times New Roman" pitchFamily="18" charset="0"/>
            </a:endParaRPr>
          </a:p>
          <a:p>
            <a:pPr marL="454025" lvl="1" algn="just">
              <a:lnSpc>
                <a:spcPct val="90000"/>
              </a:lnSpc>
              <a:buFont typeface="Arial" charset="0"/>
              <a:buNone/>
              <a:defRPr/>
            </a:pPr>
            <a:r>
              <a:rPr lang="en-US" sz="2200" smtClean="0">
                <a:solidFill>
                  <a:srgbClr val="FF0000"/>
                </a:solidFill>
                <a:latin typeface="Times New Roman" pitchFamily="18" charset="0"/>
                <a:cs typeface="Times New Roman" pitchFamily="18" charset="0"/>
              </a:rPr>
              <a:t>→ In the case of </a:t>
            </a:r>
            <a:r>
              <a:rPr lang="en-US" sz="2200" b="1" smtClean="0">
                <a:solidFill>
                  <a:srgbClr val="FF0000"/>
                </a:solidFill>
                <a:latin typeface="Times New Roman" pitchFamily="18" charset="0"/>
                <a:cs typeface="Times New Roman" pitchFamily="18" charset="0"/>
              </a:rPr>
              <a:t>DMA</a:t>
            </a:r>
            <a:r>
              <a:rPr lang="en-US" sz="2200" smtClean="0">
                <a:solidFill>
                  <a:srgbClr val="FF0000"/>
                </a:solidFill>
                <a:latin typeface="Times New Roman" pitchFamily="18" charset="0"/>
                <a:cs typeface="Times New Roman" pitchFamily="18" charset="0"/>
              </a:rPr>
              <a:t> (Direct Memory access, a way to tranfer data without controlling of CPU) used with I/O, the evicted page of A causes the problems </a:t>
            </a:r>
            <a:r>
              <a:rPr lang="en-US" sz="2200" smtClean="0">
                <a:solidFill>
                  <a:srgbClr val="FF0000"/>
                </a:solidFill>
                <a:latin typeface="Times New Roman" pitchFamily="18" charset="0"/>
                <a:cs typeface="Times New Roman" pitchFamily="18" charset="0"/>
                <a:sym typeface="Wingdings" pitchFamily="2" charset="2"/>
              </a:rPr>
              <a:t> </a:t>
            </a:r>
            <a:r>
              <a:rPr lang="en-US" sz="2000" b="1" u="sng" smtClean="0">
                <a:solidFill>
                  <a:srgbClr val="FF0000"/>
                </a:solidFill>
                <a:latin typeface="Times New Roman" pitchFamily="18" charset="0"/>
                <a:cs typeface="Times New Roman" pitchFamily="18" charset="0"/>
              </a:rPr>
              <a:t>The transferring data will be written into either the buffer or this page?</a:t>
            </a:r>
          </a:p>
          <a:p>
            <a:pPr algn="just">
              <a:lnSpc>
                <a:spcPct val="90000"/>
              </a:lnSpc>
              <a:buClrTx/>
              <a:buSzTx/>
              <a:buFont typeface="Arial" charset="0"/>
              <a:buChar char="•"/>
              <a:defRPr/>
            </a:pPr>
            <a:r>
              <a:rPr lang="en-US" sz="2800" b="1" i="1" smtClean="0">
                <a:solidFill>
                  <a:srgbClr val="0000FF"/>
                </a:solidFill>
                <a:latin typeface="Times New Roman" pitchFamily="18" charset="0"/>
                <a:cs typeface="Times New Roman" pitchFamily="18" charset="0"/>
              </a:rPr>
              <a:t>Solution</a:t>
            </a:r>
          </a:p>
          <a:p>
            <a:pPr marL="514350" lvl="1" algn="just">
              <a:lnSpc>
                <a:spcPct val="90000"/>
              </a:lnSpc>
              <a:defRPr/>
            </a:pPr>
            <a:r>
              <a:rPr lang="en-US" sz="2200" b="1" i="1" smtClean="0">
                <a:solidFill>
                  <a:srgbClr val="0000FF"/>
                </a:solidFill>
                <a:latin typeface="Times New Roman" pitchFamily="18" charset="0"/>
                <a:cs typeface="Times New Roman" pitchFamily="18" charset="0"/>
              </a:rPr>
              <a:t>First Approach</a:t>
            </a:r>
            <a:r>
              <a:rPr lang="en-US" sz="2200" smtClean="0">
                <a:solidFill>
                  <a:srgbClr val="0000FF"/>
                </a:solidFill>
                <a:latin typeface="Times New Roman" pitchFamily="18" charset="0"/>
                <a:cs typeface="Times New Roman" pitchFamily="18" charset="0"/>
              </a:rPr>
              <a:t>: </a:t>
            </a:r>
            <a:r>
              <a:rPr lang="en-US" sz="2200" b="1" smtClean="0">
                <a:solidFill>
                  <a:srgbClr val="0000FF"/>
                </a:solidFill>
                <a:latin typeface="Times New Roman" pitchFamily="18" charset="0"/>
                <a:cs typeface="Times New Roman" pitchFamily="18" charset="0"/>
              </a:rPr>
              <a:t>Lock pages engaged in I/O </a:t>
            </a:r>
            <a:r>
              <a:rPr lang="en-US" sz="2200" smtClean="0">
                <a:solidFill>
                  <a:srgbClr val="0000FF"/>
                </a:solidFill>
                <a:latin typeface="Times New Roman" pitchFamily="18" charset="0"/>
                <a:cs typeface="Times New Roman" pitchFamily="18" charset="0"/>
              </a:rPr>
              <a:t>in memory so that they will not be removed. (</a:t>
            </a:r>
            <a:r>
              <a:rPr lang="en-US" sz="2200" b="1" smtClean="0">
                <a:solidFill>
                  <a:srgbClr val="0000FF"/>
                </a:solidFill>
                <a:latin typeface="Times New Roman" pitchFamily="18" charset="0"/>
                <a:cs typeface="Times New Roman" pitchFamily="18" charset="0"/>
              </a:rPr>
              <a:t>pinning </a:t>
            </a:r>
            <a:r>
              <a:rPr lang="en-US" sz="2200" smtClean="0">
                <a:solidFill>
                  <a:srgbClr val="0000FF"/>
                </a:solidFill>
                <a:latin typeface="Times New Roman" pitchFamily="18" charset="0"/>
                <a:cs typeface="Times New Roman" pitchFamily="18" charset="0"/>
              </a:rPr>
              <a:t>– ghim) </a:t>
            </a:r>
            <a:r>
              <a:rPr lang="en-US" sz="2200" smtClean="0">
                <a:solidFill>
                  <a:srgbClr val="0000FF"/>
                </a:solidFill>
                <a:latin typeface="Times New Roman" pitchFamily="18" charset="0"/>
                <a:cs typeface="Times New Roman" pitchFamily="18" charset="0"/>
                <a:sym typeface="Wingdings" pitchFamily="2" charset="2"/>
              </a:rPr>
              <a:t> </a:t>
            </a:r>
            <a:r>
              <a:rPr lang="en-US" sz="2000" smtClean="0">
                <a:solidFill>
                  <a:srgbClr val="0000FF"/>
                </a:solidFill>
                <a:latin typeface="Times New Roman" pitchFamily="18" charset="0"/>
                <a:cs typeface="Times New Roman" pitchFamily="18" charset="0"/>
              </a:rPr>
              <a:t>If the locking pages in memory always occurs with high ratio, the bottle neck or thrashing can be occurs.</a:t>
            </a:r>
          </a:p>
          <a:p>
            <a:pPr marL="514350" lvl="1" algn="just">
              <a:lnSpc>
                <a:spcPct val="90000"/>
              </a:lnSpc>
              <a:defRPr/>
            </a:pPr>
            <a:r>
              <a:rPr lang="en-US" sz="2200" b="1" i="1" smtClean="0">
                <a:solidFill>
                  <a:srgbClr val="0000FF"/>
                </a:solidFill>
                <a:latin typeface="Times New Roman" pitchFamily="18" charset="0"/>
                <a:cs typeface="Times New Roman" pitchFamily="18" charset="0"/>
              </a:rPr>
              <a:t>Second Approach</a:t>
            </a:r>
            <a:r>
              <a:rPr lang="en-US" sz="2200" smtClean="0">
                <a:solidFill>
                  <a:srgbClr val="0000FF"/>
                </a:solidFill>
                <a:latin typeface="Times New Roman" pitchFamily="18" charset="0"/>
                <a:cs typeface="Times New Roman" pitchFamily="18" charset="0"/>
              </a:rPr>
              <a:t>: </a:t>
            </a:r>
            <a:r>
              <a:rPr lang="en-US" sz="2200" b="1" smtClean="0">
                <a:solidFill>
                  <a:srgbClr val="0000FF"/>
                </a:solidFill>
                <a:latin typeface="Times New Roman" pitchFamily="18" charset="0"/>
                <a:cs typeface="Times New Roman" pitchFamily="18" charset="0"/>
              </a:rPr>
              <a:t>Do all I/O to kernel buffers &amp; copy the data to user pages later.</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a:xfrm>
            <a:off x="914400" y="0"/>
            <a:ext cx="8229600" cy="1143000"/>
          </a:xfrm>
        </p:spPr>
        <p:txBody>
          <a:bodyPr vert="horz" lIns="91440" tIns="45720" rIns="91440" bIns="45720" rtlCol="0" anchor="ctr">
            <a:noAutofit/>
          </a:bodyPr>
          <a:lstStyle/>
          <a:p>
            <a:r>
              <a:rPr lang="en-US" smtClean="0"/>
              <a:t>Impl. Issues: Backing Store</a:t>
            </a:r>
          </a:p>
        </p:txBody>
      </p:sp>
      <p:sp>
        <p:nvSpPr>
          <p:cNvPr id="60419" name="Rectangle 3"/>
          <p:cNvSpPr>
            <a:spLocks noGrp="1"/>
          </p:cNvSpPr>
          <p:nvPr>
            <p:ph type="body" sz="half" idx="1"/>
          </p:nvPr>
        </p:nvSpPr>
        <p:spPr>
          <a:xfrm>
            <a:off x="228600" y="1295400"/>
            <a:ext cx="8763000" cy="5334000"/>
          </a:xfrm>
        </p:spPr>
        <p:txBody>
          <a:bodyPr/>
          <a:lstStyle/>
          <a:p>
            <a:pPr algn="just">
              <a:buFont typeface="Arial" charset="0"/>
              <a:buNone/>
            </a:pPr>
            <a:r>
              <a:rPr lang="en-US" sz="2400" b="1" smtClean="0">
                <a:latin typeface="Times New Roman" pitchFamily="18" charset="0"/>
                <a:cs typeface="Times New Roman" pitchFamily="18" charset="0"/>
              </a:rPr>
              <a:t>The simplest algorithm for allocating page space on disk</a:t>
            </a:r>
          </a:p>
          <a:p>
            <a:pPr marL="347663" lvl="1" algn="just"/>
            <a:r>
              <a:rPr lang="en-US" sz="2000" smtClean="0">
                <a:solidFill>
                  <a:srgbClr val="008000"/>
                </a:solidFill>
                <a:latin typeface="Times New Roman" pitchFamily="18" charset="0"/>
                <a:cs typeface="Times New Roman" pitchFamily="18" charset="0"/>
              </a:rPr>
              <a:t>A special swap partition exits on the disk.</a:t>
            </a:r>
          </a:p>
          <a:p>
            <a:pPr marL="347663" lvl="1" algn="just"/>
            <a:r>
              <a:rPr lang="en-US" sz="2000" smtClean="0">
                <a:solidFill>
                  <a:srgbClr val="0000FF"/>
                </a:solidFill>
                <a:latin typeface="Times New Roman" pitchFamily="18" charset="0"/>
                <a:cs typeface="Times New Roman" pitchFamily="18" charset="0"/>
              </a:rPr>
              <a:t>This partition uses block numbers relative to the start of the partition, instead of using a normal file system </a:t>
            </a:r>
            <a:r>
              <a:rPr lang="en-US" sz="2000" smtClean="0">
                <a:latin typeface="Times New Roman" pitchFamily="18" charset="0"/>
                <a:cs typeface="Times New Roman" pitchFamily="18" charset="0"/>
              </a:rPr>
              <a:t>.</a:t>
            </a:r>
          </a:p>
          <a:p>
            <a:pPr marL="347663" lvl="1" algn="just"/>
            <a:r>
              <a:rPr lang="en-US" sz="2000" smtClean="0">
                <a:solidFill>
                  <a:srgbClr val="008000"/>
                </a:solidFill>
                <a:latin typeface="Times New Roman" pitchFamily="18" charset="0"/>
                <a:cs typeface="Times New Roman" pitchFamily="18" charset="0"/>
              </a:rPr>
              <a:t>When the system is booted, the swap partition is empty and is represented in memory as a single entry giving its origin and size.</a:t>
            </a:r>
          </a:p>
          <a:p>
            <a:pPr marL="347663" lvl="1" algn="just"/>
            <a:r>
              <a:rPr lang="en-US" sz="2000" smtClean="0">
                <a:latin typeface="Times New Roman" pitchFamily="18" charset="0"/>
                <a:cs typeface="Times New Roman" pitchFamily="18" charset="0"/>
              </a:rPr>
              <a:t>When the process is started, a chunk of the partition area the size of first process is reserved and the remaining area reduced by that amount.</a:t>
            </a:r>
          </a:p>
          <a:p>
            <a:pPr marL="347663" lvl="1" algn="just"/>
            <a:r>
              <a:rPr lang="en-US" sz="2000" smtClean="0">
                <a:solidFill>
                  <a:srgbClr val="008000"/>
                </a:solidFill>
                <a:latin typeface="Times New Roman" pitchFamily="18" charset="0"/>
                <a:cs typeface="Times New Roman" pitchFamily="18" charset="0"/>
              </a:rPr>
              <a:t>As new processes are started, they are assigned chunks of the swap partition equal in size to their core images.</a:t>
            </a:r>
          </a:p>
          <a:p>
            <a:pPr marL="347663" lvl="1" algn="just"/>
            <a:r>
              <a:rPr lang="en-US" sz="2000" smtClean="0">
                <a:solidFill>
                  <a:srgbClr val="0000FF"/>
                </a:solidFill>
                <a:latin typeface="Times New Roman" pitchFamily="18" charset="0"/>
                <a:cs typeface="Times New Roman" pitchFamily="18" charset="0"/>
              </a:rPr>
              <a:t>As they finished, their disk space is freed.</a:t>
            </a:r>
          </a:p>
          <a:p>
            <a:pPr marL="347663" lvl="1" algn="just"/>
            <a:r>
              <a:rPr lang="en-US" sz="2000" b="1" smtClean="0">
                <a:latin typeface="Times New Roman" pitchFamily="18" charset="0"/>
                <a:cs typeface="Times New Roman" pitchFamily="18" charset="0"/>
              </a:rPr>
              <a:t>Requirements</a:t>
            </a:r>
            <a:r>
              <a:rPr lang="en-US" sz="2000" smtClean="0">
                <a:latin typeface="Times New Roman" pitchFamily="18" charset="0"/>
                <a:cs typeface="Times New Roman" pitchFamily="18" charset="0"/>
              </a:rPr>
              <a:t>: swap area must be initialized to copy entire process image to the swap area before the process start.</a:t>
            </a:r>
          </a:p>
          <a:p>
            <a:pPr marL="347663" lvl="1" algn="just">
              <a:buFont typeface="Arial" charset="0"/>
              <a:buNone/>
            </a:pPr>
            <a:r>
              <a:rPr lang="en-US" sz="2000" smtClean="0">
                <a:latin typeface="Times New Roman" pitchFamily="18" charset="0"/>
                <a:cs typeface="Times New Roman" pitchFamily="18" charset="0"/>
              </a:rPr>
              <a:t>→ associated with each process is the disk address of its swap area, that is where on the swap partition its image is kept (that also kept in process table).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xfrm>
            <a:off x="914400" y="0"/>
            <a:ext cx="8229600" cy="1143000"/>
          </a:xfrm>
        </p:spPr>
        <p:txBody>
          <a:bodyPr vert="horz" lIns="91440" tIns="45720" rIns="91440" bIns="45720" rtlCol="0" anchor="ctr">
            <a:noAutofit/>
          </a:bodyPr>
          <a:lstStyle/>
          <a:p>
            <a:r>
              <a:rPr lang="en-US" smtClean="0"/>
              <a:t>Impl. Issues: Backing Store</a:t>
            </a:r>
          </a:p>
        </p:txBody>
      </p:sp>
      <p:sp>
        <p:nvSpPr>
          <p:cNvPr id="61443" name="Rectangle 3"/>
          <p:cNvSpPr>
            <a:spLocks noGrp="1"/>
          </p:cNvSpPr>
          <p:nvPr>
            <p:ph type="body" sz="half" idx="1"/>
          </p:nvPr>
        </p:nvSpPr>
        <p:spPr>
          <a:xfrm>
            <a:off x="304800" y="914400"/>
            <a:ext cx="8534400" cy="5410200"/>
          </a:xfrm>
        </p:spPr>
        <p:txBody>
          <a:bodyPr>
            <a:normAutofit lnSpcReduction="10000"/>
          </a:bodyPr>
          <a:lstStyle/>
          <a:p>
            <a:pPr algn="just"/>
            <a:r>
              <a:rPr lang="en-US" sz="2800" b="1" i="1" smtClean="0">
                <a:solidFill>
                  <a:srgbClr val="FF0000"/>
                </a:solidFill>
                <a:latin typeface="Times New Roman" pitchFamily="18" charset="0"/>
                <a:cs typeface="Times New Roman" pitchFamily="18" charset="0"/>
              </a:rPr>
              <a:t>Problem</a:t>
            </a:r>
            <a:endParaRPr lang="en-US" sz="2800" smtClean="0">
              <a:solidFill>
                <a:srgbClr val="FF0000"/>
              </a:solidFill>
              <a:latin typeface="Times New Roman" pitchFamily="18" charset="0"/>
              <a:cs typeface="Times New Roman" pitchFamily="18" charset="0"/>
            </a:endParaRPr>
          </a:p>
          <a:p>
            <a:pPr lvl="1" algn="just"/>
            <a:r>
              <a:rPr lang="en-US" sz="2400" smtClean="0">
                <a:solidFill>
                  <a:srgbClr val="FF0000"/>
                </a:solidFill>
                <a:latin typeface="Times New Roman" pitchFamily="18" charset="0"/>
                <a:cs typeface="Times New Roman" pitchFamily="18" charset="0"/>
              </a:rPr>
              <a:t>Process can increase in size after starting due to the growing of data and stack.</a:t>
            </a:r>
          </a:p>
          <a:p>
            <a:pPr algn="just"/>
            <a:r>
              <a:rPr lang="en-US" sz="2800" b="1" i="1" smtClean="0">
                <a:latin typeface="Times New Roman" pitchFamily="18" charset="0"/>
                <a:cs typeface="Times New Roman" pitchFamily="18" charset="0"/>
              </a:rPr>
              <a:t>Solution</a:t>
            </a:r>
          </a:p>
          <a:p>
            <a:pPr lvl="1" algn="just"/>
            <a:r>
              <a:rPr lang="en-US" sz="2400" b="1" i="1" smtClean="0">
                <a:solidFill>
                  <a:srgbClr val="0000FF"/>
                </a:solidFill>
                <a:latin typeface="Times New Roman" pitchFamily="18" charset="0"/>
                <a:cs typeface="Times New Roman" pitchFamily="18" charset="0"/>
              </a:rPr>
              <a:t>First Approach</a:t>
            </a:r>
            <a:r>
              <a:rPr lang="en-US" sz="2400" smtClean="0">
                <a:latin typeface="Times New Roman" pitchFamily="18" charset="0"/>
                <a:cs typeface="Times New Roman" pitchFamily="18" charset="0"/>
              </a:rPr>
              <a:t>: </a:t>
            </a:r>
            <a:r>
              <a:rPr lang="en-US" sz="2400" b="1" smtClean="0">
                <a:solidFill>
                  <a:srgbClr val="0000FF"/>
                </a:solidFill>
                <a:latin typeface="Times New Roman" pitchFamily="18" charset="0"/>
                <a:cs typeface="Times New Roman" pitchFamily="18" charset="0"/>
              </a:rPr>
              <a:t>Reserve</a:t>
            </a:r>
            <a:r>
              <a:rPr lang="en-US" sz="2400" smtClean="0">
                <a:latin typeface="Times New Roman" pitchFamily="18" charset="0"/>
                <a:cs typeface="Times New Roman" pitchFamily="18" charset="0"/>
              </a:rPr>
              <a:t> separate swap areas for text, data, stack and allow each of these areas to </a:t>
            </a:r>
            <a:r>
              <a:rPr lang="en-US" sz="2400" b="1" i="1" smtClean="0">
                <a:solidFill>
                  <a:srgbClr val="FF0000"/>
                </a:solidFill>
                <a:latin typeface="Times New Roman" pitchFamily="18" charset="0"/>
                <a:cs typeface="Times New Roman" pitchFamily="18" charset="0"/>
              </a:rPr>
              <a:t>consist of more than one chunk on the disk.</a:t>
            </a:r>
          </a:p>
          <a:p>
            <a:pPr lvl="1" algn="just"/>
            <a:r>
              <a:rPr lang="en-US" sz="2400" b="1" i="1" smtClean="0">
                <a:latin typeface="Times New Roman" pitchFamily="18" charset="0"/>
                <a:cs typeface="Times New Roman" pitchFamily="18" charset="0"/>
              </a:rPr>
              <a:t>Second Approach</a:t>
            </a:r>
            <a:r>
              <a:rPr lang="en-US" sz="2400" smtClean="0">
                <a:latin typeface="Times New Roman" pitchFamily="18" charset="0"/>
                <a:cs typeface="Times New Roman" pitchFamily="18" charset="0"/>
              </a:rPr>
              <a:t>: </a:t>
            </a:r>
          </a:p>
          <a:p>
            <a:pPr lvl="2" algn="just"/>
            <a:r>
              <a:rPr lang="en-US" sz="2000" b="1" smtClean="0">
                <a:solidFill>
                  <a:srgbClr val="008000"/>
                </a:solidFill>
                <a:latin typeface="Times New Roman" pitchFamily="18" charset="0"/>
                <a:cs typeface="Times New Roman" pitchFamily="18" charset="0"/>
              </a:rPr>
              <a:t>Allocate nothing in advance </a:t>
            </a:r>
            <a:r>
              <a:rPr lang="en-US" sz="2000" smtClean="0">
                <a:latin typeface="Times New Roman" pitchFamily="18" charset="0"/>
                <a:cs typeface="Times New Roman" pitchFamily="18" charset="0"/>
              </a:rPr>
              <a:t>and allocate disk space for each page when it is swapped out and de-allocate it when it is swapped back in </a:t>
            </a:r>
          </a:p>
          <a:p>
            <a:pPr lvl="2" algn="just">
              <a:buFont typeface="Arial" charset="0"/>
              <a:buNone/>
            </a:pPr>
            <a:r>
              <a:rPr lang="en-US" sz="2000" smtClean="0">
                <a:latin typeface="Times New Roman" pitchFamily="18" charset="0"/>
                <a:cs typeface="Times New Roman" pitchFamily="18" charset="0"/>
                <a:sym typeface="Wingdings" pitchFamily="2" charset="2"/>
              </a:rPr>
              <a:t> P</a:t>
            </a:r>
            <a:r>
              <a:rPr lang="en-US" sz="2000" smtClean="0">
                <a:latin typeface="Times New Roman" pitchFamily="18" charset="0"/>
                <a:cs typeface="Times New Roman" pitchFamily="18" charset="0"/>
              </a:rPr>
              <a:t>rocesses in memory do not tie up any swap space</a:t>
            </a:r>
          </a:p>
          <a:p>
            <a:pPr lvl="2" algn="just"/>
            <a:r>
              <a:rPr lang="en-US" sz="2000" b="1" smtClean="0">
                <a:solidFill>
                  <a:srgbClr val="7030A0"/>
                </a:solidFill>
                <a:latin typeface="Times New Roman" pitchFamily="18" charset="0"/>
                <a:cs typeface="Times New Roman" pitchFamily="18" charset="0"/>
              </a:rPr>
              <a:t>Disadvantage</a:t>
            </a:r>
          </a:p>
          <a:p>
            <a:pPr lvl="3" algn="just"/>
            <a:r>
              <a:rPr lang="en-US" sz="1800" smtClean="0">
                <a:solidFill>
                  <a:srgbClr val="7030A0"/>
                </a:solidFill>
                <a:latin typeface="Times New Roman" pitchFamily="18" charset="0"/>
                <a:cs typeface="Times New Roman" pitchFamily="18" charset="0"/>
              </a:rPr>
              <a:t>A disk address is needed in memory to keep track of each page on disk</a:t>
            </a:r>
          </a:p>
          <a:p>
            <a:pPr lvl="3" algn="just"/>
            <a:r>
              <a:rPr lang="en-US" sz="1800" smtClean="0">
                <a:solidFill>
                  <a:srgbClr val="7030A0"/>
                </a:solidFill>
                <a:latin typeface="Times New Roman" pitchFamily="18" charset="0"/>
                <a:cs typeface="Times New Roman" pitchFamily="18" charset="0"/>
              </a:rPr>
              <a:t>In each process, there must be a table stored the location of each page on disk</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a:xfrm>
            <a:off x="914400" y="0"/>
            <a:ext cx="8229600" cy="1143000"/>
          </a:xfrm>
        </p:spPr>
        <p:txBody>
          <a:bodyPr vert="horz" lIns="91440" tIns="45720" rIns="91440" bIns="45720" rtlCol="0" anchor="ctr">
            <a:noAutofit/>
          </a:bodyPr>
          <a:lstStyle/>
          <a:p>
            <a:r>
              <a:rPr lang="en-US" smtClean="0"/>
              <a:t>Impl. Issues: Backing Store</a:t>
            </a:r>
          </a:p>
        </p:txBody>
      </p:sp>
      <p:sp>
        <p:nvSpPr>
          <p:cNvPr id="62467" name="Rectangle 3"/>
          <p:cNvSpPr>
            <a:spLocks noGrp="1"/>
          </p:cNvSpPr>
          <p:nvPr>
            <p:ph type="body" sz="half" idx="4294967295"/>
          </p:nvPr>
        </p:nvSpPr>
        <p:spPr>
          <a:xfrm>
            <a:off x="304800" y="1219200"/>
            <a:ext cx="5105400" cy="5181600"/>
          </a:xfrm>
        </p:spPr>
        <p:txBody>
          <a:bodyPr>
            <a:normAutofit lnSpcReduction="10000"/>
          </a:bodyPr>
          <a:lstStyle/>
          <a:p>
            <a:pPr algn="just">
              <a:lnSpc>
                <a:spcPct val="80000"/>
              </a:lnSpc>
            </a:pPr>
            <a:r>
              <a:rPr lang="en-US" sz="2800" b="1" i="1" smtClean="0">
                <a:solidFill>
                  <a:srgbClr val="0000FF"/>
                </a:solidFill>
                <a:latin typeface="Times New Roman" pitchFamily="18" charset="0"/>
                <a:cs typeface="Times New Roman" pitchFamily="18" charset="0"/>
              </a:rPr>
              <a:t>First approach in details:</a:t>
            </a:r>
          </a:p>
          <a:p>
            <a:pPr algn="just">
              <a:lnSpc>
                <a:spcPct val="80000"/>
              </a:lnSpc>
              <a:buFont typeface="Arial" charset="0"/>
              <a:buNone/>
            </a:pPr>
            <a:r>
              <a:rPr lang="en-US" smtClean="0">
                <a:latin typeface="Times New Roman" pitchFamily="18" charset="0"/>
                <a:cs typeface="Times New Roman" pitchFamily="18" charset="0"/>
              </a:rPr>
              <a:t>-</a:t>
            </a:r>
            <a:r>
              <a:rPr lang="en-US" sz="2600" smtClean="0">
                <a:solidFill>
                  <a:srgbClr val="0000FF"/>
                </a:solidFill>
                <a:latin typeface="Times New Roman" pitchFamily="18" charset="0"/>
                <a:cs typeface="Times New Roman" pitchFamily="18" charset="0"/>
              </a:rPr>
              <a:t>Paging to a static swap area</a:t>
            </a:r>
          </a:p>
          <a:p>
            <a:pPr lvl="1" algn="just">
              <a:lnSpc>
                <a:spcPct val="80000"/>
              </a:lnSpc>
            </a:pPr>
            <a:r>
              <a:rPr lang="en-US" sz="2200" smtClean="0">
                <a:latin typeface="Times New Roman" pitchFamily="18" charset="0"/>
                <a:cs typeface="Times New Roman" pitchFamily="18" charset="0"/>
              </a:rPr>
              <a:t>The swap area on disk is as large as the process virtual address space.</a:t>
            </a:r>
          </a:p>
          <a:p>
            <a:pPr lvl="1" algn="just">
              <a:lnSpc>
                <a:spcPct val="80000"/>
              </a:lnSpc>
            </a:pPr>
            <a:r>
              <a:rPr lang="en-US" sz="2200" smtClean="0">
                <a:latin typeface="Times New Roman" pitchFamily="18" charset="0"/>
                <a:cs typeface="Times New Roman" pitchFamily="18" charset="0"/>
              </a:rPr>
              <a:t>Each page has a fixed location on disk and store in contiguously in order of  the page number.</a:t>
            </a:r>
          </a:p>
          <a:p>
            <a:pPr lvl="1" algn="just">
              <a:lnSpc>
                <a:spcPct val="80000"/>
              </a:lnSpc>
            </a:pPr>
            <a:r>
              <a:rPr lang="en-US" sz="2200" smtClean="0">
                <a:latin typeface="Times New Roman" pitchFamily="18" charset="0"/>
                <a:cs typeface="Times New Roman" pitchFamily="18" charset="0"/>
              </a:rPr>
              <a:t>A page is in memory always has a shadow copy on disk.</a:t>
            </a:r>
          </a:p>
          <a:p>
            <a:pPr lvl="1" algn="just">
              <a:lnSpc>
                <a:spcPct val="80000"/>
              </a:lnSpc>
            </a:pPr>
            <a:r>
              <a:rPr lang="en-US" sz="2200" b="1" smtClean="0">
                <a:solidFill>
                  <a:srgbClr val="7030A0"/>
                </a:solidFill>
                <a:latin typeface="Times New Roman" pitchFamily="18" charset="0"/>
                <a:cs typeface="Times New Roman" pitchFamily="18" charset="0"/>
              </a:rPr>
              <a:t>Disadvantages</a:t>
            </a:r>
          </a:p>
          <a:p>
            <a:pPr marL="854075" lvl="2" algn="just">
              <a:lnSpc>
                <a:spcPct val="80000"/>
              </a:lnSpc>
            </a:pPr>
            <a:r>
              <a:rPr lang="en-US" sz="2200" smtClean="0">
                <a:solidFill>
                  <a:srgbClr val="7030A0"/>
                </a:solidFill>
                <a:latin typeface="Times New Roman" pitchFamily="18" charset="0"/>
                <a:cs typeface="Times New Roman" pitchFamily="18" charset="0"/>
              </a:rPr>
              <a:t>The synchronization on disk must be progressed even the page in memory has not been modified</a:t>
            </a:r>
          </a:p>
          <a:p>
            <a:pPr marL="854075" lvl="2" algn="just">
              <a:lnSpc>
                <a:spcPct val="80000"/>
              </a:lnSpc>
            </a:pPr>
            <a:r>
              <a:rPr lang="en-US" sz="2200" smtClean="0">
                <a:solidFill>
                  <a:srgbClr val="7030A0"/>
                </a:solidFill>
                <a:latin typeface="Times New Roman" pitchFamily="18" charset="0"/>
                <a:cs typeface="Times New Roman" pitchFamily="18" charset="0"/>
              </a:rPr>
              <a:t>The page on disk may be out of date due to not update the modified page from memory (for a long time)</a:t>
            </a:r>
          </a:p>
          <a:p>
            <a:pPr lvl="1" algn="just">
              <a:lnSpc>
                <a:spcPct val="80000"/>
              </a:lnSpc>
            </a:pPr>
            <a:r>
              <a:rPr lang="en-US" sz="2200" smtClean="0">
                <a:latin typeface="Times New Roman" pitchFamily="18" charset="0"/>
                <a:cs typeface="Times New Roman" pitchFamily="18" charset="0"/>
              </a:rPr>
              <a:t>Ex: It is applied in Unix.</a:t>
            </a:r>
          </a:p>
          <a:p>
            <a:pPr lvl="1" algn="just">
              <a:lnSpc>
                <a:spcPct val="80000"/>
              </a:lnSpc>
            </a:pPr>
            <a:endParaRPr lang="en-US" sz="2200" smtClean="0">
              <a:latin typeface="Times New Roman" pitchFamily="18" charset="0"/>
              <a:cs typeface="Times New Roman" pitchFamily="18" charset="0"/>
            </a:endParaRPr>
          </a:p>
        </p:txBody>
      </p:sp>
      <p:pic>
        <p:nvPicPr>
          <p:cNvPr id="62468" name="Picture 4"/>
          <p:cNvPicPr>
            <a:picLocks noChangeAspect="1" noChangeArrowheads="1"/>
          </p:cNvPicPr>
          <p:nvPr/>
        </p:nvPicPr>
        <p:blipFill>
          <a:blip r:embed="rId3"/>
          <a:srcRect/>
          <a:stretch>
            <a:fillRect/>
          </a:stretch>
        </p:blipFill>
        <p:spPr bwMode="auto">
          <a:xfrm>
            <a:off x="5638800" y="1447800"/>
            <a:ext cx="3352800" cy="3886200"/>
          </a:xfrm>
          <a:prstGeom prst="rect">
            <a:avLst/>
          </a:prstGeom>
          <a:noFill/>
          <a:ln w="9525">
            <a:noFill/>
            <a:miter lim="800000"/>
            <a:headEnd/>
            <a:tailEnd/>
          </a:ln>
        </p:spPr>
      </p:pic>
      <p:sp>
        <p:nvSpPr>
          <p:cNvPr id="62469" name="Rectangle 4"/>
          <p:cNvSpPr>
            <a:spLocks noChangeArrowheads="1"/>
          </p:cNvSpPr>
          <p:nvPr/>
        </p:nvSpPr>
        <p:spPr bwMode="auto">
          <a:xfrm>
            <a:off x="5943600" y="5486400"/>
            <a:ext cx="2917825" cy="701675"/>
          </a:xfrm>
          <a:prstGeom prst="rect">
            <a:avLst/>
          </a:prstGeom>
          <a:noFill/>
          <a:ln w="9525">
            <a:noFill/>
            <a:miter lim="800000"/>
            <a:headEnd/>
            <a:tailEnd/>
          </a:ln>
        </p:spPr>
        <p:txBody>
          <a:bodyPr wrap="none">
            <a:spAutoFit/>
          </a:bodyPr>
          <a:lstStyle/>
          <a:p>
            <a:pPr marL="609600" indent="-609600" algn="ctr">
              <a:spcBef>
                <a:spcPct val="20000"/>
              </a:spcBef>
            </a:pPr>
            <a:r>
              <a:rPr lang="en-US" b="1">
                <a:latin typeface="Times New Roman" pitchFamily="18" charset="0"/>
                <a:cs typeface="Times New Roman" pitchFamily="18" charset="0"/>
              </a:rPr>
              <a:t>Paging to a static swap area</a:t>
            </a:r>
          </a:p>
          <a:p>
            <a:pPr marL="609600" indent="-609600" algn="ctr">
              <a:spcBef>
                <a:spcPct val="20000"/>
              </a:spcBef>
            </a:pPr>
            <a:r>
              <a:rPr lang="en-US" b="1">
                <a:latin typeface="Times New Roman" pitchFamily="18" charset="0"/>
                <a:cs typeface="Times New Roman" pitchFamily="18" charset="0"/>
              </a:rPr>
              <a:t>Tanenbaum, Fig. 3-29.</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xfrm>
            <a:off x="914400" y="0"/>
            <a:ext cx="8229600" cy="1143000"/>
          </a:xfrm>
        </p:spPr>
        <p:txBody>
          <a:bodyPr vert="horz" lIns="91440" tIns="45720" rIns="91440" bIns="45720" rtlCol="0" anchor="ctr">
            <a:noAutofit/>
          </a:bodyPr>
          <a:lstStyle/>
          <a:p>
            <a:r>
              <a:rPr lang="en-US" smtClean="0"/>
              <a:t>Impl. Issues: Backing Store</a:t>
            </a:r>
          </a:p>
        </p:txBody>
      </p:sp>
      <p:sp>
        <p:nvSpPr>
          <p:cNvPr id="63491" name="Rectangle 3"/>
          <p:cNvSpPr>
            <a:spLocks noGrp="1"/>
          </p:cNvSpPr>
          <p:nvPr>
            <p:ph type="body" sz="half" idx="4294967295"/>
          </p:nvPr>
        </p:nvSpPr>
        <p:spPr>
          <a:xfrm>
            <a:off x="0" y="1219200"/>
            <a:ext cx="5410200" cy="4267200"/>
          </a:xfrm>
        </p:spPr>
        <p:txBody>
          <a:bodyPr>
            <a:normAutofit fontScale="92500" lnSpcReduction="10000"/>
          </a:bodyPr>
          <a:lstStyle/>
          <a:p>
            <a:pPr algn="just">
              <a:lnSpc>
                <a:spcPct val="80000"/>
              </a:lnSpc>
            </a:pPr>
            <a:r>
              <a:rPr lang="en-US" sz="2800" b="1" i="1" smtClean="0">
                <a:solidFill>
                  <a:srgbClr val="008000"/>
                </a:solidFill>
                <a:latin typeface="Times New Roman" pitchFamily="18" charset="0"/>
                <a:cs typeface="Times New Roman" pitchFamily="18" charset="0"/>
              </a:rPr>
              <a:t>Second approach in details,</a:t>
            </a:r>
          </a:p>
          <a:p>
            <a:pPr algn="just">
              <a:lnSpc>
                <a:spcPct val="80000"/>
              </a:lnSpc>
              <a:buFont typeface="Arial" charset="0"/>
              <a:buNone/>
            </a:pPr>
            <a:r>
              <a:rPr lang="en-US" sz="3000" smtClean="0">
                <a:latin typeface="Times New Roman" pitchFamily="18" charset="0"/>
                <a:cs typeface="Times New Roman" pitchFamily="18" charset="0"/>
              </a:rPr>
              <a:t>- </a:t>
            </a:r>
            <a:r>
              <a:rPr lang="en-US" sz="3000" smtClean="0">
                <a:solidFill>
                  <a:srgbClr val="008000"/>
                </a:solidFill>
                <a:latin typeface="Times New Roman" pitchFamily="18" charset="0"/>
                <a:cs typeface="Times New Roman" pitchFamily="18" charset="0"/>
              </a:rPr>
              <a:t>Backing up pages dynamically</a:t>
            </a:r>
          </a:p>
          <a:p>
            <a:pPr marL="396875" lvl="2" algn="just">
              <a:lnSpc>
                <a:spcPct val="80000"/>
              </a:lnSpc>
            </a:pPr>
            <a:r>
              <a:rPr lang="en-US" smtClean="0">
                <a:latin typeface="Times New Roman" pitchFamily="18" charset="0"/>
                <a:cs typeface="Times New Roman" pitchFamily="18" charset="0"/>
              </a:rPr>
              <a:t>Disk map </a:t>
            </a:r>
          </a:p>
          <a:p>
            <a:pPr marL="854075" lvl="4" algn="just">
              <a:lnSpc>
                <a:spcPct val="80000"/>
              </a:lnSpc>
            </a:pPr>
            <a:r>
              <a:rPr lang="en-US" sz="2200" smtClean="0">
                <a:latin typeface="Times New Roman" pitchFamily="18" charset="0"/>
                <a:cs typeface="Times New Roman" pitchFamily="18" charset="0"/>
              </a:rPr>
              <a:t>Is a table mapping the disk address per virtual page is used</a:t>
            </a:r>
          </a:p>
          <a:p>
            <a:pPr marL="854075" lvl="4" algn="just">
              <a:lnSpc>
                <a:spcPct val="80000"/>
              </a:lnSpc>
            </a:pPr>
            <a:r>
              <a:rPr lang="en-US" sz="2200" smtClean="0">
                <a:latin typeface="Times New Roman" pitchFamily="18" charset="0"/>
                <a:cs typeface="Times New Roman" pitchFamily="18" charset="0"/>
              </a:rPr>
              <a:t>Its entries contain an invalid disk address or a bit marking them as not in used</a:t>
            </a:r>
          </a:p>
          <a:p>
            <a:pPr marL="396875" lvl="2" algn="just">
              <a:lnSpc>
                <a:spcPct val="80000"/>
              </a:lnSpc>
            </a:pPr>
            <a:r>
              <a:rPr lang="en-US" smtClean="0">
                <a:latin typeface="Times New Roman" pitchFamily="18" charset="0"/>
                <a:cs typeface="Times New Roman" pitchFamily="18" charset="0"/>
              </a:rPr>
              <a:t>Pages do not have fixed addresses on disk. </a:t>
            </a:r>
          </a:p>
          <a:p>
            <a:pPr marL="396875" lvl="2" algn="just">
              <a:lnSpc>
                <a:spcPct val="80000"/>
              </a:lnSpc>
            </a:pPr>
            <a:r>
              <a:rPr lang="en-US" smtClean="0">
                <a:latin typeface="Times New Roman" pitchFamily="18" charset="0"/>
                <a:cs typeface="Times New Roman" pitchFamily="18" charset="0"/>
              </a:rPr>
              <a:t>A page in memory has no copy on disk</a:t>
            </a:r>
          </a:p>
          <a:p>
            <a:pPr marL="396875" lvl="2" algn="just">
              <a:lnSpc>
                <a:spcPct val="80000"/>
              </a:lnSpc>
            </a:pPr>
            <a:r>
              <a:rPr lang="en-US" smtClean="0">
                <a:latin typeface="Times New Roman" pitchFamily="18" charset="0"/>
                <a:cs typeface="Times New Roman" pitchFamily="18" charset="0"/>
              </a:rPr>
              <a:t>When the page is swapped out, an empty disk space is chosen on the fly and the disk map is updated accordingly</a:t>
            </a:r>
          </a:p>
          <a:p>
            <a:pPr marL="396875" lvl="2" algn="just">
              <a:lnSpc>
                <a:spcPct val="80000"/>
              </a:lnSpc>
            </a:pPr>
            <a:r>
              <a:rPr lang="en-US" smtClean="0">
                <a:latin typeface="Times New Roman" pitchFamily="18" charset="0"/>
                <a:cs typeface="Times New Roman" pitchFamily="18" charset="0"/>
              </a:rPr>
              <a:t>Ex: Windows using swap file to apply this strategy</a:t>
            </a:r>
          </a:p>
        </p:txBody>
      </p:sp>
      <p:pic>
        <p:nvPicPr>
          <p:cNvPr id="63492" name="Picture 2"/>
          <p:cNvPicPr>
            <a:picLocks noChangeAspect="1" noChangeArrowheads="1"/>
          </p:cNvPicPr>
          <p:nvPr/>
        </p:nvPicPr>
        <p:blipFill>
          <a:blip r:embed="rId3"/>
          <a:srcRect/>
          <a:stretch>
            <a:fillRect/>
          </a:stretch>
        </p:blipFill>
        <p:spPr bwMode="auto">
          <a:xfrm>
            <a:off x="5486400" y="1371600"/>
            <a:ext cx="3362325" cy="3943350"/>
          </a:xfrm>
          <a:prstGeom prst="rect">
            <a:avLst/>
          </a:prstGeom>
          <a:noFill/>
          <a:ln w="9525">
            <a:noFill/>
            <a:miter lim="800000"/>
            <a:headEnd/>
            <a:tailEnd/>
          </a:ln>
        </p:spPr>
      </p:pic>
      <p:sp>
        <p:nvSpPr>
          <p:cNvPr id="63493" name="Rectangle 4"/>
          <p:cNvSpPr>
            <a:spLocks noChangeArrowheads="1"/>
          </p:cNvSpPr>
          <p:nvPr/>
        </p:nvSpPr>
        <p:spPr bwMode="auto">
          <a:xfrm>
            <a:off x="5791200" y="5486400"/>
            <a:ext cx="3236913" cy="701675"/>
          </a:xfrm>
          <a:prstGeom prst="rect">
            <a:avLst/>
          </a:prstGeom>
          <a:noFill/>
          <a:ln w="9525">
            <a:noFill/>
            <a:miter lim="800000"/>
            <a:headEnd/>
            <a:tailEnd/>
          </a:ln>
        </p:spPr>
        <p:txBody>
          <a:bodyPr wrap="none">
            <a:spAutoFit/>
          </a:bodyPr>
          <a:lstStyle/>
          <a:p>
            <a:pPr marL="609600" indent="-609600" algn="ctr">
              <a:spcBef>
                <a:spcPct val="20000"/>
              </a:spcBef>
            </a:pPr>
            <a:r>
              <a:rPr lang="en-US" b="1">
                <a:latin typeface="Times New Roman" pitchFamily="18" charset="0"/>
                <a:cs typeface="Times New Roman" pitchFamily="18" charset="0"/>
              </a:rPr>
              <a:t>Backing up pages dynamically </a:t>
            </a:r>
          </a:p>
          <a:p>
            <a:pPr marL="609600" indent="-609600" algn="ctr">
              <a:spcBef>
                <a:spcPct val="20000"/>
              </a:spcBef>
            </a:pPr>
            <a:r>
              <a:rPr lang="en-US" b="1">
                <a:latin typeface="Times New Roman" pitchFamily="18" charset="0"/>
                <a:cs typeface="Times New Roman" pitchFamily="18" charset="0"/>
              </a:rPr>
              <a:t>Tanenbaum, Fig. 3-29.</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xfrm>
            <a:off x="0" y="0"/>
            <a:ext cx="9144000" cy="1143000"/>
          </a:xfrm>
        </p:spPr>
        <p:txBody>
          <a:bodyPr vert="horz" lIns="91440" tIns="45720" rIns="91440" bIns="45720" rtlCol="0" anchor="ctr">
            <a:noAutofit/>
          </a:bodyPr>
          <a:lstStyle/>
          <a:p>
            <a:r>
              <a:rPr lang="en-US" smtClean="0"/>
              <a:t>Impl. Issues: </a:t>
            </a:r>
            <a:r>
              <a:rPr lang="en-US" sz="2800" smtClean="0"/>
              <a:t>Separation of Policy and Mechanism</a:t>
            </a:r>
            <a:endParaRPr lang="en-US" smtClean="0"/>
          </a:p>
        </p:txBody>
      </p:sp>
      <p:sp>
        <p:nvSpPr>
          <p:cNvPr id="64515" name="Rectangle 3"/>
          <p:cNvSpPr>
            <a:spLocks noGrp="1"/>
          </p:cNvSpPr>
          <p:nvPr>
            <p:ph type="body" sz="half" idx="1"/>
          </p:nvPr>
        </p:nvSpPr>
        <p:spPr>
          <a:xfrm>
            <a:off x="228600" y="1219200"/>
            <a:ext cx="8686800" cy="4953000"/>
          </a:xfrm>
        </p:spPr>
        <p:txBody>
          <a:bodyPr/>
          <a:lstStyle/>
          <a:p>
            <a:pPr algn="just">
              <a:lnSpc>
                <a:spcPct val="90000"/>
              </a:lnSpc>
            </a:pPr>
            <a:r>
              <a:rPr lang="en-US" sz="2800" b="1" i="1" smtClean="0">
                <a:latin typeface="Times New Roman" pitchFamily="18" charset="0"/>
                <a:cs typeface="Times New Roman" pitchFamily="18" charset="0"/>
              </a:rPr>
              <a:t>Three parts of memory management system</a:t>
            </a:r>
          </a:p>
          <a:p>
            <a:pPr lvl="1" algn="just">
              <a:lnSpc>
                <a:spcPct val="90000"/>
              </a:lnSpc>
            </a:pPr>
            <a:r>
              <a:rPr lang="en-US" sz="2400" b="1" i="1" smtClean="0">
                <a:solidFill>
                  <a:srgbClr val="0000FF"/>
                </a:solidFill>
                <a:latin typeface="Times New Roman" pitchFamily="18" charset="0"/>
                <a:cs typeface="Times New Roman" pitchFamily="18" charset="0"/>
              </a:rPr>
              <a:t>A low-level MMU handler</a:t>
            </a:r>
          </a:p>
          <a:p>
            <a:pPr lvl="2" algn="just">
              <a:lnSpc>
                <a:spcPct val="90000"/>
              </a:lnSpc>
            </a:pPr>
            <a:r>
              <a:rPr lang="en-US" sz="1800" smtClean="0">
                <a:latin typeface="Times New Roman" pitchFamily="18" charset="0"/>
                <a:cs typeface="Times New Roman" pitchFamily="18" charset="0"/>
              </a:rPr>
              <a:t>All the details of how the MMU works are encapsulated in the MMU handler.</a:t>
            </a:r>
          </a:p>
          <a:p>
            <a:pPr lvl="2" algn="just">
              <a:lnSpc>
                <a:spcPct val="90000"/>
              </a:lnSpc>
            </a:pPr>
            <a:r>
              <a:rPr lang="en-US" sz="1800" smtClean="0">
                <a:latin typeface="Times New Roman" pitchFamily="18" charset="0"/>
                <a:cs typeface="Times New Roman" pitchFamily="18" charset="0"/>
              </a:rPr>
              <a:t>MMU handler is machine-dependent code and has to be rewritten for each new platform the OS is ported to.</a:t>
            </a:r>
          </a:p>
          <a:p>
            <a:pPr lvl="1" algn="just">
              <a:lnSpc>
                <a:spcPct val="90000"/>
              </a:lnSpc>
            </a:pPr>
            <a:r>
              <a:rPr lang="en-US" sz="2400" b="1" i="1" smtClean="0">
                <a:solidFill>
                  <a:srgbClr val="0000FF"/>
                </a:solidFill>
                <a:latin typeface="Times New Roman" pitchFamily="18" charset="0"/>
                <a:cs typeface="Times New Roman" pitchFamily="18" charset="0"/>
              </a:rPr>
              <a:t>A page fault handler that is part of the kernel</a:t>
            </a:r>
          </a:p>
          <a:p>
            <a:pPr lvl="2" algn="just">
              <a:lnSpc>
                <a:spcPct val="90000"/>
              </a:lnSpc>
            </a:pPr>
            <a:r>
              <a:rPr lang="en-US" sz="1800" smtClean="0">
                <a:latin typeface="Times New Roman" pitchFamily="18" charset="0"/>
                <a:cs typeface="Times New Roman" pitchFamily="18" charset="0"/>
              </a:rPr>
              <a:t>A page fault handler is machine-independent code and contains most of the mechanism for paging.</a:t>
            </a:r>
          </a:p>
          <a:p>
            <a:pPr lvl="1" algn="just">
              <a:lnSpc>
                <a:spcPct val="90000"/>
              </a:lnSpc>
            </a:pPr>
            <a:r>
              <a:rPr lang="en-US" sz="2400" b="1" i="1" smtClean="0">
                <a:solidFill>
                  <a:srgbClr val="0000FF"/>
                </a:solidFill>
                <a:latin typeface="Times New Roman" pitchFamily="18" charset="0"/>
                <a:cs typeface="Times New Roman" pitchFamily="18" charset="0"/>
              </a:rPr>
              <a:t>An external pager running in user space</a:t>
            </a:r>
          </a:p>
          <a:p>
            <a:pPr lvl="2" algn="just">
              <a:lnSpc>
                <a:spcPct val="90000"/>
              </a:lnSpc>
            </a:pPr>
            <a:r>
              <a:rPr lang="en-US" sz="1800" smtClean="0">
                <a:latin typeface="Times New Roman" pitchFamily="18" charset="0"/>
                <a:cs typeface="Times New Roman" pitchFamily="18" charset="0"/>
              </a:rPr>
              <a:t>The policy is largely determined by the external page, which runs as a user process.</a:t>
            </a:r>
          </a:p>
          <a:p>
            <a:pPr lvl="2" algn="just">
              <a:lnSpc>
                <a:spcPct val="90000"/>
              </a:lnSpc>
            </a:pPr>
            <a:r>
              <a:rPr lang="en-US" sz="1800" smtClean="0">
                <a:latin typeface="Times New Roman" pitchFamily="18" charset="0"/>
                <a:cs typeface="Times New Roman" pitchFamily="18" charset="0"/>
              </a:rPr>
              <a:t>When a process starts up, the external page is notified in order to set up the process page map and allocate backing store on the disk if need be.</a:t>
            </a:r>
          </a:p>
          <a:p>
            <a:pPr lvl="2" algn="just">
              <a:lnSpc>
                <a:spcPct val="90000"/>
              </a:lnSpc>
            </a:pPr>
            <a:r>
              <a:rPr lang="en-US" sz="1800" smtClean="0">
                <a:latin typeface="Times New Roman" pitchFamily="18" charset="0"/>
                <a:cs typeface="Times New Roman" pitchFamily="18" charset="0"/>
              </a:rPr>
              <a:t>As the process runs, it may map new objects into its address space, so the external pager is again notified.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 Design Issues for Paging System</a:t>
            </a:r>
            <a:endParaRPr lang="en-US"/>
          </a:p>
        </p:txBody>
      </p:sp>
      <p:sp>
        <p:nvSpPr>
          <p:cNvPr id="3" name="Content Placeholder 2"/>
          <p:cNvSpPr>
            <a:spLocks noGrp="1"/>
          </p:cNvSpPr>
          <p:nvPr>
            <p:ph idx="1"/>
          </p:nvPr>
        </p:nvSpPr>
        <p:spPr/>
        <p:txBody>
          <a:bodyPr/>
          <a:lstStyle/>
          <a:p>
            <a:pPr lvl="1"/>
            <a:r>
              <a:rPr lang="en-US" smtClean="0"/>
              <a:t>Local vs. Global Page Allocation Policies</a:t>
            </a:r>
          </a:p>
          <a:p>
            <a:pPr lvl="1"/>
            <a:r>
              <a:rPr lang="en-US" smtClean="0"/>
              <a:t>Load Control</a:t>
            </a:r>
          </a:p>
          <a:p>
            <a:pPr lvl="1"/>
            <a:r>
              <a:rPr lang="en-US" smtClean="0"/>
              <a:t>Page Size</a:t>
            </a:r>
          </a:p>
          <a:p>
            <a:pPr lvl="1"/>
            <a:r>
              <a:rPr lang="en-US" smtClean="0"/>
              <a:t>Shared Pages</a:t>
            </a:r>
          </a:p>
          <a:p>
            <a:pPr lvl="1"/>
            <a:r>
              <a:rPr lang="en-US" smtClean="0"/>
              <a:t>Shared Libraries</a:t>
            </a:r>
          </a:p>
          <a:p>
            <a:pPr lvl="1"/>
            <a:r>
              <a:rPr lang="en-US" smtClean="0"/>
              <a:t>Mapped Files</a:t>
            </a:r>
          </a:p>
          <a:p>
            <a:pPr lvl="1"/>
            <a:r>
              <a:rPr lang="en-US" smtClean="0"/>
              <a:t>Cleaning Policy</a:t>
            </a:r>
          </a:p>
          <a:p>
            <a:pPr lvl="1"/>
            <a:r>
              <a:rPr lang="en-US" smtClean="0"/>
              <a:t>Virtual Memory Interface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1" name="Picture 1"/>
          <p:cNvPicPr>
            <a:picLocks noChangeAspect="1" noChangeArrowheads="1"/>
          </p:cNvPicPr>
          <p:nvPr/>
        </p:nvPicPr>
        <p:blipFill>
          <a:blip r:embed="rId3"/>
          <a:srcRect/>
          <a:stretch>
            <a:fillRect/>
          </a:stretch>
        </p:blipFill>
        <p:spPr bwMode="auto">
          <a:xfrm>
            <a:off x="1119188" y="1066800"/>
            <a:ext cx="6905625" cy="3686175"/>
          </a:xfrm>
          <a:prstGeom prst="rect">
            <a:avLst/>
          </a:prstGeom>
          <a:noFill/>
          <a:ln w="9525">
            <a:noFill/>
            <a:miter lim="800000"/>
            <a:headEnd/>
            <a:tailEnd/>
          </a:ln>
          <a:effectLst/>
        </p:spPr>
      </p:pic>
      <p:sp>
        <p:nvSpPr>
          <p:cNvPr id="65540" name="Text Box 4"/>
          <p:cNvSpPr txBox="1">
            <a:spLocks noChangeArrowheads="1"/>
          </p:cNvSpPr>
          <p:nvPr/>
        </p:nvSpPr>
        <p:spPr bwMode="auto">
          <a:xfrm>
            <a:off x="6705600" y="3962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3-30.</a:t>
            </a:r>
          </a:p>
        </p:txBody>
      </p:sp>
      <p:sp>
        <p:nvSpPr>
          <p:cNvPr id="65541" name="Rectangle 4"/>
          <p:cNvSpPr>
            <a:spLocks noChangeArrowheads="1"/>
          </p:cNvSpPr>
          <p:nvPr/>
        </p:nvSpPr>
        <p:spPr bwMode="auto">
          <a:xfrm>
            <a:off x="76200" y="5029200"/>
            <a:ext cx="8915400" cy="1477963"/>
          </a:xfrm>
          <a:prstGeom prst="rect">
            <a:avLst/>
          </a:prstGeom>
          <a:noFill/>
          <a:ln w="9525">
            <a:noFill/>
            <a:miter lim="800000"/>
            <a:headEnd/>
            <a:tailEnd/>
          </a:ln>
        </p:spPr>
        <p:txBody>
          <a:bodyPr>
            <a:spAutoFit/>
          </a:bodyPr>
          <a:lstStyle/>
          <a:p>
            <a:pPr marL="228600" indent="-228600" algn="just">
              <a:lnSpc>
                <a:spcPct val="90000"/>
              </a:lnSpc>
              <a:buFont typeface="Arial" charset="0"/>
              <a:buChar char="•"/>
            </a:pPr>
            <a:r>
              <a:rPr lang="en-US" sz="2000">
                <a:latin typeface="Times New Roman" pitchFamily="18" charset="0"/>
                <a:cs typeface="Times New Roman" pitchFamily="18" charset="0"/>
              </a:rPr>
              <a:t>When the process starts running, it may get a </a:t>
            </a:r>
            <a:r>
              <a:rPr lang="en-US" sz="2000" b="1" i="1">
                <a:solidFill>
                  <a:srgbClr val="0070C0"/>
                </a:solidFill>
                <a:latin typeface="Times New Roman" pitchFamily="18" charset="0"/>
                <a:cs typeface="Times New Roman" pitchFamily="18" charset="0"/>
              </a:rPr>
              <a:t>page fault</a:t>
            </a:r>
            <a:r>
              <a:rPr lang="en-US" sz="2000">
                <a:latin typeface="Times New Roman" pitchFamily="18" charset="0"/>
                <a:cs typeface="Times New Roman" pitchFamily="18" charset="0"/>
              </a:rPr>
              <a:t>. </a:t>
            </a:r>
          </a:p>
          <a:p>
            <a:pPr marL="228600" indent="-228600" algn="just">
              <a:lnSpc>
                <a:spcPct val="90000"/>
              </a:lnSpc>
              <a:buFont typeface="Arial" charset="0"/>
              <a:buChar char="•"/>
            </a:pPr>
            <a:r>
              <a:rPr lang="en-US" sz="2000">
                <a:latin typeface="Times New Roman" pitchFamily="18" charset="0"/>
                <a:cs typeface="Times New Roman" pitchFamily="18" charset="0"/>
              </a:rPr>
              <a:t>The </a:t>
            </a:r>
            <a:r>
              <a:rPr lang="en-US" sz="2000" b="1" i="1">
                <a:solidFill>
                  <a:srgbClr val="0070C0"/>
                </a:solidFill>
                <a:latin typeface="Times New Roman" pitchFamily="18" charset="0"/>
                <a:cs typeface="Times New Roman" pitchFamily="18" charset="0"/>
              </a:rPr>
              <a:t>fault hander </a:t>
            </a:r>
            <a:r>
              <a:rPr lang="en-US" sz="2000">
                <a:latin typeface="Times New Roman" pitchFamily="18" charset="0"/>
                <a:cs typeface="Times New Roman" pitchFamily="18" charset="0"/>
              </a:rPr>
              <a:t>figures out which virtual page is needed and send message to the external pager, telling it the problem.</a:t>
            </a:r>
          </a:p>
          <a:p>
            <a:pPr marL="228600" indent="-228600" algn="just">
              <a:lnSpc>
                <a:spcPct val="90000"/>
              </a:lnSpc>
              <a:buFont typeface="Arial" charset="0"/>
              <a:buChar char="•"/>
            </a:pPr>
            <a:r>
              <a:rPr lang="en-US" sz="2000">
                <a:latin typeface="Times New Roman" pitchFamily="18" charset="0"/>
                <a:cs typeface="Times New Roman" pitchFamily="18" charset="0"/>
              </a:rPr>
              <a:t>The </a:t>
            </a:r>
            <a:r>
              <a:rPr lang="en-US" sz="2000" b="1" i="1">
                <a:solidFill>
                  <a:srgbClr val="0070C0"/>
                </a:solidFill>
                <a:latin typeface="Times New Roman" pitchFamily="18" charset="0"/>
                <a:cs typeface="Times New Roman" pitchFamily="18" charset="0"/>
              </a:rPr>
              <a:t>external pager </a:t>
            </a:r>
            <a:r>
              <a:rPr lang="en-US" sz="2000">
                <a:latin typeface="Times New Roman" pitchFamily="18" charset="0"/>
                <a:cs typeface="Times New Roman" pitchFamily="18" charset="0"/>
              </a:rPr>
              <a:t>then reads the needed page from the disk and copies it to a portion of its own address space, then tells the fault handler where the page is.</a:t>
            </a:r>
          </a:p>
        </p:txBody>
      </p:sp>
      <p:sp>
        <p:nvSpPr>
          <p:cNvPr id="6" name="Rectangle 2"/>
          <p:cNvSpPr txBox="1">
            <a:spLocks/>
          </p:cNvSpPr>
          <p:nvPr/>
        </p:nvSpPr>
        <p:spPr>
          <a:xfrm>
            <a:off x="0" y="0"/>
            <a:ext cx="9144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rgbClr val="0000FF"/>
                </a:solidFill>
                <a:effectLst/>
                <a:uLnTx/>
                <a:uFillTx/>
                <a:latin typeface="Times New Roman" pitchFamily="18" charset="0"/>
                <a:ea typeface="+mj-ea"/>
                <a:cs typeface="Times New Roman" pitchFamily="18" charset="0"/>
              </a:rPr>
              <a:t>Impl. Issues: </a:t>
            </a:r>
            <a:r>
              <a:rPr kumimoji="0" lang="en-US" sz="2800" b="1" i="0" u="none" strike="noStrike" kern="1200" cap="none" spc="0" normalizeH="0" baseline="0" noProof="0" smtClean="0">
                <a:ln>
                  <a:noFill/>
                </a:ln>
                <a:solidFill>
                  <a:srgbClr val="0000FF"/>
                </a:solidFill>
                <a:effectLst/>
                <a:uLnTx/>
                <a:uFillTx/>
                <a:latin typeface="Times New Roman" pitchFamily="18" charset="0"/>
                <a:ea typeface="+mj-ea"/>
                <a:cs typeface="Times New Roman" pitchFamily="18" charset="0"/>
              </a:rPr>
              <a:t>Separation of Policy and Mechanism</a:t>
            </a:r>
            <a:endParaRPr kumimoji="0" lang="en-US" sz="3600" b="1" i="0" u="none" strike="noStrike" kern="1200" cap="none" spc="0" normalizeH="0" baseline="0" noProof="0" smtClean="0">
              <a:ln>
                <a:noFill/>
              </a:ln>
              <a:solidFill>
                <a:srgbClr val="0000FF"/>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p:cNvSpPr>
          <p:nvPr>
            <p:ph type="body" sz="half" idx="1"/>
          </p:nvPr>
        </p:nvSpPr>
        <p:spPr>
          <a:xfrm>
            <a:off x="228600" y="1524000"/>
            <a:ext cx="8610600" cy="4953000"/>
          </a:xfrm>
        </p:spPr>
        <p:txBody>
          <a:bodyPr/>
          <a:lstStyle/>
          <a:p>
            <a:pPr algn="just">
              <a:lnSpc>
                <a:spcPct val="90000"/>
              </a:lnSpc>
            </a:pPr>
            <a:r>
              <a:rPr lang="en-US" sz="2000" smtClean="0">
                <a:latin typeface="Times New Roman" pitchFamily="18" charset="0"/>
                <a:cs typeface="Times New Roman" pitchFamily="18" charset="0"/>
              </a:rPr>
              <a:t>The </a:t>
            </a:r>
            <a:r>
              <a:rPr lang="en-US" sz="2000" b="1" i="1" smtClean="0">
                <a:solidFill>
                  <a:srgbClr val="0070C0"/>
                </a:solidFill>
                <a:latin typeface="Times New Roman" pitchFamily="18" charset="0"/>
                <a:cs typeface="Times New Roman" pitchFamily="18" charset="0"/>
              </a:rPr>
              <a:t>fault handler </a:t>
            </a:r>
            <a:r>
              <a:rPr lang="en-US" sz="2000" smtClean="0">
                <a:latin typeface="Times New Roman" pitchFamily="18" charset="0"/>
                <a:cs typeface="Times New Roman" pitchFamily="18" charset="0"/>
              </a:rPr>
              <a:t>then unmaps the page from the external pager’s address space and asks the MMU handler to put it into the user’s address space at the right place.</a:t>
            </a:r>
          </a:p>
          <a:p>
            <a:pPr algn="just">
              <a:lnSpc>
                <a:spcPct val="90000"/>
              </a:lnSpc>
            </a:pPr>
            <a:r>
              <a:rPr lang="en-US" sz="2000" smtClean="0">
                <a:latin typeface="Times New Roman" pitchFamily="18" charset="0"/>
                <a:cs typeface="Times New Roman" pitchFamily="18" charset="0"/>
              </a:rPr>
              <a:t>The user process can be restarted.</a:t>
            </a:r>
          </a:p>
          <a:p>
            <a:pPr algn="just">
              <a:lnSpc>
                <a:spcPct val="90000"/>
              </a:lnSpc>
            </a:pPr>
            <a:r>
              <a:rPr lang="en-US" sz="2000" b="1" i="1" smtClean="0">
                <a:latin typeface="Times New Roman" pitchFamily="18" charset="0"/>
                <a:cs typeface="Times New Roman" pitchFamily="18" charset="0"/>
              </a:rPr>
              <a:t>Problems</a:t>
            </a:r>
          </a:p>
          <a:p>
            <a:pPr marL="579438" lvl="1" indent="-228600" algn="just">
              <a:lnSpc>
                <a:spcPct val="90000"/>
              </a:lnSpc>
            </a:pPr>
            <a:r>
              <a:rPr lang="en-US" sz="2000" smtClean="0">
                <a:latin typeface="Times New Roman" pitchFamily="18" charset="0"/>
                <a:cs typeface="Times New Roman" pitchFamily="18" charset="0"/>
              </a:rPr>
              <a:t>External pager does not have access to the </a:t>
            </a:r>
            <a:r>
              <a:rPr lang="en-US" sz="2000" b="1" u="sng" smtClean="0">
                <a:solidFill>
                  <a:srgbClr val="0070C0"/>
                </a:solidFill>
                <a:latin typeface="Times New Roman" pitchFamily="18" charset="0"/>
                <a:cs typeface="Times New Roman" pitchFamily="18" charset="0"/>
              </a:rPr>
              <a:t>R</a:t>
            </a:r>
            <a:r>
              <a:rPr lang="en-US" sz="2000" smtClean="0">
                <a:latin typeface="Times New Roman" pitchFamily="18" charset="0"/>
                <a:cs typeface="Times New Roman" pitchFamily="18" charset="0"/>
              </a:rPr>
              <a:t>eferenced bit and </a:t>
            </a:r>
            <a:r>
              <a:rPr lang="en-US" sz="2000" b="1" u="sng" smtClean="0">
                <a:solidFill>
                  <a:srgbClr val="0070C0"/>
                </a:solidFill>
                <a:latin typeface="Times New Roman" pitchFamily="18" charset="0"/>
                <a:cs typeface="Times New Roman" pitchFamily="18" charset="0"/>
              </a:rPr>
              <a:t>M</a:t>
            </a:r>
            <a:r>
              <a:rPr lang="en-US" sz="2000" smtClean="0">
                <a:latin typeface="Times New Roman" pitchFamily="18" charset="0"/>
                <a:cs typeface="Times New Roman" pitchFamily="18" charset="0"/>
              </a:rPr>
              <a:t>odified bit of all the pages</a:t>
            </a:r>
          </a:p>
          <a:p>
            <a:pPr marL="579438" lvl="1" indent="-228600" algn="just">
              <a:lnSpc>
                <a:spcPct val="90000"/>
              </a:lnSpc>
            </a:pPr>
            <a:r>
              <a:rPr lang="en-US" sz="2000" smtClean="0">
                <a:latin typeface="Times New Roman" pitchFamily="18" charset="0"/>
                <a:cs typeface="Times New Roman" pitchFamily="18" charset="0"/>
              </a:rPr>
              <a:t>Some mechanism is needed to pass this information to the external pager or the page replacement algorithm must go in the kernel</a:t>
            </a:r>
          </a:p>
          <a:p>
            <a:pPr marL="579438" lvl="1" indent="-228600" algn="just">
              <a:lnSpc>
                <a:spcPct val="90000"/>
              </a:lnSpc>
              <a:buFont typeface="Arial" charset="0"/>
              <a:buNone/>
            </a:pP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the fault handler tells the external pager which page it has selected for eviction and provides the data, either by mapping it into the external pager’s address space or including it in a message. Either way, the external pager writes the data to disk</a:t>
            </a:r>
          </a:p>
          <a:p>
            <a:pPr algn="just">
              <a:lnSpc>
                <a:spcPct val="90000"/>
              </a:lnSpc>
            </a:pPr>
            <a:r>
              <a:rPr lang="en-US" sz="2000" b="1" i="1" smtClean="0">
                <a:latin typeface="Times New Roman" pitchFamily="18" charset="0"/>
                <a:cs typeface="Times New Roman" pitchFamily="18" charset="0"/>
              </a:rPr>
              <a:t>Advantages</a:t>
            </a:r>
            <a:r>
              <a:rPr lang="en-US" sz="2000" smtClean="0">
                <a:latin typeface="Times New Roman" pitchFamily="18" charset="0"/>
                <a:cs typeface="Times New Roman" pitchFamily="18" charset="0"/>
              </a:rPr>
              <a:t>: is more modular code and greater flexibility</a:t>
            </a:r>
          </a:p>
          <a:p>
            <a:pPr algn="just">
              <a:lnSpc>
                <a:spcPct val="90000"/>
              </a:lnSpc>
            </a:pPr>
            <a:r>
              <a:rPr lang="en-US" sz="2000" b="1" i="1" smtClean="0">
                <a:latin typeface="Times New Roman" pitchFamily="18" charset="0"/>
                <a:cs typeface="Times New Roman" pitchFamily="18" charset="0"/>
              </a:rPr>
              <a:t>Disadvantages</a:t>
            </a:r>
            <a:r>
              <a:rPr lang="en-US" sz="2000" smtClean="0">
                <a:latin typeface="Times New Roman" pitchFamily="18" charset="0"/>
                <a:cs typeface="Times New Roman" pitchFamily="18" charset="0"/>
              </a:rPr>
              <a:t>: the extra overhead of the various message being sent between the pieces of the system.</a:t>
            </a:r>
          </a:p>
        </p:txBody>
      </p:sp>
      <p:sp>
        <p:nvSpPr>
          <p:cNvPr id="5" name="Rectangle 2"/>
          <p:cNvSpPr>
            <a:spLocks noGrp="1"/>
          </p:cNvSpPr>
          <p:nvPr>
            <p:ph type="title"/>
          </p:nvPr>
        </p:nvSpPr>
        <p:spPr>
          <a:xfrm>
            <a:off x="0" y="0"/>
            <a:ext cx="9144000" cy="1143000"/>
          </a:xfrm>
        </p:spPr>
        <p:txBody>
          <a:bodyPr vert="horz" lIns="91440" tIns="45720" rIns="91440" bIns="45720" rtlCol="0" anchor="ctr">
            <a:noAutofit/>
          </a:bodyPr>
          <a:lstStyle/>
          <a:p>
            <a:r>
              <a:rPr lang="en-US" smtClean="0"/>
              <a:t>Impl. Issues: </a:t>
            </a:r>
            <a:r>
              <a:rPr lang="en-US" sz="2800" smtClean="0"/>
              <a:t>Separation of Policy and Mechanism</a:t>
            </a:r>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5" descr="03-31"/>
          <p:cNvPicPr>
            <a:picLocks noChangeAspect="1" noChangeArrowheads="1"/>
          </p:cNvPicPr>
          <p:nvPr/>
        </p:nvPicPr>
        <p:blipFill>
          <a:blip r:embed="rId3"/>
          <a:srcRect/>
          <a:stretch>
            <a:fillRect/>
          </a:stretch>
        </p:blipFill>
        <p:spPr bwMode="auto">
          <a:xfrm>
            <a:off x="5257800" y="3048000"/>
            <a:ext cx="3810000" cy="3411538"/>
          </a:xfrm>
          <a:prstGeom prst="rect">
            <a:avLst/>
          </a:prstGeom>
          <a:noFill/>
          <a:ln w="9525">
            <a:noFill/>
            <a:miter lim="800000"/>
            <a:headEnd/>
            <a:tailEnd/>
          </a:ln>
        </p:spPr>
      </p:pic>
      <p:sp>
        <p:nvSpPr>
          <p:cNvPr id="67587" name="Rectangle 2"/>
          <p:cNvSpPr>
            <a:spLocks noGrp="1"/>
          </p:cNvSpPr>
          <p:nvPr>
            <p:ph type="title" idx="4294967295"/>
          </p:nvPr>
        </p:nvSpPr>
        <p:spPr>
          <a:xfrm>
            <a:off x="914400" y="0"/>
            <a:ext cx="8229600" cy="609600"/>
          </a:xfrm>
        </p:spPr>
        <p:txBody>
          <a:bodyPr vert="horz" lIns="91440" tIns="45720" rIns="91440" bIns="45720" rtlCol="0" anchor="ctr">
            <a:noAutofit/>
          </a:bodyPr>
          <a:lstStyle/>
          <a:p>
            <a:r>
              <a:rPr lang="en-US" smtClean="0"/>
              <a:t>5.3- Segmentation</a:t>
            </a:r>
          </a:p>
        </p:txBody>
      </p:sp>
      <p:sp>
        <p:nvSpPr>
          <p:cNvPr id="67588" name="Rectangle 3"/>
          <p:cNvSpPr>
            <a:spLocks noGrp="1"/>
          </p:cNvSpPr>
          <p:nvPr>
            <p:ph type="body" sz="half" idx="4294967295"/>
          </p:nvPr>
        </p:nvSpPr>
        <p:spPr>
          <a:xfrm>
            <a:off x="228600" y="457200"/>
            <a:ext cx="5181600" cy="5867400"/>
          </a:xfrm>
        </p:spPr>
        <p:txBody>
          <a:bodyPr/>
          <a:lstStyle/>
          <a:p>
            <a:pPr algn="just">
              <a:buFont typeface="Arial" charset="0"/>
              <a:buNone/>
            </a:pPr>
            <a:r>
              <a:rPr lang="en-US" sz="2400" b="1" i="1" u="sng" smtClean="0">
                <a:latin typeface="Times New Roman" pitchFamily="18" charset="0"/>
                <a:cs typeface="Times New Roman" pitchFamily="18" charset="0"/>
              </a:rPr>
              <a:t>Context</a:t>
            </a:r>
          </a:p>
          <a:p>
            <a:pPr marL="285750" lvl="1"/>
            <a:r>
              <a:rPr lang="en-US" sz="2200" smtClean="0">
                <a:latin typeface="Times New Roman" pitchFamily="18" charset="0"/>
                <a:cs typeface="Times New Roman" pitchFamily="18" charset="0"/>
              </a:rPr>
              <a:t>Programmer’s  view of memory is not usually as  a single linear  address space.</a:t>
            </a:r>
          </a:p>
          <a:p>
            <a:pPr marL="285750" lvl="1"/>
            <a:r>
              <a:rPr lang="en-US" sz="2200" smtClean="0">
                <a:latin typeface="Times New Roman" pitchFamily="18" charset="0"/>
                <a:cs typeface="Times New Roman" pitchFamily="18" charset="0"/>
              </a:rPr>
              <a:t>Programmer cannot predict how large these will be, or how they’ll grow, and doesn’t want  to manage where they go in virtual memory.</a:t>
            </a:r>
          </a:p>
          <a:p>
            <a:pPr marL="285750" lvl="1" algn="just"/>
            <a:r>
              <a:rPr lang="en-US" sz="2200" smtClean="0">
                <a:latin typeface="Times New Roman" pitchFamily="18" charset="0"/>
                <a:cs typeface="Times New Roman" pitchFamily="18" charset="0"/>
              </a:rPr>
              <a:t>The virtual memory is one-dimensional because the virtual address go from 0 to some maximum address, one address after one another.</a:t>
            </a:r>
          </a:p>
          <a:p>
            <a:pPr marL="285750" lvl="1" algn="just"/>
            <a:r>
              <a:rPr lang="en-US" sz="2200" smtClean="0">
                <a:latin typeface="Times New Roman" pitchFamily="18" charset="0"/>
                <a:cs typeface="Times New Roman" pitchFamily="18" charset="0"/>
              </a:rPr>
              <a:t>The virtual memory gives a process a complete virtual address space to itself.</a:t>
            </a:r>
          </a:p>
          <a:p>
            <a:pPr marL="285750" lvl="1" algn="just"/>
            <a:r>
              <a:rPr lang="en-US" sz="2200" smtClean="0">
                <a:latin typeface="Times New Roman" pitchFamily="18" charset="0"/>
                <a:cs typeface="Times New Roman" pitchFamily="18" charset="0"/>
              </a:rPr>
              <a:t>A compiler may create some tables for some objectives. These tables may grow in size.</a:t>
            </a:r>
          </a:p>
        </p:txBody>
      </p:sp>
      <p:pic>
        <p:nvPicPr>
          <p:cNvPr id="67589" name="Picture 8"/>
          <p:cNvPicPr>
            <a:picLocks noChangeAspect="1" noChangeArrowheads="1"/>
          </p:cNvPicPr>
          <p:nvPr/>
        </p:nvPicPr>
        <p:blipFill>
          <a:blip r:embed="rId4"/>
          <a:srcRect/>
          <a:stretch>
            <a:fillRect/>
          </a:stretch>
        </p:blipFill>
        <p:spPr bwMode="auto">
          <a:xfrm>
            <a:off x="5791200" y="762000"/>
            <a:ext cx="2895600" cy="2165350"/>
          </a:xfrm>
          <a:prstGeom prst="rect">
            <a:avLst/>
          </a:prstGeom>
          <a:noFill/>
          <a:ln w="9525">
            <a:noFill/>
            <a:miter lim="800000"/>
            <a:headEnd/>
            <a:tailEnd/>
          </a:ln>
        </p:spPr>
      </p:pic>
      <p:cxnSp>
        <p:nvCxnSpPr>
          <p:cNvPr id="7" name="Straight Arrow Connector 6"/>
          <p:cNvCxnSpPr/>
          <p:nvPr/>
        </p:nvCxnSpPr>
        <p:spPr>
          <a:xfrm>
            <a:off x="4343400" y="16764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410200" y="55626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914400" y="0"/>
            <a:ext cx="8229600" cy="609600"/>
          </a:xfrm>
        </p:spPr>
        <p:txBody>
          <a:bodyPr vert="horz" lIns="91440" tIns="45720" rIns="91440" bIns="45720" rtlCol="0" anchor="ctr">
            <a:noAutofit/>
          </a:bodyPr>
          <a:lstStyle/>
          <a:p>
            <a:r>
              <a:rPr lang="en-US" smtClean="0"/>
              <a:t>Segmentation</a:t>
            </a:r>
          </a:p>
        </p:txBody>
      </p:sp>
      <p:sp>
        <p:nvSpPr>
          <p:cNvPr id="68611" name="Rectangle 3"/>
          <p:cNvSpPr>
            <a:spLocks noGrp="1"/>
          </p:cNvSpPr>
          <p:nvPr>
            <p:ph type="body" sz="half" idx="4294967295"/>
          </p:nvPr>
        </p:nvSpPr>
        <p:spPr>
          <a:xfrm>
            <a:off x="228600" y="838200"/>
            <a:ext cx="8686800" cy="5715000"/>
          </a:xfrm>
        </p:spPr>
        <p:txBody>
          <a:bodyPr/>
          <a:lstStyle/>
          <a:p>
            <a:pPr algn="just">
              <a:lnSpc>
                <a:spcPct val="80000"/>
              </a:lnSpc>
            </a:pPr>
            <a:r>
              <a:rPr lang="en-US" sz="2400" b="1" i="1" u="sng" smtClean="0">
                <a:latin typeface="Times New Roman" pitchFamily="18" charset="0"/>
                <a:cs typeface="Times New Roman" pitchFamily="18" charset="0"/>
              </a:rPr>
              <a:t>Problem</a:t>
            </a:r>
          </a:p>
          <a:p>
            <a:pPr lvl="1" algn="just">
              <a:lnSpc>
                <a:spcPct val="80000"/>
              </a:lnSpc>
            </a:pPr>
            <a:r>
              <a:rPr lang="en-US" sz="2400" smtClean="0">
                <a:latin typeface="Times New Roman" pitchFamily="18" charset="0"/>
                <a:cs typeface="Times New Roman" pitchFamily="18" charset="0"/>
              </a:rPr>
              <a:t>The processes as compiler has many objects such as executed code, Static/ Heap Data, Stack, constant table … that are located in address space</a:t>
            </a:r>
          </a:p>
          <a:p>
            <a:pPr lvl="1" algn="just">
              <a:lnSpc>
                <a:spcPct val="80000"/>
              </a:lnSpc>
            </a:pPr>
            <a:r>
              <a:rPr lang="en-US" sz="2400" smtClean="0">
                <a:latin typeface="Times New Roman" pitchFamily="18" charset="0"/>
                <a:cs typeface="Times New Roman" pitchFamily="18" charset="0"/>
              </a:rPr>
              <a:t>One of them may grow and shrinks in dynamically or unpredictably</a:t>
            </a:r>
          </a:p>
          <a:p>
            <a:pPr algn="just">
              <a:lnSpc>
                <a:spcPct val="80000"/>
              </a:lnSpc>
              <a:buFont typeface="Arial" charset="0"/>
              <a:buNone/>
            </a:pPr>
            <a:r>
              <a:rPr lang="en-US" sz="2400" smtClean="0">
                <a:latin typeface="Times New Roman" pitchFamily="18" charset="0"/>
                <a:cs typeface="Times New Roman" pitchFamily="18" charset="0"/>
              </a:rPr>
              <a:t>	→ It is really needed a way of freeing manage the expanding and contracting space that virtual memory eliminates the worry of organizing the program into overlays</a:t>
            </a:r>
          </a:p>
          <a:p>
            <a:pPr algn="just">
              <a:lnSpc>
                <a:spcPct val="80000"/>
              </a:lnSpc>
            </a:pPr>
            <a:r>
              <a:rPr lang="en-US" sz="2400" b="1" i="1" u="sng" smtClean="0">
                <a:latin typeface="Times New Roman" pitchFamily="18" charset="0"/>
                <a:cs typeface="Times New Roman" pitchFamily="18" charset="0"/>
              </a:rPr>
              <a:t>Solution</a:t>
            </a:r>
            <a:r>
              <a:rPr lang="en-US" sz="2400" smtClean="0">
                <a:latin typeface="Times New Roman" pitchFamily="18" charset="0"/>
                <a:cs typeface="Times New Roman" pitchFamily="18" charset="0"/>
              </a:rPr>
              <a:t>: Using Segmentation </a:t>
            </a:r>
          </a:p>
          <a:p>
            <a:pPr lvl="1" algn="just">
              <a:lnSpc>
                <a:spcPct val="80000"/>
              </a:lnSpc>
            </a:pPr>
            <a:r>
              <a:rPr lang="en-US" sz="2400" smtClean="0">
                <a:latin typeface="Times New Roman" pitchFamily="18" charset="0"/>
                <a:cs typeface="Times New Roman" pitchFamily="18" charset="0"/>
              </a:rPr>
              <a:t>Segmentation provides the mechanism to management memory with many completely independent address spaces and are not fixed size as page</a:t>
            </a:r>
          </a:p>
          <a:p>
            <a:pPr lvl="1" algn="just">
              <a:lnSpc>
                <a:spcPct val="80000"/>
              </a:lnSpc>
            </a:pPr>
            <a:r>
              <a:rPr lang="en-US" sz="2400" smtClean="0">
                <a:latin typeface="Times New Roman" pitchFamily="18" charset="0"/>
                <a:cs typeface="Times New Roman" pitchFamily="18" charset="0"/>
              </a:rPr>
              <a:t>Segmentation maintains multiple separate virtual address spaces per process</a:t>
            </a:r>
          </a:p>
          <a:p>
            <a:pPr lvl="1" algn="just">
              <a:lnSpc>
                <a:spcPct val="80000"/>
              </a:lnSpc>
            </a:pPr>
            <a:r>
              <a:rPr lang="en-US" sz="2400" smtClean="0">
                <a:latin typeface="Times New Roman" pitchFamily="18" charset="0"/>
                <a:cs typeface="Times New Roman" pitchFamily="18" charset="0"/>
              </a:rPr>
              <a:t>The address space is a collection of segments</a:t>
            </a:r>
          </a:p>
          <a:p>
            <a:pPr lvl="1" algn="just">
              <a:lnSpc>
                <a:spcPct val="80000"/>
              </a:lnSpc>
            </a:pPr>
            <a:r>
              <a:rPr lang="en-US" sz="2400" smtClean="0">
                <a:latin typeface="Times New Roman" pitchFamily="18" charset="0"/>
                <a:cs typeface="Times New Roman" pitchFamily="18" charset="0"/>
              </a:rPr>
              <a:t>Segmentation can grow or shrink independently</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381000" y="0"/>
            <a:ext cx="8229600" cy="990600"/>
          </a:xfrm>
        </p:spPr>
        <p:txBody>
          <a:bodyPr vert="horz" lIns="91440" tIns="45720" rIns="91440" bIns="45720" rtlCol="0" anchor="ctr">
            <a:noAutofit/>
          </a:bodyPr>
          <a:lstStyle/>
          <a:p>
            <a:r>
              <a:rPr lang="en-US" smtClean="0"/>
              <a:t>Segmentation </a:t>
            </a:r>
            <a:br>
              <a:rPr lang="en-US" smtClean="0"/>
            </a:br>
            <a:r>
              <a:rPr lang="en-US" smtClean="0"/>
              <a:t>Example</a:t>
            </a:r>
          </a:p>
        </p:txBody>
      </p:sp>
      <p:sp>
        <p:nvSpPr>
          <p:cNvPr id="69635" name="Text Box 4"/>
          <p:cNvSpPr txBox="1">
            <a:spLocks noChangeArrowheads="1"/>
          </p:cNvSpPr>
          <p:nvPr/>
        </p:nvSpPr>
        <p:spPr bwMode="auto">
          <a:xfrm>
            <a:off x="1143000" y="5791200"/>
            <a:ext cx="6954838"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segmented memory allows each table to grow or shrink indepenedly of the other tables</a:t>
            </a:r>
          </a:p>
          <a:p>
            <a:pPr algn="ctr"/>
            <a:r>
              <a:rPr lang="en-US" sz="1400" b="1">
                <a:latin typeface="Times New Roman" pitchFamily="18" charset="0"/>
              </a:rPr>
              <a:t>Tanenbaum, Fig. 3-32.</a:t>
            </a:r>
          </a:p>
        </p:txBody>
      </p:sp>
      <p:pic>
        <p:nvPicPr>
          <p:cNvPr id="69636" name="Picture 5"/>
          <p:cNvPicPr>
            <a:picLocks noChangeArrowheads="1"/>
          </p:cNvPicPr>
          <p:nvPr/>
        </p:nvPicPr>
        <p:blipFill>
          <a:blip r:embed="rId3"/>
          <a:srcRect/>
          <a:stretch>
            <a:fillRect/>
          </a:stretch>
        </p:blipFill>
        <p:spPr bwMode="auto">
          <a:xfrm>
            <a:off x="381000" y="1295400"/>
            <a:ext cx="8375650" cy="454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a:xfrm>
            <a:off x="914400" y="0"/>
            <a:ext cx="8229600" cy="609600"/>
          </a:xfrm>
        </p:spPr>
        <p:txBody>
          <a:bodyPr vert="horz" lIns="91440" tIns="45720" rIns="91440" bIns="45720" rtlCol="0" anchor="ctr">
            <a:noAutofit/>
          </a:bodyPr>
          <a:lstStyle/>
          <a:p>
            <a:r>
              <a:rPr lang="en-US" smtClean="0"/>
              <a:t>Segmentation</a:t>
            </a:r>
          </a:p>
        </p:txBody>
      </p:sp>
      <p:sp>
        <p:nvSpPr>
          <p:cNvPr id="70659" name="Rectangle 3"/>
          <p:cNvSpPr>
            <a:spLocks noGrp="1"/>
          </p:cNvSpPr>
          <p:nvPr>
            <p:ph type="body" sz="half" idx="1"/>
          </p:nvPr>
        </p:nvSpPr>
        <p:spPr>
          <a:xfrm>
            <a:off x="228600" y="1066800"/>
            <a:ext cx="8763000" cy="5486400"/>
          </a:xfrm>
        </p:spPr>
        <p:txBody>
          <a:bodyPr/>
          <a:lstStyle/>
          <a:p>
            <a:pPr algn="just">
              <a:lnSpc>
                <a:spcPct val="90000"/>
              </a:lnSpc>
            </a:pPr>
            <a:r>
              <a:rPr lang="en-US" sz="2400" b="1" i="1" u="sng" smtClean="0">
                <a:latin typeface="Times New Roman" pitchFamily="18" charset="0"/>
                <a:cs typeface="Times New Roman" pitchFamily="18" charset="0"/>
              </a:rPr>
              <a:t>Characteristics of  a Segment</a:t>
            </a:r>
          </a:p>
          <a:p>
            <a:pPr lvl="1" algn="just">
              <a:lnSpc>
                <a:spcPct val="90000"/>
              </a:lnSpc>
            </a:pPr>
            <a:r>
              <a:rPr lang="en-US" sz="2000" smtClean="0">
                <a:latin typeface="Times New Roman" pitchFamily="18" charset="0"/>
                <a:cs typeface="Times New Roman" pitchFamily="18" charset="0"/>
              </a:rPr>
              <a:t>Is a logical entity.</a:t>
            </a:r>
          </a:p>
          <a:p>
            <a:pPr lvl="1" algn="just">
              <a:lnSpc>
                <a:spcPct val="90000"/>
              </a:lnSpc>
            </a:pPr>
            <a:r>
              <a:rPr lang="en-US" sz="2000" smtClean="0">
                <a:latin typeface="Times New Roman" pitchFamily="18" charset="0"/>
                <a:cs typeface="Times New Roman" pitchFamily="18" charset="0"/>
              </a:rPr>
              <a:t>Consists of a linear sequence addresses, from 0 to some maximum </a:t>
            </a:r>
            <a:r>
              <a:rPr lang="en-US" sz="2000" smtClean="0">
                <a:latin typeface="Times New Roman" pitchFamily="18" charset="0"/>
                <a:cs typeface="Times New Roman" pitchFamily="18" charset="0"/>
                <a:sym typeface="Wingdings" pitchFamily="2" charset="2"/>
              </a:rPr>
              <a:t> length</a:t>
            </a:r>
            <a:endParaRPr lang="en-US" sz="2000" smtClean="0">
              <a:latin typeface="Times New Roman" pitchFamily="18" charset="0"/>
              <a:cs typeface="Times New Roman" pitchFamily="18" charset="0"/>
            </a:endParaRPr>
          </a:p>
          <a:p>
            <a:pPr lvl="1" algn="just">
              <a:lnSpc>
                <a:spcPct val="90000"/>
              </a:lnSpc>
            </a:pPr>
            <a:r>
              <a:rPr lang="en-US" sz="2000" smtClean="0">
                <a:latin typeface="Times New Roman" pitchFamily="18" charset="0"/>
                <a:cs typeface="Times New Roman" pitchFamily="18" charset="0"/>
              </a:rPr>
              <a:t>Different segments may have different length and may change during execution (ex: the stack segment may be increased or decreased)</a:t>
            </a:r>
          </a:p>
          <a:p>
            <a:pPr lvl="1" algn="just">
              <a:lnSpc>
                <a:spcPct val="90000"/>
              </a:lnSpc>
            </a:pPr>
            <a:r>
              <a:rPr lang="en-US" sz="2000" smtClean="0">
                <a:latin typeface="Times New Roman" pitchFamily="18" charset="0"/>
                <a:cs typeface="Times New Roman" pitchFamily="18" charset="0"/>
              </a:rPr>
              <a:t>Has a separate address space, different segments can grow and shrink independently without effecting each other</a:t>
            </a:r>
          </a:p>
          <a:p>
            <a:pPr lvl="1" algn="just">
              <a:lnSpc>
                <a:spcPct val="90000"/>
              </a:lnSpc>
            </a:pPr>
            <a:r>
              <a:rPr lang="en-US" sz="2000" smtClean="0">
                <a:latin typeface="Times New Roman" pitchFamily="18" charset="0"/>
                <a:cs typeface="Times New Roman" pitchFamily="18" charset="0"/>
              </a:rPr>
              <a:t>Might contain a procedure, or a array, or a stack, or a collection of scalar variables, but usually it does not contain a mixture of different types (</a:t>
            </a:r>
            <a:r>
              <a:rPr lang="en-US" sz="2000" smtClean="0">
                <a:latin typeface="Times New Roman" pitchFamily="18" charset="0"/>
                <a:cs typeface="Times New Roman" pitchFamily="18" charset="0"/>
                <a:sym typeface="Symbol" pitchFamily="18" charset="2"/>
              </a:rPr>
              <a:t> have different kinds of protection)</a:t>
            </a:r>
          </a:p>
          <a:p>
            <a:pPr lvl="1" algn="just">
              <a:lnSpc>
                <a:spcPct val="90000"/>
              </a:lnSpc>
            </a:pPr>
            <a:r>
              <a:rPr lang="en-US" sz="2000" smtClean="0">
                <a:latin typeface="Times New Roman" pitchFamily="18" charset="0"/>
                <a:cs typeface="Times New Roman" pitchFamily="18" charset="0"/>
              </a:rPr>
              <a:t>Facilities sharing procedures or data between several processes (e.g. share library)</a:t>
            </a:r>
          </a:p>
          <a:p>
            <a:pPr algn="just">
              <a:lnSpc>
                <a:spcPct val="90000"/>
              </a:lnSpc>
            </a:pPr>
            <a:r>
              <a:rPr lang="en-US" sz="2400" smtClean="0">
                <a:latin typeface="Times New Roman" pitchFamily="18" charset="0"/>
                <a:cs typeface="Times New Roman" pitchFamily="18" charset="0"/>
              </a:rPr>
              <a:t>The compiler automatically construct segments reflecting the input program</a:t>
            </a:r>
          </a:p>
          <a:p>
            <a:pPr algn="just">
              <a:lnSpc>
                <a:spcPct val="90000"/>
              </a:lnSpc>
            </a:pPr>
            <a:r>
              <a:rPr lang="en-US" sz="2400" smtClean="0">
                <a:latin typeface="Times New Roman" pitchFamily="18" charset="0"/>
                <a:cs typeface="Times New Roman" pitchFamily="18" charset="0"/>
              </a:rPr>
              <a:t>To specify an address in the segmented memory: </a:t>
            </a:r>
          </a:p>
          <a:p>
            <a:pPr algn="just">
              <a:lnSpc>
                <a:spcPct val="90000"/>
              </a:lnSpc>
              <a:buFont typeface="Arial" charset="0"/>
              <a:buNone/>
            </a:pPr>
            <a:r>
              <a:rPr lang="en-US" sz="2400" b="1" smtClean="0">
                <a:latin typeface="Times New Roman" pitchFamily="18" charset="0"/>
                <a:cs typeface="Times New Roman" pitchFamily="18" charset="0"/>
              </a:rPr>
              <a:t>                            &lt;segment-number, offset&gt;</a:t>
            </a:r>
            <a:endParaRPr lang="en-US" sz="24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381000" y="0"/>
            <a:ext cx="8229600" cy="990600"/>
          </a:xfrm>
        </p:spPr>
        <p:txBody>
          <a:bodyPr vert="horz" lIns="91440" tIns="45720" rIns="91440" bIns="45720" rtlCol="0" anchor="ctr">
            <a:noAutofit/>
          </a:bodyPr>
          <a:lstStyle/>
          <a:p>
            <a:r>
              <a:rPr lang="en-US" smtClean="0"/>
              <a:t>Segmentation </a:t>
            </a:r>
            <a:br>
              <a:rPr lang="en-US" smtClean="0"/>
            </a:br>
            <a:r>
              <a:rPr lang="en-US" smtClean="0"/>
              <a:t>Implementation using Hardware</a:t>
            </a:r>
          </a:p>
        </p:txBody>
      </p:sp>
      <p:pic>
        <p:nvPicPr>
          <p:cNvPr id="71683" name="Picture 4"/>
          <p:cNvPicPr>
            <a:picLocks noChangeAspect="1" noChangeArrowheads="1"/>
          </p:cNvPicPr>
          <p:nvPr/>
        </p:nvPicPr>
        <p:blipFill>
          <a:blip r:embed="rId3"/>
          <a:srcRect/>
          <a:stretch>
            <a:fillRect/>
          </a:stretch>
        </p:blipFill>
        <p:spPr bwMode="auto">
          <a:xfrm>
            <a:off x="4648200" y="1406525"/>
            <a:ext cx="4419600" cy="3089275"/>
          </a:xfrm>
          <a:prstGeom prst="rect">
            <a:avLst/>
          </a:prstGeom>
          <a:noFill/>
          <a:ln w="9525">
            <a:noFill/>
            <a:miter lim="800000"/>
            <a:headEnd/>
            <a:tailEnd/>
          </a:ln>
        </p:spPr>
      </p:pic>
      <p:sp>
        <p:nvSpPr>
          <p:cNvPr id="71684" name="Rectangle 3"/>
          <p:cNvSpPr>
            <a:spLocks/>
          </p:cNvSpPr>
          <p:nvPr/>
        </p:nvSpPr>
        <p:spPr bwMode="auto">
          <a:xfrm>
            <a:off x="228600" y="1219200"/>
            <a:ext cx="4191000" cy="2362200"/>
          </a:xfrm>
          <a:prstGeom prst="rect">
            <a:avLst/>
          </a:prstGeom>
          <a:noFill/>
          <a:ln w="9525">
            <a:noFill/>
            <a:miter lim="800000"/>
            <a:headEnd/>
            <a:tailEnd/>
          </a:ln>
        </p:spPr>
        <p:txBody>
          <a:bodyPr/>
          <a:lstStyle/>
          <a:p>
            <a:pPr marL="342900" indent="-342900" algn="just" eaLnBrk="0" hangingPunct="0">
              <a:lnSpc>
                <a:spcPct val="90000"/>
              </a:lnSpc>
              <a:spcBef>
                <a:spcPct val="20000"/>
              </a:spcBef>
              <a:buFont typeface="Arial" charset="0"/>
              <a:buChar char="•"/>
            </a:pPr>
            <a:r>
              <a:rPr lang="en-US" sz="2800" b="1" i="1">
                <a:latin typeface="Times New Roman" pitchFamily="18" charset="0"/>
                <a:cs typeface="Times New Roman" pitchFamily="18" charset="0"/>
              </a:rPr>
              <a:t>Segment table</a:t>
            </a:r>
          </a:p>
          <a:p>
            <a:pPr marL="742950" lvl="1" indent="-285750" algn="just" eaLnBrk="0" hangingPunct="0">
              <a:lnSpc>
                <a:spcPct val="90000"/>
              </a:lnSpc>
              <a:spcBef>
                <a:spcPct val="20000"/>
              </a:spcBef>
              <a:buFont typeface="Arial" charset="0"/>
              <a:buChar char="–"/>
            </a:pPr>
            <a:r>
              <a:rPr lang="en-US" sz="2400">
                <a:latin typeface="Times New Roman" pitchFamily="18" charset="0"/>
                <a:cs typeface="Times New Roman" pitchFamily="18" charset="0"/>
              </a:rPr>
              <a:t>Each entry has segment base and segment limit.</a:t>
            </a:r>
          </a:p>
          <a:p>
            <a:pPr marL="742950" lvl="1" indent="-285750" algn="just" eaLnBrk="0" hangingPunct="0">
              <a:lnSpc>
                <a:spcPct val="90000"/>
              </a:lnSpc>
              <a:spcBef>
                <a:spcPct val="20000"/>
              </a:spcBef>
              <a:buFont typeface="Arial" charset="0"/>
              <a:buChar char="–"/>
            </a:pPr>
            <a:r>
              <a:rPr lang="en-US" sz="2400">
                <a:latin typeface="Times New Roman" pitchFamily="18" charset="0"/>
                <a:cs typeface="Times New Roman" pitchFamily="18" charset="0"/>
              </a:rPr>
              <a:t>Segment base contains the starting physical address where the segment resides in memory.</a:t>
            </a:r>
          </a:p>
          <a:p>
            <a:pPr marL="742950" lvl="1" indent="-285750" algn="just" eaLnBrk="0" hangingPunct="0">
              <a:lnSpc>
                <a:spcPct val="90000"/>
              </a:lnSpc>
              <a:spcBef>
                <a:spcPct val="20000"/>
              </a:spcBef>
              <a:buFont typeface="Arial" charset="0"/>
              <a:buChar char="–"/>
            </a:pPr>
            <a:r>
              <a:rPr lang="en-US" sz="2400">
                <a:latin typeface="Times New Roman" pitchFamily="18" charset="0"/>
                <a:cs typeface="Times New Roman" pitchFamily="18" charset="0"/>
              </a:rPr>
              <a:t>Segment limit specifies the length of segment.</a:t>
            </a:r>
          </a:p>
        </p:txBody>
      </p:sp>
      <p:sp>
        <p:nvSpPr>
          <p:cNvPr id="71685" name="Rectangle 3"/>
          <p:cNvSpPr>
            <a:spLocks/>
          </p:cNvSpPr>
          <p:nvPr/>
        </p:nvSpPr>
        <p:spPr bwMode="auto">
          <a:xfrm>
            <a:off x="228600" y="4648200"/>
            <a:ext cx="8686800" cy="1905000"/>
          </a:xfrm>
          <a:prstGeom prst="rect">
            <a:avLst/>
          </a:prstGeom>
          <a:noFill/>
          <a:ln w="9525">
            <a:noFill/>
            <a:miter lim="800000"/>
            <a:headEnd/>
            <a:tailEnd/>
          </a:ln>
        </p:spPr>
        <p:txBody>
          <a:bodyPr/>
          <a:lstStyle/>
          <a:p>
            <a:pPr marL="342900" indent="-342900" algn="just" eaLnBrk="0" hangingPunct="0">
              <a:lnSpc>
                <a:spcPct val="90000"/>
              </a:lnSpc>
              <a:spcBef>
                <a:spcPct val="20000"/>
              </a:spcBef>
              <a:buFont typeface="Arial" charset="0"/>
              <a:buChar char="•"/>
            </a:pPr>
            <a:r>
              <a:rPr lang="en-US" sz="2800">
                <a:latin typeface="Times New Roman" pitchFamily="18" charset="0"/>
                <a:cs typeface="Times New Roman" pitchFamily="18" charset="0"/>
              </a:rPr>
              <a:t>Segment splits into &lt;segment_number, offset&gt; and using segment_number as index into the segment table</a:t>
            </a:r>
          </a:p>
          <a:p>
            <a:pPr marL="342900" indent="-342900" algn="just" eaLnBrk="0" hangingPunct="0">
              <a:lnSpc>
                <a:spcPct val="90000"/>
              </a:lnSpc>
              <a:spcBef>
                <a:spcPct val="20000"/>
              </a:spcBef>
              <a:buFont typeface="Arial" charset="0"/>
              <a:buChar char="•"/>
            </a:pPr>
            <a:r>
              <a:rPr lang="en-US" sz="2800">
                <a:latin typeface="Times New Roman" pitchFamily="18" charset="0"/>
                <a:cs typeface="Times New Roman" pitchFamily="18" charset="0"/>
              </a:rPr>
              <a:t>The real address is calculated by adding the offset to segment base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a:xfrm>
            <a:off x="381000" y="0"/>
            <a:ext cx="8229600" cy="990600"/>
          </a:xfrm>
        </p:spPr>
        <p:txBody>
          <a:bodyPr vert="horz" lIns="91440" tIns="45720" rIns="91440" bIns="45720" rtlCol="0" anchor="ctr">
            <a:noAutofit/>
          </a:bodyPr>
          <a:lstStyle/>
          <a:p>
            <a:r>
              <a:rPr lang="en-US" smtClean="0"/>
              <a:t>Segmentation </a:t>
            </a:r>
            <a:br>
              <a:rPr lang="en-US" smtClean="0"/>
            </a:br>
            <a:r>
              <a:rPr lang="en-US" smtClean="0"/>
              <a:t>Example</a:t>
            </a:r>
          </a:p>
        </p:txBody>
      </p:sp>
      <p:sp>
        <p:nvSpPr>
          <p:cNvPr id="72707" name="Rectangle 3"/>
          <p:cNvSpPr>
            <a:spLocks/>
          </p:cNvSpPr>
          <p:nvPr/>
        </p:nvSpPr>
        <p:spPr bwMode="auto">
          <a:xfrm>
            <a:off x="533400" y="5715000"/>
            <a:ext cx="6705600" cy="762000"/>
          </a:xfrm>
          <a:prstGeom prst="rect">
            <a:avLst/>
          </a:prstGeom>
          <a:noFill/>
          <a:ln w="9525">
            <a:noFill/>
            <a:miter lim="800000"/>
            <a:headEnd/>
            <a:tailEnd/>
          </a:ln>
        </p:spPr>
        <p:txBody>
          <a:bodyPr/>
          <a:lstStyle/>
          <a:p>
            <a:pPr eaLnBrk="0" hangingPunct="0">
              <a:lnSpc>
                <a:spcPct val="90000"/>
              </a:lnSpc>
              <a:spcBef>
                <a:spcPct val="20000"/>
              </a:spcBef>
            </a:pPr>
            <a:r>
              <a:rPr lang="en-US" sz="2000">
                <a:solidFill>
                  <a:srgbClr val="FF0000"/>
                </a:solidFill>
                <a:latin typeface="Times New Roman" pitchFamily="18" charset="0"/>
                <a:cs typeface="Times New Roman" pitchFamily="18" charset="0"/>
              </a:rPr>
              <a:t>If the 1222</a:t>
            </a:r>
            <a:r>
              <a:rPr lang="en-US" sz="2000" baseline="30000">
                <a:solidFill>
                  <a:srgbClr val="FF0000"/>
                </a:solidFill>
                <a:latin typeface="Times New Roman" pitchFamily="18" charset="0"/>
                <a:cs typeface="Times New Roman" pitchFamily="18" charset="0"/>
              </a:rPr>
              <a:t>nd</a:t>
            </a:r>
            <a:r>
              <a:rPr lang="en-US" sz="2000">
                <a:solidFill>
                  <a:srgbClr val="FF0000"/>
                </a:solidFill>
                <a:latin typeface="Times New Roman" pitchFamily="18" charset="0"/>
                <a:cs typeface="Times New Roman" pitchFamily="18" charset="0"/>
              </a:rPr>
              <a:t>  byte of the segment 0 is referenced (out of its space), the trap to the OS is occurs</a:t>
            </a:r>
          </a:p>
        </p:txBody>
      </p:sp>
      <p:sp>
        <p:nvSpPr>
          <p:cNvPr id="72708" name="Rectangle 5"/>
          <p:cNvSpPr>
            <a:spLocks noChangeArrowheads="1"/>
          </p:cNvSpPr>
          <p:nvPr/>
        </p:nvSpPr>
        <p:spPr bwMode="auto">
          <a:xfrm>
            <a:off x="3352800" y="3451225"/>
            <a:ext cx="3810000" cy="2492375"/>
          </a:xfrm>
          <a:prstGeom prst="rect">
            <a:avLst/>
          </a:prstGeom>
          <a:noFill/>
          <a:ln w="9525">
            <a:noFill/>
            <a:miter lim="800000"/>
            <a:headEnd/>
            <a:tailEnd/>
          </a:ln>
        </p:spPr>
        <p:txBody>
          <a:bodyPr>
            <a:spAutoFit/>
          </a:bodyPr>
          <a:lstStyle/>
          <a:p>
            <a:pPr marL="342900" indent="-342900" algn="just" eaLnBrk="0" hangingPunct="0">
              <a:lnSpc>
                <a:spcPct val="90000"/>
              </a:lnSpc>
              <a:spcBef>
                <a:spcPct val="20000"/>
              </a:spcBef>
              <a:buFont typeface="Arial" charset="0"/>
              <a:buChar char="•"/>
            </a:pPr>
            <a:r>
              <a:rPr lang="en-US" sz="2400">
                <a:solidFill>
                  <a:srgbClr val="0070C0"/>
                </a:solidFill>
                <a:latin typeface="Times New Roman" pitchFamily="18" charset="0"/>
                <a:cs typeface="Times New Roman" pitchFamily="18" charset="0"/>
              </a:rPr>
              <a:t>Segment 2 begins at 4300 and has 400 bytes size. If  the 53</a:t>
            </a:r>
            <a:r>
              <a:rPr lang="en-US" sz="2400" baseline="30000">
                <a:solidFill>
                  <a:srgbClr val="0070C0"/>
                </a:solidFill>
                <a:latin typeface="Times New Roman" pitchFamily="18" charset="0"/>
                <a:cs typeface="Times New Roman" pitchFamily="18" charset="0"/>
              </a:rPr>
              <a:t>rd</a:t>
            </a:r>
            <a:r>
              <a:rPr lang="en-US" sz="2400">
                <a:solidFill>
                  <a:srgbClr val="0070C0"/>
                </a:solidFill>
                <a:latin typeface="Times New Roman" pitchFamily="18" charset="0"/>
                <a:cs typeface="Times New Roman" pitchFamily="18" charset="0"/>
              </a:rPr>
              <a:t> byte of the segment 2 is referenced: </a:t>
            </a:r>
            <a:r>
              <a:rPr lang="en-US" sz="2400">
                <a:solidFill>
                  <a:srgbClr val="0070C0"/>
                </a:solidFill>
                <a:latin typeface="Times New Roman" pitchFamily="18" charset="0"/>
                <a:cs typeface="Times New Roman" pitchFamily="18" charset="0"/>
                <a:sym typeface="Wingdings" pitchFamily="2" charset="2"/>
              </a:rPr>
              <a:t> </a:t>
            </a:r>
            <a:r>
              <a:rPr lang="en-US" sz="2400">
                <a:solidFill>
                  <a:srgbClr val="0070C0"/>
                </a:solidFill>
                <a:latin typeface="Times New Roman" pitchFamily="18" charset="0"/>
                <a:cs typeface="Times New Roman" pitchFamily="18" charset="0"/>
              </a:rPr>
              <a:t>the physical address is 4300 + 53 = 4353</a:t>
            </a:r>
          </a:p>
          <a:p>
            <a:pPr marL="342900" indent="-342900" algn="just" eaLnBrk="0" hangingPunct="0">
              <a:lnSpc>
                <a:spcPct val="90000"/>
              </a:lnSpc>
              <a:spcBef>
                <a:spcPct val="20000"/>
              </a:spcBef>
              <a:buFont typeface="Arial" charset="0"/>
              <a:buChar char="•"/>
            </a:pPr>
            <a:endParaRPr lang="en-US" sz="2400">
              <a:solidFill>
                <a:srgbClr val="0070C0"/>
              </a:solidFill>
              <a:latin typeface="Times New Roman" pitchFamily="18" charset="0"/>
              <a:cs typeface="Times New Roman" pitchFamily="18" charset="0"/>
            </a:endParaRPr>
          </a:p>
        </p:txBody>
      </p:sp>
      <p:pic>
        <p:nvPicPr>
          <p:cNvPr id="72709" name="Picture 6"/>
          <p:cNvPicPr>
            <a:picLocks noChangeAspect="1" noChangeArrowheads="1"/>
          </p:cNvPicPr>
          <p:nvPr/>
        </p:nvPicPr>
        <p:blipFill>
          <a:blip r:embed="rId3"/>
          <a:srcRect/>
          <a:stretch>
            <a:fillRect/>
          </a:stretch>
        </p:blipFill>
        <p:spPr bwMode="auto">
          <a:xfrm>
            <a:off x="228600" y="1133475"/>
            <a:ext cx="3124200" cy="4048125"/>
          </a:xfrm>
          <a:prstGeom prst="rect">
            <a:avLst/>
          </a:prstGeom>
          <a:noFill/>
          <a:ln w="9525">
            <a:noFill/>
            <a:miter lim="800000"/>
            <a:headEnd/>
            <a:tailEnd/>
          </a:ln>
        </p:spPr>
      </p:pic>
      <p:pic>
        <p:nvPicPr>
          <p:cNvPr id="72710" name="Picture 7"/>
          <p:cNvPicPr>
            <a:picLocks noChangeAspect="1" noChangeArrowheads="1"/>
          </p:cNvPicPr>
          <p:nvPr/>
        </p:nvPicPr>
        <p:blipFill>
          <a:blip r:embed="rId4"/>
          <a:srcRect/>
          <a:stretch>
            <a:fillRect/>
          </a:stretch>
        </p:blipFill>
        <p:spPr bwMode="auto">
          <a:xfrm>
            <a:off x="4905375" y="1695450"/>
            <a:ext cx="1114425" cy="1428750"/>
          </a:xfrm>
          <a:prstGeom prst="rect">
            <a:avLst/>
          </a:prstGeom>
          <a:noFill/>
          <a:ln w="9525">
            <a:noFill/>
            <a:miter lim="800000"/>
            <a:headEnd/>
            <a:tailEnd/>
          </a:ln>
        </p:spPr>
      </p:pic>
      <p:pic>
        <p:nvPicPr>
          <p:cNvPr id="72711" name="Picture 8"/>
          <p:cNvPicPr>
            <a:picLocks noChangeAspect="1" noChangeArrowheads="1"/>
          </p:cNvPicPr>
          <p:nvPr/>
        </p:nvPicPr>
        <p:blipFill>
          <a:blip r:embed="rId5"/>
          <a:srcRect/>
          <a:stretch>
            <a:fillRect/>
          </a:stretch>
        </p:blipFill>
        <p:spPr bwMode="auto">
          <a:xfrm>
            <a:off x="7543800" y="457200"/>
            <a:ext cx="1333500" cy="5295900"/>
          </a:xfrm>
          <a:prstGeom prst="rect">
            <a:avLst/>
          </a:prstGeom>
          <a:noFill/>
          <a:ln w="9525">
            <a:noFill/>
            <a:miter lim="800000"/>
            <a:headEnd/>
            <a:tailEnd/>
          </a:ln>
        </p:spPr>
      </p:pic>
      <p:cxnSp>
        <p:nvCxnSpPr>
          <p:cNvPr id="11" name="Straight Arrow Connector 10"/>
          <p:cNvCxnSpPr>
            <a:endCxn id="58375" idx="1"/>
          </p:cNvCxnSpPr>
          <p:nvPr/>
        </p:nvCxnSpPr>
        <p:spPr>
          <a:xfrm rot="5400000" flipH="1" flipV="1">
            <a:off x="3924300" y="2524125"/>
            <a:ext cx="1095375" cy="866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8375" idx="3"/>
          </p:cNvCxnSpPr>
          <p:nvPr/>
        </p:nvCxnSpPr>
        <p:spPr>
          <a:xfrm>
            <a:off x="6019800" y="2409825"/>
            <a:ext cx="1600200" cy="1247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a:xfrm>
            <a:off x="914400" y="0"/>
            <a:ext cx="8229600" cy="609600"/>
          </a:xfrm>
        </p:spPr>
        <p:txBody>
          <a:bodyPr vert="horz" lIns="91440" tIns="45720" rIns="91440" bIns="45720" rtlCol="0" anchor="ctr">
            <a:noAutofit/>
          </a:bodyPr>
          <a:lstStyle/>
          <a:p>
            <a:r>
              <a:rPr lang="en-US" smtClean="0"/>
              <a:t>Segmentation</a:t>
            </a:r>
          </a:p>
        </p:txBody>
      </p:sp>
      <p:sp>
        <p:nvSpPr>
          <p:cNvPr id="73731" name="Rectangle 3"/>
          <p:cNvSpPr>
            <a:spLocks noGrp="1"/>
          </p:cNvSpPr>
          <p:nvPr>
            <p:ph type="body" sz="half" idx="4294967295"/>
          </p:nvPr>
        </p:nvSpPr>
        <p:spPr>
          <a:xfrm>
            <a:off x="304800" y="762000"/>
            <a:ext cx="8763000" cy="5867400"/>
          </a:xfrm>
        </p:spPr>
        <p:txBody>
          <a:bodyPr>
            <a:normAutofit lnSpcReduction="10000"/>
          </a:bodyPr>
          <a:lstStyle/>
          <a:p>
            <a:pPr algn="just"/>
            <a:r>
              <a:rPr lang="en-US" sz="2400" b="1" i="1" smtClean="0">
                <a:latin typeface="Times New Roman" pitchFamily="18" charset="0"/>
                <a:cs typeface="Times New Roman" pitchFamily="18" charset="0"/>
              </a:rPr>
              <a:t>Advantages</a:t>
            </a:r>
          </a:p>
          <a:p>
            <a:pPr lvl="1" algn="just"/>
            <a:r>
              <a:rPr lang="en-US" sz="2000" smtClean="0">
                <a:latin typeface="Times New Roman" pitchFamily="18" charset="0"/>
                <a:cs typeface="Times New Roman" pitchFamily="18" charset="0"/>
              </a:rPr>
              <a:t>Can grow or shrink independently </a:t>
            </a:r>
          </a:p>
          <a:p>
            <a:pPr lvl="1" algn="just"/>
            <a:r>
              <a:rPr lang="en-US" sz="2000" smtClean="0">
                <a:latin typeface="Times New Roman" pitchFamily="18" charset="0"/>
                <a:cs typeface="Times New Roman" pitchFamily="18" charset="0"/>
              </a:rPr>
              <a:t>Reduce costly because no starting addresses have been modified even if the new version is subsequently modified and recompiled creating the larger or the smaller size than the old one</a:t>
            </a:r>
          </a:p>
          <a:p>
            <a:pPr lvl="2" algn="just"/>
            <a:r>
              <a:rPr lang="en-US" sz="1800" smtClean="0">
                <a:latin typeface="Times New Roman" pitchFamily="18" charset="0"/>
                <a:cs typeface="Times New Roman" pitchFamily="18" charset="0"/>
              </a:rPr>
              <a:t>Each procedure occupies a separate segment, with address 0 as its starting address</a:t>
            </a:r>
          </a:p>
          <a:p>
            <a:pPr lvl="2" algn="just"/>
            <a:r>
              <a:rPr lang="en-US" sz="1800" smtClean="0">
                <a:latin typeface="Times New Roman" pitchFamily="18" charset="0"/>
                <a:cs typeface="Times New Roman" pitchFamily="18" charset="0"/>
              </a:rPr>
              <a:t>When a procedure call to the procedure locating at segment n as (n, 0), no procedures need be changed </a:t>
            </a:r>
          </a:p>
          <a:p>
            <a:pPr lvl="3" algn="just"/>
            <a:r>
              <a:rPr lang="en-US" sz="1600" smtClean="0">
                <a:latin typeface="Times New Roman" pitchFamily="18" charset="0"/>
                <a:cs typeface="Times New Roman" pitchFamily="18" charset="0"/>
              </a:rPr>
              <a:t>Vs. the one dimensional memory, the procedures are packed tightly next to each other, with no address space between them → changing one procedure’s size requires modifying some procedures (that are moved) following the new starting address</a:t>
            </a:r>
          </a:p>
          <a:p>
            <a:pPr lvl="2" algn="just"/>
            <a:r>
              <a:rPr lang="en-US" sz="1800" smtClean="0">
                <a:latin typeface="Times New Roman" pitchFamily="18" charset="0"/>
                <a:cs typeface="Times New Roman" pitchFamily="18" charset="0"/>
              </a:rPr>
              <a:t>Sharing </a:t>
            </a:r>
          </a:p>
          <a:p>
            <a:pPr lvl="3" algn="just"/>
            <a:r>
              <a:rPr lang="en-US" sz="1600" smtClean="0">
                <a:latin typeface="Times New Roman" pitchFamily="18" charset="0"/>
                <a:cs typeface="Times New Roman" pitchFamily="18" charset="0"/>
              </a:rPr>
              <a:t>The entries in the segment table of two different processes point to the same physical location</a:t>
            </a:r>
          </a:p>
          <a:p>
            <a:pPr lvl="3" algn="just">
              <a:buFont typeface="Arial" charset="0"/>
              <a:buNone/>
            </a:pPr>
            <a:r>
              <a:rPr lang="en-US" sz="1600" smtClean="0">
                <a:latin typeface="Times New Roman" pitchFamily="18" charset="0"/>
                <a:cs typeface="Times New Roman" pitchFamily="18" charset="0"/>
              </a:rPr>
              <a:t>→ Eliminating the need for many same code or data in every process’s address space</a:t>
            </a:r>
          </a:p>
          <a:p>
            <a:pPr lvl="2" algn="just"/>
            <a:r>
              <a:rPr lang="en-US" sz="1800" smtClean="0">
                <a:latin typeface="Times New Roman" pitchFamily="18" charset="0"/>
                <a:cs typeface="Times New Roman" pitchFamily="18" charset="0"/>
              </a:rPr>
              <a:t>Protection is supported by memory management in modern OS (e.g the code is read only, the limit register on the hardware ….)</a:t>
            </a:r>
          </a:p>
          <a:p>
            <a:pPr algn="just"/>
            <a:r>
              <a:rPr lang="en-US" sz="2400" b="1" i="1" smtClean="0">
                <a:latin typeface="Times New Roman" pitchFamily="18" charset="0"/>
                <a:cs typeface="Times New Roman" pitchFamily="18" charset="0"/>
              </a:rPr>
              <a:t>Disadvantages</a:t>
            </a:r>
            <a:r>
              <a:rPr lang="en-US" sz="2400" smtClean="0">
                <a:latin typeface="Times New Roman" pitchFamily="18" charset="0"/>
                <a:cs typeface="Times New Roman" pitchFamily="18" charset="0"/>
              </a:rPr>
              <a:t>: internal fragmentation → compacting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93"/>
          <p:cNvPicPr>
            <a:picLocks noChangeAspect="1" noChangeArrowheads="1"/>
          </p:cNvPicPr>
          <p:nvPr/>
        </p:nvPicPr>
        <p:blipFill>
          <a:blip r:embed="rId3"/>
          <a:srcRect/>
          <a:stretch>
            <a:fillRect/>
          </a:stretch>
        </p:blipFill>
        <p:spPr bwMode="auto">
          <a:xfrm>
            <a:off x="381000" y="762000"/>
            <a:ext cx="5665788" cy="5791200"/>
          </a:xfrm>
          <a:prstGeom prst="rect">
            <a:avLst/>
          </a:prstGeom>
          <a:noFill/>
          <a:ln w="9525">
            <a:noFill/>
            <a:miter lim="800000"/>
            <a:headEnd/>
            <a:tailEnd/>
          </a:ln>
        </p:spPr>
      </p:pic>
      <p:sp>
        <p:nvSpPr>
          <p:cNvPr id="74755" name="Rectangle 2"/>
          <p:cNvSpPr>
            <a:spLocks noGrp="1"/>
          </p:cNvSpPr>
          <p:nvPr>
            <p:ph type="title" idx="4294967295"/>
          </p:nvPr>
        </p:nvSpPr>
        <p:spPr>
          <a:xfrm>
            <a:off x="381000" y="0"/>
            <a:ext cx="8229600" cy="990600"/>
          </a:xfrm>
        </p:spPr>
        <p:txBody>
          <a:bodyPr vert="horz" lIns="91440" tIns="45720" rIns="91440" bIns="45720" rtlCol="0" anchor="ctr">
            <a:noAutofit/>
          </a:bodyPr>
          <a:lstStyle/>
          <a:p>
            <a:r>
              <a:rPr lang="en-US" smtClean="0"/>
              <a:t>Segmentation </a:t>
            </a:r>
            <a:br>
              <a:rPr lang="en-US" smtClean="0"/>
            </a:br>
            <a:r>
              <a:rPr lang="en-US" smtClean="0"/>
              <a:t>Example</a:t>
            </a:r>
          </a:p>
        </p:txBody>
      </p:sp>
      <p:cxnSp>
        <p:nvCxnSpPr>
          <p:cNvPr id="5" name="Straight Arrow Connector 4"/>
          <p:cNvCxnSpPr/>
          <p:nvPr/>
        </p:nvCxnSpPr>
        <p:spPr>
          <a:xfrm flipV="1">
            <a:off x="3962400" y="23622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2590800" y="3810000"/>
            <a:ext cx="2971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00200" y="1600200"/>
            <a:ext cx="1143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600200" y="4495800"/>
            <a:ext cx="1143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33600" y="2590800"/>
            <a:ext cx="6096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62400" y="2743200"/>
            <a:ext cx="5334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133600" y="5486400"/>
            <a:ext cx="609600" cy="22860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3467100" y="4914900"/>
            <a:ext cx="1295400" cy="30480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724400" y="4419600"/>
            <a:ext cx="1143000" cy="381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4724400" y="3276600"/>
            <a:ext cx="1143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6096000" y="2362200"/>
            <a:ext cx="28956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t>Two processes has the same segment address for their editor ( </a:t>
            </a:r>
            <a:r>
              <a:rPr lang="en-US" b="1" i="1"/>
              <a:t>the same code, the code is read-only</a:t>
            </a:r>
            <a:r>
              <a:rPr lang="en-US"/>
              <a:t>) but they have different data segments.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914400" y="533400"/>
            <a:ext cx="8229600" cy="762000"/>
          </a:xfrm>
        </p:spPr>
        <p:txBody>
          <a:bodyPr/>
          <a:lstStyle/>
          <a:p>
            <a:r>
              <a:rPr lang="en-US" sz="3200" smtClean="0">
                <a:latin typeface="Times New Roman" pitchFamily="18" charset="0"/>
                <a:cs typeface="Times New Roman" pitchFamily="18" charset="0"/>
              </a:rPr>
              <a:t>Local vs. Global Allocation Policies</a:t>
            </a:r>
          </a:p>
        </p:txBody>
      </p:sp>
      <p:sp>
        <p:nvSpPr>
          <p:cNvPr id="22531" name="Rectangle 3"/>
          <p:cNvSpPr>
            <a:spLocks noGrp="1"/>
          </p:cNvSpPr>
          <p:nvPr>
            <p:ph type="body" idx="1"/>
          </p:nvPr>
        </p:nvSpPr>
        <p:spPr>
          <a:xfrm>
            <a:off x="304800" y="1752600"/>
            <a:ext cx="8534400" cy="4648200"/>
          </a:xfrm>
        </p:spPr>
        <p:txBody>
          <a:bodyPr/>
          <a:lstStyle/>
          <a:p>
            <a:pPr algn="just" eaLnBrk="1" hangingPunct="1">
              <a:lnSpc>
                <a:spcPct val="90000"/>
              </a:lnSpc>
              <a:buClrTx/>
              <a:buSzTx/>
              <a:buFont typeface="Arial" charset="0"/>
              <a:buChar char="•"/>
            </a:pPr>
            <a:r>
              <a:rPr lang="en-US" sz="2400" b="1" i="1" smtClean="0">
                <a:latin typeface="Times New Roman" pitchFamily="18" charset="0"/>
                <a:cs typeface="Times New Roman" pitchFamily="18" charset="0"/>
              </a:rPr>
              <a:t>Context</a:t>
            </a:r>
            <a:r>
              <a:rPr lang="en-US" sz="2400" smtClean="0">
                <a:latin typeface="Times New Roman" pitchFamily="18" charset="0"/>
                <a:cs typeface="Times New Roman" pitchFamily="18" charset="0"/>
              </a:rPr>
              <a:t>:  Page fault, Page replacement</a:t>
            </a:r>
          </a:p>
          <a:p>
            <a:pPr algn="just" eaLnBrk="1" hangingPunct="1">
              <a:lnSpc>
                <a:spcPct val="90000"/>
              </a:lnSpc>
              <a:buClrTx/>
              <a:buSzTx/>
              <a:buFont typeface="Arial" charset="0"/>
              <a:buChar char="•"/>
            </a:pPr>
            <a:r>
              <a:rPr lang="en-US" sz="2400" b="1" i="1" smtClean="0">
                <a:solidFill>
                  <a:srgbClr val="FF0000"/>
                </a:solidFill>
                <a:latin typeface="Times New Roman" pitchFamily="18" charset="0"/>
                <a:cs typeface="Times New Roman" pitchFamily="18" charset="0"/>
              </a:rPr>
              <a:t>Question</a:t>
            </a:r>
            <a:r>
              <a:rPr lang="en-US" sz="2400" smtClean="0">
                <a:solidFill>
                  <a:srgbClr val="FF0000"/>
                </a:solidFill>
                <a:latin typeface="Times New Roman" pitchFamily="18" charset="0"/>
                <a:cs typeface="Times New Roman" pitchFamily="18" charset="0"/>
              </a:rPr>
              <a:t>: should the page replacement algorithms try to find LRU page consider only the page currently allocated to particular process, or should it consider all the pages in memory? </a:t>
            </a:r>
          </a:p>
          <a:p>
            <a:pPr lvl="1" algn="just" eaLnBrk="1" hangingPunct="1">
              <a:lnSpc>
                <a:spcPct val="90000"/>
              </a:lnSpc>
            </a:pPr>
            <a:r>
              <a:rPr lang="en-US" sz="2400" i="1" smtClean="0">
                <a:latin typeface="Times New Roman" pitchFamily="18" charset="0"/>
                <a:cs typeface="Times New Roman" pitchFamily="18" charset="0"/>
              </a:rPr>
              <a:t>Local</a:t>
            </a:r>
            <a:r>
              <a:rPr lang="en-US" sz="2400" smtClean="0">
                <a:latin typeface="Times New Roman" pitchFamily="18" charset="0"/>
                <a:cs typeface="Times New Roman" pitchFamily="18" charset="0"/>
              </a:rPr>
              <a:t>: pages of the current process are considered.</a:t>
            </a:r>
          </a:p>
          <a:p>
            <a:pPr lvl="1" algn="just" eaLnBrk="1" hangingPunct="1">
              <a:lnSpc>
                <a:spcPct val="90000"/>
              </a:lnSpc>
            </a:pPr>
            <a:r>
              <a:rPr lang="en-US" sz="2400" i="1" smtClean="0">
                <a:latin typeface="Times New Roman" pitchFamily="18" charset="0"/>
                <a:cs typeface="Times New Roman" pitchFamily="18" charset="0"/>
              </a:rPr>
              <a:t>Global</a:t>
            </a:r>
            <a:r>
              <a:rPr lang="en-US" sz="2400" smtClean="0">
                <a:latin typeface="Times New Roman" pitchFamily="18" charset="0"/>
                <a:cs typeface="Times New Roman" pitchFamily="18" charset="0"/>
              </a:rPr>
              <a:t>: pages of all processes are considered.</a:t>
            </a:r>
          </a:p>
          <a:p>
            <a:pPr algn="just" eaLnBrk="1" hangingPunct="1">
              <a:lnSpc>
                <a:spcPct val="90000"/>
              </a:lnSpc>
              <a:buClrTx/>
              <a:buSzTx/>
              <a:buFont typeface="Arial" charset="0"/>
              <a:buChar char="•"/>
            </a:pPr>
            <a:r>
              <a:rPr lang="en-US" sz="2400" b="1" i="1" smtClean="0">
                <a:solidFill>
                  <a:srgbClr val="0000FF"/>
                </a:solidFill>
                <a:latin typeface="Times New Roman" pitchFamily="18" charset="0"/>
                <a:cs typeface="Times New Roman" pitchFamily="18" charset="0"/>
              </a:rPr>
              <a:t>Answer</a:t>
            </a:r>
            <a:r>
              <a:rPr lang="en-US" sz="2400" smtClean="0">
                <a:solidFill>
                  <a:srgbClr val="0000FF"/>
                </a:solidFill>
                <a:latin typeface="Times New Roman" pitchFamily="18" charset="0"/>
                <a:cs typeface="Times New Roman" pitchFamily="18" charset="0"/>
              </a:rPr>
              <a:t>: depends on the strategy used to allocate memory between the competing  (cạnh tranh) runable processes</a:t>
            </a:r>
          </a:p>
          <a:p>
            <a:pPr lvl="1" algn="just" eaLnBrk="1" hangingPunct="1">
              <a:lnSpc>
                <a:spcPct val="90000"/>
              </a:lnSpc>
            </a:pPr>
            <a:r>
              <a:rPr lang="en-US" sz="2400" i="1" smtClean="0">
                <a:solidFill>
                  <a:srgbClr val="008000"/>
                </a:solidFill>
                <a:latin typeface="Times New Roman" pitchFamily="18" charset="0"/>
                <a:cs typeface="Times New Roman" pitchFamily="18" charset="0"/>
              </a:rPr>
              <a:t>Local: </a:t>
            </a:r>
            <a:r>
              <a:rPr lang="en-US" sz="2400" smtClean="0">
                <a:solidFill>
                  <a:srgbClr val="008000"/>
                </a:solidFill>
                <a:latin typeface="Times New Roman" pitchFamily="18" charset="0"/>
                <a:cs typeface="Times New Roman" pitchFamily="18" charset="0"/>
              </a:rPr>
              <a:t>Every process has a fixed fraction of memory allocated (</a:t>
            </a:r>
            <a:r>
              <a:rPr lang="en-US" sz="2400" b="1" smtClean="0">
                <a:solidFill>
                  <a:srgbClr val="008000"/>
                </a:solidFill>
                <a:latin typeface="Times New Roman" pitchFamily="18" charset="0"/>
                <a:cs typeface="Times New Roman" pitchFamily="18" charset="0"/>
              </a:rPr>
              <a:t>advantages</a:t>
            </a:r>
            <a:r>
              <a:rPr lang="en-US" sz="2400" smtClean="0">
                <a:solidFill>
                  <a:srgbClr val="008000"/>
                </a:solidFill>
                <a:latin typeface="Times New Roman" pitchFamily="18" charset="0"/>
                <a:cs typeface="Times New Roman" pitchFamily="18" charset="0"/>
              </a:rPr>
              <a:t>)</a:t>
            </a:r>
          </a:p>
          <a:p>
            <a:pPr lvl="1" algn="just" eaLnBrk="1" hangingPunct="1">
              <a:lnSpc>
                <a:spcPct val="90000"/>
              </a:lnSpc>
            </a:pPr>
            <a:r>
              <a:rPr lang="en-US" sz="2400" i="1" smtClean="0">
                <a:solidFill>
                  <a:srgbClr val="0000FF"/>
                </a:solidFill>
                <a:latin typeface="Times New Roman" pitchFamily="18" charset="0"/>
                <a:cs typeface="Times New Roman" pitchFamily="18" charset="0"/>
              </a:rPr>
              <a:t>Global</a:t>
            </a:r>
            <a:r>
              <a:rPr lang="en-US" sz="2400" smtClean="0">
                <a:solidFill>
                  <a:srgbClr val="0000FF"/>
                </a:solidFill>
                <a:latin typeface="Times New Roman" pitchFamily="18" charset="0"/>
                <a:cs typeface="Times New Roman" pitchFamily="18" charset="0"/>
              </a:rPr>
              <a:t>: page frames are dynamically allocated among runable processes</a:t>
            </a:r>
          </a:p>
        </p:txBody>
      </p:sp>
      <p:sp>
        <p:nvSpPr>
          <p:cNvPr id="22532" name="Rectangle 4"/>
          <p:cNvSpPr>
            <a:spLocks/>
          </p:cNvSpPr>
          <p:nvPr/>
        </p:nvSpPr>
        <p:spPr bwMode="auto">
          <a:xfrm>
            <a:off x="1524000" y="0"/>
            <a:ext cx="7391400" cy="685800"/>
          </a:xfrm>
          <a:prstGeom prst="rect">
            <a:avLst/>
          </a:prstGeom>
          <a:noFill/>
          <a:ln w="9525">
            <a:noFill/>
            <a:miter lim="800000"/>
            <a:headEnd/>
            <a:tailEnd/>
          </a:ln>
        </p:spPr>
        <p:txBody>
          <a:bodyPr anchor="ctr"/>
          <a:lstStyle/>
          <a:p>
            <a:pPr algn="ctr" eaLnBrk="0" hangingPunct="0"/>
            <a:r>
              <a:rPr lang="en-US" sz="3600" b="1">
                <a:solidFill>
                  <a:srgbClr val="0000FF"/>
                </a:solidFill>
                <a:latin typeface="Times New Roman" pitchFamily="18" charset="0"/>
                <a:cs typeface="Times New Roman" pitchFamily="18" charset="0"/>
              </a:rPr>
              <a:t>Design Issues for Paging System</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381000" y="0"/>
            <a:ext cx="8229600" cy="990600"/>
          </a:xfrm>
        </p:spPr>
        <p:txBody>
          <a:bodyPr vert="horz" lIns="91440" tIns="45720" rIns="91440" bIns="45720" rtlCol="0" anchor="ctr">
            <a:noAutofit/>
          </a:bodyPr>
          <a:lstStyle/>
          <a:p>
            <a:r>
              <a:rPr lang="en-US" smtClean="0"/>
              <a:t>Segmentation </a:t>
            </a:r>
            <a:br>
              <a:rPr lang="en-US" smtClean="0"/>
            </a:br>
            <a:r>
              <a:rPr lang="en-US" smtClean="0"/>
              <a:t>Paging vs. Segmentation</a:t>
            </a:r>
          </a:p>
        </p:txBody>
      </p:sp>
      <p:pic>
        <p:nvPicPr>
          <p:cNvPr id="75779" name="Picture 6" descr="03-33"/>
          <p:cNvPicPr>
            <a:picLocks noChangeAspect="1" noChangeArrowheads="1"/>
          </p:cNvPicPr>
          <p:nvPr/>
        </p:nvPicPr>
        <p:blipFill>
          <a:blip r:embed="rId3"/>
          <a:srcRect/>
          <a:stretch>
            <a:fillRect/>
          </a:stretch>
        </p:blipFill>
        <p:spPr bwMode="auto">
          <a:xfrm>
            <a:off x="304800" y="1066800"/>
            <a:ext cx="6553200" cy="5748338"/>
          </a:xfrm>
          <a:prstGeom prst="rect">
            <a:avLst/>
          </a:prstGeom>
          <a:noFill/>
          <a:ln w="9525">
            <a:noFill/>
            <a:miter lim="800000"/>
            <a:headEnd/>
            <a:tailEnd/>
          </a:ln>
        </p:spPr>
      </p:pic>
      <p:sp>
        <p:nvSpPr>
          <p:cNvPr id="75780" name="Text Box 4"/>
          <p:cNvSpPr txBox="1">
            <a:spLocks noChangeArrowheads="1"/>
          </p:cNvSpPr>
          <p:nvPr/>
        </p:nvSpPr>
        <p:spPr bwMode="auto">
          <a:xfrm>
            <a:off x="6934200" y="4038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3-33.</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a:xfrm>
            <a:off x="381000" y="0"/>
            <a:ext cx="8229600" cy="1143000"/>
          </a:xfrm>
        </p:spPr>
        <p:txBody>
          <a:bodyPr vert="horz" lIns="91440" tIns="45720" rIns="91440" bIns="45720" rtlCol="0" anchor="ctr">
            <a:noAutofit/>
          </a:bodyPr>
          <a:lstStyle/>
          <a:p>
            <a:r>
              <a:rPr lang="en-US" smtClean="0"/>
              <a:t>Segmentation </a:t>
            </a:r>
            <a:br>
              <a:rPr lang="en-US" smtClean="0"/>
            </a:br>
            <a:r>
              <a:rPr lang="en-US" smtClean="0"/>
              <a:t>Implementation of Pure Segment</a:t>
            </a:r>
          </a:p>
        </p:txBody>
      </p:sp>
      <p:sp>
        <p:nvSpPr>
          <p:cNvPr id="76803" name="Rectangle 3"/>
          <p:cNvSpPr>
            <a:spLocks noGrp="1"/>
          </p:cNvSpPr>
          <p:nvPr>
            <p:ph type="body" sz="half" idx="1"/>
          </p:nvPr>
        </p:nvSpPr>
        <p:spPr>
          <a:xfrm>
            <a:off x="228600" y="1066800"/>
            <a:ext cx="8610600" cy="2590800"/>
          </a:xfrm>
        </p:spPr>
        <p:txBody>
          <a:bodyPr/>
          <a:lstStyle/>
          <a:p>
            <a:pPr algn="just"/>
            <a:r>
              <a:rPr lang="en-US" sz="2800" b="1" smtClean="0">
                <a:latin typeface="Times New Roman" pitchFamily="18" charset="0"/>
                <a:cs typeface="Times New Roman" pitchFamily="18" charset="0"/>
              </a:rPr>
              <a:t>Checkerboarding</a:t>
            </a:r>
            <a:r>
              <a:rPr lang="en-US" sz="2800" smtClean="0">
                <a:latin typeface="Times New Roman" pitchFamily="18" charset="0"/>
                <a:cs typeface="Times New Roman" pitchFamily="18" charset="0"/>
              </a:rPr>
              <a:t> and </a:t>
            </a:r>
            <a:r>
              <a:rPr lang="en-US" sz="2800" b="1" smtClean="0">
                <a:latin typeface="Times New Roman" pitchFamily="18" charset="0"/>
                <a:cs typeface="Times New Roman" pitchFamily="18" charset="0"/>
              </a:rPr>
              <a:t>external fragmentation</a:t>
            </a:r>
          </a:p>
          <a:p>
            <a:pPr lvl="1" algn="just"/>
            <a:r>
              <a:rPr lang="en-US" sz="2400" smtClean="0">
                <a:latin typeface="Times New Roman" pitchFamily="18" charset="0"/>
                <a:cs typeface="Times New Roman" pitchFamily="18" charset="0"/>
              </a:rPr>
              <a:t>Memory will be divided up into a number of chunks, some containing segments and some containing holes (</a:t>
            </a:r>
            <a:r>
              <a:rPr lang="en-US" sz="2400" i="1" smtClean="0">
                <a:latin typeface="Times New Roman" pitchFamily="18" charset="0"/>
                <a:cs typeface="Times New Roman" pitchFamily="18" charset="0"/>
              </a:rPr>
              <a:t>after the system has been running for a while</a:t>
            </a:r>
            <a:r>
              <a:rPr lang="en-US" sz="2400" smtClean="0">
                <a:latin typeface="Times New Roman" pitchFamily="18" charset="0"/>
                <a:cs typeface="Times New Roman" pitchFamily="18" charset="0"/>
              </a:rPr>
              <a:t>)</a:t>
            </a:r>
          </a:p>
          <a:p>
            <a:pPr lvl="1" algn="just"/>
            <a:r>
              <a:rPr lang="en-US" sz="2400" smtClean="0">
                <a:latin typeface="Times New Roman" pitchFamily="18" charset="0"/>
                <a:cs typeface="Times New Roman" pitchFamily="18" charset="0"/>
              </a:rPr>
              <a:t>Wastes memory in the holes </a:t>
            </a:r>
            <a:r>
              <a:rPr lang="en-US" sz="2400" smtClean="0">
                <a:latin typeface="Times New Roman" pitchFamily="18" charset="0"/>
                <a:cs typeface="Times New Roman" pitchFamily="18" charset="0"/>
                <a:sym typeface="Wingdings" pitchFamily="2" charset="2"/>
              </a:rPr>
              <a:t> </a:t>
            </a:r>
            <a:r>
              <a:rPr lang="en-US" sz="2400" smtClean="0">
                <a:latin typeface="Times New Roman" pitchFamily="18" charset="0"/>
                <a:cs typeface="Times New Roman" pitchFamily="18" charset="0"/>
              </a:rPr>
              <a:t>compaction (means that external fragmentation)</a:t>
            </a:r>
          </a:p>
        </p:txBody>
      </p:sp>
      <p:pic>
        <p:nvPicPr>
          <p:cNvPr id="76804" name="Picture 6"/>
          <p:cNvPicPr>
            <a:picLocks noChangeArrowheads="1"/>
          </p:cNvPicPr>
          <p:nvPr/>
        </p:nvPicPr>
        <p:blipFill>
          <a:blip r:embed="rId3"/>
          <a:srcRect/>
          <a:stretch>
            <a:fillRect/>
          </a:stretch>
        </p:blipFill>
        <p:spPr bwMode="auto">
          <a:xfrm>
            <a:off x="457200" y="3581400"/>
            <a:ext cx="6172200" cy="2667000"/>
          </a:xfrm>
          <a:prstGeom prst="rect">
            <a:avLst/>
          </a:prstGeom>
          <a:noFill/>
          <a:ln w="9525">
            <a:noFill/>
            <a:miter lim="800000"/>
            <a:headEnd/>
            <a:tailEnd/>
          </a:ln>
        </p:spPr>
      </p:pic>
      <p:sp>
        <p:nvSpPr>
          <p:cNvPr id="76805" name="Text Box 4"/>
          <p:cNvSpPr txBox="1">
            <a:spLocks noChangeArrowheads="1"/>
          </p:cNvSpPr>
          <p:nvPr/>
        </p:nvSpPr>
        <p:spPr bwMode="auto">
          <a:xfrm>
            <a:off x="1981200" y="6248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3-34.</a:t>
            </a:r>
          </a:p>
        </p:txBody>
      </p:sp>
      <p:sp>
        <p:nvSpPr>
          <p:cNvPr id="6" name="Rectangle 5"/>
          <p:cNvSpPr/>
          <p:nvPr/>
        </p:nvSpPr>
        <p:spPr>
          <a:xfrm>
            <a:off x="6858000" y="3733800"/>
            <a:ext cx="1981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t>(a)-(d): Development of checkerboarding.</a:t>
            </a:r>
          </a:p>
          <a:p>
            <a:pPr>
              <a:defRPr/>
            </a:pPr>
            <a:r>
              <a:rPr lang="en-US"/>
              <a:t>(e) Removal of the checkerboarding by compaction.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a:xfrm>
            <a:off x="381000" y="0"/>
            <a:ext cx="8229600" cy="1143000"/>
          </a:xfrm>
        </p:spPr>
        <p:txBody>
          <a:bodyPr vert="horz" lIns="91440" tIns="45720" rIns="91440" bIns="45720" rtlCol="0" anchor="ctr">
            <a:noAutofit/>
          </a:bodyPr>
          <a:lstStyle/>
          <a:p>
            <a:r>
              <a:rPr lang="en-US" smtClean="0"/>
              <a:t>Segmentation </a:t>
            </a:r>
            <a:br>
              <a:rPr lang="en-US" smtClean="0"/>
            </a:br>
            <a:r>
              <a:rPr lang="en-US" smtClean="0"/>
              <a:t>Segmentation with Paging</a:t>
            </a:r>
          </a:p>
        </p:txBody>
      </p:sp>
      <p:sp>
        <p:nvSpPr>
          <p:cNvPr id="77827" name="Rectangle 3"/>
          <p:cNvSpPr>
            <a:spLocks noGrp="1"/>
          </p:cNvSpPr>
          <p:nvPr>
            <p:ph type="body" sz="half" idx="4294967295"/>
          </p:nvPr>
        </p:nvSpPr>
        <p:spPr>
          <a:xfrm>
            <a:off x="304800" y="1143000"/>
            <a:ext cx="8763000" cy="5257800"/>
          </a:xfrm>
        </p:spPr>
        <p:txBody>
          <a:bodyPr>
            <a:normAutofit lnSpcReduction="10000"/>
          </a:bodyPr>
          <a:lstStyle/>
          <a:p>
            <a:pPr algn="just"/>
            <a:r>
              <a:rPr lang="en-US" sz="2800" b="1" i="1" smtClean="0">
                <a:latin typeface="Times New Roman" pitchFamily="18" charset="0"/>
                <a:cs typeface="Times New Roman" pitchFamily="18" charset="0"/>
              </a:rPr>
              <a:t>Context</a:t>
            </a:r>
          </a:p>
          <a:p>
            <a:pPr lvl="1" algn="just"/>
            <a:r>
              <a:rPr lang="en-US" sz="2400" smtClean="0">
                <a:latin typeface="Times New Roman" pitchFamily="18" charset="0"/>
                <a:cs typeface="Times New Roman" pitchFamily="18" charset="0"/>
              </a:rPr>
              <a:t>Both paging and segmentation have advantages and disadvantages</a:t>
            </a:r>
          </a:p>
          <a:p>
            <a:pPr lvl="1" algn="just"/>
            <a:r>
              <a:rPr lang="en-US" sz="2400" smtClean="0">
                <a:latin typeface="Times New Roman" pitchFamily="18" charset="0"/>
                <a:cs typeface="Times New Roman" pitchFamily="18" charset="0"/>
              </a:rPr>
              <a:t>Some system uses one of them to manage its memory.</a:t>
            </a:r>
          </a:p>
          <a:p>
            <a:pPr lvl="1" algn="just"/>
            <a:r>
              <a:rPr lang="en-US" sz="2400" smtClean="0">
                <a:latin typeface="Times New Roman" pitchFamily="18" charset="0"/>
                <a:cs typeface="Times New Roman" pitchFamily="18" charset="0"/>
              </a:rPr>
              <a:t>However, if the segments are large, it may be inconvenient, or even impossible, to keep them in main memory in their entirety</a:t>
            </a:r>
          </a:p>
          <a:p>
            <a:pPr algn="just"/>
            <a:r>
              <a:rPr lang="en-US" sz="2800" b="1" i="1" smtClean="0">
                <a:latin typeface="Times New Roman" pitchFamily="18" charset="0"/>
                <a:cs typeface="Times New Roman" pitchFamily="18" charset="0"/>
              </a:rPr>
              <a:t>Solution</a:t>
            </a:r>
            <a:r>
              <a:rPr lang="en-US" sz="2800" smtClean="0">
                <a:latin typeface="Times New Roman" pitchFamily="18" charset="0"/>
                <a:cs typeface="Times New Roman" pitchFamily="18" charset="0"/>
              </a:rPr>
              <a:t>: using </a:t>
            </a:r>
            <a:r>
              <a:rPr lang="en-US" sz="2800" b="1" smtClean="0">
                <a:latin typeface="Times New Roman" pitchFamily="18" charset="0"/>
                <a:cs typeface="Times New Roman" pitchFamily="18" charset="0"/>
              </a:rPr>
              <a:t>paging the segmentation</a:t>
            </a:r>
          </a:p>
          <a:p>
            <a:pPr lvl="1" algn="just"/>
            <a:r>
              <a:rPr lang="en-US" sz="2400" smtClean="0">
                <a:latin typeface="Times New Roman" pitchFamily="18" charset="0"/>
                <a:cs typeface="Times New Roman" pitchFamily="18" charset="0"/>
              </a:rPr>
              <a:t>Treats each segment as a virtual memory and to page it, combining </a:t>
            </a:r>
          </a:p>
          <a:p>
            <a:pPr lvl="2" algn="just"/>
            <a:r>
              <a:rPr lang="en-US" sz="2000" smtClean="0">
                <a:latin typeface="Times New Roman" pitchFamily="18" charset="0"/>
                <a:cs typeface="Times New Roman" pitchFamily="18" charset="0"/>
              </a:rPr>
              <a:t>The advantages of paging (uniform page size and not having to keep the whole segment in memory if only part of it is being used)</a:t>
            </a:r>
          </a:p>
          <a:p>
            <a:pPr lvl="2" algn="just"/>
            <a:r>
              <a:rPr lang="en-US" sz="2000" smtClean="0">
                <a:latin typeface="Times New Roman" pitchFamily="18" charset="0"/>
                <a:cs typeface="Times New Roman" pitchFamily="18" charset="0"/>
              </a:rPr>
              <a:t>The advantages of segmentation (ease of programming, modularity, protection, sharing)</a:t>
            </a:r>
          </a:p>
          <a:p>
            <a:pPr lvl="1" algn="just"/>
            <a:r>
              <a:rPr lang="en-US" sz="2400" smtClean="0">
                <a:latin typeface="Times New Roman" pitchFamily="18" charset="0"/>
                <a:cs typeface="Times New Roman" pitchFamily="18" charset="0"/>
              </a:rPr>
              <a:t>This strategy is applied on Intel Pentium and MULTICS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p:txBody>
          <a:bodyPr vert="horz" lIns="91440" tIns="45720" rIns="91440" bIns="45720" rtlCol="0" anchor="ctr">
            <a:noAutofit/>
          </a:bodyPr>
          <a:lstStyle/>
          <a:p>
            <a:r>
              <a:rPr lang="en-US" smtClean="0"/>
              <a:t>Summary</a:t>
            </a:r>
          </a:p>
        </p:txBody>
      </p:sp>
      <p:sp>
        <p:nvSpPr>
          <p:cNvPr id="89091" name="Rectangle 3"/>
          <p:cNvSpPr>
            <a:spLocks noGrp="1"/>
          </p:cNvSpPr>
          <p:nvPr>
            <p:ph type="body" idx="1"/>
          </p:nvPr>
        </p:nvSpPr>
        <p:spPr>
          <a:xfrm>
            <a:off x="457200" y="1600200"/>
            <a:ext cx="8229600" cy="2514600"/>
          </a:xfrm>
        </p:spPr>
        <p:txBody>
          <a:bodyPr/>
          <a:lstStyle/>
          <a:p>
            <a:pPr>
              <a:buClrTx/>
              <a:buSzTx/>
              <a:buFont typeface="Arial" charset="0"/>
              <a:buChar char="•"/>
            </a:pPr>
            <a:r>
              <a:rPr lang="en-US" b="1" smtClean="0">
                <a:latin typeface="Times New Roman" pitchFamily="18" charset="0"/>
                <a:cs typeface="Times New Roman" pitchFamily="18" charset="0"/>
              </a:rPr>
              <a:t>Design Issues for Paging Systems</a:t>
            </a:r>
          </a:p>
          <a:p>
            <a:pPr>
              <a:buClrTx/>
              <a:buSzTx/>
              <a:buFont typeface="Arial" charset="0"/>
              <a:buChar char="•"/>
            </a:pPr>
            <a:r>
              <a:rPr lang="en-US" b="1" smtClean="0">
                <a:latin typeface="Times New Roman" pitchFamily="18" charset="0"/>
                <a:cs typeface="Times New Roman" pitchFamily="18" charset="0"/>
              </a:rPr>
              <a:t>Implementation Issues</a:t>
            </a:r>
          </a:p>
          <a:p>
            <a:pPr>
              <a:buClrTx/>
              <a:buSzTx/>
              <a:buFont typeface="Arial" charset="0"/>
              <a:buChar char="•"/>
            </a:pPr>
            <a:r>
              <a:rPr lang="en-US" b="1" smtClean="0">
                <a:latin typeface="Times New Roman" pitchFamily="18" charset="0"/>
                <a:cs typeface="Times New Roman" pitchFamily="18" charset="0"/>
              </a:rPr>
              <a:t>Segmentation</a:t>
            </a:r>
            <a:endParaRPr lang="en-US" smtClean="0">
              <a:latin typeface="Times New Roman" pitchFamily="18" charset="0"/>
              <a:cs typeface="Times New Roman" pitchFamily="18" charset="0"/>
            </a:endParaRPr>
          </a:p>
        </p:txBody>
      </p:sp>
      <p:sp>
        <p:nvSpPr>
          <p:cNvPr id="89092" name="Text Box 4"/>
          <p:cNvSpPr txBox="1">
            <a:spLocks noChangeArrowheads="1"/>
          </p:cNvSpPr>
          <p:nvPr/>
        </p:nvSpPr>
        <p:spPr bwMode="auto">
          <a:xfrm>
            <a:off x="1295400" y="4800600"/>
            <a:ext cx="6629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cs typeface="Times New Roman" pitchFamily="18" charset="0"/>
              </a:rPr>
              <a:t>Q&amp;A</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mtClean="0"/>
              <a:t>Keep in Your Mind</a:t>
            </a:r>
            <a:endParaRPr lang="en-US"/>
          </a:p>
        </p:txBody>
      </p:sp>
      <p:sp>
        <p:nvSpPr>
          <p:cNvPr id="3" name="Content Placeholder 2"/>
          <p:cNvSpPr>
            <a:spLocks noGrp="1"/>
          </p:cNvSpPr>
          <p:nvPr>
            <p:ph idx="1"/>
          </p:nvPr>
        </p:nvSpPr>
        <p:spPr/>
        <p:txBody>
          <a:bodyPr>
            <a:normAutofit fontScale="92500" lnSpcReduction="20000"/>
          </a:bodyPr>
          <a:lstStyle/>
          <a:p>
            <a:r>
              <a:rPr lang="en-US" smtClean="0"/>
              <a:t>The global allocation policy is better than the local policy.</a:t>
            </a:r>
          </a:p>
          <a:p>
            <a:r>
              <a:rPr lang="en-US" smtClean="0"/>
              <a:t>The system thrashes can occur </a:t>
            </a:r>
            <a:r>
              <a:rPr lang="en-US" b="1" i="1" smtClean="0"/>
              <a:t>even if </a:t>
            </a:r>
            <a:r>
              <a:rPr lang="en-US" smtClean="0"/>
              <a:t>the best page replacement algorithm and optimal global allocation of page frames is used.</a:t>
            </a:r>
          </a:p>
          <a:p>
            <a:r>
              <a:rPr lang="en-US" smtClean="0"/>
              <a:t> </a:t>
            </a:r>
            <a:r>
              <a:rPr lang="en-US" smtClean="0"/>
              <a:t>Page </a:t>
            </a:r>
            <a:r>
              <a:rPr lang="en-US" smtClean="0"/>
              <a:t>size small </a:t>
            </a:r>
            <a:r>
              <a:rPr lang="en-US" smtClean="0">
                <a:sym typeface="Wingdings"/>
              </a:rPr>
              <a:t></a:t>
            </a:r>
            <a:r>
              <a:rPr lang="en-US" smtClean="0"/>
              <a:t> waste is small but the page table is large</a:t>
            </a:r>
          </a:p>
          <a:p>
            <a:r>
              <a:rPr lang="en-US" smtClean="0"/>
              <a:t>Separate code and data using 2 address spaces make easier in managing data pages</a:t>
            </a:r>
          </a:p>
          <a:p>
            <a:r>
              <a:rPr lang="en-US" smtClean="0"/>
              <a:t>Shared pages are </a:t>
            </a:r>
            <a:r>
              <a:rPr lang="en-US" smtClean="0"/>
              <a:t>pinned </a:t>
            </a:r>
            <a:r>
              <a:rPr lang="en-US" smtClean="0"/>
              <a:t>(ghim lại) until no process accesses it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228600" y="1219200"/>
            <a:ext cx="8610600" cy="4906963"/>
          </a:xfrm>
        </p:spPr>
        <p:txBody>
          <a:bodyPr>
            <a:noAutofit/>
          </a:bodyPr>
          <a:lstStyle/>
          <a:p>
            <a:r>
              <a:rPr lang="en-US" sz="2400" smtClean="0"/>
              <a:t>Shared libraries: </a:t>
            </a:r>
          </a:p>
          <a:p>
            <a:pPr lvl="1"/>
            <a:r>
              <a:rPr lang="en-US" sz="2000" smtClean="0"/>
              <a:t>Shared libraries (DDL) is a solution to minimize process’s size</a:t>
            </a:r>
          </a:p>
          <a:p>
            <a:pPr lvl="1"/>
            <a:r>
              <a:rPr lang="en-US" sz="2000" smtClean="0"/>
              <a:t>Shared libraries is only loaded either when the program is loaded or when functions in them are called for the first time</a:t>
            </a:r>
          </a:p>
          <a:p>
            <a:pPr lvl="1"/>
            <a:r>
              <a:rPr lang="en-US" sz="2000" smtClean="0"/>
              <a:t>The entire libraries is not read into memory, it is paged in, page by page, as needed, so functions that are not called will not be brought into RAM</a:t>
            </a:r>
          </a:p>
          <a:p>
            <a:pPr lvl="1"/>
            <a:r>
              <a:rPr lang="en-US" sz="2000" smtClean="0"/>
              <a:t> If a function in a shared library is updated to remove a bug, it is not necessary to recompile the programs that call it. The old binaries continue to work.</a:t>
            </a:r>
          </a:p>
          <a:p>
            <a:r>
              <a:rPr lang="en-US" sz="2400" smtClean="0"/>
              <a:t>Copy-on-write is a solution for common data pages</a:t>
            </a:r>
          </a:p>
          <a:p>
            <a:r>
              <a:rPr lang="en-US" sz="2400" smtClean="0"/>
              <a:t>Memory-map file mechanism will periodically write modified pages to disk. This will make swapping a page faster and simplifier.</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304800" y="990600"/>
            <a:ext cx="8534400" cy="5486400"/>
          </a:xfrm>
        </p:spPr>
        <p:txBody>
          <a:bodyPr>
            <a:noAutofit/>
          </a:bodyPr>
          <a:lstStyle/>
          <a:p>
            <a:r>
              <a:rPr lang="en-US" sz="2400" smtClean="0"/>
              <a:t>To clean frames: Use 2 pointer, Front hand pointer for cleaning pages, back hand pointer for choosing an evicted page.</a:t>
            </a:r>
          </a:p>
          <a:p>
            <a:r>
              <a:rPr lang="en-US" sz="2400" smtClean="0"/>
              <a:t>Virtual memory interface: programmers can name regions of the program then make them as shared regions </a:t>
            </a:r>
            <a:r>
              <a:rPr lang="en-US" sz="2400" smtClean="0">
                <a:sym typeface="Wingdings"/>
              </a:rPr>
              <a:t></a:t>
            </a:r>
            <a:r>
              <a:rPr lang="en-US" sz="2400" smtClean="0"/>
              <a:t> Shared memory is applied by copying the named pages instead of all the data</a:t>
            </a:r>
          </a:p>
          <a:p>
            <a:r>
              <a:rPr lang="en-US" sz="2400" smtClean="0"/>
              <a:t> In distributed systems, common pages are transfered from a machine to another machine.</a:t>
            </a:r>
          </a:p>
          <a:p>
            <a:r>
              <a:rPr lang="en-US" sz="2400" smtClean="0"/>
              <a:t> Works must be done when a process is created:</a:t>
            </a:r>
          </a:p>
          <a:p>
            <a:pPr lvl="1">
              <a:buNone/>
            </a:pPr>
            <a:r>
              <a:rPr lang="en-US" sz="2400" smtClean="0"/>
              <a:t>(1) Determine the program size (code, data)</a:t>
            </a:r>
          </a:p>
          <a:p>
            <a:pPr lvl="1">
              <a:buNone/>
            </a:pPr>
            <a:r>
              <a:rPr lang="en-US" sz="2400" smtClean="0"/>
              <a:t>(2) Prepare memory space for load them</a:t>
            </a:r>
          </a:p>
          <a:p>
            <a:pPr lvl="1">
              <a:buNone/>
            </a:pPr>
            <a:r>
              <a:rPr lang="en-US" sz="2400" smtClean="0"/>
              <a:t>(3) Set up it’s page table</a:t>
            </a:r>
          </a:p>
          <a:p>
            <a:pPr lvl="1">
              <a:buNone/>
            </a:pPr>
            <a:r>
              <a:rPr lang="en-US" sz="2400" smtClean="0"/>
              <a:t>(4) Prepare it’s back up files for swapping</a:t>
            </a:r>
          </a:p>
          <a:p>
            <a:pPr lvl="1">
              <a:buNone/>
            </a:pPr>
            <a:r>
              <a:rPr lang="en-US" sz="2400" smtClean="0"/>
              <a:t>(5) Update it’s PCB</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p:txBody>
          <a:bodyPr>
            <a:normAutofit fontScale="92500" lnSpcReduction="10000"/>
          </a:bodyPr>
          <a:lstStyle/>
          <a:p>
            <a:r>
              <a:rPr lang="en-US" smtClean="0"/>
              <a:t> Works must be done when a process runs:</a:t>
            </a:r>
          </a:p>
          <a:p>
            <a:pPr lvl="1">
              <a:buNone/>
            </a:pPr>
            <a:r>
              <a:rPr lang="en-US" smtClean="0"/>
              <a:t>(1) Reset MMU</a:t>
            </a:r>
          </a:p>
          <a:p>
            <a:pPr lvl="1">
              <a:buNone/>
            </a:pPr>
            <a:r>
              <a:rPr lang="en-US" smtClean="0"/>
              <a:t>(2) Reset TLB</a:t>
            </a:r>
          </a:p>
          <a:p>
            <a:pPr lvl="1">
              <a:buNone/>
            </a:pPr>
            <a:r>
              <a:rPr lang="en-US" smtClean="0"/>
              <a:t>(3) Make it’s page table is current</a:t>
            </a:r>
          </a:p>
          <a:p>
            <a:r>
              <a:rPr lang="en-US" smtClean="0"/>
              <a:t> Works must be done when a process causes a page fault:</a:t>
            </a:r>
          </a:p>
          <a:p>
            <a:pPr lvl="1">
              <a:buNone/>
            </a:pPr>
            <a:r>
              <a:rPr lang="en-US" smtClean="0"/>
              <a:t>(1) Read hardware to determine the virtual address causing the fault</a:t>
            </a:r>
          </a:p>
          <a:p>
            <a:pPr lvl="1">
              <a:buNone/>
            </a:pPr>
            <a:r>
              <a:rPr lang="en-US" smtClean="0"/>
              <a:t>(2) Determine the page which will be loaded</a:t>
            </a:r>
          </a:p>
          <a:p>
            <a:pPr lvl="1">
              <a:buNone/>
            </a:pPr>
            <a:r>
              <a:rPr lang="en-US" smtClean="0"/>
              <a:t>(3) Determne the evicted page if needed</a:t>
            </a:r>
          </a:p>
          <a:p>
            <a:pPr lvl="1">
              <a:buNone/>
            </a:pPr>
            <a:r>
              <a:rPr lang="en-US" smtClean="0"/>
              <a:t>(4) Backup the program counter</a:t>
            </a:r>
          </a:p>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p:txBody>
          <a:bodyPr>
            <a:normAutofit fontScale="85000" lnSpcReduction="10000"/>
          </a:bodyPr>
          <a:lstStyle/>
          <a:p>
            <a:r>
              <a:rPr lang="en-US" smtClean="0"/>
              <a:t>Instruction backup: When a page fault occcurs, besides referenced page must be determined, the position of the instruction which causes the page fault must be marked also. Hence, after the referenced code executed, the next instruction can continue.</a:t>
            </a:r>
          </a:p>
          <a:p>
            <a:r>
              <a:rPr lang="en-US" smtClean="0"/>
              <a:t> 2 approaches for backing store:</a:t>
            </a:r>
          </a:p>
          <a:p>
            <a:pPr lvl="1">
              <a:buNone/>
            </a:pPr>
            <a:r>
              <a:rPr lang="en-US" smtClean="0"/>
              <a:t>(1) Use static swap area: A rather large area on a disk partition is allocated for a process. This approach needs to synchronize frames in memory and pages on disk.</a:t>
            </a:r>
          </a:p>
          <a:p>
            <a:pPr lvl="1">
              <a:buNone/>
            </a:pPr>
            <a:r>
              <a:rPr lang="en-US" smtClean="0"/>
              <a:t>(2) Use dynamic swap area: Initially, no disk area is allocated. Only when a page is swapped out, a disk area is allocated. This approach needs a disk map which must be maintained and updated accordingly.</a:t>
            </a:r>
          </a:p>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p:txBody>
          <a:bodyPr>
            <a:normAutofit fontScale="92500" lnSpcReduction="20000"/>
          </a:bodyPr>
          <a:lstStyle/>
          <a:p>
            <a:r>
              <a:rPr lang="en-US" smtClean="0"/>
              <a:t> 3 part of memory management system:</a:t>
            </a:r>
          </a:p>
          <a:p>
            <a:pPr lvl="1"/>
            <a:r>
              <a:rPr lang="en-US" smtClean="0"/>
              <a:t>In kernel: MMU handler, page fault handler</a:t>
            </a:r>
          </a:p>
          <a:p>
            <a:pPr lvl="1"/>
            <a:r>
              <a:rPr lang="en-US" smtClean="0"/>
              <a:t>In user space: External pager.</a:t>
            </a:r>
          </a:p>
          <a:p>
            <a:r>
              <a:rPr lang="en-US" smtClean="0"/>
              <a:t> Memory Segmentation</a:t>
            </a:r>
          </a:p>
          <a:p>
            <a:pPr marL="971550" lvl="1" indent="-514350"/>
            <a:r>
              <a:rPr lang="en-US" smtClean="0"/>
              <a:t>A program is divided into some segments and they are managed separately. </a:t>
            </a:r>
          </a:p>
          <a:p>
            <a:pPr marL="971550" lvl="1" indent="-514350"/>
            <a:r>
              <a:rPr lang="en-US" smtClean="0"/>
              <a:t>An address is specified by </a:t>
            </a:r>
          </a:p>
          <a:p>
            <a:pPr marL="971550" lvl="1" indent="-514350">
              <a:buNone/>
            </a:pPr>
            <a:r>
              <a:rPr lang="en-US" smtClean="0"/>
              <a:t>             &lt;segment-number, offset&gt;</a:t>
            </a:r>
          </a:p>
          <a:p>
            <a:pPr lvl="1"/>
            <a:r>
              <a:rPr lang="en-US" smtClean="0"/>
              <a:t>   OS maintains a segment table for each process.</a:t>
            </a:r>
          </a:p>
          <a:p>
            <a:pPr lvl="1"/>
            <a:r>
              <a:rPr lang="en-US" smtClean="0"/>
              <a:t>If segments are too large, a segment can be divided into some pages (an association of memory paging and segmentation)</a:t>
            </a:r>
          </a:p>
          <a:p>
            <a:pPr lvl="1"/>
            <a:endParaRPr lang="en-US" smtClean="0"/>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6"/>
          <p:cNvPicPr>
            <a:picLocks noChangeAspect="1" noChangeArrowheads="1"/>
          </p:cNvPicPr>
          <p:nvPr/>
        </p:nvPicPr>
        <p:blipFill>
          <a:blip r:embed="rId3"/>
          <a:srcRect/>
          <a:stretch>
            <a:fillRect/>
          </a:stretch>
        </p:blipFill>
        <p:spPr bwMode="auto">
          <a:xfrm>
            <a:off x="1676400" y="1295400"/>
            <a:ext cx="3457575" cy="4676775"/>
          </a:xfrm>
          <a:prstGeom prst="rect">
            <a:avLst/>
          </a:prstGeom>
          <a:noFill/>
          <a:ln w="9525">
            <a:noFill/>
            <a:miter lim="800000"/>
            <a:headEnd/>
            <a:tailEnd/>
          </a:ln>
        </p:spPr>
      </p:pic>
      <p:sp>
        <p:nvSpPr>
          <p:cNvPr id="23555" name="Rectangle 2"/>
          <p:cNvSpPr>
            <a:spLocks noGrp="1"/>
          </p:cNvSpPr>
          <p:nvPr>
            <p:ph type="title"/>
          </p:nvPr>
        </p:nvSpPr>
        <p:spPr>
          <a:xfrm>
            <a:off x="1371600" y="0"/>
            <a:ext cx="7772400" cy="685800"/>
          </a:xfrm>
        </p:spPr>
        <p:txBody>
          <a:bodyPr/>
          <a:lstStyle/>
          <a:p>
            <a:r>
              <a:rPr lang="en-US" b="1" smtClean="0">
                <a:latin typeface="Times New Roman" pitchFamily="18" charset="0"/>
                <a:cs typeface="Times New Roman" pitchFamily="18" charset="0"/>
              </a:rPr>
              <a:t>Design Issues for Paging System</a:t>
            </a:r>
          </a:p>
        </p:txBody>
      </p:sp>
      <p:sp>
        <p:nvSpPr>
          <p:cNvPr id="23556" name="Rectangle 4"/>
          <p:cNvSpPr>
            <a:spLocks/>
          </p:cNvSpPr>
          <p:nvPr/>
        </p:nvSpPr>
        <p:spPr bwMode="auto">
          <a:xfrm>
            <a:off x="914400" y="533400"/>
            <a:ext cx="8229600" cy="609600"/>
          </a:xfrm>
          <a:prstGeom prst="rect">
            <a:avLst/>
          </a:prstGeom>
          <a:noFill/>
          <a:ln w="9525">
            <a:noFill/>
            <a:miter lim="800000"/>
            <a:headEnd/>
            <a:tailEnd/>
          </a:ln>
        </p:spPr>
        <p:txBody>
          <a:bodyPr anchor="ctr"/>
          <a:lstStyle/>
          <a:p>
            <a:pPr algn="ctr" eaLnBrk="0" hangingPunct="0"/>
            <a:r>
              <a:rPr lang="en-US" sz="3200">
                <a:solidFill>
                  <a:srgbClr val="0000FF"/>
                </a:solidFill>
                <a:latin typeface="Times New Roman" pitchFamily="18" charset="0"/>
                <a:cs typeface="Times New Roman" pitchFamily="18" charset="0"/>
              </a:rPr>
              <a:t>Local vs. Global Allocation Policies</a:t>
            </a:r>
          </a:p>
        </p:txBody>
      </p:sp>
      <p:sp>
        <p:nvSpPr>
          <p:cNvPr id="23557" name="Text Box 4"/>
          <p:cNvSpPr txBox="1">
            <a:spLocks noChangeArrowheads="1"/>
          </p:cNvSpPr>
          <p:nvPr/>
        </p:nvSpPr>
        <p:spPr bwMode="auto">
          <a:xfrm>
            <a:off x="6019800" y="4114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3-23.</a:t>
            </a:r>
          </a:p>
        </p:txBody>
      </p:sp>
      <p:sp>
        <p:nvSpPr>
          <p:cNvPr id="6" name="Rectangle 5"/>
          <p:cNvSpPr/>
          <p:nvPr/>
        </p:nvSpPr>
        <p:spPr>
          <a:xfrm>
            <a:off x="1295400" y="6019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Original configuration</a:t>
            </a:r>
          </a:p>
        </p:txBody>
      </p:sp>
      <p:sp>
        <p:nvSpPr>
          <p:cNvPr id="7" name="Rectangle 6"/>
          <p:cNvSpPr/>
          <p:nvPr/>
        </p:nvSpPr>
        <p:spPr>
          <a:xfrm>
            <a:off x="5638800" y="1447800"/>
            <a:ext cx="2743200" cy="533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0000FF"/>
                </a:solidFill>
              </a:rPr>
              <a:t>Local</a:t>
            </a:r>
            <a:r>
              <a:rPr lang="en-US">
                <a:solidFill>
                  <a:srgbClr val="0000FF"/>
                </a:solidFill>
              </a:rPr>
              <a:t> page replacement</a:t>
            </a:r>
          </a:p>
          <a:p>
            <a:pPr algn="ctr">
              <a:defRPr/>
            </a:pPr>
            <a:r>
              <a:rPr lang="en-US">
                <a:solidFill>
                  <a:srgbClr val="0000FF"/>
                </a:solidFill>
              </a:rPr>
              <a:t>(A5 has lowest age value)</a:t>
            </a:r>
          </a:p>
        </p:txBody>
      </p:sp>
      <p:sp>
        <p:nvSpPr>
          <p:cNvPr id="8" name="Rectangle 7"/>
          <p:cNvSpPr/>
          <p:nvPr/>
        </p:nvSpPr>
        <p:spPr>
          <a:xfrm>
            <a:off x="5638800" y="2133600"/>
            <a:ext cx="27432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rPr>
              <a:t>Global </a:t>
            </a:r>
            <a:r>
              <a:rPr lang="en-US">
                <a:solidFill>
                  <a:schemeClr val="tx1"/>
                </a:solidFill>
              </a:rPr>
              <a:t>page replacement</a:t>
            </a:r>
          </a:p>
          <a:p>
            <a:pPr algn="ctr">
              <a:defRPr/>
            </a:pPr>
            <a:r>
              <a:rPr lang="en-US">
                <a:solidFill>
                  <a:schemeClr val="tx1"/>
                </a:solidFill>
              </a:rPr>
              <a:t>(B3 has lowest age value)</a:t>
            </a:r>
          </a:p>
        </p:txBody>
      </p:sp>
      <p:cxnSp>
        <p:nvCxnSpPr>
          <p:cNvPr id="10" name="Straight Arrow Connector 9"/>
          <p:cNvCxnSpPr/>
          <p:nvPr/>
        </p:nvCxnSpPr>
        <p:spPr>
          <a:xfrm>
            <a:off x="2819400" y="2970213"/>
            <a:ext cx="304800" cy="1587"/>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895600" y="4037013"/>
            <a:ext cx="1447800" cy="1587"/>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1"/>
          </p:cNvCxnSpPr>
          <p:nvPr/>
        </p:nvCxnSpPr>
        <p:spPr>
          <a:xfrm rot="10800000" flipV="1">
            <a:off x="3886200" y="1714500"/>
            <a:ext cx="17526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4591050" y="2914650"/>
            <a:ext cx="15621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7000" y="2514600"/>
            <a:ext cx="3733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a:t>Read yourself</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Segmentation </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Segmentation with Paging: The Intel Pentium</a:t>
            </a:r>
          </a:p>
        </p:txBody>
      </p:sp>
      <p:sp>
        <p:nvSpPr>
          <p:cNvPr id="79875" name="Rectangle 3"/>
          <p:cNvSpPr>
            <a:spLocks noGrp="1"/>
          </p:cNvSpPr>
          <p:nvPr>
            <p:ph type="body" sz="half" idx="4294967295"/>
          </p:nvPr>
        </p:nvSpPr>
        <p:spPr>
          <a:xfrm>
            <a:off x="228600" y="1524000"/>
            <a:ext cx="8686800" cy="4800600"/>
          </a:xfrm>
        </p:spPr>
        <p:txBody>
          <a:bodyPr/>
          <a:lstStyle/>
          <a:p>
            <a:pPr algn="just"/>
            <a:r>
              <a:rPr lang="en-US" sz="2800" smtClean="0">
                <a:latin typeface="Times New Roman" pitchFamily="18" charset="0"/>
                <a:cs typeface="Times New Roman" pitchFamily="18" charset="0"/>
              </a:rPr>
              <a:t>The virtual memory is divided into two partition (8K segment)</a:t>
            </a:r>
          </a:p>
          <a:p>
            <a:pPr lvl="1" algn="just"/>
            <a:r>
              <a:rPr lang="en-US" sz="2400" smtClean="0">
                <a:latin typeface="Times New Roman" pitchFamily="18" charset="0"/>
                <a:cs typeface="Times New Roman" pitchFamily="18" charset="0"/>
              </a:rPr>
              <a:t>Local Descriptor Table (LDT): describes segments local to each program including codes, data, stack …</a:t>
            </a:r>
          </a:p>
          <a:p>
            <a:pPr lvl="1" algn="just"/>
            <a:r>
              <a:rPr lang="en-US" sz="2400" smtClean="0">
                <a:latin typeface="Times New Roman" pitchFamily="18" charset="0"/>
                <a:cs typeface="Times New Roman" pitchFamily="18" charset="0"/>
              </a:rPr>
              <a:t>Global Descriptor Table (GDT): describes system segments including the OS itself.</a:t>
            </a:r>
          </a:p>
          <a:p>
            <a:pPr lvl="1" algn="just"/>
            <a:r>
              <a:rPr lang="en-US" sz="2400" smtClean="0">
                <a:latin typeface="Times New Roman" pitchFamily="18" charset="0"/>
                <a:cs typeface="Times New Roman" pitchFamily="18" charset="0"/>
              </a:rPr>
              <a:t>Each entry in the LDT and GDT consists 8 bytes and contains the segment base and segment limit.</a:t>
            </a:r>
          </a:p>
          <a:p>
            <a:pPr algn="just"/>
            <a:r>
              <a:rPr lang="en-US" sz="2800" smtClean="0">
                <a:latin typeface="Times New Roman" pitchFamily="18" charset="0"/>
                <a:cs typeface="Times New Roman" pitchFamily="18" charset="0"/>
              </a:rPr>
              <a:t>Each program has its own LDT, but there is a single GDT, shared by all the programs on the computer.</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Segmentation </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Segmentation with Paging: The Intel Pentium</a:t>
            </a:r>
          </a:p>
        </p:txBody>
      </p:sp>
      <p:sp>
        <p:nvSpPr>
          <p:cNvPr id="80899" name="Rectangle 3"/>
          <p:cNvSpPr>
            <a:spLocks noGrp="1"/>
          </p:cNvSpPr>
          <p:nvPr>
            <p:ph type="body" sz="half" idx="4294967295"/>
          </p:nvPr>
        </p:nvSpPr>
        <p:spPr>
          <a:xfrm>
            <a:off x="76200" y="1371600"/>
            <a:ext cx="5410200" cy="5334000"/>
          </a:xfrm>
        </p:spPr>
        <p:txBody>
          <a:bodyPr>
            <a:normAutofit fontScale="92500" lnSpcReduction="10000"/>
          </a:bodyPr>
          <a:lstStyle/>
          <a:p>
            <a:pPr algn="just"/>
            <a:r>
              <a:rPr lang="en-US" sz="2800" smtClean="0">
                <a:latin typeface="Times New Roman" pitchFamily="18" charset="0"/>
                <a:cs typeface="Times New Roman" pitchFamily="18" charset="0"/>
              </a:rPr>
              <a:t>The virtual address is a pair of &lt;selector,16 bits, offset,32 bits&gt;.</a:t>
            </a:r>
          </a:p>
          <a:p>
            <a:pPr algn="just"/>
            <a:r>
              <a:rPr lang="en-US" sz="2800" smtClean="0">
                <a:latin typeface="Times New Roman" pitchFamily="18" charset="0"/>
                <a:cs typeface="Times New Roman" pitchFamily="18" charset="0"/>
              </a:rPr>
              <a:t>The machine has 6 segment registers </a:t>
            </a:r>
            <a:r>
              <a:rPr lang="en-US" sz="2800" smtClean="0">
                <a:latin typeface="Times New Roman" pitchFamily="18" charset="0"/>
                <a:cs typeface="Times New Roman" pitchFamily="18" charset="0"/>
                <a:sym typeface="Wingdings" pitchFamily="2" charset="2"/>
              </a:rPr>
              <a:t> </a:t>
            </a:r>
            <a:r>
              <a:rPr lang="en-US" sz="2800" smtClean="0">
                <a:latin typeface="Times New Roman" pitchFamily="18" charset="0"/>
                <a:cs typeface="Times New Roman" pitchFamily="18" charset="0"/>
              </a:rPr>
              <a:t>Allowing 6 segments to be addressed at any one time by a process.</a:t>
            </a:r>
          </a:p>
          <a:p>
            <a:pPr algn="just"/>
            <a:r>
              <a:rPr lang="en-US" sz="2600" smtClean="0">
                <a:latin typeface="Times New Roman" pitchFamily="18" charset="0"/>
                <a:cs typeface="Times New Roman" pitchFamily="18" charset="0"/>
              </a:rPr>
              <a:t>The machine has also 6 microprogram registers (8 byte) </a:t>
            </a:r>
          </a:p>
          <a:p>
            <a:pPr lvl="1" algn="just"/>
            <a:r>
              <a:rPr lang="en-US" sz="2400" smtClean="0">
                <a:latin typeface="Times New Roman" pitchFamily="18" charset="0"/>
                <a:cs typeface="Times New Roman" pitchFamily="18" charset="0"/>
              </a:rPr>
              <a:t>Holding the corresponding </a:t>
            </a:r>
            <a:r>
              <a:rPr lang="en-US" sz="2400" b="1" i="1" smtClean="0">
                <a:latin typeface="Times New Roman" pitchFamily="18" charset="0"/>
                <a:cs typeface="Times New Roman" pitchFamily="18" charset="0"/>
              </a:rPr>
              <a:t>descriptors</a:t>
            </a:r>
            <a:r>
              <a:rPr lang="en-US" sz="2400" smtClean="0">
                <a:latin typeface="Times New Roman" pitchFamily="18" charset="0"/>
                <a:cs typeface="Times New Roman" pitchFamily="18" charset="0"/>
              </a:rPr>
              <a:t> from the LDT or GDT.</a:t>
            </a:r>
          </a:p>
          <a:p>
            <a:pPr lvl="1" algn="just"/>
            <a:r>
              <a:rPr lang="en-US" sz="2400" smtClean="0">
                <a:latin typeface="Times New Roman" pitchFamily="18" charset="0"/>
                <a:cs typeface="Times New Roman" pitchFamily="18" charset="0"/>
              </a:rPr>
              <a:t>Including the segment’s base address, size, and other information.</a:t>
            </a:r>
          </a:p>
          <a:p>
            <a:pPr algn="just"/>
            <a:endParaRPr lang="en-US" sz="2800" smtClean="0">
              <a:latin typeface="Times New Roman" pitchFamily="18" charset="0"/>
              <a:cs typeface="Times New Roman" pitchFamily="18" charset="0"/>
            </a:endParaRPr>
          </a:p>
          <a:p>
            <a:pPr algn="just">
              <a:buFont typeface="Arial" charset="0"/>
              <a:buNone/>
            </a:pPr>
            <a:r>
              <a:rPr lang="en-US" sz="2800" smtClean="0">
                <a:latin typeface="Times New Roman" pitchFamily="18" charset="0"/>
                <a:cs typeface="Times New Roman" pitchFamily="18" charset="0"/>
              </a:rPr>
              <a:t> </a:t>
            </a:r>
          </a:p>
        </p:txBody>
      </p:sp>
      <p:pic>
        <p:nvPicPr>
          <p:cNvPr id="80900" name="Picture 4" descr="03-39"/>
          <p:cNvPicPr>
            <a:picLocks noChangeAspect="1" noChangeArrowheads="1"/>
          </p:cNvPicPr>
          <p:nvPr/>
        </p:nvPicPr>
        <p:blipFill>
          <a:blip r:embed="rId3">
            <a:lum bright="-14000" contrast="14000"/>
          </a:blip>
          <a:srcRect/>
          <a:stretch>
            <a:fillRect/>
          </a:stretch>
        </p:blipFill>
        <p:spPr bwMode="auto">
          <a:xfrm>
            <a:off x="5867400" y="1828800"/>
            <a:ext cx="3276600" cy="1120775"/>
          </a:xfrm>
          <a:prstGeom prst="rect">
            <a:avLst/>
          </a:prstGeom>
          <a:noFill/>
          <a:ln w="9525">
            <a:noFill/>
            <a:miter lim="800000"/>
            <a:headEnd/>
            <a:tailEnd/>
          </a:ln>
        </p:spPr>
      </p:pic>
      <p:sp>
        <p:nvSpPr>
          <p:cNvPr id="80901" name="Text Box 4"/>
          <p:cNvSpPr txBox="1">
            <a:spLocks noChangeArrowheads="1"/>
          </p:cNvSpPr>
          <p:nvPr/>
        </p:nvSpPr>
        <p:spPr bwMode="auto">
          <a:xfrm>
            <a:off x="6324600" y="3200400"/>
            <a:ext cx="1895475" cy="307975"/>
          </a:xfrm>
          <a:prstGeom prst="rect">
            <a:avLst/>
          </a:prstGeom>
          <a:noFill/>
          <a:ln w="9525">
            <a:noFill/>
            <a:miter lim="800000"/>
            <a:headEnd/>
            <a:tailEnd/>
          </a:ln>
        </p:spPr>
        <p:txBody>
          <a:bodyPr wrap="none">
            <a:spAutoFit/>
          </a:bodyPr>
          <a:lstStyle/>
          <a:p>
            <a:pPr algn="ctr"/>
            <a:r>
              <a:rPr lang="en-US" sz="1400" b="1">
                <a:latin typeface="Times New Roman" pitchFamily="18" charset="0"/>
              </a:rPr>
              <a:t>Tanenbaum, Fig. 3-39.</a:t>
            </a:r>
          </a:p>
        </p:txBody>
      </p:sp>
      <p:sp>
        <p:nvSpPr>
          <p:cNvPr id="7" name="Rectangle 6"/>
          <p:cNvSpPr/>
          <p:nvPr/>
        </p:nvSpPr>
        <p:spPr>
          <a:xfrm>
            <a:off x="5867400" y="3733800"/>
            <a:ext cx="3200400" cy="2308225"/>
          </a:xfrm>
          <a:prstGeom prst="rect">
            <a:avLst/>
          </a:prstGeom>
          <a:ln>
            <a:solidFill>
              <a:schemeClr val="tx2">
                <a:lumMod val="60000"/>
                <a:lumOff val="40000"/>
              </a:schemeClr>
            </a:solidFill>
          </a:ln>
        </p:spPr>
        <p:txBody>
          <a:bodyPr>
            <a:spAutoFit/>
          </a:bodyPr>
          <a:lstStyle/>
          <a:p>
            <a:pPr marL="228600" lvl="2" indent="-228600" algn="just">
              <a:defRPr/>
            </a:pPr>
            <a:r>
              <a:rPr lang="en-US" b="1" i="1">
                <a:latin typeface="Times New Roman" pitchFamily="18" charset="0"/>
                <a:cs typeface="Times New Roman" pitchFamily="18" charset="0"/>
              </a:rPr>
              <a:t>Structure of a Pentium Selector</a:t>
            </a:r>
            <a:r>
              <a:rPr lang="en-US">
                <a:latin typeface="Times New Roman" pitchFamily="18" charset="0"/>
                <a:cs typeface="Times New Roman" pitchFamily="18" charset="0"/>
              </a:rPr>
              <a:t>:</a:t>
            </a:r>
          </a:p>
          <a:p>
            <a:pPr marL="228600" lvl="2" indent="-228600" algn="just">
              <a:buFont typeface="Arial" pitchFamily="34" charset="0"/>
              <a:buChar char="•"/>
              <a:defRPr/>
            </a:pPr>
            <a:r>
              <a:rPr lang="en-US">
                <a:latin typeface="Times New Roman" pitchFamily="18" charset="0"/>
                <a:cs typeface="Times New Roman" pitchFamily="18" charset="0"/>
              </a:rPr>
              <a:t>13 bits specify the LDT or GDT entry number</a:t>
            </a:r>
          </a:p>
          <a:p>
            <a:pPr marL="228600" lvl="2" indent="-228600" algn="just">
              <a:buFont typeface="Arial" pitchFamily="34" charset="0"/>
              <a:buChar char="•"/>
              <a:defRPr/>
            </a:pPr>
            <a:r>
              <a:rPr lang="en-US">
                <a:latin typeface="Times New Roman" pitchFamily="18" charset="0"/>
                <a:cs typeface="Times New Roman" pitchFamily="18" charset="0"/>
              </a:rPr>
              <a:t>1 bit tells whether the segment is local or global</a:t>
            </a:r>
          </a:p>
          <a:p>
            <a:pPr marL="228600" lvl="2" indent="-228600" algn="just">
              <a:buFont typeface="Arial" pitchFamily="34" charset="0"/>
              <a:buChar char="•"/>
              <a:defRPr/>
            </a:pPr>
            <a:r>
              <a:rPr lang="en-US">
                <a:latin typeface="Times New Roman" pitchFamily="18" charset="0"/>
                <a:cs typeface="Times New Roman" pitchFamily="18" charset="0"/>
              </a:rPr>
              <a:t>2 bits relate to protection with value</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Segmentation </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Segmentation with Paging: The Intel Pentium</a:t>
            </a:r>
          </a:p>
        </p:txBody>
      </p:sp>
      <p:sp>
        <p:nvSpPr>
          <p:cNvPr id="81923" name="Rectangle 3"/>
          <p:cNvSpPr>
            <a:spLocks noGrp="1"/>
          </p:cNvSpPr>
          <p:nvPr>
            <p:ph type="body" sz="half" idx="4294967295"/>
          </p:nvPr>
        </p:nvSpPr>
        <p:spPr>
          <a:xfrm>
            <a:off x="76200" y="4343400"/>
            <a:ext cx="8915400" cy="2209800"/>
          </a:xfrm>
        </p:spPr>
        <p:txBody>
          <a:bodyPr/>
          <a:lstStyle/>
          <a:p>
            <a:pPr algn="just">
              <a:buFont typeface="Arial" charset="0"/>
              <a:buNone/>
            </a:pPr>
            <a:r>
              <a:rPr lang="en-US" sz="2400" b="1" i="1" smtClean="0">
                <a:latin typeface="Times New Roman" pitchFamily="18" charset="0"/>
                <a:cs typeface="Times New Roman" pitchFamily="18" charset="0"/>
              </a:rPr>
              <a:t>Gbit</a:t>
            </a:r>
            <a:r>
              <a:rPr lang="en-US" sz="2400" smtClean="0">
                <a:latin typeface="Times New Roman" pitchFamily="18" charset="0"/>
                <a:cs typeface="Times New Roman" pitchFamily="18" charset="0"/>
              </a:rPr>
              <a:t> ( granularity): 0: Limit (Li) field contains the exact segment size in bytes / 1: Limit  field contains the segment size in pages. Pentium page size: 4KB </a:t>
            </a:r>
            <a:r>
              <a:rPr lang="en-US" sz="2400" smtClean="0">
                <a:latin typeface="Times New Roman" pitchFamily="18" charset="0"/>
                <a:cs typeface="Times New Roman" pitchFamily="18" charset="0"/>
                <a:sym typeface="Wingdings" pitchFamily="2" charset="2"/>
              </a:rPr>
              <a:t> 20 bits are enough for segments up to 2</a:t>
            </a:r>
            <a:r>
              <a:rPr lang="en-US" sz="2400" baseline="30000" smtClean="0">
                <a:latin typeface="Times New Roman" pitchFamily="18" charset="0"/>
                <a:cs typeface="Times New Roman" pitchFamily="18" charset="0"/>
                <a:sym typeface="Wingdings" pitchFamily="2" charset="2"/>
              </a:rPr>
              <a:t>32</a:t>
            </a:r>
            <a:r>
              <a:rPr lang="en-US" sz="2400" smtClean="0">
                <a:latin typeface="Times New Roman" pitchFamily="18" charset="0"/>
                <a:cs typeface="Times New Roman" pitchFamily="18" charset="0"/>
                <a:sym typeface="Wingdings" pitchFamily="2" charset="2"/>
              </a:rPr>
              <a:t> bytes.</a:t>
            </a:r>
            <a:endParaRPr lang="en-US" sz="2400" smtClean="0">
              <a:latin typeface="Times New Roman" pitchFamily="18" charset="0"/>
              <a:cs typeface="Times New Roman" pitchFamily="18" charset="0"/>
            </a:endParaRPr>
          </a:p>
          <a:p>
            <a:pPr algn="just">
              <a:buFont typeface="Arial" charset="0"/>
              <a:buNone/>
            </a:pPr>
            <a:r>
              <a:rPr lang="en-US" sz="2400" b="1" i="1" smtClean="0">
                <a:latin typeface="Times New Roman" pitchFamily="18" charset="0"/>
                <a:cs typeface="Times New Roman" pitchFamily="18" charset="0"/>
              </a:rPr>
              <a:t>Dbit</a:t>
            </a:r>
            <a:r>
              <a:rPr lang="en-US" sz="2400" smtClean="0">
                <a:latin typeface="Times New Roman" pitchFamily="18" charset="0"/>
                <a:cs typeface="Times New Roman" pitchFamily="18" charset="0"/>
              </a:rPr>
              <a:t>: describes type of segment size ( 16 or 32 bits)</a:t>
            </a:r>
          </a:p>
          <a:p>
            <a:pPr algn="just">
              <a:buFont typeface="Arial" charset="0"/>
              <a:buNone/>
            </a:pPr>
            <a:r>
              <a:rPr lang="en-US" sz="2400" b="1" i="1" smtClean="0">
                <a:latin typeface="Times New Roman" pitchFamily="18" charset="0"/>
                <a:cs typeface="Times New Roman" pitchFamily="18" charset="0"/>
              </a:rPr>
              <a:t>Pbit </a:t>
            </a:r>
            <a:r>
              <a:rPr lang="en-US" sz="2400" smtClean="0">
                <a:latin typeface="Times New Roman" pitchFamily="18" charset="0"/>
                <a:cs typeface="Times New Roman" pitchFamily="18" charset="0"/>
              </a:rPr>
              <a:t>(present bit), </a:t>
            </a:r>
            <a:r>
              <a:rPr lang="en-US" sz="2400" b="1" i="1" smtClean="0">
                <a:latin typeface="Times New Roman" pitchFamily="18" charset="0"/>
                <a:cs typeface="Times New Roman" pitchFamily="18" charset="0"/>
              </a:rPr>
              <a:t>DPL</a:t>
            </a:r>
            <a:r>
              <a:rPr lang="en-US" sz="2400" smtClean="0">
                <a:latin typeface="Times New Roman" pitchFamily="18" charset="0"/>
                <a:cs typeface="Times New Roman" pitchFamily="18" charset="0"/>
              </a:rPr>
              <a:t> ( Descriptor for Privilege Level), </a:t>
            </a:r>
            <a:r>
              <a:rPr lang="en-US" sz="2400" b="1" i="1" smtClean="0">
                <a:latin typeface="Times New Roman" pitchFamily="18" charset="0"/>
                <a:cs typeface="Times New Roman" pitchFamily="18" charset="0"/>
              </a:rPr>
              <a:t>Sbit</a:t>
            </a:r>
            <a:r>
              <a:rPr lang="en-US" sz="2400" smtClean="0">
                <a:latin typeface="Times New Roman" pitchFamily="18" charset="0"/>
                <a:cs typeface="Times New Roman" pitchFamily="18" charset="0"/>
              </a:rPr>
              <a:t> (system)</a:t>
            </a:r>
          </a:p>
        </p:txBody>
      </p:sp>
      <p:pic>
        <p:nvPicPr>
          <p:cNvPr id="81924" name="Picture 6"/>
          <p:cNvPicPr>
            <a:picLocks noChangeArrowheads="1"/>
          </p:cNvPicPr>
          <p:nvPr/>
        </p:nvPicPr>
        <p:blipFill>
          <a:blip r:embed="rId3"/>
          <a:srcRect/>
          <a:stretch>
            <a:fillRect/>
          </a:stretch>
        </p:blipFill>
        <p:spPr bwMode="auto">
          <a:xfrm>
            <a:off x="609600" y="1219200"/>
            <a:ext cx="8534400" cy="2514600"/>
          </a:xfrm>
          <a:prstGeom prst="rect">
            <a:avLst/>
          </a:prstGeom>
          <a:noFill/>
          <a:ln w="9525">
            <a:noFill/>
            <a:miter lim="800000"/>
            <a:headEnd/>
            <a:tailEnd/>
          </a:ln>
        </p:spPr>
      </p:pic>
      <p:sp>
        <p:nvSpPr>
          <p:cNvPr id="81925" name="Text Box 4"/>
          <p:cNvSpPr txBox="1">
            <a:spLocks noChangeArrowheads="1"/>
          </p:cNvSpPr>
          <p:nvPr/>
        </p:nvSpPr>
        <p:spPr bwMode="auto">
          <a:xfrm>
            <a:off x="1752600" y="3657600"/>
            <a:ext cx="4989513"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Pentium code segment descriptor. Data segments differ slightly.</a:t>
            </a:r>
          </a:p>
          <a:p>
            <a:pPr algn="ctr"/>
            <a:r>
              <a:rPr lang="en-US" sz="1400" b="1">
                <a:latin typeface="Times New Roman" pitchFamily="18" charset="0"/>
              </a:rPr>
              <a:t>Tanenbaum, Fig. 3-40.</a:t>
            </a:r>
          </a:p>
        </p:txBody>
      </p:sp>
      <p:sp>
        <p:nvSpPr>
          <p:cNvPr id="6" name="Rectangle 5"/>
          <p:cNvSpPr/>
          <p:nvPr/>
        </p:nvSpPr>
        <p:spPr>
          <a:xfrm>
            <a:off x="3124200" y="15240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t>Not used</a:t>
            </a:r>
          </a:p>
        </p:txBody>
      </p:sp>
      <p:cxnSp>
        <p:nvCxnSpPr>
          <p:cNvPr id="8" name="Straight Arrow Connector 7"/>
          <p:cNvCxnSpPr>
            <a:stCxn id="6" idx="2"/>
          </p:cNvCxnSpPr>
          <p:nvPr/>
        </p:nvCxnSpPr>
        <p:spPr>
          <a:xfrm rot="5400000">
            <a:off x="3257550" y="2076450"/>
            <a:ext cx="5334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7"/>
          <p:cNvPicPr>
            <a:picLocks noChangeAspect="1" noChangeArrowheads="1"/>
          </p:cNvPicPr>
          <p:nvPr/>
        </p:nvPicPr>
        <p:blipFill>
          <a:blip r:embed="rId3"/>
          <a:srcRect/>
          <a:stretch>
            <a:fillRect/>
          </a:stretch>
        </p:blipFill>
        <p:spPr bwMode="auto">
          <a:xfrm>
            <a:off x="5467350" y="1428750"/>
            <a:ext cx="3676650" cy="2533650"/>
          </a:xfrm>
          <a:prstGeom prst="rect">
            <a:avLst/>
          </a:prstGeom>
          <a:noFill/>
          <a:ln w="9525">
            <a:noFill/>
            <a:miter lim="800000"/>
            <a:headEnd/>
            <a:tailEnd/>
          </a:ln>
        </p:spPr>
      </p:pic>
      <p:sp>
        <p:nvSpPr>
          <p:cNvPr id="82947"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Segmentation </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Segmentation with Paging: The Intel Pentium</a:t>
            </a:r>
          </a:p>
        </p:txBody>
      </p:sp>
      <p:sp>
        <p:nvSpPr>
          <p:cNvPr id="82948" name="Rectangle 3"/>
          <p:cNvSpPr>
            <a:spLocks noGrp="1"/>
          </p:cNvSpPr>
          <p:nvPr>
            <p:ph type="body" sz="half" idx="4294967295"/>
          </p:nvPr>
        </p:nvSpPr>
        <p:spPr>
          <a:xfrm>
            <a:off x="152400" y="1371600"/>
            <a:ext cx="5257800" cy="3276600"/>
          </a:xfrm>
        </p:spPr>
        <p:txBody>
          <a:bodyPr/>
          <a:lstStyle/>
          <a:p>
            <a:pPr algn="just"/>
            <a:r>
              <a:rPr lang="en-US" sz="2800" b="1" i="1" smtClean="0">
                <a:latin typeface="Times New Roman" pitchFamily="18" charset="0"/>
                <a:cs typeface="Times New Roman" pitchFamily="18" charset="0"/>
              </a:rPr>
              <a:t>How to convert a (selector, offset) to physical address?</a:t>
            </a:r>
          </a:p>
          <a:p>
            <a:pPr lvl="1" algn="just"/>
            <a:r>
              <a:rPr lang="en-US" sz="2400" smtClean="0">
                <a:latin typeface="Times New Roman" pitchFamily="18" charset="0"/>
                <a:cs typeface="Times New Roman" pitchFamily="18" charset="0"/>
              </a:rPr>
              <a:t>The microprogram finds descriptor corresponding to selector </a:t>
            </a:r>
          </a:p>
          <a:p>
            <a:pPr lvl="2" algn="just"/>
            <a:r>
              <a:rPr lang="en-US" sz="2000" smtClean="0">
                <a:latin typeface="Times New Roman" pitchFamily="18" charset="0"/>
                <a:cs typeface="Times New Roman" pitchFamily="18" charset="0"/>
              </a:rPr>
              <a:t>The trap occurs if the currently page out or segment does not exist</a:t>
            </a:r>
          </a:p>
        </p:txBody>
      </p:sp>
      <p:sp>
        <p:nvSpPr>
          <p:cNvPr id="82949" name="Text Box 4"/>
          <p:cNvSpPr txBox="1">
            <a:spLocks noChangeArrowheads="1"/>
          </p:cNvSpPr>
          <p:nvPr/>
        </p:nvSpPr>
        <p:spPr bwMode="auto">
          <a:xfrm>
            <a:off x="6553200" y="4114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3-41.</a:t>
            </a:r>
          </a:p>
        </p:txBody>
      </p:sp>
      <p:sp>
        <p:nvSpPr>
          <p:cNvPr id="82950" name="Rectangle 3"/>
          <p:cNvSpPr txBox="1">
            <a:spLocks/>
          </p:cNvSpPr>
          <p:nvPr/>
        </p:nvSpPr>
        <p:spPr bwMode="auto">
          <a:xfrm>
            <a:off x="457200" y="4495800"/>
            <a:ext cx="8458200" cy="1828800"/>
          </a:xfrm>
          <a:prstGeom prst="rect">
            <a:avLst/>
          </a:prstGeom>
          <a:noFill/>
          <a:ln w="9525">
            <a:noFill/>
            <a:miter lim="800000"/>
            <a:headEnd/>
            <a:tailEnd/>
          </a:ln>
        </p:spPr>
        <p:txBody>
          <a:bodyPr/>
          <a:lstStyle/>
          <a:p>
            <a:pPr marL="285750" indent="-285750" algn="just" eaLnBrk="0" hangingPunct="0">
              <a:spcBef>
                <a:spcPct val="20000"/>
              </a:spcBef>
              <a:buFont typeface="Arial" charset="0"/>
              <a:buChar char="–"/>
            </a:pPr>
            <a:r>
              <a:rPr lang="en-US" sz="2400">
                <a:latin typeface="Times New Roman" pitchFamily="18" charset="0"/>
                <a:cs typeface="Times New Roman" pitchFamily="18" charset="0"/>
              </a:rPr>
              <a:t>Then, the hardware uses the Limit field to check if the offset is beyond the end of the segment.</a:t>
            </a:r>
          </a:p>
          <a:p>
            <a:pPr marL="1143000" lvl="2" indent="-228600" algn="just" eaLnBrk="0" hangingPunct="0">
              <a:spcBef>
                <a:spcPct val="20000"/>
              </a:spcBef>
              <a:buFont typeface="Arial" charset="0"/>
              <a:buChar char="•"/>
            </a:pPr>
            <a:r>
              <a:rPr lang="en-US" sz="2000">
                <a:latin typeface="Times New Roman" pitchFamily="18" charset="0"/>
                <a:cs typeface="Times New Roman" pitchFamily="18" charset="0"/>
              </a:rPr>
              <a:t>If so, the trap occurs.</a:t>
            </a:r>
          </a:p>
          <a:p>
            <a:pPr marL="1143000" lvl="2" indent="-228600" algn="just" eaLnBrk="0" hangingPunct="0">
              <a:spcBef>
                <a:spcPct val="20000"/>
              </a:spcBef>
              <a:buFont typeface="Arial" charset="0"/>
              <a:buChar char="•"/>
            </a:pPr>
            <a:r>
              <a:rPr lang="en-US" sz="2000">
                <a:latin typeface="Times New Roman" pitchFamily="18" charset="0"/>
                <a:cs typeface="Times New Roman" pitchFamily="18" charset="0"/>
              </a:rPr>
              <a:t>Otherwise, the Pentium adds the 32 bit Base field in descriptor to the offset to form what called a </a:t>
            </a:r>
            <a:r>
              <a:rPr lang="en-US" sz="2000" b="1">
                <a:latin typeface="Times New Roman" pitchFamily="18" charset="0"/>
                <a:cs typeface="Times New Roman" pitchFamily="18" charset="0"/>
              </a:rPr>
              <a:t>linear address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a:lum bright="-10000" contrast="16000"/>
          </a:blip>
          <a:srcRect/>
          <a:stretch>
            <a:fillRect/>
          </a:stretch>
        </p:blipFill>
        <p:spPr bwMode="auto">
          <a:xfrm>
            <a:off x="5105400" y="1219200"/>
            <a:ext cx="3962400" cy="3905250"/>
          </a:xfrm>
          <a:prstGeom prst="rect">
            <a:avLst/>
          </a:prstGeom>
          <a:noFill/>
          <a:ln w="9525">
            <a:noFill/>
            <a:miter lim="800000"/>
            <a:headEnd/>
            <a:tailEnd/>
          </a:ln>
        </p:spPr>
      </p:pic>
      <p:sp>
        <p:nvSpPr>
          <p:cNvPr id="83971"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Segmentation </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Segmentation with Paging: The Intel Pentium</a:t>
            </a:r>
          </a:p>
        </p:txBody>
      </p:sp>
      <p:sp>
        <p:nvSpPr>
          <p:cNvPr id="67588" name="Rectangle 3"/>
          <p:cNvSpPr>
            <a:spLocks noGrp="1"/>
          </p:cNvSpPr>
          <p:nvPr>
            <p:ph type="body" sz="half" idx="4294967295"/>
          </p:nvPr>
        </p:nvSpPr>
        <p:spPr>
          <a:xfrm>
            <a:off x="0" y="1447800"/>
            <a:ext cx="5105400" cy="5105400"/>
          </a:xfrm>
        </p:spPr>
        <p:txBody>
          <a:bodyPr>
            <a:normAutofit lnSpcReduction="10000"/>
          </a:bodyPr>
          <a:lstStyle/>
          <a:p>
            <a:pPr algn="just">
              <a:buFont typeface="Arial" charset="0"/>
              <a:buNone/>
              <a:defRPr/>
            </a:pPr>
            <a:r>
              <a:rPr lang="en-US" sz="2800" b="1" i="1" smtClean="0">
                <a:latin typeface="Times New Roman" pitchFamily="18" charset="0"/>
                <a:cs typeface="Times New Roman" pitchFamily="18" charset="0"/>
              </a:rPr>
              <a:t>How to convert a (selector, offset) to physical address? …</a:t>
            </a:r>
          </a:p>
          <a:p>
            <a:pPr marL="285750" lvl="1" algn="just">
              <a:defRPr/>
            </a:pPr>
            <a:r>
              <a:rPr lang="en-US" sz="2400" smtClean="0">
                <a:latin typeface="Times New Roman" pitchFamily="18" charset="0"/>
                <a:cs typeface="Times New Roman" pitchFamily="18" charset="0"/>
              </a:rPr>
              <a:t>If paging is disable</a:t>
            </a:r>
          </a:p>
          <a:p>
            <a:pPr marL="808038" lvl="2">
              <a:defRPr/>
            </a:pPr>
            <a:r>
              <a:rPr lang="en-US" sz="2000" smtClean="0">
                <a:latin typeface="Times New Roman" pitchFamily="18" charset="0"/>
                <a:cs typeface="Times New Roman" pitchFamily="18" charset="0"/>
              </a:rPr>
              <a:t>The linear address is interpreted as the </a:t>
            </a:r>
            <a:br>
              <a:rPr lang="en-US" sz="2000" smtClean="0">
                <a:latin typeface="Times New Roman" pitchFamily="18" charset="0"/>
                <a:cs typeface="Times New Roman" pitchFamily="18" charset="0"/>
              </a:rPr>
            </a:br>
            <a:r>
              <a:rPr lang="en-US" sz="2000" smtClean="0">
                <a:latin typeface="Times New Roman" pitchFamily="18" charset="0"/>
                <a:cs typeface="Times New Roman" pitchFamily="18" charset="0"/>
              </a:rPr>
              <a:t>physical address and sent to the memory for </a:t>
            </a:r>
            <a:br>
              <a:rPr lang="en-US" sz="2000" smtClean="0">
                <a:latin typeface="Times New Roman" pitchFamily="18" charset="0"/>
                <a:cs typeface="Times New Roman" pitchFamily="18" charset="0"/>
              </a:rPr>
            </a:br>
            <a:r>
              <a:rPr lang="en-US" sz="2000" smtClean="0">
                <a:latin typeface="Times New Roman" pitchFamily="18" charset="0"/>
                <a:cs typeface="Times New Roman" pitchFamily="18" charset="0"/>
              </a:rPr>
              <a:t>the read and write</a:t>
            </a:r>
          </a:p>
          <a:p>
            <a:pPr marL="285750" lvl="1">
              <a:defRPr/>
            </a:pPr>
            <a:r>
              <a:rPr lang="en-US" sz="2400" smtClean="0">
                <a:latin typeface="Times New Roman" pitchFamily="18" charset="0"/>
                <a:cs typeface="Times New Roman" pitchFamily="18" charset="0"/>
              </a:rPr>
              <a:t>If paging is enabled (following the </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multilevel page table)</a:t>
            </a:r>
          </a:p>
          <a:p>
            <a:pPr marL="685800" lvl="2">
              <a:defRPr/>
            </a:pPr>
            <a:r>
              <a:rPr lang="en-US" sz="2000" smtClean="0">
                <a:latin typeface="Times New Roman" pitchFamily="18" charset="0"/>
                <a:cs typeface="Times New Roman" pitchFamily="18" charset="0"/>
              </a:rPr>
              <a:t>The linear address is interpreted as a virtual </a:t>
            </a:r>
            <a:br>
              <a:rPr lang="en-US" sz="2000" smtClean="0">
                <a:latin typeface="Times New Roman" pitchFamily="18" charset="0"/>
                <a:cs typeface="Times New Roman" pitchFamily="18" charset="0"/>
              </a:rPr>
            </a:br>
            <a:r>
              <a:rPr lang="en-US" sz="2000" smtClean="0">
                <a:latin typeface="Times New Roman" pitchFamily="18" charset="0"/>
                <a:cs typeface="Times New Roman" pitchFamily="18" charset="0"/>
              </a:rPr>
              <a:t>address and mapped onto the physical </a:t>
            </a:r>
            <a:br>
              <a:rPr lang="en-US" sz="2000" smtClean="0">
                <a:latin typeface="Times New Roman" pitchFamily="18" charset="0"/>
                <a:cs typeface="Times New Roman" pitchFamily="18" charset="0"/>
              </a:rPr>
            </a:br>
            <a:r>
              <a:rPr lang="en-US" sz="2000" smtClean="0">
                <a:latin typeface="Times New Roman" pitchFamily="18" charset="0"/>
                <a:cs typeface="Times New Roman" pitchFamily="18" charset="0"/>
              </a:rPr>
              <a:t>address using page tables</a:t>
            </a:r>
          </a:p>
          <a:p>
            <a:pPr marL="685800" lvl="2">
              <a:defRPr/>
            </a:pPr>
            <a:r>
              <a:rPr lang="en-US" sz="2000" smtClean="0">
                <a:latin typeface="Times New Roman" pitchFamily="18" charset="0"/>
                <a:cs typeface="Times New Roman" pitchFamily="18" charset="0"/>
              </a:rPr>
              <a:t>The linear address divided into three fields &lt;Dir, Page, Offset&gt;.</a:t>
            </a:r>
          </a:p>
        </p:txBody>
      </p:sp>
      <p:sp>
        <p:nvSpPr>
          <p:cNvPr id="83973" name="Rectangle 4"/>
          <p:cNvSpPr>
            <a:spLocks noChangeArrowheads="1"/>
          </p:cNvSpPr>
          <p:nvPr/>
        </p:nvSpPr>
        <p:spPr bwMode="auto">
          <a:xfrm>
            <a:off x="5029200" y="5181600"/>
            <a:ext cx="3886200" cy="1600200"/>
          </a:xfrm>
          <a:prstGeom prst="rect">
            <a:avLst/>
          </a:prstGeom>
          <a:noFill/>
          <a:ln w="9525">
            <a:noFill/>
            <a:miter lim="800000"/>
            <a:headEnd/>
            <a:tailEnd/>
          </a:ln>
        </p:spPr>
        <p:txBody>
          <a:bodyPr>
            <a:spAutoFit/>
          </a:bodyPr>
          <a:lstStyle/>
          <a:p>
            <a:pPr marL="0" lvl="3"/>
            <a:r>
              <a:rPr lang="en-US" sz="1400" b="1" i="1">
                <a:latin typeface="Times New Roman" pitchFamily="18" charset="0"/>
                <a:cs typeface="Times New Roman" pitchFamily="18" charset="0"/>
              </a:rPr>
              <a:t>Dir</a:t>
            </a:r>
            <a:r>
              <a:rPr lang="en-US" sz="1400">
                <a:latin typeface="Times New Roman" pitchFamily="18" charset="0"/>
                <a:cs typeface="Times New Roman" pitchFamily="18" charset="0"/>
              </a:rPr>
              <a:t>: index into the page directory to </a:t>
            </a:r>
            <a:br>
              <a:rPr lang="en-US" sz="1400">
                <a:latin typeface="Times New Roman" pitchFamily="18" charset="0"/>
                <a:cs typeface="Times New Roman" pitchFamily="18" charset="0"/>
              </a:rPr>
            </a:br>
            <a:r>
              <a:rPr lang="en-US" sz="1400">
                <a:latin typeface="Times New Roman" pitchFamily="18" charset="0"/>
                <a:cs typeface="Times New Roman" pitchFamily="18" charset="0"/>
              </a:rPr>
              <a:t>locate a pointer to the proper page table</a:t>
            </a:r>
          </a:p>
          <a:p>
            <a:pPr marL="0" lvl="3"/>
            <a:r>
              <a:rPr lang="en-US" sz="1400" b="1" i="1">
                <a:latin typeface="Times New Roman" pitchFamily="18" charset="0"/>
                <a:cs typeface="Times New Roman" pitchFamily="18" charset="0"/>
              </a:rPr>
              <a:t>Page</a:t>
            </a:r>
            <a:r>
              <a:rPr lang="en-US" sz="1400">
                <a:latin typeface="Times New Roman" pitchFamily="18" charset="0"/>
                <a:cs typeface="Times New Roman" pitchFamily="18" charset="0"/>
              </a:rPr>
              <a:t>: index into the page table to find the physical address of the page frame</a:t>
            </a:r>
          </a:p>
          <a:p>
            <a:pPr marL="0" lvl="3"/>
            <a:r>
              <a:rPr lang="en-US" sz="1400" b="1" i="1">
                <a:latin typeface="Times New Roman" pitchFamily="18" charset="0"/>
                <a:cs typeface="Times New Roman" pitchFamily="18" charset="0"/>
              </a:rPr>
              <a:t>Offset</a:t>
            </a:r>
            <a:r>
              <a:rPr lang="en-US" sz="1400">
                <a:latin typeface="Times New Roman" pitchFamily="18" charset="0"/>
                <a:cs typeface="Times New Roman" pitchFamily="18" charset="0"/>
              </a:rPr>
              <a:t>: is added to the address of the page frame to get the physical address of the byte or the word needed</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5"/>
          <p:cNvGraphicFramePr>
            <a:graphicFrameLocks noChangeAspect="1"/>
          </p:cNvGraphicFramePr>
          <p:nvPr/>
        </p:nvGraphicFramePr>
        <p:xfrm>
          <a:off x="5029200" y="2854325"/>
          <a:ext cx="4038600" cy="3698875"/>
        </p:xfrm>
        <a:graphic>
          <a:graphicData uri="http://schemas.openxmlformats.org/presentationml/2006/ole">
            <p:oleObj spid="_x0000_s2050" name="Image" r:id="rId4" imgW="10972800" imgH="10058400" progId="">
              <p:embed/>
            </p:oleObj>
          </a:graphicData>
        </a:graphic>
      </p:graphicFrame>
      <p:sp>
        <p:nvSpPr>
          <p:cNvPr id="2051"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Segmentation </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Segmentation with Paging: The Intel Pentium</a:t>
            </a:r>
          </a:p>
        </p:txBody>
      </p:sp>
      <p:sp>
        <p:nvSpPr>
          <p:cNvPr id="2052" name="Rectangle 3"/>
          <p:cNvSpPr>
            <a:spLocks noGrp="1"/>
          </p:cNvSpPr>
          <p:nvPr>
            <p:ph type="body" sz="half" idx="4294967295"/>
          </p:nvPr>
        </p:nvSpPr>
        <p:spPr>
          <a:xfrm>
            <a:off x="0" y="3429000"/>
            <a:ext cx="4953000" cy="2971800"/>
          </a:xfrm>
        </p:spPr>
        <p:txBody>
          <a:bodyPr/>
          <a:lstStyle/>
          <a:p>
            <a:pPr algn="just">
              <a:lnSpc>
                <a:spcPct val="80000"/>
              </a:lnSpc>
            </a:pPr>
            <a:r>
              <a:rPr lang="en-US" sz="2400" smtClean="0">
                <a:latin typeface="Times New Roman" pitchFamily="18" charset="0"/>
                <a:cs typeface="Times New Roman" pitchFamily="18" charset="0"/>
              </a:rPr>
              <a:t>A program restrict itself to using segments at its own level</a:t>
            </a:r>
          </a:p>
          <a:p>
            <a:pPr algn="just">
              <a:lnSpc>
                <a:spcPct val="80000"/>
              </a:lnSpc>
            </a:pPr>
            <a:r>
              <a:rPr lang="en-US" sz="2400" smtClean="0">
                <a:latin typeface="Times New Roman" pitchFamily="18" charset="0"/>
                <a:cs typeface="Times New Roman" pitchFamily="18" charset="0"/>
              </a:rPr>
              <a:t>Attempts to access data at higher level are permitted</a:t>
            </a:r>
          </a:p>
          <a:p>
            <a:pPr algn="just">
              <a:lnSpc>
                <a:spcPct val="80000"/>
              </a:lnSpc>
            </a:pPr>
            <a:r>
              <a:rPr lang="en-US" sz="2400" smtClean="0">
                <a:latin typeface="Times New Roman" pitchFamily="18" charset="0"/>
                <a:cs typeface="Times New Roman" pitchFamily="18" charset="0"/>
              </a:rPr>
              <a:t>Attempts to access data at a lower level are illegal and cause traps</a:t>
            </a:r>
          </a:p>
          <a:p>
            <a:pPr algn="just">
              <a:lnSpc>
                <a:spcPct val="80000"/>
              </a:lnSpc>
            </a:pPr>
            <a:r>
              <a:rPr lang="en-US" sz="2400" smtClean="0">
                <a:latin typeface="Times New Roman" pitchFamily="18" charset="0"/>
                <a:cs typeface="Times New Roman" pitchFamily="18" charset="0"/>
              </a:rPr>
              <a:t>Attempts to call procedures at a different level are allowed, but in carefully controlled way</a:t>
            </a:r>
          </a:p>
        </p:txBody>
      </p:sp>
      <p:sp>
        <p:nvSpPr>
          <p:cNvPr id="2053" name="Text Box 4"/>
          <p:cNvSpPr txBox="1">
            <a:spLocks noChangeArrowheads="1"/>
          </p:cNvSpPr>
          <p:nvPr/>
        </p:nvSpPr>
        <p:spPr bwMode="auto">
          <a:xfrm>
            <a:off x="6248400" y="6477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3-43.</a:t>
            </a:r>
          </a:p>
        </p:txBody>
      </p:sp>
      <p:sp>
        <p:nvSpPr>
          <p:cNvPr id="2054" name="Rectangle 3"/>
          <p:cNvSpPr txBox="1">
            <a:spLocks/>
          </p:cNvSpPr>
          <p:nvPr/>
        </p:nvSpPr>
        <p:spPr bwMode="auto">
          <a:xfrm>
            <a:off x="0" y="1447800"/>
            <a:ext cx="8915400" cy="1676400"/>
          </a:xfrm>
          <a:prstGeom prst="rect">
            <a:avLst/>
          </a:prstGeom>
          <a:noFill/>
          <a:ln w="9525">
            <a:noFill/>
            <a:miter lim="800000"/>
            <a:headEnd/>
            <a:tailEnd/>
          </a:ln>
        </p:spPr>
        <p:txBody>
          <a:bodyPr/>
          <a:lstStyle/>
          <a:p>
            <a:pPr marL="342900" indent="-342900" algn="just" eaLnBrk="0" hangingPunct="0">
              <a:lnSpc>
                <a:spcPct val="80000"/>
              </a:lnSpc>
              <a:spcBef>
                <a:spcPct val="20000"/>
              </a:spcBef>
              <a:buFont typeface="Arial" charset="0"/>
              <a:buChar char="•"/>
            </a:pPr>
            <a:r>
              <a:rPr lang="en-US" sz="2400">
                <a:latin typeface="Times New Roman" pitchFamily="18" charset="0"/>
                <a:cs typeface="Times New Roman" pitchFamily="18" charset="0"/>
              </a:rPr>
              <a:t>The Pentium supports four protection levels (0 – 3)</a:t>
            </a:r>
          </a:p>
          <a:p>
            <a:pPr marL="742950" lvl="1" indent="-285750" algn="just" eaLnBrk="0" hangingPunct="0">
              <a:lnSpc>
                <a:spcPct val="80000"/>
              </a:lnSpc>
              <a:spcBef>
                <a:spcPct val="20000"/>
              </a:spcBef>
              <a:buFont typeface="Arial" charset="0"/>
              <a:buChar char="–"/>
            </a:pPr>
            <a:r>
              <a:rPr lang="en-US" sz="2000">
                <a:latin typeface="Times New Roman" pitchFamily="18" charset="0"/>
                <a:cs typeface="Times New Roman" pitchFamily="18" charset="0"/>
              </a:rPr>
              <a:t>0: kernel of OS handles I/O, memory management, and other critical matters</a:t>
            </a:r>
          </a:p>
          <a:p>
            <a:pPr marL="742950" lvl="1" indent="-285750" algn="just" eaLnBrk="0" hangingPunct="0">
              <a:lnSpc>
                <a:spcPct val="80000"/>
              </a:lnSpc>
              <a:spcBef>
                <a:spcPct val="20000"/>
              </a:spcBef>
              <a:buFont typeface="Arial" charset="0"/>
              <a:buChar char="–"/>
            </a:pPr>
            <a:r>
              <a:rPr lang="en-US" sz="2000">
                <a:latin typeface="Times New Roman" pitchFamily="18" charset="0"/>
                <a:cs typeface="Times New Roman" pitchFamily="18" charset="0"/>
              </a:rPr>
              <a:t>1: the system calls handler is present</a:t>
            </a:r>
          </a:p>
          <a:p>
            <a:pPr marL="742950" lvl="1" indent="-285750" algn="just" eaLnBrk="0" hangingPunct="0">
              <a:lnSpc>
                <a:spcPct val="80000"/>
              </a:lnSpc>
              <a:spcBef>
                <a:spcPct val="20000"/>
              </a:spcBef>
              <a:buFont typeface="Arial" charset="0"/>
              <a:buChar char="–"/>
            </a:pPr>
            <a:r>
              <a:rPr lang="en-US" sz="2000">
                <a:latin typeface="Times New Roman" pitchFamily="18" charset="0"/>
                <a:cs typeface="Times New Roman" pitchFamily="18" charset="0"/>
              </a:rPr>
              <a:t>2: contains library procedures, possibly shared among many running programs (call, read, or not modify)</a:t>
            </a:r>
          </a:p>
          <a:p>
            <a:pPr marL="742950" lvl="1" indent="-285750" algn="just" eaLnBrk="0" hangingPunct="0">
              <a:lnSpc>
                <a:spcPct val="80000"/>
              </a:lnSpc>
              <a:spcBef>
                <a:spcPct val="20000"/>
              </a:spcBef>
              <a:buFont typeface="Arial" charset="0"/>
              <a:buChar char="–"/>
            </a:pPr>
            <a:r>
              <a:rPr lang="en-US" sz="2000">
                <a:latin typeface="Times New Roman" pitchFamily="18" charset="0"/>
                <a:cs typeface="Times New Roman" pitchFamily="18" charset="0"/>
              </a:rPr>
              <a:t>3: user program</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Segmentation </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Segmentation with Paging: MULTICS</a:t>
            </a:r>
          </a:p>
        </p:txBody>
      </p:sp>
      <p:sp>
        <p:nvSpPr>
          <p:cNvPr id="84995" name="Rectangle 3"/>
          <p:cNvSpPr>
            <a:spLocks noGrp="1"/>
          </p:cNvSpPr>
          <p:nvPr>
            <p:ph type="body" sz="half" idx="4294967295"/>
          </p:nvPr>
        </p:nvSpPr>
        <p:spPr>
          <a:xfrm>
            <a:off x="0" y="1676400"/>
            <a:ext cx="5181600" cy="4648200"/>
          </a:xfrm>
        </p:spPr>
        <p:txBody>
          <a:bodyPr/>
          <a:lstStyle/>
          <a:p>
            <a:pPr algn="just"/>
            <a:r>
              <a:rPr lang="en-US" sz="2800" smtClean="0">
                <a:latin typeface="Times New Roman" pitchFamily="18" charset="0"/>
                <a:cs typeface="Times New Roman" pitchFamily="18" charset="0"/>
              </a:rPr>
              <a:t>MULTICS (Multiplexed Information and Computing Service) was an extra-ordinarily influential early time-sharing system.</a:t>
            </a:r>
          </a:p>
          <a:p>
            <a:pPr algn="just"/>
            <a:r>
              <a:rPr lang="en-US" sz="2800" smtClean="0">
                <a:latin typeface="Times New Roman" pitchFamily="18" charset="0"/>
                <a:cs typeface="Times New Roman" pitchFamily="18" charset="0"/>
              </a:rPr>
              <a:t>Each program has a segment table, with one descriptor per segment.</a:t>
            </a:r>
          </a:p>
          <a:p>
            <a:pPr algn="just"/>
            <a:r>
              <a:rPr lang="en-US" sz="2800" smtClean="0">
                <a:latin typeface="Times New Roman" pitchFamily="18" charset="0"/>
                <a:cs typeface="Times New Roman" pitchFamily="18" charset="0"/>
              </a:rPr>
              <a:t>The segment table is itself a segment and is paged.</a:t>
            </a:r>
          </a:p>
        </p:txBody>
      </p:sp>
      <p:sp>
        <p:nvSpPr>
          <p:cNvPr id="84996" name="Text Box 4"/>
          <p:cNvSpPr txBox="1">
            <a:spLocks noChangeArrowheads="1"/>
          </p:cNvSpPr>
          <p:nvPr/>
        </p:nvSpPr>
        <p:spPr bwMode="auto">
          <a:xfrm>
            <a:off x="6324600" y="5330825"/>
            <a:ext cx="1895475" cy="307975"/>
          </a:xfrm>
          <a:prstGeom prst="rect">
            <a:avLst/>
          </a:prstGeom>
          <a:noFill/>
          <a:ln w="9525">
            <a:noFill/>
            <a:miter lim="800000"/>
            <a:headEnd/>
            <a:tailEnd/>
          </a:ln>
        </p:spPr>
        <p:txBody>
          <a:bodyPr wrap="none">
            <a:spAutoFit/>
          </a:bodyPr>
          <a:lstStyle/>
          <a:p>
            <a:r>
              <a:rPr lang="en-US" sz="1400" b="1">
                <a:latin typeface="Times New Roman" pitchFamily="18" charset="0"/>
              </a:rPr>
              <a:t>Tanenbaum, Fig. 3-35.</a:t>
            </a:r>
          </a:p>
        </p:txBody>
      </p:sp>
      <p:pic>
        <p:nvPicPr>
          <p:cNvPr id="84997" name="Picture 7"/>
          <p:cNvPicPr>
            <a:picLocks noChangeAspect="1" noChangeArrowheads="1"/>
          </p:cNvPicPr>
          <p:nvPr/>
        </p:nvPicPr>
        <p:blipFill>
          <a:blip r:embed="rId3">
            <a:lum bright="-20000" contrast="18000"/>
          </a:blip>
          <a:srcRect/>
          <a:stretch>
            <a:fillRect/>
          </a:stretch>
        </p:blipFill>
        <p:spPr bwMode="auto">
          <a:xfrm>
            <a:off x="5334000" y="1901825"/>
            <a:ext cx="3714750" cy="2905125"/>
          </a:xfrm>
          <a:prstGeom prst="rect">
            <a:avLst/>
          </a:prstGeom>
          <a:noFill/>
          <a:ln w="9525">
            <a:noFill/>
            <a:miter lim="800000"/>
            <a:headEnd/>
            <a:tailEnd/>
          </a:ln>
        </p:spPr>
      </p:pic>
      <p:sp>
        <p:nvSpPr>
          <p:cNvPr id="9" name="Rectangle 8"/>
          <p:cNvSpPr/>
          <p:nvPr/>
        </p:nvSpPr>
        <p:spPr>
          <a:xfrm>
            <a:off x="5334000" y="4949825"/>
            <a:ext cx="3733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t>The desciptor segment points to the page table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Segmentation </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Segmentation with Paging: MULTICS</a:t>
            </a:r>
          </a:p>
        </p:txBody>
      </p:sp>
      <p:sp>
        <p:nvSpPr>
          <p:cNvPr id="86019" name="Rectangle 3"/>
          <p:cNvSpPr>
            <a:spLocks noGrp="1"/>
          </p:cNvSpPr>
          <p:nvPr>
            <p:ph type="body" sz="half" idx="4294967295"/>
          </p:nvPr>
        </p:nvSpPr>
        <p:spPr>
          <a:xfrm>
            <a:off x="0" y="1676400"/>
            <a:ext cx="4953000" cy="3962400"/>
          </a:xfrm>
        </p:spPr>
        <p:txBody>
          <a:bodyPr>
            <a:normAutofit lnSpcReduction="10000"/>
          </a:bodyPr>
          <a:lstStyle/>
          <a:p>
            <a:pPr algn="just"/>
            <a:r>
              <a:rPr lang="en-US" sz="2800" smtClean="0">
                <a:latin typeface="Times New Roman" pitchFamily="18" charset="0"/>
                <a:cs typeface="Times New Roman" pitchFamily="18" charset="0"/>
              </a:rPr>
              <a:t>A descriptor contains an indication of whether the segment is in main memory or not.</a:t>
            </a:r>
          </a:p>
          <a:p>
            <a:pPr algn="just"/>
            <a:r>
              <a:rPr lang="en-US" sz="2800" smtClean="0">
                <a:latin typeface="Times New Roman" pitchFamily="18" charset="0"/>
                <a:cs typeface="Times New Roman" pitchFamily="18" charset="0"/>
              </a:rPr>
              <a:t>The descriptor (36 bits) contains an 18 bit pointer to its page table, 9 bit segment size, the protection bits, and few other items</a:t>
            </a:r>
          </a:p>
        </p:txBody>
      </p:sp>
      <p:sp>
        <p:nvSpPr>
          <p:cNvPr id="86020" name="Text Box 4"/>
          <p:cNvSpPr txBox="1">
            <a:spLocks noChangeArrowheads="1"/>
          </p:cNvSpPr>
          <p:nvPr/>
        </p:nvSpPr>
        <p:spPr bwMode="auto">
          <a:xfrm>
            <a:off x="6324600" y="4953000"/>
            <a:ext cx="1895475" cy="307975"/>
          </a:xfrm>
          <a:prstGeom prst="rect">
            <a:avLst/>
          </a:prstGeom>
          <a:noFill/>
          <a:ln w="9525">
            <a:noFill/>
            <a:miter lim="800000"/>
            <a:headEnd/>
            <a:tailEnd/>
          </a:ln>
        </p:spPr>
        <p:txBody>
          <a:bodyPr wrap="none">
            <a:spAutoFit/>
          </a:bodyPr>
          <a:lstStyle/>
          <a:p>
            <a:r>
              <a:rPr lang="en-US" sz="1400" b="1">
                <a:latin typeface="Times New Roman" pitchFamily="18" charset="0"/>
              </a:rPr>
              <a:t>Tanenbaum, Fig. 3-35.</a:t>
            </a:r>
          </a:p>
        </p:txBody>
      </p:sp>
      <p:pic>
        <p:nvPicPr>
          <p:cNvPr id="86021" name="Picture 8"/>
          <p:cNvPicPr>
            <a:picLocks noChangeAspect="1" noChangeArrowheads="1"/>
          </p:cNvPicPr>
          <p:nvPr/>
        </p:nvPicPr>
        <p:blipFill>
          <a:blip r:embed="rId3">
            <a:lum bright="-20000" contrast="18000"/>
          </a:blip>
          <a:srcRect/>
          <a:stretch>
            <a:fillRect/>
          </a:stretch>
        </p:blipFill>
        <p:spPr bwMode="auto">
          <a:xfrm>
            <a:off x="5257800" y="2590800"/>
            <a:ext cx="3800475" cy="1885950"/>
          </a:xfrm>
          <a:prstGeom prst="rect">
            <a:avLst/>
          </a:prstGeom>
          <a:noFill/>
          <a:ln w="9525">
            <a:noFill/>
            <a:miter lim="800000"/>
            <a:headEnd/>
            <a:tailEnd/>
          </a:ln>
        </p:spPr>
      </p:pic>
      <p:sp>
        <p:nvSpPr>
          <p:cNvPr id="10" name="Rectangle 9"/>
          <p:cNvSpPr/>
          <p:nvPr/>
        </p:nvSpPr>
        <p:spPr>
          <a:xfrm>
            <a:off x="5257800" y="4572000"/>
            <a:ext cx="3733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t>A segment desciptor  (numbers are field lengths)</a:t>
            </a:r>
          </a:p>
        </p:txBody>
      </p:sp>
      <p:cxnSp>
        <p:nvCxnSpPr>
          <p:cNvPr id="12" name="Straight Connector 11"/>
          <p:cNvCxnSpPr/>
          <p:nvPr/>
        </p:nvCxnSpPr>
        <p:spPr>
          <a:xfrm>
            <a:off x="5105400" y="2057400"/>
            <a:ext cx="320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8077201" y="2286000"/>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514600" y="2895600"/>
            <a:ext cx="29718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743200" y="2971800"/>
            <a:ext cx="4495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876800" y="3733800"/>
            <a:ext cx="1905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Segmentation </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Segmentation with Paging: MULTICS</a:t>
            </a:r>
          </a:p>
        </p:txBody>
      </p:sp>
      <p:sp>
        <p:nvSpPr>
          <p:cNvPr id="3076" name="Rectangle 3"/>
          <p:cNvSpPr txBox="1">
            <a:spLocks/>
          </p:cNvSpPr>
          <p:nvPr/>
        </p:nvSpPr>
        <p:spPr bwMode="auto">
          <a:xfrm>
            <a:off x="228600" y="1600200"/>
            <a:ext cx="8763000" cy="838200"/>
          </a:xfrm>
          <a:prstGeom prst="rect">
            <a:avLst/>
          </a:prstGeom>
          <a:noFill/>
          <a:ln w="9525">
            <a:noFill/>
            <a:miter lim="800000"/>
            <a:headEnd/>
            <a:tailEnd/>
          </a:ln>
        </p:spPr>
        <p:txBody>
          <a:bodyPr/>
          <a:lstStyle/>
          <a:p>
            <a:pPr marL="342900" indent="-342900" algn="just" eaLnBrk="0" hangingPunct="0">
              <a:lnSpc>
                <a:spcPct val="90000"/>
              </a:lnSpc>
              <a:spcBef>
                <a:spcPct val="20000"/>
              </a:spcBef>
              <a:buFont typeface="Arial" charset="0"/>
              <a:buChar char="•"/>
            </a:pPr>
            <a:r>
              <a:rPr lang="en-US" sz="2400">
                <a:latin typeface="Times New Roman" pitchFamily="18" charset="0"/>
                <a:cs typeface="Times New Roman" pitchFamily="18" charset="0"/>
              </a:rPr>
              <a:t>Each segment is an ordinary virtual address space and is paged</a:t>
            </a:r>
          </a:p>
          <a:p>
            <a:pPr marL="342900" indent="-342900" algn="just" eaLnBrk="0" hangingPunct="0">
              <a:lnSpc>
                <a:spcPct val="90000"/>
              </a:lnSpc>
              <a:spcBef>
                <a:spcPct val="20000"/>
              </a:spcBef>
              <a:buFont typeface="Arial" charset="0"/>
              <a:buChar char="•"/>
            </a:pPr>
            <a:r>
              <a:rPr lang="en-US" sz="2400">
                <a:latin typeface="Times New Roman" pitchFamily="18" charset="0"/>
                <a:cs typeface="Times New Roman" pitchFamily="18" charset="0"/>
              </a:rPr>
              <a:t>A vitual address (34 bits) consists of two parts</a:t>
            </a:r>
          </a:p>
        </p:txBody>
      </p:sp>
      <p:sp>
        <p:nvSpPr>
          <p:cNvPr id="3077" name="Rectangle 3"/>
          <p:cNvSpPr txBox="1">
            <a:spLocks/>
          </p:cNvSpPr>
          <p:nvPr/>
        </p:nvSpPr>
        <p:spPr bwMode="auto">
          <a:xfrm>
            <a:off x="152400" y="4572000"/>
            <a:ext cx="8763000" cy="2057400"/>
          </a:xfrm>
          <a:prstGeom prst="rect">
            <a:avLst/>
          </a:prstGeom>
          <a:noFill/>
          <a:ln w="9525">
            <a:noFill/>
            <a:miter lim="800000"/>
            <a:headEnd/>
            <a:tailEnd/>
          </a:ln>
        </p:spPr>
        <p:txBody>
          <a:bodyPr/>
          <a:lstStyle/>
          <a:p>
            <a:pPr marL="342900" indent="-342900" algn="just" eaLnBrk="0" hangingPunct="0">
              <a:lnSpc>
                <a:spcPct val="90000"/>
              </a:lnSpc>
              <a:spcBef>
                <a:spcPct val="20000"/>
              </a:spcBef>
              <a:buFont typeface="Arial" charset="0"/>
              <a:buChar char="•"/>
            </a:pPr>
            <a:r>
              <a:rPr lang="en-US" sz="2800">
                <a:latin typeface="Times New Roman" pitchFamily="18" charset="0"/>
                <a:cs typeface="Times New Roman" pitchFamily="18" charset="0"/>
              </a:rPr>
              <a:t>In implementation,</a:t>
            </a:r>
          </a:p>
          <a:p>
            <a:pPr marL="742950" lvl="1" indent="-285750" algn="just" eaLnBrk="0" hangingPunct="0">
              <a:lnSpc>
                <a:spcPct val="90000"/>
              </a:lnSpc>
              <a:spcBef>
                <a:spcPct val="20000"/>
              </a:spcBef>
              <a:buFont typeface="Arial" charset="0"/>
              <a:buChar char="–"/>
            </a:pPr>
            <a:r>
              <a:rPr lang="en-US" sz="2400">
                <a:latin typeface="Times New Roman" pitchFamily="18" charset="0"/>
                <a:cs typeface="Times New Roman" pitchFamily="18" charset="0"/>
              </a:rPr>
              <a:t>The descriptor segment is itself paged has been omitted</a:t>
            </a:r>
          </a:p>
          <a:p>
            <a:pPr marL="742950" lvl="1" indent="-285750" algn="just" eaLnBrk="0" hangingPunct="0">
              <a:lnSpc>
                <a:spcPct val="90000"/>
              </a:lnSpc>
              <a:spcBef>
                <a:spcPct val="20000"/>
              </a:spcBef>
              <a:buFont typeface="Arial" charset="0"/>
              <a:buChar char="–"/>
            </a:pPr>
            <a:r>
              <a:rPr lang="en-US" sz="2400">
                <a:latin typeface="Times New Roman" pitchFamily="18" charset="0"/>
                <a:cs typeface="Times New Roman" pitchFamily="18" charset="0"/>
              </a:rPr>
              <a:t>A base register is used to locate the descriptor segment’s table. This register points to the pages of descriptor segment</a:t>
            </a:r>
          </a:p>
        </p:txBody>
      </p:sp>
      <p:grpSp>
        <p:nvGrpSpPr>
          <p:cNvPr id="2" name="Group 11"/>
          <p:cNvGrpSpPr>
            <a:grpSpLocks/>
          </p:cNvGrpSpPr>
          <p:nvPr/>
        </p:nvGrpSpPr>
        <p:grpSpPr bwMode="auto">
          <a:xfrm>
            <a:off x="1676400" y="2514600"/>
            <a:ext cx="5410200" cy="2057400"/>
            <a:chOff x="1676400" y="2514600"/>
            <a:chExt cx="5410200" cy="2057400"/>
          </a:xfrm>
        </p:grpSpPr>
        <p:graphicFrame>
          <p:nvGraphicFramePr>
            <p:cNvPr id="3074" name="Object 4"/>
            <p:cNvGraphicFramePr>
              <a:graphicFrameLocks noChangeAspect="1"/>
            </p:cNvGraphicFramePr>
            <p:nvPr/>
          </p:nvGraphicFramePr>
          <p:xfrm>
            <a:off x="1676400" y="2753380"/>
            <a:ext cx="5410200" cy="1268413"/>
          </p:xfrm>
          <a:graphic>
            <a:graphicData uri="http://schemas.openxmlformats.org/presentationml/2006/ole">
              <p:oleObj spid="_x0000_s3074" name="Image" r:id="rId4" imgW="15544800" imgH="2743200" progId="">
                <p:embed/>
              </p:oleObj>
            </a:graphicData>
          </a:graphic>
        </p:graphicFrame>
        <p:sp>
          <p:nvSpPr>
            <p:cNvPr id="3081" name="Text Box 4"/>
            <p:cNvSpPr txBox="1">
              <a:spLocks noChangeArrowheads="1"/>
            </p:cNvSpPr>
            <p:nvPr/>
          </p:nvSpPr>
          <p:spPr bwMode="auto">
            <a:xfrm>
              <a:off x="3886200" y="4048780"/>
              <a:ext cx="2694456" cy="523220"/>
            </a:xfrm>
            <a:prstGeom prst="rect">
              <a:avLst/>
            </a:prstGeom>
            <a:noFill/>
            <a:ln w="9525">
              <a:noFill/>
              <a:miter lim="800000"/>
              <a:headEnd/>
              <a:tailEnd/>
            </a:ln>
          </p:spPr>
          <p:txBody>
            <a:bodyPr>
              <a:spAutoFit/>
            </a:bodyPr>
            <a:lstStyle/>
            <a:p>
              <a:pPr algn="ctr"/>
              <a:r>
                <a:rPr lang="en-US" sz="1400" b="1">
                  <a:latin typeface="Times New Roman" pitchFamily="18" charset="0"/>
                </a:rPr>
                <a:t>34-bit MULTICS virtual address</a:t>
              </a:r>
            </a:p>
            <a:p>
              <a:pPr algn="ctr"/>
              <a:r>
                <a:rPr lang="en-US" sz="1400" b="1">
                  <a:latin typeface="Times New Roman" pitchFamily="18" charset="0"/>
                </a:rPr>
                <a:t>Tanenbaum, Fig. 3-36.</a:t>
              </a:r>
            </a:p>
          </p:txBody>
        </p:sp>
        <p:cxnSp>
          <p:nvCxnSpPr>
            <p:cNvPr id="8" name="Straight Arrow Connector 7"/>
            <p:cNvCxnSpPr/>
            <p:nvPr/>
          </p:nvCxnSpPr>
          <p:spPr>
            <a:xfrm rot="10800000" flipV="1">
              <a:off x="3810000" y="2524125"/>
              <a:ext cx="914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24400" y="2514600"/>
              <a:ext cx="609600" cy="314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914400" y="0"/>
            <a:ext cx="8229600" cy="762000"/>
          </a:xfrm>
        </p:spPr>
        <p:txBody>
          <a:bodyPr/>
          <a:lstStyle/>
          <a:p>
            <a:r>
              <a:rPr lang="en-US" smtClean="0"/>
              <a:t>Design</a:t>
            </a:r>
            <a:r>
              <a:rPr lang="en-US" b="1" smtClean="0">
                <a:latin typeface="Times New Roman" pitchFamily="18" charset="0"/>
                <a:cs typeface="Times New Roman" pitchFamily="18" charset="0"/>
              </a:rPr>
              <a:t> Issues for Paging System</a:t>
            </a:r>
          </a:p>
        </p:txBody>
      </p:sp>
      <p:sp>
        <p:nvSpPr>
          <p:cNvPr id="24579" name="Rectangle 3"/>
          <p:cNvSpPr>
            <a:spLocks noGrp="1"/>
          </p:cNvSpPr>
          <p:nvPr>
            <p:ph type="body" idx="1"/>
          </p:nvPr>
        </p:nvSpPr>
        <p:spPr>
          <a:xfrm>
            <a:off x="228600" y="1600200"/>
            <a:ext cx="8610600" cy="4343400"/>
          </a:xfrm>
        </p:spPr>
        <p:txBody>
          <a:bodyPr/>
          <a:lstStyle/>
          <a:p>
            <a:pPr algn="just" eaLnBrk="1" hangingPunct="1">
              <a:lnSpc>
                <a:spcPct val="90000"/>
              </a:lnSpc>
              <a:buClrTx/>
              <a:buSzTx/>
              <a:buFont typeface="Arial" charset="0"/>
              <a:buChar char="•"/>
            </a:pPr>
            <a:r>
              <a:rPr lang="en-US" sz="2800" b="1" i="1" smtClean="0">
                <a:solidFill>
                  <a:srgbClr val="0000FF"/>
                </a:solidFill>
                <a:latin typeface="Times New Roman" pitchFamily="18" charset="0"/>
                <a:cs typeface="Times New Roman" pitchFamily="18" charset="0"/>
                <a:sym typeface="Wingdings" pitchFamily="2" charset="2"/>
              </a:rPr>
              <a:t>Local algorithms</a:t>
            </a:r>
          </a:p>
          <a:p>
            <a:pPr lvl="1" algn="just" eaLnBrk="1" hangingPunct="1">
              <a:lnSpc>
                <a:spcPct val="90000"/>
              </a:lnSpc>
            </a:pPr>
            <a:r>
              <a:rPr lang="en-US" smtClean="0">
                <a:solidFill>
                  <a:srgbClr val="0000FF"/>
                </a:solidFill>
                <a:latin typeface="Times New Roman" pitchFamily="18" charset="0"/>
                <a:cs typeface="Times New Roman" pitchFamily="18" charset="0"/>
              </a:rPr>
              <a:t>The working set grows → </a:t>
            </a:r>
            <a:r>
              <a:rPr lang="en-US" smtClean="0">
                <a:solidFill>
                  <a:srgbClr val="0000FF"/>
                </a:solidFill>
                <a:latin typeface="Times New Roman" pitchFamily="18" charset="0"/>
                <a:cs typeface="Times New Roman" pitchFamily="18" charset="0"/>
                <a:sym typeface="Wingdings" pitchFamily="2" charset="2"/>
              </a:rPr>
              <a:t>thrashing</a:t>
            </a:r>
          </a:p>
          <a:p>
            <a:pPr lvl="1" algn="just" eaLnBrk="1" hangingPunct="1">
              <a:lnSpc>
                <a:spcPct val="90000"/>
              </a:lnSpc>
            </a:pPr>
            <a:r>
              <a:rPr lang="en-US" smtClean="0">
                <a:solidFill>
                  <a:srgbClr val="0000FF"/>
                </a:solidFill>
                <a:latin typeface="Times New Roman" pitchFamily="18" charset="0"/>
                <a:cs typeface="Times New Roman" pitchFamily="18" charset="0"/>
                <a:sym typeface="Wingdings" pitchFamily="2" charset="2"/>
              </a:rPr>
              <a:t>The working set shrinks </a:t>
            </a:r>
            <a:r>
              <a:rPr lang="en-US" smtClean="0">
                <a:solidFill>
                  <a:srgbClr val="0000FF"/>
                </a:solidFill>
                <a:latin typeface="Times New Roman" pitchFamily="18" charset="0"/>
                <a:cs typeface="Times New Roman" pitchFamily="18" charset="0"/>
              </a:rPr>
              <a:t>→</a:t>
            </a:r>
            <a:r>
              <a:rPr lang="en-US" smtClean="0">
                <a:solidFill>
                  <a:srgbClr val="0000FF"/>
                </a:solidFill>
                <a:latin typeface="Times New Roman" pitchFamily="18" charset="0"/>
                <a:cs typeface="Times New Roman" pitchFamily="18" charset="0"/>
                <a:sym typeface="Wingdings" pitchFamily="2" charset="2"/>
              </a:rPr>
              <a:t> waste of memory</a:t>
            </a:r>
            <a:endParaRPr lang="en-US" smtClean="0">
              <a:solidFill>
                <a:srgbClr val="0000FF"/>
              </a:solidFill>
              <a:latin typeface="Times New Roman" pitchFamily="18" charset="0"/>
              <a:cs typeface="Times New Roman" pitchFamily="18" charset="0"/>
            </a:endParaRPr>
          </a:p>
          <a:p>
            <a:pPr algn="just" eaLnBrk="1" hangingPunct="1">
              <a:lnSpc>
                <a:spcPct val="80000"/>
              </a:lnSpc>
              <a:buClrTx/>
              <a:buSzTx/>
              <a:buFont typeface="Arial" charset="0"/>
              <a:buChar char="•"/>
            </a:pPr>
            <a:r>
              <a:rPr lang="en-US" sz="2800" b="1" i="1" smtClean="0">
                <a:solidFill>
                  <a:srgbClr val="008000"/>
                </a:solidFill>
                <a:latin typeface="Times New Roman" pitchFamily="18" charset="0"/>
                <a:cs typeface="Times New Roman" pitchFamily="18" charset="0"/>
              </a:rPr>
              <a:t>Global algorithms </a:t>
            </a:r>
          </a:p>
          <a:p>
            <a:pPr lvl="1" algn="just" eaLnBrk="1" hangingPunct="1">
              <a:lnSpc>
                <a:spcPct val="80000"/>
              </a:lnSpc>
            </a:pPr>
            <a:r>
              <a:rPr lang="en-US" smtClean="0">
                <a:solidFill>
                  <a:srgbClr val="008000"/>
                </a:solidFill>
                <a:latin typeface="Times New Roman" pitchFamily="18" charset="0"/>
                <a:cs typeface="Times New Roman" pitchFamily="18" charset="0"/>
              </a:rPr>
              <a:t>Work better, especially when the working set size can vary over the lifetime of a process</a:t>
            </a:r>
          </a:p>
          <a:p>
            <a:pPr lvl="1" algn="just" eaLnBrk="1" hangingPunct="1">
              <a:lnSpc>
                <a:spcPct val="80000"/>
              </a:lnSpc>
            </a:pPr>
            <a:r>
              <a:rPr lang="en-US" smtClean="0">
                <a:solidFill>
                  <a:srgbClr val="008000"/>
                </a:solidFill>
                <a:latin typeface="Times New Roman" pitchFamily="18" charset="0"/>
                <a:cs typeface="Times New Roman" pitchFamily="18" charset="0"/>
              </a:rPr>
              <a:t>The</a:t>
            </a:r>
            <a:r>
              <a:rPr lang="en-US" smtClean="0">
                <a:solidFill>
                  <a:srgbClr val="008000"/>
                </a:solidFill>
                <a:latin typeface="Times New Roman" pitchFamily="18" charset="0"/>
                <a:cs typeface="Times New Roman" pitchFamily="18" charset="0"/>
                <a:sym typeface="Wingdings" pitchFamily="2" charset="2"/>
              </a:rPr>
              <a:t> thrashing can occurs to other processes of which pages are chosen to replace </a:t>
            </a:r>
            <a:r>
              <a:rPr lang="en-US" smtClean="0">
                <a:solidFill>
                  <a:srgbClr val="008000"/>
                </a:solidFill>
                <a:latin typeface="Times New Roman" pitchFamily="18" charset="0"/>
                <a:cs typeface="Times New Roman" pitchFamily="18" charset="0"/>
              </a:rPr>
              <a:t>→ the other processes can not control the page fault rate</a:t>
            </a:r>
            <a:endParaRPr lang="en-US" smtClean="0">
              <a:solidFill>
                <a:srgbClr val="008000"/>
              </a:solidFill>
              <a:latin typeface="Times New Roman" pitchFamily="18" charset="0"/>
              <a:cs typeface="Times New Roman" pitchFamily="18" charset="0"/>
              <a:sym typeface="Wingdings" pitchFamily="2" charset="2"/>
            </a:endParaRPr>
          </a:p>
          <a:p>
            <a:pPr lvl="1" algn="just" eaLnBrk="1" hangingPunct="1">
              <a:lnSpc>
                <a:spcPct val="80000"/>
              </a:lnSpc>
            </a:pPr>
            <a:r>
              <a:rPr lang="en-US" smtClean="0">
                <a:solidFill>
                  <a:srgbClr val="008000"/>
                </a:solidFill>
                <a:latin typeface="Times New Roman" pitchFamily="18" charset="0"/>
                <a:cs typeface="Times New Roman" pitchFamily="18" charset="0"/>
                <a:sym typeface="Wingdings" pitchFamily="2" charset="2"/>
              </a:rPr>
              <a:t>The working set size is smaller </a:t>
            </a:r>
            <a:r>
              <a:rPr lang="en-US" smtClean="0">
                <a:solidFill>
                  <a:srgbClr val="008000"/>
                </a:solidFill>
                <a:latin typeface="Times New Roman" pitchFamily="18" charset="0"/>
                <a:cs typeface="Times New Roman" pitchFamily="18" charset="0"/>
              </a:rPr>
              <a:t>→</a:t>
            </a:r>
            <a:r>
              <a:rPr lang="en-US" smtClean="0">
                <a:solidFill>
                  <a:srgbClr val="008000"/>
                </a:solidFill>
                <a:latin typeface="Times New Roman" pitchFamily="18" charset="0"/>
                <a:cs typeface="Times New Roman" pitchFamily="18" charset="0"/>
                <a:sym typeface="Wingdings" pitchFamily="2" charset="2"/>
              </a:rPr>
              <a:t> waste of memory</a:t>
            </a:r>
            <a:endParaRPr lang="en-US" smtClean="0">
              <a:solidFill>
                <a:srgbClr val="008000"/>
              </a:solidFill>
              <a:latin typeface="Times New Roman" pitchFamily="18" charset="0"/>
              <a:cs typeface="Times New Roman" pitchFamily="18" charset="0"/>
            </a:endParaRPr>
          </a:p>
        </p:txBody>
      </p:sp>
      <p:sp>
        <p:nvSpPr>
          <p:cNvPr id="24580" name="Rectangle 4"/>
          <p:cNvSpPr>
            <a:spLocks/>
          </p:cNvSpPr>
          <p:nvPr/>
        </p:nvSpPr>
        <p:spPr bwMode="auto">
          <a:xfrm>
            <a:off x="914400" y="609600"/>
            <a:ext cx="8229600" cy="609600"/>
          </a:xfrm>
          <a:prstGeom prst="rect">
            <a:avLst/>
          </a:prstGeom>
          <a:noFill/>
          <a:ln w="9525">
            <a:noFill/>
            <a:miter lim="800000"/>
            <a:headEnd/>
            <a:tailEnd/>
          </a:ln>
        </p:spPr>
        <p:txBody>
          <a:bodyPr anchor="ctr"/>
          <a:lstStyle/>
          <a:p>
            <a:pPr algn="ctr" eaLnBrk="0" hangingPunct="0"/>
            <a:r>
              <a:rPr lang="en-US" sz="3200">
                <a:solidFill>
                  <a:srgbClr val="0000FF"/>
                </a:solidFill>
                <a:latin typeface="Times New Roman" pitchFamily="18" charset="0"/>
                <a:cs typeface="Times New Roman" pitchFamily="18" charset="0"/>
              </a:rPr>
              <a:t>Local vs. Global Allocation Policies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Segmentation </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Segmentation with Paging: MULTICS</a:t>
            </a:r>
          </a:p>
        </p:txBody>
      </p:sp>
      <p:sp>
        <p:nvSpPr>
          <p:cNvPr id="87043" name="Rectangle 3"/>
          <p:cNvSpPr>
            <a:spLocks noGrp="1"/>
          </p:cNvSpPr>
          <p:nvPr>
            <p:ph type="body" sz="half" idx="4294967295"/>
          </p:nvPr>
        </p:nvSpPr>
        <p:spPr>
          <a:xfrm>
            <a:off x="457200" y="3962400"/>
            <a:ext cx="8305800" cy="2819400"/>
          </a:xfrm>
        </p:spPr>
        <p:txBody>
          <a:bodyPr>
            <a:normAutofit lnSpcReduction="10000"/>
          </a:bodyPr>
          <a:lstStyle/>
          <a:p>
            <a:pPr algn="just"/>
            <a:r>
              <a:rPr lang="en-US" sz="2400" smtClean="0">
                <a:latin typeface="Times New Roman" pitchFamily="18" charset="0"/>
                <a:cs typeface="Times New Roman" pitchFamily="18" charset="0"/>
              </a:rPr>
              <a:t>How to convert the &lt;segment, offset&gt; to physical address</a:t>
            </a:r>
          </a:p>
          <a:p>
            <a:pPr lvl="1" algn="just"/>
            <a:r>
              <a:rPr lang="en-US" sz="2000" smtClean="0">
                <a:latin typeface="Times New Roman" pitchFamily="18" charset="0"/>
                <a:cs typeface="Times New Roman" pitchFamily="18" charset="0"/>
              </a:rPr>
              <a:t>The segment number is used to checked if the segment’s table is in memory or not. If so, the segment table is located. </a:t>
            </a:r>
          </a:p>
          <a:p>
            <a:pPr lvl="2" algn="just"/>
            <a:r>
              <a:rPr lang="en-US" sz="1800" smtClean="0">
                <a:latin typeface="Times New Roman" pitchFamily="18" charset="0"/>
                <a:cs typeface="Times New Roman" pitchFamily="18" charset="0"/>
              </a:rPr>
              <a:t>The page number is used to check if the virtual page is mapped (valid)</a:t>
            </a:r>
          </a:p>
          <a:p>
            <a:pPr lvl="2" algn="just"/>
            <a:r>
              <a:rPr lang="en-US" sz="1800" smtClean="0">
                <a:latin typeface="Times New Roman" pitchFamily="18" charset="0"/>
                <a:cs typeface="Times New Roman" pitchFamily="18" charset="0"/>
              </a:rPr>
              <a:t>If so, the page frame is added to the offset to give the physical address </a:t>
            </a:r>
          </a:p>
          <a:p>
            <a:pPr lvl="2" algn="just"/>
            <a:r>
              <a:rPr lang="en-US" sz="1800" smtClean="0">
                <a:latin typeface="Times New Roman" pitchFamily="18" charset="0"/>
                <a:cs typeface="Times New Roman" pitchFamily="18" charset="0"/>
              </a:rPr>
              <a:t>Otherwise, a page fault is triggered.</a:t>
            </a:r>
          </a:p>
          <a:p>
            <a:pPr lvl="1" algn="just"/>
            <a:r>
              <a:rPr lang="en-US" sz="2000" smtClean="0">
                <a:latin typeface="Times New Roman" pitchFamily="18" charset="0"/>
                <a:cs typeface="Times New Roman" pitchFamily="18" charset="0"/>
              </a:rPr>
              <a:t>If not, segment fault occurs. </a:t>
            </a:r>
          </a:p>
          <a:p>
            <a:pPr lvl="1" algn="just"/>
            <a:r>
              <a:rPr lang="en-US" sz="2000" smtClean="0">
                <a:latin typeface="Times New Roman" pitchFamily="18" charset="0"/>
                <a:cs typeface="Times New Roman" pitchFamily="18" charset="0"/>
              </a:rPr>
              <a:t>If there is a protection violation, a fault (trap) occurs.</a:t>
            </a:r>
          </a:p>
        </p:txBody>
      </p:sp>
      <p:sp>
        <p:nvSpPr>
          <p:cNvPr id="87044" name="Text Box 4"/>
          <p:cNvSpPr txBox="1">
            <a:spLocks noChangeArrowheads="1"/>
          </p:cNvSpPr>
          <p:nvPr/>
        </p:nvSpPr>
        <p:spPr bwMode="auto">
          <a:xfrm>
            <a:off x="533400" y="3276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3-37.</a:t>
            </a:r>
          </a:p>
        </p:txBody>
      </p:sp>
      <p:pic>
        <p:nvPicPr>
          <p:cNvPr id="87045" name="Picture 6"/>
          <p:cNvPicPr>
            <a:picLocks noChangeAspect="1" noChangeArrowheads="1"/>
          </p:cNvPicPr>
          <p:nvPr/>
        </p:nvPicPr>
        <p:blipFill>
          <a:blip r:embed="rId3"/>
          <a:srcRect/>
          <a:stretch>
            <a:fillRect/>
          </a:stretch>
        </p:blipFill>
        <p:spPr bwMode="auto">
          <a:xfrm>
            <a:off x="381000" y="1371600"/>
            <a:ext cx="5029200" cy="809625"/>
          </a:xfrm>
          <a:prstGeom prst="rect">
            <a:avLst/>
          </a:prstGeom>
          <a:noFill/>
          <a:ln w="9525">
            <a:noFill/>
            <a:miter lim="800000"/>
            <a:headEnd/>
            <a:tailEnd/>
          </a:ln>
        </p:spPr>
      </p:pic>
      <p:pic>
        <p:nvPicPr>
          <p:cNvPr id="87046" name="Picture 7"/>
          <p:cNvPicPr>
            <a:picLocks noChangeAspect="1" noChangeArrowheads="1"/>
          </p:cNvPicPr>
          <p:nvPr/>
        </p:nvPicPr>
        <p:blipFill>
          <a:blip r:embed="rId4"/>
          <a:srcRect/>
          <a:stretch>
            <a:fillRect/>
          </a:stretch>
        </p:blipFill>
        <p:spPr bwMode="auto">
          <a:xfrm>
            <a:off x="3105150" y="2162175"/>
            <a:ext cx="5429250" cy="1724025"/>
          </a:xfrm>
          <a:prstGeom prst="rect">
            <a:avLst/>
          </a:prstGeom>
          <a:noFill/>
          <a:ln w="9525">
            <a:noFill/>
            <a:miter lim="800000"/>
            <a:headEnd/>
            <a:tailEnd/>
          </a:ln>
        </p:spPr>
      </p:pic>
      <p:cxnSp>
        <p:nvCxnSpPr>
          <p:cNvPr id="9" name="Straight Arrow Connector 8"/>
          <p:cNvCxnSpPr/>
          <p:nvPr/>
        </p:nvCxnSpPr>
        <p:spPr>
          <a:xfrm>
            <a:off x="1905000" y="1905000"/>
            <a:ext cx="17526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657600" y="1905000"/>
            <a:ext cx="17526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idx="4294967295"/>
          </p:nvPr>
        </p:nvSpPr>
        <p:spPr>
          <a:xfrm>
            <a:off x="381000" y="0"/>
            <a:ext cx="8229600" cy="1143000"/>
          </a:xfrm>
        </p:spPr>
        <p:txBody>
          <a:bodyPr/>
          <a:lstStyle/>
          <a:p>
            <a:r>
              <a:rPr lang="en-US" sz="4000" b="1" smtClean="0">
                <a:latin typeface="Times New Roman" pitchFamily="18" charset="0"/>
                <a:cs typeface="Times New Roman" pitchFamily="18" charset="0"/>
              </a:rPr>
              <a:t>Segmentation </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Segmentation with Paging: MULTICS</a:t>
            </a:r>
          </a:p>
        </p:txBody>
      </p:sp>
      <p:sp>
        <p:nvSpPr>
          <p:cNvPr id="88067" name="Rectangle 3"/>
          <p:cNvSpPr>
            <a:spLocks noGrp="1"/>
          </p:cNvSpPr>
          <p:nvPr>
            <p:ph type="body" sz="half" idx="4294967295"/>
          </p:nvPr>
        </p:nvSpPr>
        <p:spPr>
          <a:xfrm>
            <a:off x="152400" y="1295400"/>
            <a:ext cx="8839200" cy="5105400"/>
          </a:xfrm>
        </p:spPr>
        <p:txBody>
          <a:bodyPr/>
          <a:lstStyle/>
          <a:p>
            <a:pPr algn="just"/>
            <a:r>
              <a:rPr lang="en-US" sz="2800" smtClean="0">
                <a:latin typeface="Times New Roman" pitchFamily="18" charset="0"/>
                <a:cs typeface="Times New Roman" pitchFamily="18" charset="0"/>
              </a:rPr>
              <a:t>In reality implementation, </a:t>
            </a:r>
          </a:p>
          <a:p>
            <a:pPr lvl="1" algn="just"/>
            <a:r>
              <a:rPr lang="en-US" sz="2400" smtClean="0">
                <a:latin typeface="Times New Roman" pitchFamily="18" charset="0"/>
                <a:cs typeface="Times New Roman" pitchFamily="18" charset="0"/>
              </a:rPr>
              <a:t>The TLB (Translation Lookaside Buffer) is used</a:t>
            </a:r>
          </a:p>
          <a:p>
            <a:pPr lvl="1" algn="just"/>
            <a:r>
              <a:rPr lang="en-US" sz="2400" smtClean="0">
                <a:latin typeface="Times New Roman" pitchFamily="18" charset="0"/>
                <a:cs typeface="Times New Roman" pitchFamily="18" charset="0"/>
              </a:rPr>
              <a:t>When an address is presented to the computer, the addressing first checks to see if the virtual address is in the TLB</a:t>
            </a:r>
          </a:p>
          <a:p>
            <a:pPr lvl="1" algn="just"/>
            <a:r>
              <a:rPr lang="en-US" sz="2400" smtClean="0">
                <a:latin typeface="Times New Roman" pitchFamily="18" charset="0"/>
                <a:cs typeface="Times New Roman" pitchFamily="18" charset="0"/>
              </a:rPr>
              <a:t>If so, it gets the page frame number directly from the TLB and forms the actual address of the referenced word without having to look in the descriptor segment or page table</a:t>
            </a:r>
          </a:p>
          <a:p>
            <a:pPr lvl="1" algn="just"/>
            <a:r>
              <a:rPr lang="en-US" sz="2400" smtClean="0">
                <a:latin typeface="Times New Roman" pitchFamily="18" charset="0"/>
                <a:cs typeface="Times New Roman" pitchFamily="18" charset="0"/>
              </a:rPr>
              <a:t>Otherwise, </a:t>
            </a:r>
          </a:p>
          <a:p>
            <a:pPr lvl="2" algn="just"/>
            <a:r>
              <a:rPr lang="en-US" sz="2000" smtClean="0">
                <a:latin typeface="Times New Roman" pitchFamily="18" charset="0"/>
                <a:cs typeface="Times New Roman" pitchFamily="18" charset="0"/>
              </a:rPr>
              <a:t>The descriptor and page tables are referenced to find the page frame address</a:t>
            </a:r>
          </a:p>
          <a:p>
            <a:pPr lvl="2" algn="just"/>
            <a:r>
              <a:rPr lang="en-US" sz="2000" smtClean="0">
                <a:latin typeface="Times New Roman" pitchFamily="18" charset="0"/>
                <a:cs typeface="Times New Roman" pitchFamily="18" charset="0"/>
              </a:rPr>
              <a:t>Then, the TLB is updated to include this page using Aging page replacement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914400" y="0"/>
            <a:ext cx="8229600" cy="762000"/>
          </a:xfrm>
        </p:spPr>
        <p:txBody>
          <a:bodyPr vert="horz" lIns="91440" tIns="45720" rIns="91440" bIns="45720" rtlCol="0" anchor="ctr">
            <a:noAutofit/>
          </a:bodyPr>
          <a:lstStyle/>
          <a:p>
            <a:r>
              <a:rPr lang="en-US" smtClean="0"/>
              <a:t>Design Issues for Paging System</a:t>
            </a:r>
          </a:p>
        </p:txBody>
      </p:sp>
      <p:sp>
        <p:nvSpPr>
          <p:cNvPr id="25603" name="Rectangle 3"/>
          <p:cNvSpPr>
            <a:spLocks noGrp="1"/>
          </p:cNvSpPr>
          <p:nvPr>
            <p:ph type="body" idx="1"/>
          </p:nvPr>
        </p:nvSpPr>
        <p:spPr>
          <a:xfrm>
            <a:off x="228600" y="1447800"/>
            <a:ext cx="8686800" cy="4876800"/>
          </a:xfrm>
        </p:spPr>
        <p:txBody>
          <a:bodyPr>
            <a:normAutofit lnSpcReduction="10000"/>
          </a:bodyPr>
          <a:lstStyle/>
          <a:p>
            <a:pPr algn="just" eaLnBrk="1" hangingPunct="1">
              <a:lnSpc>
                <a:spcPct val="80000"/>
              </a:lnSpc>
              <a:buClrTx/>
              <a:buSzTx/>
              <a:buFont typeface="Arial" charset="0"/>
              <a:buChar char="•"/>
            </a:pPr>
            <a:r>
              <a:rPr lang="en-US" sz="2400" smtClean="0">
                <a:solidFill>
                  <a:srgbClr val="0000FF"/>
                </a:solidFill>
                <a:latin typeface="Times New Roman" pitchFamily="18" charset="0"/>
                <a:cs typeface="Times New Roman" pitchFamily="18" charset="0"/>
                <a:sym typeface="Wingdings" pitchFamily="2" charset="2"/>
              </a:rPr>
              <a:t>Strategies for t</a:t>
            </a:r>
            <a:r>
              <a:rPr lang="en-US" sz="2400" smtClean="0">
                <a:solidFill>
                  <a:srgbClr val="0000FF"/>
                </a:solidFill>
                <a:latin typeface="Times New Roman" pitchFamily="18" charset="0"/>
                <a:cs typeface="Times New Roman" pitchFamily="18" charset="0"/>
              </a:rPr>
              <a:t>he system must continually </a:t>
            </a:r>
            <a:r>
              <a:rPr lang="en-US" sz="2400" b="1" smtClean="0">
                <a:solidFill>
                  <a:srgbClr val="0000FF"/>
                </a:solidFill>
                <a:latin typeface="Times New Roman" pitchFamily="18" charset="0"/>
                <a:cs typeface="Times New Roman" pitchFamily="18" charset="0"/>
              </a:rPr>
              <a:t>decide how many page frames</a:t>
            </a:r>
            <a:r>
              <a:rPr lang="en-US" sz="2400" smtClean="0">
                <a:solidFill>
                  <a:srgbClr val="0000FF"/>
                </a:solidFill>
                <a:latin typeface="Times New Roman" pitchFamily="18" charset="0"/>
                <a:cs typeface="Times New Roman" pitchFamily="18" charset="0"/>
              </a:rPr>
              <a:t> to assign to each process</a:t>
            </a:r>
            <a:endParaRPr lang="en-US" sz="2400" smtClean="0">
              <a:solidFill>
                <a:srgbClr val="0000FF"/>
              </a:solidFill>
              <a:latin typeface="Times New Roman" pitchFamily="18" charset="0"/>
              <a:cs typeface="Times New Roman" pitchFamily="18" charset="0"/>
              <a:sym typeface="Wingdings" pitchFamily="2" charset="2"/>
            </a:endParaRPr>
          </a:p>
          <a:p>
            <a:pPr lvl="1" algn="just" eaLnBrk="1" hangingPunct="1">
              <a:lnSpc>
                <a:spcPct val="80000"/>
              </a:lnSpc>
            </a:pPr>
            <a:r>
              <a:rPr lang="en-US" sz="2400" smtClean="0">
                <a:latin typeface="Times New Roman" pitchFamily="18" charset="0"/>
                <a:cs typeface="Times New Roman" pitchFamily="18" charset="0"/>
                <a:sym typeface="Wingdings" pitchFamily="2" charset="2"/>
              </a:rPr>
              <a:t>Monitor the size of working set of all processes based on the aging bits of pages (It does not necessarily prevent thrashing)</a:t>
            </a:r>
          </a:p>
          <a:p>
            <a:pPr lvl="1" algn="just" eaLnBrk="1" hangingPunct="1">
              <a:lnSpc>
                <a:spcPct val="80000"/>
              </a:lnSpc>
            </a:pPr>
            <a:r>
              <a:rPr lang="en-US" sz="2400" smtClean="0">
                <a:latin typeface="Times New Roman" pitchFamily="18" charset="0"/>
                <a:cs typeface="Times New Roman" pitchFamily="18" charset="0"/>
                <a:sym typeface="Wingdings" pitchFamily="2" charset="2"/>
              </a:rPr>
              <a:t>Page frames allocation algorithm: </a:t>
            </a:r>
          </a:p>
          <a:p>
            <a:pPr lvl="2" algn="just" eaLnBrk="1" hangingPunct="1">
              <a:lnSpc>
                <a:spcPct val="80000"/>
              </a:lnSpc>
            </a:pPr>
            <a:r>
              <a:rPr lang="en-US" smtClean="0">
                <a:latin typeface="Times New Roman" pitchFamily="18" charset="0"/>
                <a:cs typeface="Times New Roman" pitchFamily="18" charset="0"/>
                <a:sym typeface="Wingdings" pitchFamily="2" charset="2"/>
              </a:rPr>
              <a:t>To periodically determine the number of running processes</a:t>
            </a:r>
          </a:p>
          <a:p>
            <a:pPr lvl="2" algn="just" eaLnBrk="1" hangingPunct="1">
              <a:lnSpc>
                <a:spcPct val="80000"/>
              </a:lnSpc>
            </a:pPr>
            <a:r>
              <a:rPr lang="en-US" smtClean="0">
                <a:latin typeface="Times New Roman" pitchFamily="18" charset="0"/>
                <a:cs typeface="Times New Roman" pitchFamily="18" charset="0"/>
                <a:sym typeface="Wingdings" pitchFamily="2" charset="2"/>
              </a:rPr>
              <a:t>Allocate pages proportionally with each process size</a:t>
            </a:r>
          </a:p>
          <a:p>
            <a:pPr lvl="2" algn="just" eaLnBrk="1" hangingPunct="1">
              <a:lnSpc>
                <a:spcPct val="80000"/>
              </a:lnSpc>
            </a:pPr>
            <a:r>
              <a:rPr lang="en-US" smtClean="0">
                <a:latin typeface="Times New Roman" pitchFamily="18" charset="0"/>
                <a:cs typeface="Times New Roman" pitchFamily="18" charset="0"/>
                <a:sym typeface="Wingdings" pitchFamily="2" charset="2"/>
              </a:rPr>
              <a:t>Give each process a minimum number of frames</a:t>
            </a:r>
          </a:p>
          <a:p>
            <a:pPr lvl="2" algn="just" eaLnBrk="1" hangingPunct="1">
              <a:lnSpc>
                <a:spcPct val="80000"/>
              </a:lnSpc>
            </a:pPr>
            <a:r>
              <a:rPr lang="en-US" smtClean="0">
                <a:latin typeface="Times New Roman" pitchFamily="18" charset="0"/>
                <a:cs typeface="Times New Roman" pitchFamily="18" charset="0"/>
                <a:sym typeface="Wingdings" pitchFamily="2" charset="2"/>
              </a:rPr>
              <a:t>The allocation is updated dynamically</a:t>
            </a:r>
          </a:p>
          <a:p>
            <a:pPr lvl="3" algn="just" eaLnBrk="1" hangingPunct="1">
              <a:lnSpc>
                <a:spcPct val="80000"/>
              </a:lnSpc>
            </a:pPr>
            <a:r>
              <a:rPr lang="en-US" sz="2400" smtClean="0">
                <a:latin typeface="Times New Roman" pitchFamily="18" charset="0"/>
                <a:cs typeface="Times New Roman" pitchFamily="18" charset="0"/>
                <a:sym typeface="Wingdings" pitchFamily="2" charset="2"/>
              </a:rPr>
              <a:t>The PFF (Page Fault Frequency) algorithm (Count the page number of faults per second)</a:t>
            </a:r>
          </a:p>
          <a:p>
            <a:pPr algn="just" eaLnBrk="1" hangingPunct="1">
              <a:lnSpc>
                <a:spcPct val="80000"/>
              </a:lnSpc>
              <a:buClrTx/>
              <a:buSzTx/>
              <a:buFont typeface="Arial" charset="0"/>
              <a:buChar char="•"/>
            </a:pPr>
            <a:r>
              <a:rPr lang="en-US" sz="2400" smtClean="0">
                <a:solidFill>
                  <a:srgbClr val="0000FF"/>
                </a:solidFill>
                <a:latin typeface="Times New Roman" pitchFamily="18" charset="0"/>
                <a:cs typeface="Times New Roman" pitchFamily="18" charset="0"/>
                <a:sym typeface="Wingdings" pitchFamily="2" charset="2"/>
              </a:rPr>
              <a:t>Some page replacement algorithms </a:t>
            </a:r>
          </a:p>
          <a:p>
            <a:pPr lvl="1" algn="just" eaLnBrk="1" hangingPunct="1">
              <a:lnSpc>
                <a:spcPct val="80000"/>
              </a:lnSpc>
            </a:pPr>
            <a:r>
              <a:rPr lang="en-US" sz="2400" smtClean="0">
                <a:solidFill>
                  <a:srgbClr val="0000FF"/>
                </a:solidFill>
                <a:latin typeface="Times New Roman" pitchFamily="18" charset="0"/>
                <a:cs typeface="Times New Roman" pitchFamily="18" charset="0"/>
                <a:sym typeface="Wingdings" pitchFamily="2" charset="2"/>
              </a:rPr>
              <a:t>Can work with both policies (FIFO, LRU)</a:t>
            </a:r>
          </a:p>
          <a:p>
            <a:pPr lvl="1" algn="just" eaLnBrk="1" hangingPunct="1">
              <a:lnSpc>
                <a:spcPct val="80000"/>
              </a:lnSpc>
            </a:pPr>
            <a:r>
              <a:rPr lang="en-US" sz="2400" smtClean="0">
                <a:solidFill>
                  <a:srgbClr val="0000FF"/>
                </a:solidFill>
                <a:latin typeface="Times New Roman" pitchFamily="18" charset="0"/>
                <a:cs typeface="Times New Roman" pitchFamily="18" charset="0"/>
                <a:sym typeface="Wingdings" pitchFamily="2" charset="2"/>
              </a:rPr>
              <a:t>Can work only with the local policy (WSClock)</a:t>
            </a:r>
          </a:p>
          <a:p>
            <a:pPr lvl="1" algn="just" eaLnBrk="1" hangingPunct="1">
              <a:lnSpc>
                <a:spcPct val="80000"/>
              </a:lnSpc>
              <a:buFont typeface="Arial" charset="0"/>
              <a:buNone/>
            </a:pPr>
            <a:r>
              <a:rPr lang="en-US" sz="2400" smtClean="0">
                <a:solidFill>
                  <a:srgbClr val="0000FF"/>
                </a:solidFill>
                <a:latin typeface="Times New Roman" pitchFamily="18" charset="0"/>
                <a:cs typeface="Times New Roman" pitchFamily="18" charset="0"/>
                <a:sym typeface="Wingdings" pitchFamily="2" charset="2"/>
              </a:rPr>
              <a:t>(</a:t>
            </a:r>
            <a:r>
              <a:rPr lang="en-US" sz="2400" i="1" smtClean="0">
                <a:solidFill>
                  <a:srgbClr val="0000FF"/>
                </a:solidFill>
                <a:latin typeface="Times New Roman" pitchFamily="18" charset="0"/>
                <a:cs typeface="Times New Roman" pitchFamily="18" charset="0"/>
                <a:sym typeface="Wingdings" pitchFamily="2" charset="2"/>
              </a:rPr>
              <a:t> First In First out/ Least Recently Used/ Working Set Clock</a:t>
            </a:r>
            <a:r>
              <a:rPr lang="en-US" sz="2400" smtClean="0">
                <a:solidFill>
                  <a:srgbClr val="0000FF"/>
                </a:solidFill>
                <a:latin typeface="Times New Roman" pitchFamily="18" charset="0"/>
                <a:cs typeface="Times New Roman" pitchFamily="18" charset="0"/>
                <a:sym typeface="Wingdings" pitchFamily="2" charset="2"/>
              </a:rPr>
              <a:t>)</a:t>
            </a:r>
            <a:endParaRPr lang="en-GB" sz="2400" smtClean="0">
              <a:solidFill>
                <a:srgbClr val="0000FF"/>
              </a:solidFill>
              <a:latin typeface="Times New Roman" pitchFamily="18" charset="0"/>
              <a:cs typeface="Times New Roman" pitchFamily="18" charset="0"/>
              <a:sym typeface="Wingdings" pitchFamily="2" charset="2"/>
            </a:endParaRPr>
          </a:p>
        </p:txBody>
      </p:sp>
      <p:sp>
        <p:nvSpPr>
          <p:cNvPr id="25604" name="Rectangle 4"/>
          <p:cNvSpPr>
            <a:spLocks/>
          </p:cNvSpPr>
          <p:nvPr/>
        </p:nvSpPr>
        <p:spPr bwMode="auto">
          <a:xfrm>
            <a:off x="914400" y="609600"/>
            <a:ext cx="8229600" cy="609600"/>
          </a:xfrm>
          <a:prstGeom prst="rect">
            <a:avLst/>
          </a:prstGeom>
          <a:noFill/>
          <a:ln w="9525">
            <a:noFill/>
            <a:miter lim="800000"/>
            <a:headEnd/>
            <a:tailEnd/>
          </a:ln>
        </p:spPr>
        <p:txBody>
          <a:bodyPr anchor="ctr"/>
          <a:lstStyle/>
          <a:p>
            <a:pPr algn="ctr" eaLnBrk="0" hangingPunct="0"/>
            <a:r>
              <a:rPr lang="en-US" sz="3200">
                <a:solidFill>
                  <a:srgbClr val="0000FF"/>
                </a:solidFill>
                <a:latin typeface="Times New Roman" pitchFamily="18" charset="0"/>
                <a:cs typeface="Times New Roman" pitchFamily="18" charset="0"/>
              </a:rPr>
              <a:t>Local vs. Global Allocation Policies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7492</Words>
  <Application>Microsoft Office PowerPoint</Application>
  <PresentationFormat>On-screen Show (4:3)</PresentationFormat>
  <Paragraphs>677</Paragraphs>
  <Slides>81</Slides>
  <Notes>67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81</vt:i4>
      </vt:variant>
    </vt:vector>
  </HeadingPairs>
  <TitlesOfParts>
    <vt:vector size="84" baseType="lpstr">
      <vt:lpstr>Office Theme</vt:lpstr>
      <vt:lpstr>Equation</vt:lpstr>
      <vt:lpstr>Image</vt:lpstr>
      <vt:lpstr>5 Memory Management – Part 2 (4 slots)</vt:lpstr>
      <vt:lpstr>Objectives</vt:lpstr>
      <vt:lpstr>Objectives…</vt:lpstr>
      <vt:lpstr>Review: Paging Algorithms</vt:lpstr>
      <vt:lpstr>5.1- Design Issues for Paging System</vt:lpstr>
      <vt:lpstr>Local vs. Global Allocation Policies</vt:lpstr>
      <vt:lpstr>Design Issues for Paging System</vt:lpstr>
      <vt:lpstr>Design Issues for Paging System</vt:lpstr>
      <vt:lpstr>Design Issues for Paging System</vt:lpstr>
      <vt:lpstr>Design Issues for Paging System</vt:lpstr>
      <vt:lpstr>Design Issues for Paging System</vt:lpstr>
      <vt:lpstr>Design Issues for Paging System</vt:lpstr>
      <vt:lpstr>Design Issues for Paging System</vt:lpstr>
      <vt:lpstr>Design Issues for Paging System</vt:lpstr>
      <vt:lpstr>Design Issues for Paging System</vt:lpstr>
      <vt:lpstr>Design Issues for Paging System</vt:lpstr>
      <vt:lpstr>Design Issues for Paging System</vt:lpstr>
      <vt:lpstr>Design Issues for Paging System</vt:lpstr>
      <vt:lpstr>Design Issues for Paging System</vt:lpstr>
      <vt:lpstr>Design Issues for Paging System</vt:lpstr>
      <vt:lpstr>Design Issues for Paging System</vt:lpstr>
      <vt:lpstr>Design Issues for Paging System</vt:lpstr>
      <vt:lpstr>Design Issues for Paging System</vt:lpstr>
      <vt:lpstr>Design Issues for Paging System</vt:lpstr>
      <vt:lpstr>Design Issues for Paging System</vt:lpstr>
      <vt:lpstr>Design Issues for Paging System   Cleaning Policy</vt:lpstr>
      <vt:lpstr>Design Issues for Paging System   Cleaning Policy</vt:lpstr>
      <vt:lpstr>Design Issues for Paging System   Virtual Memory Interface</vt:lpstr>
      <vt:lpstr>Design Issues for Paging System   Virtual Memory Interface</vt:lpstr>
      <vt:lpstr>Design Issues for Paging System   Virtual Memory Interface</vt:lpstr>
      <vt:lpstr>Design Issues for Paging System   Virtual Memory Interface</vt:lpstr>
      <vt:lpstr>5.2- Implementation Issues</vt:lpstr>
      <vt:lpstr>Impl. Issues: OS Involvement in Paging</vt:lpstr>
      <vt:lpstr>Slide 34</vt:lpstr>
      <vt:lpstr>Impl. Issues: OS Involvement in Paging…</vt:lpstr>
      <vt:lpstr>Slide 36</vt:lpstr>
      <vt:lpstr>Impl. Issues: OS Involvement in Paging…</vt:lpstr>
      <vt:lpstr>Impl. Issues: 10 steps for Page Fault Handling</vt:lpstr>
      <vt:lpstr>Impl. Issues: 10 steps for Page Fault Handling</vt:lpstr>
      <vt:lpstr>Impl. Issues: 10 steps for Page Fault Handling</vt:lpstr>
      <vt:lpstr>Impl. Issues: Instruction Backup</vt:lpstr>
      <vt:lpstr>Impl. Issues: Instruction Backup…</vt:lpstr>
      <vt:lpstr>Impl. Issues: Instruction Backup…</vt:lpstr>
      <vt:lpstr>Impl. Issues:Locking Pages in Memory</vt:lpstr>
      <vt:lpstr>Impl. Issues: Backing Store</vt:lpstr>
      <vt:lpstr>Impl. Issues: Backing Store</vt:lpstr>
      <vt:lpstr>Impl. Issues: Backing Store</vt:lpstr>
      <vt:lpstr>Impl. Issues: Backing Store</vt:lpstr>
      <vt:lpstr>Impl. Issues: Separation of Policy and Mechanism</vt:lpstr>
      <vt:lpstr>Slide 50</vt:lpstr>
      <vt:lpstr>Impl. Issues: Separation of Policy and Mechanism</vt:lpstr>
      <vt:lpstr>5.3- Segmentation</vt:lpstr>
      <vt:lpstr>Segmentation</vt:lpstr>
      <vt:lpstr>Segmentation  Example</vt:lpstr>
      <vt:lpstr>Segmentation</vt:lpstr>
      <vt:lpstr>Segmentation  Implementation using Hardware</vt:lpstr>
      <vt:lpstr>Segmentation  Example</vt:lpstr>
      <vt:lpstr>Segmentation</vt:lpstr>
      <vt:lpstr>Segmentation  Example</vt:lpstr>
      <vt:lpstr>Segmentation  Paging vs. Segmentation</vt:lpstr>
      <vt:lpstr>Segmentation  Implementation of Pure Segment</vt:lpstr>
      <vt:lpstr>Segmentation  Segmentation with Paging</vt:lpstr>
      <vt:lpstr>Summary</vt:lpstr>
      <vt:lpstr>Keep in Your Mind</vt:lpstr>
      <vt:lpstr>Keep in Your Mind</vt:lpstr>
      <vt:lpstr>Keep in Your Mind</vt:lpstr>
      <vt:lpstr>Keep in Your Mind</vt:lpstr>
      <vt:lpstr>Keep in Your Mind</vt:lpstr>
      <vt:lpstr>Keep in Your Mind</vt:lpstr>
      <vt:lpstr>Slide 70</vt:lpstr>
      <vt:lpstr>Segmentation  Segmentation with Paging: The Intel Pentium</vt:lpstr>
      <vt:lpstr>Segmentation  Segmentation with Paging: The Intel Pentium</vt:lpstr>
      <vt:lpstr>Segmentation  Segmentation with Paging: The Intel Pentium</vt:lpstr>
      <vt:lpstr>Segmentation  Segmentation with Paging: The Intel Pentium</vt:lpstr>
      <vt:lpstr>Segmentation  Segmentation with Paging: The Intel Pentium</vt:lpstr>
      <vt:lpstr>Segmentation  Segmentation with Paging: The Intel Pentium</vt:lpstr>
      <vt:lpstr>Segmentation  Segmentation with Paging: MULTICS</vt:lpstr>
      <vt:lpstr>Segmentation  Segmentation with Paging: MULTICS</vt:lpstr>
      <vt:lpstr>Segmentation  Segmentation with Paging: MULTICS</vt:lpstr>
      <vt:lpstr>Segmentation  Segmentation with Paging: MULTICS</vt:lpstr>
      <vt:lpstr>Segmentation  Segmentation with Paging: MULTICS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25</cp:revision>
  <dcterms:created xsi:type="dcterms:W3CDTF">2013-07-11T00:46:38Z</dcterms:created>
  <dcterms:modified xsi:type="dcterms:W3CDTF">2013-09-18T02:21:20Z</dcterms:modified>
</cp:coreProperties>
</file>