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25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72" y="1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13258-7E92-48E1-BE8A-FD11D8D284A7}" type="datetimeFigureOut">
              <a:rPr lang="en-US" smtClean="0"/>
              <a:pPr/>
              <a:t>24-Jun-21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C184B7-F405-4069-B11B-2320076B6715}" type="slidenum">
              <a:rPr lang="en-US" smtClean="0"/>
              <a:pPr/>
              <a:t>‹#›</a:t>
            </a:fld>
            <a:endParaRPr lang="en-US"/>
          </a:p>
        </p:txBody>
      </p:sp>
    </p:spTree>
    <p:extLst>
      <p:ext uri="{BB962C8B-B14F-4D97-AF65-F5344CB8AC3E}">
        <p14:creationId xmlns:p14="http://schemas.microsoft.com/office/powerpoint/2010/main" val="122777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Journaling: ghi nhật trình</a:t>
            </a:r>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A65407-0EF8-4918-8383-33268D8B6DD5}" type="slidenum">
              <a:rPr lang="en-US" smtClean="0"/>
              <a:pPr/>
              <a:t>4</a:t>
            </a:fld>
            <a:endParaRPr lang="en-US"/>
          </a:p>
        </p:txBody>
      </p:sp>
    </p:spTree>
    <p:extLst>
      <p:ext uri="{BB962C8B-B14F-4D97-AF65-F5344CB8AC3E}">
        <p14:creationId xmlns:p14="http://schemas.microsoft.com/office/powerpoint/2010/main" val="1199928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601309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489948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550271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4FD320-3B58-4A9B-947D-2BC4093B9D32}" type="slidenum">
              <a:rPr lang="en-US" smtClean="0"/>
              <a:pPr/>
              <a:t>17</a:t>
            </a:fld>
            <a:endParaRPr lang="en-US"/>
          </a:p>
        </p:txBody>
      </p:sp>
    </p:spTree>
    <p:extLst>
      <p:ext uri="{BB962C8B-B14F-4D97-AF65-F5344CB8AC3E}">
        <p14:creationId xmlns:p14="http://schemas.microsoft.com/office/powerpoint/2010/main" val="3867668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64520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4047517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979214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43545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403590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813513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vi-VN"/>
          </a:p>
        </p:txBody>
      </p:sp>
    </p:spTree>
    <p:extLst>
      <p:ext uri="{BB962C8B-B14F-4D97-AF65-F5344CB8AC3E}">
        <p14:creationId xmlns:p14="http://schemas.microsoft.com/office/powerpoint/2010/main" val="3527269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129486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97517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965078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520060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4214056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420790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93334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512855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521606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61365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a:latin typeface="Times New Roman" pitchFamily="18" charset="0"/>
              <a:cs typeface="Times New Roman" pitchFamily="18" charset="0"/>
            </a:endParaRPr>
          </a:p>
        </p:txBody>
      </p:sp>
    </p:spTree>
    <p:extLst>
      <p:ext uri="{BB962C8B-B14F-4D97-AF65-F5344CB8AC3E}">
        <p14:creationId xmlns:p14="http://schemas.microsoft.com/office/powerpoint/2010/main" val="3391081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a:p>
        </p:txBody>
      </p:sp>
    </p:spTree>
    <p:extLst>
      <p:ext uri="{BB962C8B-B14F-4D97-AF65-F5344CB8AC3E}">
        <p14:creationId xmlns:p14="http://schemas.microsoft.com/office/powerpoint/2010/main" val="2635412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82905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a:p>
        </p:txBody>
      </p:sp>
    </p:spTree>
    <p:extLst>
      <p:ext uri="{BB962C8B-B14F-4D97-AF65-F5344CB8AC3E}">
        <p14:creationId xmlns:p14="http://schemas.microsoft.com/office/powerpoint/2010/main" val="514373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574377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361444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015118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527596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40061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571640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r>
              <a:rPr lang="en-US"/>
              <a:t>Defeat: làm thất bại, hạ gục</a:t>
            </a:r>
          </a:p>
        </p:txBody>
      </p:sp>
    </p:spTree>
    <p:extLst>
      <p:ext uri="{BB962C8B-B14F-4D97-AF65-F5344CB8AC3E}">
        <p14:creationId xmlns:p14="http://schemas.microsoft.com/office/powerpoint/2010/main" val="348146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440228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075941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053908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3908942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335239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48256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641456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562672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265838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6243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0727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8867308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753443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597567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6288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968054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r>
              <a:rPr lang="en-US">
                <a:latin typeface="Times New Roman" pitchFamily="18" charset="0"/>
                <a:cs typeface="Times New Roman" pitchFamily="18" charset="0"/>
              </a:rPr>
              <a:t>Compromise: thoả hiệp</a:t>
            </a:r>
          </a:p>
          <a:p>
            <a:r>
              <a:rPr lang="en-US">
                <a:latin typeface="Times New Roman" pitchFamily="18" charset="0"/>
                <a:cs typeface="Times New Roman" pitchFamily="18" charset="0"/>
              </a:rPr>
              <a:t>Inherent: cố hữu, vốn đã thế</a:t>
            </a: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38253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4728917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405635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1391884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r>
              <a:rPr lang="en-US">
                <a:latin typeface="Times New Roman" pitchFamily="18" charset="0"/>
                <a:cs typeface="Times New Roman" pitchFamily="18" charset="0"/>
              </a:rPr>
              <a:t>Quota: chỉ tiêu, hạn ngạch</a:t>
            </a:r>
          </a:p>
          <a:p>
            <a:r>
              <a:rPr lang="en-US">
                <a:latin typeface="Times New Roman" pitchFamily="18" charset="0"/>
                <a:cs typeface="Times New Roman" pitchFamily="18" charset="0"/>
              </a:rPr>
              <a:t>Hog: cắt xén</a:t>
            </a:r>
          </a:p>
          <a:p>
            <a:r>
              <a:rPr lang="en-US">
                <a:latin typeface="Times New Roman" pitchFamily="18" charset="0"/>
                <a:cs typeface="Times New Roman" pitchFamily="18" charset="0"/>
              </a:rPr>
              <a:t>Allot: phân công</a:t>
            </a:r>
          </a:p>
        </p:txBody>
      </p:sp>
    </p:spTree>
    <p:extLst>
      <p:ext uri="{BB962C8B-B14F-4D97-AF65-F5344CB8AC3E}">
        <p14:creationId xmlns:p14="http://schemas.microsoft.com/office/powerpoint/2010/main" val="4183549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422961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8569525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r>
              <a:rPr lang="en-US">
                <a:latin typeface="Times New Roman" pitchFamily="18" charset="0"/>
                <a:cs typeface="Times New Roman" pitchFamily="18" charset="0"/>
              </a:rPr>
              <a:t>Disaster: bản sao</a:t>
            </a:r>
          </a:p>
          <a:p>
            <a:r>
              <a:rPr lang="en-US">
                <a:latin typeface="Times New Roman" pitchFamily="18" charset="0"/>
                <a:cs typeface="Times New Roman" pitchFamily="18" charset="0"/>
              </a:rPr>
              <a:t>dump: kết xuất</a:t>
            </a:r>
          </a:p>
        </p:txBody>
      </p:sp>
    </p:spTree>
    <p:extLst>
      <p:ext uri="{BB962C8B-B14F-4D97-AF65-F5344CB8AC3E}">
        <p14:creationId xmlns:p14="http://schemas.microsoft.com/office/powerpoint/2010/main" val="2393172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59869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2399952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5711394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395842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2556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1917382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0900206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1545062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r>
              <a:rPr lang="en-US">
                <a:latin typeface="Times New Roman" pitchFamily="18" charset="0"/>
                <a:cs typeface="Times New Roman" pitchFamily="18" charset="0"/>
              </a:rPr>
              <a:t>Sneaky: lén lút </a:t>
            </a:r>
          </a:p>
        </p:txBody>
      </p:sp>
    </p:spTree>
    <p:extLst>
      <p:ext uri="{BB962C8B-B14F-4D97-AF65-F5344CB8AC3E}">
        <p14:creationId xmlns:p14="http://schemas.microsoft.com/office/powerpoint/2010/main" val="169584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6175403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841596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873729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636195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64513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89026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388520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50931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1625302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5171049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2531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319776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240930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D202B1-932D-4447-A5A1-08E00B5C6A4B}" type="datetimeFigureOut">
              <a:rPr lang="en-US" smtClean="0"/>
              <a:pPr/>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202B1-932D-4447-A5A1-08E00B5C6A4B}" type="datetimeFigureOut">
              <a:rPr lang="en-US" smtClean="0"/>
              <a:pPr/>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202B1-932D-4447-A5A1-08E00B5C6A4B}" type="datetimeFigureOut">
              <a:rPr lang="en-US" smtClean="0"/>
              <a:pPr/>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2592FF40-EB6E-4E5D-9583-482DB8497FB4}" type="datetime1">
              <a:rPr lang="en-US"/>
              <a:pPr>
                <a:defRPr/>
              </a:pPr>
              <a:t>24-Jun-21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OS- File System</a:t>
            </a:r>
          </a:p>
        </p:txBody>
      </p:sp>
      <p:sp>
        <p:nvSpPr>
          <p:cNvPr id="8" name="Slide Number Placeholder 5"/>
          <p:cNvSpPr>
            <a:spLocks noGrp="1"/>
          </p:cNvSpPr>
          <p:nvPr>
            <p:ph type="sldNum" sz="quarter" idx="12"/>
          </p:nvPr>
        </p:nvSpPr>
        <p:spPr/>
        <p:txBody>
          <a:bodyPr/>
          <a:lstStyle>
            <a:lvl1pPr>
              <a:defRPr/>
            </a:lvl1pPr>
          </a:lstStyle>
          <a:p>
            <a:pPr>
              <a:defRPr/>
            </a:pPr>
            <a:fld id="{6F4EEB97-A9C5-4C68-8B78-C9B967489B2A}" type="slidenum">
              <a:rPr lang="en-US"/>
              <a:pPr>
                <a:defRPr/>
              </a:pPr>
              <a:t>‹#›</a:t>
            </a:fld>
            <a:r>
              <a:rPr lang="en-US"/>
              <a:t>/85</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5B879BE-82BD-4876-AD4B-C07443108E4A}" type="datetime1">
              <a:rPr lang="en-US"/>
              <a:pPr>
                <a:defRPr/>
              </a:pPr>
              <a:t>24-Jun-21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OS- File System</a:t>
            </a:r>
          </a:p>
        </p:txBody>
      </p:sp>
      <p:sp>
        <p:nvSpPr>
          <p:cNvPr id="7" name="Slide Number Placeholder 5"/>
          <p:cNvSpPr>
            <a:spLocks noGrp="1"/>
          </p:cNvSpPr>
          <p:nvPr>
            <p:ph type="sldNum" sz="quarter" idx="12"/>
          </p:nvPr>
        </p:nvSpPr>
        <p:spPr/>
        <p:txBody>
          <a:bodyPr/>
          <a:lstStyle>
            <a:lvl1pPr>
              <a:defRPr/>
            </a:lvl1pPr>
          </a:lstStyle>
          <a:p>
            <a:pPr>
              <a:defRPr/>
            </a:pPr>
            <a:fld id="{81F50DDC-35F1-48A5-BA2A-28A018CDFC31}" type="slidenum">
              <a:rPr lang="en-US"/>
              <a:pPr>
                <a:defRPr/>
              </a:pPr>
              <a:t>‹#›</a:t>
            </a:fld>
            <a:r>
              <a:rPr lang="en-US"/>
              <a:t>/85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202B1-932D-4447-A5A1-08E00B5C6A4B}" type="datetimeFigureOut">
              <a:rPr lang="en-US" smtClean="0"/>
              <a:pPr/>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D202B1-932D-4447-A5A1-08E00B5C6A4B}" type="datetimeFigureOut">
              <a:rPr lang="en-US" smtClean="0"/>
              <a:pPr/>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D202B1-932D-4447-A5A1-08E00B5C6A4B}" type="datetimeFigureOut">
              <a:rPr lang="en-US" smtClean="0"/>
              <a:pPr/>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D202B1-932D-4447-A5A1-08E00B5C6A4B}" type="datetimeFigureOut">
              <a:rPr lang="en-US" smtClean="0"/>
              <a:pPr/>
              <a:t>24-Jun-21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202B1-932D-4447-A5A1-08E00B5C6A4B}" type="datetimeFigureOut">
              <a:rPr lang="en-US" smtClean="0"/>
              <a:pPr/>
              <a:t>24-Jun-21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202B1-932D-4447-A5A1-08E00B5C6A4B}" type="datetimeFigureOut">
              <a:rPr lang="en-US" smtClean="0"/>
              <a:pPr/>
              <a:t>24-Jun-21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D202B1-932D-4447-A5A1-08E00B5C6A4B}" type="datetimeFigureOut">
              <a:rPr lang="en-US" smtClean="0"/>
              <a:pPr/>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D202B1-932D-4447-A5A1-08E00B5C6A4B}" type="datetimeFigureOut">
              <a:rPr lang="en-US" smtClean="0"/>
              <a:pPr/>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02D202B1-932D-4447-A5A1-08E00B5C6A4B}" type="datetimeFigureOut">
              <a:rPr lang="en-US" smtClean="0"/>
              <a:pPr/>
              <a:t>24-Jun-21</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FF0000"/>
                </a:solidFill>
              </a:rPr>
              <a:t>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www.cs.berkeley.edu/~brewer/cs262/LFS.pdf"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hyperlink" Target="http://www.cs.berkeley.edu/~brewer/cs262/LFS.pdf"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a:solidFill>
                  <a:srgbClr val="0000FF"/>
                </a:solidFill>
              </a:rPr>
              <a:t>6</a:t>
            </a:r>
            <a:br>
              <a:rPr lang="en-US">
                <a:solidFill>
                  <a:srgbClr val="0000FF"/>
                </a:solidFill>
              </a:rPr>
            </a:br>
            <a:r>
              <a:rPr lang="en-US"/>
              <a:t>File Systems</a:t>
            </a:r>
            <a:br>
              <a:rPr lang="en-US"/>
            </a:br>
            <a:r>
              <a:rPr lang="en-US"/>
              <a:t>(4 slots)</a:t>
            </a:r>
            <a:endParaRPr lang="en-US">
              <a:solidFill>
                <a:srgbClr val="0000FF"/>
              </a:solidFill>
            </a:endParaRPr>
          </a:p>
        </p:txBody>
      </p:sp>
      <p:sp>
        <p:nvSpPr>
          <p:cNvPr id="3" name="Subtitle 2"/>
          <p:cNvSpPr>
            <a:spLocks noGrp="1"/>
          </p:cNvSpPr>
          <p:nvPr>
            <p:ph type="subTitle" idx="1"/>
          </p:nvPr>
        </p:nvSpPr>
        <p:spPr>
          <a:xfrm>
            <a:off x="990600" y="3886200"/>
            <a:ext cx="7315200" cy="2590800"/>
          </a:xfrm>
        </p:spPr>
        <p:txBody>
          <a:bodyPr>
            <a:normAutofit fontScale="92500" lnSpcReduction="20000"/>
          </a:bodyPr>
          <a:lstStyle/>
          <a:p>
            <a:r>
              <a:rPr lang="en-US" b="1">
                <a:solidFill>
                  <a:srgbClr val="00B050"/>
                </a:solidFill>
              </a:rPr>
              <a:t>Chapter 4</a:t>
            </a:r>
          </a:p>
          <a:p>
            <a:r>
              <a:rPr lang="en-US" b="1">
                <a:solidFill>
                  <a:srgbClr val="00B050"/>
                </a:solidFill>
              </a:rPr>
              <a:t>Files</a:t>
            </a:r>
            <a:br>
              <a:rPr lang="en-US" b="1">
                <a:solidFill>
                  <a:srgbClr val="00B050"/>
                </a:solidFill>
              </a:rPr>
            </a:br>
            <a:r>
              <a:rPr lang="en-US" b="1">
                <a:solidFill>
                  <a:srgbClr val="00B050"/>
                </a:solidFill>
              </a:rPr>
              <a:t>Directories</a:t>
            </a:r>
            <a:br>
              <a:rPr lang="en-US" b="1">
                <a:solidFill>
                  <a:srgbClr val="00B050"/>
                </a:solidFill>
              </a:rPr>
            </a:br>
            <a:r>
              <a:rPr lang="en-US" b="1">
                <a:solidFill>
                  <a:srgbClr val="00B050"/>
                </a:solidFill>
              </a:rPr>
              <a:t>File System Implementation</a:t>
            </a:r>
            <a:br>
              <a:rPr lang="en-US" b="1">
                <a:solidFill>
                  <a:srgbClr val="00B050"/>
                </a:solidFill>
              </a:rPr>
            </a:br>
            <a:r>
              <a:rPr lang="en-US" b="1">
                <a:solidFill>
                  <a:srgbClr val="00B050"/>
                </a:solidFill>
              </a:rPr>
              <a:t>File System Management and Optimization</a:t>
            </a:r>
            <a:br>
              <a:rPr lang="en-US" b="1">
                <a:solidFill>
                  <a:srgbClr val="00B050"/>
                </a:solidFill>
              </a:rPr>
            </a:br>
            <a:r>
              <a:rPr lang="en-US" b="1">
                <a:solidFill>
                  <a:srgbClr val="00B050"/>
                </a:solidFill>
              </a:rPr>
              <a:t>Example File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a:noFill/>
          <a:ln w="9525">
            <a:noFill/>
            <a:miter lim="800000"/>
            <a:headEnd/>
            <a:tailEnd/>
          </a:ln>
        </p:spPr>
        <p:txBody>
          <a:bodyPr anchor="ctr"/>
          <a:lstStyle/>
          <a:p>
            <a:pPr eaLnBrk="0" hangingPunct="0"/>
            <a:r>
              <a:rPr lang="en-US">
                <a:ea typeface="+mn-ea"/>
              </a:rPr>
              <a:t>Files: File Structure Demo.</a:t>
            </a:r>
          </a:p>
        </p:txBody>
      </p:sp>
      <p:pic>
        <p:nvPicPr>
          <p:cNvPr id="11267" name="Picture 6"/>
          <p:cNvPicPr>
            <a:picLocks noChangeArrowheads="1"/>
          </p:cNvPicPr>
          <p:nvPr/>
        </p:nvPicPr>
        <p:blipFill>
          <a:blip r:embed="rId3" cstate="print"/>
          <a:srcRect/>
          <a:stretch>
            <a:fillRect/>
          </a:stretch>
        </p:blipFill>
        <p:spPr bwMode="auto">
          <a:xfrm>
            <a:off x="228600" y="1143000"/>
            <a:ext cx="8680450" cy="4203700"/>
          </a:xfrm>
          <a:prstGeom prst="rect">
            <a:avLst/>
          </a:prstGeom>
          <a:noFill/>
          <a:ln w="9525">
            <a:noFill/>
            <a:miter lim="800000"/>
            <a:headEnd/>
            <a:tailEnd/>
          </a:ln>
        </p:spPr>
      </p:pic>
      <p:sp>
        <p:nvSpPr>
          <p:cNvPr id="11268" name="Text Box 4"/>
          <p:cNvSpPr txBox="1">
            <a:spLocks noChangeArrowheads="1"/>
          </p:cNvSpPr>
          <p:nvPr/>
        </p:nvSpPr>
        <p:spPr bwMode="auto">
          <a:xfrm>
            <a:off x="3124200" y="5486400"/>
            <a:ext cx="38417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Byte sequence, (b) Record sequence, (c) Tree</a:t>
            </a:r>
          </a:p>
          <a:p>
            <a:pPr algn="ctr"/>
            <a:r>
              <a:rPr lang="en-US" sz="1400" b="1">
                <a:latin typeface="Times New Roman" pitchFamily="18" charset="0"/>
              </a:rPr>
              <a:t>Tanenbaum, Fig. 4-2.</a:t>
            </a:r>
          </a:p>
        </p:txBody>
      </p:sp>
      <p:sp>
        <p:nvSpPr>
          <p:cNvPr id="11269" name="Slide Number Placeholder 6"/>
          <p:cNvSpPr>
            <a:spLocks noGrp="1"/>
          </p:cNvSpPr>
          <p:nvPr>
            <p:ph type="sldNum" sz="quarter" idx="12"/>
          </p:nvPr>
        </p:nvSpPr>
        <p:spPr bwMode="auto">
          <a:noFill/>
          <a:ln>
            <a:miter lim="800000"/>
            <a:headEnd/>
            <a:tailEnd/>
          </a:ln>
        </p:spPr>
        <p:txBody>
          <a:bodyPr/>
          <a:lstStyle/>
          <a:p>
            <a:fld id="{8BE8824B-4FBC-48B0-9B20-6033B3D9CA67}" type="slidenum">
              <a:rPr lang="en-US" smtClean="0"/>
              <a:pPr/>
              <a:t>10</a:t>
            </a:fld>
            <a:r>
              <a:rPr lang="en-US"/>
              <a:t>/85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a:ea typeface="+mn-ea"/>
              </a:rPr>
              <a:t>Files: File Types</a:t>
            </a:r>
          </a:p>
        </p:txBody>
      </p:sp>
      <p:sp>
        <p:nvSpPr>
          <p:cNvPr id="12291" name="Rectangle 3"/>
          <p:cNvSpPr>
            <a:spLocks noGrp="1"/>
          </p:cNvSpPr>
          <p:nvPr>
            <p:ph type="body" idx="1"/>
          </p:nvPr>
        </p:nvSpPr>
        <p:spPr>
          <a:xfrm>
            <a:off x="457200" y="1295400"/>
            <a:ext cx="8305800" cy="4876800"/>
          </a:xfrm>
        </p:spPr>
        <p:txBody>
          <a:bodyPr>
            <a:normAutofit lnSpcReduction="10000"/>
          </a:bodyPr>
          <a:lstStyle/>
          <a:p>
            <a:pPr algn="just" eaLnBrk="1" hangingPunct="1">
              <a:buClrTx/>
              <a:buSzTx/>
              <a:buFont typeface="Arial" charset="0"/>
              <a:buChar char="•"/>
            </a:pPr>
            <a:r>
              <a:rPr lang="en-US">
                <a:latin typeface="Times New Roman" pitchFamily="18" charset="0"/>
                <a:cs typeface="Times New Roman" pitchFamily="18" charset="0"/>
              </a:rPr>
              <a:t>OS supports several types of files</a:t>
            </a:r>
          </a:p>
          <a:p>
            <a:pPr lvl="1" algn="just" eaLnBrk="1" hangingPunct="1"/>
            <a:r>
              <a:rPr lang="en-US"/>
              <a:t> </a:t>
            </a:r>
            <a:r>
              <a:rPr lang="en-US">
                <a:solidFill>
                  <a:srgbClr val="FF0000"/>
                </a:solidFill>
                <a:latin typeface="Times New Roman" pitchFamily="18" charset="0"/>
                <a:cs typeface="Times New Roman" pitchFamily="18" charset="0"/>
              </a:rPr>
              <a:t>Regular files</a:t>
            </a:r>
          </a:p>
          <a:p>
            <a:pPr lvl="2" algn="just" eaLnBrk="1" hangingPunct="1"/>
            <a:r>
              <a:rPr lang="en-US">
                <a:latin typeface="Times New Roman" pitchFamily="18" charset="0"/>
                <a:cs typeface="Times New Roman" pitchFamily="18" charset="0"/>
              </a:rPr>
              <a:t>Contain user data information (ASCII or binary)</a:t>
            </a:r>
          </a:p>
          <a:p>
            <a:pPr lvl="1" algn="just" eaLnBrk="1" hangingPunct="1"/>
            <a:r>
              <a:rPr lang="en-US">
                <a:solidFill>
                  <a:srgbClr val="0000FF"/>
                </a:solidFill>
                <a:latin typeface="Times New Roman" pitchFamily="18" charset="0"/>
                <a:cs typeface="Times New Roman" pitchFamily="18" charset="0"/>
              </a:rPr>
              <a:t>Directories</a:t>
            </a:r>
          </a:p>
          <a:p>
            <a:pPr lvl="2" algn="just" eaLnBrk="1" hangingPunct="1"/>
            <a:r>
              <a:rPr lang="en-US">
                <a:latin typeface="Times New Roman" pitchFamily="18" charset="0"/>
                <a:cs typeface="Times New Roman" pitchFamily="18" charset="0"/>
              </a:rPr>
              <a:t>System files for maintaining the structure of the file system</a:t>
            </a:r>
          </a:p>
          <a:p>
            <a:pPr lvl="1" algn="just" eaLnBrk="1" hangingPunct="1"/>
            <a:r>
              <a:rPr lang="en-US">
                <a:solidFill>
                  <a:srgbClr val="009900"/>
                </a:solidFill>
                <a:latin typeface="Times New Roman" pitchFamily="18" charset="0"/>
                <a:cs typeface="Times New Roman" pitchFamily="18" charset="0"/>
              </a:rPr>
              <a:t>Character Special files</a:t>
            </a:r>
          </a:p>
          <a:p>
            <a:pPr lvl="2" algn="just" eaLnBrk="1" hangingPunct="1"/>
            <a:r>
              <a:rPr lang="en-US">
                <a:latin typeface="Times New Roman" pitchFamily="18" charset="0"/>
                <a:cs typeface="Times New Roman" pitchFamily="18" charset="0"/>
              </a:rPr>
              <a:t>Are related of I/O ad used to model serial </a:t>
            </a:r>
            <a:r>
              <a:rPr lang="en-US">
                <a:solidFill>
                  <a:srgbClr val="009900"/>
                </a:solidFill>
                <a:latin typeface="Times New Roman" pitchFamily="18" charset="0"/>
                <a:cs typeface="Times New Roman" pitchFamily="18" charset="0"/>
              </a:rPr>
              <a:t>I/O devices</a:t>
            </a:r>
          </a:p>
          <a:p>
            <a:pPr lvl="2" algn="just" eaLnBrk="1" hangingPunct="1"/>
            <a:r>
              <a:rPr lang="en-US">
                <a:latin typeface="Times New Roman" pitchFamily="18" charset="0"/>
                <a:cs typeface="Times New Roman" pitchFamily="18" charset="0"/>
              </a:rPr>
              <a:t>Ex: terminals, printer, networks</a:t>
            </a:r>
          </a:p>
          <a:p>
            <a:pPr lvl="1" algn="just" eaLnBrk="1" hangingPunct="1"/>
            <a:r>
              <a:rPr lang="en-US">
                <a:solidFill>
                  <a:srgbClr val="7030A0"/>
                </a:solidFill>
                <a:latin typeface="Times New Roman" pitchFamily="18" charset="0"/>
                <a:cs typeface="Times New Roman" pitchFamily="18" charset="0"/>
              </a:rPr>
              <a:t>Block Special files  </a:t>
            </a:r>
          </a:p>
          <a:p>
            <a:pPr lvl="2" algn="just" eaLnBrk="1" hangingPunct="1"/>
            <a:r>
              <a:rPr lang="en-US">
                <a:latin typeface="Times New Roman" pitchFamily="18" charset="0"/>
                <a:cs typeface="Times New Roman" pitchFamily="18" charset="0"/>
              </a:rPr>
              <a:t>Disks Model</a:t>
            </a:r>
            <a:endParaRPr lang="en-US" sz="2000">
              <a:latin typeface="Times New Roman" pitchFamily="18" charset="0"/>
              <a:cs typeface="Times New Roman" pitchFamily="18" charset="0"/>
            </a:endParaRPr>
          </a:p>
        </p:txBody>
      </p:sp>
      <p:sp>
        <p:nvSpPr>
          <p:cNvPr id="12292" name="Slide Number Placeholder 5"/>
          <p:cNvSpPr>
            <a:spLocks noGrp="1"/>
          </p:cNvSpPr>
          <p:nvPr>
            <p:ph type="sldNum" sz="quarter" idx="12"/>
          </p:nvPr>
        </p:nvSpPr>
        <p:spPr bwMode="auto">
          <a:noFill/>
          <a:ln>
            <a:miter lim="800000"/>
            <a:headEnd/>
            <a:tailEnd/>
          </a:ln>
        </p:spPr>
        <p:txBody>
          <a:bodyPr/>
          <a:lstStyle/>
          <a:p>
            <a:fld id="{E5C6B86F-27C7-4CC0-B729-2E2A0145F63F}" type="slidenum">
              <a:rPr lang="en-US" smtClean="0"/>
              <a:pPr/>
              <a:t>11</a:t>
            </a:fld>
            <a:r>
              <a:rPr lang="en-US"/>
              <a:t>/85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609600"/>
          </a:xfrm>
          <a:noFill/>
          <a:ln w="9525">
            <a:noFill/>
            <a:miter lim="800000"/>
            <a:headEnd/>
            <a:tailEnd/>
          </a:ln>
        </p:spPr>
        <p:txBody>
          <a:bodyPr anchor="ctr"/>
          <a:lstStyle/>
          <a:p>
            <a:pPr eaLnBrk="0" hangingPunct="0"/>
            <a:r>
              <a:rPr lang="en-US">
                <a:ea typeface="+mn-ea"/>
              </a:rPr>
              <a:t>Files: File Access</a:t>
            </a:r>
          </a:p>
        </p:txBody>
      </p:sp>
      <p:sp>
        <p:nvSpPr>
          <p:cNvPr id="13315" name="Rectangle 3"/>
          <p:cNvSpPr>
            <a:spLocks noGrp="1"/>
          </p:cNvSpPr>
          <p:nvPr>
            <p:ph type="body" idx="1"/>
          </p:nvPr>
        </p:nvSpPr>
        <p:spPr>
          <a:xfrm>
            <a:off x="228600" y="762000"/>
            <a:ext cx="8610600" cy="4953000"/>
          </a:xfrm>
        </p:spPr>
        <p:txBody>
          <a:bodyPr>
            <a:normAutofit fontScale="92500" lnSpcReduction="10000"/>
          </a:bodyPr>
          <a:lstStyle/>
          <a:p>
            <a:pPr algn="just">
              <a:lnSpc>
                <a:spcPct val="90000"/>
              </a:lnSpc>
              <a:buClrTx/>
              <a:buSzTx/>
              <a:buFont typeface="Arial" charset="0"/>
              <a:buChar char="•"/>
            </a:pPr>
            <a:r>
              <a:rPr lang="en-US" b="1" i="1" dirty="0">
                <a:latin typeface="Times New Roman" pitchFamily="18" charset="0"/>
                <a:cs typeface="Times New Roman" pitchFamily="18" charset="0"/>
              </a:rPr>
              <a:t> </a:t>
            </a:r>
            <a:r>
              <a:rPr lang="en-US" b="1" i="1" dirty="0">
                <a:solidFill>
                  <a:srgbClr val="FF0000"/>
                </a:solidFill>
                <a:latin typeface="Times New Roman" pitchFamily="18" charset="0"/>
                <a:cs typeface="Times New Roman" pitchFamily="18" charset="0"/>
              </a:rPr>
              <a:t>Sequential access</a:t>
            </a:r>
          </a:p>
          <a:p>
            <a:pPr lvl="1" algn="just">
              <a:lnSpc>
                <a:spcPct val="90000"/>
              </a:lnSpc>
            </a:pPr>
            <a:r>
              <a:rPr lang="en-US" dirty="0">
                <a:latin typeface="Times New Roman" pitchFamily="18" charset="0"/>
                <a:cs typeface="Times New Roman" pitchFamily="18" charset="0"/>
              </a:rPr>
              <a:t>Reads the bytes or records in order, starting at the beginning, but </a:t>
            </a:r>
            <a:r>
              <a:rPr lang="en-US" b="1" i="1" dirty="0">
                <a:solidFill>
                  <a:srgbClr val="FF0000"/>
                </a:solidFill>
                <a:latin typeface="Times New Roman" pitchFamily="18" charset="0"/>
                <a:cs typeface="Times New Roman" pitchFamily="18" charset="0"/>
              </a:rPr>
              <a:t>could not skip around</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and read them out of order</a:t>
            </a:r>
          </a:p>
          <a:p>
            <a:pPr lvl="1" algn="just">
              <a:lnSpc>
                <a:spcPct val="90000"/>
              </a:lnSpc>
            </a:pPr>
            <a:r>
              <a:rPr lang="en-US" dirty="0">
                <a:latin typeface="Times New Roman" pitchFamily="18" charset="0"/>
                <a:cs typeface="Times New Roman" pitchFamily="18" charset="0"/>
              </a:rPr>
              <a:t>Could be rewind</a:t>
            </a:r>
          </a:p>
          <a:p>
            <a:pPr lvl="1" algn="just">
              <a:lnSpc>
                <a:spcPct val="90000"/>
              </a:lnSpc>
            </a:pPr>
            <a:r>
              <a:rPr lang="en-US" dirty="0">
                <a:latin typeface="Times New Roman" pitchFamily="18" charset="0"/>
                <a:cs typeface="Times New Roman" pitchFamily="18" charset="0"/>
              </a:rPr>
              <a:t>Specific to magnetic tapes</a:t>
            </a:r>
          </a:p>
          <a:p>
            <a:pPr lvl="1" algn="just">
              <a:lnSpc>
                <a:spcPct val="90000"/>
              </a:lnSpc>
            </a:pPr>
            <a:r>
              <a:rPr lang="en-US" dirty="0">
                <a:latin typeface="Times New Roman" pitchFamily="18" charset="0"/>
                <a:cs typeface="Times New Roman" pitchFamily="18" charset="0"/>
              </a:rPr>
              <a:t>Operation: read</a:t>
            </a:r>
          </a:p>
          <a:p>
            <a:pPr algn="just">
              <a:lnSpc>
                <a:spcPct val="90000"/>
              </a:lnSpc>
              <a:buClrTx/>
              <a:buSzTx/>
              <a:buFont typeface="Arial" charset="0"/>
              <a:buChar char="•"/>
            </a:pPr>
            <a:r>
              <a:rPr lang="en-US" b="1" i="1" dirty="0">
                <a:solidFill>
                  <a:srgbClr val="0000FF"/>
                </a:solidFill>
                <a:latin typeface="Times New Roman" pitchFamily="18" charset="0"/>
                <a:cs typeface="Times New Roman" pitchFamily="18" charset="0"/>
              </a:rPr>
              <a:t>Random access</a:t>
            </a:r>
          </a:p>
          <a:p>
            <a:pPr lvl="1" algn="just">
              <a:lnSpc>
                <a:spcPct val="90000"/>
              </a:lnSpc>
            </a:pPr>
            <a:r>
              <a:rPr lang="en-US" dirty="0">
                <a:latin typeface="Times New Roman" pitchFamily="18" charset="0"/>
                <a:cs typeface="Times New Roman" pitchFamily="18" charset="0"/>
              </a:rPr>
              <a:t>Reads the bytes or records out of order, or to access records </a:t>
            </a:r>
            <a:r>
              <a:rPr lang="en-US" b="1" i="1" dirty="0">
                <a:solidFill>
                  <a:srgbClr val="0000FF"/>
                </a:solidFill>
                <a:latin typeface="Times New Roman" pitchFamily="18" charset="0"/>
                <a:cs typeface="Times New Roman" pitchFamily="18" charset="0"/>
              </a:rPr>
              <a:t>by key rather than by position</a:t>
            </a:r>
            <a:r>
              <a:rPr lang="en-US" b="1" i="1" dirty="0">
                <a:latin typeface="Times New Roman" pitchFamily="18" charset="0"/>
                <a:cs typeface="Times New Roman" pitchFamily="18" charset="0"/>
              </a:rPr>
              <a:t> </a:t>
            </a:r>
            <a:r>
              <a:rPr lang="en-US" sz="2200" dirty="0">
                <a:latin typeface="Times New Roman" pitchFamily="18" charset="0"/>
                <a:cs typeface="Times New Roman" pitchFamily="18" charset="0"/>
              </a:rPr>
              <a:t>( key:  unique data which helps </a:t>
            </a:r>
            <a:r>
              <a:rPr lang="en-US" sz="2200" dirty="0" err="1">
                <a:latin typeface="Times New Roman" pitchFamily="18" charset="0"/>
                <a:cs typeface="Times New Roman" pitchFamily="18" charset="0"/>
              </a:rPr>
              <a:t>distiguishing</a:t>
            </a:r>
            <a:r>
              <a:rPr lang="en-US" sz="2200" dirty="0">
                <a:latin typeface="Times New Roman" pitchFamily="18" charset="0"/>
                <a:cs typeface="Times New Roman" pitchFamily="18" charset="0"/>
              </a:rPr>
              <a:t> information)</a:t>
            </a:r>
            <a:endParaRPr lang="en-US" dirty="0">
              <a:solidFill>
                <a:srgbClr val="0000FF"/>
              </a:solidFill>
              <a:latin typeface="Times New Roman" pitchFamily="18" charset="0"/>
              <a:cs typeface="Times New Roman" pitchFamily="18" charset="0"/>
            </a:endParaRPr>
          </a:p>
          <a:p>
            <a:pPr lvl="1" algn="just">
              <a:lnSpc>
                <a:spcPct val="90000"/>
              </a:lnSpc>
            </a:pPr>
            <a:r>
              <a:rPr lang="en-US" dirty="0">
                <a:latin typeface="Times New Roman" pitchFamily="18" charset="0"/>
                <a:cs typeface="Times New Roman" pitchFamily="18" charset="0"/>
              </a:rPr>
              <a:t>Specific to disks</a:t>
            </a:r>
          </a:p>
          <a:p>
            <a:pPr lvl="1" algn="just">
              <a:lnSpc>
                <a:spcPct val="90000"/>
              </a:lnSpc>
            </a:pPr>
            <a:r>
              <a:rPr lang="en-US" dirty="0">
                <a:latin typeface="Times New Roman" pitchFamily="18" charset="0"/>
                <a:cs typeface="Times New Roman" pitchFamily="18" charset="0"/>
              </a:rPr>
              <a:t>Operation: seek</a:t>
            </a:r>
          </a:p>
        </p:txBody>
      </p:sp>
      <p:sp>
        <p:nvSpPr>
          <p:cNvPr id="13316" name="Slide Number Placeholder 5"/>
          <p:cNvSpPr>
            <a:spLocks noGrp="1"/>
          </p:cNvSpPr>
          <p:nvPr>
            <p:ph type="sldNum" sz="quarter" idx="12"/>
          </p:nvPr>
        </p:nvSpPr>
        <p:spPr bwMode="auto">
          <a:noFill/>
          <a:ln>
            <a:miter lim="800000"/>
            <a:headEnd/>
            <a:tailEnd/>
          </a:ln>
        </p:spPr>
        <p:txBody>
          <a:bodyPr/>
          <a:lstStyle/>
          <a:p>
            <a:fld id="{5805F2B2-B429-4C36-925F-53D072AAC36F}" type="slidenum">
              <a:rPr lang="en-US" smtClean="0"/>
              <a:pPr/>
              <a:t>12</a:t>
            </a:fld>
            <a:r>
              <a:rPr lang="en-US"/>
              <a:t>/85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a:ea typeface="+mn-ea"/>
              </a:rPr>
              <a:t>Files: File Attributes</a:t>
            </a:r>
          </a:p>
        </p:txBody>
      </p:sp>
      <p:sp>
        <p:nvSpPr>
          <p:cNvPr id="14339" name="Rectangle 3"/>
          <p:cNvSpPr>
            <a:spLocks noGrp="1"/>
          </p:cNvSpPr>
          <p:nvPr>
            <p:ph type="body" idx="1"/>
          </p:nvPr>
        </p:nvSpPr>
        <p:spPr>
          <a:xfrm>
            <a:off x="304800" y="1600200"/>
            <a:ext cx="8534400" cy="4495800"/>
          </a:xfrm>
        </p:spPr>
        <p:txBody>
          <a:bodyPr>
            <a:normAutofit lnSpcReduction="10000"/>
          </a:bodyPr>
          <a:lstStyle/>
          <a:p>
            <a:pPr algn="just" eaLnBrk="1" hangingPunct="1">
              <a:buClrTx/>
              <a:buSzTx/>
              <a:buFont typeface="Arial" charset="0"/>
              <a:buChar char="•"/>
            </a:pPr>
            <a:r>
              <a:rPr lang="en-US" sz="2800">
                <a:latin typeface="Times New Roman" pitchFamily="18" charset="0"/>
                <a:cs typeface="Times New Roman" pitchFamily="18" charset="0"/>
              </a:rPr>
              <a:t>The extra information is associated to file by OS.</a:t>
            </a:r>
          </a:p>
          <a:p>
            <a:pPr algn="just" eaLnBrk="1" hangingPunct="1">
              <a:buClrTx/>
              <a:buSzTx/>
              <a:buFont typeface="Arial" charset="0"/>
              <a:buChar char="•"/>
            </a:pPr>
            <a:r>
              <a:rPr lang="en-US" sz="2800">
                <a:latin typeface="Times New Roman" pitchFamily="18" charset="0"/>
                <a:cs typeface="Times New Roman" pitchFamily="18" charset="0"/>
              </a:rPr>
              <a:t>Is also called metadata.</a:t>
            </a:r>
          </a:p>
          <a:p>
            <a:pPr algn="just" eaLnBrk="1" hangingPunct="1">
              <a:buClrTx/>
              <a:buSzTx/>
              <a:buFont typeface="Arial" charset="0"/>
              <a:buChar char="•"/>
            </a:pPr>
            <a:r>
              <a:rPr lang="en-US" sz="2800">
                <a:solidFill>
                  <a:srgbClr val="FF0000"/>
                </a:solidFill>
                <a:latin typeface="Times New Roman" pitchFamily="18" charset="0"/>
                <a:cs typeface="Times New Roman" pitchFamily="18" charset="0"/>
              </a:rPr>
              <a:t>Some attributes</a:t>
            </a:r>
            <a:r>
              <a:rPr lang="en-US" sz="2800">
                <a:latin typeface="Times New Roman" pitchFamily="18" charset="0"/>
                <a:cs typeface="Times New Roman" pitchFamily="18" charset="0"/>
              </a:rPr>
              <a:t>:</a:t>
            </a:r>
          </a:p>
          <a:p>
            <a:pPr lvl="1"/>
            <a:r>
              <a:rPr lang="en-US" sz="2400">
                <a:solidFill>
                  <a:srgbClr val="0000FF"/>
                </a:solidFill>
                <a:latin typeface="Times New Roman" pitchFamily="18" charset="0"/>
                <a:cs typeface="Times New Roman" pitchFamily="18" charset="0"/>
              </a:rPr>
              <a:t>Type</a:t>
            </a:r>
          </a:p>
          <a:p>
            <a:pPr lvl="1"/>
            <a:r>
              <a:rPr lang="en-US" sz="2400">
                <a:solidFill>
                  <a:srgbClr val="009900"/>
                </a:solidFill>
                <a:latin typeface="Times New Roman" pitchFamily="18" charset="0"/>
                <a:cs typeface="Times New Roman" pitchFamily="18" charset="0"/>
              </a:rPr>
              <a:t>Length</a:t>
            </a:r>
          </a:p>
          <a:p>
            <a:pPr lvl="1"/>
            <a:r>
              <a:rPr lang="en-US" sz="2400">
                <a:solidFill>
                  <a:srgbClr val="0000FF"/>
                </a:solidFill>
                <a:latin typeface="Times New Roman" pitchFamily="18" charset="0"/>
                <a:cs typeface="Times New Roman" pitchFamily="18" charset="0"/>
              </a:rPr>
              <a:t>Time stamps: </a:t>
            </a:r>
            <a:r>
              <a:rPr lang="en-US" sz="2000">
                <a:solidFill>
                  <a:srgbClr val="0000FF"/>
                </a:solidFill>
                <a:latin typeface="Times New Roman" pitchFamily="18" charset="0"/>
                <a:cs typeface="Times New Roman" pitchFamily="18" charset="0"/>
              </a:rPr>
              <a:t>creation, last access, last modification time</a:t>
            </a:r>
          </a:p>
          <a:p>
            <a:pPr lvl="1"/>
            <a:r>
              <a:rPr lang="en-US" sz="2400">
                <a:solidFill>
                  <a:srgbClr val="009900"/>
                </a:solidFill>
                <a:latin typeface="Times New Roman" pitchFamily="18" charset="0"/>
                <a:cs typeface="Times New Roman" pitchFamily="18" charset="0"/>
              </a:rPr>
              <a:t>Owner</a:t>
            </a:r>
          </a:p>
          <a:p>
            <a:pPr lvl="1"/>
            <a:r>
              <a:rPr lang="en-US" sz="2400">
                <a:solidFill>
                  <a:srgbClr val="0000FF"/>
                </a:solidFill>
                <a:latin typeface="Times New Roman" pitchFamily="18" charset="0"/>
                <a:cs typeface="Times New Roman" pitchFamily="18" charset="0"/>
              </a:rPr>
              <a:t>Access rights:  </a:t>
            </a:r>
            <a:r>
              <a:rPr lang="en-US" sz="2000">
                <a:solidFill>
                  <a:srgbClr val="0000FF"/>
                </a:solidFill>
                <a:latin typeface="Times New Roman" pitchFamily="18" charset="0"/>
                <a:cs typeface="Times New Roman" pitchFamily="18" charset="0"/>
              </a:rPr>
              <a:t>read (view), write (modify), execute, delete</a:t>
            </a:r>
          </a:p>
          <a:p>
            <a:pPr lvl="1"/>
            <a:r>
              <a:rPr lang="en-US" sz="2400">
                <a:solidFill>
                  <a:srgbClr val="009900"/>
                </a:solidFill>
                <a:latin typeface="Times New Roman" pitchFamily="18" charset="0"/>
                <a:cs typeface="Times New Roman" pitchFamily="18" charset="0"/>
              </a:rPr>
              <a:t>Different flags:  </a:t>
            </a:r>
            <a:r>
              <a:rPr lang="en-US" sz="2000">
                <a:solidFill>
                  <a:srgbClr val="009900"/>
                </a:solidFill>
                <a:latin typeface="Times New Roman" pitchFamily="18" charset="0"/>
                <a:cs typeface="Times New Roman" pitchFamily="18" charset="0"/>
              </a:rPr>
              <a:t>hidden, system, locked etc.</a:t>
            </a:r>
          </a:p>
          <a:p>
            <a:pPr lvl="1"/>
            <a:r>
              <a:rPr lang="en-US" sz="2400">
                <a:latin typeface="Times New Roman" pitchFamily="18" charset="0"/>
                <a:cs typeface="Times New Roman" pitchFamily="18" charset="0"/>
              </a:rPr>
              <a:t>…..</a:t>
            </a:r>
          </a:p>
        </p:txBody>
      </p:sp>
      <p:sp>
        <p:nvSpPr>
          <p:cNvPr id="14340" name="Slide Number Placeholder 5"/>
          <p:cNvSpPr>
            <a:spLocks noGrp="1"/>
          </p:cNvSpPr>
          <p:nvPr>
            <p:ph type="sldNum" sz="quarter" idx="12"/>
          </p:nvPr>
        </p:nvSpPr>
        <p:spPr bwMode="auto">
          <a:noFill/>
          <a:ln>
            <a:miter lim="800000"/>
            <a:headEnd/>
            <a:tailEnd/>
          </a:ln>
        </p:spPr>
        <p:txBody>
          <a:bodyPr/>
          <a:lstStyle/>
          <a:p>
            <a:fld id="{3AB00B93-E4D7-452D-B0EE-0885C546292D}" type="slidenum">
              <a:rPr lang="en-US" smtClean="0"/>
              <a:pPr/>
              <a:t>13</a:t>
            </a:fld>
            <a:r>
              <a:rPr lang="en-US"/>
              <a:t>/85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a:ea typeface="+mn-ea"/>
              </a:rPr>
              <a:t>Files: Operations</a:t>
            </a:r>
          </a:p>
        </p:txBody>
      </p:sp>
      <p:sp>
        <p:nvSpPr>
          <p:cNvPr id="15363" name="Rectangle 3"/>
          <p:cNvSpPr>
            <a:spLocks noGrp="1"/>
          </p:cNvSpPr>
          <p:nvPr>
            <p:ph type="body" idx="1"/>
          </p:nvPr>
        </p:nvSpPr>
        <p:spPr>
          <a:xfrm>
            <a:off x="838200" y="1828800"/>
            <a:ext cx="7924800" cy="2438400"/>
          </a:xfrm>
        </p:spPr>
        <p:txBody>
          <a:bodyPr/>
          <a:lstStyle/>
          <a:p>
            <a:pPr>
              <a:buClrTx/>
              <a:buSzTx/>
              <a:buFont typeface="Arial" charset="0"/>
              <a:buChar char="•"/>
            </a:pPr>
            <a:r>
              <a:rPr lang="en-US">
                <a:latin typeface="Times New Roman" pitchFamily="18" charset="0"/>
                <a:cs typeface="Times New Roman" pitchFamily="18" charset="0"/>
              </a:rPr>
              <a:t>Create/  Delete / Rename/ Move</a:t>
            </a:r>
          </a:p>
          <a:p>
            <a:pPr>
              <a:buClrTx/>
              <a:buSzTx/>
              <a:buFont typeface="Arial" charset="0"/>
              <a:buChar char="•"/>
            </a:pPr>
            <a:r>
              <a:rPr lang="en-US">
                <a:latin typeface="Times New Roman" pitchFamily="18" charset="0"/>
                <a:cs typeface="Times New Roman" pitchFamily="18" charset="0"/>
              </a:rPr>
              <a:t>Open/ Close</a:t>
            </a:r>
          </a:p>
          <a:p>
            <a:pPr>
              <a:buClrTx/>
              <a:buSzTx/>
              <a:buFont typeface="Arial" charset="0"/>
              <a:buChar char="•"/>
            </a:pPr>
            <a:r>
              <a:rPr lang="en-US">
                <a:latin typeface="Times New Roman" pitchFamily="18" charset="0"/>
                <a:cs typeface="Times New Roman" pitchFamily="18" charset="0"/>
              </a:rPr>
              <a:t>Read/ Write/ Append/ Seek</a:t>
            </a:r>
          </a:p>
          <a:p>
            <a:pPr>
              <a:buClrTx/>
              <a:buSzTx/>
              <a:buFont typeface="Arial" charset="0"/>
              <a:buChar char="•"/>
            </a:pPr>
            <a:r>
              <a:rPr lang="en-US">
                <a:latin typeface="Times New Roman" pitchFamily="18" charset="0"/>
                <a:cs typeface="Times New Roman" pitchFamily="18" charset="0"/>
              </a:rPr>
              <a:t>Get attributes/ Set attributes</a:t>
            </a:r>
          </a:p>
        </p:txBody>
      </p:sp>
      <p:sp>
        <p:nvSpPr>
          <p:cNvPr id="15364" name="Slide Number Placeholder 5"/>
          <p:cNvSpPr>
            <a:spLocks noGrp="1"/>
          </p:cNvSpPr>
          <p:nvPr>
            <p:ph type="sldNum" sz="quarter" idx="12"/>
          </p:nvPr>
        </p:nvSpPr>
        <p:spPr bwMode="auto">
          <a:noFill/>
          <a:ln>
            <a:miter lim="800000"/>
            <a:headEnd/>
            <a:tailEnd/>
          </a:ln>
        </p:spPr>
        <p:txBody>
          <a:bodyPr/>
          <a:lstStyle/>
          <a:p>
            <a:fld id="{C24D5371-56E0-413A-B1E8-8CBFD1085A91}" type="slidenum">
              <a:rPr lang="en-US" smtClean="0"/>
              <a:pPr/>
              <a:t>14</a:t>
            </a:fld>
            <a:r>
              <a:rPr lang="en-US"/>
              <a:t>/85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609600"/>
          </a:xfrm>
          <a:noFill/>
          <a:ln w="9525">
            <a:noFill/>
            <a:miter lim="800000"/>
            <a:headEnd/>
            <a:tailEnd/>
          </a:ln>
        </p:spPr>
        <p:txBody>
          <a:bodyPr anchor="ctr"/>
          <a:lstStyle/>
          <a:p>
            <a:pPr eaLnBrk="0" hangingPunct="0"/>
            <a:r>
              <a:rPr lang="en-US">
                <a:ea typeface="+mn-ea"/>
              </a:rPr>
              <a:t>Files: Copy file – Demo.</a:t>
            </a:r>
          </a:p>
        </p:txBody>
      </p:sp>
      <p:pic>
        <p:nvPicPr>
          <p:cNvPr id="16388" name="Picture 6"/>
          <p:cNvPicPr>
            <a:picLocks noChangeArrowheads="1"/>
          </p:cNvPicPr>
          <p:nvPr/>
        </p:nvPicPr>
        <p:blipFill>
          <a:blip r:embed="rId3" cstate="print"/>
          <a:srcRect/>
          <a:stretch>
            <a:fillRect/>
          </a:stretch>
        </p:blipFill>
        <p:spPr bwMode="auto">
          <a:xfrm>
            <a:off x="381000" y="990600"/>
            <a:ext cx="8763000" cy="5486400"/>
          </a:xfrm>
          <a:prstGeom prst="rect">
            <a:avLst/>
          </a:prstGeom>
          <a:noFill/>
          <a:ln w="9525">
            <a:noFill/>
            <a:miter lim="800000"/>
            <a:headEnd/>
            <a:tailEnd/>
          </a:ln>
        </p:spPr>
      </p:pic>
      <p:sp>
        <p:nvSpPr>
          <p:cNvPr id="16389" name="Text Box 4"/>
          <p:cNvSpPr txBox="1">
            <a:spLocks noChangeArrowheads="1"/>
          </p:cNvSpPr>
          <p:nvPr/>
        </p:nvSpPr>
        <p:spPr bwMode="auto">
          <a:xfrm>
            <a:off x="3581400" y="6400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4-5.</a:t>
            </a:r>
          </a:p>
        </p:txBody>
      </p:sp>
      <p:sp>
        <p:nvSpPr>
          <p:cNvPr id="16390" name="Slide Number Placeholder 7"/>
          <p:cNvSpPr>
            <a:spLocks noGrp="1"/>
          </p:cNvSpPr>
          <p:nvPr>
            <p:ph type="sldNum" sz="quarter" idx="12"/>
          </p:nvPr>
        </p:nvSpPr>
        <p:spPr bwMode="auto">
          <a:noFill/>
          <a:ln>
            <a:miter lim="800000"/>
            <a:headEnd/>
            <a:tailEnd/>
          </a:ln>
        </p:spPr>
        <p:txBody>
          <a:bodyPr/>
          <a:lstStyle/>
          <a:p>
            <a:fld id="{8EAE9113-2CFD-486F-AE59-C3B67C84D4C5}" type="slidenum">
              <a:rPr lang="en-US" smtClean="0"/>
              <a:pPr/>
              <a:t>15</a:t>
            </a:fld>
            <a:r>
              <a:rPr lang="en-US"/>
              <a:t>/85</a:t>
            </a:r>
          </a:p>
        </p:txBody>
      </p:sp>
      <p:sp>
        <p:nvSpPr>
          <p:cNvPr id="7" name="Rectangle 6"/>
          <p:cNvSpPr/>
          <p:nvPr/>
        </p:nvSpPr>
        <p:spPr>
          <a:xfrm>
            <a:off x="6096000" y="38862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System calls</a:t>
            </a:r>
          </a:p>
        </p:txBody>
      </p:sp>
      <p:cxnSp>
        <p:nvCxnSpPr>
          <p:cNvPr id="9" name="Straight Arrow Connector 8"/>
          <p:cNvCxnSpPr>
            <a:stCxn id="7" idx="1"/>
          </p:cNvCxnSpPr>
          <p:nvPr/>
        </p:nvCxnSpPr>
        <p:spPr>
          <a:xfrm rot="10800000" flipV="1">
            <a:off x="2209800" y="4114800"/>
            <a:ext cx="3886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3276600" y="4114800"/>
            <a:ext cx="28194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609600"/>
          </a:xfrm>
          <a:noFill/>
          <a:ln w="9525">
            <a:noFill/>
            <a:miter lim="800000"/>
            <a:headEnd/>
            <a:tailEnd/>
          </a:ln>
        </p:spPr>
        <p:txBody>
          <a:bodyPr anchor="ctr"/>
          <a:lstStyle/>
          <a:p>
            <a:pPr eaLnBrk="0" hangingPunct="0"/>
            <a:r>
              <a:rPr lang="en-US">
                <a:ea typeface="+mn-ea"/>
              </a:rPr>
              <a:t>Files: Copy file- Demo…</a:t>
            </a:r>
          </a:p>
        </p:txBody>
      </p:sp>
      <p:sp>
        <p:nvSpPr>
          <p:cNvPr id="17412" name="Text Box 4"/>
          <p:cNvSpPr txBox="1">
            <a:spLocks noChangeArrowheads="1"/>
          </p:cNvSpPr>
          <p:nvPr/>
        </p:nvSpPr>
        <p:spPr bwMode="auto">
          <a:xfrm>
            <a:off x="3581400" y="5562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4-5.</a:t>
            </a:r>
          </a:p>
        </p:txBody>
      </p:sp>
      <p:pic>
        <p:nvPicPr>
          <p:cNvPr id="17413" name="Picture 8"/>
          <p:cNvPicPr>
            <a:picLocks noChangeAspect="1" noChangeArrowheads="1"/>
          </p:cNvPicPr>
          <p:nvPr/>
        </p:nvPicPr>
        <p:blipFill>
          <a:blip r:embed="rId3" cstate="print"/>
          <a:srcRect/>
          <a:stretch>
            <a:fillRect/>
          </a:stretch>
        </p:blipFill>
        <p:spPr bwMode="auto">
          <a:xfrm>
            <a:off x="571500" y="1447800"/>
            <a:ext cx="8001000" cy="3962400"/>
          </a:xfrm>
          <a:prstGeom prst="rect">
            <a:avLst/>
          </a:prstGeom>
          <a:noFill/>
          <a:ln w="9525">
            <a:noFill/>
            <a:miter lim="800000"/>
            <a:headEnd/>
            <a:tailEnd/>
          </a:ln>
        </p:spPr>
      </p:pic>
      <p:sp>
        <p:nvSpPr>
          <p:cNvPr id="17414" name="Slide Number Placeholder 7"/>
          <p:cNvSpPr>
            <a:spLocks noGrp="1"/>
          </p:cNvSpPr>
          <p:nvPr>
            <p:ph type="sldNum" sz="quarter" idx="12"/>
          </p:nvPr>
        </p:nvSpPr>
        <p:spPr bwMode="auto">
          <a:noFill/>
          <a:ln>
            <a:miter lim="800000"/>
            <a:headEnd/>
            <a:tailEnd/>
          </a:ln>
        </p:spPr>
        <p:txBody>
          <a:bodyPr/>
          <a:lstStyle/>
          <a:p>
            <a:fld id="{2215DC38-039C-4A2D-B981-E5BB01C1F6F1}" type="slidenum">
              <a:rPr lang="en-US" smtClean="0"/>
              <a:pPr/>
              <a:t>16</a:t>
            </a:fld>
            <a:r>
              <a:rPr lang="en-US"/>
              <a:t>/85</a:t>
            </a:r>
          </a:p>
        </p:txBody>
      </p:sp>
      <p:sp>
        <p:nvSpPr>
          <p:cNvPr id="7" name="Rectangle 6"/>
          <p:cNvSpPr/>
          <p:nvPr/>
        </p:nvSpPr>
        <p:spPr>
          <a:xfrm>
            <a:off x="6324600" y="1143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System calls</a:t>
            </a:r>
          </a:p>
        </p:txBody>
      </p:sp>
      <p:cxnSp>
        <p:nvCxnSpPr>
          <p:cNvPr id="8" name="Straight Arrow Connector 7"/>
          <p:cNvCxnSpPr>
            <a:stCxn id="7" idx="1"/>
          </p:cNvCxnSpPr>
          <p:nvPr/>
        </p:nvCxnSpPr>
        <p:spPr>
          <a:xfrm rot="10800000" flipV="1">
            <a:off x="3276600" y="1371600"/>
            <a:ext cx="3048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1"/>
          </p:cNvCxnSpPr>
          <p:nvPr/>
        </p:nvCxnSpPr>
        <p:spPr>
          <a:xfrm rot="10800000" flipV="1">
            <a:off x="4191000" y="1371600"/>
            <a:ext cx="2133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762000"/>
          </a:xfrm>
          <a:noFill/>
          <a:ln w="9525">
            <a:noFill/>
            <a:miter lim="800000"/>
            <a:headEnd/>
            <a:tailEnd/>
          </a:ln>
        </p:spPr>
        <p:txBody>
          <a:bodyPr anchor="ctr"/>
          <a:lstStyle/>
          <a:p>
            <a:pPr eaLnBrk="0" hangingPunct="0"/>
            <a:r>
              <a:rPr lang="en-US">
                <a:ea typeface="+mn-ea"/>
              </a:rPr>
              <a:t>2- Directories/ Folder: Definition</a:t>
            </a:r>
          </a:p>
        </p:txBody>
      </p:sp>
      <p:sp>
        <p:nvSpPr>
          <p:cNvPr id="18435" name="Rectangle 3"/>
          <p:cNvSpPr>
            <a:spLocks noGrp="1"/>
          </p:cNvSpPr>
          <p:nvPr>
            <p:ph type="body" idx="1"/>
          </p:nvPr>
        </p:nvSpPr>
        <p:spPr>
          <a:xfrm>
            <a:off x="609600" y="1295400"/>
            <a:ext cx="7848600" cy="4267200"/>
          </a:xfrm>
        </p:spPr>
        <p:txBody>
          <a:bodyPr>
            <a:normAutofit lnSpcReduction="10000"/>
          </a:bodyPr>
          <a:lstStyle/>
          <a:p>
            <a:pPr algn="just">
              <a:buClrTx/>
              <a:buSzTx/>
              <a:buFont typeface="Wingdings" pitchFamily="2" charset="2"/>
              <a:buNone/>
            </a:pPr>
            <a:r>
              <a:rPr lang="en-US" sz="3600" b="1" i="1">
                <a:solidFill>
                  <a:srgbClr val="FF0000"/>
                </a:solidFill>
                <a:latin typeface="Times New Roman" pitchFamily="18" charset="0"/>
                <a:cs typeface="Times New Roman" pitchFamily="18" charset="0"/>
              </a:rPr>
              <a:t>Directory</a:t>
            </a:r>
            <a:r>
              <a:rPr lang="en-US" sz="3600">
                <a:latin typeface="Times New Roman" pitchFamily="18" charset="0"/>
                <a:cs typeface="Times New Roman" pitchFamily="18" charset="0"/>
              </a:rPr>
              <a:t>:</a:t>
            </a:r>
          </a:p>
          <a:p>
            <a:pPr algn="just">
              <a:buClrTx/>
              <a:buSzTx/>
              <a:buFont typeface="Arial" charset="0"/>
              <a:buChar char="•"/>
            </a:pPr>
            <a:r>
              <a:rPr lang="en-US" sz="3600">
                <a:solidFill>
                  <a:srgbClr val="009900"/>
                </a:solidFill>
                <a:latin typeface="Times New Roman" pitchFamily="18" charset="0"/>
                <a:cs typeface="Times New Roman" pitchFamily="18" charset="0"/>
              </a:rPr>
              <a:t>Is a way of organizing files.</a:t>
            </a:r>
          </a:p>
          <a:p>
            <a:pPr algn="just">
              <a:buClrTx/>
              <a:buSzTx/>
              <a:buFont typeface="Arial" charset="0"/>
              <a:buChar char="•"/>
            </a:pPr>
            <a:r>
              <a:rPr lang="en-US" sz="3600">
                <a:solidFill>
                  <a:srgbClr val="0000FF"/>
                </a:solidFill>
                <a:latin typeface="Times New Roman" pitchFamily="18" charset="0"/>
                <a:cs typeface="Times New Roman" pitchFamily="18" charset="0"/>
              </a:rPr>
              <a:t>Imposes (quy định) a hierarchy of files</a:t>
            </a:r>
            <a:r>
              <a:rPr lang="en-US" sz="3600">
                <a:latin typeface="Times New Roman" pitchFamily="18" charset="0"/>
                <a:cs typeface="Times New Roman" pitchFamily="18" charset="0"/>
              </a:rPr>
              <a:t>.</a:t>
            </a:r>
          </a:p>
          <a:p>
            <a:pPr algn="just">
              <a:buClrTx/>
              <a:buSzTx/>
              <a:buFont typeface="Arial" charset="0"/>
              <a:buChar char="•"/>
            </a:pPr>
            <a:r>
              <a:rPr lang="en-US" sz="3600">
                <a:solidFill>
                  <a:srgbClr val="009900"/>
                </a:solidFill>
                <a:latin typeface="Times New Roman" pitchFamily="18" charset="0"/>
                <a:cs typeface="Times New Roman" pitchFamily="18" charset="0"/>
              </a:rPr>
              <a:t>Consists of a collection of files and subdirectories.</a:t>
            </a:r>
          </a:p>
          <a:p>
            <a:pPr algn="just">
              <a:buClrTx/>
              <a:buSzTx/>
              <a:buFont typeface="Arial" charset="0"/>
              <a:buChar char="•"/>
            </a:pPr>
            <a:r>
              <a:rPr lang="en-US" sz="3600">
                <a:solidFill>
                  <a:srgbClr val="0000FF"/>
                </a:solidFill>
                <a:latin typeface="Times New Roman" pitchFamily="18" charset="0"/>
                <a:cs typeface="Times New Roman" pitchFamily="18" charset="0"/>
              </a:rPr>
              <a:t>Can be viewed as a special file managed by the OS.</a:t>
            </a:r>
          </a:p>
        </p:txBody>
      </p:sp>
      <p:sp>
        <p:nvSpPr>
          <p:cNvPr id="18436" name="Slide Number Placeholder 5"/>
          <p:cNvSpPr>
            <a:spLocks noGrp="1"/>
          </p:cNvSpPr>
          <p:nvPr>
            <p:ph type="sldNum" sz="quarter" idx="12"/>
          </p:nvPr>
        </p:nvSpPr>
        <p:spPr bwMode="auto">
          <a:noFill/>
          <a:ln>
            <a:miter lim="800000"/>
            <a:headEnd/>
            <a:tailEnd/>
          </a:ln>
        </p:spPr>
        <p:txBody>
          <a:bodyPr/>
          <a:lstStyle/>
          <a:p>
            <a:fld id="{E35BF285-6186-464C-A027-B450C8A64BC0}" type="slidenum">
              <a:rPr lang="en-US" smtClean="0"/>
              <a:pPr/>
              <a:t>17</a:t>
            </a:fld>
            <a:r>
              <a:rPr lang="en-US"/>
              <a:t>/85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0" y="152400"/>
            <a:ext cx="9144000" cy="685800"/>
          </a:xfrm>
          <a:noFill/>
          <a:ln w="9525">
            <a:noFill/>
            <a:miter lim="800000"/>
            <a:headEnd/>
            <a:tailEnd/>
          </a:ln>
        </p:spPr>
        <p:txBody>
          <a:bodyPr anchor="ctr"/>
          <a:lstStyle/>
          <a:p>
            <a:pPr eaLnBrk="0" hangingPunct="0"/>
            <a:r>
              <a:rPr lang="en-US">
                <a:ea typeface="+mn-ea"/>
              </a:rPr>
              <a:t>Directories: </a:t>
            </a:r>
            <a:r>
              <a:rPr lang="en-US"/>
              <a:t>Single-Level Directory Systems</a:t>
            </a:r>
            <a:endParaRPr lang="en-US">
              <a:ea typeface="+mn-ea"/>
            </a:endParaRPr>
          </a:p>
        </p:txBody>
      </p:sp>
      <p:sp>
        <p:nvSpPr>
          <p:cNvPr id="19459" name="Rectangle 3"/>
          <p:cNvSpPr>
            <a:spLocks noGrp="1"/>
          </p:cNvSpPr>
          <p:nvPr>
            <p:ph type="body" idx="1"/>
          </p:nvPr>
        </p:nvSpPr>
        <p:spPr>
          <a:xfrm>
            <a:off x="457200" y="1219200"/>
            <a:ext cx="8382000" cy="3429000"/>
          </a:xfrm>
        </p:spPr>
        <p:txBody>
          <a:bodyPr>
            <a:normAutofit lnSpcReduction="10000"/>
          </a:bodyPr>
          <a:lstStyle/>
          <a:p>
            <a:pPr algn="just" eaLnBrk="1" hangingPunct="1">
              <a:lnSpc>
                <a:spcPct val="90000"/>
              </a:lnSpc>
              <a:buClrTx/>
              <a:buSzTx/>
              <a:buFont typeface="Arial" charset="0"/>
              <a:buChar char="•"/>
            </a:pPr>
            <a:r>
              <a:rPr lang="en-US" sz="2800" dirty="0">
                <a:latin typeface="Times New Roman" pitchFamily="18" charset="0"/>
                <a:cs typeface="Times New Roman" pitchFamily="18" charset="0"/>
              </a:rPr>
              <a:t>Is having </a:t>
            </a:r>
            <a:r>
              <a:rPr lang="en-US" sz="2800" dirty="0">
                <a:solidFill>
                  <a:srgbClr val="FF0000"/>
                </a:solidFill>
                <a:latin typeface="Times New Roman" pitchFamily="18" charset="0"/>
                <a:cs typeface="Times New Roman" pitchFamily="18" charset="0"/>
              </a:rPr>
              <a:t>one directory containing all files </a:t>
            </a:r>
            <a:r>
              <a:rPr lang="en-US" sz="2800" dirty="0">
                <a:latin typeface="Times New Roman" pitchFamily="18" charset="0"/>
                <a:cs typeface="Times New Roman" pitchFamily="18" charset="0"/>
              </a:rPr>
              <a:t>(root directory).</a:t>
            </a:r>
          </a:p>
          <a:p>
            <a:pPr algn="just" eaLnBrk="1" hangingPunct="1">
              <a:lnSpc>
                <a:spcPct val="90000"/>
              </a:lnSpc>
              <a:buClrTx/>
              <a:buSzTx/>
              <a:buFont typeface="Arial" charset="0"/>
              <a:buChar char="•"/>
            </a:pPr>
            <a:r>
              <a:rPr lang="en-US" sz="2800" dirty="0">
                <a:latin typeface="Times New Roman" pitchFamily="18" charset="0"/>
                <a:cs typeface="Times New Roman" pitchFamily="18" charset="0"/>
              </a:rPr>
              <a:t>Applying on system that can be used by only one or many users.</a:t>
            </a:r>
          </a:p>
          <a:p>
            <a:pPr algn="just" eaLnBrk="1" hangingPunct="1">
              <a:lnSpc>
                <a:spcPct val="90000"/>
              </a:lnSpc>
              <a:buClrTx/>
              <a:buSzTx/>
              <a:buFont typeface="Arial" charset="0"/>
              <a:buChar char="•"/>
            </a:pPr>
            <a:r>
              <a:rPr lang="en-US" sz="2800" dirty="0">
                <a:solidFill>
                  <a:srgbClr val="0000FF"/>
                </a:solidFill>
                <a:latin typeface="Times New Roman" pitchFamily="18" charset="0"/>
                <a:cs typeface="Times New Roman" pitchFamily="18" charset="0"/>
              </a:rPr>
              <a:t>Is adequate for simple dedicated applications.</a:t>
            </a:r>
          </a:p>
          <a:p>
            <a:pPr algn="just" eaLnBrk="1" hangingPunct="1">
              <a:lnSpc>
                <a:spcPct val="90000"/>
              </a:lnSpc>
              <a:buClrTx/>
              <a:buSzTx/>
              <a:buFont typeface="Arial" charset="0"/>
              <a:buChar char="•"/>
            </a:pPr>
            <a:r>
              <a:rPr lang="en-US" sz="2800" dirty="0">
                <a:solidFill>
                  <a:srgbClr val="009900"/>
                </a:solidFill>
                <a:latin typeface="Times New Roman" pitchFamily="18" charset="0"/>
                <a:cs typeface="Times New Roman" pitchFamily="18" charset="0"/>
              </a:rPr>
              <a:t>Advantages: </a:t>
            </a:r>
            <a:r>
              <a:rPr lang="en-US" sz="2400" dirty="0">
                <a:solidFill>
                  <a:srgbClr val="009900"/>
                </a:solidFill>
                <a:latin typeface="Times New Roman" pitchFamily="18" charset="0"/>
                <a:cs typeface="Times New Roman" pitchFamily="18" charset="0"/>
              </a:rPr>
              <a:t>Simplicity, ability to locate file quickly.</a:t>
            </a:r>
          </a:p>
          <a:p>
            <a:pPr algn="just" eaLnBrk="1" hangingPunct="1">
              <a:lnSpc>
                <a:spcPct val="90000"/>
              </a:lnSpc>
              <a:buClrTx/>
              <a:buSzTx/>
              <a:buFont typeface="Arial" charset="0"/>
              <a:buChar char="•"/>
            </a:pPr>
            <a:r>
              <a:rPr lang="en-US" sz="2800" dirty="0">
                <a:solidFill>
                  <a:srgbClr val="7030A0"/>
                </a:solidFill>
                <a:latin typeface="Times New Roman" pitchFamily="18" charset="0"/>
                <a:cs typeface="Times New Roman" pitchFamily="18" charset="0"/>
              </a:rPr>
              <a:t>Disadvantages: </a:t>
            </a:r>
            <a:r>
              <a:rPr lang="en-US" sz="2400" dirty="0">
                <a:solidFill>
                  <a:srgbClr val="7030A0"/>
                </a:solidFill>
                <a:latin typeface="Times New Roman" pitchFamily="18" charset="0"/>
                <a:cs typeface="Times New Roman" pitchFamily="18" charset="0"/>
              </a:rPr>
              <a:t>The file name can be duplicated in one/ many users.</a:t>
            </a:r>
          </a:p>
          <a:p>
            <a:pPr algn="just" eaLnBrk="1" hangingPunct="1">
              <a:lnSpc>
                <a:spcPct val="90000"/>
              </a:lnSpc>
              <a:buClrTx/>
              <a:buSzTx/>
              <a:buFont typeface="Arial" charset="0"/>
              <a:buChar char="•"/>
            </a:pPr>
            <a:endParaRPr lang="en-US" sz="2800" dirty="0">
              <a:latin typeface="Times New Roman" pitchFamily="18" charset="0"/>
              <a:cs typeface="Times New Roman" pitchFamily="18" charset="0"/>
            </a:endParaRPr>
          </a:p>
        </p:txBody>
      </p:sp>
      <p:pic>
        <p:nvPicPr>
          <p:cNvPr id="19461" name="Picture 6" descr="04-06"/>
          <p:cNvPicPr>
            <a:picLocks noChangeAspect="1" noChangeArrowheads="1"/>
          </p:cNvPicPr>
          <p:nvPr/>
        </p:nvPicPr>
        <p:blipFill>
          <a:blip r:embed="rId3" cstate="print"/>
          <a:srcRect/>
          <a:stretch>
            <a:fillRect/>
          </a:stretch>
        </p:blipFill>
        <p:spPr bwMode="auto">
          <a:xfrm>
            <a:off x="2438400" y="4343400"/>
            <a:ext cx="3733800" cy="1587500"/>
          </a:xfrm>
          <a:prstGeom prst="rect">
            <a:avLst/>
          </a:prstGeom>
          <a:noFill/>
          <a:ln w="9525">
            <a:noFill/>
            <a:miter lim="800000"/>
            <a:headEnd/>
            <a:tailEnd/>
          </a:ln>
        </p:spPr>
      </p:pic>
      <p:sp>
        <p:nvSpPr>
          <p:cNvPr id="19462" name="Text Box 4"/>
          <p:cNvSpPr txBox="1">
            <a:spLocks noChangeArrowheads="1"/>
          </p:cNvSpPr>
          <p:nvPr/>
        </p:nvSpPr>
        <p:spPr bwMode="auto">
          <a:xfrm>
            <a:off x="5105400" y="5486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4-6.</a:t>
            </a:r>
          </a:p>
        </p:txBody>
      </p:sp>
      <p:sp>
        <p:nvSpPr>
          <p:cNvPr id="7" name="Rectangle 6"/>
          <p:cNvSpPr/>
          <p:nvPr/>
        </p:nvSpPr>
        <p:spPr>
          <a:xfrm>
            <a:off x="1676400" y="5410200"/>
            <a:ext cx="685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70C0"/>
                </a:solidFill>
              </a:rPr>
              <a:t>files</a:t>
            </a:r>
          </a:p>
        </p:txBody>
      </p:sp>
      <p:sp>
        <p:nvSpPr>
          <p:cNvPr id="19464" name="Slide Number Placeholder 9"/>
          <p:cNvSpPr>
            <a:spLocks noGrp="1"/>
          </p:cNvSpPr>
          <p:nvPr>
            <p:ph type="sldNum" sz="quarter" idx="12"/>
          </p:nvPr>
        </p:nvSpPr>
        <p:spPr bwMode="auto">
          <a:noFill/>
          <a:ln>
            <a:miter lim="800000"/>
            <a:headEnd/>
            <a:tailEnd/>
          </a:ln>
        </p:spPr>
        <p:txBody>
          <a:bodyPr/>
          <a:lstStyle/>
          <a:p>
            <a:fld id="{46CF37BA-98F4-4B9C-94FD-EFDCE0B1FC87}" type="slidenum">
              <a:rPr lang="en-US" smtClean="0"/>
              <a:pPr/>
              <a:t>18</a:t>
            </a:fld>
            <a:r>
              <a:rPr lang="en-US"/>
              <a:t>/85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a:ea typeface="+mn-ea"/>
              </a:rPr>
              <a:t>Directories: Hierarchical Directory Systems </a:t>
            </a:r>
          </a:p>
        </p:txBody>
      </p:sp>
      <p:sp>
        <p:nvSpPr>
          <p:cNvPr id="20483" name="Rectangle 3"/>
          <p:cNvSpPr>
            <a:spLocks noGrp="1"/>
          </p:cNvSpPr>
          <p:nvPr>
            <p:ph type="body" idx="1"/>
          </p:nvPr>
        </p:nvSpPr>
        <p:spPr>
          <a:xfrm>
            <a:off x="0" y="1371600"/>
            <a:ext cx="4495800" cy="2590800"/>
          </a:xfrm>
        </p:spPr>
        <p:txBody>
          <a:bodyPr/>
          <a:lstStyle/>
          <a:p>
            <a:pPr marL="347663" lvl="1" algn="just">
              <a:lnSpc>
                <a:spcPct val="90000"/>
              </a:lnSpc>
            </a:pPr>
            <a:r>
              <a:rPr lang="en-US" sz="2400">
                <a:latin typeface="Times New Roman" pitchFamily="18" charset="0"/>
                <a:cs typeface="Times New Roman" pitchFamily="18" charset="0"/>
              </a:rPr>
              <a:t>It would be impossible to find anything if all files were in a single directory (slow) → </a:t>
            </a:r>
            <a:r>
              <a:rPr lang="en-US" sz="2400">
                <a:solidFill>
                  <a:srgbClr val="FF0000"/>
                </a:solidFill>
                <a:latin typeface="Times New Roman" pitchFamily="18" charset="0"/>
                <a:cs typeface="Times New Roman" pitchFamily="18" charset="0"/>
              </a:rPr>
              <a:t>group related files together.</a:t>
            </a:r>
          </a:p>
          <a:p>
            <a:pPr marL="347663" lvl="1" algn="just">
              <a:lnSpc>
                <a:spcPct val="90000"/>
              </a:lnSpc>
            </a:pPr>
            <a:r>
              <a:rPr lang="en-US" sz="2400">
                <a:latin typeface="Times New Roman" pitchFamily="18" charset="0"/>
                <a:cs typeface="Times New Roman" pitchFamily="18" charset="0"/>
              </a:rPr>
              <a:t>There can be as many directories as are needed group the files in natural ways.</a:t>
            </a:r>
          </a:p>
        </p:txBody>
      </p:sp>
      <p:pic>
        <p:nvPicPr>
          <p:cNvPr id="20484" name="Picture 7" descr="04-07"/>
          <p:cNvPicPr>
            <a:picLocks noChangeAspect="1" noChangeArrowheads="1"/>
          </p:cNvPicPr>
          <p:nvPr/>
        </p:nvPicPr>
        <p:blipFill>
          <a:blip r:embed="rId3" cstate="print"/>
          <a:srcRect/>
          <a:stretch>
            <a:fillRect/>
          </a:stretch>
        </p:blipFill>
        <p:spPr bwMode="auto">
          <a:xfrm>
            <a:off x="4724400" y="1143000"/>
            <a:ext cx="4419600" cy="2436812"/>
          </a:xfrm>
          <a:prstGeom prst="rect">
            <a:avLst/>
          </a:prstGeom>
          <a:noFill/>
          <a:ln w="9525">
            <a:noFill/>
            <a:miter lim="800000"/>
            <a:headEnd/>
            <a:tailEnd/>
          </a:ln>
        </p:spPr>
      </p:pic>
      <p:sp>
        <p:nvSpPr>
          <p:cNvPr id="20485" name="Text Box 4"/>
          <p:cNvSpPr txBox="1">
            <a:spLocks noChangeArrowheads="1"/>
          </p:cNvSpPr>
          <p:nvPr/>
        </p:nvSpPr>
        <p:spPr bwMode="auto">
          <a:xfrm>
            <a:off x="5943600" y="3657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4-7.</a:t>
            </a:r>
          </a:p>
        </p:txBody>
      </p:sp>
      <p:sp>
        <p:nvSpPr>
          <p:cNvPr id="20486" name="Rectangle 3"/>
          <p:cNvSpPr txBox="1">
            <a:spLocks/>
          </p:cNvSpPr>
          <p:nvPr/>
        </p:nvSpPr>
        <p:spPr bwMode="auto">
          <a:xfrm>
            <a:off x="0" y="4114800"/>
            <a:ext cx="8763000" cy="1752600"/>
          </a:xfrm>
          <a:prstGeom prst="rect">
            <a:avLst/>
          </a:prstGeom>
          <a:noFill/>
          <a:ln w="9525">
            <a:noFill/>
            <a:miter lim="800000"/>
            <a:headEnd/>
            <a:tailEnd/>
          </a:ln>
        </p:spPr>
        <p:txBody>
          <a:bodyPr/>
          <a:lstStyle/>
          <a:p>
            <a:pPr marL="347663"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If multiple users share a common file server, as is the case many computer networks, each user can have a private root directory for his or her own hierarchy.</a:t>
            </a:r>
          </a:p>
          <a:p>
            <a:pPr marL="347663"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The ability for users to create an arbitrary number of subdirectories provides a powerful structuring tool for users to organize their work.</a:t>
            </a:r>
          </a:p>
        </p:txBody>
      </p:sp>
      <p:sp>
        <p:nvSpPr>
          <p:cNvPr id="20487" name="Slide Number Placeholder 8"/>
          <p:cNvSpPr>
            <a:spLocks noGrp="1"/>
          </p:cNvSpPr>
          <p:nvPr>
            <p:ph type="sldNum" sz="quarter" idx="12"/>
          </p:nvPr>
        </p:nvSpPr>
        <p:spPr bwMode="auto">
          <a:noFill/>
          <a:ln>
            <a:miter lim="800000"/>
            <a:headEnd/>
            <a:tailEnd/>
          </a:ln>
        </p:spPr>
        <p:txBody>
          <a:bodyPr/>
          <a:lstStyle/>
          <a:p>
            <a:fld id="{D2644231-101E-4407-A33E-55D792279BFA}" type="slidenum">
              <a:rPr lang="en-US" smtClean="0"/>
              <a:pPr/>
              <a:t>19</a:t>
            </a:fld>
            <a:r>
              <a:rPr lang="en-US"/>
              <a:t>/85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b="1">
                <a:latin typeface="Arial" charset="0"/>
                <a:cs typeface="Arial" charset="0"/>
              </a:rPr>
              <a:t>Introduction</a:t>
            </a:r>
          </a:p>
        </p:txBody>
      </p:sp>
      <p:sp>
        <p:nvSpPr>
          <p:cNvPr id="3" name="Content Placeholder 2"/>
          <p:cNvSpPr>
            <a:spLocks noGrp="1"/>
          </p:cNvSpPr>
          <p:nvPr>
            <p:ph idx="1"/>
          </p:nvPr>
        </p:nvSpPr>
        <p:spPr>
          <a:xfrm>
            <a:off x="457200" y="1600200"/>
            <a:ext cx="8229600" cy="3429000"/>
          </a:xfrm>
        </p:spPr>
        <p:txBody>
          <a:bodyPr>
            <a:normAutofit/>
          </a:bodyPr>
          <a:lstStyle/>
          <a:p>
            <a:pPr>
              <a:defRPr/>
            </a:pPr>
            <a:r>
              <a:rPr lang="en-US">
                <a:solidFill>
                  <a:srgbClr val="FF0000"/>
                </a:solidFill>
              </a:rPr>
              <a:t>How can OSs manage,  access data in files?</a:t>
            </a:r>
          </a:p>
          <a:p>
            <a:pPr>
              <a:defRPr/>
            </a:pPr>
            <a:r>
              <a:rPr lang="en-US">
                <a:solidFill>
                  <a:srgbClr val="FF0000"/>
                </a:solidFill>
              </a:rPr>
              <a:t>How to ensure the consistence (correctness and exact) of data in files?</a:t>
            </a:r>
          </a:p>
          <a:p>
            <a:pPr>
              <a:defRPr/>
            </a:pPr>
            <a:r>
              <a:rPr lang="en-US">
                <a:solidFill>
                  <a:srgbClr val="FF0000"/>
                </a:solidFill>
              </a:rPr>
              <a:t>What are issues for OS to increase disk performance?</a:t>
            </a:r>
          </a:p>
        </p:txBody>
      </p:sp>
      <p:sp>
        <p:nvSpPr>
          <p:cNvPr id="3076" name="Slide Number Placeholder 5"/>
          <p:cNvSpPr>
            <a:spLocks noGrp="1"/>
          </p:cNvSpPr>
          <p:nvPr>
            <p:ph type="sldNum" sz="quarter" idx="12"/>
          </p:nvPr>
        </p:nvSpPr>
        <p:spPr bwMode="auto">
          <a:noFill/>
          <a:ln>
            <a:miter lim="800000"/>
            <a:headEnd/>
            <a:tailEnd/>
          </a:ln>
        </p:spPr>
        <p:txBody>
          <a:bodyPr/>
          <a:lstStyle/>
          <a:p>
            <a:fld id="{53154286-A30A-472E-9920-F7BCDD61B05D}" type="slidenum">
              <a:rPr lang="en-US" smtClean="0"/>
              <a:pPr/>
              <a:t>2</a:t>
            </a:fld>
            <a:r>
              <a:rPr lang="en-US"/>
              <a:t>/85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a:ea typeface="+mn-ea"/>
              </a:rPr>
              <a:t>Directories: Path Names</a:t>
            </a:r>
          </a:p>
        </p:txBody>
      </p:sp>
      <p:sp>
        <p:nvSpPr>
          <p:cNvPr id="21507" name="Rectangle 3"/>
          <p:cNvSpPr>
            <a:spLocks noGrp="1"/>
          </p:cNvSpPr>
          <p:nvPr>
            <p:ph type="body" sz="half" idx="1"/>
          </p:nvPr>
        </p:nvSpPr>
        <p:spPr>
          <a:xfrm>
            <a:off x="457200" y="838200"/>
            <a:ext cx="8305800" cy="5486400"/>
          </a:xfrm>
        </p:spPr>
        <p:txBody>
          <a:bodyPr>
            <a:normAutofit lnSpcReduction="10000"/>
          </a:bodyPr>
          <a:lstStyle/>
          <a:p>
            <a:pPr algn="just">
              <a:lnSpc>
                <a:spcPct val="90000"/>
              </a:lnSpc>
            </a:pP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Absolute path name </a:t>
            </a:r>
          </a:p>
          <a:p>
            <a:pPr lvl="1" algn="just">
              <a:lnSpc>
                <a:spcPct val="90000"/>
              </a:lnSpc>
            </a:pPr>
            <a:r>
              <a:rPr lang="en-US" sz="2400" dirty="0">
                <a:latin typeface="Times New Roman" pitchFamily="18" charset="0"/>
                <a:cs typeface="Times New Roman" pitchFamily="18" charset="0"/>
              </a:rPr>
              <a:t>Starts from the root directory to the file</a:t>
            </a:r>
          </a:p>
          <a:p>
            <a:pPr lvl="1" algn="just">
              <a:lnSpc>
                <a:spcPct val="90000"/>
              </a:lnSpc>
            </a:pPr>
            <a:r>
              <a:rPr lang="en-US" sz="2400" dirty="0">
                <a:latin typeface="Times New Roman" pitchFamily="18" charset="0"/>
                <a:cs typeface="Times New Roman" pitchFamily="18" charset="0"/>
              </a:rPr>
              <a:t>Examples</a:t>
            </a:r>
          </a:p>
          <a:p>
            <a:pPr lvl="2" algn="just">
              <a:lnSpc>
                <a:spcPct val="90000"/>
              </a:lnSpc>
            </a:pPr>
            <a:r>
              <a:rPr lang="en-US" sz="2000" dirty="0">
                <a:latin typeface="Times New Roman" pitchFamily="18" charset="0"/>
                <a:cs typeface="Times New Roman" pitchFamily="18" charset="0"/>
              </a:rPr>
              <a:t>/home/students/john/</a:t>
            </a:r>
            <a:r>
              <a:rPr lang="en-US" sz="2000" dirty="0" err="1">
                <a:latin typeface="Times New Roman" pitchFamily="18" charset="0"/>
                <a:cs typeface="Times New Roman" pitchFamily="18" charset="0"/>
              </a:rPr>
              <a:t>program.c</a:t>
            </a:r>
            <a:r>
              <a:rPr lang="en-US" sz="2000" dirty="0">
                <a:latin typeface="Times New Roman" pitchFamily="18" charset="0"/>
                <a:cs typeface="Times New Roman" pitchFamily="18" charset="0"/>
              </a:rPr>
              <a:t> (in Linux)</a:t>
            </a:r>
          </a:p>
          <a:p>
            <a:pPr lvl="2" algn="just">
              <a:lnSpc>
                <a:spcPct val="90000"/>
              </a:lnSpc>
            </a:pPr>
            <a:r>
              <a:rPr lang="en-US" sz="2000" dirty="0">
                <a:latin typeface="Times New Roman" pitchFamily="18" charset="0"/>
                <a:cs typeface="Times New Roman" pitchFamily="18" charset="0"/>
              </a:rPr>
              <a:t>C:\Program Files\Application\run.exe (in Windows)</a:t>
            </a:r>
          </a:p>
          <a:p>
            <a:pPr algn="just">
              <a:lnSpc>
                <a:spcPct val="90000"/>
              </a:lnSpc>
            </a:pPr>
            <a:r>
              <a:rPr lang="en-US" sz="2800" dirty="0">
                <a:solidFill>
                  <a:srgbClr val="0000FF"/>
                </a:solidFill>
                <a:latin typeface="Times New Roman" pitchFamily="18" charset="0"/>
                <a:cs typeface="Times New Roman" pitchFamily="18" charset="0"/>
              </a:rPr>
              <a:t>Relative path name</a:t>
            </a:r>
          </a:p>
          <a:p>
            <a:pPr lvl="1" algn="just">
              <a:lnSpc>
                <a:spcPct val="90000"/>
              </a:lnSpc>
            </a:pPr>
            <a:r>
              <a:rPr lang="en-US" sz="2400" dirty="0">
                <a:latin typeface="Times New Roman" pitchFamily="18" charset="0"/>
                <a:cs typeface="Times New Roman" pitchFamily="18" charset="0"/>
              </a:rPr>
              <a:t>Starts from the current (working) directory that can be owned to users ( each application has its own working directory)</a:t>
            </a:r>
          </a:p>
          <a:p>
            <a:pPr lvl="1" algn="just">
              <a:lnSpc>
                <a:spcPct val="90000"/>
              </a:lnSpc>
            </a:pPr>
            <a:r>
              <a:rPr lang="en-US" sz="2400" dirty="0">
                <a:latin typeface="Times New Roman" pitchFamily="18" charset="0"/>
                <a:cs typeface="Times New Roman" pitchFamily="18" charset="0"/>
              </a:rPr>
              <a:t>Examples</a:t>
            </a:r>
          </a:p>
          <a:p>
            <a:pPr lvl="2" algn="just">
              <a:lnSpc>
                <a:spcPct val="90000"/>
              </a:lnSpc>
            </a:pPr>
            <a:r>
              <a:rPr lang="en-US" sz="2000" dirty="0">
                <a:latin typeface="Times New Roman" pitchFamily="18" charset="0"/>
                <a:cs typeface="Times New Roman" pitchFamily="18" charset="0"/>
              </a:rPr>
              <a:t>john/</a:t>
            </a:r>
            <a:r>
              <a:rPr lang="en-US" sz="2000" dirty="0" err="1">
                <a:latin typeface="Times New Roman" pitchFamily="18" charset="0"/>
                <a:cs typeface="Times New Roman" pitchFamily="18" charset="0"/>
              </a:rPr>
              <a:t>program.c</a:t>
            </a:r>
            <a:r>
              <a:rPr lang="en-US" sz="2000" dirty="0">
                <a:latin typeface="Times New Roman" pitchFamily="18" charset="0"/>
                <a:cs typeface="Times New Roman" pitchFamily="18" charset="0"/>
              </a:rPr>
              <a:t> (in Linux)</a:t>
            </a:r>
          </a:p>
          <a:p>
            <a:pPr lvl="2" algn="just">
              <a:lnSpc>
                <a:spcPct val="90000"/>
              </a:lnSpc>
            </a:pPr>
            <a:r>
              <a:rPr lang="en-US" sz="2000" dirty="0">
                <a:latin typeface="Times New Roman" pitchFamily="18" charset="0"/>
                <a:cs typeface="Times New Roman" pitchFamily="18" charset="0"/>
              </a:rPr>
              <a:t>application\run.exe (in Windows)</a:t>
            </a:r>
          </a:p>
          <a:p>
            <a:pPr lvl="1" algn="just">
              <a:lnSpc>
                <a:spcPct val="90000"/>
              </a:lnSpc>
            </a:pPr>
            <a:r>
              <a:rPr lang="en-US" sz="2400" dirty="0">
                <a:latin typeface="Times New Roman" pitchFamily="18" charset="0"/>
                <a:cs typeface="Times New Roman" pitchFamily="18" charset="0"/>
              </a:rPr>
              <a:t>Special directories in relative paths</a:t>
            </a:r>
          </a:p>
          <a:p>
            <a:pPr lvl="2" algn="just">
              <a:lnSpc>
                <a:spcPct val="90000"/>
              </a:lnSpc>
            </a:pPr>
            <a:r>
              <a:rPr lang="en-US" sz="2000" dirty="0">
                <a:latin typeface="Times New Roman" pitchFamily="18" charset="0"/>
                <a:cs typeface="Times New Roman" pitchFamily="18" charset="0"/>
              </a:rPr>
              <a:t>current directory: </a:t>
            </a:r>
            <a:r>
              <a:rPr lang="en-US" sz="2000" b="1" dirty="0">
                <a:solidFill>
                  <a:srgbClr val="FF0000"/>
                </a:solidFill>
                <a:latin typeface="Times New Roman" pitchFamily="18" charset="0"/>
                <a:cs typeface="Times New Roman" pitchFamily="18" charset="0"/>
              </a:rPr>
              <a:t>.</a:t>
            </a:r>
          </a:p>
          <a:p>
            <a:pPr lvl="2" algn="just">
              <a:lnSpc>
                <a:spcPct val="90000"/>
              </a:lnSpc>
            </a:pPr>
            <a:r>
              <a:rPr lang="en-US" sz="2000" dirty="0">
                <a:latin typeface="Times New Roman" pitchFamily="18" charset="0"/>
                <a:cs typeface="Times New Roman" pitchFamily="18" charset="0"/>
              </a:rPr>
              <a:t>parent directory: </a:t>
            </a:r>
            <a:r>
              <a:rPr lang="en-US" sz="2000" b="1" dirty="0">
                <a:solidFill>
                  <a:srgbClr val="FF0000"/>
                </a:solidFill>
                <a:latin typeface="Times New Roman" pitchFamily="18" charset="0"/>
                <a:cs typeface="Times New Roman" pitchFamily="18" charset="0"/>
              </a:rPr>
              <a:t>..</a:t>
            </a:r>
          </a:p>
        </p:txBody>
      </p:sp>
      <p:sp>
        <p:nvSpPr>
          <p:cNvPr id="21508" name="Slide Number Placeholder 5"/>
          <p:cNvSpPr>
            <a:spLocks noGrp="1"/>
          </p:cNvSpPr>
          <p:nvPr>
            <p:ph type="sldNum" sz="quarter" idx="12"/>
          </p:nvPr>
        </p:nvSpPr>
        <p:spPr bwMode="auto">
          <a:noFill/>
          <a:ln>
            <a:miter lim="800000"/>
            <a:headEnd/>
            <a:tailEnd/>
          </a:ln>
        </p:spPr>
        <p:txBody>
          <a:bodyPr/>
          <a:lstStyle/>
          <a:p>
            <a:fld id="{69E2D63A-A8E6-4C77-82E1-0540F97133A8}" type="slidenum">
              <a:rPr lang="en-US" smtClean="0"/>
              <a:pPr/>
              <a:t>20</a:t>
            </a:fld>
            <a:r>
              <a:rPr lang="en-US"/>
              <a:t>/85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457200" y="0"/>
            <a:ext cx="8686800" cy="1143000"/>
          </a:xfrm>
          <a:noFill/>
          <a:ln w="9525">
            <a:noFill/>
            <a:miter lim="800000"/>
            <a:headEnd/>
            <a:tailEnd/>
          </a:ln>
        </p:spPr>
        <p:txBody>
          <a:bodyPr anchor="ctr"/>
          <a:lstStyle/>
          <a:p>
            <a:pPr eaLnBrk="0" hangingPunct="0"/>
            <a:r>
              <a:rPr lang="en-US">
                <a:ea typeface="+mn-ea"/>
              </a:rPr>
              <a:t>Directories/ Folders: Path Names, A demo.</a:t>
            </a:r>
          </a:p>
        </p:txBody>
      </p:sp>
      <p:sp>
        <p:nvSpPr>
          <p:cNvPr id="22531" name="Text Box 4"/>
          <p:cNvSpPr txBox="1">
            <a:spLocks noChangeArrowheads="1"/>
          </p:cNvSpPr>
          <p:nvPr/>
        </p:nvSpPr>
        <p:spPr bwMode="auto">
          <a:xfrm>
            <a:off x="6477000" y="4191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4-8.</a:t>
            </a:r>
          </a:p>
        </p:txBody>
      </p:sp>
      <p:pic>
        <p:nvPicPr>
          <p:cNvPr id="22532" name="Picture 8" descr="04-08"/>
          <p:cNvPicPr>
            <a:picLocks noChangeAspect="1" noChangeArrowheads="1"/>
          </p:cNvPicPr>
          <p:nvPr/>
        </p:nvPicPr>
        <p:blipFill>
          <a:blip r:embed="rId3" cstate="print"/>
          <a:srcRect/>
          <a:stretch>
            <a:fillRect/>
          </a:stretch>
        </p:blipFill>
        <p:spPr bwMode="auto">
          <a:xfrm>
            <a:off x="685800" y="838200"/>
            <a:ext cx="5715000" cy="5584825"/>
          </a:xfrm>
          <a:prstGeom prst="rect">
            <a:avLst/>
          </a:prstGeom>
          <a:noFill/>
          <a:ln w="9525">
            <a:noFill/>
            <a:miter lim="800000"/>
            <a:headEnd/>
            <a:tailEnd/>
          </a:ln>
        </p:spPr>
      </p:pic>
      <p:sp>
        <p:nvSpPr>
          <p:cNvPr id="22533" name="Slide Number Placeholder 6"/>
          <p:cNvSpPr>
            <a:spLocks noGrp="1"/>
          </p:cNvSpPr>
          <p:nvPr>
            <p:ph type="sldNum" sz="quarter" idx="12"/>
          </p:nvPr>
        </p:nvSpPr>
        <p:spPr bwMode="auto">
          <a:noFill/>
          <a:ln>
            <a:miter lim="800000"/>
            <a:headEnd/>
            <a:tailEnd/>
          </a:ln>
        </p:spPr>
        <p:txBody>
          <a:bodyPr/>
          <a:lstStyle/>
          <a:p>
            <a:fld id="{A7F03F7C-5926-4E33-BAD4-997A23832EE9}" type="slidenum">
              <a:rPr lang="en-US" smtClean="0"/>
              <a:pPr/>
              <a:t>21</a:t>
            </a:fld>
            <a:r>
              <a:rPr lang="en-US"/>
              <a:t>/85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ea typeface="+mn-ea"/>
              </a:rPr>
              <a:t>Directories: Operations</a:t>
            </a:r>
          </a:p>
        </p:txBody>
      </p:sp>
      <p:sp>
        <p:nvSpPr>
          <p:cNvPr id="23555" name="Rectangle 3"/>
          <p:cNvSpPr>
            <a:spLocks noGrp="1"/>
          </p:cNvSpPr>
          <p:nvPr>
            <p:ph type="body" idx="1"/>
          </p:nvPr>
        </p:nvSpPr>
        <p:spPr>
          <a:xfrm>
            <a:off x="304800" y="1600200"/>
            <a:ext cx="8534400" cy="4267200"/>
          </a:xfrm>
        </p:spPr>
        <p:txBody>
          <a:bodyPr/>
          <a:lstStyle/>
          <a:p>
            <a:pPr>
              <a:buClrTx/>
              <a:buSzTx/>
              <a:buFont typeface="Arial" charset="0"/>
              <a:buChar char="•"/>
            </a:pPr>
            <a:r>
              <a:rPr lang="en-US" sz="2800" dirty="0">
                <a:latin typeface="Times New Roman" pitchFamily="18" charset="0"/>
                <a:cs typeface="Times New Roman" pitchFamily="18" charset="0"/>
              </a:rPr>
              <a:t>Create</a:t>
            </a:r>
          </a:p>
          <a:p>
            <a:pPr>
              <a:buClrTx/>
              <a:buSzTx/>
              <a:buFont typeface="Arial" charset="0"/>
              <a:buChar char="•"/>
            </a:pPr>
            <a:r>
              <a:rPr lang="en-US" sz="2800" dirty="0">
                <a:latin typeface="Times New Roman" pitchFamily="18" charset="0"/>
                <a:cs typeface="Times New Roman" pitchFamily="18" charset="0"/>
              </a:rPr>
              <a:t>Delete</a:t>
            </a:r>
          </a:p>
          <a:p>
            <a:pPr>
              <a:buClrTx/>
              <a:buSzTx/>
              <a:buFont typeface="Arial" charset="0"/>
              <a:buChar char="•"/>
            </a:pPr>
            <a:r>
              <a:rPr lang="en-US" sz="2800" dirty="0" err="1">
                <a:latin typeface="Times New Roman" pitchFamily="18" charset="0"/>
                <a:cs typeface="Times New Roman" pitchFamily="18" charset="0"/>
              </a:rPr>
              <a:t>Opendir</a:t>
            </a:r>
            <a:endParaRPr lang="en-US" sz="2800" dirty="0">
              <a:latin typeface="Times New Roman" pitchFamily="18" charset="0"/>
              <a:cs typeface="Times New Roman" pitchFamily="18" charset="0"/>
            </a:endParaRPr>
          </a:p>
          <a:p>
            <a:pPr>
              <a:buClrTx/>
              <a:buSzTx/>
              <a:buFont typeface="Arial" charset="0"/>
              <a:buChar char="•"/>
            </a:pPr>
            <a:r>
              <a:rPr lang="en-US" sz="2800" dirty="0" err="1">
                <a:latin typeface="Times New Roman" pitchFamily="18" charset="0"/>
                <a:cs typeface="Times New Roman" pitchFamily="18" charset="0"/>
              </a:rPr>
              <a:t>Closedir</a:t>
            </a:r>
            <a:endParaRPr lang="en-US" sz="2800" dirty="0">
              <a:latin typeface="Times New Roman" pitchFamily="18" charset="0"/>
              <a:cs typeface="Times New Roman" pitchFamily="18" charset="0"/>
            </a:endParaRPr>
          </a:p>
          <a:p>
            <a:pPr>
              <a:buClrTx/>
              <a:buSzTx/>
              <a:buFont typeface="Arial" charset="0"/>
              <a:buChar char="•"/>
            </a:pPr>
            <a:r>
              <a:rPr lang="en-US" sz="2800" dirty="0" err="1">
                <a:latin typeface="Times New Roman" pitchFamily="18" charset="0"/>
                <a:cs typeface="Times New Roman" pitchFamily="18" charset="0"/>
              </a:rPr>
              <a:t>Readdir</a:t>
            </a:r>
            <a:endParaRPr lang="en-US" sz="2800" dirty="0">
              <a:latin typeface="Times New Roman" pitchFamily="18" charset="0"/>
              <a:cs typeface="Times New Roman" pitchFamily="18" charset="0"/>
            </a:endParaRPr>
          </a:p>
          <a:p>
            <a:pPr>
              <a:buClrTx/>
              <a:buSzTx/>
              <a:buFont typeface="Arial" charset="0"/>
              <a:buChar char="•"/>
            </a:pPr>
            <a:r>
              <a:rPr lang="en-US" sz="2800" dirty="0">
                <a:latin typeface="Times New Roman" pitchFamily="18" charset="0"/>
                <a:cs typeface="Times New Roman" pitchFamily="18" charset="0"/>
              </a:rPr>
              <a:t>Rename</a:t>
            </a:r>
          </a:p>
          <a:p>
            <a:pPr>
              <a:buClrTx/>
              <a:buSzTx/>
              <a:buFont typeface="Arial" charset="0"/>
              <a:buChar char="•"/>
            </a:pPr>
            <a:r>
              <a:rPr lang="en-US" sz="2800" dirty="0">
                <a:latin typeface="Times New Roman" pitchFamily="18" charset="0"/>
                <a:cs typeface="Times New Roman" pitchFamily="18" charset="0"/>
              </a:rPr>
              <a:t>Link: Allow a file to appear in more than one directory</a:t>
            </a:r>
          </a:p>
          <a:p>
            <a:pPr>
              <a:buClrTx/>
              <a:buSzTx/>
              <a:buFont typeface="Arial" charset="0"/>
              <a:buChar char="•"/>
            </a:pPr>
            <a:r>
              <a:rPr lang="en-US" sz="2800" dirty="0">
                <a:latin typeface="Times New Roman" pitchFamily="18" charset="0"/>
                <a:cs typeface="Times New Roman" pitchFamily="18" charset="0"/>
              </a:rPr>
              <a:t>Unlink</a:t>
            </a:r>
          </a:p>
        </p:txBody>
      </p:sp>
      <p:sp>
        <p:nvSpPr>
          <p:cNvPr id="23556" name="Slide Number Placeholder 5"/>
          <p:cNvSpPr>
            <a:spLocks noGrp="1"/>
          </p:cNvSpPr>
          <p:nvPr>
            <p:ph type="sldNum" sz="quarter" idx="12"/>
          </p:nvPr>
        </p:nvSpPr>
        <p:spPr bwMode="auto">
          <a:noFill/>
          <a:ln>
            <a:miter lim="800000"/>
            <a:headEnd/>
            <a:tailEnd/>
          </a:ln>
        </p:spPr>
        <p:txBody>
          <a:bodyPr/>
          <a:lstStyle/>
          <a:p>
            <a:fld id="{6259C2AD-D229-4AA3-A8FA-6D4B9481A6FB}" type="slidenum">
              <a:rPr lang="en-US" smtClean="0"/>
              <a:pPr/>
              <a:t>22</a:t>
            </a:fld>
            <a:r>
              <a:rPr lang="en-US"/>
              <a:t>/85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dirty="0">
                <a:ea typeface="+mn-ea"/>
              </a:rPr>
              <a:t>3- File System Implementation</a:t>
            </a:r>
          </a:p>
        </p:txBody>
      </p:sp>
      <p:sp>
        <p:nvSpPr>
          <p:cNvPr id="24579" name="Rectangle 3"/>
          <p:cNvSpPr>
            <a:spLocks noGrp="1"/>
          </p:cNvSpPr>
          <p:nvPr>
            <p:ph type="body" idx="1"/>
          </p:nvPr>
        </p:nvSpPr>
        <p:spPr>
          <a:xfrm>
            <a:off x="304800" y="1600200"/>
            <a:ext cx="8534400" cy="2057400"/>
          </a:xfrm>
        </p:spPr>
        <p:txBody>
          <a:bodyPr/>
          <a:lstStyle/>
          <a:p>
            <a:pPr algn="just">
              <a:buClrTx/>
              <a:buSzTx/>
              <a:buFont typeface="Arial" charset="0"/>
              <a:buChar char="•"/>
            </a:pPr>
            <a:r>
              <a:rPr lang="en-US" sz="2800">
                <a:solidFill>
                  <a:srgbClr val="FF0000"/>
                </a:solidFill>
                <a:latin typeface="Times New Roman" pitchFamily="18" charset="0"/>
                <a:cs typeface="Times New Roman" pitchFamily="18" charset="0"/>
              </a:rPr>
              <a:t>How files and directories is stored?</a:t>
            </a:r>
          </a:p>
          <a:p>
            <a:pPr algn="just">
              <a:buClrTx/>
              <a:buSzTx/>
              <a:buFont typeface="Arial" charset="0"/>
              <a:buChar char="•"/>
            </a:pPr>
            <a:r>
              <a:rPr lang="en-US" sz="2800">
                <a:solidFill>
                  <a:srgbClr val="FF0000"/>
                </a:solidFill>
                <a:latin typeface="Times New Roman" pitchFamily="18" charset="0"/>
                <a:cs typeface="Times New Roman" pitchFamily="18" charset="0"/>
              </a:rPr>
              <a:t>How disk space is managed?</a:t>
            </a:r>
          </a:p>
          <a:p>
            <a:pPr algn="just">
              <a:buClrTx/>
              <a:buSzTx/>
              <a:buFont typeface="Arial" charset="0"/>
              <a:buChar char="•"/>
            </a:pPr>
            <a:r>
              <a:rPr lang="en-US" sz="2800">
                <a:solidFill>
                  <a:srgbClr val="FF0000"/>
                </a:solidFill>
                <a:latin typeface="Times New Roman" pitchFamily="18" charset="0"/>
                <a:cs typeface="Times New Roman" pitchFamily="18" charset="0"/>
              </a:rPr>
              <a:t>How to make everything work efficiently and reliably?</a:t>
            </a:r>
          </a:p>
        </p:txBody>
      </p:sp>
      <p:sp>
        <p:nvSpPr>
          <p:cNvPr id="24580" name="Slide Number Placeholder 5"/>
          <p:cNvSpPr>
            <a:spLocks noGrp="1"/>
          </p:cNvSpPr>
          <p:nvPr>
            <p:ph type="sldNum" sz="quarter" idx="12"/>
          </p:nvPr>
        </p:nvSpPr>
        <p:spPr bwMode="auto">
          <a:noFill/>
          <a:ln>
            <a:miter lim="800000"/>
            <a:headEnd/>
            <a:tailEnd/>
          </a:ln>
        </p:spPr>
        <p:txBody>
          <a:bodyPr/>
          <a:lstStyle/>
          <a:p>
            <a:fld id="{7B239E04-2CBB-4DF3-B613-0F1934D93262}" type="slidenum">
              <a:rPr lang="en-US" smtClean="0"/>
              <a:pPr/>
              <a:t>23</a:t>
            </a:fld>
            <a:r>
              <a:rPr lang="en-US"/>
              <a:t>/85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a:ea typeface="+mn-ea"/>
              </a:rPr>
              <a:t>FS Impl.:  File System Layout</a:t>
            </a:r>
          </a:p>
        </p:txBody>
      </p:sp>
      <p:sp>
        <p:nvSpPr>
          <p:cNvPr id="25603" name="Rectangle 3"/>
          <p:cNvSpPr>
            <a:spLocks noGrp="1"/>
          </p:cNvSpPr>
          <p:nvPr>
            <p:ph type="body" idx="1"/>
          </p:nvPr>
        </p:nvSpPr>
        <p:spPr>
          <a:xfrm>
            <a:off x="152400" y="990600"/>
            <a:ext cx="8839200" cy="1981200"/>
          </a:xfrm>
        </p:spPr>
        <p:txBody>
          <a:bodyPr/>
          <a:lstStyle/>
          <a:p>
            <a:pPr algn="just">
              <a:lnSpc>
                <a:spcPct val="90000"/>
              </a:lnSpc>
              <a:buClrTx/>
              <a:buSzTx/>
              <a:buFont typeface="Arial" charset="0"/>
              <a:buChar char="•"/>
            </a:pPr>
            <a:r>
              <a:rPr lang="en-US" sz="2800" b="1" i="1">
                <a:solidFill>
                  <a:srgbClr val="FF0000"/>
                </a:solidFill>
                <a:latin typeface="Times New Roman" pitchFamily="18" charset="0"/>
                <a:cs typeface="Times New Roman" pitchFamily="18" charset="0"/>
              </a:rPr>
              <a:t>File Systems </a:t>
            </a:r>
          </a:p>
          <a:p>
            <a:pPr lvl="1" algn="just">
              <a:lnSpc>
                <a:spcPct val="90000"/>
              </a:lnSpc>
            </a:pPr>
            <a:r>
              <a:rPr lang="en-US" sz="2400">
                <a:latin typeface="Times New Roman" pitchFamily="18" charset="0"/>
                <a:cs typeface="Times New Roman" pitchFamily="18" charset="0"/>
              </a:rPr>
              <a:t>Are stored on disks</a:t>
            </a:r>
          </a:p>
          <a:p>
            <a:pPr lvl="1" algn="just">
              <a:lnSpc>
                <a:spcPct val="90000"/>
              </a:lnSpc>
            </a:pPr>
            <a:r>
              <a:rPr lang="en-US" sz="2400">
                <a:solidFill>
                  <a:srgbClr val="FF0000"/>
                </a:solidFill>
                <a:latin typeface="Times New Roman" pitchFamily="18" charset="0"/>
                <a:cs typeface="Times New Roman" pitchFamily="18" charset="0"/>
              </a:rPr>
              <a:t>Disks can be divided up into one or more partitions</a:t>
            </a:r>
            <a:r>
              <a:rPr lang="en-US" sz="2400">
                <a:latin typeface="Times New Roman" pitchFamily="18" charset="0"/>
                <a:cs typeface="Times New Roman" pitchFamily="18" charset="0"/>
              </a:rPr>
              <a:t>, with independent file systems on each partition.</a:t>
            </a:r>
          </a:p>
        </p:txBody>
      </p:sp>
      <p:pic>
        <p:nvPicPr>
          <p:cNvPr id="25604" name="Picture 4"/>
          <p:cNvPicPr>
            <a:picLocks noChangeAspect="1" noChangeArrowheads="1"/>
          </p:cNvPicPr>
          <p:nvPr/>
        </p:nvPicPr>
        <p:blipFill>
          <a:blip r:embed="rId3" cstate="print"/>
          <a:srcRect/>
          <a:stretch>
            <a:fillRect/>
          </a:stretch>
        </p:blipFill>
        <p:spPr bwMode="auto">
          <a:xfrm>
            <a:off x="609600" y="2981325"/>
            <a:ext cx="7886700" cy="1362075"/>
          </a:xfrm>
          <a:prstGeom prst="rect">
            <a:avLst/>
          </a:prstGeom>
          <a:noFill/>
          <a:ln w="9525">
            <a:solidFill>
              <a:srgbClr val="FF0000"/>
            </a:solidFill>
            <a:miter lim="800000"/>
            <a:headEnd/>
            <a:tailEnd/>
          </a:ln>
        </p:spPr>
      </p:pic>
      <p:sp>
        <p:nvSpPr>
          <p:cNvPr id="25605" name="Text Box 4"/>
          <p:cNvSpPr txBox="1">
            <a:spLocks noChangeArrowheads="1"/>
          </p:cNvSpPr>
          <p:nvPr/>
        </p:nvSpPr>
        <p:spPr bwMode="auto">
          <a:xfrm>
            <a:off x="2514600" y="4419600"/>
            <a:ext cx="4114800" cy="307975"/>
          </a:xfrm>
          <a:prstGeom prst="rect">
            <a:avLst/>
          </a:prstGeom>
          <a:noFill/>
          <a:ln w="9525">
            <a:noFill/>
            <a:miter lim="800000"/>
            <a:headEnd/>
            <a:tailEnd/>
          </a:ln>
        </p:spPr>
        <p:txBody>
          <a:bodyPr>
            <a:spAutoFit/>
          </a:bodyPr>
          <a:lstStyle/>
          <a:p>
            <a:pPr algn="ctr"/>
            <a:r>
              <a:rPr lang="en-US" sz="1400" b="1">
                <a:latin typeface="Times New Roman" pitchFamily="18" charset="0"/>
              </a:rPr>
              <a:t>Tanenbaum, Fig. 4-9.:A possible file system layout</a:t>
            </a:r>
          </a:p>
        </p:txBody>
      </p:sp>
      <p:sp>
        <p:nvSpPr>
          <p:cNvPr id="10" name="Rectangle 9"/>
          <p:cNvSpPr/>
          <p:nvPr/>
        </p:nvSpPr>
        <p:spPr>
          <a:xfrm>
            <a:off x="304800" y="4724400"/>
            <a:ext cx="8458200" cy="1816100"/>
          </a:xfrm>
          <a:prstGeom prst="rect">
            <a:avLst/>
          </a:prstGeom>
        </p:spPr>
        <p:txBody>
          <a:bodyPr>
            <a:spAutoFit/>
          </a:bodyPr>
          <a:lstStyle/>
          <a:p>
            <a:pPr marL="346075" lvl="1" indent="-234950" algn="just">
              <a:defRPr/>
            </a:pPr>
            <a:r>
              <a:rPr lang="en-US" sz="2400">
                <a:latin typeface="Times New Roman" pitchFamily="18" charset="0"/>
                <a:cs typeface="Times New Roman" pitchFamily="18" charset="0"/>
              </a:rPr>
              <a:t>- Sector 0 of the disk is called the </a:t>
            </a:r>
            <a:r>
              <a:rPr lang="en-US" sz="2400" b="1">
                <a:solidFill>
                  <a:srgbClr val="FF0000"/>
                </a:solidFill>
                <a:latin typeface="Times New Roman" pitchFamily="18" charset="0"/>
                <a:cs typeface="Times New Roman" pitchFamily="18" charset="0"/>
              </a:rPr>
              <a:t>Master Boot Record </a:t>
            </a:r>
            <a:r>
              <a:rPr lang="en-US" sz="2400">
                <a:solidFill>
                  <a:srgbClr val="FF0000"/>
                </a:solidFill>
                <a:latin typeface="Times New Roman" pitchFamily="18" charset="0"/>
                <a:cs typeface="Times New Roman" pitchFamily="18" charset="0"/>
              </a:rPr>
              <a:t>(MBR)</a:t>
            </a:r>
            <a:r>
              <a:rPr lang="en-US" sz="2400">
                <a:latin typeface="Times New Roman" pitchFamily="18" charset="0"/>
                <a:cs typeface="Times New Roman" pitchFamily="18" charset="0"/>
              </a:rPr>
              <a:t> that is used to boot the computer.</a:t>
            </a:r>
          </a:p>
          <a:p>
            <a:pPr marL="111125" lvl="1" algn="just">
              <a:defRPr/>
            </a:pPr>
            <a:r>
              <a:rPr lang="en-US" sz="2400">
                <a:latin typeface="Times New Roman" pitchFamily="18" charset="0"/>
                <a:cs typeface="Times New Roman" pitchFamily="18" charset="0"/>
              </a:rPr>
              <a:t>- The end of the MBR contains the partition table.</a:t>
            </a:r>
          </a:p>
          <a:p>
            <a:pPr marL="568325" lvl="2" algn="just">
              <a:defRPr/>
            </a:pPr>
            <a:r>
              <a:rPr lang="en-US" sz="2000">
                <a:latin typeface="Times New Roman" pitchFamily="18" charset="0"/>
                <a:cs typeface="Times New Roman" pitchFamily="18" charset="0"/>
              </a:rPr>
              <a:t>Gives the starting and ending addresses of each partition.</a:t>
            </a:r>
          </a:p>
          <a:p>
            <a:pPr marL="568325" lvl="2" algn="just">
              <a:defRPr/>
            </a:pPr>
            <a:r>
              <a:rPr lang="en-US" sz="2000">
                <a:latin typeface="Times New Roman" pitchFamily="18" charset="0"/>
                <a:cs typeface="Times New Roman" pitchFamily="18" charset="0"/>
              </a:rPr>
              <a:t>One of the partitions in the table is marked as active.</a:t>
            </a:r>
          </a:p>
        </p:txBody>
      </p:sp>
      <p:sp>
        <p:nvSpPr>
          <p:cNvPr id="25607" name="Slide Number Placeholder 8"/>
          <p:cNvSpPr>
            <a:spLocks noGrp="1"/>
          </p:cNvSpPr>
          <p:nvPr>
            <p:ph type="sldNum" sz="quarter" idx="12"/>
          </p:nvPr>
        </p:nvSpPr>
        <p:spPr bwMode="auto">
          <a:noFill/>
          <a:ln>
            <a:miter lim="800000"/>
            <a:headEnd/>
            <a:tailEnd/>
          </a:ln>
        </p:spPr>
        <p:txBody>
          <a:bodyPr/>
          <a:lstStyle/>
          <a:p>
            <a:fld id="{F7357BA2-820E-4958-8973-10316CAA4589}" type="slidenum">
              <a:rPr lang="en-US" smtClean="0"/>
              <a:pPr/>
              <a:t>24</a:t>
            </a:fld>
            <a:r>
              <a:rPr lang="en-US"/>
              <a:t>/85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File System Layout</a:t>
            </a:r>
          </a:p>
        </p:txBody>
      </p:sp>
      <p:sp>
        <p:nvSpPr>
          <p:cNvPr id="26627" name="Rectangle 3"/>
          <p:cNvSpPr>
            <a:spLocks noGrp="1"/>
          </p:cNvSpPr>
          <p:nvPr>
            <p:ph type="body" idx="1"/>
          </p:nvPr>
        </p:nvSpPr>
        <p:spPr>
          <a:xfrm>
            <a:off x="0" y="1600200"/>
            <a:ext cx="9144000" cy="457200"/>
          </a:xfrm>
        </p:spPr>
        <p:txBody>
          <a:bodyPr>
            <a:normAutofit lnSpcReduction="10000"/>
          </a:bodyPr>
          <a:lstStyle/>
          <a:p>
            <a:pPr algn="just">
              <a:lnSpc>
                <a:spcPct val="90000"/>
              </a:lnSpc>
              <a:buClrTx/>
              <a:buSzTx/>
              <a:buFont typeface="Wingdings" pitchFamily="2" charset="2"/>
              <a:buNone/>
            </a:pPr>
            <a:r>
              <a:rPr lang="en-US" sz="2800" b="1" i="1">
                <a:solidFill>
                  <a:srgbClr val="FF0000"/>
                </a:solidFill>
                <a:latin typeface="Times New Roman" pitchFamily="18" charset="0"/>
                <a:cs typeface="Times New Roman" pitchFamily="18" charset="0"/>
              </a:rPr>
              <a:t>    Structure of a partition</a:t>
            </a:r>
          </a:p>
        </p:txBody>
      </p:sp>
      <p:pic>
        <p:nvPicPr>
          <p:cNvPr id="26628" name="Picture 5"/>
          <p:cNvPicPr>
            <a:picLocks noChangeAspect="1" noChangeArrowheads="1"/>
          </p:cNvPicPr>
          <p:nvPr/>
        </p:nvPicPr>
        <p:blipFill>
          <a:blip r:embed="rId3" cstate="print"/>
          <a:srcRect/>
          <a:stretch>
            <a:fillRect/>
          </a:stretch>
        </p:blipFill>
        <p:spPr bwMode="auto">
          <a:xfrm>
            <a:off x="685800" y="2443163"/>
            <a:ext cx="7858125" cy="2171700"/>
          </a:xfrm>
          <a:prstGeom prst="rect">
            <a:avLst/>
          </a:prstGeom>
          <a:noFill/>
          <a:ln w="9525">
            <a:noFill/>
            <a:miter lim="800000"/>
            <a:headEnd/>
            <a:tailEnd/>
          </a:ln>
        </p:spPr>
      </p:pic>
      <p:sp>
        <p:nvSpPr>
          <p:cNvPr id="26629" name="Rectangle 4"/>
          <p:cNvSpPr>
            <a:spLocks noChangeArrowheads="1"/>
          </p:cNvSpPr>
          <p:nvPr/>
        </p:nvSpPr>
        <p:spPr bwMode="auto">
          <a:xfrm>
            <a:off x="228600" y="4881563"/>
            <a:ext cx="8458200" cy="757237"/>
          </a:xfrm>
          <a:prstGeom prst="rect">
            <a:avLst/>
          </a:prstGeom>
          <a:noFill/>
          <a:ln w="9525">
            <a:noFill/>
            <a:miter lim="800000"/>
            <a:headEnd/>
            <a:tailEnd/>
          </a:ln>
        </p:spPr>
        <p:txBody>
          <a:bodyPr>
            <a:spAutoFit/>
          </a:bodyPr>
          <a:lstStyle/>
          <a:p>
            <a:pPr marL="236538" lvl="2" indent="-236538" algn="just">
              <a:lnSpc>
                <a:spcPct val="90000"/>
              </a:lnSpc>
              <a:buFont typeface="Arial" charset="0"/>
              <a:buChar char="•"/>
            </a:pPr>
            <a:r>
              <a:rPr lang="en-US" sz="2400">
                <a:latin typeface="Times New Roman" pitchFamily="18" charset="0"/>
                <a:cs typeface="Times New Roman" pitchFamily="18" charset="0"/>
              </a:rPr>
              <a:t>The 1</a:t>
            </a:r>
            <a:r>
              <a:rPr lang="en-US" sz="2400" baseline="30000">
                <a:latin typeface="Times New Roman" pitchFamily="18" charset="0"/>
                <a:cs typeface="Times New Roman" pitchFamily="18" charset="0"/>
              </a:rPr>
              <a:t>st</a:t>
            </a:r>
            <a:r>
              <a:rPr lang="en-US" sz="2400">
                <a:latin typeface="Times New Roman" pitchFamily="18" charset="0"/>
                <a:cs typeface="Times New Roman" pitchFamily="18" charset="0"/>
              </a:rPr>
              <a:t> block in each partition is called </a:t>
            </a:r>
            <a:r>
              <a:rPr lang="en-US" sz="2400" b="1">
                <a:latin typeface="Times New Roman" pitchFamily="18" charset="0"/>
                <a:cs typeface="Times New Roman" pitchFamily="18" charset="0"/>
              </a:rPr>
              <a:t>boot block </a:t>
            </a:r>
            <a:r>
              <a:rPr lang="en-US" sz="2400">
                <a:latin typeface="Times New Roman" pitchFamily="18" charset="0"/>
                <a:cs typeface="Times New Roman" pitchFamily="18" charset="0"/>
              </a:rPr>
              <a:t>that is existed even if the partition does not contain a bootable OS.</a:t>
            </a:r>
          </a:p>
        </p:txBody>
      </p:sp>
      <p:cxnSp>
        <p:nvCxnSpPr>
          <p:cNvPr id="7" name="Straight Arrow Connector 6"/>
          <p:cNvCxnSpPr/>
          <p:nvPr/>
        </p:nvCxnSpPr>
        <p:spPr>
          <a:xfrm rot="5400000" flipH="1" flipV="1">
            <a:off x="1409701" y="4689475"/>
            <a:ext cx="228600"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631" name="Slide Number Placeholder 8"/>
          <p:cNvSpPr>
            <a:spLocks noGrp="1"/>
          </p:cNvSpPr>
          <p:nvPr>
            <p:ph type="sldNum" sz="quarter" idx="12"/>
          </p:nvPr>
        </p:nvSpPr>
        <p:spPr bwMode="auto">
          <a:noFill/>
          <a:ln>
            <a:miter lim="800000"/>
            <a:headEnd/>
            <a:tailEnd/>
          </a:ln>
        </p:spPr>
        <p:txBody>
          <a:bodyPr/>
          <a:lstStyle/>
          <a:p>
            <a:fld id="{A3DDD9C0-EC79-4FF6-A3EF-00A6C1A9A43D}" type="slidenum">
              <a:rPr lang="en-US" smtClean="0"/>
              <a:pPr/>
              <a:t>25</a:t>
            </a:fld>
            <a:r>
              <a:rPr lang="en-US"/>
              <a:t>/85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File System Layout</a:t>
            </a:r>
          </a:p>
        </p:txBody>
      </p:sp>
      <p:sp>
        <p:nvSpPr>
          <p:cNvPr id="27651" name="Rectangle 3"/>
          <p:cNvSpPr>
            <a:spLocks noGrp="1"/>
          </p:cNvSpPr>
          <p:nvPr>
            <p:ph type="body" idx="1"/>
          </p:nvPr>
        </p:nvSpPr>
        <p:spPr>
          <a:xfrm>
            <a:off x="381000" y="2362200"/>
            <a:ext cx="8382000" cy="4191000"/>
          </a:xfrm>
        </p:spPr>
        <p:txBody>
          <a:bodyPr/>
          <a:lstStyle/>
          <a:p>
            <a:pPr marL="228600" lvl="2" algn="just">
              <a:lnSpc>
                <a:spcPct val="90000"/>
              </a:lnSpc>
            </a:pPr>
            <a:r>
              <a:rPr lang="en-US">
                <a:latin typeface="Times New Roman" pitchFamily="18" charset="0"/>
                <a:cs typeface="Times New Roman" pitchFamily="18" charset="0"/>
              </a:rPr>
              <a:t>The 2</a:t>
            </a:r>
            <a:r>
              <a:rPr lang="en-US" baseline="30000">
                <a:latin typeface="Times New Roman" pitchFamily="18" charset="0"/>
                <a:cs typeface="Times New Roman" pitchFamily="18" charset="0"/>
              </a:rPr>
              <a:t>nd</a:t>
            </a:r>
            <a:r>
              <a:rPr lang="en-US">
                <a:latin typeface="Times New Roman" pitchFamily="18" charset="0"/>
                <a:cs typeface="Times New Roman" pitchFamily="18" charset="0"/>
              </a:rPr>
              <a:t> block is the </a:t>
            </a:r>
            <a:r>
              <a:rPr lang="en-US" b="1">
                <a:solidFill>
                  <a:srgbClr val="FF0000"/>
                </a:solidFill>
                <a:latin typeface="Times New Roman" pitchFamily="18" charset="0"/>
                <a:cs typeface="Times New Roman" pitchFamily="18" charset="0"/>
              </a:rPr>
              <a:t>super block </a:t>
            </a:r>
            <a:r>
              <a:rPr lang="en-US">
                <a:latin typeface="Times New Roman" pitchFamily="18" charset="0"/>
                <a:cs typeface="Times New Roman" pitchFamily="18" charset="0"/>
              </a:rPr>
              <a:t>contains the all key parameters about the file system including magic number (file system type), the number of blocks in the file system, and the other key administrative information. It will be read into memory when the computer is booted or the file system is first touched.</a:t>
            </a:r>
          </a:p>
          <a:p>
            <a:pPr marL="228600" lvl="2" algn="just">
              <a:lnSpc>
                <a:spcPct val="90000"/>
              </a:lnSpc>
            </a:pPr>
            <a:r>
              <a:rPr lang="en-US">
                <a:latin typeface="Times New Roman" pitchFamily="18" charset="0"/>
                <a:cs typeface="Times New Roman" pitchFamily="18" charset="0"/>
              </a:rPr>
              <a:t>Next block is </a:t>
            </a:r>
            <a:r>
              <a:rPr lang="en-US" b="1">
                <a:solidFill>
                  <a:srgbClr val="0000FF"/>
                </a:solidFill>
                <a:latin typeface="Times New Roman" pitchFamily="18" charset="0"/>
                <a:cs typeface="Times New Roman" pitchFamily="18" charset="0"/>
              </a:rPr>
              <a:t>free blocks </a:t>
            </a:r>
            <a:r>
              <a:rPr lang="en-US">
                <a:latin typeface="Times New Roman" pitchFamily="18" charset="0"/>
                <a:cs typeface="Times New Roman" pitchFamily="18" charset="0"/>
              </a:rPr>
              <a:t>(ex: form of bitmap or a list of pointer)</a:t>
            </a:r>
          </a:p>
          <a:p>
            <a:pPr marL="228600" lvl="2" algn="just">
              <a:lnSpc>
                <a:spcPct val="90000"/>
              </a:lnSpc>
            </a:pPr>
            <a:r>
              <a:rPr lang="en-US">
                <a:latin typeface="Times New Roman" pitchFamily="18" charset="0"/>
                <a:cs typeface="Times New Roman" pitchFamily="18" charset="0"/>
              </a:rPr>
              <a:t>The following block are </a:t>
            </a:r>
            <a:r>
              <a:rPr lang="en-US" b="1">
                <a:solidFill>
                  <a:srgbClr val="009900"/>
                </a:solidFill>
                <a:latin typeface="Times New Roman" pitchFamily="18" charset="0"/>
                <a:cs typeface="Times New Roman" pitchFamily="18" charset="0"/>
              </a:rPr>
              <a:t>i-nodes</a:t>
            </a:r>
            <a:r>
              <a:rPr lang="en-US">
                <a:latin typeface="Times New Roman" pitchFamily="18" charset="0"/>
                <a:cs typeface="Times New Roman" pitchFamily="18" charset="0"/>
              </a:rPr>
              <a:t>, an array data structures, one per file, telling all about the file (metadata of a file).</a:t>
            </a:r>
          </a:p>
          <a:p>
            <a:pPr marL="228600" lvl="2" algn="just">
              <a:lnSpc>
                <a:spcPct val="90000"/>
              </a:lnSpc>
            </a:pPr>
            <a:r>
              <a:rPr lang="en-US">
                <a:latin typeface="Times New Roman" pitchFamily="18" charset="0"/>
                <a:cs typeface="Times New Roman" pitchFamily="18" charset="0"/>
              </a:rPr>
              <a:t>After that might come the </a:t>
            </a:r>
            <a:r>
              <a:rPr lang="en-US" b="1">
                <a:solidFill>
                  <a:srgbClr val="0000FF"/>
                </a:solidFill>
                <a:latin typeface="Times New Roman" pitchFamily="18" charset="0"/>
                <a:cs typeface="Times New Roman" pitchFamily="18" charset="0"/>
              </a:rPr>
              <a:t>root directory</a:t>
            </a:r>
            <a:r>
              <a:rPr lang="en-US">
                <a:latin typeface="Times New Roman" pitchFamily="18" charset="0"/>
                <a:cs typeface="Times New Roman" pitchFamily="18" charset="0"/>
              </a:rPr>
              <a:t>, which contains the top of the file system tree</a:t>
            </a:r>
          </a:p>
          <a:p>
            <a:pPr marL="228600" lvl="2" algn="just">
              <a:lnSpc>
                <a:spcPct val="90000"/>
              </a:lnSpc>
            </a:pPr>
            <a:r>
              <a:rPr lang="en-US">
                <a:latin typeface="Times New Roman" pitchFamily="18" charset="0"/>
                <a:cs typeface="Times New Roman" pitchFamily="18" charset="0"/>
              </a:rPr>
              <a:t>Finally, the remainder contains all the other </a:t>
            </a:r>
            <a:r>
              <a:rPr lang="en-US" b="1">
                <a:solidFill>
                  <a:srgbClr val="009900"/>
                </a:solidFill>
                <a:latin typeface="Times New Roman" pitchFamily="18" charset="0"/>
                <a:cs typeface="Times New Roman" pitchFamily="18" charset="0"/>
              </a:rPr>
              <a:t>directories and files</a:t>
            </a:r>
          </a:p>
        </p:txBody>
      </p:sp>
      <p:pic>
        <p:nvPicPr>
          <p:cNvPr id="27652" name="Picture 2"/>
          <p:cNvPicPr>
            <a:picLocks noChangeAspect="1" noChangeArrowheads="1"/>
          </p:cNvPicPr>
          <p:nvPr/>
        </p:nvPicPr>
        <p:blipFill>
          <a:blip r:embed="rId3" cstate="print"/>
          <a:srcRect/>
          <a:stretch>
            <a:fillRect/>
          </a:stretch>
        </p:blipFill>
        <p:spPr bwMode="auto">
          <a:xfrm>
            <a:off x="685800" y="1600200"/>
            <a:ext cx="7820025" cy="400050"/>
          </a:xfrm>
          <a:prstGeom prst="rect">
            <a:avLst/>
          </a:prstGeom>
          <a:noFill/>
          <a:ln w="9525">
            <a:noFill/>
            <a:miter lim="800000"/>
            <a:headEnd/>
            <a:tailEnd/>
          </a:ln>
        </p:spPr>
      </p:pic>
      <p:cxnSp>
        <p:nvCxnSpPr>
          <p:cNvPr id="6" name="Straight Arrow Connector 5"/>
          <p:cNvCxnSpPr/>
          <p:nvPr/>
        </p:nvCxnSpPr>
        <p:spPr>
          <a:xfrm rot="5400000" flipH="1" flipV="1">
            <a:off x="1714500" y="2095500"/>
            <a:ext cx="457200" cy="2286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1943100" y="2857500"/>
            <a:ext cx="2057400" cy="4572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3200400" y="2819400"/>
            <a:ext cx="2514600" cy="8382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3924300" y="3162300"/>
            <a:ext cx="3429000" cy="9144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448300" y="3695700"/>
            <a:ext cx="4038600" cy="6096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sp>
        <p:nvSpPr>
          <p:cNvPr id="27658" name="Slide Number Placeholder 11"/>
          <p:cNvSpPr>
            <a:spLocks noGrp="1"/>
          </p:cNvSpPr>
          <p:nvPr>
            <p:ph type="sldNum" sz="quarter" idx="12"/>
          </p:nvPr>
        </p:nvSpPr>
        <p:spPr bwMode="auto">
          <a:noFill/>
          <a:ln>
            <a:miter lim="800000"/>
            <a:headEnd/>
            <a:tailEnd/>
          </a:ln>
        </p:spPr>
        <p:txBody>
          <a:bodyPr/>
          <a:lstStyle/>
          <a:p>
            <a:fld id="{6E18A7BA-8194-4807-B74F-4BE29D338EF5}" type="slidenum">
              <a:rPr lang="en-US" smtClean="0"/>
              <a:pPr/>
              <a:t>26</a:t>
            </a:fld>
            <a:r>
              <a:rPr lang="en-US"/>
              <a:t>/85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File System Layout</a:t>
            </a:r>
          </a:p>
        </p:txBody>
      </p:sp>
      <p:sp>
        <p:nvSpPr>
          <p:cNvPr id="28675" name="Text Box 4"/>
          <p:cNvSpPr txBox="1">
            <a:spLocks noChangeArrowheads="1"/>
          </p:cNvSpPr>
          <p:nvPr/>
        </p:nvSpPr>
        <p:spPr bwMode="auto">
          <a:xfrm>
            <a:off x="3429000" y="5943600"/>
            <a:ext cx="24193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possible file system layout</a:t>
            </a:r>
          </a:p>
          <a:p>
            <a:pPr algn="ctr"/>
            <a:r>
              <a:rPr lang="en-US" sz="1400" b="1">
                <a:latin typeface="Times New Roman" pitchFamily="18" charset="0"/>
              </a:rPr>
              <a:t>Tanenbaum, Fig. 4-9.</a:t>
            </a:r>
          </a:p>
        </p:txBody>
      </p:sp>
      <p:sp>
        <p:nvSpPr>
          <p:cNvPr id="28676" name="Rectangle 4"/>
          <p:cNvSpPr>
            <a:spLocks noChangeArrowheads="1"/>
          </p:cNvSpPr>
          <p:nvPr/>
        </p:nvSpPr>
        <p:spPr bwMode="auto">
          <a:xfrm>
            <a:off x="304800" y="1295400"/>
            <a:ext cx="8458200" cy="2832100"/>
          </a:xfrm>
          <a:prstGeom prst="rect">
            <a:avLst/>
          </a:prstGeom>
          <a:noFill/>
          <a:ln w="9525">
            <a:noFill/>
            <a:miter lim="800000"/>
            <a:headEnd/>
            <a:tailEnd/>
          </a:ln>
        </p:spPr>
        <p:txBody>
          <a:bodyPr>
            <a:spAutoFit/>
          </a:bodyPr>
          <a:lstStyle/>
          <a:p>
            <a:pPr algn="just"/>
            <a:r>
              <a:rPr lang="en-US" sz="2400" b="1" i="1">
                <a:solidFill>
                  <a:srgbClr val="FF0000"/>
                </a:solidFill>
                <a:latin typeface="Times New Roman" pitchFamily="18" charset="0"/>
                <a:cs typeface="Times New Roman" pitchFamily="18" charset="0"/>
              </a:rPr>
              <a:t>Mechanism of booted computer: </a:t>
            </a:r>
            <a:r>
              <a:rPr lang="en-US" sz="2400" b="1">
                <a:solidFill>
                  <a:srgbClr val="FF0000"/>
                </a:solidFill>
                <a:latin typeface="Times New Roman" pitchFamily="18" charset="0"/>
                <a:cs typeface="Times New Roman" pitchFamily="18" charset="0"/>
              </a:rPr>
              <a:t> A routine in the BIOS will:</a:t>
            </a:r>
            <a:endParaRPr lang="en-US" sz="2400" b="1" i="1">
              <a:solidFill>
                <a:srgbClr val="FF0000"/>
              </a:solidFill>
              <a:latin typeface="Times New Roman" pitchFamily="18" charset="0"/>
              <a:cs typeface="Times New Roman" pitchFamily="18" charset="0"/>
            </a:endParaRPr>
          </a:p>
          <a:p>
            <a:pPr marL="346075" lvl="1" indent="-173038" algn="just"/>
            <a:r>
              <a:rPr lang="en-US" sz="2200">
                <a:latin typeface="Times New Roman" pitchFamily="18" charset="0"/>
                <a:cs typeface="Times New Roman" pitchFamily="18" charset="0"/>
              </a:rPr>
              <a:t>After testing hardware is proceeded by the </a:t>
            </a:r>
            <a:r>
              <a:rPr lang="en-US" sz="2200" b="1" u="sng">
                <a:latin typeface="Times New Roman" pitchFamily="18" charset="0"/>
                <a:cs typeface="Times New Roman" pitchFamily="18" charset="0"/>
              </a:rPr>
              <a:t>P</a:t>
            </a:r>
            <a:r>
              <a:rPr lang="en-US" sz="2200">
                <a:latin typeface="Times New Roman" pitchFamily="18" charset="0"/>
                <a:cs typeface="Times New Roman" pitchFamily="18" charset="0"/>
              </a:rPr>
              <a:t>ower </a:t>
            </a:r>
            <a:r>
              <a:rPr lang="en-US" sz="2200" b="1" u="sng">
                <a:latin typeface="Times New Roman" pitchFamily="18" charset="0"/>
                <a:cs typeface="Times New Roman" pitchFamily="18" charset="0"/>
              </a:rPr>
              <a:t>O</a:t>
            </a:r>
            <a:r>
              <a:rPr lang="en-US" sz="2200">
                <a:latin typeface="Times New Roman" pitchFamily="18" charset="0"/>
                <a:cs typeface="Times New Roman" pitchFamily="18" charset="0"/>
              </a:rPr>
              <a:t>n </a:t>
            </a:r>
            <a:r>
              <a:rPr lang="en-US" sz="2200" b="1" u="sng">
                <a:latin typeface="Times New Roman" pitchFamily="18" charset="0"/>
                <a:cs typeface="Times New Roman" pitchFamily="18" charset="0"/>
              </a:rPr>
              <a:t>S</a:t>
            </a:r>
            <a:r>
              <a:rPr lang="en-US" sz="2200">
                <a:latin typeface="Times New Roman" pitchFamily="18" charset="0"/>
                <a:cs typeface="Times New Roman" pitchFamily="18" charset="0"/>
              </a:rPr>
              <a:t>elf </a:t>
            </a:r>
            <a:r>
              <a:rPr lang="en-US" sz="2200" b="1" u="sng">
                <a:latin typeface="Times New Roman" pitchFamily="18" charset="0"/>
                <a:cs typeface="Times New Roman" pitchFamily="18" charset="0"/>
              </a:rPr>
              <a:t>T</a:t>
            </a:r>
            <a:r>
              <a:rPr lang="en-US" sz="2200">
                <a:latin typeface="Times New Roman" pitchFamily="18" charset="0"/>
                <a:cs typeface="Times New Roman" pitchFamily="18" charset="0"/>
              </a:rPr>
              <a:t>est program in ROM, the following steps will be carried out:</a:t>
            </a:r>
          </a:p>
          <a:p>
            <a:pPr marL="346075" lvl="1" indent="-173038" algn="just">
              <a:buFont typeface="Arial" charset="0"/>
              <a:buChar char="•"/>
            </a:pPr>
            <a:r>
              <a:rPr lang="en-US" sz="2200">
                <a:latin typeface="Times New Roman" pitchFamily="18" charset="0"/>
                <a:cs typeface="Times New Roman" pitchFamily="18" charset="0"/>
              </a:rPr>
              <a:t>Read and execute the code in MBR</a:t>
            </a:r>
          </a:p>
          <a:p>
            <a:pPr marL="346075" lvl="1" indent="-173038" algn="just">
              <a:buFont typeface="Arial" charset="0"/>
              <a:buChar char="•"/>
            </a:pPr>
            <a:r>
              <a:rPr lang="en-US" sz="2200">
                <a:latin typeface="Times New Roman" pitchFamily="18" charset="0"/>
                <a:cs typeface="Times New Roman" pitchFamily="18" charset="0"/>
              </a:rPr>
              <a:t>Locate the active partition ( data in MBR) </a:t>
            </a:r>
          </a:p>
          <a:p>
            <a:pPr marL="346075" lvl="1" indent="-173038" algn="just">
              <a:buFont typeface="Arial" charset="0"/>
              <a:buChar char="•"/>
            </a:pPr>
            <a:r>
              <a:rPr lang="en-US" sz="2200">
                <a:latin typeface="Times New Roman" pitchFamily="18" charset="0"/>
                <a:cs typeface="Times New Roman" pitchFamily="18" charset="0"/>
              </a:rPr>
              <a:t>Read and execute the code in the boot block of the active partition.</a:t>
            </a:r>
          </a:p>
          <a:p>
            <a:pPr marL="346075" lvl="1" indent="-173038" algn="just">
              <a:buFont typeface="Arial" charset="0"/>
              <a:buChar char="•"/>
            </a:pPr>
            <a:r>
              <a:rPr lang="en-US" sz="2200">
                <a:latin typeface="Times New Roman" pitchFamily="18" charset="0"/>
                <a:cs typeface="Times New Roman" pitchFamily="18" charset="0"/>
              </a:rPr>
              <a:t>Load the OS ( boot block contains the disk postion where the OS is stored).</a:t>
            </a:r>
          </a:p>
        </p:txBody>
      </p:sp>
      <p:pic>
        <p:nvPicPr>
          <p:cNvPr id="28677" name="Picture 5"/>
          <p:cNvPicPr>
            <a:picLocks noChangeAspect="1" noChangeArrowheads="1"/>
          </p:cNvPicPr>
          <p:nvPr/>
        </p:nvPicPr>
        <p:blipFill>
          <a:blip r:embed="rId3" cstate="print"/>
          <a:srcRect/>
          <a:stretch>
            <a:fillRect/>
          </a:stretch>
        </p:blipFill>
        <p:spPr bwMode="auto">
          <a:xfrm>
            <a:off x="762000" y="3657600"/>
            <a:ext cx="7858125" cy="2171700"/>
          </a:xfrm>
          <a:prstGeom prst="rect">
            <a:avLst/>
          </a:prstGeom>
          <a:noFill/>
          <a:ln w="9525">
            <a:noFill/>
            <a:miter lim="800000"/>
            <a:headEnd/>
            <a:tailEnd/>
          </a:ln>
        </p:spPr>
      </p:pic>
      <p:sp>
        <p:nvSpPr>
          <p:cNvPr id="28678" name="Slide Number Placeholder 7"/>
          <p:cNvSpPr>
            <a:spLocks noGrp="1"/>
          </p:cNvSpPr>
          <p:nvPr>
            <p:ph type="sldNum" sz="quarter" idx="12"/>
          </p:nvPr>
        </p:nvSpPr>
        <p:spPr bwMode="auto">
          <a:noFill/>
          <a:ln>
            <a:miter lim="800000"/>
            <a:headEnd/>
            <a:tailEnd/>
          </a:ln>
        </p:spPr>
        <p:txBody>
          <a:bodyPr/>
          <a:lstStyle/>
          <a:p>
            <a:fld id="{25C9AF46-8B74-4156-B055-8AE96160BB5D}" type="slidenum">
              <a:rPr lang="en-US" smtClean="0"/>
              <a:pPr/>
              <a:t>27</a:t>
            </a:fld>
            <a:r>
              <a:rPr lang="en-US"/>
              <a:t>/85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Implementing Files</a:t>
            </a:r>
          </a:p>
        </p:txBody>
      </p:sp>
      <p:sp>
        <p:nvSpPr>
          <p:cNvPr id="29699" name="Rectangle 3"/>
          <p:cNvSpPr>
            <a:spLocks noGrp="1"/>
          </p:cNvSpPr>
          <p:nvPr>
            <p:ph type="body" idx="1"/>
          </p:nvPr>
        </p:nvSpPr>
        <p:spPr>
          <a:xfrm>
            <a:off x="304800" y="1219200"/>
            <a:ext cx="8305800" cy="5181600"/>
          </a:xfrm>
        </p:spPr>
        <p:txBody>
          <a:bodyPr/>
          <a:lstStyle/>
          <a:p>
            <a:pPr algn="just">
              <a:buClrTx/>
              <a:buSzTx/>
              <a:buFont typeface="Arial" charset="0"/>
              <a:buChar char="•"/>
            </a:pPr>
            <a:r>
              <a:rPr lang="en-US" sz="2800" b="1" i="1" u="sng">
                <a:solidFill>
                  <a:srgbClr val="FF0000"/>
                </a:solidFill>
                <a:latin typeface="Times New Roman" pitchFamily="18" charset="0"/>
                <a:cs typeface="Times New Roman" pitchFamily="18" charset="0"/>
              </a:rPr>
              <a:t>Contiguous Allocation</a:t>
            </a:r>
          </a:p>
          <a:p>
            <a:pPr lvl="1" algn="just"/>
            <a:r>
              <a:rPr lang="en-US" sz="2400">
                <a:latin typeface="Times New Roman" pitchFamily="18" charset="0"/>
                <a:cs typeface="Times New Roman" pitchFamily="18" charset="0"/>
              </a:rPr>
              <a:t>Store each file as a contiguous run of disk blocks</a:t>
            </a:r>
          </a:p>
          <a:p>
            <a:pPr lvl="1" algn="just"/>
            <a:r>
              <a:rPr lang="en-US" sz="2600" b="1" i="1">
                <a:solidFill>
                  <a:srgbClr val="0000FF"/>
                </a:solidFill>
              </a:rPr>
              <a:t> </a:t>
            </a:r>
            <a:r>
              <a:rPr lang="en-US" sz="2600" b="1" i="1">
                <a:solidFill>
                  <a:srgbClr val="0000FF"/>
                </a:solidFill>
                <a:latin typeface="Times New Roman" pitchFamily="18" charset="0"/>
                <a:cs typeface="Times New Roman" pitchFamily="18" charset="0"/>
              </a:rPr>
              <a:t>Advantages</a:t>
            </a:r>
          </a:p>
          <a:p>
            <a:pPr lvl="2" algn="just"/>
            <a:r>
              <a:rPr lang="en-US">
                <a:solidFill>
                  <a:srgbClr val="0000FF"/>
                </a:solidFill>
                <a:latin typeface="Times New Roman" pitchFamily="18" charset="0"/>
                <a:cs typeface="Times New Roman" pitchFamily="18" charset="0"/>
              </a:rPr>
              <a:t>Simple to implement</a:t>
            </a:r>
          </a:p>
          <a:p>
            <a:pPr lvl="3" algn="just"/>
            <a:r>
              <a:rPr lang="en-US">
                <a:solidFill>
                  <a:srgbClr val="0000FF"/>
                </a:solidFill>
                <a:latin typeface="Times New Roman" pitchFamily="18" charset="0"/>
                <a:cs typeface="Times New Roman" pitchFamily="18" charset="0"/>
              </a:rPr>
              <a:t>Keeping track of files’ blocks needs :</a:t>
            </a:r>
          </a:p>
          <a:p>
            <a:pPr lvl="4" algn="just">
              <a:buFont typeface="Arial" charset="0"/>
              <a:buNone/>
            </a:pPr>
            <a:r>
              <a:rPr lang="en-US" b="1" i="1">
                <a:solidFill>
                  <a:srgbClr val="0000FF"/>
                </a:solidFill>
                <a:latin typeface="Times New Roman" pitchFamily="18" charset="0"/>
                <a:cs typeface="Times New Roman" pitchFamily="18" charset="0"/>
              </a:rPr>
              <a:t>&lt;disk address of first block, number of allocated blocks&gt;</a:t>
            </a:r>
          </a:p>
          <a:p>
            <a:pPr lvl="2" algn="just"/>
            <a:r>
              <a:rPr lang="en-US">
                <a:solidFill>
                  <a:srgbClr val="0000FF"/>
                </a:solidFill>
                <a:latin typeface="Times New Roman" pitchFamily="18" charset="0"/>
                <a:cs typeface="Times New Roman" pitchFamily="18" charset="0"/>
              </a:rPr>
              <a:t>High performance: get entire file from disk in one operation (only seek to first block)</a:t>
            </a:r>
          </a:p>
          <a:p>
            <a:pPr lvl="1" algn="just"/>
            <a:r>
              <a:rPr lang="en-US" sz="2600" b="1" i="1">
                <a:solidFill>
                  <a:srgbClr val="7030A0"/>
                </a:solidFill>
                <a:latin typeface="Times New Roman" pitchFamily="18" charset="0"/>
                <a:cs typeface="Times New Roman" pitchFamily="18" charset="0"/>
              </a:rPr>
              <a:t>Disadvantages</a:t>
            </a:r>
          </a:p>
          <a:p>
            <a:pPr lvl="2" algn="just"/>
            <a:r>
              <a:rPr lang="en-US">
                <a:solidFill>
                  <a:srgbClr val="7030A0"/>
                </a:solidFill>
                <a:latin typeface="Times New Roman" pitchFamily="18" charset="0"/>
                <a:cs typeface="Times New Roman" pitchFamily="18" charset="0"/>
              </a:rPr>
              <a:t>Fragmentation (internal and external)</a:t>
            </a:r>
          </a:p>
          <a:p>
            <a:pPr lvl="2" algn="just"/>
            <a:r>
              <a:rPr lang="en-US">
                <a:solidFill>
                  <a:srgbClr val="7030A0"/>
                </a:solidFill>
                <a:latin typeface="Times New Roman" pitchFamily="18" charset="0"/>
                <a:cs typeface="Times New Roman" pitchFamily="18" charset="0"/>
              </a:rPr>
              <a:t>Difficult to increase the file’s size</a:t>
            </a:r>
          </a:p>
        </p:txBody>
      </p:sp>
      <p:sp>
        <p:nvSpPr>
          <p:cNvPr id="29700" name="Slide Number Placeholder 5"/>
          <p:cNvSpPr>
            <a:spLocks noGrp="1"/>
          </p:cNvSpPr>
          <p:nvPr>
            <p:ph type="sldNum" sz="quarter" idx="12"/>
          </p:nvPr>
        </p:nvSpPr>
        <p:spPr bwMode="auto">
          <a:noFill/>
          <a:ln>
            <a:miter lim="800000"/>
            <a:headEnd/>
            <a:tailEnd/>
          </a:ln>
        </p:spPr>
        <p:txBody>
          <a:bodyPr/>
          <a:lstStyle/>
          <a:p>
            <a:fld id="{037CE975-DE4B-4160-B748-53863F724A4D}" type="slidenum">
              <a:rPr lang="en-US" smtClean="0"/>
              <a:pPr/>
              <a:t>28</a:t>
            </a:fld>
            <a:r>
              <a:rPr lang="en-US"/>
              <a:t>/85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0" y="76200"/>
            <a:ext cx="9144000" cy="1066800"/>
          </a:xfrm>
          <a:noFill/>
          <a:ln w="9525">
            <a:noFill/>
            <a:miter lim="800000"/>
            <a:headEnd/>
            <a:tailEnd/>
          </a:ln>
        </p:spPr>
        <p:txBody>
          <a:bodyPr anchor="ctr"/>
          <a:lstStyle/>
          <a:p>
            <a:pPr eaLnBrk="0" hangingPunct="0"/>
            <a:r>
              <a:rPr lang="en-US"/>
              <a:t>FS Impl.: </a:t>
            </a:r>
            <a:r>
              <a:rPr lang="en-US">
                <a:ea typeface="+mn-ea"/>
              </a:rPr>
              <a:t>Contiguous Allocation Demo.</a:t>
            </a:r>
          </a:p>
        </p:txBody>
      </p:sp>
      <p:sp>
        <p:nvSpPr>
          <p:cNvPr id="30723" name="Text Box 4"/>
          <p:cNvSpPr txBox="1">
            <a:spLocks noChangeArrowheads="1"/>
          </p:cNvSpPr>
          <p:nvPr/>
        </p:nvSpPr>
        <p:spPr bwMode="auto">
          <a:xfrm>
            <a:off x="2209800" y="5943600"/>
            <a:ext cx="518636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7 files. (b) After  files D  and F are removed </a:t>
            </a:r>
            <a:r>
              <a:rPr lang="en-US" sz="1400" b="1">
                <a:latin typeface="Times New Roman" pitchFamily="18" charset="0"/>
                <a:sym typeface="Wingdings" pitchFamily="2" charset="2"/>
              </a:rPr>
              <a:t> Fragmentation</a:t>
            </a:r>
            <a:endParaRPr lang="en-US" sz="1400" b="1">
              <a:latin typeface="Times New Roman" pitchFamily="18" charset="0"/>
            </a:endParaRPr>
          </a:p>
          <a:p>
            <a:pPr algn="ctr"/>
            <a:r>
              <a:rPr lang="en-US" sz="1400" b="1">
                <a:latin typeface="Times New Roman" pitchFamily="18" charset="0"/>
              </a:rPr>
              <a:t>Tanenbaum, Fig. 4-10.</a:t>
            </a:r>
          </a:p>
        </p:txBody>
      </p:sp>
      <p:pic>
        <p:nvPicPr>
          <p:cNvPr id="30724" name="Picture 5"/>
          <p:cNvPicPr>
            <a:picLocks noChangeAspect="1" noChangeArrowheads="1"/>
          </p:cNvPicPr>
          <p:nvPr/>
        </p:nvPicPr>
        <p:blipFill>
          <a:blip r:embed="rId2" cstate="print"/>
          <a:srcRect/>
          <a:stretch>
            <a:fillRect/>
          </a:stretch>
        </p:blipFill>
        <p:spPr bwMode="auto">
          <a:xfrm>
            <a:off x="357188" y="1447800"/>
            <a:ext cx="8429625" cy="4419600"/>
          </a:xfrm>
          <a:prstGeom prst="rect">
            <a:avLst/>
          </a:prstGeom>
          <a:noFill/>
          <a:ln w="9525">
            <a:noFill/>
            <a:miter lim="800000"/>
            <a:headEnd/>
            <a:tailEnd/>
          </a:ln>
        </p:spPr>
      </p:pic>
      <p:sp>
        <p:nvSpPr>
          <p:cNvPr id="30725" name="Slide Number Placeholder 6"/>
          <p:cNvSpPr>
            <a:spLocks noGrp="1"/>
          </p:cNvSpPr>
          <p:nvPr>
            <p:ph type="sldNum" sz="quarter" idx="12"/>
          </p:nvPr>
        </p:nvSpPr>
        <p:spPr bwMode="auto">
          <a:noFill/>
          <a:ln>
            <a:miter lim="800000"/>
            <a:headEnd/>
            <a:tailEnd/>
          </a:ln>
        </p:spPr>
        <p:txBody>
          <a:bodyPr/>
          <a:lstStyle/>
          <a:p>
            <a:fld id="{C0F752E4-B9E6-4C3F-92D0-C1F5A780EFDE}" type="slidenum">
              <a:rPr lang="en-US" smtClean="0"/>
              <a:pPr/>
              <a:t>29</a:t>
            </a:fld>
            <a:r>
              <a:rPr lang="en-US"/>
              <a:t>/85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685800"/>
          </a:xfrm>
        </p:spPr>
        <p:txBody>
          <a:bodyPr/>
          <a:lstStyle/>
          <a:p>
            <a:r>
              <a:rPr lang="en-US" sz="4000">
                <a:latin typeface="Times New Roman" pitchFamily="18" charset="0"/>
                <a:cs typeface="Times New Roman" pitchFamily="18" charset="0"/>
              </a:rPr>
              <a:t>Objectives</a:t>
            </a:r>
          </a:p>
        </p:txBody>
      </p:sp>
      <p:sp>
        <p:nvSpPr>
          <p:cNvPr id="4099" name="Rectangle 3"/>
          <p:cNvSpPr>
            <a:spLocks noGrp="1"/>
          </p:cNvSpPr>
          <p:nvPr>
            <p:ph type="body" idx="1"/>
          </p:nvPr>
        </p:nvSpPr>
        <p:spPr>
          <a:xfrm>
            <a:off x="457200" y="762000"/>
            <a:ext cx="8229600" cy="5410200"/>
          </a:xfrm>
        </p:spPr>
        <p:txBody>
          <a:bodyPr>
            <a:normAutofit lnSpcReduction="10000"/>
          </a:bodyPr>
          <a:lstStyle/>
          <a:p>
            <a:pPr>
              <a:buClrTx/>
              <a:buSzTx/>
              <a:buFont typeface="Arial" charset="0"/>
              <a:buChar char="•"/>
            </a:pPr>
            <a:r>
              <a:rPr lang="en-US" sz="2800" b="1">
                <a:latin typeface="Times New Roman" pitchFamily="18" charset="0"/>
                <a:cs typeface="Times New Roman" pitchFamily="18" charset="0"/>
              </a:rPr>
              <a:t>Files</a:t>
            </a:r>
          </a:p>
          <a:p>
            <a:pPr lvl="1"/>
            <a:r>
              <a:rPr lang="en-US" sz="2200">
                <a:latin typeface="Times New Roman" pitchFamily="18" charset="0"/>
                <a:cs typeface="Times New Roman" pitchFamily="18" charset="0"/>
              </a:rPr>
              <a:t>File Naming</a:t>
            </a:r>
          </a:p>
          <a:p>
            <a:pPr lvl="1"/>
            <a:r>
              <a:rPr lang="en-US" sz="2200">
                <a:latin typeface="Times New Roman" pitchFamily="18" charset="0"/>
                <a:cs typeface="Times New Roman" pitchFamily="18" charset="0"/>
              </a:rPr>
              <a:t>File Structure</a:t>
            </a:r>
          </a:p>
          <a:p>
            <a:pPr lvl="1"/>
            <a:r>
              <a:rPr lang="en-US" sz="2200">
                <a:latin typeface="Times New Roman" pitchFamily="18" charset="0"/>
                <a:cs typeface="Times New Roman" pitchFamily="18" charset="0"/>
              </a:rPr>
              <a:t>File Types</a:t>
            </a:r>
          </a:p>
          <a:p>
            <a:pPr lvl="1"/>
            <a:r>
              <a:rPr lang="en-US" sz="2200">
                <a:latin typeface="Times New Roman" pitchFamily="18" charset="0"/>
                <a:cs typeface="Times New Roman" pitchFamily="18" charset="0"/>
              </a:rPr>
              <a:t>File Access</a:t>
            </a:r>
          </a:p>
          <a:p>
            <a:pPr lvl="1"/>
            <a:r>
              <a:rPr lang="en-US" sz="2200">
                <a:latin typeface="Times New Roman" pitchFamily="18" charset="0"/>
                <a:cs typeface="Times New Roman" pitchFamily="18" charset="0"/>
              </a:rPr>
              <a:t>File Attributes</a:t>
            </a:r>
          </a:p>
          <a:p>
            <a:pPr lvl="1"/>
            <a:r>
              <a:rPr lang="en-US" sz="2200">
                <a:latin typeface="Times New Roman" pitchFamily="18" charset="0"/>
                <a:cs typeface="Times New Roman" pitchFamily="18" charset="0"/>
              </a:rPr>
              <a:t>File Operations</a:t>
            </a:r>
          </a:p>
          <a:p>
            <a:pPr lvl="1"/>
            <a:r>
              <a:rPr lang="en-US" sz="2200">
                <a:latin typeface="Times New Roman" pitchFamily="18" charset="0"/>
                <a:cs typeface="Times New Roman" pitchFamily="18" charset="0"/>
              </a:rPr>
              <a:t>An Example Program using File System Calls</a:t>
            </a:r>
          </a:p>
          <a:p>
            <a:pPr>
              <a:buClrTx/>
              <a:buSzTx/>
              <a:buFont typeface="Arial" charset="0"/>
              <a:buChar char="•"/>
            </a:pPr>
            <a:r>
              <a:rPr lang="en-US" sz="2800" b="1">
                <a:latin typeface="Times New Roman" pitchFamily="18" charset="0"/>
                <a:cs typeface="Times New Roman" pitchFamily="18" charset="0"/>
              </a:rPr>
              <a:t>Directories</a:t>
            </a:r>
          </a:p>
          <a:p>
            <a:pPr lvl="1"/>
            <a:r>
              <a:rPr lang="en-US" sz="2200">
                <a:latin typeface="Times New Roman" pitchFamily="18" charset="0"/>
                <a:cs typeface="Times New Roman" pitchFamily="18" charset="0"/>
              </a:rPr>
              <a:t>Single-Level Directories Systems</a:t>
            </a:r>
          </a:p>
          <a:p>
            <a:pPr lvl="1"/>
            <a:r>
              <a:rPr lang="en-US" sz="2200">
                <a:latin typeface="Times New Roman" pitchFamily="18" charset="0"/>
                <a:cs typeface="Times New Roman" pitchFamily="18" charset="0"/>
              </a:rPr>
              <a:t>Hierarchical Directory Systems</a:t>
            </a:r>
          </a:p>
          <a:p>
            <a:pPr lvl="1"/>
            <a:r>
              <a:rPr lang="en-US" sz="2200">
                <a:latin typeface="Times New Roman" pitchFamily="18" charset="0"/>
                <a:cs typeface="Times New Roman" pitchFamily="18" charset="0"/>
              </a:rPr>
              <a:t>Path Names</a:t>
            </a:r>
          </a:p>
          <a:p>
            <a:pPr lvl="1"/>
            <a:r>
              <a:rPr lang="en-US" sz="2200">
                <a:latin typeface="Times New Roman" pitchFamily="18" charset="0"/>
                <a:cs typeface="Times New Roman" pitchFamily="18" charset="0"/>
              </a:rPr>
              <a:t>Directory Operations</a:t>
            </a:r>
          </a:p>
        </p:txBody>
      </p:sp>
      <p:sp>
        <p:nvSpPr>
          <p:cNvPr id="4100" name="Slide Number Placeholder 5"/>
          <p:cNvSpPr>
            <a:spLocks noGrp="1"/>
          </p:cNvSpPr>
          <p:nvPr>
            <p:ph type="sldNum" sz="quarter" idx="12"/>
          </p:nvPr>
        </p:nvSpPr>
        <p:spPr bwMode="auto">
          <a:noFill/>
          <a:ln>
            <a:miter lim="800000"/>
            <a:headEnd/>
            <a:tailEnd/>
          </a:ln>
        </p:spPr>
        <p:txBody>
          <a:bodyPr/>
          <a:lstStyle/>
          <a:p>
            <a:fld id="{CC507302-778B-4B8A-9F07-473B41852D32}" type="slidenum">
              <a:rPr lang="en-US" smtClean="0"/>
              <a:pPr/>
              <a:t>3</a:t>
            </a:fld>
            <a:r>
              <a:rPr lang="en-US"/>
              <a:t>/85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Implementing Files</a:t>
            </a:r>
          </a:p>
        </p:txBody>
      </p:sp>
      <p:sp>
        <p:nvSpPr>
          <p:cNvPr id="31747" name="Rectangle 3"/>
          <p:cNvSpPr>
            <a:spLocks noGrp="1"/>
          </p:cNvSpPr>
          <p:nvPr>
            <p:ph type="body" idx="1"/>
          </p:nvPr>
        </p:nvSpPr>
        <p:spPr>
          <a:xfrm>
            <a:off x="304800" y="1219200"/>
            <a:ext cx="8458200" cy="5257800"/>
          </a:xfrm>
        </p:spPr>
        <p:txBody>
          <a:bodyPr>
            <a:normAutofit fontScale="92500" lnSpcReduction="10000"/>
          </a:bodyPr>
          <a:lstStyle/>
          <a:p>
            <a:pPr algn="just">
              <a:buClrTx/>
              <a:buSzTx/>
              <a:buFont typeface="Arial" charset="0"/>
              <a:buChar char="•"/>
            </a:pPr>
            <a:r>
              <a:rPr lang="en-US" sz="2600" b="1" i="1">
                <a:solidFill>
                  <a:srgbClr val="FF0000"/>
                </a:solidFill>
                <a:latin typeface="Times New Roman" pitchFamily="18" charset="0"/>
                <a:cs typeface="Times New Roman" pitchFamily="18" charset="0"/>
              </a:rPr>
              <a:t>How does OS manage a file content stored in some separate location on a disk?</a:t>
            </a:r>
          </a:p>
          <a:p>
            <a:pPr algn="just">
              <a:buClrTx/>
              <a:buSzTx/>
              <a:buFont typeface="Arial" charset="0"/>
              <a:buChar char="•"/>
            </a:pPr>
            <a:r>
              <a:rPr lang="en-US" sz="2800" b="1" i="1" u="sng">
                <a:solidFill>
                  <a:srgbClr val="0000FF"/>
                </a:solidFill>
                <a:latin typeface="Times New Roman" pitchFamily="18" charset="0"/>
                <a:cs typeface="Times New Roman" pitchFamily="18" charset="0"/>
              </a:rPr>
              <a:t>Linked List Allocation</a:t>
            </a:r>
          </a:p>
          <a:p>
            <a:pPr lvl="1" algn="just"/>
            <a:r>
              <a:rPr lang="en-US" sz="2400">
                <a:latin typeface="Times New Roman" pitchFamily="18" charset="0"/>
                <a:cs typeface="Times New Roman" pitchFamily="18" charset="0"/>
              </a:rPr>
              <a:t>Storing files is to keep each one as a linked list of disk blocks</a:t>
            </a:r>
          </a:p>
          <a:p>
            <a:pPr lvl="1" algn="just"/>
            <a:r>
              <a:rPr lang="en-US" sz="2400">
                <a:latin typeface="Times New Roman" pitchFamily="18" charset="0"/>
                <a:cs typeface="Times New Roman" pitchFamily="18" charset="0"/>
              </a:rPr>
              <a:t>First word of each block is used as pointer to the next one and the rest of the block is for data.</a:t>
            </a:r>
          </a:p>
          <a:p>
            <a:pPr algn="just">
              <a:buClrTx/>
              <a:buSzTx/>
              <a:buFont typeface="Arial" charset="0"/>
              <a:buChar char="•"/>
            </a:pPr>
            <a:r>
              <a:rPr lang="en-US" sz="2800" b="1" i="1">
                <a:solidFill>
                  <a:srgbClr val="0000FF"/>
                </a:solidFill>
                <a:latin typeface="Times New Roman" pitchFamily="18" charset="0"/>
                <a:cs typeface="Times New Roman" pitchFamily="18" charset="0"/>
              </a:rPr>
              <a:t>Advantages</a:t>
            </a:r>
          </a:p>
          <a:p>
            <a:pPr lvl="1" algn="just"/>
            <a:r>
              <a:rPr lang="en-US" sz="2400">
                <a:solidFill>
                  <a:srgbClr val="0000FF"/>
                </a:solidFill>
                <a:latin typeface="Times New Roman" pitchFamily="18" charset="0"/>
                <a:cs typeface="Times New Roman" pitchFamily="18" charset="0"/>
              </a:rPr>
              <a:t>No external fragmentation (still internal fragmentation)</a:t>
            </a:r>
          </a:p>
          <a:p>
            <a:pPr lvl="1" algn="just"/>
            <a:r>
              <a:rPr lang="en-US" sz="2400">
                <a:solidFill>
                  <a:srgbClr val="0000FF"/>
                </a:solidFill>
                <a:latin typeface="Times New Roman" pitchFamily="18" charset="0"/>
                <a:cs typeface="Times New Roman" pitchFamily="18" charset="0"/>
              </a:rPr>
              <a:t>It is sufficient for the directory entry to merely store the disk address of the first block</a:t>
            </a:r>
          </a:p>
          <a:p>
            <a:pPr algn="just">
              <a:buClrTx/>
              <a:buSzTx/>
              <a:buFont typeface="Arial" charset="0"/>
              <a:buChar char="•"/>
            </a:pPr>
            <a:r>
              <a:rPr lang="en-US" sz="2800" b="1" i="1">
                <a:solidFill>
                  <a:srgbClr val="7030A0"/>
                </a:solidFill>
                <a:latin typeface="Times New Roman" pitchFamily="18" charset="0"/>
                <a:cs typeface="Times New Roman" pitchFamily="18" charset="0"/>
              </a:rPr>
              <a:t>Disadvantages</a:t>
            </a:r>
          </a:p>
          <a:p>
            <a:pPr lvl="1" algn="just"/>
            <a:r>
              <a:rPr lang="en-US" sz="2400">
                <a:solidFill>
                  <a:srgbClr val="7030A0"/>
                </a:solidFill>
                <a:latin typeface="Times New Roman" pitchFamily="18" charset="0"/>
                <a:cs typeface="Times New Roman" pitchFamily="18" charset="0"/>
              </a:rPr>
              <a:t>Random access is extremely slow.</a:t>
            </a:r>
          </a:p>
          <a:p>
            <a:pPr lvl="1" algn="just"/>
            <a:r>
              <a:rPr lang="en-US" sz="2400">
                <a:solidFill>
                  <a:srgbClr val="7030A0"/>
                </a:solidFill>
                <a:latin typeface="Times New Roman" pitchFamily="18" charset="0"/>
                <a:cs typeface="Times New Roman" pitchFamily="18" charset="0"/>
              </a:rPr>
              <a:t>The amount of data storage in a block is not a power of two because the pointer takes up a few bytes</a:t>
            </a:r>
          </a:p>
        </p:txBody>
      </p:sp>
      <p:sp>
        <p:nvSpPr>
          <p:cNvPr id="31748" name="Slide Number Placeholder 5"/>
          <p:cNvSpPr>
            <a:spLocks noGrp="1"/>
          </p:cNvSpPr>
          <p:nvPr>
            <p:ph type="sldNum" sz="quarter" idx="12"/>
          </p:nvPr>
        </p:nvSpPr>
        <p:spPr bwMode="auto">
          <a:noFill/>
          <a:ln>
            <a:miter lim="800000"/>
            <a:headEnd/>
            <a:tailEnd/>
          </a:ln>
        </p:spPr>
        <p:txBody>
          <a:bodyPr/>
          <a:lstStyle/>
          <a:p>
            <a:fld id="{E9AC0FE8-30BA-4BD9-9CC7-A4E83DDB3D93}" type="slidenum">
              <a:rPr lang="en-US" smtClean="0"/>
              <a:pPr/>
              <a:t>30</a:t>
            </a:fld>
            <a:r>
              <a:rPr lang="en-US"/>
              <a:t>/85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Linked List Allocation Demo.</a:t>
            </a:r>
          </a:p>
        </p:txBody>
      </p:sp>
      <p:pic>
        <p:nvPicPr>
          <p:cNvPr id="32771" name="Picture 6" descr="04-11"/>
          <p:cNvPicPr>
            <a:picLocks noChangeAspect="1" noChangeArrowheads="1"/>
          </p:cNvPicPr>
          <p:nvPr/>
        </p:nvPicPr>
        <p:blipFill>
          <a:blip r:embed="rId3" cstate="print"/>
          <a:srcRect/>
          <a:stretch>
            <a:fillRect/>
          </a:stretch>
        </p:blipFill>
        <p:spPr bwMode="auto">
          <a:xfrm>
            <a:off x="1143000" y="1447800"/>
            <a:ext cx="6781800" cy="4876800"/>
          </a:xfrm>
          <a:prstGeom prst="rect">
            <a:avLst/>
          </a:prstGeom>
          <a:noFill/>
          <a:ln w="9525">
            <a:noFill/>
            <a:miter lim="800000"/>
            <a:headEnd/>
            <a:tailEnd/>
          </a:ln>
        </p:spPr>
      </p:pic>
      <p:sp>
        <p:nvSpPr>
          <p:cNvPr id="32772" name="Text Box 4"/>
          <p:cNvSpPr txBox="1">
            <a:spLocks noChangeArrowheads="1"/>
          </p:cNvSpPr>
          <p:nvPr/>
        </p:nvSpPr>
        <p:spPr bwMode="auto">
          <a:xfrm>
            <a:off x="3124200" y="5867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4-11.</a:t>
            </a:r>
          </a:p>
        </p:txBody>
      </p:sp>
      <p:sp>
        <p:nvSpPr>
          <p:cNvPr id="5" name="Rectangle 4"/>
          <p:cNvSpPr/>
          <p:nvPr/>
        </p:nvSpPr>
        <p:spPr>
          <a:xfrm>
            <a:off x="7162800" y="1066800"/>
            <a:ext cx="1676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3300"/>
                </a:solidFill>
              </a:rPr>
              <a:t>0: Last block</a:t>
            </a:r>
          </a:p>
        </p:txBody>
      </p:sp>
      <p:sp>
        <p:nvSpPr>
          <p:cNvPr id="32774" name="Slide Number Placeholder 7"/>
          <p:cNvSpPr>
            <a:spLocks noGrp="1"/>
          </p:cNvSpPr>
          <p:nvPr>
            <p:ph type="sldNum" sz="quarter" idx="12"/>
          </p:nvPr>
        </p:nvSpPr>
        <p:spPr bwMode="auto">
          <a:noFill/>
          <a:ln>
            <a:miter lim="800000"/>
            <a:headEnd/>
            <a:tailEnd/>
          </a:ln>
        </p:spPr>
        <p:txBody>
          <a:bodyPr/>
          <a:lstStyle/>
          <a:p>
            <a:fld id="{FD49EC6D-86C5-4098-9A0F-A4096855BC38}" type="slidenum">
              <a:rPr lang="en-US" smtClean="0"/>
              <a:pPr/>
              <a:t>31</a:t>
            </a:fld>
            <a:r>
              <a:rPr lang="en-US"/>
              <a:t>/85</a:t>
            </a:r>
          </a:p>
        </p:txBody>
      </p:sp>
      <p:sp>
        <p:nvSpPr>
          <p:cNvPr id="7" name="Rectangle 6"/>
          <p:cNvSpPr/>
          <p:nvPr/>
        </p:nvSpPr>
        <p:spPr>
          <a:xfrm>
            <a:off x="7620000" y="3886200"/>
            <a:ext cx="10668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0 or -1 can be selected to mark the last disk block.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914400" y="0"/>
            <a:ext cx="8229600" cy="914400"/>
          </a:xfrm>
          <a:noFill/>
          <a:ln w="9525">
            <a:noFill/>
            <a:miter lim="800000"/>
            <a:headEnd/>
            <a:tailEnd/>
          </a:ln>
        </p:spPr>
        <p:txBody>
          <a:bodyPr anchor="ctr"/>
          <a:lstStyle/>
          <a:p>
            <a:pPr eaLnBrk="0" hangingPunct="0"/>
            <a:r>
              <a:rPr lang="en-US"/>
              <a:t>FS Impl.: </a:t>
            </a:r>
            <a:r>
              <a:rPr lang="en-US">
                <a:ea typeface="+mn-ea"/>
              </a:rPr>
              <a:t>Implementing Files</a:t>
            </a:r>
          </a:p>
        </p:txBody>
      </p:sp>
      <p:sp>
        <p:nvSpPr>
          <p:cNvPr id="33795" name="Rectangle 3"/>
          <p:cNvSpPr>
            <a:spLocks noGrp="1"/>
          </p:cNvSpPr>
          <p:nvPr>
            <p:ph type="body" idx="1"/>
          </p:nvPr>
        </p:nvSpPr>
        <p:spPr>
          <a:xfrm>
            <a:off x="76200" y="1676400"/>
            <a:ext cx="4191000" cy="4038600"/>
          </a:xfrm>
        </p:spPr>
        <p:txBody>
          <a:bodyPr/>
          <a:lstStyle/>
          <a:p>
            <a:pPr algn="just">
              <a:lnSpc>
                <a:spcPct val="90000"/>
              </a:lnSpc>
              <a:buClrTx/>
              <a:buSzTx/>
              <a:buFont typeface="Arial" charset="0"/>
              <a:buChar char="•"/>
            </a:pPr>
            <a:r>
              <a:rPr lang="en-US" sz="2800" b="1" i="1">
                <a:solidFill>
                  <a:srgbClr val="FF0000"/>
                </a:solidFill>
                <a:latin typeface="Times New Roman" pitchFamily="18" charset="0"/>
                <a:cs typeface="Times New Roman" pitchFamily="18" charset="0"/>
              </a:rPr>
              <a:t>Linked List Allocation using a Table in Memory</a:t>
            </a:r>
          </a:p>
          <a:p>
            <a:pPr marL="457200" lvl="1" indent="0" algn="just">
              <a:lnSpc>
                <a:spcPct val="90000"/>
              </a:lnSpc>
              <a:buFont typeface="Arial" charset="0"/>
              <a:buNone/>
            </a:pPr>
            <a:r>
              <a:rPr lang="en-US" sz="2400">
                <a:latin typeface="Times New Roman" pitchFamily="18" charset="0"/>
                <a:cs typeface="Times New Roman" pitchFamily="18" charset="0"/>
              </a:rPr>
              <a:t>Both the disadvantages of the linked list allocation can be eliminated by taking the pointer word from each disk block and putting it in a table in memory </a:t>
            </a:r>
            <a:br>
              <a:rPr lang="en-US" sz="2400">
                <a:latin typeface="Times New Roman" pitchFamily="18" charset="0"/>
                <a:cs typeface="Times New Roman" pitchFamily="18" charset="0"/>
              </a:rPr>
            </a:br>
            <a:r>
              <a:rPr lang="en-US" sz="2400">
                <a:solidFill>
                  <a:srgbClr val="FF0000"/>
                </a:solidFill>
                <a:latin typeface="Times New Roman" pitchFamily="18" charset="0"/>
                <a:cs typeface="Times New Roman" pitchFamily="18" charset="0"/>
              </a:rPr>
              <a:t>(</a:t>
            </a:r>
            <a:r>
              <a:rPr lang="en-US" sz="2400" b="1">
                <a:solidFill>
                  <a:srgbClr val="FF0000"/>
                </a:solidFill>
                <a:latin typeface="Times New Roman" pitchFamily="18" charset="0"/>
                <a:cs typeface="Times New Roman" pitchFamily="18" charset="0"/>
              </a:rPr>
              <a:t>File Allocation Table – FAT</a:t>
            </a:r>
            <a:r>
              <a:rPr lang="en-US" sz="2400">
                <a:solidFill>
                  <a:srgbClr val="FF0000"/>
                </a:solidFill>
                <a:latin typeface="Times New Roman" pitchFamily="18" charset="0"/>
                <a:cs typeface="Times New Roman" pitchFamily="18" charset="0"/>
              </a:rPr>
              <a:t>)</a:t>
            </a:r>
          </a:p>
        </p:txBody>
      </p:sp>
      <p:sp>
        <p:nvSpPr>
          <p:cNvPr id="33796" name="Text Box 4"/>
          <p:cNvSpPr txBox="1">
            <a:spLocks noChangeArrowheads="1"/>
          </p:cNvSpPr>
          <p:nvPr/>
        </p:nvSpPr>
        <p:spPr bwMode="auto">
          <a:xfrm>
            <a:off x="5791200" y="6096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4-12.</a:t>
            </a:r>
          </a:p>
        </p:txBody>
      </p:sp>
      <p:pic>
        <p:nvPicPr>
          <p:cNvPr id="33797" name="Picture 7"/>
          <p:cNvPicPr>
            <a:picLocks noChangeArrowheads="1"/>
          </p:cNvPicPr>
          <p:nvPr/>
        </p:nvPicPr>
        <p:blipFill>
          <a:blip r:embed="rId3" cstate="print">
            <a:lum bright="-22000" contrast="4000"/>
          </a:blip>
          <a:srcRect/>
          <a:stretch>
            <a:fillRect/>
          </a:stretch>
        </p:blipFill>
        <p:spPr bwMode="auto">
          <a:xfrm>
            <a:off x="4572000" y="1219200"/>
            <a:ext cx="4572000" cy="4800600"/>
          </a:xfrm>
          <a:prstGeom prst="rect">
            <a:avLst/>
          </a:prstGeom>
          <a:noFill/>
          <a:ln w="9525">
            <a:noFill/>
            <a:miter lim="800000"/>
            <a:headEnd/>
            <a:tailEnd/>
          </a:ln>
        </p:spPr>
      </p:pic>
      <p:sp>
        <p:nvSpPr>
          <p:cNvPr id="33798" name="Slide Number Placeholder 7"/>
          <p:cNvSpPr>
            <a:spLocks noGrp="1"/>
          </p:cNvSpPr>
          <p:nvPr>
            <p:ph type="sldNum" sz="quarter" idx="12"/>
          </p:nvPr>
        </p:nvSpPr>
        <p:spPr bwMode="auto">
          <a:noFill/>
          <a:ln>
            <a:miter lim="800000"/>
            <a:headEnd/>
            <a:tailEnd/>
          </a:ln>
        </p:spPr>
        <p:txBody>
          <a:bodyPr/>
          <a:lstStyle/>
          <a:p>
            <a:fld id="{8EA74EF8-F266-40B6-87C5-DD4D128CBDF5}" type="slidenum">
              <a:rPr lang="en-US" smtClean="0"/>
              <a:pPr/>
              <a:t>32</a:t>
            </a:fld>
            <a:r>
              <a:rPr lang="en-US"/>
              <a:t>/85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914400"/>
          </a:xfrm>
          <a:noFill/>
          <a:ln w="9525">
            <a:noFill/>
            <a:miter lim="800000"/>
            <a:headEnd/>
            <a:tailEnd/>
          </a:ln>
        </p:spPr>
        <p:txBody>
          <a:bodyPr anchor="ctr"/>
          <a:lstStyle/>
          <a:p>
            <a:pPr eaLnBrk="0" hangingPunct="0"/>
            <a:r>
              <a:rPr lang="en-US"/>
              <a:t>FS Impl.: </a:t>
            </a:r>
            <a:r>
              <a:rPr lang="en-US">
                <a:ea typeface="+mn-ea"/>
              </a:rPr>
              <a:t>Implementing Files…</a:t>
            </a:r>
          </a:p>
        </p:txBody>
      </p:sp>
      <p:sp>
        <p:nvSpPr>
          <p:cNvPr id="34819" name="Rectangle 3"/>
          <p:cNvSpPr>
            <a:spLocks noGrp="1"/>
          </p:cNvSpPr>
          <p:nvPr>
            <p:ph type="body" idx="1"/>
          </p:nvPr>
        </p:nvSpPr>
        <p:spPr>
          <a:xfrm>
            <a:off x="228600" y="1371600"/>
            <a:ext cx="8610600" cy="4724400"/>
          </a:xfrm>
        </p:spPr>
        <p:txBody>
          <a:bodyPr/>
          <a:lstStyle/>
          <a:p>
            <a:pPr algn="just">
              <a:lnSpc>
                <a:spcPct val="90000"/>
              </a:lnSpc>
              <a:buClrTx/>
              <a:buSzTx/>
              <a:buFont typeface="Wingdings" pitchFamily="2" charset="2"/>
              <a:buNone/>
            </a:pPr>
            <a:r>
              <a:rPr lang="en-US" sz="2800" b="1" i="1">
                <a:solidFill>
                  <a:srgbClr val="FF0000"/>
                </a:solidFill>
                <a:latin typeface="Times New Roman" pitchFamily="18" charset="0"/>
                <a:cs typeface="Times New Roman" pitchFamily="18" charset="0"/>
              </a:rPr>
              <a:t>Linked List Allocation using a Table in Memory</a:t>
            </a:r>
          </a:p>
          <a:p>
            <a:pPr algn="just">
              <a:lnSpc>
                <a:spcPct val="90000"/>
              </a:lnSpc>
              <a:buClrTx/>
              <a:buSzTx/>
              <a:buFont typeface="Arial" charset="0"/>
              <a:buChar char="•"/>
            </a:pPr>
            <a:r>
              <a:rPr lang="en-US" sz="2800" b="1" i="1">
                <a:solidFill>
                  <a:srgbClr val="0000FF"/>
                </a:solidFill>
                <a:latin typeface="Times New Roman" pitchFamily="18" charset="0"/>
                <a:cs typeface="Times New Roman" pitchFamily="18" charset="0"/>
              </a:rPr>
              <a:t>Advantages</a:t>
            </a:r>
          </a:p>
          <a:p>
            <a:pPr lvl="1" algn="just">
              <a:lnSpc>
                <a:spcPct val="90000"/>
              </a:lnSpc>
            </a:pPr>
            <a:r>
              <a:rPr lang="en-US" sz="2400">
                <a:solidFill>
                  <a:srgbClr val="0000FF"/>
                </a:solidFill>
                <a:latin typeface="Times New Roman" pitchFamily="18" charset="0"/>
                <a:cs typeface="Times New Roman" pitchFamily="18" charset="0"/>
              </a:rPr>
              <a:t>The same advantages as linked list allocation</a:t>
            </a:r>
          </a:p>
          <a:p>
            <a:pPr lvl="1" algn="just">
              <a:lnSpc>
                <a:spcPct val="90000"/>
              </a:lnSpc>
            </a:pPr>
            <a:r>
              <a:rPr lang="en-US" sz="2400">
                <a:solidFill>
                  <a:srgbClr val="0000FF"/>
                </a:solidFill>
                <a:latin typeface="Times New Roman" pitchFamily="18" charset="0"/>
                <a:cs typeface="Times New Roman" pitchFamily="18" charset="0"/>
              </a:rPr>
              <a:t>The entire block is available for data</a:t>
            </a:r>
          </a:p>
          <a:p>
            <a:pPr lvl="1" algn="just">
              <a:lnSpc>
                <a:spcPct val="90000"/>
              </a:lnSpc>
            </a:pPr>
            <a:r>
              <a:rPr lang="en-US" sz="2400">
                <a:solidFill>
                  <a:srgbClr val="0000FF"/>
                </a:solidFill>
                <a:latin typeface="Times New Roman" pitchFamily="18" charset="0"/>
                <a:cs typeface="Times New Roman" pitchFamily="18" charset="0"/>
              </a:rPr>
              <a:t>Random access is relatively fast</a:t>
            </a:r>
          </a:p>
          <a:p>
            <a:pPr algn="just">
              <a:lnSpc>
                <a:spcPct val="90000"/>
              </a:lnSpc>
              <a:buClrTx/>
              <a:buSzTx/>
              <a:buFont typeface="Arial" charset="0"/>
              <a:buChar char="•"/>
            </a:pPr>
            <a:r>
              <a:rPr lang="en-US" sz="2800" b="1" i="1">
                <a:solidFill>
                  <a:srgbClr val="7030A0"/>
                </a:solidFill>
                <a:latin typeface="Times New Roman" pitchFamily="18" charset="0"/>
                <a:cs typeface="Times New Roman" pitchFamily="18" charset="0"/>
              </a:rPr>
              <a:t>Disadvantages</a:t>
            </a:r>
          </a:p>
          <a:p>
            <a:pPr lvl="1" algn="just">
              <a:lnSpc>
                <a:spcPct val="90000"/>
              </a:lnSpc>
            </a:pPr>
            <a:r>
              <a:rPr lang="en-US" sz="2400">
                <a:solidFill>
                  <a:srgbClr val="7030A0"/>
                </a:solidFill>
                <a:latin typeface="Times New Roman" pitchFamily="18" charset="0"/>
                <a:cs typeface="Times New Roman" pitchFamily="18" charset="0"/>
              </a:rPr>
              <a:t>The entire table must be kept for efficiency in memory</a:t>
            </a:r>
          </a:p>
          <a:p>
            <a:pPr lvl="1" algn="just">
              <a:lnSpc>
                <a:spcPct val="90000"/>
              </a:lnSpc>
            </a:pPr>
            <a:r>
              <a:rPr lang="en-US" sz="2400">
                <a:solidFill>
                  <a:srgbClr val="7030A0"/>
                </a:solidFill>
                <a:latin typeface="Times New Roman" pitchFamily="18" charset="0"/>
                <a:cs typeface="Times New Roman" pitchFamily="18" charset="0"/>
              </a:rPr>
              <a:t>Example: for a 200GB HDD, 1KB block-size, 4 bytes for a FAT entry =&gt; 200*2</a:t>
            </a:r>
            <a:r>
              <a:rPr lang="en-US" sz="2400" baseline="30000">
                <a:solidFill>
                  <a:srgbClr val="7030A0"/>
                </a:solidFill>
                <a:latin typeface="Times New Roman" pitchFamily="18" charset="0"/>
                <a:cs typeface="Times New Roman" pitchFamily="18" charset="0"/>
              </a:rPr>
              <a:t>30 </a:t>
            </a:r>
            <a:r>
              <a:rPr lang="en-US" sz="2400">
                <a:solidFill>
                  <a:srgbClr val="7030A0"/>
                </a:solidFill>
                <a:latin typeface="Times New Roman" pitchFamily="18" charset="0"/>
                <a:cs typeface="Times New Roman" pitchFamily="18" charset="0"/>
              </a:rPr>
              <a:t>/ 2</a:t>
            </a:r>
            <a:r>
              <a:rPr lang="en-US" sz="2400" baseline="30000">
                <a:solidFill>
                  <a:srgbClr val="7030A0"/>
                </a:solidFill>
                <a:latin typeface="Times New Roman" pitchFamily="18" charset="0"/>
                <a:cs typeface="Times New Roman" pitchFamily="18" charset="0"/>
              </a:rPr>
              <a:t>10</a:t>
            </a:r>
            <a:r>
              <a:rPr lang="en-US" sz="2400">
                <a:solidFill>
                  <a:srgbClr val="7030A0"/>
                </a:solidFill>
                <a:latin typeface="Times New Roman" pitchFamily="18" charset="0"/>
                <a:cs typeface="Times New Roman" pitchFamily="18" charset="0"/>
              </a:rPr>
              <a:t> ~ 200*2</a:t>
            </a:r>
            <a:r>
              <a:rPr lang="en-US" sz="2400" baseline="30000">
                <a:solidFill>
                  <a:srgbClr val="7030A0"/>
                </a:solidFill>
                <a:latin typeface="Times New Roman" pitchFamily="18" charset="0"/>
                <a:cs typeface="Times New Roman" pitchFamily="18" charset="0"/>
              </a:rPr>
              <a:t>20</a:t>
            </a:r>
            <a:r>
              <a:rPr lang="en-US" sz="2400">
                <a:solidFill>
                  <a:srgbClr val="7030A0"/>
                </a:solidFill>
                <a:latin typeface="Times New Roman" pitchFamily="18" charset="0"/>
                <a:cs typeface="Times New Roman" pitchFamily="18" charset="0"/>
              </a:rPr>
              <a:t> entries =&gt; 600MB – 800MB of memory for FAT.</a:t>
            </a:r>
          </a:p>
          <a:p>
            <a:pPr lvl="1" algn="just">
              <a:lnSpc>
                <a:spcPct val="90000"/>
              </a:lnSpc>
            </a:pPr>
            <a:r>
              <a:rPr lang="en-US" sz="2400">
                <a:solidFill>
                  <a:srgbClr val="7030A0"/>
                </a:solidFill>
                <a:latin typeface="Times New Roman" pitchFamily="18" charset="0"/>
                <a:cs typeface="Times New Roman" pitchFamily="18" charset="0"/>
              </a:rPr>
              <a:t>Not wildly practical and does not scale well to large disks.</a:t>
            </a:r>
          </a:p>
        </p:txBody>
      </p:sp>
      <p:sp>
        <p:nvSpPr>
          <p:cNvPr id="34820" name="Slide Number Placeholder 5"/>
          <p:cNvSpPr>
            <a:spLocks noGrp="1"/>
          </p:cNvSpPr>
          <p:nvPr>
            <p:ph type="sldNum" sz="quarter" idx="12"/>
          </p:nvPr>
        </p:nvSpPr>
        <p:spPr bwMode="auto">
          <a:noFill/>
          <a:ln>
            <a:miter lim="800000"/>
            <a:headEnd/>
            <a:tailEnd/>
          </a:ln>
        </p:spPr>
        <p:txBody>
          <a:bodyPr/>
          <a:lstStyle/>
          <a:p>
            <a:fld id="{B0E34595-346F-478F-9854-4C1760E5B711}" type="slidenum">
              <a:rPr lang="en-US" smtClean="0"/>
              <a:pPr/>
              <a:t>33</a:t>
            </a:fld>
            <a:r>
              <a:rPr lang="en-US"/>
              <a:t>/85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i-nodes, Index-nodes</a:t>
            </a:r>
          </a:p>
        </p:txBody>
      </p:sp>
      <p:sp>
        <p:nvSpPr>
          <p:cNvPr id="35843" name="Rectangle 3"/>
          <p:cNvSpPr>
            <a:spLocks noGrp="1"/>
          </p:cNvSpPr>
          <p:nvPr>
            <p:ph type="body" sz="half" idx="1"/>
          </p:nvPr>
        </p:nvSpPr>
        <p:spPr>
          <a:xfrm>
            <a:off x="76200" y="1600200"/>
            <a:ext cx="5562600" cy="4800600"/>
          </a:xfrm>
        </p:spPr>
        <p:txBody>
          <a:bodyPr/>
          <a:lstStyle/>
          <a:p>
            <a:pPr marL="0" indent="0" algn="just">
              <a:buFont typeface="Arial" charset="0"/>
              <a:buNone/>
            </a:pPr>
            <a:r>
              <a:rPr lang="en-US" sz="2800">
                <a:latin typeface="Times New Roman" pitchFamily="18" charset="0"/>
                <a:cs typeface="Times New Roman" pitchFamily="18" charset="0"/>
              </a:rPr>
              <a:t>A data structure (involve 2 parts) associates with every file:</a:t>
            </a:r>
          </a:p>
          <a:p>
            <a:pPr lvl="1" algn="just"/>
            <a:r>
              <a:rPr lang="en-US" sz="2400">
                <a:solidFill>
                  <a:srgbClr val="FF0000"/>
                </a:solidFill>
                <a:latin typeface="Times New Roman" pitchFamily="18" charset="0"/>
                <a:cs typeface="Times New Roman" pitchFamily="18" charset="0"/>
              </a:rPr>
              <a:t>Part 1: Lists the attributes </a:t>
            </a:r>
          </a:p>
          <a:p>
            <a:pPr lvl="1" algn="just"/>
            <a:r>
              <a:rPr lang="en-US" sz="2400">
                <a:solidFill>
                  <a:srgbClr val="0000FF"/>
                </a:solidFill>
                <a:latin typeface="Times New Roman" pitchFamily="18" charset="0"/>
                <a:cs typeface="Times New Roman" pitchFamily="18" charset="0"/>
              </a:rPr>
              <a:t>Part 2: Disk addresses of the file’s block. It divides 2 sub parts</a:t>
            </a:r>
          </a:p>
          <a:p>
            <a:pPr lvl="2" algn="just"/>
            <a:r>
              <a:rPr lang="en-US" sz="2000">
                <a:solidFill>
                  <a:srgbClr val="009900"/>
                </a:solidFill>
                <a:latin typeface="Times New Roman" pitchFamily="18" charset="0"/>
                <a:cs typeface="Times New Roman" pitchFamily="18" charset="0"/>
              </a:rPr>
              <a:t>Sub part 1: contain the address of disk block i</a:t>
            </a:r>
            <a:r>
              <a:rPr lang="en-US" sz="2000" baseline="30000">
                <a:solidFill>
                  <a:srgbClr val="009900"/>
                </a:solidFill>
                <a:latin typeface="Times New Roman" pitchFamily="18" charset="0"/>
                <a:cs typeface="Times New Roman" pitchFamily="18" charset="0"/>
              </a:rPr>
              <a:t>th</a:t>
            </a:r>
            <a:r>
              <a:rPr lang="en-US" sz="2000">
                <a:solidFill>
                  <a:srgbClr val="009900"/>
                </a:solidFill>
                <a:latin typeface="Times New Roman" pitchFamily="18" charset="0"/>
                <a:cs typeface="Times New Roman" pitchFamily="18" charset="0"/>
              </a:rPr>
              <a:t> in directly</a:t>
            </a:r>
          </a:p>
          <a:p>
            <a:pPr lvl="2" algn="just"/>
            <a:r>
              <a:rPr lang="en-US" sz="2000">
                <a:solidFill>
                  <a:srgbClr val="009900"/>
                </a:solidFill>
                <a:latin typeface="Times New Roman" pitchFamily="18" charset="0"/>
                <a:cs typeface="Times New Roman" pitchFamily="18" charset="0"/>
              </a:rPr>
              <a:t>Sub part 2: contain the address of block of pointers that is used with large file (multilevel index) </a:t>
            </a:r>
          </a:p>
          <a:p>
            <a:pPr lvl="1" algn="just"/>
            <a:r>
              <a:rPr lang="en-US" sz="2400">
                <a:latin typeface="Times New Roman" pitchFamily="18" charset="0"/>
                <a:cs typeface="Times New Roman" pitchFamily="18" charset="0"/>
              </a:rPr>
              <a:t>Given the i-node, it is then possible to find all the blocks of the file</a:t>
            </a:r>
          </a:p>
        </p:txBody>
      </p:sp>
      <p:sp>
        <p:nvSpPr>
          <p:cNvPr id="35844" name="Text Box 4"/>
          <p:cNvSpPr txBox="1">
            <a:spLocks noChangeArrowheads="1"/>
          </p:cNvSpPr>
          <p:nvPr/>
        </p:nvSpPr>
        <p:spPr bwMode="auto">
          <a:xfrm>
            <a:off x="6705600" y="5638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4-13.</a:t>
            </a:r>
          </a:p>
        </p:txBody>
      </p:sp>
      <p:pic>
        <p:nvPicPr>
          <p:cNvPr id="35845" name="Picture 6"/>
          <p:cNvPicPr>
            <a:picLocks noChangeAspect="1" noChangeArrowheads="1"/>
          </p:cNvPicPr>
          <p:nvPr/>
        </p:nvPicPr>
        <p:blipFill>
          <a:blip r:embed="rId3" cstate="print"/>
          <a:srcRect/>
          <a:stretch>
            <a:fillRect/>
          </a:stretch>
        </p:blipFill>
        <p:spPr bwMode="auto">
          <a:xfrm>
            <a:off x="6248400" y="2209800"/>
            <a:ext cx="2828925" cy="3429000"/>
          </a:xfrm>
          <a:prstGeom prst="rect">
            <a:avLst/>
          </a:prstGeom>
          <a:noFill/>
          <a:ln w="9525">
            <a:noFill/>
            <a:miter lim="800000"/>
            <a:headEnd/>
            <a:tailEnd/>
          </a:ln>
        </p:spPr>
      </p:pic>
      <p:cxnSp>
        <p:nvCxnSpPr>
          <p:cNvPr id="8" name="Straight Arrow Connector 7"/>
          <p:cNvCxnSpPr/>
          <p:nvPr/>
        </p:nvCxnSpPr>
        <p:spPr>
          <a:xfrm flipV="1">
            <a:off x="4267200" y="2438400"/>
            <a:ext cx="2133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38600" y="3276600"/>
            <a:ext cx="1828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5943600" y="26670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762501" y="3848100"/>
            <a:ext cx="2362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3600" y="5029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068888" y="3771900"/>
            <a:ext cx="205581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581400" y="4038600"/>
            <a:ext cx="2514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38800" y="480060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54" name="Slide Number Placeholder 15"/>
          <p:cNvSpPr>
            <a:spLocks noGrp="1"/>
          </p:cNvSpPr>
          <p:nvPr>
            <p:ph type="sldNum" sz="quarter" idx="12"/>
          </p:nvPr>
        </p:nvSpPr>
        <p:spPr bwMode="auto">
          <a:noFill/>
          <a:ln>
            <a:miter lim="800000"/>
            <a:headEnd/>
            <a:tailEnd/>
          </a:ln>
        </p:spPr>
        <p:txBody>
          <a:bodyPr/>
          <a:lstStyle/>
          <a:p>
            <a:fld id="{09B5F7D9-F3C9-468F-91C1-D24A55F6590B}" type="slidenum">
              <a:rPr lang="en-US" smtClean="0"/>
              <a:pPr/>
              <a:t>34</a:t>
            </a:fld>
            <a:r>
              <a:rPr lang="en-US"/>
              <a:t>/85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i-nodes…</a:t>
            </a:r>
          </a:p>
        </p:txBody>
      </p:sp>
      <p:sp>
        <p:nvSpPr>
          <p:cNvPr id="36867" name="Rectangle 3"/>
          <p:cNvSpPr>
            <a:spLocks noGrp="1"/>
          </p:cNvSpPr>
          <p:nvPr>
            <p:ph type="body" sz="half" idx="4294967295"/>
          </p:nvPr>
        </p:nvSpPr>
        <p:spPr>
          <a:xfrm>
            <a:off x="304800" y="1219200"/>
            <a:ext cx="8534400" cy="4953000"/>
          </a:xfrm>
        </p:spPr>
        <p:txBody>
          <a:bodyPr/>
          <a:lstStyle/>
          <a:p>
            <a:pPr algn="just">
              <a:lnSpc>
                <a:spcPct val="90000"/>
              </a:lnSpc>
            </a:pPr>
            <a:r>
              <a:rPr lang="en-US" sz="2600" b="1" i="1">
                <a:solidFill>
                  <a:srgbClr val="0000FF"/>
                </a:solidFill>
                <a:latin typeface="Times New Roman" pitchFamily="18" charset="0"/>
                <a:cs typeface="Times New Roman" pitchFamily="18" charset="0"/>
              </a:rPr>
              <a:t>Advantages</a:t>
            </a:r>
          </a:p>
          <a:p>
            <a:pPr lvl="1" algn="just">
              <a:lnSpc>
                <a:spcPct val="90000"/>
              </a:lnSpc>
            </a:pPr>
            <a:r>
              <a:rPr lang="en-US" sz="2400">
                <a:solidFill>
                  <a:srgbClr val="0000FF"/>
                </a:solidFill>
                <a:latin typeface="Times New Roman" pitchFamily="18" charset="0"/>
                <a:cs typeface="Times New Roman" pitchFamily="18" charset="0"/>
              </a:rPr>
              <a:t>The space is reserved because i-node need only be in memory when the corresponding file is open.</a:t>
            </a:r>
          </a:p>
          <a:p>
            <a:pPr lvl="1" algn="just">
              <a:lnSpc>
                <a:spcPct val="90000"/>
              </a:lnSpc>
            </a:pPr>
            <a:r>
              <a:rPr lang="en-US" sz="2400">
                <a:solidFill>
                  <a:srgbClr val="0000FF"/>
                </a:solidFill>
                <a:latin typeface="Times New Roman" pitchFamily="18" charset="0"/>
                <a:cs typeface="Times New Roman" pitchFamily="18" charset="0"/>
              </a:rPr>
              <a:t>Allows the maximum number files that may be opened at once.</a:t>
            </a:r>
          </a:p>
          <a:p>
            <a:pPr lvl="1" algn="just">
              <a:lnSpc>
                <a:spcPct val="90000"/>
              </a:lnSpc>
            </a:pPr>
            <a:r>
              <a:rPr lang="en-US" sz="2400">
                <a:solidFill>
                  <a:srgbClr val="0000FF"/>
                </a:solidFill>
                <a:latin typeface="Times New Roman" pitchFamily="18" charset="0"/>
                <a:cs typeface="Times New Roman" pitchFamily="18" charset="0"/>
              </a:rPr>
              <a:t>Is smaller than the space occupied by the file table.</a:t>
            </a:r>
          </a:p>
          <a:p>
            <a:pPr algn="just">
              <a:lnSpc>
                <a:spcPct val="90000"/>
              </a:lnSpc>
            </a:pPr>
            <a:r>
              <a:rPr lang="en-US" sz="2600" b="1" i="1">
                <a:solidFill>
                  <a:srgbClr val="7030A0"/>
                </a:solidFill>
                <a:latin typeface="Times New Roman" pitchFamily="18" charset="0"/>
                <a:cs typeface="Times New Roman" pitchFamily="18" charset="0"/>
              </a:rPr>
              <a:t>Disadvantages</a:t>
            </a:r>
          </a:p>
          <a:p>
            <a:pPr lvl="1" algn="just">
              <a:lnSpc>
                <a:spcPct val="90000"/>
              </a:lnSpc>
            </a:pPr>
            <a:r>
              <a:rPr lang="en-US" sz="2400">
                <a:solidFill>
                  <a:srgbClr val="7030A0"/>
                </a:solidFill>
                <a:latin typeface="Times New Roman" pitchFamily="18" charset="0"/>
                <a:cs typeface="Times New Roman" pitchFamily="18" charset="0"/>
              </a:rPr>
              <a:t>Each i-nodes has room for a fixed number of disk addresses (not flexibility) </a:t>
            </a:r>
            <a:r>
              <a:rPr lang="en-US" sz="2400">
                <a:solidFill>
                  <a:srgbClr val="7030A0"/>
                </a:solidFill>
                <a:latin typeface="Times New Roman" pitchFamily="18" charset="0"/>
                <a:cs typeface="Times New Roman" pitchFamily="18" charset="0"/>
                <a:sym typeface="Wingdings" pitchFamily="2" charset="2"/>
              </a:rPr>
              <a:t> What happens when a file grows beyond this limit?  Solution:  </a:t>
            </a:r>
            <a:r>
              <a:rPr lang="en-US" sz="2400">
                <a:solidFill>
                  <a:srgbClr val="7030A0"/>
                </a:solidFill>
                <a:latin typeface="Times New Roman" pitchFamily="18" charset="0"/>
                <a:cs typeface="Times New Roman" pitchFamily="18" charset="0"/>
              </a:rPr>
              <a:t>reserve the last disk address </a:t>
            </a:r>
            <a:r>
              <a:rPr lang="en-US" sz="2400" b="1" i="1">
                <a:solidFill>
                  <a:srgbClr val="7030A0"/>
                </a:solidFill>
                <a:latin typeface="Times New Roman" pitchFamily="18" charset="0"/>
                <a:cs typeface="Times New Roman" pitchFamily="18" charset="0"/>
              </a:rPr>
              <a:t>not for data block, but it is used to contains more disk block addresses.</a:t>
            </a:r>
          </a:p>
        </p:txBody>
      </p:sp>
      <p:sp>
        <p:nvSpPr>
          <p:cNvPr id="36868" name="Slide Number Placeholder 5"/>
          <p:cNvSpPr>
            <a:spLocks noGrp="1"/>
          </p:cNvSpPr>
          <p:nvPr>
            <p:ph type="sldNum" sz="quarter" idx="12"/>
          </p:nvPr>
        </p:nvSpPr>
        <p:spPr bwMode="auto">
          <a:noFill/>
          <a:ln>
            <a:miter lim="800000"/>
            <a:headEnd/>
            <a:tailEnd/>
          </a:ln>
        </p:spPr>
        <p:txBody>
          <a:bodyPr/>
          <a:lstStyle/>
          <a:p>
            <a:fld id="{C26B6A9C-D1C9-405B-803B-17B3B31E024D}" type="slidenum">
              <a:rPr lang="en-US" smtClean="0"/>
              <a:pPr/>
              <a:t>35</a:t>
            </a:fld>
            <a:r>
              <a:rPr lang="en-US"/>
              <a:t>/85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 Impl.: </a:t>
            </a:r>
            <a:r>
              <a:rPr lang="en-US">
                <a:ea typeface="+mn-ea"/>
              </a:rPr>
              <a:t>i-nodes – Example</a:t>
            </a:r>
          </a:p>
        </p:txBody>
      </p:sp>
      <p:pic>
        <p:nvPicPr>
          <p:cNvPr id="37891" name="Picture 6" descr="04-34"/>
          <p:cNvPicPr>
            <a:picLocks noChangeAspect="1" noChangeArrowheads="1"/>
          </p:cNvPicPr>
          <p:nvPr/>
        </p:nvPicPr>
        <p:blipFill>
          <a:blip r:embed="rId3" cstate="print"/>
          <a:srcRect/>
          <a:stretch>
            <a:fillRect/>
          </a:stretch>
        </p:blipFill>
        <p:spPr bwMode="auto">
          <a:xfrm>
            <a:off x="533400" y="1143000"/>
            <a:ext cx="8229600" cy="5129213"/>
          </a:xfrm>
          <a:prstGeom prst="rect">
            <a:avLst/>
          </a:prstGeom>
          <a:noFill/>
          <a:ln w="9525">
            <a:noFill/>
            <a:miter lim="800000"/>
            <a:headEnd/>
            <a:tailEnd/>
          </a:ln>
        </p:spPr>
      </p:pic>
      <p:sp>
        <p:nvSpPr>
          <p:cNvPr id="4" name="Rectangle 3"/>
          <p:cNvSpPr/>
          <p:nvPr/>
        </p:nvSpPr>
        <p:spPr>
          <a:xfrm>
            <a:off x="381000" y="4800600"/>
            <a:ext cx="5257800" cy="1219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t>I-node can contain more  indirect blocks such as: double indirect block, triple indirect block</a:t>
            </a:r>
          </a:p>
          <a:p>
            <a:pPr algn="ctr">
              <a:defRPr/>
            </a:pPr>
            <a:r>
              <a:rPr lang="en-US" sz="2000">
                <a:sym typeface="Wingdings" pitchFamily="2" charset="2"/>
              </a:rPr>
              <a:t> The file size can be very large.</a:t>
            </a:r>
            <a:endParaRPr lang="en-US" sz="2000"/>
          </a:p>
        </p:txBody>
      </p:sp>
      <p:sp>
        <p:nvSpPr>
          <p:cNvPr id="37893" name="Slide Number Placeholder 6"/>
          <p:cNvSpPr>
            <a:spLocks noGrp="1"/>
          </p:cNvSpPr>
          <p:nvPr>
            <p:ph type="sldNum" sz="quarter" idx="12"/>
          </p:nvPr>
        </p:nvSpPr>
        <p:spPr bwMode="auto">
          <a:noFill/>
          <a:ln>
            <a:miter lim="800000"/>
            <a:headEnd/>
            <a:tailEnd/>
          </a:ln>
        </p:spPr>
        <p:txBody>
          <a:bodyPr/>
          <a:lstStyle/>
          <a:p>
            <a:fld id="{92EC4D0F-412F-4866-AAB1-707863610488}" type="slidenum">
              <a:rPr lang="en-US" smtClean="0"/>
              <a:pPr/>
              <a:t>36</a:t>
            </a:fld>
            <a:r>
              <a:rPr lang="en-US"/>
              <a:t>/85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i-nodes…</a:t>
            </a:r>
          </a:p>
        </p:txBody>
      </p:sp>
      <p:sp>
        <p:nvSpPr>
          <p:cNvPr id="38915" name="Rectangle 3"/>
          <p:cNvSpPr>
            <a:spLocks noGrp="1"/>
          </p:cNvSpPr>
          <p:nvPr>
            <p:ph type="body" sz="half" idx="4294967295"/>
          </p:nvPr>
        </p:nvSpPr>
        <p:spPr>
          <a:xfrm>
            <a:off x="228600" y="1219200"/>
            <a:ext cx="8686800" cy="5029200"/>
          </a:xfrm>
        </p:spPr>
        <p:txBody>
          <a:bodyPr/>
          <a:lstStyle/>
          <a:p>
            <a:pPr algn="just">
              <a:lnSpc>
                <a:spcPct val="90000"/>
              </a:lnSpc>
            </a:pPr>
            <a:r>
              <a:rPr lang="en-US" sz="2400" b="1" i="1">
                <a:latin typeface="Times New Roman" pitchFamily="18" charset="0"/>
                <a:cs typeface="Times New Roman" pitchFamily="18" charset="0"/>
              </a:rPr>
              <a:t>Example</a:t>
            </a:r>
            <a:r>
              <a:rPr lang="en-US" sz="2400">
                <a:latin typeface="Times New Roman" pitchFamily="18" charset="0"/>
                <a:cs typeface="Times New Roman" pitchFamily="18" charset="0"/>
              </a:rPr>
              <a:t>: </a:t>
            </a:r>
          </a:p>
          <a:p>
            <a:pPr algn="just">
              <a:lnSpc>
                <a:spcPct val="90000"/>
              </a:lnSpc>
              <a:buFont typeface="Arial" charset="0"/>
              <a:buNone/>
            </a:pPr>
            <a:r>
              <a:rPr lang="en-US" sz="2400">
                <a:latin typeface="Times New Roman" pitchFamily="18" charset="0"/>
                <a:cs typeface="Times New Roman" pitchFamily="18" charset="0"/>
              </a:rPr>
              <a:t>    An i-nodes has contain </a:t>
            </a:r>
            <a:r>
              <a:rPr lang="en-US" sz="2400">
                <a:solidFill>
                  <a:srgbClr val="FF0000"/>
                </a:solidFill>
                <a:latin typeface="Times New Roman" pitchFamily="18" charset="0"/>
                <a:cs typeface="Times New Roman" pitchFamily="18" charset="0"/>
              </a:rPr>
              <a:t>10 direct addresses </a:t>
            </a:r>
            <a:r>
              <a:rPr lang="en-US" sz="2400">
                <a:latin typeface="Times New Roman" pitchFamily="18" charset="0"/>
                <a:cs typeface="Times New Roman" pitchFamily="18" charset="0"/>
              </a:rPr>
              <a:t>and </a:t>
            </a:r>
            <a:r>
              <a:rPr lang="en-US" sz="2400">
                <a:solidFill>
                  <a:srgbClr val="0000FF"/>
                </a:solidFill>
                <a:latin typeface="Times New Roman" pitchFamily="18" charset="0"/>
                <a:cs typeface="Times New Roman" pitchFamily="18" charset="0"/>
              </a:rPr>
              <a:t>1 single indirected addresses of 4 bytes each </a:t>
            </a:r>
            <a:r>
              <a:rPr lang="en-US" sz="2400">
                <a:latin typeface="Times New Roman" pitchFamily="18" charset="0"/>
                <a:cs typeface="Times New Roman" pitchFamily="18" charset="0"/>
              </a:rPr>
              <a:t>and all </a:t>
            </a:r>
            <a:r>
              <a:rPr lang="en-US" sz="2400">
                <a:solidFill>
                  <a:srgbClr val="009900"/>
                </a:solidFill>
                <a:latin typeface="Times New Roman" pitchFamily="18" charset="0"/>
                <a:cs typeface="Times New Roman" pitchFamily="18" charset="0"/>
              </a:rPr>
              <a:t>disk blocks are 1KB</a:t>
            </a:r>
            <a:r>
              <a:rPr lang="en-US" sz="2400">
                <a:latin typeface="Times New Roman" pitchFamily="18" charset="0"/>
                <a:cs typeface="Times New Roman" pitchFamily="18" charset="0"/>
              </a:rPr>
              <a:t>. What is the largest possible file?</a:t>
            </a:r>
          </a:p>
          <a:p>
            <a:pPr lvl="1" algn="just">
              <a:lnSpc>
                <a:spcPct val="90000"/>
              </a:lnSpc>
            </a:pPr>
            <a:r>
              <a:rPr lang="en-US" sz="2400">
                <a:solidFill>
                  <a:srgbClr val="FF0000"/>
                </a:solidFill>
                <a:latin typeface="Times New Roman" pitchFamily="18" charset="0"/>
                <a:cs typeface="Times New Roman" pitchFamily="18" charset="0"/>
              </a:rPr>
              <a:t>10 direct addresses </a:t>
            </a:r>
            <a:r>
              <a:rPr lang="en-US" sz="2400">
                <a:latin typeface="Times New Roman" pitchFamily="18" charset="0"/>
                <a:cs typeface="Times New Roman" pitchFamily="18" charset="0"/>
              </a:rPr>
              <a:t>with 1KB each block: </a:t>
            </a:r>
          </a:p>
          <a:p>
            <a:pPr lvl="1" algn="just">
              <a:lnSpc>
                <a:spcPct val="90000"/>
              </a:lnSpc>
              <a:buFont typeface="Arial" charset="0"/>
              <a:buNone/>
            </a:pPr>
            <a:r>
              <a:rPr lang="en-US" sz="2400">
                <a:latin typeface="Times New Roman" pitchFamily="18" charset="0"/>
                <a:cs typeface="Times New Roman" pitchFamily="18" charset="0"/>
              </a:rPr>
              <a:t>	</a:t>
            </a:r>
            <a:r>
              <a:rPr lang="en-US" sz="2400">
                <a:latin typeface="Times New Roman" pitchFamily="18" charset="0"/>
                <a:cs typeface="Times New Roman" pitchFamily="18" charset="0"/>
                <a:sym typeface="Wingdings" pitchFamily="2" charset="2"/>
              </a:rPr>
              <a:t> File size is managed by direct addresses: </a:t>
            </a:r>
            <a:r>
              <a:rPr lang="en-US" sz="2400">
                <a:latin typeface="Times New Roman" pitchFamily="18" charset="0"/>
                <a:cs typeface="Times New Roman" pitchFamily="18" charset="0"/>
              </a:rPr>
              <a:t>10 * 1KB = 10KB</a:t>
            </a:r>
          </a:p>
          <a:p>
            <a:pPr lvl="1" algn="just">
              <a:lnSpc>
                <a:spcPct val="90000"/>
              </a:lnSpc>
            </a:pPr>
            <a:r>
              <a:rPr lang="en-US" sz="2400">
                <a:solidFill>
                  <a:srgbClr val="0000FF"/>
                </a:solidFill>
                <a:latin typeface="Times New Roman" pitchFamily="18" charset="0"/>
                <a:cs typeface="Times New Roman" pitchFamily="18" charset="0"/>
              </a:rPr>
              <a:t>1 single indirected address points to a disk block (1KB) </a:t>
            </a:r>
          </a:p>
          <a:p>
            <a:pPr lvl="1" algn="just">
              <a:lnSpc>
                <a:spcPct val="90000"/>
              </a:lnSpc>
              <a:buFont typeface="Arial" charset="0"/>
              <a:buNone/>
            </a:pPr>
            <a:r>
              <a:rPr lang="en-US" sz="2400">
                <a:latin typeface="Times New Roman" pitchFamily="18" charset="0"/>
                <a:cs typeface="Times New Roman" pitchFamily="18" charset="0"/>
                <a:sym typeface="Wingdings" pitchFamily="2" charset="2"/>
              </a:rPr>
              <a:t>	 Number of pointers can be managed by the indirect address: </a:t>
            </a:r>
          </a:p>
          <a:p>
            <a:pPr lvl="1" algn="just">
              <a:lnSpc>
                <a:spcPct val="90000"/>
              </a:lnSpc>
              <a:buFont typeface="Arial" charset="0"/>
              <a:buNone/>
            </a:pPr>
            <a:r>
              <a:rPr lang="en-US" sz="2400">
                <a:latin typeface="Times New Roman" pitchFamily="18" charset="0"/>
                <a:cs typeface="Times New Roman" pitchFamily="18" charset="0"/>
                <a:sym typeface="Wingdings" pitchFamily="2" charset="2"/>
              </a:rPr>
              <a:t>                  </a:t>
            </a:r>
            <a:r>
              <a:rPr lang="en-US" sz="2400">
                <a:latin typeface="Times New Roman" pitchFamily="18" charset="0"/>
                <a:cs typeface="Times New Roman" pitchFamily="18" charset="0"/>
              </a:rPr>
              <a:t>1024/4 = 256</a:t>
            </a:r>
          </a:p>
          <a:p>
            <a:pPr lvl="1" algn="just">
              <a:lnSpc>
                <a:spcPct val="90000"/>
              </a:lnSpc>
              <a:buFont typeface="Arial" charset="0"/>
              <a:buNone/>
            </a:pPr>
            <a:r>
              <a:rPr lang="en-US" sz="2400">
                <a:latin typeface="Times New Roman" pitchFamily="18" charset="0"/>
                <a:cs typeface="Times New Roman" pitchFamily="18" charset="0"/>
              </a:rPr>
              <a:t>	</a:t>
            </a:r>
            <a:r>
              <a:rPr lang="en-US" sz="2400">
                <a:latin typeface="Times New Roman" pitchFamily="18" charset="0"/>
                <a:cs typeface="Times New Roman" pitchFamily="18" charset="0"/>
                <a:sym typeface="Wingdings" pitchFamily="2" charset="2"/>
              </a:rPr>
              <a:t> File size is managed by the indirect address:</a:t>
            </a:r>
          </a:p>
          <a:p>
            <a:pPr lvl="1" algn="just">
              <a:lnSpc>
                <a:spcPct val="90000"/>
              </a:lnSpc>
              <a:buFont typeface="Arial" charset="0"/>
              <a:buNone/>
            </a:pPr>
            <a:r>
              <a:rPr lang="en-US" sz="2400">
                <a:latin typeface="Times New Roman" pitchFamily="18" charset="0"/>
                <a:cs typeface="Times New Roman" pitchFamily="18" charset="0"/>
                <a:sym typeface="Wingdings" pitchFamily="2" charset="2"/>
              </a:rPr>
              <a:t>			256* 1KB= 256 KB</a:t>
            </a:r>
            <a:endParaRPr lang="en-US" sz="2400">
              <a:latin typeface="Times New Roman" pitchFamily="18" charset="0"/>
              <a:cs typeface="Times New Roman" pitchFamily="18" charset="0"/>
            </a:endParaRPr>
          </a:p>
          <a:p>
            <a:pPr lvl="1" algn="just">
              <a:lnSpc>
                <a:spcPct val="90000"/>
              </a:lnSpc>
              <a:buFont typeface="Arial" charset="0"/>
              <a:buNone/>
            </a:pPr>
            <a:r>
              <a:rPr lang="en-US" sz="2400">
                <a:latin typeface="Times New Roman" pitchFamily="18" charset="0"/>
                <a:cs typeface="Times New Roman" pitchFamily="18" charset="0"/>
                <a:sym typeface="Wingdings" pitchFamily="2" charset="2"/>
              </a:rPr>
              <a:t> </a:t>
            </a:r>
            <a:r>
              <a:rPr lang="en-US" sz="2400" b="1">
                <a:solidFill>
                  <a:srgbClr val="002060"/>
                </a:solidFill>
                <a:latin typeface="Times New Roman" pitchFamily="18" charset="0"/>
                <a:cs typeface="Times New Roman" pitchFamily="18" charset="0"/>
                <a:sym typeface="Wingdings" pitchFamily="2" charset="2"/>
              </a:rPr>
              <a:t>T</a:t>
            </a:r>
            <a:r>
              <a:rPr lang="en-US" sz="2400" b="1">
                <a:solidFill>
                  <a:srgbClr val="002060"/>
                </a:solidFill>
                <a:latin typeface="Times New Roman" pitchFamily="18" charset="0"/>
                <a:cs typeface="Times New Roman" pitchFamily="18" charset="0"/>
              </a:rPr>
              <a:t>he largest possible file is 10 + 256 = 266 KB</a:t>
            </a:r>
          </a:p>
        </p:txBody>
      </p:sp>
      <p:sp>
        <p:nvSpPr>
          <p:cNvPr id="38916" name="Slide Number Placeholder 5"/>
          <p:cNvSpPr>
            <a:spLocks noGrp="1"/>
          </p:cNvSpPr>
          <p:nvPr>
            <p:ph type="sldNum" sz="quarter" idx="12"/>
          </p:nvPr>
        </p:nvSpPr>
        <p:spPr bwMode="auto">
          <a:noFill/>
          <a:ln>
            <a:miter lim="800000"/>
            <a:headEnd/>
            <a:tailEnd/>
          </a:ln>
        </p:spPr>
        <p:txBody>
          <a:bodyPr/>
          <a:lstStyle/>
          <a:p>
            <a:fld id="{B08FF4B1-6D36-4B85-B752-61FC86C1AF40}" type="slidenum">
              <a:rPr lang="en-US" smtClean="0"/>
              <a:pPr/>
              <a:t>37</a:t>
            </a:fld>
            <a:r>
              <a:rPr lang="en-US"/>
              <a:t>/85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Implementing Directories</a:t>
            </a:r>
          </a:p>
        </p:txBody>
      </p:sp>
      <p:sp>
        <p:nvSpPr>
          <p:cNvPr id="39939" name="Rectangle 3"/>
          <p:cNvSpPr>
            <a:spLocks noGrp="1"/>
          </p:cNvSpPr>
          <p:nvPr>
            <p:ph type="body" sz="half" idx="1"/>
          </p:nvPr>
        </p:nvSpPr>
        <p:spPr>
          <a:xfrm>
            <a:off x="228600" y="1752600"/>
            <a:ext cx="8458200" cy="3733800"/>
          </a:xfrm>
        </p:spPr>
        <p:txBody>
          <a:bodyPr/>
          <a:lstStyle/>
          <a:p>
            <a:pPr algn="just">
              <a:lnSpc>
                <a:spcPct val="90000"/>
              </a:lnSpc>
            </a:pPr>
            <a:r>
              <a:rPr lang="en-US" sz="2800" dirty="0">
                <a:latin typeface="Times New Roman" pitchFamily="18" charset="0"/>
                <a:cs typeface="Times New Roman" pitchFamily="18" charset="0"/>
              </a:rPr>
              <a:t>The main function of the directory system is to map the ASCII name of a file onto the information needed to locate the data of that file: </a:t>
            </a:r>
            <a:r>
              <a:rPr lang="en-US" sz="2800" b="1" i="1" dirty="0">
                <a:latin typeface="Times New Roman" pitchFamily="18" charset="0"/>
                <a:cs typeface="Times New Roman" pitchFamily="18" charset="0"/>
              </a:rPr>
              <a:t>filename </a:t>
            </a:r>
            <a:r>
              <a:rPr lang="en-US" sz="2800" b="1" i="1" dirty="0">
                <a:latin typeface="Times New Roman" pitchFamily="18" charset="0"/>
                <a:cs typeface="Times New Roman" pitchFamily="18" charset="0"/>
                <a:sym typeface="Wingdings" pitchFamily="2" charset="2"/>
              </a:rPr>
              <a:t> first data block.</a:t>
            </a:r>
            <a:endParaRPr lang="en-US" sz="2800" b="1" i="1" dirty="0">
              <a:latin typeface="Times New Roman" pitchFamily="18" charset="0"/>
              <a:cs typeface="Times New Roman" pitchFamily="18" charset="0"/>
            </a:endParaRPr>
          </a:p>
          <a:p>
            <a:pPr algn="just">
              <a:lnSpc>
                <a:spcPct val="90000"/>
              </a:lnSpc>
            </a:pPr>
            <a:r>
              <a:rPr lang="en-US" sz="2800" dirty="0">
                <a:latin typeface="Times New Roman" pitchFamily="18" charset="0"/>
                <a:cs typeface="Times New Roman" pitchFamily="18" charset="0"/>
              </a:rPr>
              <a:t>When a file is opened, the OS used the path name to locate </a:t>
            </a:r>
            <a:r>
              <a:rPr lang="en-US" sz="2800" b="1" dirty="0">
                <a:solidFill>
                  <a:srgbClr val="FF0000"/>
                </a:solidFill>
                <a:latin typeface="Times New Roman" pitchFamily="18" charset="0"/>
                <a:cs typeface="Times New Roman" pitchFamily="18" charset="0"/>
              </a:rPr>
              <a:t>the directory entry that contains:</a:t>
            </a:r>
          </a:p>
          <a:p>
            <a:pPr lvl="1" algn="just">
              <a:lnSpc>
                <a:spcPct val="90000"/>
              </a:lnSpc>
            </a:pPr>
            <a:r>
              <a:rPr lang="en-US" sz="2400" dirty="0">
                <a:solidFill>
                  <a:srgbClr val="0000FF"/>
                </a:solidFill>
                <a:latin typeface="Times New Roman" pitchFamily="18" charset="0"/>
                <a:cs typeface="Times New Roman" pitchFamily="18" charset="0"/>
              </a:rPr>
              <a:t>The information needed to find the disk blocks such as disk address of entire file, or the number of the first block, or the number of the </a:t>
            </a:r>
            <a:r>
              <a:rPr lang="en-US" sz="2400" dirty="0" err="1">
                <a:solidFill>
                  <a:srgbClr val="0000FF"/>
                </a:solidFill>
                <a:latin typeface="Times New Roman" pitchFamily="18" charset="0"/>
                <a:cs typeface="Times New Roman" pitchFamily="18" charset="0"/>
              </a:rPr>
              <a:t>i</a:t>
            </a:r>
            <a:r>
              <a:rPr lang="en-US" sz="2400" dirty="0">
                <a:solidFill>
                  <a:srgbClr val="0000FF"/>
                </a:solidFill>
                <a:latin typeface="Times New Roman" pitchFamily="18" charset="0"/>
                <a:cs typeface="Times New Roman" pitchFamily="18" charset="0"/>
              </a:rPr>
              <a:t>-node.</a:t>
            </a:r>
          </a:p>
          <a:p>
            <a:pPr lvl="1" algn="just">
              <a:lnSpc>
                <a:spcPct val="90000"/>
              </a:lnSpc>
            </a:pPr>
            <a:r>
              <a:rPr lang="en-US" sz="2400" dirty="0">
                <a:solidFill>
                  <a:srgbClr val="009900"/>
                </a:solidFill>
                <a:latin typeface="Times New Roman" pitchFamily="18" charset="0"/>
                <a:cs typeface="Times New Roman" pitchFamily="18" charset="0"/>
              </a:rPr>
              <a:t>Some file attributes.</a:t>
            </a:r>
          </a:p>
        </p:txBody>
      </p:sp>
      <p:sp>
        <p:nvSpPr>
          <p:cNvPr id="39940" name="Slide Number Placeholder 5"/>
          <p:cNvSpPr>
            <a:spLocks noGrp="1"/>
          </p:cNvSpPr>
          <p:nvPr>
            <p:ph type="sldNum" sz="quarter" idx="12"/>
          </p:nvPr>
        </p:nvSpPr>
        <p:spPr bwMode="auto">
          <a:noFill/>
          <a:ln>
            <a:miter lim="800000"/>
            <a:headEnd/>
            <a:tailEnd/>
          </a:ln>
        </p:spPr>
        <p:txBody>
          <a:bodyPr/>
          <a:lstStyle/>
          <a:p>
            <a:fld id="{7EB93662-5165-4CD8-AC22-50DD19C24946}" type="slidenum">
              <a:rPr lang="en-US" smtClean="0"/>
              <a:pPr/>
              <a:t>38</a:t>
            </a:fld>
            <a:r>
              <a:rPr lang="en-US"/>
              <a:t>/85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Implementing Directories…</a:t>
            </a:r>
          </a:p>
        </p:txBody>
      </p:sp>
      <p:sp>
        <p:nvSpPr>
          <p:cNvPr id="40963" name="Text Box 4"/>
          <p:cNvSpPr txBox="1">
            <a:spLocks noChangeArrowheads="1"/>
          </p:cNvSpPr>
          <p:nvPr/>
        </p:nvSpPr>
        <p:spPr bwMode="auto">
          <a:xfrm>
            <a:off x="6781800" y="2667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4-14.</a:t>
            </a:r>
          </a:p>
        </p:txBody>
      </p:sp>
      <p:pic>
        <p:nvPicPr>
          <p:cNvPr id="40964" name="Picture 5"/>
          <p:cNvPicPr>
            <a:picLocks noChangeAspect="1" noChangeArrowheads="1"/>
          </p:cNvPicPr>
          <p:nvPr/>
        </p:nvPicPr>
        <p:blipFill>
          <a:blip r:embed="rId3" cstate="print"/>
          <a:srcRect/>
          <a:stretch>
            <a:fillRect/>
          </a:stretch>
        </p:blipFill>
        <p:spPr bwMode="auto">
          <a:xfrm>
            <a:off x="762000" y="1447800"/>
            <a:ext cx="5743575" cy="2752725"/>
          </a:xfrm>
          <a:prstGeom prst="rect">
            <a:avLst/>
          </a:prstGeom>
          <a:noFill/>
          <a:ln w="9525">
            <a:noFill/>
            <a:miter lim="800000"/>
            <a:headEnd/>
            <a:tailEnd/>
          </a:ln>
        </p:spPr>
      </p:pic>
      <p:sp>
        <p:nvSpPr>
          <p:cNvPr id="40965" name="Rectangle 5"/>
          <p:cNvSpPr>
            <a:spLocks noChangeArrowheads="1"/>
          </p:cNvSpPr>
          <p:nvPr/>
        </p:nvSpPr>
        <p:spPr bwMode="auto">
          <a:xfrm>
            <a:off x="381000" y="4495800"/>
            <a:ext cx="8305800" cy="1809750"/>
          </a:xfrm>
          <a:prstGeom prst="rect">
            <a:avLst/>
          </a:prstGeom>
          <a:noFill/>
          <a:ln w="9525">
            <a:noFill/>
            <a:miter lim="800000"/>
            <a:headEnd/>
            <a:tailEnd/>
          </a:ln>
        </p:spPr>
        <p:txBody>
          <a:bodyPr>
            <a:spAutoFit/>
          </a:bodyPr>
          <a:lstStyle/>
          <a:p>
            <a:pPr algn="just">
              <a:lnSpc>
                <a:spcPct val="90000"/>
              </a:lnSpc>
            </a:pPr>
            <a:r>
              <a:rPr lang="en-US" sz="2800">
                <a:latin typeface="Times New Roman" pitchFamily="18" charset="0"/>
                <a:cs typeface="Times New Roman" pitchFamily="18" charset="0"/>
              </a:rPr>
              <a:t>In simple design, a directory consists of</a:t>
            </a:r>
          </a:p>
          <a:p>
            <a:pPr marL="284163" lvl="1" indent="-284163" algn="just">
              <a:lnSpc>
                <a:spcPct val="90000"/>
              </a:lnSpc>
              <a:buFont typeface="Arial" charset="0"/>
              <a:buChar char="•"/>
            </a:pPr>
            <a:r>
              <a:rPr lang="en-US" sz="2400">
                <a:latin typeface="Times New Roman" pitchFamily="18" charset="0"/>
                <a:cs typeface="Times New Roman" pitchFamily="18" charset="0"/>
              </a:rPr>
              <a:t>A list of fixed size entries, one per file, containing a (fixed-length) file name, structure of the file attributes, and one or more disk addresses</a:t>
            </a:r>
          </a:p>
          <a:p>
            <a:pPr marL="284163" lvl="1" indent="-284163" algn="just">
              <a:lnSpc>
                <a:spcPct val="90000"/>
              </a:lnSpc>
              <a:buFont typeface="Arial" charset="0"/>
              <a:buChar char="•"/>
            </a:pPr>
            <a:r>
              <a:rPr lang="en-US" sz="2400">
                <a:latin typeface="Times New Roman" pitchFamily="18" charset="0"/>
                <a:cs typeface="Times New Roman" pitchFamily="18" charset="0"/>
              </a:rPr>
              <a:t>Or just a file name and i-node number</a:t>
            </a:r>
          </a:p>
        </p:txBody>
      </p:sp>
      <p:cxnSp>
        <p:nvCxnSpPr>
          <p:cNvPr id="8" name="Straight Arrow Connector 7"/>
          <p:cNvCxnSpPr/>
          <p:nvPr/>
        </p:nvCxnSpPr>
        <p:spPr>
          <a:xfrm rot="16200000" flipV="1">
            <a:off x="2057400" y="3733800"/>
            <a:ext cx="1219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3009900" y="4610100"/>
            <a:ext cx="2209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968" name="Slide Number Placeholder 10"/>
          <p:cNvSpPr>
            <a:spLocks noGrp="1"/>
          </p:cNvSpPr>
          <p:nvPr>
            <p:ph type="sldNum" sz="quarter" idx="12"/>
          </p:nvPr>
        </p:nvSpPr>
        <p:spPr bwMode="auto">
          <a:noFill/>
          <a:ln>
            <a:miter lim="800000"/>
            <a:headEnd/>
            <a:tailEnd/>
          </a:ln>
        </p:spPr>
        <p:txBody>
          <a:bodyPr/>
          <a:lstStyle/>
          <a:p>
            <a:fld id="{7CCCA0B2-D601-47D3-9A0D-CA470C07E5AD}" type="slidenum">
              <a:rPr lang="en-US" smtClean="0"/>
              <a:pPr/>
              <a:t>39</a:t>
            </a:fld>
            <a:r>
              <a:rPr lang="en-US"/>
              <a:t>/85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62000" y="0"/>
            <a:ext cx="8229600" cy="609600"/>
          </a:xfrm>
        </p:spPr>
        <p:txBody>
          <a:bodyPr/>
          <a:lstStyle/>
          <a:p>
            <a:r>
              <a:rPr lang="en-US" sz="4000">
                <a:latin typeface="Times New Roman" pitchFamily="18" charset="0"/>
                <a:cs typeface="Times New Roman" pitchFamily="18" charset="0"/>
              </a:rPr>
              <a:t>Objectives…</a:t>
            </a:r>
          </a:p>
        </p:txBody>
      </p:sp>
      <p:sp>
        <p:nvSpPr>
          <p:cNvPr id="5123" name="Rectangle 3"/>
          <p:cNvSpPr>
            <a:spLocks noGrp="1"/>
          </p:cNvSpPr>
          <p:nvPr>
            <p:ph type="body" idx="1"/>
          </p:nvPr>
        </p:nvSpPr>
        <p:spPr>
          <a:xfrm>
            <a:off x="457200" y="685800"/>
            <a:ext cx="8153400" cy="5715000"/>
          </a:xfrm>
        </p:spPr>
        <p:txBody>
          <a:bodyPr/>
          <a:lstStyle/>
          <a:p>
            <a:pPr>
              <a:lnSpc>
                <a:spcPct val="90000"/>
              </a:lnSpc>
              <a:buClrTx/>
              <a:buSzTx/>
              <a:buFont typeface="Arial" charset="0"/>
              <a:buChar char="•"/>
            </a:pPr>
            <a:r>
              <a:rPr lang="en-US" sz="2800" b="1">
                <a:latin typeface="Times New Roman" pitchFamily="18" charset="0"/>
                <a:cs typeface="Times New Roman" pitchFamily="18" charset="0"/>
              </a:rPr>
              <a:t>File System Implementation</a:t>
            </a:r>
          </a:p>
          <a:p>
            <a:pPr lvl="1">
              <a:lnSpc>
                <a:spcPct val="90000"/>
              </a:lnSpc>
            </a:pPr>
            <a:r>
              <a:rPr lang="en-US" sz="2200">
                <a:latin typeface="Times New Roman" pitchFamily="18" charset="0"/>
                <a:cs typeface="Times New Roman" pitchFamily="18" charset="0"/>
              </a:rPr>
              <a:t>File System Layout</a:t>
            </a:r>
          </a:p>
          <a:p>
            <a:pPr lvl="1">
              <a:lnSpc>
                <a:spcPct val="90000"/>
              </a:lnSpc>
            </a:pPr>
            <a:r>
              <a:rPr lang="en-US" sz="2200">
                <a:latin typeface="Times New Roman" pitchFamily="18" charset="0"/>
                <a:cs typeface="Times New Roman" pitchFamily="18" charset="0"/>
              </a:rPr>
              <a:t>Implementing Files</a:t>
            </a:r>
          </a:p>
          <a:p>
            <a:pPr lvl="1">
              <a:lnSpc>
                <a:spcPct val="90000"/>
              </a:lnSpc>
            </a:pPr>
            <a:r>
              <a:rPr lang="en-US" sz="2200">
                <a:latin typeface="Times New Roman" pitchFamily="18" charset="0"/>
                <a:cs typeface="Times New Roman" pitchFamily="18" charset="0"/>
              </a:rPr>
              <a:t>Implementing Directories</a:t>
            </a:r>
          </a:p>
          <a:p>
            <a:pPr lvl="1">
              <a:lnSpc>
                <a:spcPct val="90000"/>
              </a:lnSpc>
            </a:pPr>
            <a:r>
              <a:rPr lang="en-US" sz="2200">
                <a:latin typeface="Times New Roman" pitchFamily="18" charset="0"/>
                <a:cs typeface="Times New Roman" pitchFamily="18" charset="0"/>
              </a:rPr>
              <a:t>Shared Files</a:t>
            </a:r>
          </a:p>
          <a:p>
            <a:pPr lvl="1">
              <a:lnSpc>
                <a:spcPct val="90000"/>
              </a:lnSpc>
            </a:pPr>
            <a:r>
              <a:rPr lang="en-US" sz="2200">
                <a:latin typeface="Times New Roman" pitchFamily="18" charset="0"/>
                <a:cs typeface="Times New Roman" pitchFamily="18" charset="0"/>
              </a:rPr>
              <a:t>Log-Structured File Systems- – Hệ thống file dạng ghi sổ</a:t>
            </a:r>
          </a:p>
          <a:p>
            <a:pPr lvl="1">
              <a:lnSpc>
                <a:spcPct val="90000"/>
              </a:lnSpc>
            </a:pPr>
            <a:r>
              <a:rPr lang="en-US" sz="2200">
                <a:latin typeface="Times New Roman" pitchFamily="18" charset="0"/>
                <a:cs typeface="Times New Roman" pitchFamily="18" charset="0"/>
              </a:rPr>
              <a:t>Journaling File Systems – Hệ thống file nhật trình</a:t>
            </a:r>
          </a:p>
          <a:p>
            <a:pPr lvl="1">
              <a:lnSpc>
                <a:spcPct val="90000"/>
              </a:lnSpc>
            </a:pPr>
            <a:r>
              <a:rPr lang="en-US" sz="2200">
                <a:latin typeface="Times New Roman" pitchFamily="18" charset="0"/>
                <a:cs typeface="Times New Roman" pitchFamily="18" charset="0"/>
              </a:rPr>
              <a:t>Virtual File Systems</a:t>
            </a:r>
          </a:p>
          <a:p>
            <a:pPr>
              <a:lnSpc>
                <a:spcPct val="90000"/>
              </a:lnSpc>
              <a:buClrTx/>
              <a:buSzTx/>
              <a:buFont typeface="Arial" charset="0"/>
              <a:buChar char="•"/>
            </a:pPr>
            <a:r>
              <a:rPr lang="en-US" sz="2800" b="1">
                <a:latin typeface="Times New Roman" pitchFamily="18" charset="0"/>
                <a:cs typeface="Times New Roman" pitchFamily="18" charset="0"/>
              </a:rPr>
              <a:t>File System Management &amp; Optimization</a:t>
            </a:r>
          </a:p>
          <a:p>
            <a:pPr lvl="1">
              <a:lnSpc>
                <a:spcPct val="90000"/>
              </a:lnSpc>
            </a:pPr>
            <a:r>
              <a:rPr lang="en-US" sz="2200">
                <a:latin typeface="Times New Roman" pitchFamily="18" charset="0"/>
                <a:cs typeface="Times New Roman" pitchFamily="18" charset="0"/>
              </a:rPr>
              <a:t>Disk Space Management</a:t>
            </a:r>
          </a:p>
          <a:p>
            <a:pPr lvl="1">
              <a:lnSpc>
                <a:spcPct val="90000"/>
              </a:lnSpc>
            </a:pPr>
            <a:r>
              <a:rPr lang="en-US" sz="2200">
                <a:latin typeface="Times New Roman" pitchFamily="18" charset="0"/>
                <a:cs typeface="Times New Roman" pitchFamily="18" charset="0"/>
              </a:rPr>
              <a:t>File System Backups</a:t>
            </a:r>
          </a:p>
          <a:p>
            <a:pPr lvl="1">
              <a:lnSpc>
                <a:spcPct val="90000"/>
              </a:lnSpc>
            </a:pPr>
            <a:r>
              <a:rPr lang="en-US" sz="2200">
                <a:latin typeface="Times New Roman" pitchFamily="18" charset="0"/>
                <a:cs typeface="Times New Roman" pitchFamily="18" charset="0"/>
              </a:rPr>
              <a:t>File System Consistency</a:t>
            </a:r>
          </a:p>
          <a:p>
            <a:pPr lvl="1">
              <a:lnSpc>
                <a:spcPct val="90000"/>
              </a:lnSpc>
            </a:pPr>
            <a:r>
              <a:rPr lang="en-US" sz="2200">
                <a:latin typeface="Times New Roman" pitchFamily="18" charset="0"/>
                <a:cs typeface="Times New Roman" pitchFamily="18" charset="0"/>
              </a:rPr>
              <a:t>File System Performance</a:t>
            </a:r>
          </a:p>
          <a:p>
            <a:pPr lvl="1">
              <a:lnSpc>
                <a:spcPct val="90000"/>
              </a:lnSpc>
            </a:pPr>
            <a:r>
              <a:rPr lang="en-US" sz="2200">
                <a:latin typeface="Times New Roman" pitchFamily="18" charset="0"/>
                <a:cs typeface="Times New Roman" pitchFamily="18" charset="0"/>
              </a:rPr>
              <a:t>Defragmenting Disks</a:t>
            </a:r>
          </a:p>
        </p:txBody>
      </p:sp>
      <p:sp>
        <p:nvSpPr>
          <p:cNvPr id="5124" name="Slide Number Placeholder 5"/>
          <p:cNvSpPr>
            <a:spLocks noGrp="1"/>
          </p:cNvSpPr>
          <p:nvPr>
            <p:ph type="sldNum" sz="quarter" idx="12"/>
          </p:nvPr>
        </p:nvSpPr>
        <p:spPr bwMode="auto">
          <a:noFill/>
          <a:ln>
            <a:miter lim="800000"/>
            <a:headEnd/>
            <a:tailEnd/>
          </a:ln>
        </p:spPr>
        <p:txBody>
          <a:bodyPr/>
          <a:lstStyle/>
          <a:p>
            <a:fld id="{32105D19-3845-4E41-8024-7CBE24BBDF6B}" type="slidenum">
              <a:rPr lang="en-US" smtClean="0"/>
              <a:pPr/>
              <a:t>4</a:t>
            </a:fld>
            <a:r>
              <a:rPr lang="en-US"/>
              <a:t>/85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Implementing Directories…</a:t>
            </a:r>
          </a:p>
        </p:txBody>
      </p:sp>
      <p:sp>
        <p:nvSpPr>
          <p:cNvPr id="41987" name="Rectangle 3"/>
          <p:cNvSpPr>
            <a:spLocks noGrp="1"/>
          </p:cNvSpPr>
          <p:nvPr>
            <p:ph type="body" sz="half" idx="1"/>
          </p:nvPr>
        </p:nvSpPr>
        <p:spPr>
          <a:xfrm>
            <a:off x="685800" y="1828800"/>
            <a:ext cx="7924800" cy="1828800"/>
          </a:xfrm>
        </p:spPr>
        <p:txBody>
          <a:bodyPr/>
          <a:lstStyle/>
          <a:p>
            <a:pPr algn="just"/>
            <a:r>
              <a:rPr lang="en-US" sz="2800" b="1" i="1">
                <a:latin typeface="Times New Roman" pitchFamily="18" charset="0"/>
                <a:cs typeface="Times New Roman" pitchFamily="18" charset="0"/>
              </a:rPr>
              <a:t>Long and variable-length file name</a:t>
            </a:r>
          </a:p>
          <a:p>
            <a:pPr lvl="1" algn="just"/>
            <a:r>
              <a:rPr lang="en-US" sz="2400" b="1" i="1">
                <a:solidFill>
                  <a:srgbClr val="FF0000"/>
                </a:solidFill>
                <a:latin typeface="Times New Roman" pitchFamily="18" charset="0"/>
                <a:cs typeface="Times New Roman" pitchFamily="18" charset="0"/>
              </a:rPr>
              <a:t>First approach</a:t>
            </a:r>
            <a:r>
              <a:rPr lang="en-US" sz="2400">
                <a:solidFill>
                  <a:srgbClr val="FF0000"/>
                </a:solidFill>
                <a:latin typeface="Times New Roman" pitchFamily="18" charset="0"/>
                <a:cs typeface="Times New Roman" pitchFamily="18" charset="0"/>
              </a:rPr>
              <a:t> </a:t>
            </a:r>
            <a:r>
              <a:rPr lang="en-US" sz="2400">
                <a:latin typeface="Times New Roman" pitchFamily="18" charset="0"/>
                <a:cs typeface="Times New Roman" pitchFamily="18" charset="0"/>
              </a:rPr>
              <a:t>(simplest)</a:t>
            </a:r>
          </a:p>
          <a:p>
            <a:pPr lvl="2" algn="just"/>
            <a:r>
              <a:rPr lang="en-US" sz="2200">
                <a:latin typeface="Times New Roman" pitchFamily="18" charset="0"/>
                <a:cs typeface="Times New Roman" pitchFamily="18" charset="0"/>
              </a:rPr>
              <a:t>Set a limit on file name length, typically 255 characters</a:t>
            </a:r>
          </a:p>
          <a:p>
            <a:pPr lvl="2" algn="just"/>
            <a:r>
              <a:rPr lang="en-US" sz="2200" b="1" i="1">
                <a:solidFill>
                  <a:srgbClr val="7030A0"/>
                </a:solidFill>
                <a:latin typeface="Times New Roman" pitchFamily="18" charset="0"/>
                <a:cs typeface="Times New Roman" pitchFamily="18" charset="0"/>
              </a:rPr>
              <a:t>Disadvantage</a:t>
            </a:r>
            <a:r>
              <a:rPr lang="en-US" sz="2200">
                <a:solidFill>
                  <a:srgbClr val="7030A0"/>
                </a:solidFill>
                <a:latin typeface="Times New Roman" pitchFamily="18" charset="0"/>
                <a:cs typeface="Times New Roman" pitchFamily="18" charset="0"/>
              </a:rPr>
              <a:t>: wastes a great deal of directory space</a:t>
            </a:r>
          </a:p>
        </p:txBody>
      </p:sp>
      <p:sp>
        <p:nvSpPr>
          <p:cNvPr id="41988" name="Slide Number Placeholder 5"/>
          <p:cNvSpPr>
            <a:spLocks noGrp="1"/>
          </p:cNvSpPr>
          <p:nvPr>
            <p:ph type="sldNum" sz="quarter" idx="12"/>
          </p:nvPr>
        </p:nvSpPr>
        <p:spPr bwMode="auto">
          <a:noFill/>
          <a:ln>
            <a:miter lim="800000"/>
            <a:headEnd/>
            <a:tailEnd/>
          </a:ln>
        </p:spPr>
        <p:txBody>
          <a:bodyPr/>
          <a:lstStyle/>
          <a:p>
            <a:fld id="{7059CC34-A8E4-4A89-ACEC-1F2A7AF0ABFF}" type="slidenum">
              <a:rPr lang="en-US" smtClean="0"/>
              <a:pPr/>
              <a:t>40</a:t>
            </a:fld>
            <a:r>
              <a:rPr lang="en-US"/>
              <a:t>/85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Implementing Directories…</a:t>
            </a:r>
          </a:p>
        </p:txBody>
      </p:sp>
      <p:sp>
        <p:nvSpPr>
          <p:cNvPr id="43011" name="Text Box 4"/>
          <p:cNvSpPr txBox="1">
            <a:spLocks noChangeArrowheads="1"/>
          </p:cNvSpPr>
          <p:nvPr/>
        </p:nvSpPr>
        <p:spPr bwMode="auto">
          <a:xfrm>
            <a:off x="63246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4-15.</a:t>
            </a:r>
          </a:p>
        </p:txBody>
      </p:sp>
      <p:pic>
        <p:nvPicPr>
          <p:cNvPr id="43012" name="Picture 5"/>
          <p:cNvPicPr>
            <a:picLocks noChangeAspect="1" noChangeArrowheads="1"/>
          </p:cNvPicPr>
          <p:nvPr/>
        </p:nvPicPr>
        <p:blipFill>
          <a:blip r:embed="rId3" cstate="print"/>
          <a:srcRect/>
          <a:stretch>
            <a:fillRect/>
          </a:stretch>
        </p:blipFill>
        <p:spPr bwMode="auto">
          <a:xfrm>
            <a:off x="5867400" y="1295400"/>
            <a:ext cx="3038475" cy="4819650"/>
          </a:xfrm>
          <a:prstGeom prst="rect">
            <a:avLst/>
          </a:prstGeom>
          <a:noFill/>
          <a:ln w="9525">
            <a:noFill/>
            <a:miter lim="800000"/>
            <a:headEnd/>
            <a:tailEnd/>
          </a:ln>
        </p:spPr>
      </p:pic>
      <p:sp>
        <p:nvSpPr>
          <p:cNvPr id="43013" name="Rectangle 5"/>
          <p:cNvSpPr>
            <a:spLocks noChangeArrowheads="1"/>
          </p:cNvSpPr>
          <p:nvPr/>
        </p:nvSpPr>
        <p:spPr bwMode="auto">
          <a:xfrm>
            <a:off x="228600" y="1143000"/>
            <a:ext cx="5410200" cy="5140325"/>
          </a:xfrm>
          <a:prstGeom prst="rect">
            <a:avLst/>
          </a:prstGeom>
          <a:noFill/>
          <a:ln w="9525">
            <a:noFill/>
            <a:miter lim="800000"/>
            <a:headEnd/>
            <a:tailEnd/>
          </a:ln>
        </p:spPr>
        <p:txBody>
          <a:bodyPr>
            <a:spAutoFit/>
          </a:bodyPr>
          <a:lstStyle/>
          <a:p>
            <a:pPr marL="0" lvl="1" algn="just"/>
            <a:r>
              <a:rPr lang="en-US" sz="2800" b="1" i="1">
                <a:latin typeface="Times New Roman" pitchFamily="18" charset="0"/>
                <a:cs typeface="Times New Roman" pitchFamily="18" charset="0"/>
              </a:rPr>
              <a:t>Long and variable-length file name</a:t>
            </a:r>
          </a:p>
          <a:p>
            <a:pPr marL="0" lvl="1" algn="just"/>
            <a:endParaRPr lang="en-US" sz="2400">
              <a:latin typeface="Times New Roman" pitchFamily="18" charset="0"/>
              <a:cs typeface="Times New Roman" pitchFamily="18" charset="0"/>
            </a:endParaRPr>
          </a:p>
          <a:p>
            <a:pPr marL="0" lvl="1" algn="just"/>
            <a:r>
              <a:rPr lang="en-US" sz="2400" b="1" i="1">
                <a:solidFill>
                  <a:srgbClr val="FF0000"/>
                </a:solidFill>
                <a:latin typeface="Times New Roman" pitchFamily="18" charset="0"/>
                <a:cs typeface="Times New Roman" pitchFamily="18" charset="0"/>
              </a:rPr>
              <a:t>Second approach</a:t>
            </a:r>
            <a:r>
              <a:rPr lang="en-US" sz="2400" b="1" i="1">
                <a:latin typeface="Times New Roman" pitchFamily="18" charset="0"/>
                <a:cs typeface="Times New Roman" pitchFamily="18" charset="0"/>
              </a:rPr>
              <a:t>:</a:t>
            </a:r>
            <a:r>
              <a:rPr lang="en-US" sz="2400">
                <a:latin typeface="Times New Roman" pitchFamily="18" charset="0"/>
                <a:cs typeface="Times New Roman" pitchFamily="18" charset="0"/>
              </a:rPr>
              <a:t> All directories entries contains:</a:t>
            </a:r>
          </a:p>
          <a:p>
            <a:pPr marL="346075" lvl="2" algn="just"/>
            <a:r>
              <a:rPr lang="en-US" sz="2000">
                <a:latin typeface="Times New Roman" pitchFamily="18" charset="0"/>
                <a:cs typeface="Times New Roman" pitchFamily="18" charset="0"/>
              </a:rPr>
              <a:t>- </a:t>
            </a:r>
            <a:r>
              <a:rPr lang="en-US" sz="2000">
                <a:solidFill>
                  <a:srgbClr val="0000FF"/>
                </a:solidFill>
                <a:latin typeface="Times New Roman" pitchFamily="18" charset="0"/>
                <a:cs typeface="Times New Roman" pitchFamily="18" charset="0"/>
              </a:rPr>
              <a:t>Actual file name is terminated by special character.</a:t>
            </a:r>
          </a:p>
          <a:p>
            <a:pPr marL="346075" lvl="2" algn="just"/>
            <a:r>
              <a:rPr lang="en-US" sz="2000">
                <a:solidFill>
                  <a:srgbClr val="009900"/>
                </a:solidFill>
                <a:latin typeface="Times New Roman" pitchFamily="18" charset="0"/>
                <a:cs typeface="Times New Roman" pitchFamily="18" charset="0"/>
              </a:rPr>
              <a:t>To allow each directory entry begin on word boundary, each file name is filled out to an integral number of words</a:t>
            </a:r>
          </a:p>
          <a:p>
            <a:pPr marL="346075" lvl="2" algn="just"/>
            <a:r>
              <a:rPr lang="en-US" sz="2000" b="1" i="1">
                <a:solidFill>
                  <a:srgbClr val="7030A0"/>
                </a:solidFill>
                <a:latin typeface="Times New Roman" pitchFamily="18" charset="0"/>
                <a:cs typeface="Times New Roman" pitchFamily="18" charset="0"/>
              </a:rPr>
              <a:t>Disadvantages</a:t>
            </a:r>
          </a:p>
          <a:p>
            <a:pPr marL="346075" lvl="3" algn="just"/>
            <a:r>
              <a:rPr lang="en-US">
                <a:solidFill>
                  <a:srgbClr val="7030A0"/>
                </a:solidFill>
                <a:latin typeface="Times New Roman" pitchFamily="18" charset="0"/>
                <a:cs typeface="Times New Roman" pitchFamily="18" charset="0"/>
              </a:rPr>
              <a:t>Entry lengths can be various </a:t>
            </a:r>
            <a:r>
              <a:rPr lang="en-US">
                <a:solidFill>
                  <a:srgbClr val="7030A0"/>
                </a:solidFill>
                <a:latin typeface="Times New Roman" pitchFamily="18" charset="0"/>
                <a:cs typeface="Times New Roman" pitchFamily="18" charset="0"/>
                <a:sym typeface="Wingdings" pitchFamily="2" charset="2"/>
              </a:rPr>
              <a:t> </a:t>
            </a:r>
            <a:r>
              <a:rPr lang="en-US">
                <a:solidFill>
                  <a:srgbClr val="7030A0"/>
                </a:solidFill>
                <a:latin typeface="Times New Roman" pitchFamily="18" charset="0"/>
                <a:cs typeface="Times New Roman" pitchFamily="18" charset="0"/>
              </a:rPr>
              <a:t>When a file is removed, a variable-sized gap is introduced into the directory into which the next file to be entered may not fit → fragmentation</a:t>
            </a:r>
          </a:p>
          <a:p>
            <a:pPr marL="346075" lvl="3" algn="just"/>
            <a:r>
              <a:rPr lang="en-US">
                <a:solidFill>
                  <a:srgbClr val="7030A0"/>
                </a:solidFill>
                <a:latin typeface="Times New Roman" pitchFamily="18" charset="0"/>
                <a:cs typeface="Times New Roman" pitchFamily="18" charset="0"/>
              </a:rPr>
              <a:t>A single directory entry may span multiple pages </a:t>
            </a:r>
            <a:r>
              <a:rPr lang="en-US">
                <a:solidFill>
                  <a:srgbClr val="7030A0"/>
                </a:solidFill>
                <a:latin typeface="Times New Roman" pitchFamily="18" charset="0"/>
                <a:cs typeface="Times New Roman" pitchFamily="18" charset="0"/>
                <a:sym typeface="Wingdings" pitchFamily="2" charset="2"/>
              </a:rPr>
              <a:t> </a:t>
            </a:r>
            <a:r>
              <a:rPr lang="en-US">
                <a:solidFill>
                  <a:srgbClr val="7030A0"/>
                </a:solidFill>
                <a:latin typeface="Times New Roman" pitchFamily="18" charset="0"/>
                <a:cs typeface="Times New Roman" pitchFamily="18" charset="0"/>
              </a:rPr>
              <a:t>page fault occurs when reading a file name.</a:t>
            </a:r>
          </a:p>
        </p:txBody>
      </p:sp>
      <p:cxnSp>
        <p:nvCxnSpPr>
          <p:cNvPr id="8" name="Straight Arrow Connector 7"/>
          <p:cNvCxnSpPr/>
          <p:nvPr/>
        </p:nvCxnSpPr>
        <p:spPr>
          <a:xfrm flipV="1">
            <a:off x="3276600" y="2362200"/>
            <a:ext cx="2514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495800" y="2514600"/>
            <a:ext cx="2286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62600" y="2895600"/>
            <a:ext cx="2362200" cy="762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276600" y="2971800"/>
            <a:ext cx="5181600" cy="1143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18" name="Slide Number Placeholder 12"/>
          <p:cNvSpPr>
            <a:spLocks noGrp="1"/>
          </p:cNvSpPr>
          <p:nvPr>
            <p:ph type="sldNum" sz="quarter" idx="12"/>
          </p:nvPr>
        </p:nvSpPr>
        <p:spPr bwMode="auto">
          <a:noFill/>
          <a:ln>
            <a:miter lim="800000"/>
            <a:headEnd/>
            <a:tailEnd/>
          </a:ln>
        </p:spPr>
        <p:txBody>
          <a:bodyPr/>
          <a:lstStyle/>
          <a:p>
            <a:fld id="{9926FF82-15AF-47C7-8CE0-0EEF09226978}" type="slidenum">
              <a:rPr lang="en-US" smtClean="0"/>
              <a:pPr/>
              <a:t>41</a:t>
            </a:fld>
            <a:r>
              <a:rPr lang="en-US"/>
              <a:t>/85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Implementing Directories...</a:t>
            </a:r>
          </a:p>
        </p:txBody>
      </p:sp>
      <p:sp>
        <p:nvSpPr>
          <p:cNvPr id="44035" name="Rectangle 3"/>
          <p:cNvSpPr>
            <a:spLocks noGrp="1"/>
          </p:cNvSpPr>
          <p:nvPr>
            <p:ph type="body" sz="half" idx="1"/>
          </p:nvPr>
        </p:nvSpPr>
        <p:spPr>
          <a:xfrm>
            <a:off x="0" y="1447800"/>
            <a:ext cx="5181600" cy="4953000"/>
          </a:xfrm>
        </p:spPr>
        <p:txBody>
          <a:bodyPr/>
          <a:lstStyle/>
          <a:p>
            <a:pPr algn="just">
              <a:buFont typeface="Arial" charset="0"/>
              <a:buNone/>
            </a:pPr>
            <a:r>
              <a:rPr lang="en-US" sz="2800" b="1" i="1">
                <a:latin typeface="Times New Roman" pitchFamily="18" charset="0"/>
                <a:cs typeface="Times New Roman" pitchFamily="18" charset="0"/>
              </a:rPr>
              <a:t>Long and variable-length file name </a:t>
            </a:r>
          </a:p>
          <a:p>
            <a:pPr>
              <a:buFont typeface="Arial" charset="0"/>
              <a:buNone/>
            </a:pPr>
            <a:r>
              <a:rPr lang="en-US" sz="2400" b="1" i="1">
                <a:solidFill>
                  <a:srgbClr val="FF0000"/>
                </a:solidFill>
                <a:latin typeface="Times New Roman" pitchFamily="18" charset="0"/>
                <a:cs typeface="Times New Roman" pitchFamily="18" charset="0"/>
              </a:rPr>
              <a:t>Third approach (Improvement)</a:t>
            </a:r>
          </a:p>
          <a:p>
            <a:pPr marL="450850" lvl="2" algn="just"/>
            <a:r>
              <a:rPr lang="en-US">
                <a:solidFill>
                  <a:srgbClr val="0000FF"/>
                </a:solidFill>
                <a:latin typeface="Times New Roman" pitchFamily="18" charset="0"/>
                <a:cs typeface="Times New Roman" pitchFamily="18" charset="0"/>
              </a:rPr>
              <a:t>Making the directory entries themselves all fixed length and keep the file names together </a:t>
            </a:r>
            <a:r>
              <a:rPr lang="en-US">
                <a:solidFill>
                  <a:srgbClr val="FF0000"/>
                </a:solidFill>
                <a:latin typeface="Times New Roman" pitchFamily="18" charset="0"/>
                <a:cs typeface="Times New Roman" pitchFamily="18" charset="0"/>
              </a:rPr>
              <a:t>in a heap at the end of the directory</a:t>
            </a:r>
          </a:p>
          <a:p>
            <a:pPr marL="450850" lvl="2" algn="just"/>
            <a:r>
              <a:rPr lang="en-US" b="1" i="1">
                <a:solidFill>
                  <a:srgbClr val="7030A0"/>
                </a:solidFill>
                <a:latin typeface="Times New Roman" pitchFamily="18" charset="0"/>
                <a:cs typeface="Times New Roman" pitchFamily="18" charset="0"/>
              </a:rPr>
              <a:t>Advantages</a:t>
            </a:r>
          </a:p>
          <a:p>
            <a:pPr marL="450850" lvl="3" algn="just"/>
            <a:r>
              <a:rPr lang="en-US">
                <a:solidFill>
                  <a:srgbClr val="7030A0"/>
                </a:solidFill>
                <a:latin typeface="Times New Roman" pitchFamily="18" charset="0"/>
                <a:cs typeface="Times New Roman" pitchFamily="18" charset="0"/>
              </a:rPr>
              <a:t>When an entry is removed, the next file entered will always fit there</a:t>
            </a:r>
          </a:p>
          <a:p>
            <a:pPr marL="450850" lvl="3" algn="just"/>
            <a:r>
              <a:rPr lang="en-US">
                <a:solidFill>
                  <a:srgbClr val="7030A0"/>
                </a:solidFill>
                <a:latin typeface="Times New Roman" pitchFamily="18" charset="0"/>
                <a:cs typeface="Times New Roman" pitchFamily="18" charset="0"/>
              </a:rPr>
              <a:t>No filler character after the file name</a:t>
            </a:r>
          </a:p>
        </p:txBody>
      </p:sp>
      <p:sp>
        <p:nvSpPr>
          <p:cNvPr id="44036" name="Text Box 4"/>
          <p:cNvSpPr txBox="1">
            <a:spLocks noChangeArrowheads="1"/>
          </p:cNvSpPr>
          <p:nvPr/>
        </p:nvSpPr>
        <p:spPr bwMode="auto">
          <a:xfrm>
            <a:off x="62484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4-15.</a:t>
            </a:r>
          </a:p>
        </p:txBody>
      </p:sp>
      <p:pic>
        <p:nvPicPr>
          <p:cNvPr id="44037" name="Picture 6"/>
          <p:cNvPicPr>
            <a:picLocks noChangeAspect="1" noChangeArrowheads="1"/>
          </p:cNvPicPr>
          <p:nvPr/>
        </p:nvPicPr>
        <p:blipFill>
          <a:blip r:embed="rId3" cstate="print">
            <a:lum bright="-16000" contrast="18000"/>
          </a:blip>
          <a:srcRect/>
          <a:stretch>
            <a:fillRect/>
          </a:stretch>
        </p:blipFill>
        <p:spPr bwMode="auto">
          <a:xfrm>
            <a:off x="5476875" y="1266825"/>
            <a:ext cx="3590925" cy="5057775"/>
          </a:xfrm>
          <a:prstGeom prst="rect">
            <a:avLst/>
          </a:prstGeom>
          <a:noFill/>
          <a:ln w="9525">
            <a:noFill/>
            <a:miter lim="800000"/>
            <a:headEnd/>
            <a:tailEnd/>
          </a:ln>
        </p:spPr>
      </p:pic>
      <p:cxnSp>
        <p:nvCxnSpPr>
          <p:cNvPr id="11" name="Straight Arrow Connector 10"/>
          <p:cNvCxnSpPr>
            <a:endCxn id="12" idx="1"/>
          </p:cNvCxnSpPr>
          <p:nvPr/>
        </p:nvCxnSpPr>
        <p:spPr>
          <a:xfrm>
            <a:off x="3657600" y="4191000"/>
            <a:ext cx="17526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Left Brace 11"/>
          <p:cNvSpPr/>
          <p:nvPr/>
        </p:nvSpPr>
        <p:spPr>
          <a:xfrm>
            <a:off x="5410200" y="4191000"/>
            <a:ext cx="350838" cy="1752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4040" name="Slide Number Placeholder 9"/>
          <p:cNvSpPr>
            <a:spLocks noGrp="1"/>
          </p:cNvSpPr>
          <p:nvPr>
            <p:ph type="sldNum" sz="quarter" idx="12"/>
          </p:nvPr>
        </p:nvSpPr>
        <p:spPr bwMode="auto">
          <a:noFill/>
          <a:ln>
            <a:miter lim="800000"/>
            <a:headEnd/>
            <a:tailEnd/>
          </a:ln>
        </p:spPr>
        <p:txBody>
          <a:bodyPr/>
          <a:lstStyle/>
          <a:p>
            <a:fld id="{5FFEE69A-4AC1-45A6-9CC9-2F73FEB9870E}" type="slidenum">
              <a:rPr lang="en-US" smtClean="0"/>
              <a:pPr/>
              <a:t>42</a:t>
            </a:fld>
            <a:r>
              <a:rPr lang="en-US"/>
              <a:t>/85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Implementing Directories…</a:t>
            </a:r>
          </a:p>
        </p:txBody>
      </p:sp>
      <p:sp>
        <p:nvSpPr>
          <p:cNvPr id="45059" name="Rectangle 3"/>
          <p:cNvSpPr>
            <a:spLocks noGrp="1"/>
          </p:cNvSpPr>
          <p:nvPr>
            <p:ph type="body" sz="half" idx="1"/>
          </p:nvPr>
        </p:nvSpPr>
        <p:spPr>
          <a:xfrm>
            <a:off x="304800" y="1295400"/>
            <a:ext cx="8610600" cy="5181600"/>
          </a:xfrm>
        </p:spPr>
        <p:txBody>
          <a:bodyPr>
            <a:normAutofit lnSpcReduction="10000"/>
          </a:bodyPr>
          <a:lstStyle/>
          <a:p>
            <a:pPr algn="just"/>
            <a:r>
              <a:rPr lang="en-US" sz="2800" b="1" i="1">
                <a:solidFill>
                  <a:srgbClr val="FF0000"/>
                </a:solidFill>
                <a:latin typeface="Times New Roman" pitchFamily="18" charset="0"/>
                <a:cs typeface="Times New Roman" pitchFamily="18" charset="0"/>
              </a:rPr>
              <a:t>Searching Directories</a:t>
            </a:r>
          </a:p>
          <a:p>
            <a:pPr lvl="1" algn="just"/>
            <a:r>
              <a:rPr lang="en-US" sz="2600" b="1">
                <a:solidFill>
                  <a:srgbClr val="0000FF"/>
                </a:solidFill>
                <a:latin typeface="Times New Roman" pitchFamily="18" charset="0"/>
                <a:cs typeface="Times New Roman" pitchFamily="18" charset="0"/>
              </a:rPr>
              <a:t>Search linearly</a:t>
            </a:r>
            <a:r>
              <a:rPr lang="en-US" sz="2600">
                <a:solidFill>
                  <a:srgbClr val="0000FF"/>
                </a:solidFill>
                <a:latin typeface="Times New Roman" pitchFamily="18" charset="0"/>
                <a:cs typeface="Times New Roman" pitchFamily="18" charset="0"/>
              </a:rPr>
              <a:t> </a:t>
            </a:r>
            <a:r>
              <a:rPr lang="en-US" sz="2600">
                <a:latin typeface="Times New Roman" pitchFamily="18" charset="0"/>
                <a:cs typeface="Times New Roman" pitchFamily="18" charset="0"/>
              </a:rPr>
              <a:t>from beginning to end when a file name has to be looked up → slow with extreme long directories.</a:t>
            </a:r>
          </a:p>
          <a:p>
            <a:pPr lvl="1" algn="just"/>
            <a:r>
              <a:rPr lang="en-US" sz="2600" b="1">
                <a:solidFill>
                  <a:srgbClr val="009900"/>
                </a:solidFill>
                <a:latin typeface="Times New Roman" pitchFamily="18" charset="0"/>
                <a:cs typeface="Times New Roman" pitchFamily="18" charset="0"/>
              </a:rPr>
              <a:t>To speed up</a:t>
            </a:r>
            <a:r>
              <a:rPr lang="en-US" sz="2600">
                <a:latin typeface="Times New Roman" pitchFamily="18" charset="0"/>
                <a:cs typeface="Times New Roman" pitchFamily="18" charset="0"/>
              </a:rPr>
              <a:t>: the hash table is used.</a:t>
            </a:r>
          </a:p>
          <a:p>
            <a:pPr lvl="2" algn="just"/>
            <a:r>
              <a:rPr lang="en-US">
                <a:solidFill>
                  <a:srgbClr val="009900"/>
                </a:solidFill>
                <a:latin typeface="Times New Roman" pitchFamily="18" charset="0"/>
                <a:cs typeface="Times New Roman" pitchFamily="18" charset="0"/>
              </a:rPr>
              <a:t>Advantage: faster lookup.</a:t>
            </a:r>
          </a:p>
          <a:p>
            <a:pPr lvl="2" algn="just"/>
            <a:r>
              <a:rPr lang="en-US">
                <a:solidFill>
                  <a:srgbClr val="7030A0"/>
                </a:solidFill>
                <a:latin typeface="Times New Roman" pitchFamily="18" charset="0"/>
                <a:cs typeface="Times New Roman" pitchFamily="18" charset="0"/>
              </a:rPr>
              <a:t>Disadvantages: more complex administrator.</a:t>
            </a:r>
          </a:p>
          <a:p>
            <a:pPr lvl="1" algn="just"/>
            <a:r>
              <a:rPr lang="en-US" sz="2600" b="1">
                <a:latin typeface="Times New Roman" pitchFamily="18" charset="0"/>
                <a:cs typeface="Times New Roman" pitchFamily="18" charset="0"/>
              </a:rPr>
              <a:t>Applying to the large directories, the searching result is cached.</a:t>
            </a:r>
          </a:p>
          <a:p>
            <a:pPr lvl="2" algn="just"/>
            <a:r>
              <a:rPr lang="en-US">
                <a:latin typeface="Times New Roman" pitchFamily="18" charset="0"/>
                <a:cs typeface="Times New Roman" pitchFamily="18" charset="0"/>
              </a:rPr>
              <a:t>Before starting a search, a check is first made in the cache.</a:t>
            </a:r>
          </a:p>
          <a:p>
            <a:pPr lvl="2" algn="just"/>
            <a:r>
              <a:rPr lang="en-US">
                <a:latin typeface="Times New Roman" pitchFamily="18" charset="0"/>
                <a:cs typeface="Times New Roman" pitchFamily="18" charset="0"/>
              </a:rPr>
              <a:t>If so, it can be located immediately. Otherwise, the searching is started.</a:t>
            </a:r>
          </a:p>
        </p:txBody>
      </p:sp>
      <p:sp>
        <p:nvSpPr>
          <p:cNvPr id="45060" name="Slide Number Placeholder 5"/>
          <p:cNvSpPr>
            <a:spLocks noGrp="1"/>
          </p:cNvSpPr>
          <p:nvPr>
            <p:ph type="sldNum" sz="quarter" idx="12"/>
          </p:nvPr>
        </p:nvSpPr>
        <p:spPr bwMode="auto">
          <a:noFill/>
          <a:ln>
            <a:miter lim="800000"/>
            <a:headEnd/>
            <a:tailEnd/>
          </a:ln>
        </p:spPr>
        <p:txBody>
          <a:bodyPr/>
          <a:lstStyle/>
          <a:p>
            <a:fld id="{C892D8B9-A5BD-4A03-AEC4-EFA1D6BC875B}" type="slidenum">
              <a:rPr lang="en-US" smtClean="0"/>
              <a:pPr/>
              <a:t>43</a:t>
            </a:fld>
            <a:r>
              <a:rPr lang="en-US"/>
              <a:t>/85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Shared Files </a:t>
            </a:r>
          </a:p>
        </p:txBody>
      </p:sp>
      <p:sp>
        <p:nvSpPr>
          <p:cNvPr id="46083" name="Rectangle 3"/>
          <p:cNvSpPr>
            <a:spLocks noGrp="1"/>
          </p:cNvSpPr>
          <p:nvPr>
            <p:ph type="body" sz="half" idx="4294967295"/>
          </p:nvPr>
        </p:nvSpPr>
        <p:spPr>
          <a:xfrm>
            <a:off x="304800" y="1295400"/>
            <a:ext cx="8763000" cy="2133600"/>
          </a:xfrm>
        </p:spPr>
        <p:txBody>
          <a:bodyPr>
            <a:normAutofit lnSpcReduction="10000"/>
          </a:bodyPr>
          <a:lstStyle/>
          <a:p>
            <a:pPr algn="just"/>
            <a:r>
              <a:rPr lang="en-US" sz="2400">
                <a:solidFill>
                  <a:srgbClr val="FF0000"/>
                </a:solidFill>
                <a:latin typeface="Times New Roman" pitchFamily="18" charset="0"/>
                <a:cs typeface="Times New Roman" pitchFamily="18" charset="0"/>
              </a:rPr>
              <a:t>Sharing file is useful in working together on a project.</a:t>
            </a:r>
          </a:p>
          <a:p>
            <a:pPr algn="just"/>
            <a:r>
              <a:rPr lang="en-US" sz="2400">
                <a:latin typeface="Times New Roman" pitchFamily="18" charset="0"/>
                <a:cs typeface="Times New Roman" pitchFamily="18" charset="0"/>
              </a:rPr>
              <a:t>A shared file appear simultaneously in different directories belonging to different users.</a:t>
            </a:r>
          </a:p>
          <a:p>
            <a:pPr algn="just"/>
            <a:r>
              <a:rPr lang="en-US" sz="2400">
                <a:solidFill>
                  <a:srgbClr val="FF0000"/>
                </a:solidFill>
                <a:latin typeface="Times New Roman" pitchFamily="18" charset="0"/>
                <a:cs typeface="Times New Roman" pitchFamily="18" charset="0"/>
              </a:rPr>
              <a:t>Problems:  </a:t>
            </a:r>
            <a:r>
              <a:rPr lang="en-US" sz="2000">
                <a:solidFill>
                  <a:srgbClr val="FF0000"/>
                </a:solidFill>
                <a:latin typeface="Times New Roman" pitchFamily="18" charset="0"/>
                <a:cs typeface="Times New Roman" pitchFamily="18" charset="0"/>
              </a:rPr>
              <a:t>The changing of the shared file is listed in the directory of user doing the executing (not visible to other users) </a:t>
            </a:r>
            <a:r>
              <a:rPr lang="en-US" sz="2000">
                <a:solidFill>
                  <a:srgbClr val="FF0000"/>
                </a:solidFill>
                <a:latin typeface="Times New Roman" pitchFamily="18" charset="0"/>
                <a:cs typeface="Times New Roman" pitchFamily="18" charset="0"/>
                <a:sym typeface="Wingdings" pitchFamily="2" charset="2"/>
              </a:rPr>
              <a:t> Defeating the purpose of sharing.</a:t>
            </a:r>
            <a:endParaRPr lang="en-US" sz="2000">
              <a:solidFill>
                <a:srgbClr val="FF0000"/>
              </a:solidFill>
              <a:latin typeface="Times New Roman" pitchFamily="18" charset="0"/>
              <a:cs typeface="Times New Roman" pitchFamily="18" charset="0"/>
            </a:endParaRPr>
          </a:p>
        </p:txBody>
      </p:sp>
      <p:sp>
        <p:nvSpPr>
          <p:cNvPr id="46084" name="Text Box 4"/>
          <p:cNvSpPr txBox="1">
            <a:spLocks noChangeArrowheads="1"/>
          </p:cNvSpPr>
          <p:nvPr/>
        </p:nvSpPr>
        <p:spPr bwMode="auto">
          <a:xfrm>
            <a:off x="5029200" y="6096000"/>
            <a:ext cx="3413125" cy="738188"/>
          </a:xfrm>
          <a:prstGeom prst="rect">
            <a:avLst/>
          </a:prstGeom>
          <a:noFill/>
          <a:ln w="9525">
            <a:noFill/>
            <a:miter lim="800000"/>
            <a:headEnd/>
            <a:tailEnd/>
          </a:ln>
        </p:spPr>
        <p:txBody>
          <a:bodyPr wrap="none">
            <a:spAutoFit/>
          </a:bodyPr>
          <a:lstStyle/>
          <a:p>
            <a:pPr algn="ctr"/>
            <a:r>
              <a:rPr lang="en-US" sz="1400" b="1">
                <a:latin typeface="Times New Roman" pitchFamily="18" charset="0"/>
              </a:rPr>
              <a:t>File system with  shared files – Using links</a:t>
            </a:r>
          </a:p>
          <a:p>
            <a:pPr algn="ctr"/>
            <a:r>
              <a:rPr lang="en-US" sz="1400" b="1">
                <a:latin typeface="Times New Roman" pitchFamily="18" charset="0"/>
                <a:sym typeface="Wingdings" pitchFamily="2" charset="2"/>
              </a:rPr>
              <a:t> </a:t>
            </a:r>
            <a:r>
              <a:rPr lang="en-US" sz="1400" b="1">
                <a:latin typeface="Times New Roman" pitchFamily="18" charset="0"/>
              </a:rPr>
              <a:t>Directed Acrylic Grapg - DAG</a:t>
            </a:r>
          </a:p>
          <a:p>
            <a:pPr algn="ctr"/>
            <a:r>
              <a:rPr lang="en-US" sz="1400" b="1">
                <a:latin typeface="Times New Roman" pitchFamily="18" charset="0"/>
              </a:rPr>
              <a:t>Tanenbaum, Fig. 4-16.</a:t>
            </a:r>
          </a:p>
        </p:txBody>
      </p:sp>
      <p:pic>
        <p:nvPicPr>
          <p:cNvPr id="46086" name="Picture 7" descr="04-07"/>
          <p:cNvPicPr>
            <a:picLocks noChangeAspect="1" noChangeArrowheads="1"/>
          </p:cNvPicPr>
          <p:nvPr/>
        </p:nvPicPr>
        <p:blipFill>
          <a:blip r:embed="rId3" cstate="print"/>
          <a:srcRect/>
          <a:stretch>
            <a:fillRect/>
          </a:stretch>
        </p:blipFill>
        <p:spPr bwMode="auto">
          <a:xfrm>
            <a:off x="228600" y="3581400"/>
            <a:ext cx="4419600" cy="2436813"/>
          </a:xfrm>
          <a:prstGeom prst="rect">
            <a:avLst/>
          </a:prstGeom>
          <a:noFill/>
          <a:ln w="9525">
            <a:noFill/>
            <a:miter lim="800000"/>
            <a:headEnd/>
            <a:tailEnd/>
          </a:ln>
        </p:spPr>
      </p:pic>
      <p:sp>
        <p:nvSpPr>
          <p:cNvPr id="46087" name="Text Box 4"/>
          <p:cNvSpPr txBox="1">
            <a:spLocks noChangeArrowheads="1"/>
          </p:cNvSpPr>
          <p:nvPr/>
        </p:nvSpPr>
        <p:spPr bwMode="auto">
          <a:xfrm>
            <a:off x="685800" y="6181725"/>
            <a:ext cx="307498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File system with  no shared files (tree)</a:t>
            </a:r>
          </a:p>
          <a:p>
            <a:pPr algn="ctr"/>
            <a:r>
              <a:rPr lang="en-US" sz="1400" b="1">
                <a:latin typeface="Times New Roman" pitchFamily="18" charset="0"/>
              </a:rPr>
              <a:t>Tanenbaum, Fig. 4-7.</a:t>
            </a:r>
          </a:p>
        </p:txBody>
      </p:sp>
      <p:sp>
        <p:nvSpPr>
          <p:cNvPr id="46088" name="Slide Number Placeholder 9"/>
          <p:cNvSpPr>
            <a:spLocks noGrp="1"/>
          </p:cNvSpPr>
          <p:nvPr>
            <p:ph type="sldNum" sz="quarter" idx="12"/>
          </p:nvPr>
        </p:nvSpPr>
        <p:spPr bwMode="auto">
          <a:noFill/>
          <a:ln>
            <a:miter lim="800000"/>
            <a:headEnd/>
            <a:tailEnd/>
          </a:ln>
        </p:spPr>
        <p:txBody>
          <a:bodyPr/>
          <a:lstStyle/>
          <a:p>
            <a:fld id="{3F00BDE3-CD40-4C2B-89DB-59C17FDBC5CD}" type="slidenum">
              <a:rPr lang="en-US" smtClean="0"/>
              <a:pPr/>
              <a:t>44</a:t>
            </a:fld>
            <a:r>
              <a:rPr lang="en-US"/>
              <a:t>/85</a:t>
            </a:r>
          </a:p>
        </p:txBody>
      </p:sp>
      <p:pic>
        <p:nvPicPr>
          <p:cNvPr id="1026" name="Picture 2"/>
          <p:cNvPicPr>
            <a:picLocks noChangeAspect="1" noChangeArrowheads="1"/>
          </p:cNvPicPr>
          <p:nvPr/>
        </p:nvPicPr>
        <p:blipFill>
          <a:blip r:embed="rId4" cstate="print"/>
          <a:srcRect/>
          <a:stretch>
            <a:fillRect/>
          </a:stretch>
        </p:blipFill>
        <p:spPr bwMode="auto">
          <a:xfrm>
            <a:off x="5181600" y="3352800"/>
            <a:ext cx="2914650" cy="27051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Shared Files …</a:t>
            </a:r>
          </a:p>
        </p:txBody>
      </p:sp>
      <p:sp>
        <p:nvSpPr>
          <p:cNvPr id="47107" name="Rectangle 3"/>
          <p:cNvSpPr>
            <a:spLocks noGrp="1"/>
          </p:cNvSpPr>
          <p:nvPr>
            <p:ph type="body" sz="half" idx="4294967295"/>
          </p:nvPr>
        </p:nvSpPr>
        <p:spPr>
          <a:xfrm>
            <a:off x="304800" y="1219200"/>
            <a:ext cx="8763000" cy="3886200"/>
          </a:xfrm>
        </p:spPr>
        <p:txBody>
          <a:bodyPr/>
          <a:lstStyle/>
          <a:p>
            <a:pPr algn="just"/>
            <a:r>
              <a:rPr lang="en-US" sz="2800" b="1" i="1">
                <a:solidFill>
                  <a:srgbClr val="FF0000"/>
                </a:solidFill>
                <a:latin typeface="Times New Roman" pitchFamily="18" charset="0"/>
                <a:cs typeface="Times New Roman" pitchFamily="18" charset="0"/>
              </a:rPr>
              <a:t>The first solution (traditional/ hard linking)</a:t>
            </a:r>
          </a:p>
          <a:p>
            <a:pPr lvl="1" algn="just"/>
            <a:r>
              <a:rPr lang="en-US" sz="2600">
                <a:latin typeface="Times New Roman" pitchFamily="18" charset="0"/>
                <a:cs typeface="Times New Roman" pitchFamily="18" charset="0"/>
              </a:rPr>
              <a:t>Disk blocks are not listed in directories, but in a little data structure (i-node) associated with the file itself. The directories would then point just to the little data structure.</a:t>
            </a:r>
          </a:p>
        </p:txBody>
      </p:sp>
      <p:pic>
        <p:nvPicPr>
          <p:cNvPr id="47108" name="Picture 4"/>
          <p:cNvPicPr>
            <a:picLocks noChangeAspect="1" noChangeArrowheads="1"/>
          </p:cNvPicPr>
          <p:nvPr/>
        </p:nvPicPr>
        <p:blipFill>
          <a:blip r:embed="rId3" cstate="print">
            <a:lum bright="-6000" contrast="30000"/>
          </a:blip>
          <a:srcRect/>
          <a:stretch>
            <a:fillRect/>
          </a:stretch>
        </p:blipFill>
        <p:spPr bwMode="auto">
          <a:xfrm>
            <a:off x="5257800" y="3505200"/>
            <a:ext cx="3581400" cy="1649413"/>
          </a:xfrm>
          <a:prstGeom prst="rect">
            <a:avLst/>
          </a:prstGeom>
          <a:noFill/>
          <a:ln w="9525">
            <a:noFill/>
            <a:miter lim="800000"/>
            <a:headEnd/>
            <a:tailEnd/>
          </a:ln>
        </p:spPr>
      </p:pic>
      <p:sp>
        <p:nvSpPr>
          <p:cNvPr id="5" name="Rectangle 4"/>
          <p:cNvSpPr/>
          <p:nvPr/>
        </p:nvSpPr>
        <p:spPr>
          <a:xfrm>
            <a:off x="457200" y="3886200"/>
            <a:ext cx="7010400" cy="2308225"/>
          </a:xfrm>
          <a:prstGeom prst="rect">
            <a:avLst/>
          </a:prstGeom>
        </p:spPr>
        <p:txBody>
          <a:bodyPr>
            <a:spAutoFit/>
          </a:bodyPr>
          <a:lstStyle/>
          <a:p>
            <a:pPr marL="63500" lvl="2" algn="just">
              <a:defRPr/>
            </a:pPr>
            <a:r>
              <a:rPr lang="en-US" sz="2400" b="1" i="1">
                <a:solidFill>
                  <a:srgbClr val="0000FF"/>
                </a:solidFill>
                <a:latin typeface="Times New Roman" pitchFamily="18" charset="0"/>
                <a:cs typeface="Times New Roman" pitchFamily="18" charset="0"/>
              </a:rPr>
              <a:t>Advantages</a:t>
            </a:r>
          </a:p>
          <a:p>
            <a:pPr marL="63500" lvl="3" algn="just">
              <a:defRPr/>
            </a:pPr>
            <a:r>
              <a:rPr lang="en-US" sz="2400">
                <a:solidFill>
                  <a:srgbClr val="0000FF"/>
                </a:solidFill>
                <a:latin typeface="Times New Roman" pitchFamily="18" charset="0"/>
                <a:cs typeface="Times New Roman" pitchFamily="18" charset="0"/>
              </a:rPr>
              <a:t>- One  i-node</a:t>
            </a:r>
          </a:p>
          <a:p>
            <a:pPr marL="63500" lvl="3" algn="just">
              <a:defRPr/>
            </a:pPr>
            <a:r>
              <a:rPr lang="en-US" sz="2400">
                <a:solidFill>
                  <a:srgbClr val="0000FF"/>
                </a:solidFill>
                <a:latin typeface="Times New Roman" pitchFamily="18" charset="0"/>
                <a:cs typeface="Times New Roman" pitchFamily="18" charset="0"/>
              </a:rPr>
              <a:t>- No new blocks allocated</a:t>
            </a:r>
          </a:p>
          <a:p>
            <a:pPr marL="63500" lvl="2" algn="just">
              <a:defRPr/>
            </a:pPr>
            <a:r>
              <a:rPr lang="en-US" sz="2400" b="1" i="1">
                <a:solidFill>
                  <a:srgbClr val="7030A0"/>
                </a:solidFill>
                <a:latin typeface="Times New Roman" pitchFamily="18" charset="0"/>
                <a:cs typeface="Times New Roman" pitchFamily="18" charset="0"/>
              </a:rPr>
              <a:t>Disadvantages</a:t>
            </a:r>
            <a:r>
              <a:rPr lang="en-US" sz="2400">
                <a:solidFill>
                  <a:srgbClr val="7030A0"/>
                </a:solidFill>
                <a:latin typeface="Times New Roman" pitchFamily="18" charset="0"/>
                <a:cs typeface="Times New Roman" pitchFamily="18" charset="0"/>
              </a:rPr>
              <a:t>:</a:t>
            </a:r>
          </a:p>
          <a:p>
            <a:pPr marL="236538" lvl="3" indent="-173038">
              <a:defRPr/>
            </a:pPr>
            <a:r>
              <a:rPr lang="en-US" sz="2400">
                <a:solidFill>
                  <a:srgbClr val="7030A0"/>
                </a:solidFill>
                <a:latin typeface="Times New Roman" pitchFamily="18" charset="0"/>
                <a:cs typeface="Times New Roman" pitchFamily="18" charset="0"/>
              </a:rPr>
              <a:t>- A mechanism for removing file is needed. If not, a user can be billed (thông báo) for a “removed file”.</a:t>
            </a:r>
          </a:p>
        </p:txBody>
      </p:sp>
      <p:sp>
        <p:nvSpPr>
          <p:cNvPr id="47110" name="Slide Number Placeholder 7"/>
          <p:cNvSpPr>
            <a:spLocks noGrp="1"/>
          </p:cNvSpPr>
          <p:nvPr>
            <p:ph type="sldNum" sz="quarter" idx="12"/>
          </p:nvPr>
        </p:nvSpPr>
        <p:spPr bwMode="auto">
          <a:noFill/>
          <a:ln>
            <a:miter lim="800000"/>
            <a:headEnd/>
            <a:tailEnd/>
          </a:ln>
        </p:spPr>
        <p:txBody>
          <a:bodyPr/>
          <a:lstStyle/>
          <a:p>
            <a:fld id="{AC05E597-5C44-4F2B-B74D-CAE42CDE43DE}" type="slidenum">
              <a:rPr lang="en-US" smtClean="0"/>
              <a:pPr/>
              <a:t>45</a:t>
            </a:fld>
            <a:r>
              <a:rPr lang="en-US"/>
              <a:t>/85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Shared Files…</a:t>
            </a:r>
          </a:p>
        </p:txBody>
      </p:sp>
      <p:sp>
        <p:nvSpPr>
          <p:cNvPr id="48131" name="Text Box 4"/>
          <p:cNvSpPr txBox="1">
            <a:spLocks noChangeArrowheads="1"/>
          </p:cNvSpPr>
          <p:nvPr/>
        </p:nvSpPr>
        <p:spPr bwMode="auto">
          <a:xfrm>
            <a:off x="3581400" y="5943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4-17.</a:t>
            </a:r>
          </a:p>
        </p:txBody>
      </p:sp>
      <p:pic>
        <p:nvPicPr>
          <p:cNvPr id="48132" name="Picture 6"/>
          <p:cNvPicPr>
            <a:picLocks noChangeAspect="1" noChangeArrowheads="1"/>
          </p:cNvPicPr>
          <p:nvPr/>
        </p:nvPicPr>
        <p:blipFill>
          <a:blip r:embed="rId3" cstate="print"/>
          <a:srcRect/>
          <a:stretch>
            <a:fillRect/>
          </a:stretch>
        </p:blipFill>
        <p:spPr bwMode="auto">
          <a:xfrm>
            <a:off x="1828800" y="1724025"/>
            <a:ext cx="5724525" cy="3381375"/>
          </a:xfrm>
          <a:prstGeom prst="rect">
            <a:avLst/>
          </a:prstGeom>
          <a:noFill/>
          <a:ln w="9525">
            <a:noFill/>
            <a:miter lim="800000"/>
            <a:headEnd/>
            <a:tailEnd/>
          </a:ln>
        </p:spPr>
      </p:pic>
      <p:sp>
        <p:nvSpPr>
          <p:cNvPr id="7" name="Rectangle 6"/>
          <p:cNvSpPr/>
          <p:nvPr/>
        </p:nvSpPr>
        <p:spPr>
          <a:xfrm>
            <a:off x="838200" y="5181600"/>
            <a:ext cx="7772400" cy="685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en-US">
                <a:latin typeface="Times New Roman" pitchFamily="18" charset="0"/>
                <a:cs typeface="Times New Roman" pitchFamily="18" charset="0"/>
              </a:rPr>
              <a:t>Traditional/ Hard Linking: (a):  Situation prior to linking. (b) After the link is created. (c): After the original owner removes the file</a:t>
            </a:r>
          </a:p>
        </p:txBody>
      </p:sp>
      <p:sp>
        <p:nvSpPr>
          <p:cNvPr id="48134" name="Slide Number Placeholder 7"/>
          <p:cNvSpPr>
            <a:spLocks noGrp="1"/>
          </p:cNvSpPr>
          <p:nvPr>
            <p:ph type="sldNum" sz="quarter" idx="12"/>
          </p:nvPr>
        </p:nvSpPr>
        <p:spPr bwMode="auto">
          <a:noFill/>
          <a:ln>
            <a:miter lim="800000"/>
            <a:headEnd/>
            <a:tailEnd/>
          </a:ln>
        </p:spPr>
        <p:txBody>
          <a:bodyPr/>
          <a:lstStyle/>
          <a:p>
            <a:fld id="{0D3249D4-52C1-4E16-8247-F22A522E90EB}" type="slidenum">
              <a:rPr lang="en-US" smtClean="0"/>
              <a:pPr/>
              <a:t>46</a:t>
            </a:fld>
            <a:r>
              <a:rPr lang="en-US"/>
              <a:t>/85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Shared Files…</a:t>
            </a:r>
          </a:p>
        </p:txBody>
      </p:sp>
      <p:sp>
        <p:nvSpPr>
          <p:cNvPr id="49155" name="Rectangle 3"/>
          <p:cNvSpPr>
            <a:spLocks noGrp="1"/>
          </p:cNvSpPr>
          <p:nvPr>
            <p:ph type="body" sz="half" idx="4294967295"/>
          </p:nvPr>
        </p:nvSpPr>
        <p:spPr>
          <a:xfrm>
            <a:off x="228600" y="1371600"/>
            <a:ext cx="8458200" cy="5410200"/>
          </a:xfrm>
        </p:spPr>
        <p:txBody>
          <a:bodyPr/>
          <a:lstStyle/>
          <a:p>
            <a:pPr algn="just">
              <a:lnSpc>
                <a:spcPct val="90000"/>
              </a:lnSpc>
            </a:pPr>
            <a:r>
              <a:rPr lang="en-US" sz="2800" b="1" i="1">
                <a:solidFill>
                  <a:srgbClr val="FF0000"/>
                </a:solidFill>
                <a:latin typeface="Times New Roman" pitchFamily="18" charset="0"/>
                <a:cs typeface="Times New Roman" pitchFamily="18" charset="0"/>
              </a:rPr>
              <a:t>Second solution (symbolic linking)</a:t>
            </a:r>
          </a:p>
          <a:p>
            <a:pPr marL="165100" lvl="1" indent="-1588" algn="just">
              <a:lnSpc>
                <a:spcPct val="90000"/>
              </a:lnSpc>
            </a:pPr>
            <a:r>
              <a:rPr lang="en-US" sz="2400">
                <a:latin typeface="Times New Roman" pitchFamily="18" charset="0"/>
                <a:cs typeface="Times New Roman" pitchFamily="18" charset="0"/>
              </a:rPr>
              <a:t>By having the system create a </a:t>
            </a:r>
            <a:r>
              <a:rPr lang="en-US" sz="2400">
                <a:solidFill>
                  <a:srgbClr val="FF0000"/>
                </a:solidFill>
                <a:latin typeface="Times New Roman" pitchFamily="18" charset="0"/>
                <a:cs typeface="Times New Roman" pitchFamily="18" charset="0"/>
              </a:rPr>
              <a:t>new file </a:t>
            </a:r>
            <a:r>
              <a:rPr lang="en-US" sz="2400">
                <a:latin typeface="Times New Roman" pitchFamily="18" charset="0"/>
                <a:cs typeface="Times New Roman" pitchFamily="18" charset="0"/>
              </a:rPr>
              <a:t>(contains only path name), </a:t>
            </a:r>
            <a:r>
              <a:rPr lang="en-US" sz="2400">
                <a:solidFill>
                  <a:srgbClr val="FF0000"/>
                </a:solidFill>
                <a:latin typeface="Times New Roman" pitchFamily="18" charset="0"/>
                <a:cs typeface="Times New Roman" pitchFamily="18" charset="0"/>
              </a:rPr>
              <a:t>of type LINK</a:t>
            </a:r>
            <a:r>
              <a:rPr lang="en-US" sz="2400">
                <a:latin typeface="Times New Roman" pitchFamily="18" charset="0"/>
                <a:cs typeface="Times New Roman" pitchFamily="18" charset="0"/>
              </a:rPr>
              <a:t>, and entering that file in B’s directory.</a:t>
            </a:r>
          </a:p>
          <a:p>
            <a:pPr marL="165100" lvl="1" indent="-1588" algn="just">
              <a:lnSpc>
                <a:spcPct val="90000"/>
              </a:lnSpc>
            </a:pPr>
            <a:r>
              <a:rPr lang="en-US" sz="2400">
                <a:latin typeface="Times New Roman" pitchFamily="18" charset="0"/>
                <a:cs typeface="Times New Roman" pitchFamily="18" charset="0"/>
              </a:rPr>
              <a:t>When user2 reads from the linked file, the OS looks up name of the file, and read that file</a:t>
            </a:r>
          </a:p>
          <a:p>
            <a:pPr marL="165100" lvl="1" indent="-1588" algn="just">
              <a:lnSpc>
                <a:spcPct val="90000"/>
              </a:lnSpc>
            </a:pPr>
            <a:r>
              <a:rPr lang="en-US" sz="2400" b="1">
                <a:solidFill>
                  <a:srgbClr val="0000FF"/>
                </a:solidFill>
                <a:latin typeface="Times New Roman" pitchFamily="18" charset="0"/>
                <a:cs typeface="Times New Roman" pitchFamily="18" charset="0"/>
              </a:rPr>
              <a:t>Advantages</a:t>
            </a:r>
            <a:r>
              <a:rPr lang="en-US" sz="2400">
                <a:solidFill>
                  <a:srgbClr val="0000FF"/>
                </a:solidFill>
                <a:latin typeface="Times New Roman" pitchFamily="18" charset="0"/>
                <a:cs typeface="Times New Roman" pitchFamily="18" charset="0"/>
              </a:rPr>
              <a:t>:</a:t>
            </a:r>
          </a:p>
          <a:p>
            <a:pPr marL="460375" lvl="2" indent="-1588" algn="just">
              <a:lnSpc>
                <a:spcPct val="90000"/>
              </a:lnSpc>
            </a:pPr>
            <a:r>
              <a:rPr lang="en-US" sz="2000">
                <a:solidFill>
                  <a:srgbClr val="0000FF"/>
                </a:solidFill>
                <a:latin typeface="Times New Roman" pitchFamily="18" charset="0"/>
                <a:cs typeface="Times New Roman" pitchFamily="18" charset="0"/>
              </a:rPr>
              <a:t>No inconsistency (Only one actual file)</a:t>
            </a:r>
          </a:p>
          <a:p>
            <a:pPr marL="460375" lvl="2" indent="-1588" algn="just">
              <a:lnSpc>
                <a:spcPct val="90000"/>
              </a:lnSpc>
            </a:pPr>
            <a:r>
              <a:rPr lang="en-US" sz="2000">
                <a:solidFill>
                  <a:srgbClr val="0000FF"/>
                </a:solidFill>
                <a:latin typeface="Times New Roman" pitchFamily="18" charset="0"/>
                <a:cs typeface="Times New Roman" pitchFamily="18" charset="0"/>
              </a:rPr>
              <a:t>Can be used to link to files in a network (only using path name)</a:t>
            </a:r>
          </a:p>
          <a:p>
            <a:pPr marL="165100" lvl="1" indent="-1588" algn="just">
              <a:lnSpc>
                <a:spcPct val="90000"/>
              </a:lnSpc>
            </a:pPr>
            <a:r>
              <a:rPr lang="en-US" sz="2400" b="1">
                <a:solidFill>
                  <a:srgbClr val="7030A0"/>
                </a:solidFill>
                <a:latin typeface="Times New Roman" pitchFamily="18" charset="0"/>
                <a:cs typeface="Times New Roman" pitchFamily="18" charset="0"/>
              </a:rPr>
              <a:t>Disadvantages</a:t>
            </a:r>
            <a:r>
              <a:rPr lang="en-US" sz="2400">
                <a:solidFill>
                  <a:srgbClr val="7030A0"/>
                </a:solidFill>
                <a:latin typeface="Times New Roman" pitchFamily="18" charset="0"/>
                <a:cs typeface="Times New Roman" pitchFamily="18" charset="0"/>
              </a:rPr>
              <a:t>:</a:t>
            </a:r>
          </a:p>
          <a:p>
            <a:pPr marL="460375" lvl="2" indent="-1588" algn="just">
              <a:lnSpc>
                <a:spcPct val="90000"/>
              </a:lnSpc>
            </a:pPr>
            <a:r>
              <a:rPr lang="en-US" sz="2000">
                <a:solidFill>
                  <a:srgbClr val="7030A0"/>
                </a:solidFill>
                <a:latin typeface="Times New Roman" pitchFamily="18" charset="0"/>
                <a:cs typeface="Times New Roman" pitchFamily="18" charset="0"/>
              </a:rPr>
              <a:t>Extra overhead for getting the file i-node</a:t>
            </a:r>
          </a:p>
          <a:p>
            <a:pPr marL="460375" lvl="2" indent="-1588" algn="just">
              <a:lnSpc>
                <a:spcPct val="90000"/>
              </a:lnSpc>
            </a:pPr>
            <a:r>
              <a:rPr lang="en-US" sz="2000">
                <a:solidFill>
                  <a:srgbClr val="7030A0"/>
                </a:solidFill>
                <a:latin typeface="Times New Roman" pitchFamily="18" charset="0"/>
                <a:cs typeface="Times New Roman" pitchFamily="18" charset="0"/>
              </a:rPr>
              <a:t>Extra i-node needed for each symbolic link</a:t>
            </a:r>
          </a:p>
          <a:p>
            <a:pPr marL="165100" lvl="1" indent="-1588" algn="just">
              <a:lnSpc>
                <a:spcPct val="90000"/>
              </a:lnSpc>
            </a:pPr>
            <a:r>
              <a:rPr lang="en-US" sz="2400" b="1">
                <a:solidFill>
                  <a:srgbClr val="FF0000"/>
                </a:solidFill>
                <a:latin typeface="Times New Roman" pitchFamily="18" charset="0"/>
                <a:cs typeface="Times New Roman" pitchFamily="18" charset="0"/>
              </a:rPr>
              <a:t>Problems</a:t>
            </a:r>
            <a:r>
              <a:rPr lang="en-US" sz="2400">
                <a:solidFill>
                  <a:srgbClr val="FF0000"/>
                </a:solidFill>
                <a:latin typeface="Times New Roman" pitchFamily="18" charset="0"/>
                <a:cs typeface="Times New Roman" pitchFamily="18" charset="0"/>
              </a:rPr>
              <a:t>:	</a:t>
            </a:r>
            <a:r>
              <a:rPr lang="en-US" sz="2000">
                <a:solidFill>
                  <a:srgbClr val="FF0000"/>
                </a:solidFill>
                <a:latin typeface="Times New Roman" pitchFamily="18" charset="0"/>
                <a:cs typeface="Times New Roman" pitchFamily="18" charset="0"/>
              </a:rPr>
              <a:t>When links are allowed, files can </a:t>
            </a:r>
          </a:p>
          <a:p>
            <a:pPr marL="165100" lvl="1" indent="-1588" algn="just">
              <a:lnSpc>
                <a:spcPct val="90000"/>
              </a:lnSpc>
              <a:buFont typeface="Arial" charset="0"/>
              <a:buNone/>
            </a:pPr>
            <a:r>
              <a:rPr lang="en-US" sz="2000">
                <a:solidFill>
                  <a:srgbClr val="FF0000"/>
                </a:solidFill>
                <a:latin typeface="Times New Roman" pitchFamily="18" charset="0"/>
                <a:cs typeface="Times New Roman" pitchFamily="18" charset="0"/>
              </a:rPr>
              <a:t>   have two or more paths .</a:t>
            </a:r>
          </a:p>
          <a:p>
            <a:pPr marL="165100" lvl="1" indent="-1588" algn="just">
              <a:lnSpc>
                <a:spcPct val="90000"/>
              </a:lnSpc>
              <a:buFont typeface="Arial" charset="0"/>
              <a:buNone/>
            </a:pPr>
            <a:r>
              <a:rPr lang="en-US" sz="2000">
                <a:solidFill>
                  <a:srgbClr val="0000FF"/>
                </a:solidFill>
                <a:latin typeface="Times New Roman" pitchFamily="18" charset="0"/>
                <a:cs typeface="Times New Roman" pitchFamily="18" charset="0"/>
                <a:sym typeface="Wingdings" pitchFamily="2" charset="2"/>
              </a:rPr>
              <a:t>       </a:t>
            </a:r>
            <a:r>
              <a:rPr lang="en-US" sz="2000">
                <a:solidFill>
                  <a:srgbClr val="0000FF"/>
                </a:solidFill>
                <a:latin typeface="Times New Roman" pitchFamily="18" charset="0"/>
                <a:cs typeface="Times New Roman" pitchFamily="18" charset="0"/>
              </a:rPr>
              <a:t>execute one more actions</a:t>
            </a:r>
          </a:p>
        </p:txBody>
      </p:sp>
      <p:pic>
        <p:nvPicPr>
          <p:cNvPr id="49156" name="Picture 4"/>
          <p:cNvPicPr>
            <a:picLocks noChangeAspect="1" noChangeArrowheads="1"/>
          </p:cNvPicPr>
          <p:nvPr/>
        </p:nvPicPr>
        <p:blipFill>
          <a:blip r:embed="rId3" cstate="print">
            <a:lum bright="-12000" contrast="42000"/>
          </a:blip>
          <a:srcRect/>
          <a:stretch>
            <a:fillRect/>
          </a:stretch>
        </p:blipFill>
        <p:spPr bwMode="auto">
          <a:xfrm>
            <a:off x="5791200" y="4344988"/>
            <a:ext cx="3352800" cy="2055812"/>
          </a:xfrm>
          <a:prstGeom prst="rect">
            <a:avLst/>
          </a:prstGeom>
          <a:noFill/>
          <a:ln w="9525">
            <a:noFill/>
            <a:miter lim="800000"/>
            <a:headEnd/>
            <a:tailEnd/>
          </a:ln>
        </p:spPr>
      </p:pic>
      <p:cxnSp>
        <p:nvCxnSpPr>
          <p:cNvPr id="6" name="Straight Arrow Connector 5"/>
          <p:cNvCxnSpPr/>
          <p:nvPr/>
        </p:nvCxnSpPr>
        <p:spPr>
          <a:xfrm>
            <a:off x="2590800" y="2514600"/>
            <a:ext cx="48768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8039100" y="5067300"/>
            <a:ext cx="381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6667500" y="5219700"/>
            <a:ext cx="11430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676900" y="2324100"/>
            <a:ext cx="2438400" cy="2209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1" name="Slide Number Placeholder 10"/>
          <p:cNvSpPr>
            <a:spLocks noGrp="1"/>
          </p:cNvSpPr>
          <p:nvPr>
            <p:ph type="sldNum" sz="quarter" idx="12"/>
          </p:nvPr>
        </p:nvSpPr>
        <p:spPr bwMode="auto">
          <a:noFill/>
          <a:ln>
            <a:miter lim="800000"/>
            <a:headEnd/>
            <a:tailEnd/>
          </a:ln>
        </p:spPr>
        <p:txBody>
          <a:bodyPr/>
          <a:lstStyle/>
          <a:p>
            <a:fld id="{AB82BAA5-CD8E-4710-83DA-7A5CE1F1D18D}" type="slidenum">
              <a:rPr lang="en-US" smtClean="0"/>
              <a:pPr/>
              <a:t>47</a:t>
            </a:fld>
            <a:r>
              <a:rPr lang="en-US"/>
              <a:t>/85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0" y="0"/>
            <a:ext cx="9144000" cy="762000"/>
          </a:xfrm>
          <a:noFill/>
          <a:ln w="9525">
            <a:noFill/>
            <a:miter lim="800000"/>
            <a:headEnd/>
            <a:tailEnd/>
          </a:ln>
        </p:spPr>
        <p:txBody>
          <a:bodyPr anchor="ctr"/>
          <a:lstStyle/>
          <a:p>
            <a:pPr eaLnBrk="0" hangingPunct="0"/>
            <a:r>
              <a:rPr lang="en-US"/>
              <a:t>FS Impl.: </a:t>
            </a:r>
            <a:r>
              <a:rPr lang="en-US">
                <a:ea typeface="+mn-ea"/>
              </a:rPr>
              <a:t>Log-Structured File Systems (LFS)</a:t>
            </a:r>
          </a:p>
        </p:txBody>
      </p:sp>
      <p:sp>
        <p:nvSpPr>
          <p:cNvPr id="50179" name="Rectangle 3"/>
          <p:cNvSpPr>
            <a:spLocks noGrp="1"/>
          </p:cNvSpPr>
          <p:nvPr>
            <p:ph type="body" sz="half" idx="4294967295"/>
          </p:nvPr>
        </p:nvSpPr>
        <p:spPr>
          <a:xfrm>
            <a:off x="228600" y="990600"/>
            <a:ext cx="8534400" cy="4876800"/>
          </a:xfrm>
        </p:spPr>
        <p:txBody>
          <a:bodyPr>
            <a:normAutofit lnSpcReduction="10000"/>
          </a:bodyPr>
          <a:lstStyle/>
          <a:p>
            <a:pPr algn="just"/>
            <a:r>
              <a:rPr lang="en-US" sz="2200">
                <a:latin typeface="Times New Roman" pitchFamily="18" charset="0"/>
                <a:cs typeface="Times New Roman" pitchFamily="18" charset="0"/>
              </a:rPr>
              <a:t>Hệ thống file ghi sổ</a:t>
            </a:r>
          </a:p>
          <a:p>
            <a:pPr algn="just"/>
            <a:r>
              <a:rPr lang="en-US">
                <a:latin typeface="Times New Roman" pitchFamily="18" charset="0"/>
                <a:cs typeface="Times New Roman" pitchFamily="18" charset="0"/>
              </a:rPr>
              <a:t>Problem: </a:t>
            </a:r>
          </a:p>
          <a:p>
            <a:pPr lvl="1" algn="just"/>
            <a:r>
              <a:rPr lang="en-US">
                <a:latin typeface="Times New Roman" pitchFamily="18" charset="0"/>
                <a:cs typeface="Times New Roman" pitchFamily="18" charset="0"/>
              </a:rPr>
              <a:t>In most file system, writes are done is very small chunks (highly inefficient)</a:t>
            </a:r>
          </a:p>
          <a:p>
            <a:pPr lvl="1" algn="just"/>
            <a:r>
              <a:rPr lang="en-US">
                <a:latin typeface="Times New Roman" pitchFamily="18" charset="0"/>
                <a:cs typeface="Times New Roman" pitchFamily="18" charset="0"/>
              </a:rPr>
              <a:t>In UNIX</a:t>
            </a:r>
          </a:p>
          <a:p>
            <a:pPr lvl="2" algn="just"/>
            <a:r>
              <a:rPr lang="en-US">
                <a:latin typeface="Times New Roman" pitchFamily="18" charset="0"/>
                <a:cs typeface="Times New Roman" pitchFamily="18" charset="0"/>
              </a:rPr>
              <a:t>To write new file, the i-node for the directory, the directory block, the i-node for the file, and the file itself must all be written.</a:t>
            </a:r>
          </a:p>
          <a:p>
            <a:pPr lvl="2" algn="just"/>
            <a:r>
              <a:rPr lang="en-US">
                <a:latin typeface="Times New Roman" pitchFamily="18" charset="0"/>
                <a:cs typeface="Times New Roman" pitchFamily="18" charset="0"/>
              </a:rPr>
              <a:t>If </a:t>
            </a:r>
            <a:r>
              <a:rPr lang="en-US">
                <a:solidFill>
                  <a:srgbClr val="FF0000"/>
                </a:solidFill>
                <a:latin typeface="Times New Roman" pitchFamily="18" charset="0"/>
                <a:cs typeface="Times New Roman" pitchFamily="18" charset="0"/>
              </a:rPr>
              <a:t>a crash occurs before the write done</a:t>
            </a:r>
            <a:r>
              <a:rPr lang="en-US">
                <a:latin typeface="Times New Roman" pitchFamily="18" charset="0"/>
                <a:cs typeface="Times New Roman" pitchFamily="18" charset="0"/>
              </a:rPr>
              <a:t>, the file system exposes serious consistency problems. Thus, all the writing task can be delayed.</a:t>
            </a:r>
          </a:p>
          <a:p>
            <a:pPr lvl="1" algn="just">
              <a:buFont typeface="Arial" charset="0"/>
              <a:buNone/>
            </a:pPr>
            <a:r>
              <a:rPr lang="en-US" sz="2400">
                <a:solidFill>
                  <a:srgbClr val="FF0000"/>
                </a:solidFill>
                <a:latin typeface="Times New Roman" pitchFamily="18" charset="0"/>
                <a:cs typeface="Times New Roman" pitchFamily="18" charset="0"/>
                <a:sym typeface="Wingdings" pitchFamily="2" charset="2"/>
              </a:rPr>
              <a:t> </a:t>
            </a:r>
            <a:r>
              <a:rPr lang="en-US" sz="2400">
                <a:solidFill>
                  <a:srgbClr val="FF0000"/>
                </a:solidFill>
                <a:latin typeface="Times New Roman" pitchFamily="18" charset="0"/>
                <a:cs typeface="Times New Roman" pitchFamily="18" charset="0"/>
              </a:rPr>
              <a:t>How to make the file system always consistent?</a:t>
            </a:r>
          </a:p>
        </p:txBody>
      </p:sp>
      <p:sp>
        <p:nvSpPr>
          <p:cNvPr id="50180" name="Slide Number Placeholder 5"/>
          <p:cNvSpPr>
            <a:spLocks noGrp="1"/>
          </p:cNvSpPr>
          <p:nvPr>
            <p:ph type="sldNum" sz="quarter" idx="12"/>
          </p:nvPr>
        </p:nvSpPr>
        <p:spPr bwMode="auto">
          <a:noFill/>
          <a:ln>
            <a:miter lim="800000"/>
            <a:headEnd/>
            <a:tailEnd/>
          </a:ln>
        </p:spPr>
        <p:txBody>
          <a:bodyPr/>
          <a:lstStyle/>
          <a:p>
            <a:fld id="{25157C9E-45DE-4F71-8C02-3C6CC4C11531}" type="slidenum">
              <a:rPr lang="en-US" smtClean="0"/>
              <a:pPr/>
              <a:t>48</a:t>
            </a:fld>
            <a:r>
              <a:rPr lang="en-US"/>
              <a:t>/85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914400" y="0"/>
            <a:ext cx="8229600" cy="762000"/>
          </a:xfrm>
          <a:noFill/>
          <a:ln w="9525">
            <a:noFill/>
            <a:miter lim="800000"/>
            <a:headEnd/>
            <a:tailEnd/>
          </a:ln>
        </p:spPr>
        <p:txBody>
          <a:bodyPr anchor="ctr"/>
          <a:lstStyle/>
          <a:p>
            <a:pPr eaLnBrk="0" hangingPunct="0"/>
            <a:r>
              <a:rPr lang="en-US"/>
              <a:t>FS Impl.: </a:t>
            </a:r>
            <a:r>
              <a:rPr lang="en-US">
                <a:ea typeface="+mn-ea"/>
              </a:rPr>
              <a:t>LFS…</a:t>
            </a:r>
          </a:p>
        </p:txBody>
      </p:sp>
      <p:sp>
        <p:nvSpPr>
          <p:cNvPr id="51203" name="Rectangle 3"/>
          <p:cNvSpPr>
            <a:spLocks noGrp="1"/>
          </p:cNvSpPr>
          <p:nvPr>
            <p:ph type="body" sz="half" idx="4294967295"/>
          </p:nvPr>
        </p:nvSpPr>
        <p:spPr>
          <a:xfrm>
            <a:off x="304800" y="1066800"/>
            <a:ext cx="8610600" cy="4800600"/>
          </a:xfrm>
        </p:spPr>
        <p:txBody>
          <a:bodyPr/>
          <a:lstStyle/>
          <a:p>
            <a:pPr algn="just">
              <a:lnSpc>
                <a:spcPct val="90000"/>
              </a:lnSpc>
            </a:pPr>
            <a:r>
              <a:rPr lang="en-US" sz="2800">
                <a:solidFill>
                  <a:srgbClr val="FF0000"/>
                </a:solidFill>
                <a:latin typeface="Times New Roman" pitchFamily="18" charset="0"/>
                <a:cs typeface="Times New Roman" pitchFamily="18" charset="0"/>
              </a:rPr>
              <a:t>Solutions: using LFS</a:t>
            </a:r>
          </a:p>
          <a:p>
            <a:pPr lvl="1" algn="just">
              <a:lnSpc>
                <a:spcPct val="90000"/>
              </a:lnSpc>
            </a:pPr>
            <a:r>
              <a:rPr lang="en-US" sz="2600" b="1" i="1">
                <a:latin typeface="Times New Roman" pitchFamily="18" charset="0"/>
                <a:cs typeface="Times New Roman" pitchFamily="18" charset="0"/>
              </a:rPr>
              <a:t>Main idea: Structure the entire disk as a log.</a:t>
            </a:r>
          </a:p>
          <a:p>
            <a:pPr lvl="1" algn="just">
              <a:lnSpc>
                <a:spcPct val="90000"/>
              </a:lnSpc>
            </a:pPr>
            <a:r>
              <a:rPr lang="en-US" sz="2600" b="1">
                <a:solidFill>
                  <a:srgbClr val="0000FF"/>
                </a:solidFill>
                <a:latin typeface="Times New Roman" pitchFamily="18" charset="0"/>
                <a:cs typeface="Times New Roman" pitchFamily="18" charset="0"/>
              </a:rPr>
              <a:t>All writes are initially buffered in memory, and periodically, all the buffered writes to the disk in a single segment at the end of the log</a:t>
            </a:r>
            <a:r>
              <a:rPr lang="en-US" sz="2600">
                <a:solidFill>
                  <a:srgbClr val="0000FF"/>
                </a:solidFill>
                <a:latin typeface="Times New Roman" pitchFamily="18" charset="0"/>
                <a:cs typeface="Times New Roman" pitchFamily="18" charset="0"/>
              </a:rPr>
              <a:t>.</a:t>
            </a:r>
          </a:p>
          <a:p>
            <a:pPr lvl="1" algn="just">
              <a:lnSpc>
                <a:spcPct val="90000"/>
              </a:lnSpc>
            </a:pPr>
            <a:r>
              <a:rPr lang="en-US" sz="2600">
                <a:latin typeface="Times New Roman" pitchFamily="18" charset="0"/>
                <a:cs typeface="Times New Roman" pitchFamily="18" charset="0"/>
              </a:rPr>
              <a:t>A single segment </a:t>
            </a:r>
          </a:p>
          <a:p>
            <a:pPr lvl="2" algn="just">
              <a:lnSpc>
                <a:spcPct val="90000"/>
              </a:lnSpc>
            </a:pPr>
            <a:r>
              <a:rPr lang="en-US">
                <a:latin typeface="Times New Roman" pitchFamily="18" charset="0"/>
                <a:cs typeface="Times New Roman" pitchFamily="18" charset="0"/>
              </a:rPr>
              <a:t>Contains i-nodes, directory blocks, and data blocks, all mixed together.</a:t>
            </a:r>
          </a:p>
          <a:p>
            <a:pPr lvl="2" algn="just">
              <a:lnSpc>
                <a:spcPct val="90000"/>
              </a:lnSpc>
            </a:pPr>
            <a:r>
              <a:rPr lang="en-US">
                <a:latin typeface="Times New Roman" pitchFamily="18" charset="0"/>
                <a:cs typeface="Times New Roman" pitchFamily="18" charset="0"/>
              </a:rPr>
              <a:t>At the start of each segment is a segment summary telling what can be found .</a:t>
            </a:r>
          </a:p>
          <a:p>
            <a:pPr lvl="1" algn="just">
              <a:lnSpc>
                <a:spcPct val="90000"/>
              </a:lnSpc>
            </a:pPr>
            <a:r>
              <a:rPr lang="en-US" sz="2600">
                <a:latin typeface="Times New Roman" pitchFamily="18" charset="0"/>
                <a:cs typeface="Times New Roman" pitchFamily="18" charset="0"/>
              </a:rPr>
              <a:t>i-nodes are scattered all over the log (</a:t>
            </a:r>
            <a:r>
              <a:rPr lang="en-US" sz="2600" i="1">
                <a:latin typeface="Times New Roman" pitchFamily="18" charset="0"/>
                <a:cs typeface="Times New Roman" pitchFamily="18" charset="0"/>
              </a:rPr>
              <a:t>the blocks are located in the usual way when an i-node is located</a:t>
            </a:r>
            <a:r>
              <a:rPr lang="en-US" sz="2600">
                <a:latin typeface="Times New Roman" pitchFamily="18" charset="0"/>
                <a:cs typeface="Times New Roman" pitchFamily="18" charset="0"/>
              </a:rPr>
              <a:t>).</a:t>
            </a:r>
          </a:p>
        </p:txBody>
      </p:sp>
      <p:sp>
        <p:nvSpPr>
          <p:cNvPr id="51204" name="Slide Number Placeholder 5"/>
          <p:cNvSpPr>
            <a:spLocks noGrp="1"/>
          </p:cNvSpPr>
          <p:nvPr>
            <p:ph type="sldNum" sz="quarter" idx="12"/>
          </p:nvPr>
        </p:nvSpPr>
        <p:spPr bwMode="auto">
          <a:noFill/>
          <a:ln>
            <a:miter lim="800000"/>
            <a:headEnd/>
            <a:tailEnd/>
          </a:ln>
        </p:spPr>
        <p:txBody>
          <a:bodyPr/>
          <a:lstStyle/>
          <a:p>
            <a:fld id="{5B183694-34B0-4A9D-A572-74B2609432BA}" type="slidenum">
              <a:rPr lang="en-US" smtClean="0"/>
              <a:pPr/>
              <a:t>49</a:t>
            </a:fld>
            <a:r>
              <a:rPr lang="en-US"/>
              <a:t>/85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762000" y="0"/>
            <a:ext cx="8229600" cy="609600"/>
          </a:xfrm>
        </p:spPr>
        <p:txBody>
          <a:bodyPr/>
          <a:lstStyle/>
          <a:p>
            <a:r>
              <a:rPr lang="en-US" sz="4000">
                <a:latin typeface="Times New Roman" pitchFamily="18" charset="0"/>
                <a:cs typeface="Times New Roman" pitchFamily="18" charset="0"/>
              </a:rPr>
              <a:t>Objectives…</a:t>
            </a:r>
          </a:p>
        </p:txBody>
      </p:sp>
      <p:sp>
        <p:nvSpPr>
          <p:cNvPr id="6147" name="Rectangle 3"/>
          <p:cNvSpPr>
            <a:spLocks noGrp="1"/>
          </p:cNvSpPr>
          <p:nvPr>
            <p:ph type="body" idx="4294967295"/>
          </p:nvPr>
        </p:nvSpPr>
        <p:spPr>
          <a:xfrm>
            <a:off x="457200" y="685800"/>
            <a:ext cx="8077200" cy="5638800"/>
          </a:xfrm>
        </p:spPr>
        <p:txBody>
          <a:bodyPr/>
          <a:lstStyle/>
          <a:p>
            <a:r>
              <a:rPr lang="en-US" b="1">
                <a:latin typeface="Times New Roman" pitchFamily="18" charset="0"/>
                <a:cs typeface="Times New Roman" pitchFamily="18" charset="0"/>
              </a:rPr>
              <a:t>Example File Systems</a:t>
            </a:r>
          </a:p>
          <a:p>
            <a:pPr lvl="1"/>
            <a:r>
              <a:rPr lang="en-US">
                <a:latin typeface="Times New Roman" pitchFamily="18" charset="0"/>
                <a:cs typeface="Times New Roman" pitchFamily="18" charset="0"/>
              </a:rPr>
              <a:t>CD-ROM File Systems</a:t>
            </a:r>
          </a:p>
          <a:p>
            <a:pPr lvl="1"/>
            <a:r>
              <a:rPr lang="en-US">
                <a:latin typeface="Times New Roman" pitchFamily="18" charset="0"/>
                <a:cs typeface="Times New Roman" pitchFamily="18" charset="0"/>
              </a:rPr>
              <a:t>The MS-DOS File Systems</a:t>
            </a:r>
          </a:p>
          <a:p>
            <a:pPr lvl="1"/>
            <a:r>
              <a:rPr lang="en-US">
                <a:latin typeface="Times New Roman" pitchFamily="18" charset="0"/>
                <a:cs typeface="Times New Roman" pitchFamily="18" charset="0"/>
              </a:rPr>
              <a:t>The UNIX V7 File Systems</a:t>
            </a:r>
          </a:p>
        </p:txBody>
      </p:sp>
      <p:sp>
        <p:nvSpPr>
          <p:cNvPr id="6148" name="Slide Number Placeholder 5"/>
          <p:cNvSpPr>
            <a:spLocks noGrp="1"/>
          </p:cNvSpPr>
          <p:nvPr>
            <p:ph type="sldNum" sz="quarter" idx="12"/>
          </p:nvPr>
        </p:nvSpPr>
        <p:spPr bwMode="auto">
          <a:noFill/>
          <a:ln>
            <a:miter lim="800000"/>
            <a:headEnd/>
            <a:tailEnd/>
          </a:ln>
        </p:spPr>
        <p:txBody>
          <a:bodyPr/>
          <a:lstStyle/>
          <a:p>
            <a:fld id="{49AC0D63-D04C-4732-B6CD-809233E076DB}" type="slidenum">
              <a:rPr lang="en-US" smtClean="0"/>
              <a:pPr/>
              <a:t>5</a:t>
            </a:fld>
            <a:r>
              <a:rPr lang="en-US"/>
              <a:t>/85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914400" y="0"/>
            <a:ext cx="8229600" cy="762000"/>
          </a:xfrm>
          <a:noFill/>
          <a:ln w="9525">
            <a:noFill/>
            <a:miter lim="800000"/>
            <a:headEnd/>
            <a:tailEnd/>
          </a:ln>
        </p:spPr>
        <p:txBody>
          <a:bodyPr anchor="ctr"/>
          <a:lstStyle/>
          <a:p>
            <a:pPr eaLnBrk="0" hangingPunct="0"/>
            <a:r>
              <a:rPr lang="en-US"/>
              <a:t>FS Impl.: </a:t>
            </a:r>
            <a:r>
              <a:rPr lang="en-US">
                <a:ea typeface="+mn-ea"/>
              </a:rPr>
              <a:t>LFS…</a:t>
            </a:r>
          </a:p>
        </p:txBody>
      </p:sp>
      <p:sp>
        <p:nvSpPr>
          <p:cNvPr id="52227" name="Rectangle 4"/>
          <p:cNvSpPr>
            <a:spLocks noChangeArrowheads="1"/>
          </p:cNvSpPr>
          <p:nvPr/>
        </p:nvSpPr>
        <p:spPr bwMode="auto">
          <a:xfrm>
            <a:off x="914400" y="5943600"/>
            <a:ext cx="7467600" cy="646113"/>
          </a:xfrm>
          <a:prstGeom prst="rect">
            <a:avLst/>
          </a:prstGeom>
          <a:noFill/>
          <a:ln w="9525">
            <a:noFill/>
            <a:miter lim="800000"/>
            <a:headEnd/>
            <a:tailEnd/>
          </a:ln>
        </p:spPr>
        <p:txBody>
          <a:bodyPr>
            <a:spAutoFit/>
          </a:bodyPr>
          <a:lstStyle/>
          <a:p>
            <a:pPr algn="ctr"/>
            <a:r>
              <a:rPr lang="en-US"/>
              <a:t>LFS introduced by Mendel Rosenblum and John K. Ousterhout</a:t>
            </a:r>
          </a:p>
          <a:p>
            <a:pPr algn="ctr"/>
            <a:r>
              <a:rPr lang="en-US">
                <a:hlinkClick r:id="rId3"/>
              </a:rPr>
              <a:t>http://www.cs.berkeley.edu/~brewer/cs262/LFS.pdf</a:t>
            </a:r>
            <a:endParaRPr lang="en-US"/>
          </a:p>
        </p:txBody>
      </p:sp>
      <p:pic>
        <p:nvPicPr>
          <p:cNvPr id="52228" name="Picture 3"/>
          <p:cNvPicPr>
            <a:picLocks noChangeAspect="1" noChangeArrowheads="1"/>
          </p:cNvPicPr>
          <p:nvPr/>
        </p:nvPicPr>
        <p:blipFill>
          <a:blip r:embed="rId4" cstate="print"/>
          <a:srcRect/>
          <a:stretch>
            <a:fillRect/>
          </a:stretch>
        </p:blipFill>
        <p:spPr bwMode="auto">
          <a:xfrm>
            <a:off x="838200" y="3886200"/>
            <a:ext cx="7400925" cy="1876425"/>
          </a:xfrm>
          <a:prstGeom prst="rect">
            <a:avLst/>
          </a:prstGeom>
          <a:noFill/>
          <a:ln w="9525">
            <a:noFill/>
            <a:miter lim="800000"/>
            <a:headEnd/>
            <a:tailEnd/>
          </a:ln>
        </p:spPr>
      </p:pic>
      <p:pic>
        <p:nvPicPr>
          <p:cNvPr id="52229" name="Picture 4"/>
          <p:cNvPicPr>
            <a:picLocks noChangeAspect="1" noChangeArrowheads="1"/>
          </p:cNvPicPr>
          <p:nvPr/>
        </p:nvPicPr>
        <p:blipFill>
          <a:blip r:embed="rId5" cstate="print"/>
          <a:srcRect/>
          <a:stretch>
            <a:fillRect/>
          </a:stretch>
        </p:blipFill>
        <p:spPr bwMode="auto">
          <a:xfrm>
            <a:off x="1619250" y="1370013"/>
            <a:ext cx="5772150" cy="2363787"/>
          </a:xfrm>
          <a:prstGeom prst="rect">
            <a:avLst/>
          </a:prstGeom>
          <a:noFill/>
          <a:ln w="9525">
            <a:noFill/>
            <a:miter lim="800000"/>
            <a:headEnd/>
            <a:tailEnd/>
          </a:ln>
        </p:spPr>
      </p:pic>
      <p:sp>
        <p:nvSpPr>
          <p:cNvPr id="52230" name="Slide Number Placeholder 7"/>
          <p:cNvSpPr>
            <a:spLocks noGrp="1"/>
          </p:cNvSpPr>
          <p:nvPr>
            <p:ph type="sldNum" sz="quarter" idx="12"/>
          </p:nvPr>
        </p:nvSpPr>
        <p:spPr bwMode="auto">
          <a:noFill/>
          <a:ln>
            <a:miter lim="800000"/>
            <a:headEnd/>
            <a:tailEnd/>
          </a:ln>
        </p:spPr>
        <p:txBody>
          <a:bodyPr/>
          <a:lstStyle/>
          <a:p>
            <a:fld id="{DE81FB84-92DD-4D2D-95AF-50E9432C426E}" type="slidenum">
              <a:rPr lang="en-US" smtClean="0"/>
              <a:pPr/>
              <a:t>50</a:t>
            </a:fld>
            <a:r>
              <a:rPr lang="en-US"/>
              <a:t>/85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914400" y="0"/>
            <a:ext cx="8229600" cy="838200"/>
          </a:xfrm>
          <a:noFill/>
          <a:ln w="9525">
            <a:noFill/>
            <a:miter lim="800000"/>
            <a:headEnd/>
            <a:tailEnd/>
          </a:ln>
        </p:spPr>
        <p:txBody>
          <a:bodyPr anchor="ctr"/>
          <a:lstStyle/>
          <a:p>
            <a:pPr eaLnBrk="0" hangingPunct="0"/>
            <a:r>
              <a:rPr lang="en-US"/>
              <a:t>FS Impl.: </a:t>
            </a:r>
            <a:r>
              <a:rPr lang="en-US">
                <a:ea typeface="+mn-ea"/>
              </a:rPr>
              <a:t>LFS…</a:t>
            </a:r>
          </a:p>
        </p:txBody>
      </p:sp>
      <p:sp>
        <p:nvSpPr>
          <p:cNvPr id="53251" name="Rectangle 3"/>
          <p:cNvSpPr>
            <a:spLocks noGrp="1"/>
          </p:cNvSpPr>
          <p:nvPr>
            <p:ph type="body" sz="half" idx="4294967295"/>
          </p:nvPr>
        </p:nvSpPr>
        <p:spPr>
          <a:xfrm>
            <a:off x="152400" y="1447800"/>
            <a:ext cx="8839200" cy="4495800"/>
          </a:xfrm>
        </p:spPr>
        <p:txBody>
          <a:bodyPr/>
          <a:lstStyle/>
          <a:p>
            <a:pPr algn="just">
              <a:lnSpc>
                <a:spcPct val="90000"/>
              </a:lnSpc>
            </a:pPr>
            <a:r>
              <a:rPr lang="en-US" sz="2800">
                <a:latin typeface="Times New Roman" pitchFamily="18" charset="0"/>
                <a:cs typeface="Times New Roman" pitchFamily="18" charset="0"/>
              </a:rPr>
              <a:t>Solutions: using LFS…</a:t>
            </a:r>
          </a:p>
          <a:p>
            <a:pPr lvl="1" algn="just">
              <a:lnSpc>
                <a:spcPct val="90000"/>
              </a:lnSpc>
            </a:pPr>
            <a:r>
              <a:rPr lang="en-US" sz="2600" b="1" i="1">
                <a:latin typeface="Times New Roman" pitchFamily="18" charset="0"/>
                <a:cs typeface="Times New Roman" pitchFamily="18" charset="0"/>
              </a:rPr>
              <a:t>Finding i-node is much harder</a:t>
            </a:r>
            <a:r>
              <a:rPr lang="en-US" sz="2600">
                <a:latin typeface="Times New Roman" pitchFamily="18" charset="0"/>
                <a:cs typeface="Times New Roman" pitchFamily="18" charset="0"/>
              </a:rPr>
              <a:t>, since its address cannot simply calculated from its i-number. </a:t>
            </a:r>
          </a:p>
          <a:p>
            <a:pPr lvl="2" algn="just">
              <a:lnSpc>
                <a:spcPct val="90000"/>
              </a:lnSpc>
            </a:pPr>
            <a:r>
              <a:rPr lang="en-US">
                <a:latin typeface="Times New Roman" pitchFamily="18" charset="0"/>
                <a:cs typeface="Times New Roman" pitchFamily="18" charset="0"/>
              </a:rPr>
              <a:t>Thus, an i-node map, indexed by i-number is maintained.</a:t>
            </a:r>
          </a:p>
          <a:p>
            <a:pPr lvl="2" algn="just">
              <a:lnSpc>
                <a:spcPct val="90000"/>
              </a:lnSpc>
            </a:pPr>
            <a:r>
              <a:rPr lang="en-US">
                <a:latin typeface="Times New Roman" pitchFamily="18" charset="0"/>
                <a:cs typeface="Times New Roman" pitchFamily="18" charset="0"/>
              </a:rPr>
              <a:t>Entry i in this map points to i-node i on the disk.</a:t>
            </a:r>
          </a:p>
          <a:p>
            <a:pPr lvl="2" algn="just">
              <a:lnSpc>
                <a:spcPct val="90000"/>
              </a:lnSpc>
            </a:pPr>
            <a:r>
              <a:rPr lang="en-US">
                <a:latin typeface="Times New Roman" pitchFamily="18" charset="0"/>
                <a:cs typeface="Times New Roman" pitchFamily="18" charset="0"/>
              </a:rPr>
              <a:t>The map is kept on disk, but it is also cached </a:t>
            </a:r>
            <a:r>
              <a:rPr lang="en-US">
                <a:latin typeface="Times New Roman" pitchFamily="18" charset="0"/>
                <a:cs typeface="Times New Roman" pitchFamily="18" charset="0"/>
                <a:sym typeface="Wingdings" pitchFamily="2" charset="2"/>
              </a:rPr>
              <a:t></a:t>
            </a:r>
            <a:r>
              <a:rPr lang="en-US">
                <a:latin typeface="Times New Roman" pitchFamily="18" charset="0"/>
                <a:cs typeface="Times New Roman" pitchFamily="18" charset="0"/>
              </a:rPr>
              <a:t> the most heavily used parts will be in memory most of the time</a:t>
            </a:r>
          </a:p>
          <a:p>
            <a:pPr lvl="1" algn="just">
              <a:lnSpc>
                <a:spcPct val="90000"/>
              </a:lnSpc>
            </a:pPr>
            <a:r>
              <a:rPr lang="en-US" sz="2400">
                <a:latin typeface="Times New Roman" pitchFamily="18" charset="0"/>
                <a:cs typeface="Times New Roman" pitchFamily="18" charset="0"/>
              </a:rPr>
              <a:t>Opening a file consists of using the map to locate the i-node for file. Once the i-node has been located, the addresses of the blocks can be found from it. All of the blocks will themselves be in segments somewhere in the log.</a:t>
            </a:r>
          </a:p>
        </p:txBody>
      </p:sp>
      <p:sp>
        <p:nvSpPr>
          <p:cNvPr id="4" name="Rectangle 3"/>
          <p:cNvSpPr/>
          <p:nvPr/>
        </p:nvSpPr>
        <p:spPr>
          <a:xfrm>
            <a:off x="609600" y="5867400"/>
            <a:ext cx="8001000" cy="609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t>Filename </a:t>
            </a:r>
            <a:r>
              <a:rPr lang="en-US" sz="2000">
                <a:sym typeface="Wingdings" pitchFamily="2" charset="2"/>
              </a:rPr>
              <a:t>  i-node map  position of i-node  addresses of  data blocks</a:t>
            </a:r>
          </a:p>
          <a:p>
            <a:pPr>
              <a:defRPr/>
            </a:pPr>
            <a:r>
              <a:rPr lang="en-US" sz="2000">
                <a:sym typeface="Wingdings" pitchFamily="2" charset="2"/>
              </a:rPr>
              <a:t>                    (on disk or cache)             </a:t>
            </a:r>
            <a:endParaRPr lang="en-US" sz="2000"/>
          </a:p>
        </p:txBody>
      </p:sp>
      <p:sp>
        <p:nvSpPr>
          <p:cNvPr id="53253" name="Slide Number Placeholder 6"/>
          <p:cNvSpPr>
            <a:spLocks noGrp="1"/>
          </p:cNvSpPr>
          <p:nvPr>
            <p:ph type="sldNum" sz="quarter" idx="12"/>
          </p:nvPr>
        </p:nvSpPr>
        <p:spPr bwMode="auto">
          <a:noFill/>
          <a:ln>
            <a:miter lim="800000"/>
            <a:headEnd/>
            <a:tailEnd/>
          </a:ln>
        </p:spPr>
        <p:txBody>
          <a:bodyPr/>
          <a:lstStyle/>
          <a:p>
            <a:fld id="{2EEE0B55-3577-4517-893E-534CE1DC34D7}" type="slidenum">
              <a:rPr lang="en-US" smtClean="0"/>
              <a:pPr/>
              <a:t>51</a:t>
            </a:fld>
            <a:r>
              <a:rPr lang="en-US"/>
              <a:t>/85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LFS…</a:t>
            </a:r>
          </a:p>
        </p:txBody>
      </p:sp>
      <p:sp>
        <p:nvSpPr>
          <p:cNvPr id="54275" name="Rectangle 3"/>
          <p:cNvSpPr>
            <a:spLocks noGrp="1"/>
          </p:cNvSpPr>
          <p:nvPr>
            <p:ph type="body" sz="half" idx="4294967295"/>
          </p:nvPr>
        </p:nvSpPr>
        <p:spPr>
          <a:xfrm>
            <a:off x="304800" y="1371600"/>
            <a:ext cx="8839200" cy="2209800"/>
          </a:xfrm>
        </p:spPr>
        <p:txBody>
          <a:bodyPr>
            <a:normAutofit fontScale="92500" lnSpcReduction="10000"/>
          </a:bodyPr>
          <a:lstStyle/>
          <a:p>
            <a:pPr algn="just"/>
            <a:r>
              <a:rPr lang="en-US" sz="2800" b="1" i="1">
                <a:solidFill>
                  <a:srgbClr val="FF0000"/>
                </a:solidFill>
                <a:latin typeface="Times New Roman" pitchFamily="18" charset="0"/>
                <a:cs typeface="Times New Roman" pitchFamily="18" charset="0"/>
              </a:rPr>
              <a:t>Problems</a:t>
            </a:r>
          </a:p>
          <a:p>
            <a:pPr lvl="1" algn="just"/>
            <a:r>
              <a:rPr lang="en-US" sz="2400">
                <a:solidFill>
                  <a:srgbClr val="FF0000"/>
                </a:solidFill>
                <a:latin typeface="Times New Roman" pitchFamily="18" charset="0"/>
                <a:cs typeface="Times New Roman" pitchFamily="18" charset="0"/>
              </a:rPr>
              <a:t>Disks are finitely large, thus when the log occupies the entire disk, no new segments can be written.</a:t>
            </a:r>
          </a:p>
          <a:p>
            <a:pPr lvl="1" algn="just"/>
            <a:r>
              <a:rPr lang="en-US" sz="2400">
                <a:solidFill>
                  <a:srgbClr val="FF0000"/>
                </a:solidFill>
                <a:latin typeface="Times New Roman" pitchFamily="18" charset="0"/>
                <a:cs typeface="Times New Roman" pitchFamily="18" charset="0"/>
              </a:rPr>
              <a:t>Many existing segments may have blocks that are no longer need but they still occupy space is previously written segments.</a:t>
            </a:r>
          </a:p>
          <a:p>
            <a:pPr lvl="1" algn="just">
              <a:buFont typeface="Arial" charset="0"/>
              <a:buNone/>
            </a:pPr>
            <a:r>
              <a:rPr lang="en-US" sz="2400">
                <a:latin typeface="Times New Roman" pitchFamily="18" charset="0"/>
                <a:cs typeface="Times New Roman" pitchFamily="18" charset="0"/>
                <a:sym typeface="Wingdings" pitchFamily="2" charset="2"/>
              </a:rPr>
              <a:t> </a:t>
            </a:r>
            <a:r>
              <a:rPr lang="en-US" sz="2400" b="1">
                <a:solidFill>
                  <a:srgbClr val="0000FF"/>
                </a:solidFill>
                <a:latin typeface="Times New Roman" pitchFamily="18" charset="0"/>
                <a:cs typeface="Times New Roman" pitchFamily="18" charset="0"/>
                <a:sym typeface="Wingdings" pitchFamily="2" charset="2"/>
              </a:rPr>
              <a:t>Cleaner thread is used.</a:t>
            </a:r>
            <a:endParaRPr lang="en-US" sz="2400" b="1">
              <a:solidFill>
                <a:srgbClr val="0000FF"/>
              </a:solidFill>
              <a:latin typeface="Times New Roman" pitchFamily="18" charset="0"/>
              <a:cs typeface="Times New Roman" pitchFamily="18" charset="0"/>
            </a:endParaRPr>
          </a:p>
        </p:txBody>
      </p:sp>
      <p:pic>
        <p:nvPicPr>
          <p:cNvPr id="54276" name="Picture 4"/>
          <p:cNvPicPr>
            <a:picLocks noChangeAspect="1" noChangeArrowheads="1"/>
          </p:cNvPicPr>
          <p:nvPr/>
        </p:nvPicPr>
        <p:blipFill>
          <a:blip r:embed="rId3" cstate="print"/>
          <a:srcRect/>
          <a:stretch>
            <a:fillRect/>
          </a:stretch>
        </p:blipFill>
        <p:spPr bwMode="auto">
          <a:xfrm>
            <a:off x="381000" y="3962400"/>
            <a:ext cx="8382000" cy="2066925"/>
          </a:xfrm>
          <a:prstGeom prst="rect">
            <a:avLst/>
          </a:prstGeom>
          <a:noFill/>
          <a:ln w="9525">
            <a:noFill/>
            <a:miter lim="800000"/>
            <a:headEnd/>
            <a:tailEnd/>
          </a:ln>
        </p:spPr>
      </p:pic>
      <p:sp>
        <p:nvSpPr>
          <p:cNvPr id="54277" name="Rectangle 4"/>
          <p:cNvSpPr>
            <a:spLocks noChangeArrowheads="1"/>
          </p:cNvSpPr>
          <p:nvPr/>
        </p:nvSpPr>
        <p:spPr bwMode="auto">
          <a:xfrm>
            <a:off x="533400" y="6135688"/>
            <a:ext cx="8153400" cy="646112"/>
          </a:xfrm>
          <a:prstGeom prst="rect">
            <a:avLst/>
          </a:prstGeom>
          <a:noFill/>
          <a:ln w="9525">
            <a:noFill/>
            <a:miter lim="800000"/>
            <a:headEnd/>
            <a:tailEnd/>
          </a:ln>
        </p:spPr>
        <p:txBody>
          <a:bodyPr>
            <a:spAutoFit/>
          </a:bodyPr>
          <a:lstStyle/>
          <a:p>
            <a:pPr algn="ctr"/>
            <a:r>
              <a:rPr lang="en-US"/>
              <a:t>Possible free space management solutions for log-structured ﬁle systems</a:t>
            </a:r>
          </a:p>
          <a:p>
            <a:pPr algn="ctr"/>
            <a:r>
              <a:rPr lang="en-US">
                <a:hlinkClick r:id="rId4"/>
              </a:rPr>
              <a:t>http://www.cs.berkeley.edu/~brewer/cs262/LFS.pdf</a:t>
            </a:r>
            <a:endParaRPr lang="en-US"/>
          </a:p>
        </p:txBody>
      </p:sp>
      <p:sp>
        <p:nvSpPr>
          <p:cNvPr id="54278" name="Slide Number Placeholder 7"/>
          <p:cNvSpPr>
            <a:spLocks noGrp="1"/>
          </p:cNvSpPr>
          <p:nvPr>
            <p:ph type="sldNum" sz="quarter" idx="12"/>
          </p:nvPr>
        </p:nvSpPr>
        <p:spPr bwMode="auto">
          <a:noFill/>
          <a:ln>
            <a:miter lim="800000"/>
            <a:headEnd/>
            <a:tailEnd/>
          </a:ln>
        </p:spPr>
        <p:txBody>
          <a:bodyPr/>
          <a:lstStyle/>
          <a:p>
            <a:fld id="{F6570CE5-F2D7-48C5-A374-F1ADC70370E0}" type="slidenum">
              <a:rPr lang="en-US" smtClean="0"/>
              <a:pPr/>
              <a:t>52</a:t>
            </a:fld>
            <a:r>
              <a:rPr lang="en-US"/>
              <a:t>/85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LFS…</a:t>
            </a:r>
          </a:p>
        </p:txBody>
      </p:sp>
      <p:sp>
        <p:nvSpPr>
          <p:cNvPr id="55299" name="Rectangle 3"/>
          <p:cNvSpPr>
            <a:spLocks noGrp="1"/>
          </p:cNvSpPr>
          <p:nvPr>
            <p:ph type="body" sz="half" idx="4294967295"/>
          </p:nvPr>
        </p:nvSpPr>
        <p:spPr>
          <a:xfrm>
            <a:off x="228600" y="1295400"/>
            <a:ext cx="8686800" cy="4724400"/>
          </a:xfrm>
        </p:spPr>
        <p:txBody>
          <a:bodyPr>
            <a:normAutofit fontScale="92500" lnSpcReduction="10000"/>
          </a:bodyPr>
          <a:lstStyle/>
          <a:p>
            <a:pPr algn="just"/>
            <a:r>
              <a:rPr lang="en-US" sz="2800" b="1" i="1">
                <a:solidFill>
                  <a:srgbClr val="0000FF"/>
                </a:solidFill>
                <a:latin typeface="Times New Roman" pitchFamily="18" charset="0"/>
                <a:cs typeface="Times New Roman" pitchFamily="18" charset="0"/>
              </a:rPr>
              <a:t>Solutions</a:t>
            </a:r>
          </a:p>
          <a:p>
            <a:pPr lvl="1" algn="just"/>
            <a:r>
              <a:rPr lang="en-US" sz="2600">
                <a:latin typeface="Times New Roman" pitchFamily="18" charset="0"/>
                <a:cs typeface="Times New Roman" pitchFamily="18" charset="0"/>
              </a:rPr>
              <a:t>Cleaner thread spends its time scanning the log circularly to compact it.</a:t>
            </a:r>
          </a:p>
          <a:p>
            <a:pPr lvl="2" algn="just"/>
            <a:r>
              <a:rPr lang="en-US" sz="2000">
                <a:latin typeface="Times New Roman" pitchFamily="18" charset="0"/>
                <a:cs typeface="Times New Roman" pitchFamily="18" charset="0"/>
              </a:rPr>
              <a:t>It starts out by reading the summary of first segment in the log to see which i-nodes and files are there</a:t>
            </a:r>
          </a:p>
          <a:p>
            <a:pPr lvl="2" algn="just"/>
            <a:r>
              <a:rPr lang="en-US" sz="2000">
                <a:latin typeface="Times New Roman" pitchFamily="18" charset="0"/>
                <a:cs typeface="Times New Roman" pitchFamily="18" charset="0"/>
              </a:rPr>
              <a:t>It then checks the current i-node map to see if the i-nodes are still current and file blocks are still in use → is written in the next segment. Otherwise, that information is discarded</a:t>
            </a:r>
          </a:p>
          <a:p>
            <a:pPr lvl="2" algn="just"/>
            <a:r>
              <a:rPr lang="en-US" sz="2000">
                <a:latin typeface="Times New Roman" pitchFamily="18" charset="0"/>
                <a:cs typeface="Times New Roman" pitchFamily="18" charset="0"/>
              </a:rPr>
              <a:t>Cleaner moves along the log, removing old segments from the back and putting any live data into memory for rewriting in the next segment</a:t>
            </a:r>
          </a:p>
          <a:p>
            <a:pPr lvl="1" algn="just">
              <a:buFont typeface="Arial" charset="0"/>
              <a:buNone/>
            </a:pPr>
            <a:r>
              <a:rPr lang="en-US" sz="2600">
                <a:latin typeface="Times New Roman" pitchFamily="18" charset="0"/>
                <a:cs typeface="Times New Roman" pitchFamily="18" charset="0"/>
                <a:sym typeface="Wingdings" pitchFamily="2" charset="2"/>
              </a:rPr>
              <a:t></a:t>
            </a:r>
            <a:r>
              <a:rPr lang="en-US" sz="2600">
                <a:latin typeface="Times New Roman" pitchFamily="18" charset="0"/>
                <a:cs typeface="Times New Roman" pitchFamily="18" charset="0"/>
              </a:rPr>
              <a:t> the disk is a big circular buffer, with the writer thread adding new segment to the front and the cleaner thread removing old ones from the back.</a:t>
            </a:r>
          </a:p>
          <a:p>
            <a:pPr algn="just">
              <a:buFont typeface="Arial" charset="0"/>
              <a:buNone/>
            </a:pPr>
            <a:r>
              <a:rPr lang="en-US" sz="2400">
                <a:latin typeface="Times New Roman" pitchFamily="18" charset="0"/>
                <a:cs typeface="Times New Roman" pitchFamily="18" charset="0"/>
                <a:sym typeface="Wingdings" pitchFamily="2" charset="2"/>
              </a:rPr>
              <a:t></a:t>
            </a:r>
            <a:r>
              <a:rPr lang="en-US" sz="2400">
                <a:latin typeface="Times New Roman" pitchFamily="18" charset="0"/>
                <a:cs typeface="Times New Roman" pitchFamily="18" charset="0"/>
              </a:rPr>
              <a:t>complexity </a:t>
            </a:r>
          </a:p>
        </p:txBody>
      </p:sp>
      <p:sp>
        <p:nvSpPr>
          <p:cNvPr id="55300" name="Slide Number Placeholder 5"/>
          <p:cNvSpPr>
            <a:spLocks noGrp="1"/>
          </p:cNvSpPr>
          <p:nvPr>
            <p:ph type="sldNum" sz="quarter" idx="12"/>
          </p:nvPr>
        </p:nvSpPr>
        <p:spPr bwMode="auto">
          <a:noFill/>
          <a:ln>
            <a:miter lim="800000"/>
            <a:headEnd/>
            <a:tailEnd/>
          </a:ln>
        </p:spPr>
        <p:txBody>
          <a:bodyPr/>
          <a:lstStyle/>
          <a:p>
            <a:fld id="{A8CCFA6B-0CE1-4509-8BAE-305BEF81C94A}" type="slidenum">
              <a:rPr lang="en-US" smtClean="0"/>
              <a:pPr/>
              <a:t>53</a:t>
            </a:fld>
            <a:r>
              <a:rPr lang="en-US"/>
              <a:t>/85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914400" y="0"/>
            <a:ext cx="8229600" cy="1066800"/>
          </a:xfrm>
          <a:noFill/>
          <a:ln w="9525">
            <a:noFill/>
            <a:miter lim="800000"/>
            <a:headEnd/>
            <a:tailEnd/>
          </a:ln>
        </p:spPr>
        <p:txBody>
          <a:bodyPr anchor="ctr"/>
          <a:lstStyle/>
          <a:p>
            <a:pPr eaLnBrk="0" hangingPunct="0"/>
            <a:r>
              <a:rPr lang="en-US"/>
              <a:t>FS Impl.: </a:t>
            </a:r>
            <a:r>
              <a:rPr lang="en-US">
                <a:ea typeface="+mn-ea"/>
              </a:rPr>
              <a:t>Journaling File System – JFS</a:t>
            </a:r>
          </a:p>
        </p:txBody>
      </p:sp>
      <p:sp>
        <p:nvSpPr>
          <p:cNvPr id="56323" name="Rectangle 3"/>
          <p:cNvSpPr>
            <a:spLocks noGrp="1"/>
          </p:cNvSpPr>
          <p:nvPr>
            <p:ph type="body" sz="half" idx="4294967295"/>
          </p:nvPr>
        </p:nvSpPr>
        <p:spPr>
          <a:xfrm>
            <a:off x="304800" y="1219200"/>
            <a:ext cx="8610600" cy="4419600"/>
          </a:xfrm>
        </p:spPr>
        <p:txBody>
          <a:bodyPr>
            <a:normAutofit lnSpcReduction="10000"/>
          </a:bodyPr>
          <a:lstStyle/>
          <a:p>
            <a:pPr algn="just">
              <a:lnSpc>
                <a:spcPct val="90000"/>
              </a:lnSpc>
            </a:pPr>
            <a:r>
              <a:rPr lang="en-US" sz="2000" b="1" i="1">
                <a:latin typeface="Times New Roman" pitchFamily="18" charset="0"/>
                <a:cs typeface="Times New Roman" pitchFamily="18" charset="0"/>
              </a:rPr>
              <a:t>Hệ thống file ghi nhật trình</a:t>
            </a:r>
          </a:p>
          <a:p>
            <a:pPr algn="just">
              <a:lnSpc>
                <a:spcPct val="90000"/>
              </a:lnSpc>
            </a:pPr>
            <a:r>
              <a:rPr lang="en-US" sz="2800" b="1" i="1">
                <a:solidFill>
                  <a:srgbClr val="0000FF"/>
                </a:solidFill>
                <a:latin typeface="Times New Roman" pitchFamily="18" charset="0"/>
                <a:cs typeface="Times New Roman" pitchFamily="18" charset="0"/>
              </a:rPr>
              <a:t>Keep a log of what the file system is going to do before it does it.</a:t>
            </a:r>
          </a:p>
          <a:p>
            <a:pPr lvl="1" algn="just">
              <a:lnSpc>
                <a:spcPct val="90000"/>
              </a:lnSpc>
            </a:pPr>
            <a:r>
              <a:rPr lang="en-US" sz="2400">
                <a:latin typeface="Times New Roman" pitchFamily="18" charset="0"/>
                <a:cs typeface="Times New Roman" pitchFamily="18" charset="0"/>
              </a:rPr>
              <a:t>If the system crashes before it can do its planned work</a:t>
            </a:r>
          </a:p>
          <a:p>
            <a:pPr lvl="1" algn="just">
              <a:lnSpc>
                <a:spcPct val="90000"/>
              </a:lnSpc>
            </a:pPr>
            <a:r>
              <a:rPr lang="en-US" sz="2400">
                <a:latin typeface="Times New Roman" pitchFamily="18" charset="0"/>
                <a:cs typeface="Times New Roman" pitchFamily="18" charset="0"/>
              </a:rPr>
              <a:t>Upon rebooting the system can look in the log to see that was going on at the time of the crash and finish the job</a:t>
            </a:r>
          </a:p>
          <a:p>
            <a:pPr algn="just">
              <a:lnSpc>
                <a:spcPct val="90000"/>
              </a:lnSpc>
            </a:pPr>
            <a:r>
              <a:rPr lang="en-US" sz="2800">
                <a:latin typeface="Times New Roman" pitchFamily="18" charset="0"/>
                <a:cs typeface="Times New Roman" pitchFamily="18" charset="0"/>
              </a:rPr>
              <a:t>NTFS and Linux ext3 file system applied</a:t>
            </a:r>
          </a:p>
          <a:p>
            <a:pPr algn="just">
              <a:lnSpc>
                <a:spcPct val="90000"/>
              </a:lnSpc>
            </a:pPr>
            <a:r>
              <a:rPr lang="en-US" sz="2800">
                <a:latin typeface="Times New Roman" pitchFamily="18" charset="0"/>
                <a:cs typeface="Times New Roman" pitchFamily="18" charset="0"/>
              </a:rPr>
              <a:t>Operations required to remove a file in UNIX:</a:t>
            </a:r>
          </a:p>
          <a:p>
            <a:pPr lvl="1" algn="just">
              <a:lnSpc>
                <a:spcPct val="90000"/>
              </a:lnSpc>
            </a:pPr>
            <a:r>
              <a:rPr lang="en-US" sz="2400">
                <a:latin typeface="Times New Roman" pitchFamily="18" charset="0"/>
                <a:cs typeface="Times New Roman" pitchFamily="18" charset="0"/>
              </a:rPr>
              <a:t>Remove the file from its directory.</a:t>
            </a:r>
          </a:p>
          <a:p>
            <a:pPr lvl="1" algn="just">
              <a:lnSpc>
                <a:spcPct val="90000"/>
              </a:lnSpc>
            </a:pPr>
            <a:r>
              <a:rPr lang="en-US" sz="2400">
                <a:latin typeface="Times New Roman" pitchFamily="18" charset="0"/>
                <a:cs typeface="Times New Roman" pitchFamily="18" charset="0"/>
              </a:rPr>
              <a:t>Release the i-node to the pool of free i-nodes.</a:t>
            </a:r>
          </a:p>
          <a:p>
            <a:pPr lvl="1" algn="just">
              <a:lnSpc>
                <a:spcPct val="90000"/>
              </a:lnSpc>
            </a:pPr>
            <a:r>
              <a:rPr lang="en-US" sz="2400">
                <a:latin typeface="Times New Roman" pitchFamily="18" charset="0"/>
                <a:cs typeface="Times New Roman" pitchFamily="18" charset="0"/>
              </a:rPr>
              <a:t>Return all the disk blocks to the pool of free disk blocks.</a:t>
            </a:r>
          </a:p>
        </p:txBody>
      </p:sp>
      <p:sp>
        <p:nvSpPr>
          <p:cNvPr id="56324" name="Slide Number Placeholder 5"/>
          <p:cNvSpPr>
            <a:spLocks noGrp="1"/>
          </p:cNvSpPr>
          <p:nvPr>
            <p:ph type="sldNum" sz="quarter" idx="12"/>
          </p:nvPr>
        </p:nvSpPr>
        <p:spPr bwMode="auto">
          <a:noFill/>
          <a:ln>
            <a:miter lim="800000"/>
            <a:headEnd/>
            <a:tailEnd/>
          </a:ln>
        </p:spPr>
        <p:txBody>
          <a:bodyPr/>
          <a:lstStyle/>
          <a:p>
            <a:fld id="{36D1E33E-9331-4120-B4BE-F97ADE56B13E}" type="slidenum">
              <a:rPr lang="en-US" smtClean="0"/>
              <a:pPr/>
              <a:t>54</a:t>
            </a:fld>
            <a:r>
              <a:rPr lang="en-US"/>
              <a:t>/85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JFS…</a:t>
            </a:r>
          </a:p>
        </p:txBody>
      </p:sp>
      <p:sp>
        <p:nvSpPr>
          <p:cNvPr id="57347" name="Rectangle 3"/>
          <p:cNvSpPr>
            <a:spLocks noGrp="1"/>
          </p:cNvSpPr>
          <p:nvPr>
            <p:ph type="body" sz="half" idx="4294967295"/>
          </p:nvPr>
        </p:nvSpPr>
        <p:spPr>
          <a:xfrm>
            <a:off x="228600" y="1295400"/>
            <a:ext cx="8686800" cy="5105400"/>
          </a:xfrm>
        </p:spPr>
        <p:txBody>
          <a:bodyPr/>
          <a:lstStyle/>
          <a:p>
            <a:pPr algn="just">
              <a:lnSpc>
                <a:spcPct val="90000"/>
              </a:lnSpc>
            </a:pPr>
            <a:r>
              <a:rPr lang="en-US" sz="2800" b="1" i="1">
                <a:latin typeface="Times New Roman" pitchFamily="18" charset="0"/>
                <a:cs typeface="Times New Roman" pitchFamily="18" charset="0"/>
              </a:rPr>
              <a:t>Problems</a:t>
            </a:r>
          </a:p>
          <a:p>
            <a:pPr lvl="1" algn="just">
              <a:lnSpc>
                <a:spcPct val="90000"/>
              </a:lnSpc>
            </a:pPr>
            <a:r>
              <a:rPr lang="en-US" sz="2600">
                <a:latin typeface="Times New Roman" pitchFamily="18" charset="0"/>
                <a:cs typeface="Times New Roman" pitchFamily="18" charset="0"/>
              </a:rPr>
              <a:t>The first step is completed and the system crashes.</a:t>
            </a:r>
          </a:p>
          <a:p>
            <a:pPr lvl="2" algn="just">
              <a:lnSpc>
                <a:spcPct val="90000"/>
              </a:lnSpc>
            </a:pPr>
            <a:r>
              <a:rPr lang="en-US">
                <a:latin typeface="Times New Roman" pitchFamily="18" charset="0"/>
                <a:cs typeface="Times New Roman" pitchFamily="18" charset="0"/>
              </a:rPr>
              <a:t>The i-node and file blocks will not be accessible from any file, but will also not be available for reassignment</a:t>
            </a:r>
          </a:p>
          <a:p>
            <a:pPr lvl="1" algn="just">
              <a:lnSpc>
                <a:spcPct val="90000"/>
              </a:lnSpc>
            </a:pPr>
            <a:r>
              <a:rPr lang="en-US" sz="2600">
                <a:latin typeface="Times New Roman" pitchFamily="18" charset="0"/>
                <a:cs typeface="Times New Roman" pitchFamily="18" charset="0"/>
              </a:rPr>
              <a:t>The second step is completed and the system crashes.</a:t>
            </a:r>
          </a:p>
          <a:p>
            <a:pPr lvl="2" algn="just">
              <a:lnSpc>
                <a:spcPct val="90000"/>
              </a:lnSpc>
            </a:pPr>
            <a:r>
              <a:rPr lang="en-US">
                <a:latin typeface="Times New Roman" pitchFamily="18" charset="0"/>
                <a:cs typeface="Times New Roman" pitchFamily="18" charset="0"/>
              </a:rPr>
              <a:t>Only blocks are lost</a:t>
            </a:r>
          </a:p>
          <a:p>
            <a:pPr lvl="1" algn="just">
              <a:lnSpc>
                <a:spcPct val="90000"/>
              </a:lnSpc>
            </a:pPr>
            <a:r>
              <a:rPr lang="en-US" sz="2600">
                <a:latin typeface="Times New Roman" pitchFamily="18" charset="0"/>
                <a:cs typeface="Times New Roman" pitchFamily="18" charset="0"/>
              </a:rPr>
              <a:t>If the order of operation is changed </a:t>
            </a:r>
          </a:p>
          <a:p>
            <a:pPr lvl="2" algn="just">
              <a:lnSpc>
                <a:spcPct val="90000"/>
              </a:lnSpc>
            </a:pPr>
            <a:r>
              <a:rPr lang="en-US">
                <a:latin typeface="Times New Roman" pitchFamily="18" charset="0"/>
                <a:cs typeface="Times New Roman" pitchFamily="18" charset="0"/>
              </a:rPr>
              <a:t>If the i-node is released first, then after rebooting, the i-node may be reassigned, but the old directory entry will continue to point to it, hence to the wrong file.</a:t>
            </a:r>
          </a:p>
          <a:p>
            <a:pPr lvl="2" algn="just">
              <a:lnSpc>
                <a:spcPct val="90000"/>
              </a:lnSpc>
            </a:pPr>
            <a:r>
              <a:rPr lang="en-US">
                <a:latin typeface="Times New Roman" pitchFamily="18" charset="0"/>
                <a:cs typeface="Times New Roman" pitchFamily="18" charset="0"/>
              </a:rPr>
              <a:t>If the blocks are released first, then a crash before i-node is cleared (means the valid directory entry points to an i-node listing blocks now is the free storage pool).</a:t>
            </a:r>
          </a:p>
        </p:txBody>
      </p:sp>
      <p:sp>
        <p:nvSpPr>
          <p:cNvPr id="57348" name="Slide Number Placeholder 5"/>
          <p:cNvSpPr>
            <a:spLocks noGrp="1"/>
          </p:cNvSpPr>
          <p:nvPr>
            <p:ph type="sldNum" sz="quarter" idx="12"/>
          </p:nvPr>
        </p:nvSpPr>
        <p:spPr bwMode="auto">
          <a:noFill/>
          <a:ln>
            <a:miter lim="800000"/>
            <a:headEnd/>
            <a:tailEnd/>
          </a:ln>
        </p:spPr>
        <p:txBody>
          <a:bodyPr/>
          <a:lstStyle/>
          <a:p>
            <a:fld id="{253B842C-5B1D-4AA3-A520-DBADA8CCAE54}" type="slidenum">
              <a:rPr lang="en-US" smtClean="0"/>
              <a:pPr/>
              <a:t>55</a:t>
            </a:fld>
            <a:r>
              <a:rPr lang="en-US"/>
              <a:t>/85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JFS mechanism</a:t>
            </a:r>
          </a:p>
        </p:txBody>
      </p:sp>
      <p:sp>
        <p:nvSpPr>
          <p:cNvPr id="58371" name="Rectangle 3"/>
          <p:cNvSpPr>
            <a:spLocks noGrp="1"/>
          </p:cNvSpPr>
          <p:nvPr>
            <p:ph type="body" sz="half" idx="4294967295"/>
          </p:nvPr>
        </p:nvSpPr>
        <p:spPr>
          <a:xfrm>
            <a:off x="152400" y="1447800"/>
            <a:ext cx="8686800" cy="4876800"/>
          </a:xfrm>
        </p:spPr>
        <p:txBody>
          <a:bodyPr>
            <a:normAutofit lnSpcReduction="10000"/>
          </a:bodyPr>
          <a:lstStyle/>
          <a:p>
            <a:pPr marL="347663" lvl="1" algn="just"/>
            <a:r>
              <a:rPr lang="en-US" sz="2200">
                <a:solidFill>
                  <a:srgbClr val="0000FF"/>
                </a:solidFill>
                <a:latin typeface="Times New Roman" pitchFamily="18" charset="0"/>
                <a:cs typeface="Times New Roman" pitchFamily="18" charset="0"/>
              </a:rPr>
              <a:t>First, write a log entry listing the three actions to be completed</a:t>
            </a:r>
          </a:p>
          <a:p>
            <a:pPr marL="347663" lvl="1" algn="just"/>
            <a:r>
              <a:rPr lang="en-US" sz="2200">
                <a:solidFill>
                  <a:srgbClr val="009900"/>
                </a:solidFill>
                <a:latin typeface="Times New Roman" pitchFamily="18" charset="0"/>
                <a:cs typeface="Times New Roman" pitchFamily="18" charset="0"/>
              </a:rPr>
              <a:t>Then, the log entry is written to disk</a:t>
            </a:r>
          </a:p>
          <a:p>
            <a:pPr marL="347663" lvl="1" algn="just"/>
            <a:r>
              <a:rPr lang="en-US" sz="2200">
                <a:solidFill>
                  <a:srgbClr val="0000FF"/>
                </a:solidFill>
                <a:latin typeface="Times New Roman" pitchFamily="18" charset="0"/>
                <a:cs typeface="Times New Roman" pitchFamily="18" charset="0"/>
              </a:rPr>
              <a:t>Only after the log entry has been written, do the various operations begin.</a:t>
            </a:r>
          </a:p>
          <a:p>
            <a:pPr marL="347663" lvl="1" algn="just"/>
            <a:r>
              <a:rPr lang="en-US" sz="2200">
                <a:solidFill>
                  <a:srgbClr val="009900"/>
                </a:solidFill>
                <a:latin typeface="Times New Roman" pitchFamily="18" charset="0"/>
                <a:cs typeface="Times New Roman" pitchFamily="18" charset="0"/>
              </a:rPr>
              <a:t>After complete successfully, the log entry is erased.</a:t>
            </a:r>
          </a:p>
          <a:p>
            <a:pPr marL="347663" lvl="1" algn="just"/>
            <a:r>
              <a:rPr lang="en-US" sz="2200">
                <a:solidFill>
                  <a:srgbClr val="0000FF"/>
                </a:solidFill>
                <a:latin typeface="Times New Roman" pitchFamily="18" charset="0"/>
                <a:cs typeface="Times New Roman" pitchFamily="18" charset="0"/>
              </a:rPr>
              <a:t>Therefore, if the system now crashed, upon recovery the file system can check the log to see if any operation were pending </a:t>
            </a:r>
            <a:r>
              <a:rPr lang="en-US" sz="2200">
                <a:solidFill>
                  <a:srgbClr val="0000FF"/>
                </a:solidFill>
                <a:latin typeface="Times New Roman" pitchFamily="18" charset="0"/>
                <a:cs typeface="Times New Roman" pitchFamily="18" charset="0"/>
                <a:sym typeface="Wingdings" pitchFamily="2" charset="2"/>
              </a:rPr>
              <a:t></a:t>
            </a:r>
            <a:r>
              <a:rPr lang="en-US" sz="2200">
                <a:solidFill>
                  <a:srgbClr val="0000FF"/>
                </a:solidFill>
                <a:latin typeface="Times New Roman" pitchFamily="18" charset="0"/>
                <a:cs typeface="Times New Roman" pitchFamily="18" charset="0"/>
              </a:rPr>
              <a:t> all of them can be rerun until the file is correctly removed</a:t>
            </a:r>
          </a:p>
          <a:p>
            <a:pPr marL="347663" lvl="1" algn="just"/>
            <a:r>
              <a:rPr lang="en-US" sz="2200">
                <a:solidFill>
                  <a:srgbClr val="009900"/>
                </a:solidFill>
                <a:latin typeface="Times New Roman" pitchFamily="18" charset="0"/>
                <a:cs typeface="Times New Roman" pitchFamily="18" charset="0"/>
              </a:rPr>
              <a:t>Requirements</a:t>
            </a:r>
          </a:p>
          <a:p>
            <a:pPr marL="804863" lvl="2" indent="-285750" algn="just"/>
            <a:r>
              <a:rPr lang="en-US" sz="2200">
                <a:solidFill>
                  <a:srgbClr val="009900"/>
                </a:solidFill>
                <a:latin typeface="Times New Roman" pitchFamily="18" charset="0"/>
                <a:cs typeface="Times New Roman" pitchFamily="18" charset="0"/>
              </a:rPr>
              <a:t>The logged operations must be idempotent (không đổi), they can be repeated as often as necessary without harm)</a:t>
            </a:r>
          </a:p>
          <a:p>
            <a:pPr marL="804863" lvl="2" indent="-285750" algn="just"/>
            <a:r>
              <a:rPr lang="en-US" sz="2200">
                <a:solidFill>
                  <a:srgbClr val="009900"/>
                </a:solidFill>
                <a:latin typeface="Times New Roman" pitchFamily="18" charset="0"/>
                <a:cs typeface="Times New Roman" pitchFamily="18" charset="0"/>
              </a:rPr>
              <a:t>The crash recovery can be made and secure</a:t>
            </a:r>
          </a:p>
          <a:p>
            <a:pPr marL="347663" lvl="1" algn="just"/>
            <a:r>
              <a:rPr lang="en-US" sz="2200">
                <a:solidFill>
                  <a:srgbClr val="0000FF"/>
                </a:solidFill>
                <a:latin typeface="Times New Roman" pitchFamily="18" charset="0"/>
                <a:cs typeface="Times New Roman" pitchFamily="18" charset="0"/>
              </a:rPr>
              <a:t>Practically, JFS is applied to database concept with </a:t>
            </a:r>
            <a:r>
              <a:rPr lang="en-US" sz="2200" b="1">
                <a:solidFill>
                  <a:srgbClr val="0000FF"/>
                </a:solidFill>
                <a:latin typeface="Times New Roman" pitchFamily="18" charset="0"/>
                <a:cs typeface="Times New Roman" pitchFamily="18" charset="0"/>
              </a:rPr>
              <a:t>atomic transaction.</a:t>
            </a:r>
          </a:p>
        </p:txBody>
      </p:sp>
      <p:sp>
        <p:nvSpPr>
          <p:cNvPr id="58372" name="Slide Number Placeholder 5"/>
          <p:cNvSpPr>
            <a:spLocks noGrp="1"/>
          </p:cNvSpPr>
          <p:nvPr>
            <p:ph type="sldNum" sz="quarter" idx="12"/>
          </p:nvPr>
        </p:nvSpPr>
        <p:spPr bwMode="auto">
          <a:noFill/>
          <a:ln>
            <a:miter lim="800000"/>
            <a:headEnd/>
            <a:tailEnd/>
          </a:ln>
        </p:spPr>
        <p:txBody>
          <a:bodyPr/>
          <a:lstStyle/>
          <a:p>
            <a:fld id="{EAF5122B-6669-4F23-8AED-2380343BA45B}" type="slidenum">
              <a:rPr lang="en-US" smtClean="0"/>
              <a:pPr/>
              <a:t>56</a:t>
            </a:fld>
            <a:r>
              <a:rPr lang="en-US"/>
              <a:t>/85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Virtual File Systems</a:t>
            </a:r>
          </a:p>
        </p:txBody>
      </p:sp>
      <p:sp>
        <p:nvSpPr>
          <p:cNvPr id="59395" name="Rectangle 3"/>
          <p:cNvSpPr>
            <a:spLocks noGrp="1"/>
          </p:cNvSpPr>
          <p:nvPr>
            <p:ph type="body" sz="half" idx="4294967295"/>
          </p:nvPr>
        </p:nvSpPr>
        <p:spPr>
          <a:xfrm>
            <a:off x="304800" y="1371600"/>
            <a:ext cx="8610600" cy="1981200"/>
          </a:xfrm>
        </p:spPr>
        <p:txBody>
          <a:bodyPr>
            <a:normAutofit fontScale="92500" lnSpcReduction="20000"/>
          </a:bodyPr>
          <a:lstStyle/>
          <a:p>
            <a:pPr algn="just">
              <a:lnSpc>
                <a:spcPct val="80000"/>
              </a:lnSpc>
            </a:pPr>
            <a:r>
              <a:rPr lang="en-US" sz="2800" b="1" i="1">
                <a:solidFill>
                  <a:srgbClr val="FF0000"/>
                </a:solidFill>
                <a:latin typeface="Times New Roman" pitchFamily="18" charset="0"/>
                <a:cs typeface="Times New Roman" pitchFamily="18" charset="0"/>
              </a:rPr>
              <a:t>Problems: </a:t>
            </a:r>
            <a:r>
              <a:rPr lang="en-US">
                <a:solidFill>
                  <a:srgbClr val="FF0000"/>
                </a:solidFill>
                <a:latin typeface="Times New Roman" pitchFamily="18" charset="0"/>
                <a:cs typeface="Times New Roman" pitchFamily="18" charset="0"/>
              </a:rPr>
              <a:t>Many different file systems are used on the same computer, even same OS</a:t>
            </a:r>
          </a:p>
          <a:p>
            <a:pPr lvl="1" algn="just">
              <a:lnSpc>
                <a:spcPct val="80000"/>
              </a:lnSpc>
            </a:pPr>
            <a:r>
              <a:rPr lang="en-US">
                <a:latin typeface="Times New Roman" pitchFamily="18" charset="0"/>
                <a:cs typeface="Times New Roman" pitchFamily="18" charset="0"/>
              </a:rPr>
              <a:t>Ex: Windows Vista, XP used NTFS, FAT32, FAT 16</a:t>
            </a:r>
          </a:p>
          <a:p>
            <a:pPr algn="just">
              <a:lnSpc>
                <a:spcPct val="80000"/>
              </a:lnSpc>
            </a:pPr>
            <a:r>
              <a:rPr lang="en-US" sz="2800" b="1" i="1">
                <a:solidFill>
                  <a:srgbClr val="0000FF"/>
                </a:solidFill>
                <a:latin typeface="Times New Roman" pitchFamily="18" charset="0"/>
                <a:cs typeface="Times New Roman" pitchFamily="18" charset="0"/>
              </a:rPr>
              <a:t>Solution</a:t>
            </a:r>
            <a:r>
              <a:rPr lang="en-US" sz="2800">
                <a:solidFill>
                  <a:srgbClr val="0000FF"/>
                </a:solidFill>
                <a:latin typeface="Times New Roman" pitchFamily="18" charset="0"/>
                <a:cs typeface="Times New Roman" pitchFamily="18" charset="0"/>
              </a:rPr>
              <a:t> is Virtual File System (Kleiman, 1986 – Sun Microsystems): Try to integrate multiple file systems into an orderly structure</a:t>
            </a:r>
          </a:p>
        </p:txBody>
      </p:sp>
      <p:pic>
        <p:nvPicPr>
          <p:cNvPr id="59396" name="Picture 4" descr="04-18"/>
          <p:cNvPicPr>
            <a:picLocks noChangeAspect="1" noChangeArrowheads="1"/>
          </p:cNvPicPr>
          <p:nvPr/>
        </p:nvPicPr>
        <p:blipFill>
          <a:blip r:embed="rId3" cstate="print"/>
          <a:srcRect/>
          <a:stretch>
            <a:fillRect/>
          </a:stretch>
        </p:blipFill>
        <p:spPr bwMode="auto">
          <a:xfrm>
            <a:off x="304800" y="3429000"/>
            <a:ext cx="5792788" cy="2886075"/>
          </a:xfrm>
          <a:prstGeom prst="rect">
            <a:avLst/>
          </a:prstGeom>
          <a:noFill/>
          <a:ln w="9525">
            <a:noFill/>
            <a:miter lim="800000"/>
            <a:headEnd/>
            <a:tailEnd/>
          </a:ln>
        </p:spPr>
      </p:pic>
      <p:sp>
        <p:nvSpPr>
          <p:cNvPr id="5" name="Text Box 4"/>
          <p:cNvSpPr txBox="1">
            <a:spLocks noChangeArrowheads="1"/>
          </p:cNvSpPr>
          <p:nvPr/>
        </p:nvSpPr>
        <p:spPr bwMode="auto">
          <a:xfrm>
            <a:off x="6248400" y="5029200"/>
            <a:ext cx="269081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Position of the virtual file system</a:t>
            </a:r>
          </a:p>
          <a:p>
            <a:pPr algn="ctr"/>
            <a:r>
              <a:rPr lang="en-US" sz="1400" b="1">
                <a:latin typeface="Times New Roman" pitchFamily="18" charset="0"/>
              </a:rPr>
              <a:t>Tanenbaum, Fig. 4-19.</a:t>
            </a:r>
          </a:p>
        </p:txBody>
      </p:sp>
      <p:sp>
        <p:nvSpPr>
          <p:cNvPr id="59398" name="Rectangle 5"/>
          <p:cNvSpPr>
            <a:spLocks noChangeArrowheads="1"/>
          </p:cNvSpPr>
          <p:nvPr/>
        </p:nvSpPr>
        <p:spPr bwMode="auto">
          <a:xfrm>
            <a:off x="6248400" y="3810000"/>
            <a:ext cx="2590800" cy="923925"/>
          </a:xfrm>
          <a:prstGeom prst="rect">
            <a:avLst/>
          </a:prstGeom>
          <a:noFill/>
          <a:ln w="9525">
            <a:noFill/>
            <a:miter lim="800000"/>
            <a:headEnd/>
            <a:tailEnd/>
          </a:ln>
        </p:spPr>
        <p:txBody>
          <a:bodyPr>
            <a:spAutoFit/>
          </a:bodyPr>
          <a:lstStyle/>
          <a:p>
            <a:r>
              <a:rPr lang="en-US"/>
              <a:t>POSIX: Portable Operating System Interface for UNIX.</a:t>
            </a:r>
          </a:p>
        </p:txBody>
      </p:sp>
      <p:sp>
        <p:nvSpPr>
          <p:cNvPr id="59399" name="Slide Number Placeholder 8"/>
          <p:cNvSpPr>
            <a:spLocks noGrp="1"/>
          </p:cNvSpPr>
          <p:nvPr>
            <p:ph type="sldNum" sz="quarter" idx="12"/>
          </p:nvPr>
        </p:nvSpPr>
        <p:spPr bwMode="auto">
          <a:noFill/>
          <a:ln>
            <a:miter lim="800000"/>
            <a:headEnd/>
            <a:tailEnd/>
          </a:ln>
        </p:spPr>
        <p:txBody>
          <a:bodyPr/>
          <a:lstStyle/>
          <a:p>
            <a:fld id="{05156114-B563-4050-9B65-C21CE82AB324}" type="slidenum">
              <a:rPr lang="en-US" smtClean="0"/>
              <a:pPr/>
              <a:t>57</a:t>
            </a:fld>
            <a:r>
              <a:rPr lang="en-US"/>
              <a:t>/85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a:t>FS Impl.: </a:t>
            </a:r>
            <a:r>
              <a:rPr lang="en-US">
                <a:ea typeface="+mn-ea"/>
              </a:rPr>
              <a:t>Virtual File Systems…</a:t>
            </a:r>
          </a:p>
        </p:txBody>
      </p:sp>
      <p:sp>
        <p:nvSpPr>
          <p:cNvPr id="60419" name="Rectangle 3"/>
          <p:cNvSpPr>
            <a:spLocks noGrp="1"/>
          </p:cNvSpPr>
          <p:nvPr>
            <p:ph type="body" sz="half" idx="4294967295"/>
          </p:nvPr>
        </p:nvSpPr>
        <p:spPr>
          <a:xfrm>
            <a:off x="152400" y="1524000"/>
            <a:ext cx="8839200" cy="4800600"/>
          </a:xfrm>
        </p:spPr>
        <p:txBody>
          <a:bodyPr>
            <a:normAutofit lnSpcReduction="10000"/>
          </a:bodyPr>
          <a:lstStyle/>
          <a:p>
            <a:pPr algn="just">
              <a:lnSpc>
                <a:spcPct val="80000"/>
              </a:lnSpc>
            </a:pPr>
            <a:r>
              <a:rPr lang="en-US" sz="2400">
                <a:latin typeface="Times New Roman" pitchFamily="18" charset="0"/>
                <a:cs typeface="Times New Roman" pitchFamily="18" charset="0"/>
              </a:rPr>
              <a:t>Try to integrate multiple file systems into an orderly structure.</a:t>
            </a:r>
          </a:p>
          <a:p>
            <a:pPr algn="just">
              <a:lnSpc>
                <a:spcPct val="80000"/>
              </a:lnSpc>
            </a:pPr>
            <a:r>
              <a:rPr lang="en-US" sz="2400">
                <a:latin typeface="Times New Roman" pitchFamily="18" charset="0"/>
                <a:cs typeface="Times New Roman" pitchFamily="18" charset="0"/>
              </a:rPr>
              <a:t>The key idea is to abstract out that :</a:t>
            </a:r>
          </a:p>
          <a:p>
            <a:pPr marL="687388" lvl="2" algn="just">
              <a:lnSpc>
                <a:spcPct val="80000"/>
              </a:lnSpc>
            </a:pPr>
            <a:r>
              <a:rPr lang="en-US" sz="2200">
                <a:latin typeface="Times New Roman" pitchFamily="18" charset="0"/>
                <a:cs typeface="Times New Roman" pitchFamily="18" charset="0"/>
              </a:rPr>
              <a:t>Part of file system is common to all file systems.</a:t>
            </a:r>
          </a:p>
          <a:p>
            <a:pPr marL="687388" lvl="2" algn="just">
              <a:lnSpc>
                <a:spcPct val="80000"/>
              </a:lnSpc>
            </a:pPr>
            <a:r>
              <a:rPr lang="en-US" sz="2200">
                <a:latin typeface="Times New Roman" pitchFamily="18" charset="0"/>
                <a:cs typeface="Times New Roman" pitchFamily="18" charset="0"/>
              </a:rPr>
              <a:t>Put that code in a separate layer that calls the underlying concrete file systems to actual manage the data.</a:t>
            </a:r>
          </a:p>
          <a:p>
            <a:pPr marL="687388" lvl="2" algn="just">
              <a:lnSpc>
                <a:spcPct val="80000"/>
              </a:lnSpc>
            </a:pPr>
            <a:r>
              <a:rPr lang="en-US" sz="2200">
                <a:latin typeface="Times New Roman" pitchFamily="18" charset="0"/>
                <a:cs typeface="Times New Roman" pitchFamily="18" charset="0"/>
              </a:rPr>
              <a:t>The VFS is a upper interface to user processes and the lower interface to concrete file system.</a:t>
            </a:r>
          </a:p>
          <a:p>
            <a:pPr marL="285750" lvl="1" algn="just">
              <a:lnSpc>
                <a:spcPct val="80000"/>
              </a:lnSpc>
              <a:buFont typeface="Arial" charset="0"/>
              <a:buChar char="•"/>
            </a:pPr>
            <a:r>
              <a:rPr lang="en-US" sz="2400">
                <a:latin typeface="Times New Roman" pitchFamily="18" charset="0"/>
                <a:cs typeface="Times New Roman" pitchFamily="18" charset="0"/>
              </a:rPr>
              <a:t>All system calls (coming from user processes) relating to files are directed to the VFS for initial processing.</a:t>
            </a:r>
          </a:p>
          <a:p>
            <a:pPr marL="285750" lvl="1" algn="just">
              <a:lnSpc>
                <a:spcPct val="80000"/>
              </a:lnSpc>
              <a:buFont typeface="Arial" charset="0"/>
              <a:buChar char="•"/>
            </a:pPr>
            <a:r>
              <a:rPr lang="en-US" sz="2400">
                <a:latin typeface="Times New Roman" pitchFamily="18" charset="0"/>
                <a:cs typeface="Times New Roman" pitchFamily="18" charset="0"/>
              </a:rPr>
              <a:t>Does not know or care where the data are stored or what the underlying file system is like.</a:t>
            </a:r>
          </a:p>
          <a:p>
            <a:pPr marL="285750" lvl="1" algn="just">
              <a:lnSpc>
                <a:spcPct val="80000"/>
              </a:lnSpc>
              <a:buFont typeface="Arial" charset="0"/>
              <a:buChar char="•"/>
            </a:pPr>
            <a:r>
              <a:rPr lang="en-US" sz="2400">
                <a:latin typeface="Times New Roman" pitchFamily="18" charset="0"/>
                <a:cs typeface="Times New Roman" pitchFamily="18" charset="0"/>
              </a:rPr>
              <a:t>Is implemented essentially object oriented.</a:t>
            </a:r>
          </a:p>
          <a:p>
            <a:pPr marL="285750" lvl="1" algn="just">
              <a:lnSpc>
                <a:spcPct val="80000"/>
              </a:lnSpc>
              <a:buFont typeface="Arial" charset="0"/>
              <a:buChar char="•"/>
            </a:pPr>
            <a:r>
              <a:rPr lang="en-US" sz="2400">
                <a:latin typeface="Times New Roman" pitchFamily="18" charset="0"/>
                <a:cs typeface="Times New Roman" pitchFamily="18" charset="0"/>
              </a:rPr>
              <a:t>Supports key object types as super block, v-node, directory, mount table, an array of file descriptors </a:t>
            </a:r>
            <a:r>
              <a:rPr lang="en-US" sz="2000" i="1">
                <a:latin typeface="Times New Roman" pitchFamily="18" charset="0"/>
                <a:cs typeface="Times New Roman" pitchFamily="18" charset="0"/>
              </a:rPr>
              <a:t>(</a:t>
            </a:r>
            <a:r>
              <a:rPr lang="en-US" sz="2000" i="1"/>
              <a:t>mount: to make a physical disk or tape accessible to a computer’s file system)</a:t>
            </a:r>
            <a:endParaRPr lang="en-US" sz="2000" i="1">
              <a:latin typeface="Times New Roman" pitchFamily="18" charset="0"/>
              <a:cs typeface="Times New Roman" pitchFamily="18" charset="0"/>
            </a:endParaRPr>
          </a:p>
        </p:txBody>
      </p:sp>
      <p:sp>
        <p:nvSpPr>
          <p:cNvPr id="60420" name="Slide Number Placeholder 5"/>
          <p:cNvSpPr>
            <a:spLocks noGrp="1"/>
          </p:cNvSpPr>
          <p:nvPr>
            <p:ph type="sldNum" sz="quarter" idx="12"/>
          </p:nvPr>
        </p:nvSpPr>
        <p:spPr bwMode="auto">
          <a:noFill/>
          <a:ln>
            <a:miter lim="800000"/>
            <a:headEnd/>
            <a:tailEnd/>
          </a:ln>
        </p:spPr>
        <p:txBody>
          <a:bodyPr/>
          <a:lstStyle/>
          <a:p>
            <a:fld id="{F292D077-B1F1-4D31-ACDF-DFD672EE9F7E}" type="slidenum">
              <a:rPr lang="en-US" smtClean="0"/>
              <a:pPr/>
              <a:t>58</a:t>
            </a:fld>
            <a:r>
              <a:rPr lang="en-US"/>
              <a:t>/85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0" y="0"/>
            <a:ext cx="9144000" cy="1143000"/>
          </a:xfrm>
          <a:noFill/>
          <a:ln w="9525">
            <a:noFill/>
            <a:miter lim="800000"/>
            <a:headEnd/>
            <a:tailEnd/>
          </a:ln>
        </p:spPr>
        <p:txBody>
          <a:bodyPr anchor="ctr"/>
          <a:lstStyle/>
          <a:p>
            <a:pPr eaLnBrk="0" hangingPunct="0"/>
            <a:r>
              <a:rPr lang="en-US">
                <a:ea typeface="+mn-ea"/>
              </a:rPr>
              <a:t>3- File System Management &amp; Optimization </a:t>
            </a:r>
            <a:br>
              <a:rPr lang="en-US">
                <a:ea typeface="+mn-ea"/>
              </a:rPr>
            </a:br>
            <a:r>
              <a:rPr lang="en-US">
                <a:ea typeface="+mn-ea"/>
              </a:rPr>
              <a:t>Disk Space Management</a:t>
            </a:r>
          </a:p>
        </p:txBody>
      </p:sp>
      <p:sp>
        <p:nvSpPr>
          <p:cNvPr id="61443" name="Rectangle 3"/>
          <p:cNvSpPr>
            <a:spLocks noGrp="1"/>
          </p:cNvSpPr>
          <p:nvPr>
            <p:ph type="body" sz="half" idx="4294967295"/>
          </p:nvPr>
        </p:nvSpPr>
        <p:spPr>
          <a:xfrm>
            <a:off x="228600" y="1143000"/>
            <a:ext cx="8610600" cy="5410200"/>
          </a:xfrm>
        </p:spPr>
        <p:txBody>
          <a:bodyPr/>
          <a:lstStyle/>
          <a:p>
            <a:pPr algn="just"/>
            <a:r>
              <a:rPr lang="en-US" sz="2800">
                <a:solidFill>
                  <a:srgbClr val="FF0000"/>
                </a:solidFill>
                <a:latin typeface="Times New Roman" pitchFamily="18" charset="0"/>
                <a:cs typeface="Times New Roman" pitchFamily="18" charset="0"/>
              </a:rPr>
              <a:t>Block size</a:t>
            </a:r>
          </a:p>
          <a:p>
            <a:pPr lvl="1" algn="just"/>
            <a:r>
              <a:rPr lang="en-US" sz="2400">
                <a:latin typeface="Times New Roman" pitchFamily="18" charset="0"/>
                <a:cs typeface="Times New Roman" pitchFamily="18" charset="0"/>
              </a:rPr>
              <a:t>Files are stored in fixed-size blocks of bytes, not necessarily adjacent</a:t>
            </a:r>
          </a:p>
          <a:p>
            <a:pPr lvl="1" algn="just"/>
            <a:r>
              <a:rPr lang="en-US" sz="2400">
                <a:solidFill>
                  <a:srgbClr val="FF0000"/>
                </a:solidFill>
                <a:latin typeface="Times New Roman" pitchFamily="18" charset="0"/>
                <a:cs typeface="Times New Roman" pitchFamily="18" charset="0"/>
              </a:rPr>
              <a:t>How large the block should be?</a:t>
            </a:r>
          </a:p>
          <a:p>
            <a:pPr lvl="2" algn="just"/>
            <a:r>
              <a:rPr lang="en-US" sz="2000">
                <a:latin typeface="Times New Roman" pitchFamily="18" charset="0"/>
                <a:cs typeface="Times New Roman" pitchFamily="18" charset="0"/>
              </a:rPr>
              <a:t>Large:  </a:t>
            </a:r>
            <a:r>
              <a:rPr lang="en-US" sz="1800">
                <a:latin typeface="Times New Roman" pitchFamily="18" charset="0"/>
                <a:cs typeface="Times New Roman" pitchFamily="18" charset="0"/>
              </a:rPr>
              <a:t>Is efficiently read, but waste of HDD space</a:t>
            </a:r>
          </a:p>
          <a:p>
            <a:pPr lvl="2" algn="just"/>
            <a:r>
              <a:rPr lang="en-US" sz="2000">
                <a:latin typeface="Times New Roman" pitchFamily="18" charset="0"/>
                <a:cs typeface="Times New Roman" pitchFamily="18" charset="0"/>
              </a:rPr>
              <a:t>Small:</a:t>
            </a:r>
          </a:p>
          <a:p>
            <a:pPr lvl="3" algn="just"/>
            <a:r>
              <a:rPr lang="en-US" sz="1800">
                <a:latin typeface="Times New Roman" pitchFamily="18" charset="0"/>
                <a:cs typeface="Times New Roman" pitchFamily="18" charset="0"/>
              </a:rPr>
              <a:t>Is good use of HDD space</a:t>
            </a:r>
          </a:p>
          <a:p>
            <a:pPr lvl="3" algn="just"/>
            <a:r>
              <a:rPr lang="en-US" sz="1800">
                <a:latin typeface="Times New Roman" pitchFamily="18" charset="0"/>
                <a:cs typeface="Times New Roman" pitchFamily="18" charset="0"/>
              </a:rPr>
              <a:t>Span multiple blocks </a:t>
            </a:r>
          </a:p>
          <a:p>
            <a:pPr lvl="3" algn="just"/>
            <a:r>
              <a:rPr lang="en-US" sz="1800">
                <a:latin typeface="Times New Roman" pitchFamily="18" charset="0"/>
                <a:cs typeface="Times New Roman" pitchFamily="18" charset="0"/>
              </a:rPr>
              <a:t>Many disk accesses to read a file (reduce performance – waste time)</a:t>
            </a:r>
          </a:p>
          <a:p>
            <a:pPr lvl="1" algn="just"/>
            <a:r>
              <a:rPr lang="en-US" sz="2400">
                <a:latin typeface="Times New Roman" pitchFamily="18" charset="0"/>
                <a:cs typeface="Times New Roman" pitchFamily="18" charset="0"/>
              </a:rPr>
              <a:t>A good compromise should be chosen</a:t>
            </a:r>
          </a:p>
          <a:p>
            <a:pPr lvl="2" algn="just"/>
            <a:r>
              <a:rPr lang="en-US" sz="2000">
                <a:latin typeface="Times New Roman" pitchFamily="18" charset="0"/>
                <a:cs typeface="Times New Roman" pitchFamily="18" charset="0"/>
              </a:rPr>
              <a:t>Performance and space utilization are inherently in conflict</a:t>
            </a:r>
          </a:p>
          <a:p>
            <a:pPr lvl="1" algn="just"/>
            <a:r>
              <a:rPr lang="en-US" sz="2400">
                <a:solidFill>
                  <a:srgbClr val="0000FF"/>
                </a:solidFill>
                <a:latin typeface="Times New Roman" pitchFamily="18" charset="0"/>
                <a:cs typeface="Times New Roman" pitchFamily="18" charset="0"/>
              </a:rPr>
              <a:t>Median size better then mean size (~2KB)</a:t>
            </a:r>
          </a:p>
          <a:p>
            <a:pPr lvl="2" algn="just"/>
            <a:r>
              <a:rPr lang="en-US" sz="2000">
                <a:latin typeface="Times New Roman" pitchFamily="18" charset="0"/>
                <a:cs typeface="Times New Roman" pitchFamily="18" charset="0"/>
              </a:rPr>
              <a:t>Just read (1KB), just written (2.3 KB), and read and written (4.2KB)</a:t>
            </a:r>
          </a:p>
        </p:txBody>
      </p:sp>
      <p:sp>
        <p:nvSpPr>
          <p:cNvPr id="61444" name="Slide Number Placeholder 5"/>
          <p:cNvSpPr>
            <a:spLocks noGrp="1"/>
          </p:cNvSpPr>
          <p:nvPr>
            <p:ph type="sldNum" sz="quarter" idx="12"/>
          </p:nvPr>
        </p:nvSpPr>
        <p:spPr bwMode="auto">
          <a:noFill/>
          <a:ln>
            <a:miter lim="800000"/>
            <a:headEnd/>
            <a:tailEnd/>
          </a:ln>
        </p:spPr>
        <p:txBody>
          <a:bodyPr/>
          <a:lstStyle/>
          <a:p>
            <a:fld id="{6E95DF09-8102-4E72-950F-E123BA95FED8}" type="slidenum">
              <a:rPr lang="en-US" smtClean="0"/>
              <a:pPr/>
              <a:t>59</a:t>
            </a:fld>
            <a:r>
              <a:rPr lang="en-US"/>
              <a:t>/85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type="body" idx="1"/>
          </p:nvPr>
        </p:nvSpPr>
        <p:spPr>
          <a:xfrm>
            <a:off x="381000" y="990600"/>
            <a:ext cx="8382000" cy="5029200"/>
          </a:xfrm>
        </p:spPr>
        <p:txBody>
          <a:bodyPr>
            <a:normAutofit/>
          </a:bodyPr>
          <a:lstStyle/>
          <a:p>
            <a:pPr algn="just">
              <a:buClrTx/>
              <a:buSzTx/>
              <a:buFont typeface="Arial" charset="0"/>
              <a:buChar char="•"/>
            </a:pPr>
            <a:r>
              <a:rPr lang="en-US" sz="2400" b="1" i="1">
                <a:solidFill>
                  <a:srgbClr val="FF0000"/>
                </a:solidFill>
                <a:latin typeface="Times New Roman" pitchFamily="18" charset="0"/>
                <a:cs typeface="Times New Roman" pitchFamily="18" charset="0"/>
              </a:rPr>
              <a:t>Problems</a:t>
            </a:r>
          </a:p>
          <a:p>
            <a:pPr lvl="1" algn="just"/>
            <a:r>
              <a:rPr lang="en-US" sz="2200">
                <a:latin typeface="Times New Roman" pitchFamily="18" charset="0"/>
                <a:cs typeface="Times New Roman" pitchFamily="18" charset="0"/>
              </a:rPr>
              <a:t>Data in memory is lost when the process terminates</a:t>
            </a:r>
          </a:p>
          <a:p>
            <a:pPr lvl="1" algn="just"/>
            <a:r>
              <a:rPr lang="en-US" sz="2200">
                <a:latin typeface="Times New Roman" pitchFamily="18" charset="0"/>
                <a:cs typeface="Times New Roman" pitchFamily="18" charset="0"/>
              </a:rPr>
              <a:t>It is frequently necessary for multiple processes to access (parts of) the information at the same time.</a:t>
            </a:r>
          </a:p>
          <a:p>
            <a:pPr lvl="1" algn="just"/>
            <a:r>
              <a:rPr lang="en-US" sz="2200" b="1">
                <a:solidFill>
                  <a:srgbClr val="FF0000"/>
                </a:solidFill>
              </a:rPr>
              <a:t>How to preserve data&gt; </a:t>
            </a:r>
            <a:r>
              <a:rPr lang="en-US" sz="2200" b="1">
                <a:solidFill>
                  <a:srgbClr val="FF0000"/>
                </a:solidFill>
                <a:sym typeface="Wingdings" pitchFamily="2" charset="2"/>
              </a:rPr>
              <a:t> Write them to file.</a:t>
            </a:r>
            <a:endParaRPr lang="en-US" sz="2200" b="1">
              <a:solidFill>
                <a:srgbClr val="FF0000"/>
              </a:solidFill>
              <a:latin typeface="Times New Roman" pitchFamily="18" charset="0"/>
              <a:cs typeface="Times New Roman" pitchFamily="18" charset="0"/>
            </a:endParaRPr>
          </a:p>
          <a:p>
            <a:pPr algn="just">
              <a:buClrTx/>
              <a:buSzTx/>
              <a:buFont typeface="Arial" charset="0"/>
              <a:buChar char="•"/>
            </a:pPr>
            <a:r>
              <a:rPr lang="en-US" sz="2400" b="1" i="1">
                <a:solidFill>
                  <a:srgbClr val="0000FF"/>
                </a:solidFill>
                <a:latin typeface="Times New Roman" pitchFamily="18" charset="0"/>
                <a:cs typeface="Times New Roman" pitchFamily="18" charset="0"/>
              </a:rPr>
              <a:t>3 essential requirements for long-term information storage</a:t>
            </a:r>
          </a:p>
          <a:p>
            <a:pPr lvl="1" algn="just"/>
            <a:r>
              <a:rPr lang="en-US" sz="2200">
                <a:latin typeface="Times New Roman" pitchFamily="18" charset="0"/>
                <a:cs typeface="Times New Roman" pitchFamily="18" charset="0"/>
              </a:rPr>
              <a:t>It must be possible </a:t>
            </a:r>
            <a:r>
              <a:rPr lang="en-US" sz="2200" b="1" i="1">
                <a:solidFill>
                  <a:srgbClr val="009900"/>
                </a:solidFill>
                <a:latin typeface="Times New Roman" pitchFamily="18" charset="0"/>
                <a:cs typeface="Times New Roman" pitchFamily="18" charset="0"/>
              </a:rPr>
              <a:t>to store a very large amount of information</a:t>
            </a:r>
          </a:p>
          <a:p>
            <a:pPr lvl="1" algn="just"/>
            <a:r>
              <a:rPr lang="en-US" sz="2200">
                <a:latin typeface="Times New Roman" pitchFamily="18" charset="0"/>
                <a:cs typeface="Times New Roman" pitchFamily="18" charset="0"/>
              </a:rPr>
              <a:t>The information </a:t>
            </a:r>
            <a:r>
              <a:rPr lang="en-US" sz="2200" b="1" i="1">
                <a:solidFill>
                  <a:srgbClr val="009900"/>
                </a:solidFill>
                <a:latin typeface="Times New Roman" pitchFamily="18" charset="0"/>
                <a:cs typeface="Times New Roman" pitchFamily="18" charset="0"/>
              </a:rPr>
              <a:t>must survive the termination of process using it</a:t>
            </a:r>
          </a:p>
          <a:p>
            <a:pPr lvl="1" algn="just"/>
            <a:r>
              <a:rPr lang="en-US" sz="2200">
                <a:latin typeface="Times New Roman" pitchFamily="18" charset="0"/>
                <a:cs typeface="Times New Roman" pitchFamily="18" charset="0"/>
              </a:rPr>
              <a:t>Multiple processes must be </a:t>
            </a:r>
            <a:r>
              <a:rPr lang="en-US" sz="2200" b="1" i="1">
                <a:solidFill>
                  <a:srgbClr val="009900"/>
                </a:solidFill>
                <a:latin typeface="Times New Roman" pitchFamily="18" charset="0"/>
                <a:cs typeface="Times New Roman" pitchFamily="18" charset="0"/>
              </a:rPr>
              <a:t>able to access the information concurrently</a:t>
            </a:r>
          </a:p>
          <a:p>
            <a:pPr algn="just">
              <a:buClrTx/>
              <a:buSzTx/>
              <a:buFont typeface="Arial" charset="0"/>
              <a:buChar char="•"/>
            </a:pPr>
            <a:r>
              <a:rPr lang="en-US" sz="2400">
                <a:solidFill>
                  <a:srgbClr val="0000FF"/>
                </a:solidFill>
                <a:latin typeface="Times New Roman" pitchFamily="18" charset="0"/>
                <a:cs typeface="Times New Roman" pitchFamily="18" charset="0"/>
              </a:rPr>
              <a:t>Disk and its two operations (read, write) are used to solve the long-term storage problem.</a:t>
            </a:r>
          </a:p>
        </p:txBody>
      </p:sp>
      <p:sp>
        <p:nvSpPr>
          <p:cNvPr id="7171"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Overview</a:t>
            </a:r>
          </a:p>
        </p:txBody>
      </p:sp>
      <p:sp>
        <p:nvSpPr>
          <p:cNvPr id="7172" name="Slide Number Placeholder 5"/>
          <p:cNvSpPr>
            <a:spLocks noGrp="1"/>
          </p:cNvSpPr>
          <p:nvPr>
            <p:ph type="sldNum" sz="quarter" idx="12"/>
          </p:nvPr>
        </p:nvSpPr>
        <p:spPr bwMode="auto">
          <a:noFill/>
          <a:ln>
            <a:miter lim="800000"/>
            <a:headEnd/>
            <a:tailEnd/>
          </a:ln>
        </p:spPr>
        <p:txBody>
          <a:bodyPr/>
          <a:lstStyle/>
          <a:p>
            <a:fld id="{D7766AAA-5536-4E21-9183-16BAFB140168}" type="slidenum">
              <a:rPr lang="en-US" smtClean="0"/>
              <a:pPr/>
              <a:t>6</a:t>
            </a:fld>
            <a:r>
              <a:rPr lang="en-US"/>
              <a:t>/85</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ea typeface="+mn-ea"/>
              </a:rPr>
              <a:t>FSMO: Disk Space Management</a:t>
            </a:r>
          </a:p>
        </p:txBody>
      </p:sp>
      <p:sp>
        <p:nvSpPr>
          <p:cNvPr id="62467" name="Rectangle 3"/>
          <p:cNvSpPr>
            <a:spLocks noGrp="1"/>
          </p:cNvSpPr>
          <p:nvPr>
            <p:ph type="body" sz="half" idx="4294967295"/>
          </p:nvPr>
        </p:nvSpPr>
        <p:spPr>
          <a:xfrm>
            <a:off x="381000" y="1143000"/>
            <a:ext cx="8458200" cy="5257800"/>
          </a:xfrm>
        </p:spPr>
        <p:txBody>
          <a:bodyPr/>
          <a:lstStyle/>
          <a:p>
            <a:pPr algn="just">
              <a:lnSpc>
                <a:spcPct val="90000"/>
              </a:lnSpc>
              <a:buFont typeface="Arial" charset="0"/>
              <a:buNone/>
            </a:pPr>
            <a:r>
              <a:rPr lang="en-US" sz="2200" b="1" i="1">
                <a:solidFill>
                  <a:srgbClr val="FF0000"/>
                </a:solidFill>
                <a:latin typeface="Times New Roman" pitchFamily="18" charset="0"/>
                <a:cs typeface="Times New Roman" pitchFamily="18" charset="0"/>
              </a:rPr>
              <a:t>Keep track of Free Blocks</a:t>
            </a:r>
          </a:p>
          <a:p>
            <a:pPr lvl="1" algn="just">
              <a:lnSpc>
                <a:spcPct val="90000"/>
              </a:lnSpc>
            </a:pPr>
            <a:r>
              <a:rPr lang="en-US" sz="2200">
                <a:latin typeface="Times New Roman" pitchFamily="18" charset="0"/>
                <a:cs typeface="Times New Roman" pitchFamily="18" charset="0"/>
              </a:rPr>
              <a:t>How to keep track of free blocks?</a:t>
            </a:r>
          </a:p>
          <a:p>
            <a:pPr lvl="1" algn="just">
              <a:lnSpc>
                <a:spcPct val="90000"/>
              </a:lnSpc>
            </a:pPr>
            <a:r>
              <a:rPr lang="en-US" sz="2200">
                <a:solidFill>
                  <a:srgbClr val="0000FF"/>
                </a:solidFill>
                <a:latin typeface="Times New Roman" pitchFamily="18" charset="0"/>
                <a:cs typeface="Times New Roman" pitchFamily="18" charset="0"/>
              </a:rPr>
              <a:t>The first method: Using a linked list of disk blocks.</a:t>
            </a:r>
            <a:r>
              <a:rPr lang="en-US" sz="2200">
                <a:latin typeface="Times New Roman" pitchFamily="18" charset="0"/>
                <a:cs typeface="Times New Roman" pitchFamily="18" charset="0"/>
              </a:rPr>
              <a:t> Each block holding as many free disk block numbers as will fit.</a:t>
            </a:r>
          </a:p>
          <a:p>
            <a:pPr lvl="1" algn="just">
              <a:lnSpc>
                <a:spcPct val="90000"/>
              </a:lnSpc>
            </a:pPr>
            <a:r>
              <a:rPr lang="en-US" sz="2200">
                <a:solidFill>
                  <a:srgbClr val="009900"/>
                </a:solidFill>
                <a:latin typeface="Times New Roman" pitchFamily="18" charset="0"/>
                <a:cs typeface="Times New Roman" pitchFamily="18" charset="0"/>
              </a:rPr>
              <a:t>The second method: The bitmap</a:t>
            </a:r>
            <a:r>
              <a:rPr lang="en-US" sz="2200">
                <a:latin typeface="Times New Roman" pitchFamily="18" charset="0"/>
                <a:cs typeface="Times New Roman" pitchFamily="18" charset="0"/>
              </a:rPr>
              <a:t> requires less space than linked list model. However, the disk is full, the linked list require fewer blocks than the bitmap</a:t>
            </a:r>
          </a:p>
          <a:p>
            <a:pPr lvl="1" algn="just">
              <a:lnSpc>
                <a:spcPct val="90000"/>
              </a:lnSpc>
            </a:pPr>
            <a:r>
              <a:rPr lang="en-US" sz="2200">
                <a:latin typeface="Times New Roman" pitchFamily="18" charset="0"/>
                <a:cs typeface="Times New Roman" pitchFamily="18" charset="0"/>
              </a:rPr>
              <a:t>If the free blocks tend to come in long runs of consecutive blocks, the free list system can be modified to keep track of runs of blocks than single blocks</a:t>
            </a:r>
          </a:p>
          <a:p>
            <a:pPr lvl="1" algn="just">
              <a:lnSpc>
                <a:spcPct val="90000"/>
              </a:lnSpc>
            </a:pPr>
            <a:r>
              <a:rPr lang="en-US" sz="2200">
                <a:latin typeface="Times New Roman" pitchFamily="18" charset="0"/>
                <a:cs typeface="Times New Roman" pitchFamily="18" charset="0"/>
              </a:rPr>
              <a:t>A basic empty disk represented by two number: address of first free block, count of free block</a:t>
            </a:r>
          </a:p>
          <a:p>
            <a:pPr lvl="1" algn="just">
              <a:lnSpc>
                <a:spcPct val="90000"/>
              </a:lnSpc>
            </a:pPr>
            <a:r>
              <a:rPr lang="en-US" sz="2200">
                <a:latin typeface="Times New Roman" pitchFamily="18" charset="0"/>
                <a:cs typeface="Times New Roman" pitchFamily="18" charset="0"/>
              </a:rPr>
              <a:t>If disk becomes fragmented, keeping track of runs is less efficient than keeping track of individual blocks</a:t>
            </a:r>
          </a:p>
        </p:txBody>
      </p:sp>
      <p:sp>
        <p:nvSpPr>
          <p:cNvPr id="62468" name="Slide Number Placeholder 5"/>
          <p:cNvSpPr>
            <a:spLocks noGrp="1"/>
          </p:cNvSpPr>
          <p:nvPr>
            <p:ph type="sldNum" sz="quarter" idx="12"/>
          </p:nvPr>
        </p:nvSpPr>
        <p:spPr bwMode="auto">
          <a:noFill/>
          <a:ln>
            <a:miter lim="800000"/>
            <a:headEnd/>
            <a:tailEnd/>
          </a:ln>
        </p:spPr>
        <p:txBody>
          <a:bodyPr/>
          <a:lstStyle/>
          <a:p>
            <a:fld id="{2230D503-4AC3-4744-847E-CC9005437217}" type="slidenum">
              <a:rPr lang="en-US" smtClean="0"/>
              <a:pPr/>
              <a:t>60</a:t>
            </a:fld>
            <a:r>
              <a:rPr lang="en-US"/>
              <a:t>/85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204807" name="Text Box 4"/>
          <p:cNvSpPr txBox="1">
            <a:spLocks noChangeArrowheads="1"/>
          </p:cNvSpPr>
          <p:nvPr/>
        </p:nvSpPr>
        <p:spPr bwMode="auto">
          <a:xfrm>
            <a:off x="1752600" y="6334125"/>
            <a:ext cx="31908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linked list for managing disk blocks</a:t>
            </a:r>
          </a:p>
          <a:p>
            <a:pPr algn="ctr"/>
            <a:r>
              <a:rPr lang="en-US" sz="1400" b="1">
                <a:latin typeface="Times New Roman" pitchFamily="18" charset="0"/>
              </a:rPr>
              <a:t>Tanenbaum, Fig. 4-22.</a:t>
            </a:r>
          </a:p>
        </p:txBody>
      </p:sp>
      <p:pic>
        <p:nvPicPr>
          <p:cNvPr id="63492" name="Picture 6"/>
          <p:cNvPicPr>
            <a:picLocks noChangeAspect="1" noChangeArrowheads="1"/>
          </p:cNvPicPr>
          <p:nvPr/>
        </p:nvPicPr>
        <p:blipFill>
          <a:blip r:embed="rId3" cstate="print"/>
          <a:srcRect/>
          <a:stretch>
            <a:fillRect/>
          </a:stretch>
        </p:blipFill>
        <p:spPr bwMode="auto">
          <a:xfrm>
            <a:off x="5379" y="1414462"/>
            <a:ext cx="5162550" cy="4867275"/>
          </a:xfrm>
          <a:prstGeom prst="rect">
            <a:avLst/>
          </a:prstGeom>
          <a:noFill/>
          <a:ln w="9525">
            <a:noFill/>
            <a:miter lim="800000"/>
            <a:headEnd/>
            <a:tailEnd/>
          </a:ln>
        </p:spPr>
      </p:pic>
      <p:sp>
        <p:nvSpPr>
          <p:cNvPr id="63493" name="TextBox 6"/>
          <p:cNvSpPr txBox="1">
            <a:spLocks noChangeArrowheads="1"/>
          </p:cNvSpPr>
          <p:nvPr/>
        </p:nvSpPr>
        <p:spPr bwMode="auto">
          <a:xfrm>
            <a:off x="5334000" y="1820863"/>
            <a:ext cx="3733800" cy="4524375"/>
          </a:xfrm>
          <a:prstGeom prst="rect">
            <a:avLst/>
          </a:prstGeom>
          <a:noFill/>
          <a:ln w="9525">
            <a:noFill/>
            <a:miter lim="800000"/>
            <a:headEnd/>
            <a:tailEnd/>
          </a:ln>
        </p:spPr>
        <p:txBody>
          <a:bodyPr>
            <a:spAutoFit/>
          </a:bodyPr>
          <a:lstStyle/>
          <a:p>
            <a:r>
              <a:rPr lang="en-US"/>
              <a:t>500GB disk ( 500x2</a:t>
            </a:r>
            <a:r>
              <a:rPr lang="en-US" baseline="30000"/>
              <a:t>30</a:t>
            </a:r>
            <a:r>
              <a:rPr lang="en-US"/>
              <a:t>)</a:t>
            </a:r>
          </a:p>
          <a:p>
            <a:r>
              <a:rPr lang="en-US"/>
              <a:t>Disk block size: 1KB ( 2</a:t>
            </a:r>
            <a:r>
              <a:rPr lang="en-US" baseline="30000"/>
              <a:t>10</a:t>
            </a:r>
            <a:r>
              <a:rPr lang="en-US"/>
              <a:t>)</a:t>
            </a:r>
          </a:p>
          <a:p>
            <a:pPr>
              <a:buFont typeface="Wingdings" pitchFamily="2" charset="2"/>
              <a:buChar char="à"/>
            </a:pPr>
            <a:r>
              <a:rPr lang="en-US">
                <a:sym typeface="Wingdings" pitchFamily="2" charset="2"/>
              </a:rPr>
              <a:t>Number of blocks: 500x2</a:t>
            </a:r>
            <a:r>
              <a:rPr lang="en-US" baseline="30000">
                <a:sym typeface="Wingdings" pitchFamily="2" charset="2"/>
              </a:rPr>
              <a:t>20</a:t>
            </a:r>
          </a:p>
          <a:p>
            <a:r>
              <a:rPr lang="en-US">
                <a:sym typeface="Wingdings" pitchFamily="2" charset="2"/>
              </a:rPr>
              <a:t>Disk block number: 32 bits (4 bytes: 2 bytes: 0 … 65535, 4 byte: 0… 4 tỉ 2)</a:t>
            </a:r>
          </a:p>
          <a:p>
            <a:pPr>
              <a:buFont typeface="Wingdings" pitchFamily="2" charset="2"/>
              <a:buChar char="à"/>
            </a:pPr>
            <a:r>
              <a:rPr lang="en-US">
                <a:sym typeface="Wingdings" pitchFamily="2" charset="2"/>
              </a:rPr>
              <a:t>1 disk block can contain </a:t>
            </a:r>
          </a:p>
          <a:p>
            <a:r>
              <a:rPr lang="en-US">
                <a:sym typeface="Wingdings" pitchFamily="2" charset="2"/>
              </a:rPr>
              <a:t>    2</a:t>
            </a:r>
            <a:r>
              <a:rPr lang="en-US" baseline="30000">
                <a:sym typeface="Wingdings" pitchFamily="2" charset="2"/>
              </a:rPr>
              <a:t>10</a:t>
            </a:r>
            <a:r>
              <a:rPr lang="en-US">
                <a:sym typeface="Wingdings" pitchFamily="2" charset="2"/>
              </a:rPr>
              <a:t>/4= 2</a:t>
            </a:r>
            <a:r>
              <a:rPr lang="en-US" baseline="30000">
                <a:sym typeface="Wingdings" pitchFamily="2" charset="2"/>
              </a:rPr>
              <a:t>8</a:t>
            </a:r>
            <a:r>
              <a:rPr lang="en-US">
                <a:sym typeface="Wingdings" pitchFamily="2" charset="2"/>
              </a:rPr>
              <a:t>= 256 entries</a:t>
            </a:r>
          </a:p>
          <a:p>
            <a:pPr>
              <a:buFont typeface="Wingdings" pitchFamily="2" charset="2"/>
              <a:buChar char="à"/>
            </a:pPr>
            <a:r>
              <a:rPr lang="en-US">
                <a:sym typeface="Wingdings" pitchFamily="2" charset="2"/>
              </a:rPr>
              <a:t> Number of blocks for managing disk block entries:</a:t>
            </a:r>
          </a:p>
          <a:p>
            <a:r>
              <a:rPr lang="en-US">
                <a:sym typeface="Wingdings" pitchFamily="2" charset="2"/>
              </a:rPr>
              <a:t>     500x2</a:t>
            </a:r>
            <a:r>
              <a:rPr lang="en-US" baseline="30000">
                <a:sym typeface="Wingdings" pitchFamily="2" charset="2"/>
              </a:rPr>
              <a:t>20</a:t>
            </a:r>
            <a:r>
              <a:rPr lang="en-US">
                <a:sym typeface="Wingdings" pitchFamily="2" charset="2"/>
              </a:rPr>
              <a:t> / 256 ~1.9x2</a:t>
            </a:r>
            <a:r>
              <a:rPr lang="en-US" baseline="30000">
                <a:sym typeface="Wingdings" pitchFamily="2" charset="2"/>
              </a:rPr>
              <a:t>20</a:t>
            </a:r>
            <a:r>
              <a:rPr lang="en-US"/>
              <a:t> </a:t>
            </a:r>
          </a:p>
          <a:p>
            <a:r>
              <a:rPr lang="en-US"/>
              <a:t>        (~ 4% disk size)   </a:t>
            </a:r>
          </a:p>
          <a:p>
            <a:pPr>
              <a:buFont typeface="Wingdings" pitchFamily="2" charset="2"/>
              <a:buChar char="à"/>
            </a:pPr>
            <a:r>
              <a:rPr lang="en-US">
                <a:sym typeface="Wingdings" pitchFamily="2" charset="2"/>
              </a:rPr>
              <a:t>Number of blocks for data:</a:t>
            </a:r>
          </a:p>
          <a:p>
            <a:r>
              <a:rPr lang="en-US">
                <a:sym typeface="Wingdings" pitchFamily="2" charset="2"/>
              </a:rPr>
              <a:t>   500x2</a:t>
            </a:r>
            <a:r>
              <a:rPr lang="en-US" baseline="30000">
                <a:sym typeface="Wingdings" pitchFamily="2" charset="2"/>
              </a:rPr>
              <a:t>20</a:t>
            </a:r>
            <a:r>
              <a:rPr lang="en-US">
                <a:sym typeface="Wingdings" pitchFamily="2" charset="2"/>
              </a:rPr>
              <a:t> – 1.9x2</a:t>
            </a:r>
            <a:r>
              <a:rPr lang="en-US" baseline="30000">
                <a:sym typeface="Wingdings" pitchFamily="2" charset="2"/>
              </a:rPr>
              <a:t>20</a:t>
            </a:r>
            <a:r>
              <a:rPr lang="en-US">
                <a:sym typeface="Wingdings" pitchFamily="2" charset="2"/>
              </a:rPr>
              <a:t> ~ 488x2</a:t>
            </a:r>
            <a:r>
              <a:rPr lang="en-US" baseline="30000">
                <a:sym typeface="Wingdings" pitchFamily="2" charset="2"/>
              </a:rPr>
              <a:t>20</a:t>
            </a:r>
            <a:endParaRPr lang="en-US" baseline="30000"/>
          </a:p>
          <a:p>
            <a:endParaRPr lang="en-US" baseline="30000"/>
          </a:p>
          <a:p>
            <a:endParaRPr lang="en-US" baseline="30000"/>
          </a:p>
          <a:p>
            <a:endParaRPr lang="en-US" baseline="30000"/>
          </a:p>
        </p:txBody>
      </p:sp>
      <p:sp>
        <p:nvSpPr>
          <p:cNvPr id="63494" name="Slide Number Placeholder 7"/>
          <p:cNvSpPr>
            <a:spLocks noGrp="1"/>
          </p:cNvSpPr>
          <p:nvPr>
            <p:ph type="sldNum" sz="quarter" idx="12"/>
          </p:nvPr>
        </p:nvSpPr>
        <p:spPr bwMode="auto">
          <a:noFill/>
          <a:ln>
            <a:miter lim="800000"/>
            <a:headEnd/>
            <a:tailEnd/>
          </a:ln>
        </p:spPr>
        <p:txBody>
          <a:bodyPr/>
          <a:lstStyle/>
          <a:p>
            <a:fld id="{4FF24D37-F35B-4E0B-A3E5-863AFB4CDB31}" type="slidenum">
              <a:rPr lang="en-US" smtClean="0"/>
              <a:pPr/>
              <a:t>61</a:t>
            </a:fld>
            <a:r>
              <a:rPr lang="en-US"/>
              <a:t>/85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9906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64515" name="Text Box 4"/>
          <p:cNvSpPr txBox="1">
            <a:spLocks noChangeArrowheads="1"/>
          </p:cNvSpPr>
          <p:nvPr/>
        </p:nvSpPr>
        <p:spPr bwMode="auto">
          <a:xfrm>
            <a:off x="1828800" y="5943600"/>
            <a:ext cx="286543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bitmap for managing disk blocks</a:t>
            </a:r>
          </a:p>
          <a:p>
            <a:pPr algn="ctr"/>
            <a:r>
              <a:rPr lang="en-US" sz="1400" b="1">
                <a:latin typeface="Times New Roman" pitchFamily="18" charset="0"/>
              </a:rPr>
              <a:t>Tanenbaum, Fig. 4-22.</a:t>
            </a:r>
          </a:p>
        </p:txBody>
      </p:sp>
      <p:pic>
        <p:nvPicPr>
          <p:cNvPr id="64516" name="Picture 2"/>
          <p:cNvPicPr>
            <a:picLocks noChangeAspect="1" noChangeArrowheads="1"/>
          </p:cNvPicPr>
          <p:nvPr/>
        </p:nvPicPr>
        <p:blipFill>
          <a:blip r:embed="rId3" cstate="print"/>
          <a:srcRect/>
          <a:stretch>
            <a:fillRect/>
          </a:stretch>
        </p:blipFill>
        <p:spPr bwMode="auto">
          <a:xfrm>
            <a:off x="2286000" y="1371600"/>
            <a:ext cx="1952625" cy="4419600"/>
          </a:xfrm>
          <a:prstGeom prst="rect">
            <a:avLst/>
          </a:prstGeom>
          <a:noFill/>
          <a:ln w="9525">
            <a:noFill/>
            <a:miter lim="800000"/>
            <a:headEnd/>
            <a:tailEnd/>
          </a:ln>
        </p:spPr>
      </p:pic>
      <p:sp>
        <p:nvSpPr>
          <p:cNvPr id="64517" name="TextBox 6"/>
          <p:cNvSpPr txBox="1">
            <a:spLocks noChangeArrowheads="1"/>
          </p:cNvSpPr>
          <p:nvPr/>
        </p:nvSpPr>
        <p:spPr bwMode="auto">
          <a:xfrm>
            <a:off x="4419600" y="1668463"/>
            <a:ext cx="4267200" cy="3140075"/>
          </a:xfrm>
          <a:prstGeom prst="rect">
            <a:avLst/>
          </a:prstGeom>
          <a:noFill/>
          <a:ln w="9525">
            <a:noFill/>
            <a:miter lim="800000"/>
            <a:headEnd/>
            <a:tailEnd/>
          </a:ln>
        </p:spPr>
        <p:txBody>
          <a:bodyPr>
            <a:spAutoFit/>
          </a:bodyPr>
          <a:lstStyle/>
          <a:p>
            <a:r>
              <a:rPr lang="en-US"/>
              <a:t>1: Free block</a:t>
            </a:r>
          </a:p>
          <a:p>
            <a:r>
              <a:rPr lang="en-US"/>
              <a:t>0: Allocated block</a:t>
            </a:r>
          </a:p>
          <a:p>
            <a:endParaRPr lang="en-US"/>
          </a:p>
          <a:p>
            <a:r>
              <a:rPr lang="en-US"/>
              <a:t>500GB disk ( 500x2</a:t>
            </a:r>
            <a:r>
              <a:rPr lang="en-US" baseline="30000"/>
              <a:t>30</a:t>
            </a:r>
            <a:r>
              <a:rPr lang="en-US"/>
              <a:t>)</a:t>
            </a:r>
          </a:p>
          <a:p>
            <a:r>
              <a:rPr lang="en-US"/>
              <a:t>Disk block size: 1KB ( 2</a:t>
            </a:r>
            <a:r>
              <a:rPr lang="en-US" baseline="30000"/>
              <a:t>10</a:t>
            </a:r>
            <a:r>
              <a:rPr lang="en-US"/>
              <a:t>)</a:t>
            </a:r>
          </a:p>
          <a:p>
            <a:pPr>
              <a:buFont typeface="Wingdings" pitchFamily="2" charset="2"/>
              <a:buChar char="à"/>
            </a:pPr>
            <a:r>
              <a:rPr lang="en-US">
                <a:sym typeface="Wingdings" pitchFamily="2" charset="2"/>
              </a:rPr>
              <a:t>Number of blocks: 500x2</a:t>
            </a:r>
            <a:r>
              <a:rPr lang="en-US" baseline="30000">
                <a:sym typeface="Wingdings" pitchFamily="2" charset="2"/>
              </a:rPr>
              <a:t>20</a:t>
            </a:r>
          </a:p>
          <a:p>
            <a:pPr>
              <a:buFont typeface="Wingdings" pitchFamily="2" charset="2"/>
              <a:buChar char="à"/>
            </a:pPr>
            <a:r>
              <a:rPr lang="en-US">
                <a:sym typeface="Wingdings" pitchFamily="2" charset="2"/>
              </a:rPr>
              <a:t>Number of bytes for the bitmap:</a:t>
            </a:r>
          </a:p>
          <a:p>
            <a:pPr>
              <a:buFont typeface="Wingdings" pitchFamily="2" charset="2"/>
              <a:buChar char="à"/>
            </a:pPr>
            <a:r>
              <a:rPr lang="en-US">
                <a:sym typeface="Wingdings" pitchFamily="2" charset="2"/>
              </a:rPr>
              <a:t> 500x2</a:t>
            </a:r>
            <a:r>
              <a:rPr lang="en-US" baseline="30000">
                <a:sym typeface="Wingdings" pitchFamily="2" charset="2"/>
              </a:rPr>
              <a:t>20</a:t>
            </a:r>
            <a:r>
              <a:rPr lang="en-US">
                <a:sym typeface="Wingdings" pitchFamily="2" charset="2"/>
              </a:rPr>
              <a:t>/8 ~ 500 2</a:t>
            </a:r>
            <a:r>
              <a:rPr lang="en-US" baseline="30000">
                <a:sym typeface="Wingdings" pitchFamily="2" charset="2"/>
              </a:rPr>
              <a:t>17</a:t>
            </a:r>
          </a:p>
          <a:p>
            <a:pPr>
              <a:buFont typeface="Wingdings" pitchFamily="2" charset="2"/>
              <a:buChar char="à"/>
            </a:pPr>
            <a:r>
              <a:rPr lang="en-US">
                <a:sym typeface="Wingdings" pitchFamily="2" charset="2"/>
              </a:rPr>
              <a:t> percentage: </a:t>
            </a:r>
          </a:p>
          <a:p>
            <a:r>
              <a:rPr lang="en-US">
                <a:sym typeface="Wingdings" pitchFamily="2" charset="2"/>
              </a:rPr>
              <a:t> 500x2</a:t>
            </a:r>
            <a:r>
              <a:rPr lang="en-US" baseline="30000">
                <a:sym typeface="Wingdings" pitchFamily="2" charset="2"/>
              </a:rPr>
              <a:t>17</a:t>
            </a:r>
            <a:r>
              <a:rPr lang="en-US">
                <a:sym typeface="Wingdings" pitchFamily="2" charset="2"/>
              </a:rPr>
              <a:t>/ (500x2</a:t>
            </a:r>
            <a:r>
              <a:rPr lang="en-US" baseline="30000">
                <a:sym typeface="Wingdings" pitchFamily="2" charset="2"/>
              </a:rPr>
              <a:t>30</a:t>
            </a:r>
            <a:r>
              <a:rPr lang="en-US">
                <a:sym typeface="Wingdings" pitchFamily="2" charset="2"/>
              </a:rPr>
              <a:t>)=   1/(2</a:t>
            </a:r>
            <a:r>
              <a:rPr lang="en-US" baseline="30000">
                <a:sym typeface="Wingdings" pitchFamily="2" charset="2"/>
              </a:rPr>
              <a:t>13</a:t>
            </a:r>
            <a:r>
              <a:rPr lang="en-US">
                <a:sym typeface="Wingdings" pitchFamily="2" charset="2"/>
              </a:rPr>
              <a:t>) ~ 0.012% </a:t>
            </a:r>
            <a:endParaRPr lang="en-US"/>
          </a:p>
          <a:p>
            <a:endParaRPr lang="en-US"/>
          </a:p>
        </p:txBody>
      </p:sp>
      <p:sp>
        <p:nvSpPr>
          <p:cNvPr id="64518" name="Slide Number Placeholder 7"/>
          <p:cNvSpPr>
            <a:spLocks noGrp="1"/>
          </p:cNvSpPr>
          <p:nvPr>
            <p:ph type="sldNum" sz="quarter" idx="12"/>
          </p:nvPr>
        </p:nvSpPr>
        <p:spPr bwMode="auto">
          <a:noFill/>
          <a:ln>
            <a:miter lim="800000"/>
            <a:headEnd/>
            <a:tailEnd/>
          </a:ln>
        </p:spPr>
        <p:txBody>
          <a:bodyPr/>
          <a:lstStyle/>
          <a:p>
            <a:fld id="{D1F1341B-8447-40CC-8924-65DBBD794952}" type="slidenum">
              <a:rPr lang="en-US" smtClean="0"/>
              <a:pPr/>
              <a:t>62</a:t>
            </a:fld>
            <a:r>
              <a:rPr lang="en-US"/>
              <a:t>/85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65539" name="Rectangle 3"/>
          <p:cNvSpPr>
            <a:spLocks noGrp="1"/>
          </p:cNvSpPr>
          <p:nvPr>
            <p:ph type="body" sz="half" idx="4294967295"/>
          </p:nvPr>
        </p:nvSpPr>
        <p:spPr>
          <a:xfrm>
            <a:off x="228600" y="990600"/>
            <a:ext cx="8686800" cy="5486400"/>
          </a:xfrm>
        </p:spPr>
        <p:txBody>
          <a:bodyPr>
            <a:normAutofit lnSpcReduction="10000"/>
          </a:bodyPr>
          <a:lstStyle/>
          <a:p>
            <a:pPr algn="just">
              <a:lnSpc>
                <a:spcPct val="90000"/>
              </a:lnSpc>
            </a:pPr>
            <a:r>
              <a:rPr lang="en-US" sz="2400" b="1" i="1">
                <a:solidFill>
                  <a:srgbClr val="FF0000"/>
                </a:solidFill>
                <a:latin typeface="Times New Roman" pitchFamily="18" charset="0"/>
                <a:cs typeface="Times New Roman" pitchFamily="18" charset="0"/>
              </a:rPr>
              <a:t>Disk Quotas</a:t>
            </a:r>
          </a:p>
          <a:p>
            <a:pPr lvl="1" algn="just">
              <a:lnSpc>
                <a:spcPct val="90000"/>
              </a:lnSpc>
            </a:pPr>
            <a:r>
              <a:rPr lang="en-US" sz="2000">
                <a:solidFill>
                  <a:srgbClr val="FF0000"/>
                </a:solidFill>
                <a:latin typeface="Times New Roman" pitchFamily="18" charset="0"/>
                <a:cs typeface="Times New Roman" pitchFamily="18" charset="0"/>
              </a:rPr>
              <a:t>To prevent people from hogging too much disk space, multi-user OS often provide a mechanism for enforcing disk quotas</a:t>
            </a:r>
          </a:p>
          <a:p>
            <a:pPr lvl="1" algn="just">
              <a:lnSpc>
                <a:spcPct val="90000"/>
              </a:lnSpc>
            </a:pPr>
            <a:r>
              <a:rPr lang="en-US" sz="2000">
                <a:latin typeface="Times New Roman" pitchFamily="18" charset="0"/>
                <a:cs typeface="Times New Roman" pitchFamily="18" charset="0"/>
              </a:rPr>
              <a:t>System administrator assigns each user a maximum allotment of files and blocks, and the OS makes sure that the users do not exceed their quotas</a:t>
            </a:r>
          </a:p>
          <a:p>
            <a:pPr lvl="1" algn="just">
              <a:lnSpc>
                <a:spcPct val="90000"/>
              </a:lnSpc>
            </a:pPr>
            <a:r>
              <a:rPr lang="en-US" sz="2000" b="1">
                <a:solidFill>
                  <a:srgbClr val="0000FF"/>
                </a:solidFill>
                <a:latin typeface="Times New Roman" pitchFamily="18" charset="0"/>
                <a:cs typeface="Times New Roman" pitchFamily="18" charset="0"/>
              </a:rPr>
              <a:t>How to do</a:t>
            </a:r>
          </a:p>
          <a:p>
            <a:pPr lvl="2" algn="just">
              <a:lnSpc>
                <a:spcPct val="90000"/>
              </a:lnSpc>
            </a:pPr>
            <a:r>
              <a:rPr lang="en-US" sz="1800">
                <a:latin typeface="Times New Roman" pitchFamily="18" charset="0"/>
                <a:cs typeface="Times New Roman" pitchFamily="18" charset="0"/>
              </a:rPr>
              <a:t>When a user opens a file, the attributes and disk addresses are located and put into an open file table in main memory. Among the attributes is an entry telling who the owner is. Any increases in the file’s size will be charged to the owner’s quota</a:t>
            </a:r>
          </a:p>
          <a:p>
            <a:pPr lvl="2" algn="just">
              <a:lnSpc>
                <a:spcPct val="90000"/>
              </a:lnSpc>
            </a:pPr>
            <a:r>
              <a:rPr lang="en-US" sz="1800">
                <a:latin typeface="Times New Roman" pitchFamily="18" charset="0"/>
                <a:cs typeface="Times New Roman" pitchFamily="18" charset="0"/>
              </a:rPr>
              <a:t>A second table contains the quota record for every user with a currently open, even if the file was opened by someone else. It is an extract from a quota file on disk for users whose files are currently open</a:t>
            </a:r>
          </a:p>
          <a:p>
            <a:pPr lvl="2" algn="just">
              <a:lnSpc>
                <a:spcPct val="90000"/>
              </a:lnSpc>
            </a:pPr>
            <a:r>
              <a:rPr lang="en-US" sz="1800">
                <a:latin typeface="Times New Roman" pitchFamily="18" charset="0"/>
                <a:cs typeface="Times New Roman" pitchFamily="18" charset="0"/>
              </a:rPr>
              <a:t>When all the file closed, the record is written back to the quota file</a:t>
            </a:r>
          </a:p>
          <a:p>
            <a:pPr lvl="2" algn="just">
              <a:lnSpc>
                <a:spcPct val="90000"/>
              </a:lnSpc>
            </a:pPr>
            <a:r>
              <a:rPr lang="en-US" sz="1800">
                <a:latin typeface="Times New Roman" pitchFamily="18" charset="0"/>
                <a:cs typeface="Times New Roman" pitchFamily="18" charset="0"/>
              </a:rPr>
              <a:t>When a new entry is made in the open file table, a pointer to the owner’s quota record is entered into it, to make it easy to find the various limits</a:t>
            </a:r>
          </a:p>
          <a:p>
            <a:pPr lvl="2" algn="just">
              <a:lnSpc>
                <a:spcPct val="90000"/>
              </a:lnSpc>
            </a:pPr>
            <a:r>
              <a:rPr lang="en-US" sz="1800">
                <a:latin typeface="Times New Roman" pitchFamily="18" charset="0"/>
                <a:cs typeface="Times New Roman" pitchFamily="18" charset="0"/>
              </a:rPr>
              <a:t>Every time a block is added to a file, the total number of blocks charged to the owner is incremented, and a check is made against both hard and soft limits</a:t>
            </a:r>
          </a:p>
          <a:p>
            <a:pPr lvl="2" algn="just">
              <a:lnSpc>
                <a:spcPct val="90000"/>
              </a:lnSpc>
            </a:pPr>
            <a:r>
              <a:rPr lang="en-US" sz="1800">
                <a:latin typeface="Times New Roman" pitchFamily="18" charset="0"/>
                <a:cs typeface="Times New Roman" pitchFamily="18" charset="0"/>
              </a:rPr>
              <a:t>When a user attempt to login, the system examines the quota files to see if the user has exceeded the soft limit for either numbers of files or number of disks block</a:t>
            </a:r>
          </a:p>
        </p:txBody>
      </p:sp>
      <p:sp>
        <p:nvSpPr>
          <p:cNvPr id="65540" name="Slide Number Placeholder 5"/>
          <p:cNvSpPr>
            <a:spLocks noGrp="1"/>
          </p:cNvSpPr>
          <p:nvPr>
            <p:ph type="sldNum" sz="quarter" idx="12"/>
          </p:nvPr>
        </p:nvSpPr>
        <p:spPr bwMode="auto">
          <a:noFill/>
          <a:ln>
            <a:miter lim="800000"/>
            <a:headEnd/>
            <a:tailEnd/>
          </a:ln>
        </p:spPr>
        <p:txBody>
          <a:bodyPr/>
          <a:lstStyle/>
          <a:p>
            <a:fld id="{1CDED835-7D3D-4212-8A32-1B54938016E7}" type="slidenum">
              <a:rPr lang="en-US" smtClean="0"/>
              <a:pPr/>
              <a:t>63</a:t>
            </a:fld>
            <a:r>
              <a:rPr lang="en-US"/>
              <a:t>/85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66563" name="Text Box 4"/>
          <p:cNvSpPr txBox="1">
            <a:spLocks noChangeArrowheads="1"/>
          </p:cNvSpPr>
          <p:nvPr/>
        </p:nvSpPr>
        <p:spPr bwMode="auto">
          <a:xfrm>
            <a:off x="2057400" y="5791200"/>
            <a:ext cx="476726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Quotas are kept track of on a per-user basis in a quota table</a:t>
            </a:r>
          </a:p>
          <a:p>
            <a:pPr algn="ctr"/>
            <a:r>
              <a:rPr lang="en-US" sz="1400" b="1">
                <a:latin typeface="Times New Roman" pitchFamily="18" charset="0"/>
              </a:rPr>
              <a:t>Tanenbaum, Fig. 4-24.</a:t>
            </a:r>
          </a:p>
        </p:txBody>
      </p:sp>
      <p:pic>
        <p:nvPicPr>
          <p:cNvPr id="66564" name="Picture 5" descr="04-24"/>
          <p:cNvPicPr>
            <a:picLocks noChangeAspect="1" noChangeArrowheads="1"/>
          </p:cNvPicPr>
          <p:nvPr/>
        </p:nvPicPr>
        <p:blipFill>
          <a:blip r:embed="rId3" cstate="print"/>
          <a:srcRect/>
          <a:stretch>
            <a:fillRect/>
          </a:stretch>
        </p:blipFill>
        <p:spPr bwMode="auto">
          <a:xfrm>
            <a:off x="1524000" y="1295400"/>
            <a:ext cx="6943725" cy="4200525"/>
          </a:xfrm>
          <a:prstGeom prst="rect">
            <a:avLst/>
          </a:prstGeom>
          <a:noFill/>
          <a:ln w="9525">
            <a:noFill/>
            <a:miter lim="800000"/>
            <a:headEnd/>
            <a:tailEnd/>
          </a:ln>
        </p:spPr>
      </p:pic>
      <p:sp>
        <p:nvSpPr>
          <p:cNvPr id="66565" name="Slide Number Placeholder 6"/>
          <p:cNvSpPr>
            <a:spLocks noGrp="1"/>
          </p:cNvSpPr>
          <p:nvPr>
            <p:ph type="sldNum" sz="quarter" idx="12"/>
          </p:nvPr>
        </p:nvSpPr>
        <p:spPr bwMode="auto">
          <a:noFill/>
          <a:ln>
            <a:miter lim="800000"/>
            <a:headEnd/>
            <a:tailEnd/>
          </a:ln>
        </p:spPr>
        <p:txBody>
          <a:bodyPr/>
          <a:lstStyle/>
          <a:p>
            <a:fld id="{01F4B55B-1EDA-42CA-B783-8272C40D664E}" type="slidenum">
              <a:rPr lang="en-US" smtClean="0"/>
              <a:pPr/>
              <a:t>64</a:t>
            </a:fld>
            <a:r>
              <a:rPr lang="en-US"/>
              <a:t>/85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67587" name="Rectangle 3"/>
          <p:cNvSpPr>
            <a:spLocks noGrp="1"/>
          </p:cNvSpPr>
          <p:nvPr>
            <p:ph type="body" sz="half" idx="4294967295"/>
          </p:nvPr>
        </p:nvSpPr>
        <p:spPr>
          <a:xfrm>
            <a:off x="304800" y="990600"/>
            <a:ext cx="8610600" cy="5867400"/>
          </a:xfrm>
        </p:spPr>
        <p:txBody>
          <a:bodyPr/>
          <a:lstStyle/>
          <a:p>
            <a:pPr algn="just">
              <a:lnSpc>
                <a:spcPct val="80000"/>
              </a:lnSpc>
            </a:pPr>
            <a:r>
              <a:rPr lang="en-US" sz="2400" b="1" i="1">
                <a:solidFill>
                  <a:srgbClr val="FF0000"/>
                </a:solidFill>
                <a:latin typeface="Times New Roman" pitchFamily="18" charset="0"/>
                <a:cs typeface="Times New Roman" pitchFamily="18" charset="0"/>
              </a:rPr>
              <a:t>File System Backups</a:t>
            </a:r>
          </a:p>
          <a:p>
            <a:pPr lvl="1" algn="just">
              <a:lnSpc>
                <a:spcPct val="80000"/>
              </a:lnSpc>
            </a:pPr>
            <a:r>
              <a:rPr lang="en-US" sz="2000">
                <a:latin typeface="Times New Roman" pitchFamily="18" charset="0"/>
                <a:cs typeface="Times New Roman" pitchFamily="18" charset="0"/>
              </a:rPr>
              <a:t>Recover data from disaster or from accidentally errors </a:t>
            </a:r>
          </a:p>
          <a:p>
            <a:pPr lvl="1" algn="just">
              <a:lnSpc>
                <a:spcPct val="80000"/>
              </a:lnSpc>
            </a:pPr>
            <a:r>
              <a:rPr lang="en-US" sz="2000">
                <a:latin typeface="Times New Roman" pitchFamily="18" charset="0"/>
                <a:cs typeface="Times New Roman" pitchFamily="18" charset="0"/>
              </a:rPr>
              <a:t>Making a backup takes a long time and occupies a large mount of space, so doing efficiently and conveniently is important</a:t>
            </a:r>
          </a:p>
          <a:p>
            <a:pPr lvl="2" algn="just">
              <a:lnSpc>
                <a:spcPct val="80000"/>
              </a:lnSpc>
            </a:pPr>
            <a:r>
              <a:rPr lang="en-US" sz="1800">
                <a:latin typeface="Times New Roman" pitchFamily="18" charset="0"/>
                <a:cs typeface="Times New Roman" pitchFamily="18" charset="0"/>
              </a:rPr>
              <a:t>backup only specific directories</a:t>
            </a:r>
          </a:p>
          <a:p>
            <a:pPr lvl="2" algn="just">
              <a:lnSpc>
                <a:spcPct val="80000"/>
              </a:lnSpc>
            </a:pPr>
            <a:r>
              <a:rPr lang="en-US" sz="1800">
                <a:latin typeface="Times New Roman" pitchFamily="18" charset="0"/>
                <a:cs typeface="Times New Roman" pitchFamily="18" charset="0"/>
              </a:rPr>
              <a:t>incremental dumps</a:t>
            </a:r>
          </a:p>
          <a:p>
            <a:pPr lvl="3" algn="just">
              <a:lnSpc>
                <a:spcPct val="80000"/>
              </a:lnSpc>
            </a:pPr>
            <a:r>
              <a:rPr lang="en-US" sz="1600">
                <a:latin typeface="Times New Roman" pitchFamily="18" charset="0"/>
                <a:cs typeface="Times New Roman" pitchFamily="18" charset="0"/>
              </a:rPr>
              <a:t>backup only what was modified from the last backup</a:t>
            </a:r>
          </a:p>
          <a:p>
            <a:pPr lvl="3" algn="just">
              <a:lnSpc>
                <a:spcPct val="80000"/>
              </a:lnSpc>
            </a:pPr>
            <a:r>
              <a:rPr lang="en-US" sz="1600">
                <a:latin typeface="Times New Roman" pitchFamily="18" charset="0"/>
                <a:cs typeface="Times New Roman" pitchFamily="18" charset="0"/>
              </a:rPr>
              <a:t>can make recovery complicated</a:t>
            </a:r>
          </a:p>
          <a:p>
            <a:pPr lvl="2" algn="just">
              <a:lnSpc>
                <a:spcPct val="80000"/>
              </a:lnSpc>
            </a:pPr>
            <a:r>
              <a:rPr lang="en-US" sz="1800">
                <a:latin typeface="Times New Roman" pitchFamily="18" charset="0"/>
                <a:cs typeface="Times New Roman" pitchFamily="18" charset="0"/>
              </a:rPr>
              <a:t>compression</a:t>
            </a:r>
          </a:p>
          <a:p>
            <a:pPr lvl="1" algn="just">
              <a:lnSpc>
                <a:spcPct val="80000"/>
              </a:lnSpc>
            </a:pPr>
            <a:r>
              <a:rPr lang="en-US" sz="2000" b="1" i="1">
                <a:solidFill>
                  <a:srgbClr val="0000FF"/>
                </a:solidFill>
                <a:latin typeface="Times New Roman" pitchFamily="18" charset="0"/>
                <a:cs typeface="Times New Roman" pitchFamily="18" charset="0"/>
              </a:rPr>
              <a:t>Physical dump – backup every thing </a:t>
            </a:r>
          </a:p>
          <a:p>
            <a:pPr lvl="2" algn="just">
              <a:lnSpc>
                <a:spcPct val="80000"/>
              </a:lnSpc>
            </a:pPr>
            <a:r>
              <a:rPr lang="en-US" sz="1800">
                <a:latin typeface="Times New Roman" pitchFamily="18" charset="0"/>
                <a:cs typeface="Times New Roman" pitchFamily="18" charset="0"/>
              </a:rPr>
              <a:t>Start at block 0 of disk, writes all the disk blocks onto the output tap in order, and stops when it has copied the last one</a:t>
            </a:r>
          </a:p>
          <a:p>
            <a:pPr lvl="2" algn="just">
              <a:lnSpc>
                <a:spcPct val="80000"/>
              </a:lnSpc>
            </a:pPr>
            <a:r>
              <a:rPr lang="en-US" sz="1800">
                <a:latin typeface="Times New Roman" pitchFamily="18" charset="0"/>
                <a:cs typeface="Times New Roman" pitchFamily="18" charset="0"/>
              </a:rPr>
              <a:t>There is no value in backing up unused disk blocks</a:t>
            </a:r>
          </a:p>
          <a:p>
            <a:pPr lvl="2" algn="just">
              <a:lnSpc>
                <a:spcPct val="80000"/>
              </a:lnSpc>
            </a:pPr>
            <a:r>
              <a:rPr lang="en-US" sz="1800">
                <a:latin typeface="Times New Roman" pitchFamily="18" charset="0"/>
                <a:cs typeface="Times New Roman" pitchFamily="18" charset="0"/>
              </a:rPr>
              <a:t>Dumping bad block</a:t>
            </a:r>
          </a:p>
          <a:p>
            <a:pPr lvl="2" algn="just">
              <a:lnSpc>
                <a:spcPct val="80000"/>
              </a:lnSpc>
            </a:pPr>
            <a:r>
              <a:rPr lang="en-US" sz="1800">
                <a:latin typeface="Times New Roman" pitchFamily="18" charset="0"/>
                <a:cs typeface="Times New Roman" pitchFamily="18" charset="0"/>
              </a:rPr>
              <a:t>Advantages: simplicity, great speed</a:t>
            </a:r>
          </a:p>
          <a:p>
            <a:pPr lvl="2" algn="just">
              <a:lnSpc>
                <a:spcPct val="80000"/>
              </a:lnSpc>
            </a:pPr>
            <a:r>
              <a:rPr lang="en-US" sz="1800">
                <a:latin typeface="Times New Roman" pitchFamily="18" charset="0"/>
                <a:cs typeface="Times New Roman" pitchFamily="18" charset="0"/>
              </a:rPr>
              <a:t>Disadvantages: inability to skip selected directories, make incremental dumps, and restore individual files upon request</a:t>
            </a:r>
          </a:p>
          <a:p>
            <a:pPr lvl="1" algn="just">
              <a:lnSpc>
                <a:spcPct val="80000"/>
              </a:lnSpc>
            </a:pPr>
            <a:r>
              <a:rPr lang="en-US" sz="2000" b="1" i="1">
                <a:solidFill>
                  <a:srgbClr val="009900"/>
                </a:solidFill>
                <a:latin typeface="Times New Roman" pitchFamily="18" charset="0"/>
                <a:cs typeface="Times New Roman" pitchFamily="18" charset="0"/>
              </a:rPr>
              <a:t>Logical dump – backup selected paths only</a:t>
            </a:r>
          </a:p>
          <a:p>
            <a:pPr lvl="2" algn="just">
              <a:lnSpc>
                <a:spcPct val="80000"/>
              </a:lnSpc>
            </a:pPr>
            <a:r>
              <a:rPr lang="en-US" sz="1800">
                <a:latin typeface="Times New Roman" pitchFamily="18" charset="0"/>
                <a:cs typeface="Times New Roman" pitchFamily="18" charset="0"/>
              </a:rPr>
              <a:t>Start at one or more specified directories and recursively dumps all files and directories found there that have changed since some given base date</a:t>
            </a:r>
          </a:p>
          <a:p>
            <a:pPr lvl="2" algn="just">
              <a:lnSpc>
                <a:spcPct val="80000"/>
              </a:lnSpc>
            </a:pPr>
            <a:r>
              <a:rPr lang="en-US" sz="1800">
                <a:latin typeface="Times New Roman" pitchFamily="18" charset="0"/>
                <a:cs typeface="Times New Roman" pitchFamily="18" charset="0"/>
              </a:rPr>
              <a:t>Dumps all directories (even unmodified ones) in the selected paths.</a:t>
            </a:r>
          </a:p>
        </p:txBody>
      </p:sp>
      <p:sp>
        <p:nvSpPr>
          <p:cNvPr id="67588" name="Slide Number Placeholder 5"/>
          <p:cNvSpPr>
            <a:spLocks noGrp="1"/>
          </p:cNvSpPr>
          <p:nvPr>
            <p:ph type="sldNum" sz="quarter" idx="12"/>
          </p:nvPr>
        </p:nvSpPr>
        <p:spPr bwMode="auto">
          <a:noFill/>
          <a:ln>
            <a:miter lim="800000"/>
            <a:headEnd/>
            <a:tailEnd/>
          </a:ln>
        </p:spPr>
        <p:txBody>
          <a:bodyPr/>
          <a:lstStyle/>
          <a:p>
            <a:fld id="{9C99A29D-9266-4088-B60A-E6ADD1F6A60E}" type="slidenum">
              <a:rPr lang="en-US" smtClean="0"/>
              <a:pPr/>
              <a:t>65</a:t>
            </a:fld>
            <a:r>
              <a:rPr lang="en-US"/>
              <a:t>/85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81923" name="Rectangle 3"/>
          <p:cNvSpPr>
            <a:spLocks noGrp="1"/>
          </p:cNvSpPr>
          <p:nvPr>
            <p:ph type="body" sz="half" idx="4294967295"/>
          </p:nvPr>
        </p:nvSpPr>
        <p:spPr>
          <a:xfrm>
            <a:off x="381000" y="1295400"/>
            <a:ext cx="8382000" cy="4953000"/>
          </a:xfrm>
        </p:spPr>
        <p:txBody>
          <a:bodyPr/>
          <a:lstStyle/>
          <a:p>
            <a:pPr algn="just">
              <a:lnSpc>
                <a:spcPct val="90000"/>
              </a:lnSpc>
              <a:defRPr/>
            </a:pPr>
            <a:r>
              <a:rPr lang="en-US" sz="2800" b="1" i="1">
                <a:solidFill>
                  <a:srgbClr val="0000FF"/>
                </a:solidFill>
                <a:latin typeface="Times New Roman" pitchFamily="18" charset="0"/>
                <a:cs typeface="Times New Roman" pitchFamily="18" charset="0"/>
              </a:rPr>
              <a:t>File System Consistency</a:t>
            </a:r>
          </a:p>
          <a:p>
            <a:pPr marL="285750" lvl="1" algn="just">
              <a:lnSpc>
                <a:spcPct val="90000"/>
              </a:lnSpc>
              <a:defRPr/>
            </a:pPr>
            <a:r>
              <a:rPr lang="en-US" sz="2400">
                <a:solidFill>
                  <a:srgbClr val="FF0000"/>
                </a:solidFill>
                <a:latin typeface="Times New Roman" pitchFamily="18" charset="0"/>
                <a:cs typeface="Times New Roman" pitchFamily="18" charset="0"/>
              </a:rPr>
              <a:t>Problems</a:t>
            </a:r>
          </a:p>
          <a:p>
            <a:pPr marL="523875" lvl="2" algn="just">
              <a:lnSpc>
                <a:spcPct val="90000"/>
              </a:lnSpc>
              <a:defRPr/>
            </a:pPr>
            <a:r>
              <a:rPr lang="en-US" sz="2200">
                <a:latin typeface="Times New Roman" pitchFamily="18" charset="0"/>
                <a:cs typeface="Times New Roman" pitchFamily="18" charset="0"/>
              </a:rPr>
              <a:t>Many file system read blocks, modify them, and write them out later.</a:t>
            </a:r>
          </a:p>
          <a:p>
            <a:pPr marL="523875" lvl="2" algn="just">
              <a:lnSpc>
                <a:spcPct val="90000"/>
              </a:lnSpc>
              <a:defRPr/>
            </a:pPr>
            <a:r>
              <a:rPr lang="en-US" sz="2200">
                <a:solidFill>
                  <a:srgbClr val="FF0000"/>
                </a:solidFill>
                <a:latin typeface="Times New Roman" pitchFamily="18" charset="0"/>
                <a:cs typeface="Times New Roman" pitchFamily="18" charset="0"/>
              </a:rPr>
              <a:t>If the system crashes before all the modified blocks have been written out, the file system can be left in an inconsistent state.</a:t>
            </a:r>
          </a:p>
          <a:p>
            <a:pPr marL="523875" lvl="2" algn="just">
              <a:lnSpc>
                <a:spcPct val="90000"/>
              </a:lnSpc>
              <a:defRPr/>
            </a:pPr>
            <a:r>
              <a:rPr lang="en-US" sz="2200">
                <a:latin typeface="Times New Roman" pitchFamily="18" charset="0"/>
                <a:cs typeface="Times New Roman" pitchFamily="18" charset="0"/>
              </a:rPr>
              <a:t>It is especially critical if some of the blocks that have not been written out are i-node blocks, directory block, or block containing the free list.</a:t>
            </a:r>
          </a:p>
          <a:p>
            <a:pPr marL="285750" lvl="1" algn="just">
              <a:lnSpc>
                <a:spcPct val="90000"/>
              </a:lnSpc>
              <a:defRPr/>
            </a:pPr>
            <a:r>
              <a:rPr lang="en-US" sz="2400">
                <a:solidFill>
                  <a:srgbClr val="0000FF"/>
                </a:solidFill>
                <a:latin typeface="Times New Roman" pitchFamily="18" charset="0"/>
                <a:cs typeface="Times New Roman" pitchFamily="18" charset="0"/>
              </a:rPr>
              <a:t>Solutions</a:t>
            </a:r>
          </a:p>
          <a:p>
            <a:pPr marL="466725" lvl="2" algn="just">
              <a:lnSpc>
                <a:spcPct val="90000"/>
              </a:lnSpc>
              <a:defRPr/>
            </a:pPr>
            <a:r>
              <a:rPr lang="en-US" sz="2200">
                <a:latin typeface="Times New Roman" pitchFamily="18" charset="0"/>
                <a:cs typeface="Times New Roman" pitchFamily="18" charset="0"/>
              </a:rPr>
              <a:t>Using a utility program checks file system consistency in booting or after a crash (ex: </a:t>
            </a:r>
            <a:r>
              <a:rPr lang="en-US" sz="2200" b="1">
                <a:solidFill>
                  <a:srgbClr val="0000FF"/>
                </a:solidFill>
                <a:latin typeface="Times New Roman" pitchFamily="18" charset="0"/>
                <a:cs typeface="Times New Roman" pitchFamily="18" charset="0"/>
              </a:rPr>
              <a:t>scandisk, fsck – fix sick file system</a:t>
            </a:r>
            <a:r>
              <a:rPr lang="en-US" sz="2200">
                <a:latin typeface="Times New Roman" pitchFamily="18" charset="0"/>
                <a:cs typeface="Times New Roman" pitchFamily="18" charset="0"/>
              </a:rPr>
              <a:t>)</a:t>
            </a:r>
          </a:p>
          <a:p>
            <a:pPr marL="466725" lvl="2" algn="just">
              <a:lnSpc>
                <a:spcPct val="90000"/>
              </a:lnSpc>
              <a:defRPr/>
            </a:pPr>
            <a:r>
              <a:rPr lang="en-US" sz="2200">
                <a:latin typeface="Times New Roman" pitchFamily="18" charset="0"/>
                <a:cs typeface="Times New Roman" pitchFamily="18" charset="0"/>
              </a:rPr>
              <a:t>There are 2 kinds of consistency: blocks and files</a:t>
            </a:r>
          </a:p>
        </p:txBody>
      </p:sp>
      <p:sp>
        <p:nvSpPr>
          <p:cNvPr id="68612" name="Slide Number Placeholder 5"/>
          <p:cNvSpPr>
            <a:spLocks noGrp="1"/>
          </p:cNvSpPr>
          <p:nvPr>
            <p:ph type="sldNum" sz="quarter" idx="12"/>
          </p:nvPr>
        </p:nvSpPr>
        <p:spPr bwMode="auto">
          <a:noFill/>
          <a:ln>
            <a:miter lim="800000"/>
            <a:headEnd/>
            <a:tailEnd/>
          </a:ln>
        </p:spPr>
        <p:txBody>
          <a:bodyPr/>
          <a:lstStyle/>
          <a:p>
            <a:fld id="{95DB249F-7816-43F1-BC8B-3846A9E87209}" type="slidenum">
              <a:rPr lang="en-US" smtClean="0"/>
              <a:pPr/>
              <a:t>66</a:t>
            </a:fld>
            <a:r>
              <a:rPr lang="en-US"/>
              <a:t>/85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69635" name="Rectangle 3"/>
          <p:cNvSpPr>
            <a:spLocks noGrp="1"/>
          </p:cNvSpPr>
          <p:nvPr>
            <p:ph type="body" sz="half" idx="4294967295"/>
          </p:nvPr>
        </p:nvSpPr>
        <p:spPr>
          <a:xfrm>
            <a:off x="381000" y="990600"/>
            <a:ext cx="8382000" cy="5486400"/>
          </a:xfrm>
        </p:spPr>
        <p:txBody>
          <a:bodyPr/>
          <a:lstStyle/>
          <a:p>
            <a:pPr algn="just">
              <a:lnSpc>
                <a:spcPct val="90000"/>
              </a:lnSpc>
            </a:pPr>
            <a:r>
              <a:rPr lang="en-US" sz="2800" b="1" i="1">
                <a:solidFill>
                  <a:srgbClr val="FF0000"/>
                </a:solidFill>
                <a:latin typeface="Times New Roman" pitchFamily="18" charset="0"/>
                <a:cs typeface="Times New Roman" pitchFamily="18" charset="0"/>
              </a:rPr>
              <a:t>File System Consistency</a:t>
            </a:r>
          </a:p>
          <a:p>
            <a:pPr marL="285750" lvl="1" algn="just">
              <a:lnSpc>
                <a:spcPct val="90000"/>
              </a:lnSpc>
            </a:pPr>
            <a:r>
              <a:rPr lang="en-US" sz="2400" b="1">
                <a:solidFill>
                  <a:srgbClr val="0000FF"/>
                </a:solidFill>
                <a:latin typeface="Times New Roman" pitchFamily="18" charset="0"/>
                <a:cs typeface="Times New Roman" pitchFamily="18" charset="0"/>
              </a:rPr>
              <a:t>Solutions…:  </a:t>
            </a:r>
            <a:r>
              <a:rPr lang="en-US" sz="2200" b="1">
                <a:solidFill>
                  <a:srgbClr val="0000FF"/>
                </a:solidFill>
                <a:latin typeface="Times New Roman" pitchFamily="18" charset="0"/>
                <a:cs typeface="Times New Roman" pitchFamily="18" charset="0"/>
              </a:rPr>
              <a:t>To check for block </a:t>
            </a:r>
          </a:p>
          <a:p>
            <a:pPr marL="573088" lvl="3" algn="just">
              <a:lnSpc>
                <a:spcPct val="90000"/>
              </a:lnSpc>
              <a:buFont typeface="Arial" charset="0"/>
              <a:buChar char="•"/>
            </a:pPr>
            <a:r>
              <a:rPr lang="en-US">
                <a:latin typeface="Times New Roman" pitchFamily="18" charset="0"/>
                <a:cs typeface="Times New Roman" pitchFamily="18" charset="0"/>
              </a:rPr>
              <a:t>Check disk blocks in the allocated list and the free list. A block in the allocated list must not appear in the free list.</a:t>
            </a:r>
          </a:p>
          <a:p>
            <a:pPr marL="573088" lvl="3" algn="just">
              <a:lnSpc>
                <a:spcPct val="90000"/>
              </a:lnSpc>
              <a:buFont typeface="Arial" charset="0"/>
              <a:buChar char="•"/>
            </a:pPr>
            <a:r>
              <a:rPr lang="en-US">
                <a:latin typeface="Times New Roman" pitchFamily="18" charset="0"/>
                <a:cs typeface="Times New Roman" pitchFamily="18" charset="0"/>
              </a:rPr>
              <a:t>The program builds two tables, each one containing a counter for each block (set 0).</a:t>
            </a:r>
          </a:p>
          <a:p>
            <a:pPr marL="573088" lvl="3" algn="just">
              <a:lnSpc>
                <a:spcPct val="90000"/>
              </a:lnSpc>
              <a:buFont typeface="Arial" charset="0"/>
              <a:buChar char="•"/>
            </a:pPr>
            <a:r>
              <a:rPr lang="en-US">
                <a:latin typeface="Times New Roman" pitchFamily="18" charset="0"/>
                <a:cs typeface="Times New Roman" pitchFamily="18" charset="0"/>
              </a:rPr>
              <a:t>The counter in 1</a:t>
            </a:r>
            <a:r>
              <a:rPr lang="en-US" baseline="30000">
                <a:latin typeface="Times New Roman" pitchFamily="18" charset="0"/>
                <a:cs typeface="Times New Roman" pitchFamily="18" charset="0"/>
              </a:rPr>
              <a:t>st</a:t>
            </a:r>
            <a:r>
              <a:rPr lang="en-US">
                <a:latin typeface="Times New Roman" pitchFamily="18" charset="0"/>
                <a:cs typeface="Times New Roman" pitchFamily="18" charset="0"/>
              </a:rPr>
              <a:t> table keep track of how many time each block is present in a file</a:t>
            </a:r>
          </a:p>
          <a:p>
            <a:pPr marL="573088" lvl="3" algn="just">
              <a:lnSpc>
                <a:spcPct val="90000"/>
              </a:lnSpc>
              <a:buFont typeface="Arial" charset="0"/>
              <a:buChar char="•"/>
            </a:pPr>
            <a:r>
              <a:rPr lang="en-US">
                <a:latin typeface="Times New Roman" pitchFamily="18" charset="0"/>
                <a:cs typeface="Times New Roman" pitchFamily="18" charset="0"/>
              </a:rPr>
              <a:t>The counter in 2</a:t>
            </a:r>
            <a:r>
              <a:rPr lang="en-US" baseline="30000">
                <a:latin typeface="Times New Roman" pitchFamily="18" charset="0"/>
                <a:cs typeface="Times New Roman" pitchFamily="18" charset="0"/>
              </a:rPr>
              <a:t>nd</a:t>
            </a:r>
            <a:r>
              <a:rPr lang="en-US">
                <a:latin typeface="Times New Roman" pitchFamily="18" charset="0"/>
                <a:cs typeface="Times New Roman" pitchFamily="18" charset="0"/>
              </a:rPr>
              <a:t> table record how often each block is present in the free list</a:t>
            </a:r>
          </a:p>
          <a:p>
            <a:pPr marL="573088" lvl="3" algn="just">
              <a:lnSpc>
                <a:spcPct val="90000"/>
              </a:lnSpc>
              <a:buFont typeface="Arial" charset="0"/>
              <a:buChar char="•"/>
            </a:pPr>
            <a:r>
              <a:rPr lang="en-US">
                <a:latin typeface="Times New Roman" pitchFamily="18" charset="0"/>
                <a:cs typeface="Times New Roman" pitchFamily="18" charset="0"/>
              </a:rPr>
              <a:t>The program then reads all the i-nodes using a raw device, which ignores the file structure and just returns all the disk blocks starting at 0</a:t>
            </a:r>
          </a:p>
          <a:p>
            <a:pPr marL="573088" lvl="3" algn="just">
              <a:lnSpc>
                <a:spcPct val="90000"/>
              </a:lnSpc>
              <a:buFont typeface="Arial" charset="0"/>
              <a:buChar char="•"/>
            </a:pPr>
            <a:r>
              <a:rPr lang="en-US">
                <a:latin typeface="Times New Roman" pitchFamily="18" charset="0"/>
                <a:cs typeface="Times New Roman" pitchFamily="18" charset="0"/>
              </a:rPr>
              <a:t>At each block is read, its counter in first table is incremented</a:t>
            </a:r>
          </a:p>
          <a:p>
            <a:pPr marL="573088" lvl="3" algn="just">
              <a:lnSpc>
                <a:spcPct val="90000"/>
              </a:lnSpc>
              <a:buFont typeface="Arial" charset="0"/>
              <a:buChar char="•"/>
            </a:pPr>
            <a:r>
              <a:rPr lang="en-US">
                <a:latin typeface="Times New Roman" pitchFamily="18" charset="0"/>
                <a:cs typeface="Times New Roman" pitchFamily="18" charset="0"/>
              </a:rPr>
              <a:t>The program then examines the free list to find all the block that are not used.</a:t>
            </a:r>
          </a:p>
          <a:p>
            <a:pPr marL="573088" lvl="3" algn="just">
              <a:lnSpc>
                <a:spcPct val="90000"/>
              </a:lnSpc>
              <a:buFont typeface="Arial" charset="0"/>
              <a:buChar char="•"/>
            </a:pPr>
            <a:r>
              <a:rPr lang="en-US">
                <a:latin typeface="Times New Roman" pitchFamily="18" charset="0"/>
                <a:cs typeface="Times New Roman" pitchFamily="18" charset="0"/>
              </a:rPr>
              <a:t>Each occurrence of a block in the free list results in its counter in the 2</a:t>
            </a:r>
            <a:r>
              <a:rPr lang="en-US" baseline="30000">
                <a:latin typeface="Times New Roman" pitchFamily="18" charset="0"/>
                <a:cs typeface="Times New Roman" pitchFamily="18" charset="0"/>
              </a:rPr>
              <a:t>nd</a:t>
            </a:r>
            <a:r>
              <a:rPr lang="en-US">
                <a:latin typeface="Times New Roman" pitchFamily="18" charset="0"/>
                <a:cs typeface="Times New Roman" pitchFamily="18" charset="0"/>
              </a:rPr>
              <a:t> table increased</a:t>
            </a:r>
          </a:p>
        </p:txBody>
      </p:sp>
      <p:sp>
        <p:nvSpPr>
          <p:cNvPr id="69636" name="Slide Number Placeholder 5"/>
          <p:cNvSpPr>
            <a:spLocks noGrp="1"/>
          </p:cNvSpPr>
          <p:nvPr>
            <p:ph type="sldNum" sz="quarter" idx="12"/>
          </p:nvPr>
        </p:nvSpPr>
        <p:spPr bwMode="auto">
          <a:noFill/>
          <a:ln>
            <a:miter lim="800000"/>
            <a:headEnd/>
            <a:tailEnd/>
          </a:ln>
        </p:spPr>
        <p:txBody>
          <a:bodyPr/>
          <a:lstStyle/>
          <a:p>
            <a:fld id="{F75CDCC3-97AE-43E6-94E6-C537FA56346F}" type="slidenum">
              <a:rPr lang="en-US" smtClean="0"/>
              <a:pPr/>
              <a:t>67</a:t>
            </a:fld>
            <a:r>
              <a:rPr lang="en-US"/>
              <a:t>/85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6"/>
          <p:cNvPicPr>
            <a:picLocks noChangeAspect="1" noChangeArrowheads="1"/>
          </p:cNvPicPr>
          <p:nvPr/>
        </p:nvPicPr>
        <p:blipFill>
          <a:blip r:embed="rId3" cstate="print"/>
          <a:srcRect/>
          <a:stretch>
            <a:fillRect/>
          </a:stretch>
        </p:blipFill>
        <p:spPr bwMode="auto">
          <a:xfrm>
            <a:off x="152400" y="2238375"/>
            <a:ext cx="5181600" cy="2105025"/>
          </a:xfrm>
          <a:prstGeom prst="rect">
            <a:avLst/>
          </a:prstGeom>
          <a:noFill/>
          <a:ln w="9525">
            <a:noFill/>
            <a:miter lim="800000"/>
            <a:headEnd/>
            <a:tailEnd/>
          </a:ln>
        </p:spPr>
      </p:pic>
      <p:sp>
        <p:nvSpPr>
          <p:cNvPr id="70659"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70660" name="Text Box 4"/>
          <p:cNvSpPr txBox="1">
            <a:spLocks noChangeArrowheads="1"/>
          </p:cNvSpPr>
          <p:nvPr/>
        </p:nvSpPr>
        <p:spPr bwMode="auto">
          <a:xfrm>
            <a:off x="1371600" y="6334125"/>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File system state</a:t>
            </a:r>
          </a:p>
          <a:p>
            <a:pPr algn="ctr"/>
            <a:r>
              <a:rPr lang="en-US" sz="1400" b="1">
                <a:latin typeface="Times New Roman" pitchFamily="18" charset="0"/>
              </a:rPr>
              <a:t>Tanenbaum, Fig. 4-24.</a:t>
            </a:r>
          </a:p>
        </p:txBody>
      </p:sp>
      <p:pic>
        <p:nvPicPr>
          <p:cNvPr id="70661" name="Picture 7"/>
          <p:cNvPicPr>
            <a:picLocks noChangeAspect="1" noChangeArrowheads="1"/>
          </p:cNvPicPr>
          <p:nvPr/>
        </p:nvPicPr>
        <p:blipFill>
          <a:blip r:embed="rId4" cstate="print"/>
          <a:srcRect/>
          <a:stretch>
            <a:fillRect/>
          </a:stretch>
        </p:blipFill>
        <p:spPr bwMode="auto">
          <a:xfrm>
            <a:off x="228600" y="4275138"/>
            <a:ext cx="5029200" cy="2049462"/>
          </a:xfrm>
          <a:prstGeom prst="rect">
            <a:avLst/>
          </a:prstGeom>
          <a:noFill/>
          <a:ln w="9525">
            <a:noFill/>
            <a:miter lim="800000"/>
            <a:headEnd/>
            <a:tailEnd/>
          </a:ln>
        </p:spPr>
      </p:pic>
      <p:sp>
        <p:nvSpPr>
          <p:cNvPr id="70662" name="Text Box 11"/>
          <p:cNvSpPr txBox="1">
            <a:spLocks noChangeArrowheads="1"/>
          </p:cNvSpPr>
          <p:nvPr/>
        </p:nvSpPr>
        <p:spPr bwMode="auto">
          <a:xfrm>
            <a:off x="5486400" y="2209800"/>
            <a:ext cx="3352800" cy="4340225"/>
          </a:xfrm>
          <a:prstGeom prst="rect">
            <a:avLst/>
          </a:prstGeom>
          <a:noFill/>
          <a:ln w="9525">
            <a:noFill/>
            <a:miter lim="800000"/>
            <a:headEnd/>
            <a:tailEnd/>
          </a:ln>
        </p:spPr>
        <p:txBody>
          <a:bodyPr>
            <a:spAutoFit/>
          </a:bodyPr>
          <a:lstStyle/>
          <a:p>
            <a:pPr marL="457200" indent="-457200">
              <a:spcBef>
                <a:spcPct val="50000"/>
              </a:spcBef>
              <a:buFontTx/>
              <a:buAutoNum type="alphaLcParenBoth"/>
            </a:pPr>
            <a:r>
              <a:rPr lang="en-US" sz="2400">
                <a:latin typeface="Times New Roman" pitchFamily="18" charset="0"/>
                <a:cs typeface="Times New Roman" pitchFamily="18" charset="0"/>
              </a:rPr>
              <a:t>Consistence: the in-use block can not be in free block list. </a:t>
            </a:r>
          </a:p>
          <a:p>
            <a:pPr marL="457200" indent="-457200">
              <a:spcBef>
                <a:spcPct val="50000"/>
              </a:spcBef>
              <a:buFontTx/>
              <a:buAutoNum type="alphaLcParenBoth"/>
            </a:pPr>
            <a:r>
              <a:rPr lang="en-US" sz="2400">
                <a:latin typeface="Times New Roman" pitchFamily="18" charset="0"/>
                <a:cs typeface="Times New Roman" pitchFamily="18" charset="0"/>
              </a:rPr>
              <a:t>Missing block: no real harm, waste space and reduce the capacity of disk.  </a:t>
            </a:r>
            <a:r>
              <a:rPr lang="en-US" sz="2400" i="1" u="sng">
                <a:latin typeface="Times New Roman" pitchFamily="18" charset="0"/>
                <a:cs typeface="Times New Roman" pitchFamily="18" charset="0"/>
              </a:rPr>
              <a:t>Solution</a:t>
            </a:r>
            <a:r>
              <a:rPr lang="en-US" sz="2400">
                <a:latin typeface="Times New Roman" pitchFamily="18" charset="0"/>
                <a:cs typeface="Times New Roman" pitchFamily="18" charset="0"/>
              </a:rPr>
              <a:t>: the file system checker adds the missing block to the free list</a:t>
            </a:r>
          </a:p>
        </p:txBody>
      </p:sp>
      <p:sp>
        <p:nvSpPr>
          <p:cNvPr id="70663" name="TextBox 7"/>
          <p:cNvSpPr txBox="1">
            <a:spLocks noChangeArrowheads="1"/>
          </p:cNvSpPr>
          <p:nvPr/>
        </p:nvSpPr>
        <p:spPr bwMode="auto">
          <a:xfrm>
            <a:off x="228600" y="1905000"/>
            <a:ext cx="2133600" cy="369888"/>
          </a:xfrm>
          <a:prstGeom prst="rect">
            <a:avLst/>
          </a:prstGeom>
          <a:noFill/>
          <a:ln w="9525">
            <a:noFill/>
            <a:miter lim="800000"/>
            <a:headEnd/>
            <a:tailEnd/>
          </a:ln>
        </p:spPr>
        <p:txBody>
          <a:bodyPr>
            <a:spAutoFit/>
          </a:bodyPr>
          <a:lstStyle/>
          <a:p>
            <a:r>
              <a:rPr lang="en-US"/>
              <a:t>Block number</a:t>
            </a:r>
          </a:p>
        </p:txBody>
      </p:sp>
      <p:sp>
        <p:nvSpPr>
          <p:cNvPr id="70664" name="Slide Number Placeholder 9"/>
          <p:cNvSpPr>
            <a:spLocks noGrp="1"/>
          </p:cNvSpPr>
          <p:nvPr>
            <p:ph type="sldNum" sz="quarter" idx="12"/>
          </p:nvPr>
        </p:nvSpPr>
        <p:spPr bwMode="auto">
          <a:noFill/>
          <a:ln>
            <a:miter lim="800000"/>
            <a:headEnd/>
            <a:tailEnd/>
          </a:ln>
        </p:spPr>
        <p:txBody>
          <a:bodyPr/>
          <a:lstStyle/>
          <a:p>
            <a:fld id="{C2E3ACC8-D163-4CA7-AEE0-7C5322748B79}" type="slidenum">
              <a:rPr lang="en-US" smtClean="0"/>
              <a:pPr/>
              <a:t>68</a:t>
            </a:fld>
            <a:r>
              <a:rPr lang="en-US"/>
              <a:t>/85</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pic>
        <p:nvPicPr>
          <p:cNvPr id="71683" name="Picture 6"/>
          <p:cNvPicPr>
            <a:picLocks noChangeAspect="1" noChangeArrowheads="1"/>
          </p:cNvPicPr>
          <p:nvPr/>
        </p:nvPicPr>
        <p:blipFill>
          <a:blip r:embed="rId3" cstate="print"/>
          <a:srcRect/>
          <a:stretch>
            <a:fillRect/>
          </a:stretch>
        </p:blipFill>
        <p:spPr bwMode="auto">
          <a:xfrm>
            <a:off x="304800" y="1752600"/>
            <a:ext cx="4876800" cy="1644650"/>
          </a:xfrm>
          <a:prstGeom prst="rect">
            <a:avLst/>
          </a:prstGeom>
          <a:noFill/>
          <a:ln w="9525">
            <a:noFill/>
            <a:miter lim="800000"/>
            <a:headEnd/>
            <a:tailEnd/>
          </a:ln>
        </p:spPr>
      </p:pic>
      <p:pic>
        <p:nvPicPr>
          <p:cNvPr id="71684" name="Picture 7"/>
          <p:cNvPicPr>
            <a:picLocks noChangeAspect="1" noChangeArrowheads="1"/>
          </p:cNvPicPr>
          <p:nvPr/>
        </p:nvPicPr>
        <p:blipFill>
          <a:blip r:embed="rId4" cstate="print"/>
          <a:srcRect/>
          <a:stretch>
            <a:fillRect/>
          </a:stretch>
        </p:blipFill>
        <p:spPr bwMode="auto">
          <a:xfrm>
            <a:off x="304800" y="4038600"/>
            <a:ext cx="4800600" cy="1612900"/>
          </a:xfrm>
          <a:prstGeom prst="rect">
            <a:avLst/>
          </a:prstGeom>
          <a:noFill/>
          <a:ln w="9525">
            <a:noFill/>
            <a:miter lim="800000"/>
            <a:headEnd/>
            <a:tailEnd/>
          </a:ln>
        </p:spPr>
      </p:pic>
      <p:sp>
        <p:nvSpPr>
          <p:cNvPr id="71685" name="Text Box 8"/>
          <p:cNvSpPr txBox="1">
            <a:spLocks noChangeArrowheads="1"/>
          </p:cNvSpPr>
          <p:nvPr/>
        </p:nvSpPr>
        <p:spPr bwMode="auto">
          <a:xfrm>
            <a:off x="5410200" y="1371600"/>
            <a:ext cx="3352800" cy="862013"/>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(c) Duplicate in free list</a:t>
            </a:r>
          </a:p>
          <a:p>
            <a:pPr>
              <a:spcBef>
                <a:spcPct val="50000"/>
              </a:spcBef>
              <a:buFontTx/>
              <a:buChar char="•"/>
            </a:pPr>
            <a:r>
              <a:rPr lang="en-US" sz="2000" i="1" u="sng">
                <a:latin typeface="Times New Roman" pitchFamily="18" charset="0"/>
                <a:cs typeface="Times New Roman" pitchFamily="18" charset="0"/>
              </a:rPr>
              <a:t>Solution</a:t>
            </a:r>
            <a:r>
              <a:rPr lang="en-US" sz="2000">
                <a:latin typeface="Times New Roman" pitchFamily="18" charset="0"/>
                <a:cs typeface="Times New Roman" pitchFamily="18" charset="0"/>
              </a:rPr>
              <a:t>: rebuild the free list</a:t>
            </a:r>
          </a:p>
        </p:txBody>
      </p:sp>
      <p:sp>
        <p:nvSpPr>
          <p:cNvPr id="71686" name="Text Box 9"/>
          <p:cNvSpPr txBox="1">
            <a:spLocks noChangeArrowheads="1"/>
          </p:cNvSpPr>
          <p:nvPr/>
        </p:nvSpPr>
        <p:spPr bwMode="auto">
          <a:xfrm>
            <a:off x="5334000" y="3352800"/>
            <a:ext cx="3200400" cy="3016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(d) Data block is present in two or more files → if the file is removed, both same block is free at the same time and the free is update to 2 as figure c</a:t>
            </a:r>
          </a:p>
          <a:p>
            <a:pPr>
              <a:spcBef>
                <a:spcPct val="50000"/>
              </a:spcBef>
              <a:buFontTx/>
              <a:buChar char="•"/>
            </a:pPr>
            <a:r>
              <a:rPr lang="en-US" sz="2000" i="1" u="sng">
                <a:latin typeface="Times New Roman" pitchFamily="18" charset="0"/>
                <a:cs typeface="Times New Roman" pitchFamily="18" charset="0"/>
              </a:rPr>
              <a:t>Solution</a:t>
            </a:r>
            <a:r>
              <a:rPr lang="en-US" sz="2000">
                <a:latin typeface="Times New Roman" pitchFamily="18" charset="0"/>
                <a:cs typeface="Times New Roman" pitchFamily="18" charset="0"/>
              </a:rPr>
              <a:t>: allocate the free block and copy one of file blocks to it</a:t>
            </a:r>
          </a:p>
        </p:txBody>
      </p:sp>
      <p:sp>
        <p:nvSpPr>
          <p:cNvPr id="71687" name="Text Box 4"/>
          <p:cNvSpPr txBox="1">
            <a:spLocks noChangeArrowheads="1"/>
          </p:cNvSpPr>
          <p:nvPr/>
        </p:nvSpPr>
        <p:spPr bwMode="auto">
          <a:xfrm>
            <a:off x="1371600" y="6172200"/>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File system state</a:t>
            </a:r>
          </a:p>
          <a:p>
            <a:pPr algn="ctr"/>
            <a:r>
              <a:rPr lang="en-US" sz="1400" b="1">
                <a:latin typeface="Times New Roman" pitchFamily="18" charset="0"/>
              </a:rPr>
              <a:t>Tanenbaum, Fig. 4-24.</a:t>
            </a:r>
          </a:p>
        </p:txBody>
      </p:sp>
      <p:sp>
        <p:nvSpPr>
          <p:cNvPr id="71688" name="TextBox 7"/>
          <p:cNvSpPr txBox="1">
            <a:spLocks noChangeArrowheads="1"/>
          </p:cNvSpPr>
          <p:nvPr/>
        </p:nvSpPr>
        <p:spPr bwMode="auto">
          <a:xfrm>
            <a:off x="1676400" y="3352800"/>
            <a:ext cx="609600" cy="369888"/>
          </a:xfrm>
          <a:prstGeom prst="rect">
            <a:avLst/>
          </a:prstGeom>
          <a:noFill/>
          <a:ln w="9525">
            <a:noFill/>
            <a:miter lim="800000"/>
            <a:headEnd/>
            <a:tailEnd/>
          </a:ln>
        </p:spPr>
        <p:txBody>
          <a:bodyPr>
            <a:spAutoFit/>
          </a:bodyPr>
          <a:lstStyle/>
          <a:p>
            <a:r>
              <a:rPr lang="en-US"/>
              <a:t>(c)</a:t>
            </a:r>
          </a:p>
        </p:txBody>
      </p:sp>
      <p:sp>
        <p:nvSpPr>
          <p:cNvPr id="71689" name="TextBox 8"/>
          <p:cNvSpPr txBox="1">
            <a:spLocks noChangeArrowheads="1"/>
          </p:cNvSpPr>
          <p:nvPr/>
        </p:nvSpPr>
        <p:spPr bwMode="auto">
          <a:xfrm>
            <a:off x="1828800" y="5649913"/>
            <a:ext cx="609600" cy="369887"/>
          </a:xfrm>
          <a:prstGeom prst="rect">
            <a:avLst/>
          </a:prstGeom>
          <a:noFill/>
          <a:ln w="9525">
            <a:noFill/>
            <a:miter lim="800000"/>
            <a:headEnd/>
            <a:tailEnd/>
          </a:ln>
        </p:spPr>
        <p:txBody>
          <a:bodyPr>
            <a:spAutoFit/>
          </a:bodyPr>
          <a:lstStyle/>
          <a:p>
            <a:r>
              <a:rPr lang="en-US"/>
              <a:t>(d)</a:t>
            </a:r>
          </a:p>
        </p:txBody>
      </p:sp>
      <p:sp>
        <p:nvSpPr>
          <p:cNvPr id="71690" name="Slide Number Placeholder 11"/>
          <p:cNvSpPr>
            <a:spLocks noGrp="1"/>
          </p:cNvSpPr>
          <p:nvPr>
            <p:ph type="sldNum" sz="quarter" idx="12"/>
          </p:nvPr>
        </p:nvSpPr>
        <p:spPr bwMode="auto">
          <a:noFill/>
          <a:ln>
            <a:miter lim="800000"/>
            <a:headEnd/>
            <a:tailEnd/>
          </a:ln>
        </p:spPr>
        <p:txBody>
          <a:bodyPr/>
          <a:lstStyle/>
          <a:p>
            <a:fld id="{FBC57FA9-F0A6-4984-A165-88F902243E7E}" type="slidenum">
              <a:rPr lang="en-US" smtClean="0"/>
              <a:pPr/>
              <a:t>69</a:t>
            </a:fld>
            <a:r>
              <a:rPr lang="en-US"/>
              <a:t>/85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0"/>
            <a:ext cx="8229600" cy="685800"/>
          </a:xfrm>
          <a:noFill/>
          <a:ln w="9525">
            <a:noFill/>
            <a:miter lim="800000"/>
            <a:headEnd/>
            <a:tailEnd/>
          </a:ln>
        </p:spPr>
        <p:txBody>
          <a:bodyPr anchor="ctr"/>
          <a:lstStyle/>
          <a:p>
            <a:pPr eaLnBrk="0" hangingPunct="0"/>
            <a:r>
              <a:rPr lang="en-US">
                <a:ea typeface="+mn-ea"/>
              </a:rPr>
              <a:t>1- Files: Definitions</a:t>
            </a:r>
          </a:p>
        </p:txBody>
      </p:sp>
      <p:sp>
        <p:nvSpPr>
          <p:cNvPr id="8195" name="Rectangle 3"/>
          <p:cNvSpPr>
            <a:spLocks noGrp="1"/>
          </p:cNvSpPr>
          <p:nvPr>
            <p:ph type="body" idx="1"/>
          </p:nvPr>
        </p:nvSpPr>
        <p:spPr>
          <a:xfrm>
            <a:off x="304800" y="914400"/>
            <a:ext cx="8458200" cy="5181600"/>
          </a:xfrm>
        </p:spPr>
        <p:txBody>
          <a:bodyPr>
            <a:normAutofit lnSpcReduction="10000"/>
          </a:bodyPr>
          <a:lstStyle/>
          <a:p>
            <a:pPr algn="just">
              <a:lnSpc>
                <a:spcPct val="80000"/>
              </a:lnSpc>
              <a:buClrTx/>
              <a:buSzTx/>
              <a:buNone/>
            </a:pPr>
            <a:r>
              <a:rPr lang="en-US" sz="2800" b="1" i="1">
                <a:solidFill>
                  <a:srgbClr val="FF0000"/>
                </a:solidFill>
                <a:latin typeface="Times New Roman" pitchFamily="18" charset="0"/>
                <a:cs typeface="Times New Roman" pitchFamily="18" charset="0"/>
              </a:rPr>
              <a:t>Files</a:t>
            </a:r>
            <a:r>
              <a:rPr lang="en-US" sz="2800">
                <a:latin typeface="Times New Roman" pitchFamily="18" charset="0"/>
                <a:cs typeface="Times New Roman" pitchFamily="18" charset="0"/>
              </a:rPr>
              <a:t>: </a:t>
            </a:r>
          </a:p>
          <a:p>
            <a:pPr algn="just">
              <a:lnSpc>
                <a:spcPct val="80000"/>
              </a:lnSpc>
            </a:pPr>
            <a:r>
              <a:rPr lang="en-US" sz="2400">
                <a:solidFill>
                  <a:srgbClr val="0000FF"/>
                </a:solidFill>
              </a:rPr>
              <a:t>are logical units of information (created by processes).</a:t>
            </a:r>
          </a:p>
          <a:p>
            <a:pPr algn="just">
              <a:lnSpc>
                <a:spcPct val="80000"/>
              </a:lnSpc>
            </a:pPr>
            <a:r>
              <a:rPr lang="en-US" sz="2400">
                <a:solidFill>
                  <a:srgbClr val="009900"/>
                </a:solidFill>
                <a:latin typeface="Times New Roman" pitchFamily="18" charset="0"/>
                <a:cs typeface="Times New Roman" pitchFamily="18" charset="0"/>
              </a:rPr>
              <a:t>are the abstraction (objects and mechanism), that models in a convenient way the information stored and read it back on hardware devices and are managed by OS.</a:t>
            </a:r>
          </a:p>
          <a:p>
            <a:pPr algn="just" eaLnBrk="1" hangingPunct="1">
              <a:lnSpc>
                <a:spcPct val="80000"/>
              </a:lnSpc>
              <a:buClrTx/>
              <a:buSzTx/>
              <a:buFont typeface="Arial" charset="0"/>
              <a:buChar char="•"/>
            </a:pPr>
            <a:r>
              <a:rPr lang="en-US" sz="2400">
                <a:solidFill>
                  <a:srgbClr val="0000FF"/>
                </a:solidFill>
                <a:latin typeface="Times New Roman" pitchFamily="18" charset="0"/>
                <a:cs typeface="Times New Roman" pitchFamily="18" charset="0"/>
              </a:rPr>
              <a:t>Processes can read existing files &amp; create new ones if need be.</a:t>
            </a:r>
          </a:p>
          <a:p>
            <a:pPr algn="just" eaLnBrk="1" hangingPunct="1">
              <a:lnSpc>
                <a:spcPct val="80000"/>
              </a:lnSpc>
              <a:buClrTx/>
              <a:buSzTx/>
              <a:buFont typeface="Arial" charset="0"/>
              <a:buChar char="•"/>
            </a:pPr>
            <a:r>
              <a:rPr lang="en-US" sz="2400">
                <a:solidFill>
                  <a:srgbClr val="0000FF"/>
                </a:solidFill>
                <a:latin typeface="Times New Roman" pitchFamily="18" charset="0"/>
                <a:cs typeface="Times New Roman" pitchFamily="18" charset="0"/>
              </a:rPr>
              <a:t>Information stored in files must be </a:t>
            </a:r>
            <a:r>
              <a:rPr lang="en-US" sz="2400" b="1">
                <a:solidFill>
                  <a:srgbClr val="0000FF"/>
                </a:solidFill>
                <a:latin typeface="Times New Roman" pitchFamily="18" charset="0"/>
                <a:cs typeface="Times New Roman" pitchFamily="18" charset="0"/>
              </a:rPr>
              <a:t>persistent</a:t>
            </a:r>
            <a:r>
              <a:rPr lang="en-US" sz="2400">
                <a:solidFill>
                  <a:srgbClr val="0000FF"/>
                </a:solidFill>
                <a:latin typeface="Times New Roman" pitchFamily="18" charset="0"/>
                <a:cs typeface="Times New Roman" pitchFamily="18" charset="0"/>
              </a:rPr>
              <a:t> (</a:t>
            </a:r>
            <a:r>
              <a:rPr lang="en-US" sz="2400" i="1">
                <a:solidFill>
                  <a:srgbClr val="0000FF"/>
                </a:solidFill>
                <a:latin typeface="Times New Roman" pitchFamily="18" charset="0"/>
                <a:cs typeface="Times New Roman" pitchFamily="18" charset="0"/>
              </a:rPr>
              <a:t>not be affected by process creation and termination</a:t>
            </a:r>
            <a:r>
              <a:rPr lang="en-US" sz="2800">
                <a:solidFill>
                  <a:srgbClr val="0000FF"/>
                </a:solidFill>
                <a:latin typeface="Times New Roman" pitchFamily="18" charset="0"/>
                <a:cs typeface="Times New Roman" pitchFamily="18" charset="0"/>
              </a:rPr>
              <a:t>).</a:t>
            </a:r>
          </a:p>
          <a:p>
            <a:pPr algn="just" eaLnBrk="1" hangingPunct="1">
              <a:lnSpc>
                <a:spcPct val="80000"/>
              </a:lnSpc>
              <a:buClrTx/>
              <a:buSzTx/>
              <a:buNone/>
            </a:pPr>
            <a:r>
              <a:rPr lang="en-US" sz="2800" b="1">
                <a:solidFill>
                  <a:srgbClr val="FF0000"/>
                </a:solidFill>
                <a:latin typeface="Times New Roman" pitchFamily="18" charset="0"/>
                <a:cs typeface="Times New Roman" pitchFamily="18" charset="0"/>
              </a:rPr>
              <a:t>File system</a:t>
            </a:r>
            <a:endParaRPr lang="en-US" sz="2800">
              <a:solidFill>
                <a:srgbClr val="FF0000"/>
              </a:solidFill>
              <a:latin typeface="Times New Roman" pitchFamily="18" charset="0"/>
              <a:cs typeface="Times New Roman" pitchFamily="18" charset="0"/>
            </a:endParaRPr>
          </a:p>
          <a:p>
            <a:pPr algn="just">
              <a:lnSpc>
                <a:spcPct val="80000"/>
              </a:lnSpc>
            </a:pPr>
            <a:r>
              <a:rPr lang="en-US" sz="2400">
                <a:solidFill>
                  <a:srgbClr val="0000FF"/>
                </a:solidFill>
                <a:latin typeface="Times New Roman" pitchFamily="18" charset="0"/>
                <a:cs typeface="Times New Roman" pitchFamily="18" charset="0"/>
              </a:rPr>
              <a:t>The OS’s component that manages the information stored on the storage devices and provides the users access to that information in a convenient way.</a:t>
            </a:r>
          </a:p>
          <a:p>
            <a:pPr algn="just">
              <a:lnSpc>
                <a:spcPct val="80000"/>
              </a:lnSpc>
            </a:pPr>
            <a:r>
              <a:rPr lang="en-US" sz="2400">
                <a:solidFill>
                  <a:srgbClr val="009900"/>
                </a:solidFill>
                <a:latin typeface="Times New Roman" pitchFamily="18" charset="0"/>
                <a:cs typeface="Times New Roman" pitchFamily="18" charset="0"/>
              </a:rPr>
              <a:t>Hides the complexity of storage hardware devices.</a:t>
            </a:r>
          </a:p>
          <a:p>
            <a:pPr algn="just">
              <a:lnSpc>
                <a:spcPct val="80000"/>
              </a:lnSpc>
            </a:pPr>
            <a:r>
              <a:rPr lang="en-US" sz="2400">
                <a:solidFill>
                  <a:srgbClr val="0000FF"/>
                </a:solidFill>
                <a:latin typeface="Times New Roman" pitchFamily="18" charset="0"/>
                <a:cs typeface="Times New Roman" pitchFamily="18" charset="0"/>
              </a:rPr>
              <a:t>Provides  the users a uniform logical view of the information stored on these devices, based on the concept of file.</a:t>
            </a:r>
          </a:p>
          <a:p>
            <a:pPr algn="just">
              <a:lnSpc>
                <a:spcPct val="80000"/>
              </a:lnSpc>
            </a:pPr>
            <a:r>
              <a:rPr lang="en-US" sz="2400">
                <a:solidFill>
                  <a:srgbClr val="009900"/>
                </a:solidFill>
                <a:latin typeface="Times New Roman" pitchFamily="18" charset="0"/>
                <a:cs typeface="Times New Roman" pitchFamily="18" charset="0"/>
              </a:rPr>
              <a:t>Maps files onto physical devices.</a:t>
            </a:r>
          </a:p>
        </p:txBody>
      </p:sp>
      <p:sp>
        <p:nvSpPr>
          <p:cNvPr id="8196" name="Slide Number Placeholder 5"/>
          <p:cNvSpPr>
            <a:spLocks noGrp="1"/>
          </p:cNvSpPr>
          <p:nvPr>
            <p:ph type="sldNum" sz="quarter" idx="12"/>
          </p:nvPr>
        </p:nvSpPr>
        <p:spPr bwMode="auto">
          <a:noFill/>
          <a:ln>
            <a:miter lim="800000"/>
            <a:headEnd/>
            <a:tailEnd/>
          </a:ln>
        </p:spPr>
        <p:txBody>
          <a:bodyPr/>
          <a:lstStyle/>
          <a:p>
            <a:fld id="{BF2195E4-DD73-4D60-A250-8291F45C38C5}" type="slidenum">
              <a:rPr lang="en-US" smtClean="0"/>
              <a:pPr/>
              <a:t>7</a:t>
            </a:fld>
            <a:r>
              <a:rPr lang="en-US"/>
              <a:t>/85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72707" name="Rectangle 3"/>
          <p:cNvSpPr>
            <a:spLocks noGrp="1"/>
          </p:cNvSpPr>
          <p:nvPr>
            <p:ph type="body" sz="half" idx="4294967295"/>
          </p:nvPr>
        </p:nvSpPr>
        <p:spPr>
          <a:xfrm>
            <a:off x="152400" y="1219200"/>
            <a:ext cx="8610600" cy="5105400"/>
          </a:xfrm>
        </p:spPr>
        <p:txBody>
          <a:bodyPr/>
          <a:lstStyle/>
          <a:p>
            <a:pPr algn="just">
              <a:lnSpc>
                <a:spcPct val="90000"/>
              </a:lnSpc>
            </a:pPr>
            <a:r>
              <a:rPr lang="en-US" sz="2800" b="1" i="1">
                <a:solidFill>
                  <a:srgbClr val="FF0000"/>
                </a:solidFill>
                <a:latin typeface="Times New Roman" pitchFamily="18" charset="0"/>
                <a:cs typeface="Times New Roman" pitchFamily="18" charset="0"/>
              </a:rPr>
              <a:t>Directory Consistency</a:t>
            </a:r>
          </a:p>
          <a:p>
            <a:pPr lvl="1" algn="just">
              <a:lnSpc>
                <a:spcPct val="90000"/>
              </a:lnSpc>
            </a:pPr>
            <a:r>
              <a:rPr lang="en-US" sz="2400">
                <a:latin typeface="Times New Roman" pitchFamily="18" charset="0"/>
                <a:cs typeface="Times New Roman" pitchFamily="18" charset="0"/>
              </a:rPr>
              <a:t>Is used to check for directory and its files in consistency.</a:t>
            </a:r>
          </a:p>
          <a:p>
            <a:pPr lvl="1" algn="just">
              <a:lnSpc>
                <a:spcPct val="90000"/>
              </a:lnSpc>
            </a:pPr>
            <a:r>
              <a:rPr lang="en-US" sz="2400">
                <a:latin typeface="Times New Roman" pitchFamily="18" charset="0"/>
                <a:cs typeface="Times New Roman" pitchFamily="18" charset="0"/>
              </a:rPr>
              <a:t>A file may appear in some directories due to links.</a:t>
            </a:r>
          </a:p>
          <a:p>
            <a:pPr lvl="1" algn="just">
              <a:lnSpc>
                <a:spcPct val="90000"/>
              </a:lnSpc>
            </a:pPr>
            <a:r>
              <a:rPr lang="en-US" sz="2400">
                <a:solidFill>
                  <a:srgbClr val="0000FF"/>
                </a:solidFill>
                <a:latin typeface="Times New Roman" pitchFamily="18" charset="0"/>
                <a:cs typeface="Times New Roman" pitchFamily="18" charset="0"/>
              </a:rPr>
              <a:t>Counting the number of directories containing this file then comparing this count to the values stored in its i-node.</a:t>
            </a:r>
          </a:p>
          <a:p>
            <a:pPr lvl="2" algn="just">
              <a:lnSpc>
                <a:spcPct val="90000"/>
              </a:lnSpc>
            </a:pPr>
            <a:r>
              <a:rPr lang="en-US" sz="2000">
                <a:latin typeface="Times New Roman" pitchFamily="18" charset="0"/>
                <a:cs typeface="Times New Roman" pitchFamily="18" charset="0"/>
              </a:rPr>
              <a:t>It uses a table of counters, one per file: These counts start at 1 when a file is create and are incremented each time a link is made to the file</a:t>
            </a:r>
          </a:p>
          <a:p>
            <a:pPr lvl="2" algn="just">
              <a:lnSpc>
                <a:spcPct val="90000"/>
              </a:lnSpc>
            </a:pPr>
            <a:r>
              <a:rPr lang="en-US" sz="2200">
                <a:latin typeface="Times New Roman" pitchFamily="18" charset="0"/>
                <a:cs typeface="Times New Roman" pitchFamily="18" charset="0"/>
              </a:rPr>
              <a:t>Traverse the directory tree: A counter is incremented when each every i-node in every directory</a:t>
            </a:r>
          </a:p>
          <a:p>
            <a:pPr lvl="2" algn="just">
              <a:lnSpc>
                <a:spcPct val="90000"/>
              </a:lnSpc>
            </a:pPr>
            <a:r>
              <a:rPr lang="en-US" sz="2200">
                <a:latin typeface="Times New Roman" pitchFamily="18" charset="0"/>
                <a:cs typeface="Times New Roman" pitchFamily="18" charset="0"/>
              </a:rPr>
              <a:t>When the checker is all done, it has a list, indexed by i-node number, telling how many directories contain each file</a:t>
            </a:r>
          </a:p>
          <a:p>
            <a:pPr lvl="2" algn="just">
              <a:lnSpc>
                <a:spcPct val="90000"/>
              </a:lnSpc>
            </a:pPr>
            <a:r>
              <a:rPr lang="en-US" sz="2200">
                <a:latin typeface="Times New Roman" pitchFamily="18" charset="0"/>
                <a:cs typeface="Times New Roman" pitchFamily="18" charset="0"/>
              </a:rPr>
              <a:t>It then compares these numbers with the link counts stored in the i-node themselves</a:t>
            </a:r>
          </a:p>
        </p:txBody>
      </p:sp>
      <p:sp>
        <p:nvSpPr>
          <p:cNvPr id="72708" name="Slide Number Placeholder 5"/>
          <p:cNvSpPr>
            <a:spLocks noGrp="1"/>
          </p:cNvSpPr>
          <p:nvPr>
            <p:ph type="sldNum" sz="quarter" idx="12"/>
          </p:nvPr>
        </p:nvSpPr>
        <p:spPr bwMode="auto">
          <a:noFill/>
          <a:ln>
            <a:miter lim="800000"/>
            <a:headEnd/>
            <a:tailEnd/>
          </a:ln>
        </p:spPr>
        <p:txBody>
          <a:bodyPr/>
          <a:lstStyle/>
          <a:p>
            <a:fld id="{E9811994-38AF-43C6-9EEC-9093FC3981F8}" type="slidenum">
              <a:rPr lang="en-US" smtClean="0"/>
              <a:pPr/>
              <a:t>70</a:t>
            </a:fld>
            <a:r>
              <a:rPr lang="en-US"/>
              <a:t>/85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73731" name="Rectangle 3"/>
          <p:cNvSpPr>
            <a:spLocks noGrp="1"/>
          </p:cNvSpPr>
          <p:nvPr>
            <p:ph type="body" sz="half" idx="4294967295"/>
          </p:nvPr>
        </p:nvSpPr>
        <p:spPr>
          <a:xfrm>
            <a:off x="381000" y="1371600"/>
            <a:ext cx="8382000" cy="3886200"/>
          </a:xfrm>
        </p:spPr>
        <p:txBody>
          <a:bodyPr/>
          <a:lstStyle/>
          <a:p>
            <a:pPr algn="just">
              <a:lnSpc>
                <a:spcPct val="90000"/>
              </a:lnSpc>
            </a:pPr>
            <a:r>
              <a:rPr lang="en-US" sz="2800" b="1" i="1">
                <a:solidFill>
                  <a:srgbClr val="FF0000"/>
                </a:solidFill>
                <a:latin typeface="Times New Roman" pitchFamily="18" charset="0"/>
                <a:cs typeface="Times New Roman" pitchFamily="18" charset="0"/>
              </a:rPr>
              <a:t>Directory Consistency</a:t>
            </a:r>
          </a:p>
          <a:p>
            <a:pPr marL="517525" lvl="3" algn="just">
              <a:lnSpc>
                <a:spcPct val="90000"/>
              </a:lnSpc>
            </a:pPr>
            <a:r>
              <a:rPr lang="en-US">
                <a:latin typeface="Times New Roman" pitchFamily="18" charset="0"/>
                <a:cs typeface="Times New Roman" pitchFamily="18" charset="0"/>
              </a:rPr>
              <a:t>Both counts will agree → consistency</a:t>
            </a:r>
          </a:p>
          <a:p>
            <a:pPr marL="517525" lvl="3" algn="just">
              <a:lnSpc>
                <a:spcPct val="90000"/>
              </a:lnSpc>
            </a:pPr>
            <a:r>
              <a:rPr lang="en-US">
                <a:latin typeface="Times New Roman" pitchFamily="18" charset="0"/>
                <a:cs typeface="Times New Roman" pitchFamily="18" charset="0"/>
              </a:rPr>
              <a:t>The link count is higher: the file are removed, i-node will not be removed (is not serious errors and cause waste space) → fixed by setting the link count in the i-node to the correct value</a:t>
            </a:r>
          </a:p>
          <a:p>
            <a:pPr marL="517525" lvl="3" algn="just">
              <a:lnSpc>
                <a:spcPct val="90000"/>
              </a:lnSpc>
            </a:pPr>
            <a:r>
              <a:rPr lang="en-US">
                <a:latin typeface="Times New Roman" pitchFamily="18" charset="0"/>
                <a:cs typeface="Times New Roman" pitchFamily="18" charset="0"/>
              </a:rPr>
              <a:t>The link count is lower: 2 directory entries are linked to a file, but the i-node present is only one (disaster and all blocks is release when the file is removed → the one of directories points to an unused i-node) → force the link count in i-node to the actual number of directory entries </a:t>
            </a:r>
          </a:p>
        </p:txBody>
      </p:sp>
      <p:sp>
        <p:nvSpPr>
          <p:cNvPr id="73732" name="Slide Number Placeholder 5"/>
          <p:cNvSpPr>
            <a:spLocks noGrp="1"/>
          </p:cNvSpPr>
          <p:nvPr>
            <p:ph type="sldNum" sz="quarter" idx="12"/>
          </p:nvPr>
        </p:nvSpPr>
        <p:spPr bwMode="auto">
          <a:noFill/>
          <a:ln>
            <a:miter lim="800000"/>
            <a:headEnd/>
            <a:tailEnd/>
          </a:ln>
        </p:spPr>
        <p:txBody>
          <a:bodyPr/>
          <a:lstStyle/>
          <a:p>
            <a:fld id="{26A823E3-16D6-480D-AF64-6912DC37B44B}" type="slidenum">
              <a:rPr lang="en-US" smtClean="0"/>
              <a:pPr/>
              <a:t>71</a:t>
            </a:fld>
            <a:r>
              <a:rPr lang="en-US"/>
              <a:t>/85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86019" name="Rectangle 3"/>
          <p:cNvSpPr>
            <a:spLocks noGrp="1"/>
          </p:cNvSpPr>
          <p:nvPr>
            <p:ph type="body" sz="half" idx="4294967295"/>
          </p:nvPr>
        </p:nvSpPr>
        <p:spPr>
          <a:xfrm>
            <a:off x="152400" y="990600"/>
            <a:ext cx="8610600" cy="5638800"/>
          </a:xfrm>
        </p:spPr>
        <p:txBody>
          <a:bodyPr/>
          <a:lstStyle/>
          <a:p>
            <a:pPr algn="just">
              <a:defRPr/>
            </a:pPr>
            <a:r>
              <a:rPr lang="en-US" sz="2800" b="1" i="1">
                <a:solidFill>
                  <a:srgbClr val="FF0000"/>
                </a:solidFill>
                <a:latin typeface="Times New Roman" pitchFamily="18" charset="0"/>
                <a:cs typeface="Times New Roman" pitchFamily="18" charset="0"/>
              </a:rPr>
              <a:t>File System Performance</a:t>
            </a:r>
          </a:p>
          <a:p>
            <a:pPr marL="390525" lvl="1" algn="just">
              <a:defRPr/>
            </a:pPr>
            <a:r>
              <a:rPr lang="en-US" sz="2400">
                <a:latin typeface="Times New Roman" pitchFamily="18" charset="0"/>
                <a:cs typeface="Times New Roman" pitchFamily="18" charset="0"/>
              </a:rPr>
              <a:t>Access to disk is much slower than access memory because OS must seek to track and then wait for desired sector to arrive under the read head.</a:t>
            </a:r>
          </a:p>
          <a:p>
            <a:pPr marL="390525" lvl="1" algn="just">
              <a:defRPr/>
            </a:pPr>
            <a:r>
              <a:rPr lang="en-US" sz="2400">
                <a:latin typeface="Times New Roman" pitchFamily="18" charset="0"/>
                <a:cs typeface="Times New Roman" pitchFamily="18" charset="0"/>
              </a:rPr>
              <a:t>Many file systems have been designed with various optimizations to improve performance.</a:t>
            </a:r>
          </a:p>
          <a:p>
            <a:pPr marL="390525" lvl="1" algn="just">
              <a:defRPr/>
            </a:pPr>
            <a:r>
              <a:rPr lang="en-US" sz="2400" b="1">
                <a:solidFill>
                  <a:srgbClr val="0000FF"/>
                </a:solidFill>
                <a:latin typeface="Times New Roman" pitchFamily="18" charset="0"/>
                <a:cs typeface="Times New Roman" pitchFamily="18" charset="0"/>
              </a:rPr>
              <a:t>Cache (Block cache or buffer cache)</a:t>
            </a:r>
          </a:p>
          <a:p>
            <a:pPr marL="466725" lvl="2" algn="just">
              <a:defRPr/>
            </a:pPr>
            <a:r>
              <a:rPr lang="en-US" sz="2000">
                <a:latin typeface="Times New Roman" pitchFamily="18" charset="0"/>
                <a:cs typeface="Times New Roman" pitchFamily="18" charset="0"/>
              </a:rPr>
              <a:t>A collection of blocks that logically belong on the disk are being kept in memory.</a:t>
            </a:r>
          </a:p>
          <a:p>
            <a:pPr marL="466725" lvl="2" algn="just">
              <a:defRPr/>
            </a:pPr>
            <a:r>
              <a:rPr lang="en-US" sz="2000">
                <a:latin typeface="Times New Roman" pitchFamily="18" charset="0"/>
                <a:cs typeface="Times New Roman" pitchFamily="18" charset="0"/>
              </a:rPr>
              <a:t>Check all read requests to see if the needed block is in the cache. If it is, accessing without disk access. Otherwise, reading from disk into the cache, then coping to wherever it is needed</a:t>
            </a:r>
          </a:p>
          <a:p>
            <a:pPr marL="466725" lvl="2" algn="just">
              <a:defRPr/>
            </a:pPr>
            <a:r>
              <a:rPr lang="en-US" sz="2000">
                <a:latin typeface="Times New Roman" pitchFamily="18" charset="0"/>
                <a:cs typeface="Times New Roman" pitchFamily="18" charset="0"/>
              </a:rPr>
              <a:t>To access quickly, the hash table and the linked list is used</a:t>
            </a:r>
          </a:p>
          <a:p>
            <a:pPr marL="466725" lvl="2" algn="just">
              <a:defRPr/>
            </a:pPr>
            <a:r>
              <a:rPr lang="en-US" sz="2000">
                <a:latin typeface="Times New Roman" pitchFamily="18" charset="0"/>
                <a:cs typeface="Times New Roman" pitchFamily="18" charset="0"/>
              </a:rPr>
              <a:t>When a block has to be loaded into a full cache, the usual page replacement algorithms is applied (LRU is best)</a:t>
            </a:r>
          </a:p>
          <a:p>
            <a:pPr lvl="2" algn="just">
              <a:defRPr/>
            </a:pPr>
            <a:endParaRPr lang="en-US" sz="2000">
              <a:latin typeface="Times New Roman" pitchFamily="18" charset="0"/>
              <a:cs typeface="Times New Roman" pitchFamily="18" charset="0"/>
            </a:endParaRPr>
          </a:p>
        </p:txBody>
      </p:sp>
      <p:sp>
        <p:nvSpPr>
          <p:cNvPr id="74756" name="Slide Number Placeholder 5"/>
          <p:cNvSpPr>
            <a:spLocks noGrp="1"/>
          </p:cNvSpPr>
          <p:nvPr>
            <p:ph type="sldNum" sz="quarter" idx="12"/>
          </p:nvPr>
        </p:nvSpPr>
        <p:spPr bwMode="auto">
          <a:noFill/>
          <a:ln>
            <a:miter lim="800000"/>
            <a:headEnd/>
            <a:tailEnd/>
          </a:ln>
        </p:spPr>
        <p:txBody>
          <a:bodyPr/>
          <a:lstStyle/>
          <a:p>
            <a:fld id="{E7D5930C-F0BC-45FB-9C74-CD619245EFEE}" type="slidenum">
              <a:rPr lang="en-US" smtClean="0"/>
              <a:pPr/>
              <a:t>72</a:t>
            </a:fld>
            <a:r>
              <a:rPr lang="en-US"/>
              <a:t>/85</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75779" name="Rectangle 3"/>
          <p:cNvSpPr>
            <a:spLocks noGrp="1"/>
          </p:cNvSpPr>
          <p:nvPr>
            <p:ph type="body" sz="half" idx="4294967295"/>
          </p:nvPr>
        </p:nvSpPr>
        <p:spPr>
          <a:xfrm>
            <a:off x="381000" y="1143000"/>
            <a:ext cx="8686800" cy="4038600"/>
          </a:xfrm>
        </p:spPr>
        <p:txBody>
          <a:bodyPr/>
          <a:lstStyle/>
          <a:p>
            <a:pPr algn="just"/>
            <a:r>
              <a:rPr lang="en-US" sz="2400" b="1" i="1">
                <a:solidFill>
                  <a:srgbClr val="FF0000"/>
                </a:solidFill>
                <a:latin typeface="Times New Roman" pitchFamily="18" charset="0"/>
                <a:cs typeface="Times New Roman" pitchFamily="18" charset="0"/>
              </a:rPr>
              <a:t>File System Performance</a:t>
            </a:r>
          </a:p>
          <a:p>
            <a:pPr lvl="1" algn="just"/>
            <a:r>
              <a:rPr lang="en-US" sz="2000" b="1">
                <a:solidFill>
                  <a:srgbClr val="0000FF"/>
                </a:solidFill>
                <a:latin typeface="Times New Roman" pitchFamily="18" charset="0"/>
                <a:cs typeface="Times New Roman" pitchFamily="18" charset="0"/>
              </a:rPr>
              <a:t>Cache (Block cache or buffer cache) (cont)</a:t>
            </a:r>
          </a:p>
          <a:p>
            <a:pPr lvl="2" algn="just"/>
            <a:r>
              <a:rPr lang="en-US" sz="1800">
                <a:solidFill>
                  <a:srgbClr val="FF0000"/>
                </a:solidFill>
                <a:latin typeface="Times New Roman" pitchFamily="18" charset="0"/>
                <a:cs typeface="Times New Roman" pitchFamily="18" charset="0"/>
              </a:rPr>
              <a:t>Problems: </a:t>
            </a:r>
          </a:p>
          <a:p>
            <a:pPr lvl="3" algn="just"/>
            <a:r>
              <a:rPr lang="en-US" sz="1600">
                <a:solidFill>
                  <a:srgbClr val="FF0000"/>
                </a:solidFill>
                <a:latin typeface="Times New Roman" pitchFamily="18" charset="0"/>
                <a:cs typeface="Times New Roman" pitchFamily="18" charset="0"/>
              </a:rPr>
              <a:t>Is the block likely to be needed again soon?</a:t>
            </a:r>
          </a:p>
          <a:p>
            <a:pPr lvl="3" algn="just"/>
            <a:r>
              <a:rPr lang="en-US" sz="1600">
                <a:solidFill>
                  <a:srgbClr val="FF0000"/>
                </a:solidFill>
                <a:latin typeface="Times New Roman" pitchFamily="18" charset="0"/>
                <a:cs typeface="Times New Roman" pitchFamily="18" charset="0"/>
              </a:rPr>
              <a:t>Is the block essential to the consistency of the file system?</a:t>
            </a:r>
          </a:p>
          <a:p>
            <a:pPr lvl="2" algn="just"/>
            <a:r>
              <a:rPr lang="en-US" sz="1800">
                <a:solidFill>
                  <a:srgbClr val="0000FF"/>
                </a:solidFill>
                <a:latin typeface="Times New Roman" pitchFamily="18" charset="0"/>
                <a:cs typeface="Times New Roman" pitchFamily="18" charset="0"/>
              </a:rPr>
              <a:t>Solutions: blocks can be divided into categories such as i-node blocks, indirect block, directory blocks, full data blocks, and partially full data blocks</a:t>
            </a:r>
          </a:p>
          <a:p>
            <a:pPr lvl="3" algn="just"/>
            <a:r>
              <a:rPr lang="en-US" sz="1600">
                <a:latin typeface="Times New Roman" pitchFamily="18" charset="0"/>
                <a:cs typeface="Times New Roman" pitchFamily="18" charset="0"/>
              </a:rPr>
              <a:t>Blocks that will probably not be needed again soon go on the front, rather than the rear of the LRU list, so their buffers will be reused quickly. Blocks that might be needed again soon, such as a partly full block that is being written, go to the end of the list, so they will stay around for a long time</a:t>
            </a:r>
          </a:p>
          <a:p>
            <a:pPr lvl="3" algn="just"/>
            <a:r>
              <a:rPr lang="en-US" sz="1600">
                <a:latin typeface="Times New Roman" pitchFamily="18" charset="0"/>
                <a:cs typeface="Times New Roman" pitchFamily="18" charset="0"/>
              </a:rPr>
              <a:t>If the block is essential to the file system consistency, and it has been modified, it should be written to disk immediately (reduce crash)</a:t>
            </a:r>
          </a:p>
        </p:txBody>
      </p:sp>
      <p:pic>
        <p:nvPicPr>
          <p:cNvPr id="75780" name="Picture 4" descr="04-28"/>
          <p:cNvPicPr>
            <a:picLocks noChangeAspect="1" noChangeArrowheads="1"/>
          </p:cNvPicPr>
          <p:nvPr/>
        </p:nvPicPr>
        <p:blipFill>
          <a:blip r:embed="rId3" cstate="print"/>
          <a:srcRect/>
          <a:stretch>
            <a:fillRect/>
          </a:stretch>
        </p:blipFill>
        <p:spPr bwMode="auto">
          <a:xfrm>
            <a:off x="1066800" y="5254625"/>
            <a:ext cx="4419600" cy="1527175"/>
          </a:xfrm>
          <a:prstGeom prst="rect">
            <a:avLst/>
          </a:prstGeom>
          <a:noFill/>
          <a:ln w="9525">
            <a:noFill/>
            <a:miter lim="800000"/>
            <a:headEnd/>
            <a:tailEnd/>
          </a:ln>
        </p:spPr>
      </p:pic>
      <p:sp>
        <p:nvSpPr>
          <p:cNvPr id="75781" name="Text Box 4"/>
          <p:cNvSpPr txBox="1">
            <a:spLocks noChangeArrowheads="1"/>
          </p:cNvSpPr>
          <p:nvPr/>
        </p:nvSpPr>
        <p:spPr bwMode="auto">
          <a:xfrm>
            <a:off x="6172200" y="5638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4-28.</a:t>
            </a:r>
          </a:p>
        </p:txBody>
      </p:sp>
      <p:sp>
        <p:nvSpPr>
          <p:cNvPr id="75782" name="Slide Number Placeholder 7"/>
          <p:cNvSpPr>
            <a:spLocks noGrp="1"/>
          </p:cNvSpPr>
          <p:nvPr>
            <p:ph type="sldNum" sz="quarter" idx="12"/>
          </p:nvPr>
        </p:nvSpPr>
        <p:spPr bwMode="auto">
          <a:noFill/>
          <a:ln>
            <a:miter lim="800000"/>
            <a:headEnd/>
            <a:tailEnd/>
          </a:ln>
        </p:spPr>
        <p:txBody>
          <a:bodyPr/>
          <a:lstStyle/>
          <a:p>
            <a:fld id="{AEECF0CE-C32D-4274-B788-3D7488F541D4}" type="slidenum">
              <a:rPr lang="en-US" smtClean="0"/>
              <a:pPr/>
              <a:t>73</a:t>
            </a:fld>
            <a:r>
              <a:rPr lang="en-US"/>
              <a:t>/85</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76803" name="Rectangle 3"/>
          <p:cNvSpPr>
            <a:spLocks noGrp="1"/>
          </p:cNvSpPr>
          <p:nvPr>
            <p:ph type="body" sz="half" idx="4294967295"/>
          </p:nvPr>
        </p:nvSpPr>
        <p:spPr>
          <a:xfrm>
            <a:off x="228600" y="1371600"/>
            <a:ext cx="8686800" cy="4648200"/>
          </a:xfrm>
        </p:spPr>
        <p:txBody>
          <a:bodyPr/>
          <a:lstStyle/>
          <a:p>
            <a:pPr algn="just"/>
            <a:r>
              <a:rPr lang="en-US" sz="2800" b="1" i="1">
                <a:solidFill>
                  <a:srgbClr val="FF0000"/>
                </a:solidFill>
                <a:latin typeface="Times New Roman" pitchFamily="18" charset="0"/>
                <a:cs typeface="Times New Roman" pitchFamily="18" charset="0"/>
              </a:rPr>
              <a:t>File System Performance</a:t>
            </a:r>
          </a:p>
          <a:p>
            <a:pPr lvl="1" algn="just"/>
            <a:r>
              <a:rPr lang="en-US" sz="2400" b="1">
                <a:solidFill>
                  <a:srgbClr val="0000FF"/>
                </a:solidFill>
                <a:latin typeface="Times New Roman" pitchFamily="18" charset="0"/>
                <a:cs typeface="Times New Roman" pitchFamily="18" charset="0"/>
              </a:rPr>
              <a:t>Block Read Ahead</a:t>
            </a:r>
          </a:p>
          <a:p>
            <a:pPr lvl="2" algn="just"/>
            <a:r>
              <a:rPr lang="en-US" sz="2000">
                <a:latin typeface="Times New Roman" pitchFamily="18" charset="0"/>
                <a:cs typeface="Times New Roman" pitchFamily="18" charset="0"/>
              </a:rPr>
              <a:t>Try to get blocks into the cache before they are needed to increase the hit rate.</a:t>
            </a:r>
          </a:p>
          <a:p>
            <a:pPr lvl="2" algn="just"/>
            <a:r>
              <a:rPr lang="en-US" sz="2000">
                <a:latin typeface="Times New Roman" pitchFamily="18" charset="0"/>
                <a:cs typeface="Times New Roman" pitchFamily="18" charset="0"/>
              </a:rPr>
              <a:t>Many files are read sequentially. When the file system is asked to produce block </a:t>
            </a:r>
            <a:r>
              <a:rPr lang="en-US" sz="2000" b="1" i="1">
                <a:latin typeface="Times New Roman" pitchFamily="18" charset="0"/>
                <a:cs typeface="Times New Roman" pitchFamily="18" charset="0"/>
              </a:rPr>
              <a:t>k</a:t>
            </a:r>
            <a:r>
              <a:rPr lang="en-US" sz="2000">
                <a:latin typeface="Times New Roman" pitchFamily="18" charset="0"/>
                <a:cs typeface="Times New Roman" pitchFamily="18" charset="0"/>
              </a:rPr>
              <a:t> in a file, it does that, but when it is finished, it makes a sneaky check in the cache to see if block k + 1 is already there. If it is not, it schedules a read for block </a:t>
            </a:r>
            <a:r>
              <a:rPr lang="en-US" sz="2000" b="1" i="1">
                <a:latin typeface="Times New Roman" pitchFamily="18" charset="0"/>
                <a:cs typeface="Times New Roman" pitchFamily="18" charset="0"/>
              </a:rPr>
              <a:t>k+1</a:t>
            </a:r>
            <a:r>
              <a:rPr lang="en-US" sz="2000">
                <a:latin typeface="Times New Roman" pitchFamily="18" charset="0"/>
                <a:cs typeface="Times New Roman" pitchFamily="18" charset="0"/>
              </a:rPr>
              <a:t> in the hope that when it is needed, it will have already arrived in the cache.</a:t>
            </a:r>
          </a:p>
          <a:p>
            <a:pPr lvl="2" algn="just"/>
            <a:r>
              <a:rPr lang="en-US" sz="2000">
                <a:latin typeface="Times New Roman" pitchFamily="18" charset="0"/>
                <a:cs typeface="Times New Roman" pitchFamily="18" charset="0"/>
              </a:rPr>
              <a:t>The file system can keep track of the access patterns to each open file. Initially, the file is given the sequential access mode. Whenever a seek is done, the bit is cleared. If sequential reads start happening again, the bit is set once again.</a:t>
            </a:r>
          </a:p>
        </p:txBody>
      </p:sp>
      <p:sp>
        <p:nvSpPr>
          <p:cNvPr id="76804" name="Slide Number Placeholder 5"/>
          <p:cNvSpPr>
            <a:spLocks noGrp="1"/>
          </p:cNvSpPr>
          <p:nvPr>
            <p:ph type="sldNum" sz="quarter" idx="12"/>
          </p:nvPr>
        </p:nvSpPr>
        <p:spPr bwMode="auto">
          <a:noFill/>
          <a:ln>
            <a:miter lim="800000"/>
            <a:headEnd/>
            <a:tailEnd/>
          </a:ln>
        </p:spPr>
        <p:txBody>
          <a:bodyPr/>
          <a:lstStyle/>
          <a:p>
            <a:fld id="{7BBCAEF3-C532-40F5-9C2E-E8F89EC39220}" type="slidenum">
              <a:rPr lang="en-US" smtClean="0"/>
              <a:pPr/>
              <a:t>74</a:t>
            </a:fld>
            <a:r>
              <a:rPr lang="en-US"/>
              <a:t>/85</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a:t>
            </a:r>
            <a:r>
              <a:rPr lang="en-US">
                <a:ea typeface="+mn-ea"/>
              </a:rPr>
              <a:t> Disk Space Management…</a:t>
            </a:r>
          </a:p>
        </p:txBody>
      </p:sp>
      <p:sp>
        <p:nvSpPr>
          <p:cNvPr id="77827" name="Rectangle 3"/>
          <p:cNvSpPr>
            <a:spLocks noGrp="1"/>
          </p:cNvSpPr>
          <p:nvPr>
            <p:ph type="body" sz="half" idx="4294967295"/>
          </p:nvPr>
        </p:nvSpPr>
        <p:spPr>
          <a:xfrm>
            <a:off x="304800" y="990600"/>
            <a:ext cx="8610600" cy="5486400"/>
          </a:xfrm>
        </p:spPr>
        <p:txBody>
          <a:bodyPr>
            <a:normAutofit lnSpcReduction="10000"/>
          </a:bodyPr>
          <a:lstStyle/>
          <a:p>
            <a:pPr algn="just"/>
            <a:r>
              <a:rPr lang="en-US" sz="2800" b="1" i="1">
                <a:solidFill>
                  <a:srgbClr val="FF0000"/>
                </a:solidFill>
                <a:latin typeface="Times New Roman" pitchFamily="18" charset="0"/>
                <a:cs typeface="Times New Roman" pitchFamily="18" charset="0"/>
              </a:rPr>
              <a:t>File System Performance</a:t>
            </a:r>
          </a:p>
          <a:p>
            <a:pPr lvl="1" algn="just"/>
            <a:r>
              <a:rPr lang="en-US" sz="2400" b="1">
                <a:solidFill>
                  <a:srgbClr val="0000FF"/>
                </a:solidFill>
                <a:latin typeface="Times New Roman" pitchFamily="18" charset="0"/>
                <a:cs typeface="Times New Roman" pitchFamily="18" charset="0"/>
              </a:rPr>
              <a:t>Reducing Disk Arm Motion</a:t>
            </a:r>
          </a:p>
          <a:p>
            <a:pPr lvl="2" algn="just"/>
            <a:r>
              <a:rPr lang="en-US" sz="2000">
                <a:latin typeface="Times New Roman" pitchFamily="18" charset="0"/>
                <a:cs typeface="Times New Roman" pitchFamily="18" charset="0"/>
              </a:rPr>
              <a:t>Put blocks that are likely to be accessed in sequence close to each other, preferably in the same cylinder.</a:t>
            </a:r>
          </a:p>
          <a:p>
            <a:pPr lvl="2" algn="just"/>
            <a:r>
              <a:rPr lang="en-US" sz="2000">
                <a:latin typeface="Times New Roman" pitchFamily="18" charset="0"/>
                <a:cs typeface="Times New Roman" pitchFamily="18" charset="0"/>
              </a:rPr>
              <a:t>Keep track of disk storage not in blocks, but in groups of consecutive blocks.</a:t>
            </a:r>
          </a:p>
          <a:p>
            <a:pPr lvl="2" algn="just"/>
            <a:r>
              <a:rPr lang="en-US" sz="2000">
                <a:latin typeface="Times New Roman" pitchFamily="18" charset="0"/>
                <a:cs typeface="Times New Roman" pitchFamily="18" charset="0"/>
              </a:rPr>
              <a:t>When allocating blocks, the system attempts to place consecutive blocks in a file in the same cylinder (rotational positioning)</a:t>
            </a:r>
          </a:p>
          <a:p>
            <a:pPr lvl="2" algn="just"/>
            <a:r>
              <a:rPr lang="en-US" sz="2000">
                <a:latin typeface="Times New Roman" pitchFamily="18" charset="0"/>
                <a:cs typeface="Times New Roman" pitchFamily="18" charset="0"/>
              </a:rPr>
              <a:t>Put the i-nodes in the middle of the disk, rather than at the start, thus reducing the average seek between the i-node and the first block by a factor of two.</a:t>
            </a:r>
          </a:p>
          <a:p>
            <a:pPr lvl="2" algn="just"/>
            <a:r>
              <a:rPr lang="en-US" sz="2000">
                <a:latin typeface="Times New Roman" pitchFamily="18" charset="0"/>
                <a:cs typeface="Times New Roman" pitchFamily="18" charset="0"/>
              </a:rPr>
              <a:t>Divide the disk into cylinder groups, each with its own i-node, blocks, and free list. When creating a new file, any i-node can be chose, but an attempt is made to find a block in the same cylinder group as the i-node. If none is available, then a block in a near by cylinder group is used.</a:t>
            </a:r>
          </a:p>
          <a:p>
            <a:pPr lvl="2" algn="just"/>
            <a:r>
              <a:rPr lang="en-US" sz="2000" b="1">
                <a:solidFill>
                  <a:srgbClr val="0000FF"/>
                </a:solidFill>
              </a:rPr>
              <a:t>These algorithms will be presented in the next chapter.</a:t>
            </a:r>
            <a:r>
              <a:rPr lang="en-US" sz="2000"/>
              <a:t> </a:t>
            </a:r>
            <a:endParaRPr lang="en-US" sz="2000">
              <a:latin typeface="Times New Roman" pitchFamily="18" charset="0"/>
              <a:cs typeface="Times New Roman" pitchFamily="18" charset="0"/>
            </a:endParaRPr>
          </a:p>
        </p:txBody>
      </p:sp>
      <p:sp>
        <p:nvSpPr>
          <p:cNvPr id="77828" name="Slide Number Placeholder 5"/>
          <p:cNvSpPr>
            <a:spLocks noGrp="1"/>
          </p:cNvSpPr>
          <p:nvPr>
            <p:ph type="sldNum" sz="quarter" idx="12"/>
          </p:nvPr>
        </p:nvSpPr>
        <p:spPr bwMode="auto">
          <a:noFill/>
          <a:ln>
            <a:miter lim="800000"/>
            <a:headEnd/>
            <a:tailEnd/>
          </a:ln>
        </p:spPr>
        <p:txBody>
          <a:bodyPr/>
          <a:lstStyle/>
          <a:p>
            <a:fld id="{B7EE57B6-E33F-4C27-B060-95A8525312F7}" type="slidenum">
              <a:rPr lang="en-US" smtClean="0"/>
              <a:pPr/>
              <a:t>75</a:t>
            </a:fld>
            <a:r>
              <a:rPr lang="en-US"/>
              <a:t>/85</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78852" name="Text Box 4"/>
          <p:cNvSpPr txBox="1">
            <a:spLocks noChangeArrowheads="1"/>
          </p:cNvSpPr>
          <p:nvPr/>
        </p:nvSpPr>
        <p:spPr bwMode="auto">
          <a:xfrm>
            <a:off x="3581400" y="5334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4-29.</a:t>
            </a:r>
          </a:p>
        </p:txBody>
      </p:sp>
      <p:sp>
        <p:nvSpPr>
          <p:cNvPr id="78853" name="Slide Number Placeholder 6"/>
          <p:cNvSpPr>
            <a:spLocks noGrp="1"/>
          </p:cNvSpPr>
          <p:nvPr>
            <p:ph type="sldNum" sz="quarter" idx="12"/>
          </p:nvPr>
        </p:nvSpPr>
        <p:spPr bwMode="auto">
          <a:noFill/>
          <a:ln>
            <a:miter lim="800000"/>
            <a:headEnd/>
            <a:tailEnd/>
          </a:ln>
        </p:spPr>
        <p:txBody>
          <a:bodyPr/>
          <a:lstStyle/>
          <a:p>
            <a:fld id="{21CFFD7D-40C3-416D-B00B-12C546399232}" type="slidenum">
              <a:rPr lang="en-US" smtClean="0"/>
              <a:pPr/>
              <a:t>76</a:t>
            </a:fld>
            <a:r>
              <a:rPr lang="en-US"/>
              <a:t>/85</a:t>
            </a:r>
          </a:p>
        </p:txBody>
      </p:sp>
      <p:pic>
        <p:nvPicPr>
          <p:cNvPr id="2050" name="Picture 2"/>
          <p:cNvPicPr>
            <a:picLocks noChangeAspect="1" noChangeArrowheads="1"/>
          </p:cNvPicPr>
          <p:nvPr/>
        </p:nvPicPr>
        <p:blipFill>
          <a:blip r:embed="rId3" cstate="print"/>
          <a:srcRect/>
          <a:stretch>
            <a:fillRect/>
          </a:stretch>
        </p:blipFill>
        <p:spPr bwMode="auto">
          <a:xfrm>
            <a:off x="1295400" y="1452563"/>
            <a:ext cx="7696200" cy="39528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t>FSMO: </a:t>
            </a:r>
            <a:r>
              <a:rPr lang="en-US">
                <a:ea typeface="+mn-ea"/>
              </a:rPr>
              <a:t> Disk Space Management…</a:t>
            </a:r>
          </a:p>
        </p:txBody>
      </p:sp>
      <p:sp>
        <p:nvSpPr>
          <p:cNvPr id="79875" name="Rectangle 3"/>
          <p:cNvSpPr>
            <a:spLocks noGrp="1"/>
          </p:cNvSpPr>
          <p:nvPr>
            <p:ph type="body" sz="half" idx="4294967295"/>
          </p:nvPr>
        </p:nvSpPr>
        <p:spPr>
          <a:xfrm>
            <a:off x="609600" y="1371600"/>
            <a:ext cx="8001000" cy="3657600"/>
          </a:xfrm>
        </p:spPr>
        <p:txBody>
          <a:bodyPr/>
          <a:lstStyle/>
          <a:p>
            <a:pPr algn="just"/>
            <a:r>
              <a:rPr lang="en-US" sz="2800" b="1" i="1">
                <a:solidFill>
                  <a:srgbClr val="FF0000"/>
                </a:solidFill>
                <a:latin typeface="Times New Roman" pitchFamily="18" charset="0"/>
                <a:cs typeface="Times New Roman" pitchFamily="18" charset="0"/>
              </a:rPr>
              <a:t>File System Performance</a:t>
            </a:r>
          </a:p>
          <a:p>
            <a:pPr lvl="1" algn="just"/>
            <a:r>
              <a:rPr lang="en-US" sz="2400" b="1">
                <a:solidFill>
                  <a:srgbClr val="0000FF"/>
                </a:solidFill>
                <a:latin typeface="Times New Roman" pitchFamily="18" charset="0"/>
                <a:cs typeface="Times New Roman" pitchFamily="18" charset="0"/>
              </a:rPr>
              <a:t>Defragmenting Disks</a:t>
            </a:r>
          </a:p>
          <a:p>
            <a:pPr lvl="2" algn="just"/>
            <a:r>
              <a:rPr lang="en-US" sz="2000">
                <a:latin typeface="Times New Roman" pitchFamily="18" charset="0"/>
                <a:cs typeface="Times New Roman" pitchFamily="18" charset="0"/>
              </a:rPr>
              <a:t>Disks become badly fragmented with files and holes all over the place → giving poor performance when new file is created</a:t>
            </a:r>
          </a:p>
          <a:p>
            <a:pPr lvl="2" algn="just">
              <a:buFont typeface="Arial" charset="0"/>
              <a:buNone/>
            </a:pPr>
            <a:r>
              <a:rPr lang="en-US" sz="2000">
                <a:latin typeface="Times New Roman" pitchFamily="18" charset="0"/>
                <a:cs typeface="Times New Roman" pitchFamily="18" charset="0"/>
              </a:rPr>
              <a:t>→ moving files around o make them contiguous and to put all of the free space in one or more large contiguous regions on the disk</a:t>
            </a:r>
          </a:p>
        </p:txBody>
      </p:sp>
      <p:sp>
        <p:nvSpPr>
          <p:cNvPr id="79876" name="Slide Number Placeholder 5"/>
          <p:cNvSpPr>
            <a:spLocks noGrp="1"/>
          </p:cNvSpPr>
          <p:nvPr>
            <p:ph type="sldNum" sz="quarter" idx="12"/>
          </p:nvPr>
        </p:nvSpPr>
        <p:spPr bwMode="auto">
          <a:noFill/>
          <a:ln>
            <a:miter lim="800000"/>
            <a:headEnd/>
            <a:tailEnd/>
          </a:ln>
        </p:spPr>
        <p:txBody>
          <a:bodyPr/>
          <a:lstStyle/>
          <a:p>
            <a:fld id="{B188DC7A-7C87-411A-ABF4-7D8BC69F87B1}" type="slidenum">
              <a:rPr lang="en-US" smtClean="0"/>
              <a:pPr/>
              <a:t>77</a:t>
            </a:fld>
            <a:r>
              <a:rPr lang="en-US"/>
              <a:t>/85</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0" y="0"/>
            <a:ext cx="9144000" cy="1143000"/>
          </a:xfrm>
          <a:noFill/>
          <a:ln w="9525">
            <a:noFill/>
            <a:miter lim="800000"/>
            <a:headEnd/>
            <a:tailEnd/>
          </a:ln>
        </p:spPr>
        <p:txBody>
          <a:bodyPr anchor="ctr"/>
          <a:lstStyle/>
          <a:p>
            <a:pPr eaLnBrk="0" hangingPunct="0"/>
            <a:r>
              <a:rPr lang="en-US">
                <a:ea typeface="+mn-ea"/>
              </a:rPr>
              <a:t>4- Example File Systems: CD-ROM FS</a:t>
            </a:r>
          </a:p>
        </p:txBody>
      </p:sp>
      <p:sp>
        <p:nvSpPr>
          <p:cNvPr id="80899" name="Rectangle 3"/>
          <p:cNvSpPr>
            <a:spLocks noGrp="1"/>
          </p:cNvSpPr>
          <p:nvPr>
            <p:ph type="body" sz="half" idx="4294967295"/>
          </p:nvPr>
        </p:nvSpPr>
        <p:spPr>
          <a:xfrm>
            <a:off x="0" y="990600"/>
            <a:ext cx="9144000" cy="5867400"/>
          </a:xfrm>
        </p:spPr>
        <p:txBody>
          <a:bodyPr/>
          <a:lstStyle/>
          <a:p>
            <a:pPr algn="just"/>
            <a:r>
              <a:rPr lang="en-US" sz="2400">
                <a:latin typeface="Times New Roman" pitchFamily="18" charset="0"/>
                <a:cs typeface="Times New Roman" pitchFamily="18" charset="0"/>
              </a:rPr>
              <a:t>Simple because they were designed for write once media</a:t>
            </a:r>
          </a:p>
          <a:p>
            <a:pPr algn="just"/>
            <a:r>
              <a:rPr lang="en-US" sz="2400">
                <a:latin typeface="Times New Roman" pitchFamily="18" charset="0"/>
                <a:cs typeface="Times New Roman" pitchFamily="18" charset="0"/>
              </a:rPr>
              <a:t>They have no provision for keeping tracking of free blocks</a:t>
            </a:r>
          </a:p>
          <a:p>
            <a:pPr algn="just"/>
            <a:r>
              <a:rPr lang="en-US" sz="2400">
                <a:latin typeface="Times New Roman" pitchFamily="18" charset="0"/>
                <a:cs typeface="Times New Roman" pitchFamily="18" charset="0"/>
              </a:rPr>
              <a:t>Do not have concentric cylinders instead of a single continuous spiral containing the bits in a linear sequence. The bits along the spiral are divided into logical blocks</a:t>
            </a:r>
          </a:p>
          <a:p>
            <a:pPr algn="just"/>
            <a:r>
              <a:rPr lang="en-US" sz="2400">
                <a:latin typeface="Times New Roman" pitchFamily="18" charset="0"/>
                <a:cs typeface="Times New Roman" pitchFamily="18" charset="0"/>
              </a:rPr>
              <a:t>CD-R </a:t>
            </a:r>
          </a:p>
          <a:p>
            <a:pPr lvl="1" algn="just"/>
            <a:r>
              <a:rPr lang="en-US" sz="2000">
                <a:latin typeface="Times New Roman" pitchFamily="18" charset="0"/>
                <a:cs typeface="Times New Roman" pitchFamily="18" charset="0"/>
              </a:rPr>
              <a:t>is possible to add files after the initial burning, but these are simply appended to the end of the CD-R </a:t>
            </a:r>
          </a:p>
          <a:p>
            <a:pPr lvl="1" algn="just"/>
            <a:r>
              <a:rPr lang="en-US" sz="2000">
                <a:latin typeface="Times New Roman" pitchFamily="18" charset="0"/>
                <a:cs typeface="Times New Roman" pitchFamily="18" charset="0"/>
              </a:rPr>
              <a:t>All the free space is in one contiguous chunk at the end of the CD</a:t>
            </a:r>
          </a:p>
          <a:p>
            <a:pPr lvl="1" algn="just"/>
            <a:r>
              <a:rPr lang="en-US" sz="2000">
                <a:latin typeface="Times New Roman" pitchFamily="18" charset="0"/>
                <a:cs typeface="Times New Roman" pitchFamily="18" charset="0"/>
              </a:rPr>
              <a:t>Files are never removed (although directory can be updated to hide existing files)</a:t>
            </a:r>
          </a:p>
          <a:p>
            <a:pPr algn="just"/>
            <a:r>
              <a:rPr lang="en-US" sz="2400">
                <a:latin typeface="Times New Roman" pitchFamily="18" charset="0"/>
                <a:cs typeface="Times New Roman" pitchFamily="18" charset="0"/>
              </a:rPr>
              <a:t>ISO 9960</a:t>
            </a:r>
          </a:p>
          <a:p>
            <a:pPr lvl="1" algn="just"/>
            <a:r>
              <a:rPr lang="en-US" sz="2000">
                <a:latin typeface="Times New Roman" pitchFamily="18" charset="0"/>
                <a:cs typeface="Times New Roman" pitchFamily="18" charset="0"/>
              </a:rPr>
              <a:t>An International Standard in 1998</a:t>
            </a:r>
          </a:p>
          <a:p>
            <a:pPr lvl="1" algn="just"/>
            <a:r>
              <a:rPr lang="en-US" sz="2000">
                <a:latin typeface="Times New Roman" pitchFamily="18" charset="0"/>
                <a:cs typeface="Times New Roman" pitchFamily="18" charset="0"/>
              </a:rPr>
              <a:t>Make every CD-ROM readable on every computer, independent of the byte ordering used and independent of the OS used</a:t>
            </a:r>
          </a:p>
        </p:txBody>
      </p:sp>
      <p:sp>
        <p:nvSpPr>
          <p:cNvPr id="80900" name="Slide Number Placeholder 5"/>
          <p:cNvSpPr>
            <a:spLocks noGrp="1"/>
          </p:cNvSpPr>
          <p:nvPr>
            <p:ph type="sldNum" sz="quarter" idx="12"/>
          </p:nvPr>
        </p:nvSpPr>
        <p:spPr bwMode="auto">
          <a:noFill/>
          <a:ln>
            <a:miter lim="800000"/>
            <a:headEnd/>
            <a:tailEnd/>
          </a:ln>
        </p:spPr>
        <p:txBody>
          <a:bodyPr/>
          <a:lstStyle/>
          <a:p>
            <a:fld id="{E6FEBCC6-0654-48A1-9BF5-F22146B3BFEF}" type="slidenum">
              <a:rPr lang="en-US" smtClean="0"/>
              <a:pPr/>
              <a:t>78</a:t>
            </a:fld>
            <a:r>
              <a:rPr lang="en-US"/>
              <a:t>/85</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ea typeface="+mn-ea"/>
              </a:rPr>
              <a:t>CD-ROM File Systems</a:t>
            </a:r>
          </a:p>
        </p:txBody>
      </p:sp>
      <p:sp>
        <p:nvSpPr>
          <p:cNvPr id="81923" name="Rectangle 3"/>
          <p:cNvSpPr>
            <a:spLocks noGrp="1"/>
          </p:cNvSpPr>
          <p:nvPr>
            <p:ph type="body" sz="half" idx="4294967295"/>
          </p:nvPr>
        </p:nvSpPr>
        <p:spPr>
          <a:xfrm>
            <a:off x="0" y="990600"/>
            <a:ext cx="9144000" cy="5867400"/>
          </a:xfrm>
        </p:spPr>
        <p:txBody>
          <a:bodyPr/>
          <a:lstStyle/>
          <a:p>
            <a:pPr algn="just">
              <a:lnSpc>
                <a:spcPct val="90000"/>
              </a:lnSpc>
            </a:pPr>
            <a:r>
              <a:rPr lang="en-US" sz="2800">
                <a:latin typeface="Times New Roman" pitchFamily="18" charset="0"/>
                <a:cs typeface="Times New Roman" pitchFamily="18" charset="0"/>
              </a:rPr>
              <a:t>Rock Ridge Extensions</a:t>
            </a:r>
          </a:p>
          <a:p>
            <a:pPr lvl="1" algn="just">
              <a:lnSpc>
                <a:spcPct val="90000"/>
              </a:lnSpc>
            </a:pPr>
            <a:r>
              <a:rPr lang="en-US" sz="2400">
                <a:latin typeface="Times New Roman" pitchFamily="18" charset="0"/>
                <a:cs typeface="Times New Roman" pitchFamily="18" charset="0"/>
              </a:rPr>
              <a:t>In the UNIX community began working on an extension to make it possible to represent UNIX file systems on a CD-ROM</a:t>
            </a:r>
          </a:p>
          <a:p>
            <a:pPr lvl="1" algn="just">
              <a:lnSpc>
                <a:spcPct val="90000"/>
              </a:lnSpc>
            </a:pPr>
            <a:r>
              <a:rPr lang="en-US" sz="2400">
                <a:latin typeface="Times New Roman" pitchFamily="18" charset="0"/>
                <a:cs typeface="Times New Roman" pitchFamily="18" charset="0"/>
              </a:rPr>
              <a:t>Use the System-use field in order to make Rock Ridge CD-ROMs readable on any computer</a:t>
            </a:r>
          </a:p>
          <a:p>
            <a:pPr lvl="1" algn="just">
              <a:lnSpc>
                <a:spcPct val="90000"/>
              </a:lnSpc>
            </a:pPr>
            <a:r>
              <a:rPr lang="en-US" sz="2400">
                <a:latin typeface="Times New Roman" pitchFamily="18" charset="0"/>
                <a:cs typeface="Times New Roman" pitchFamily="18" charset="0"/>
              </a:rPr>
              <a:t>Any system not aware of the Rock Ridge extensions just ignores them and sees a normal CD-ROM</a:t>
            </a:r>
          </a:p>
          <a:p>
            <a:pPr lvl="1">
              <a:lnSpc>
                <a:spcPct val="90000"/>
              </a:lnSpc>
            </a:pPr>
            <a:r>
              <a:rPr lang="en-US" sz="2400">
                <a:latin typeface="Times New Roman" pitchFamily="18" charset="0"/>
                <a:cs typeface="Times New Roman" pitchFamily="18" charset="0"/>
              </a:rPr>
              <a:t>Rock Ridge extension fields:</a:t>
            </a:r>
          </a:p>
          <a:p>
            <a:pPr lvl="2">
              <a:lnSpc>
                <a:spcPct val="90000"/>
              </a:lnSpc>
            </a:pPr>
            <a:r>
              <a:rPr lang="en-US" sz="2000">
                <a:latin typeface="Times New Roman" pitchFamily="18" charset="0"/>
                <a:cs typeface="Times New Roman" pitchFamily="18" charset="0"/>
              </a:rPr>
              <a:t>PX - POSIX attributes.</a:t>
            </a:r>
          </a:p>
          <a:p>
            <a:pPr lvl="2">
              <a:lnSpc>
                <a:spcPct val="90000"/>
              </a:lnSpc>
            </a:pPr>
            <a:r>
              <a:rPr lang="en-US" sz="2000">
                <a:latin typeface="Times New Roman" pitchFamily="18" charset="0"/>
                <a:cs typeface="Times New Roman" pitchFamily="18" charset="0"/>
              </a:rPr>
              <a:t>PN - Major and minor device numbers.</a:t>
            </a:r>
          </a:p>
          <a:p>
            <a:pPr lvl="2">
              <a:lnSpc>
                <a:spcPct val="90000"/>
              </a:lnSpc>
            </a:pPr>
            <a:r>
              <a:rPr lang="en-US" sz="2000">
                <a:latin typeface="Times New Roman" pitchFamily="18" charset="0"/>
                <a:cs typeface="Times New Roman" pitchFamily="18" charset="0"/>
              </a:rPr>
              <a:t>SL - Symbolic link.</a:t>
            </a:r>
          </a:p>
          <a:p>
            <a:pPr lvl="2">
              <a:lnSpc>
                <a:spcPct val="90000"/>
              </a:lnSpc>
            </a:pPr>
            <a:r>
              <a:rPr lang="en-US" sz="2000">
                <a:latin typeface="Times New Roman" pitchFamily="18" charset="0"/>
                <a:cs typeface="Times New Roman" pitchFamily="18" charset="0"/>
              </a:rPr>
              <a:t>NM - Alternative name.</a:t>
            </a:r>
          </a:p>
          <a:p>
            <a:pPr lvl="2">
              <a:lnSpc>
                <a:spcPct val="90000"/>
              </a:lnSpc>
            </a:pPr>
            <a:r>
              <a:rPr lang="en-US" sz="2000">
                <a:latin typeface="Times New Roman" pitchFamily="18" charset="0"/>
                <a:cs typeface="Times New Roman" pitchFamily="18" charset="0"/>
              </a:rPr>
              <a:t>CL - Child location.</a:t>
            </a:r>
          </a:p>
          <a:p>
            <a:pPr lvl="2">
              <a:lnSpc>
                <a:spcPct val="90000"/>
              </a:lnSpc>
            </a:pPr>
            <a:r>
              <a:rPr lang="en-US" sz="2000">
                <a:latin typeface="Times New Roman" pitchFamily="18" charset="0"/>
                <a:cs typeface="Times New Roman" pitchFamily="18" charset="0"/>
              </a:rPr>
              <a:t>PL - Parent location.</a:t>
            </a:r>
          </a:p>
          <a:p>
            <a:pPr lvl="2">
              <a:lnSpc>
                <a:spcPct val="90000"/>
              </a:lnSpc>
            </a:pPr>
            <a:r>
              <a:rPr lang="en-US" sz="2000">
                <a:latin typeface="Times New Roman" pitchFamily="18" charset="0"/>
                <a:cs typeface="Times New Roman" pitchFamily="18" charset="0"/>
              </a:rPr>
              <a:t>RE - Relocation.</a:t>
            </a:r>
          </a:p>
          <a:p>
            <a:pPr lvl="2">
              <a:lnSpc>
                <a:spcPct val="90000"/>
              </a:lnSpc>
            </a:pPr>
            <a:r>
              <a:rPr lang="en-US" sz="2000">
                <a:latin typeface="Times New Roman" pitchFamily="18" charset="0"/>
                <a:cs typeface="Times New Roman" pitchFamily="18" charset="0"/>
              </a:rPr>
              <a:t>TF - Time stamps.</a:t>
            </a:r>
          </a:p>
        </p:txBody>
      </p:sp>
      <p:sp>
        <p:nvSpPr>
          <p:cNvPr id="81924" name="Slide Number Placeholder 5"/>
          <p:cNvSpPr>
            <a:spLocks noGrp="1"/>
          </p:cNvSpPr>
          <p:nvPr>
            <p:ph type="sldNum" sz="quarter" idx="12"/>
          </p:nvPr>
        </p:nvSpPr>
        <p:spPr bwMode="auto">
          <a:noFill/>
          <a:ln>
            <a:miter lim="800000"/>
            <a:headEnd/>
            <a:tailEnd/>
          </a:ln>
        </p:spPr>
        <p:txBody>
          <a:bodyPr/>
          <a:lstStyle/>
          <a:p>
            <a:fld id="{A21D49B2-4531-4EC7-949C-0A2CDA2AB6BE}" type="slidenum">
              <a:rPr lang="en-US" smtClean="0"/>
              <a:pPr/>
              <a:t>79</a:t>
            </a:fld>
            <a:r>
              <a:rPr lang="en-US"/>
              <a:t>/85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762000"/>
          </a:xfrm>
          <a:noFill/>
          <a:ln w="9525">
            <a:noFill/>
            <a:miter lim="800000"/>
            <a:headEnd/>
            <a:tailEnd/>
          </a:ln>
        </p:spPr>
        <p:txBody>
          <a:bodyPr anchor="ctr"/>
          <a:lstStyle/>
          <a:p>
            <a:pPr eaLnBrk="0" hangingPunct="0"/>
            <a:r>
              <a:rPr lang="en-US">
                <a:ea typeface="+mn-ea"/>
              </a:rPr>
              <a:t>Files: Naming</a:t>
            </a:r>
          </a:p>
        </p:txBody>
      </p:sp>
      <p:sp>
        <p:nvSpPr>
          <p:cNvPr id="9219" name="Rectangle 3"/>
          <p:cNvSpPr>
            <a:spLocks noGrp="1"/>
          </p:cNvSpPr>
          <p:nvPr>
            <p:ph type="body" idx="1"/>
          </p:nvPr>
        </p:nvSpPr>
        <p:spPr>
          <a:xfrm>
            <a:off x="228600" y="1219200"/>
            <a:ext cx="8610600" cy="5105400"/>
          </a:xfrm>
        </p:spPr>
        <p:txBody>
          <a:bodyPr/>
          <a:lstStyle/>
          <a:p>
            <a:pPr algn="just" eaLnBrk="1" hangingPunct="1">
              <a:buClrTx/>
              <a:buSzTx/>
              <a:buFont typeface="Arial" charset="0"/>
              <a:buChar char="•"/>
            </a:pPr>
            <a:r>
              <a:rPr lang="en-US" sz="2600" dirty="0">
                <a:latin typeface="Times New Roman" pitchFamily="18" charset="0"/>
                <a:cs typeface="Times New Roman" pitchFamily="18" charset="0"/>
              </a:rPr>
              <a:t>When a process creates a file, it gives the file a name.</a:t>
            </a:r>
          </a:p>
          <a:p>
            <a:pPr algn="just" eaLnBrk="1" hangingPunct="1">
              <a:buClrTx/>
              <a:buSzTx/>
              <a:buFont typeface="Arial" charset="0"/>
              <a:buChar char="•"/>
            </a:pPr>
            <a:r>
              <a:rPr lang="en-US" sz="2600" dirty="0">
                <a:latin typeface="Times New Roman" pitchFamily="18" charset="0"/>
                <a:cs typeface="Times New Roman" pitchFamily="18" charset="0"/>
              </a:rPr>
              <a:t>When the process terminates, the file continues to exist and can be accessed by other process using its name.</a:t>
            </a:r>
          </a:p>
          <a:p>
            <a:pPr algn="just" eaLnBrk="1" hangingPunct="1">
              <a:buClrTx/>
              <a:buSzTx/>
              <a:buFont typeface="Arial" charset="0"/>
              <a:buChar char="•"/>
            </a:pPr>
            <a:r>
              <a:rPr lang="en-US" sz="2600" dirty="0">
                <a:solidFill>
                  <a:srgbClr val="FF0000"/>
                </a:solidFill>
                <a:latin typeface="Times New Roman" pitchFamily="18" charset="0"/>
                <a:cs typeface="Times New Roman" pitchFamily="18" charset="0"/>
              </a:rPr>
              <a:t>Rules for file naming vary somewhat from system to system. Some differences:</a:t>
            </a:r>
          </a:p>
          <a:p>
            <a:pPr lvl="1" algn="just" eaLnBrk="1" hangingPunct="1"/>
            <a:r>
              <a:rPr lang="en-US" sz="2400" dirty="0"/>
              <a:t> </a:t>
            </a:r>
            <a:r>
              <a:rPr lang="en-US" sz="2400" dirty="0">
                <a:solidFill>
                  <a:srgbClr val="0000FF"/>
                </a:solidFill>
                <a:latin typeface="Times New Roman" pitchFamily="18" charset="0"/>
                <a:cs typeface="Times New Roman" pitchFamily="18" charset="0"/>
              </a:rPr>
              <a:t>Distinction between upper and lower letters</a:t>
            </a:r>
          </a:p>
          <a:p>
            <a:pPr lvl="1" algn="just" eaLnBrk="1" hangingPunct="1"/>
            <a:r>
              <a:rPr lang="en-US" sz="2400" dirty="0">
                <a:latin typeface="Times New Roman" pitchFamily="18" charset="0"/>
                <a:cs typeface="Times New Roman" pitchFamily="18" charset="0"/>
              </a:rPr>
              <a:t> </a:t>
            </a:r>
            <a:r>
              <a:rPr lang="en-US" sz="2400" dirty="0">
                <a:solidFill>
                  <a:srgbClr val="009900"/>
                </a:solidFill>
                <a:latin typeface="Times New Roman" pitchFamily="18" charset="0"/>
                <a:cs typeface="Times New Roman" pitchFamily="18" charset="0"/>
              </a:rPr>
              <a:t>Limit of name length</a:t>
            </a:r>
          </a:p>
          <a:p>
            <a:pPr lvl="1" algn="just" eaLnBrk="1" hangingPunct="1"/>
            <a:r>
              <a:rPr lang="en-US" sz="2400" dirty="0">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Extension (optional)</a:t>
            </a:r>
          </a:p>
          <a:p>
            <a:pPr lvl="2" algn="just" eaLnBrk="1" hangingPunct="1"/>
            <a:r>
              <a:rPr lang="en-US" sz="2000" dirty="0">
                <a:latin typeface="Times New Roman" pitchFamily="18" charset="0"/>
                <a:cs typeface="Times New Roman" pitchFamily="18" charset="0"/>
              </a:rPr>
              <a:t>Provides some information about the file’s content structure</a:t>
            </a:r>
          </a:p>
          <a:p>
            <a:pPr lvl="2" algn="just" eaLnBrk="1" hangingPunct="1"/>
            <a:r>
              <a:rPr lang="en-US" sz="2000" dirty="0">
                <a:latin typeface="Times New Roman" pitchFamily="18" charset="0"/>
                <a:cs typeface="Times New Roman" pitchFamily="18" charset="0"/>
              </a:rPr>
              <a:t>Is used to register with OS and specify for each program owns that extension</a:t>
            </a:r>
          </a:p>
          <a:p>
            <a:pPr lvl="2" algn="just" eaLnBrk="1" hangingPunct="1"/>
            <a:r>
              <a:rPr lang="en-US" sz="2000" dirty="0">
                <a:latin typeface="Times New Roman" pitchFamily="18" charset="0"/>
                <a:cs typeface="Times New Roman" pitchFamily="18" charset="0"/>
              </a:rPr>
              <a:t>Ex: </a:t>
            </a:r>
            <a:r>
              <a:rPr lang="en-US" sz="2000" dirty="0" err="1">
                <a:latin typeface="Times New Roman" pitchFamily="18" charset="0"/>
                <a:cs typeface="Times New Roman" pitchFamily="18" charset="0"/>
              </a:rPr>
              <a:t>hello.c</a:t>
            </a:r>
            <a:r>
              <a:rPr lang="en-US" sz="2000" dirty="0">
                <a:latin typeface="Times New Roman" pitchFamily="18" charset="0"/>
                <a:cs typeface="Times New Roman" pitchFamily="18" charset="0"/>
              </a:rPr>
              <a:t>; hello.bat, hello.txt</a:t>
            </a:r>
          </a:p>
        </p:txBody>
      </p:sp>
      <p:sp>
        <p:nvSpPr>
          <p:cNvPr id="9220" name="Slide Number Placeholder 5"/>
          <p:cNvSpPr>
            <a:spLocks noGrp="1"/>
          </p:cNvSpPr>
          <p:nvPr>
            <p:ph type="sldNum" sz="quarter" idx="12"/>
          </p:nvPr>
        </p:nvSpPr>
        <p:spPr bwMode="auto">
          <a:noFill/>
          <a:ln>
            <a:miter lim="800000"/>
            <a:headEnd/>
            <a:tailEnd/>
          </a:ln>
        </p:spPr>
        <p:txBody>
          <a:bodyPr/>
          <a:lstStyle/>
          <a:p>
            <a:fld id="{D54037D6-101A-466D-A9B0-FA2CD28B1807}" type="slidenum">
              <a:rPr lang="en-US" smtClean="0"/>
              <a:pPr/>
              <a:t>8</a:t>
            </a:fld>
            <a:r>
              <a:rPr lang="en-US"/>
              <a:t>/85</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ea typeface="+mn-ea"/>
              </a:rPr>
              <a:t>CD-ROM File Systems</a:t>
            </a:r>
          </a:p>
        </p:txBody>
      </p:sp>
      <p:sp>
        <p:nvSpPr>
          <p:cNvPr id="82947" name="Rectangle 3"/>
          <p:cNvSpPr>
            <a:spLocks noGrp="1"/>
          </p:cNvSpPr>
          <p:nvPr>
            <p:ph type="body" sz="half" idx="4294967295"/>
          </p:nvPr>
        </p:nvSpPr>
        <p:spPr>
          <a:xfrm>
            <a:off x="0" y="990600"/>
            <a:ext cx="9144000" cy="5867400"/>
          </a:xfrm>
        </p:spPr>
        <p:txBody>
          <a:bodyPr/>
          <a:lstStyle/>
          <a:p>
            <a:pPr algn="just"/>
            <a:r>
              <a:rPr lang="en-US" sz="2800">
                <a:latin typeface="Times New Roman" pitchFamily="18" charset="0"/>
                <a:cs typeface="Times New Roman" pitchFamily="18" charset="0"/>
              </a:rPr>
              <a:t>Joliet Extensions</a:t>
            </a:r>
          </a:p>
          <a:p>
            <a:pPr lvl="1" algn="just"/>
            <a:r>
              <a:rPr lang="en-US" sz="2400">
                <a:latin typeface="Times New Roman" pitchFamily="18" charset="0"/>
                <a:cs typeface="Times New Roman" pitchFamily="18" charset="0"/>
              </a:rPr>
              <a:t>Is invented by Microsoft</a:t>
            </a:r>
          </a:p>
          <a:p>
            <a:pPr lvl="1" algn="just"/>
            <a:r>
              <a:rPr lang="en-US" sz="2400">
                <a:latin typeface="Times New Roman" pitchFamily="18" charset="0"/>
                <a:cs typeface="Times New Roman" pitchFamily="18" charset="0"/>
              </a:rPr>
              <a:t>Were designed to allow Windows file systems to be copied to CD-ROM and then restored, in precisely the same way that Rock Ridge was designed for UNIX</a:t>
            </a:r>
          </a:p>
          <a:p>
            <a:pPr lvl="1" algn="just"/>
            <a:r>
              <a:rPr lang="en-US" sz="2400">
                <a:latin typeface="Times New Roman" pitchFamily="18" charset="0"/>
                <a:cs typeface="Times New Roman" pitchFamily="18" charset="0"/>
              </a:rPr>
              <a:t>Joliet extension fields</a:t>
            </a:r>
          </a:p>
          <a:p>
            <a:pPr lvl="2" algn="just"/>
            <a:r>
              <a:rPr lang="en-US" sz="2000">
                <a:latin typeface="Times New Roman" pitchFamily="18" charset="0"/>
                <a:cs typeface="Times New Roman" pitchFamily="18" charset="0"/>
              </a:rPr>
              <a:t>Long file names.</a:t>
            </a:r>
          </a:p>
          <a:p>
            <a:pPr lvl="2" algn="just"/>
            <a:r>
              <a:rPr lang="en-US" sz="2000">
                <a:latin typeface="Times New Roman" pitchFamily="18" charset="0"/>
                <a:cs typeface="Times New Roman" pitchFamily="18" charset="0"/>
              </a:rPr>
              <a:t>Unicode character set.</a:t>
            </a:r>
          </a:p>
          <a:p>
            <a:pPr lvl="2" algn="just"/>
            <a:r>
              <a:rPr lang="en-US" sz="2000">
                <a:latin typeface="Times New Roman" pitchFamily="18" charset="0"/>
                <a:cs typeface="Times New Roman" pitchFamily="18" charset="0"/>
              </a:rPr>
              <a:t>Directory nesting deeper than eight levels.</a:t>
            </a:r>
          </a:p>
          <a:p>
            <a:pPr lvl="2" algn="just"/>
            <a:r>
              <a:rPr lang="en-US" sz="2000">
                <a:latin typeface="Times New Roman" pitchFamily="18" charset="0"/>
                <a:cs typeface="Times New Roman" pitchFamily="18" charset="0"/>
              </a:rPr>
              <a:t>Directory names with extensions</a:t>
            </a:r>
            <a:endParaRPr lang="en-US">
              <a:latin typeface="Times New Roman" pitchFamily="18" charset="0"/>
              <a:cs typeface="Times New Roman" pitchFamily="18" charset="0"/>
            </a:endParaRPr>
          </a:p>
        </p:txBody>
      </p:sp>
      <p:sp>
        <p:nvSpPr>
          <p:cNvPr id="82948" name="Slide Number Placeholder 5"/>
          <p:cNvSpPr>
            <a:spLocks noGrp="1"/>
          </p:cNvSpPr>
          <p:nvPr>
            <p:ph type="sldNum" sz="quarter" idx="12"/>
          </p:nvPr>
        </p:nvSpPr>
        <p:spPr bwMode="auto">
          <a:noFill/>
          <a:ln>
            <a:miter lim="800000"/>
            <a:headEnd/>
            <a:tailEnd/>
          </a:ln>
        </p:spPr>
        <p:txBody>
          <a:bodyPr/>
          <a:lstStyle/>
          <a:p>
            <a:fld id="{229A3700-1D1A-445B-BB65-C0EC37485BDB}" type="slidenum">
              <a:rPr lang="en-US" smtClean="0"/>
              <a:pPr/>
              <a:t>80</a:t>
            </a:fld>
            <a:r>
              <a:rPr lang="en-US"/>
              <a:t>/85</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ea typeface="+mn-ea"/>
              </a:rPr>
              <a:t>MS-DOS File System</a:t>
            </a:r>
          </a:p>
        </p:txBody>
      </p:sp>
      <p:sp>
        <p:nvSpPr>
          <p:cNvPr id="83971" name="Rectangle 3"/>
          <p:cNvSpPr>
            <a:spLocks noGrp="1"/>
          </p:cNvSpPr>
          <p:nvPr>
            <p:ph type="body" sz="half" idx="4294967295"/>
          </p:nvPr>
        </p:nvSpPr>
        <p:spPr>
          <a:xfrm>
            <a:off x="0" y="990600"/>
            <a:ext cx="9144000" cy="5867400"/>
          </a:xfrm>
        </p:spPr>
        <p:txBody>
          <a:bodyPr/>
          <a:lstStyle/>
          <a:p>
            <a:pPr algn="just"/>
            <a:r>
              <a:rPr lang="en-US" sz="2800">
                <a:latin typeface="Times New Roman" pitchFamily="18" charset="0"/>
                <a:cs typeface="Times New Roman" pitchFamily="18" charset="0"/>
              </a:rPr>
              <a:t>To read a file, MS-DOS must first make an open system call to specifies a path that is looked up component to component until the final directory is located and read into memory. It is then searched for the file to be opened</a:t>
            </a:r>
          </a:p>
          <a:p>
            <a:pPr algn="just"/>
            <a:r>
              <a:rPr lang="en-US" sz="2800">
                <a:latin typeface="Times New Roman" pitchFamily="18" charset="0"/>
                <a:cs typeface="Times New Roman" pitchFamily="18" charset="0"/>
              </a:rPr>
              <a:t>Use a fixed-size 32 byte directory entry</a:t>
            </a:r>
          </a:p>
          <a:p>
            <a:pPr algn="just"/>
            <a:r>
              <a:rPr lang="en-US" sz="2800">
                <a:latin typeface="Times New Roman" pitchFamily="18" charset="0"/>
                <a:cs typeface="Times New Roman" pitchFamily="18" charset="0"/>
              </a:rPr>
              <a:t>File names (8 + 3) characters</a:t>
            </a:r>
          </a:p>
          <a:p>
            <a:pPr algn="just"/>
            <a:r>
              <a:rPr lang="en-US" sz="2800">
                <a:latin typeface="Times New Roman" pitchFamily="18" charset="0"/>
                <a:cs typeface="Times New Roman" pitchFamily="18" charset="0"/>
              </a:rPr>
              <a:t>Stores the file size as a 32 bit number (can be large as 2GB)</a:t>
            </a:r>
          </a:p>
          <a:p>
            <a:pPr algn="just"/>
            <a:r>
              <a:rPr lang="en-US" sz="2800">
                <a:latin typeface="Times New Roman" pitchFamily="18" charset="0"/>
                <a:cs typeface="Times New Roman" pitchFamily="18" charset="0"/>
              </a:rPr>
              <a:t>Keeps track of file blocks via a FAT in main memory</a:t>
            </a:r>
            <a:endParaRPr lang="en-US">
              <a:latin typeface="Times New Roman" pitchFamily="18" charset="0"/>
              <a:cs typeface="Times New Roman" pitchFamily="18" charset="0"/>
            </a:endParaRPr>
          </a:p>
        </p:txBody>
      </p:sp>
      <p:pic>
        <p:nvPicPr>
          <p:cNvPr id="83972" name="Picture 4" descr="04-31"/>
          <p:cNvPicPr>
            <a:picLocks noChangeAspect="1" noChangeArrowheads="1"/>
          </p:cNvPicPr>
          <p:nvPr/>
        </p:nvPicPr>
        <p:blipFill>
          <a:blip r:embed="rId3" cstate="print"/>
          <a:srcRect/>
          <a:stretch>
            <a:fillRect/>
          </a:stretch>
        </p:blipFill>
        <p:spPr bwMode="auto">
          <a:xfrm>
            <a:off x="1219200" y="4784725"/>
            <a:ext cx="6934200" cy="1920875"/>
          </a:xfrm>
          <a:prstGeom prst="rect">
            <a:avLst/>
          </a:prstGeom>
          <a:noFill/>
          <a:ln w="9525">
            <a:noFill/>
            <a:miter lim="800000"/>
            <a:headEnd/>
            <a:tailEnd/>
          </a:ln>
        </p:spPr>
      </p:pic>
      <p:sp>
        <p:nvSpPr>
          <p:cNvPr id="83973" name="Text Box 4"/>
          <p:cNvSpPr txBox="1">
            <a:spLocks noChangeArrowheads="1"/>
          </p:cNvSpPr>
          <p:nvPr/>
        </p:nvSpPr>
        <p:spPr bwMode="auto">
          <a:xfrm>
            <a:off x="31242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4-31.</a:t>
            </a:r>
          </a:p>
        </p:txBody>
      </p:sp>
      <p:sp>
        <p:nvSpPr>
          <p:cNvPr id="83974" name="Slide Number Placeholder 7"/>
          <p:cNvSpPr>
            <a:spLocks noGrp="1"/>
          </p:cNvSpPr>
          <p:nvPr>
            <p:ph type="sldNum" sz="quarter" idx="12"/>
          </p:nvPr>
        </p:nvSpPr>
        <p:spPr bwMode="auto">
          <a:noFill/>
          <a:ln>
            <a:miter lim="800000"/>
            <a:headEnd/>
            <a:tailEnd/>
          </a:ln>
        </p:spPr>
        <p:txBody>
          <a:bodyPr/>
          <a:lstStyle/>
          <a:p>
            <a:fld id="{51D3EB89-DB69-4B16-B400-355B7331FAA1}" type="slidenum">
              <a:rPr lang="en-US" smtClean="0"/>
              <a:pPr/>
              <a:t>81</a:t>
            </a:fld>
            <a:r>
              <a:rPr lang="en-US"/>
              <a:t>/85</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ea typeface="+mn-ea"/>
              </a:rPr>
              <a:t>MS-DOS File System</a:t>
            </a:r>
          </a:p>
        </p:txBody>
      </p:sp>
      <p:sp>
        <p:nvSpPr>
          <p:cNvPr id="84995" name="Text Box 4"/>
          <p:cNvSpPr txBox="1">
            <a:spLocks noChangeArrowheads="1"/>
          </p:cNvSpPr>
          <p:nvPr/>
        </p:nvSpPr>
        <p:spPr bwMode="auto">
          <a:xfrm>
            <a:off x="38100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4-32.</a:t>
            </a:r>
          </a:p>
        </p:txBody>
      </p:sp>
      <p:pic>
        <p:nvPicPr>
          <p:cNvPr id="84996" name="Picture 6" descr="04-32"/>
          <p:cNvPicPr>
            <a:picLocks noChangeAspect="1" noChangeArrowheads="1"/>
          </p:cNvPicPr>
          <p:nvPr/>
        </p:nvPicPr>
        <p:blipFill>
          <a:blip r:embed="rId3" cstate="print"/>
          <a:srcRect/>
          <a:stretch>
            <a:fillRect/>
          </a:stretch>
        </p:blipFill>
        <p:spPr bwMode="auto">
          <a:xfrm>
            <a:off x="762000" y="1295400"/>
            <a:ext cx="8001000" cy="4767263"/>
          </a:xfrm>
          <a:prstGeom prst="rect">
            <a:avLst/>
          </a:prstGeom>
          <a:noFill/>
          <a:ln w="9525">
            <a:noFill/>
            <a:miter lim="800000"/>
            <a:headEnd/>
            <a:tailEnd/>
          </a:ln>
        </p:spPr>
      </p:pic>
      <p:sp>
        <p:nvSpPr>
          <p:cNvPr id="84997" name="Slide Number Placeholder 6"/>
          <p:cNvSpPr>
            <a:spLocks noGrp="1"/>
          </p:cNvSpPr>
          <p:nvPr>
            <p:ph type="sldNum" sz="quarter" idx="12"/>
          </p:nvPr>
        </p:nvSpPr>
        <p:spPr bwMode="auto">
          <a:noFill/>
          <a:ln>
            <a:miter lim="800000"/>
            <a:headEnd/>
            <a:tailEnd/>
          </a:ln>
        </p:spPr>
        <p:txBody>
          <a:bodyPr/>
          <a:lstStyle/>
          <a:p>
            <a:fld id="{F78BA3AD-C92E-41EB-BD4D-8FAC6E3BBF53}" type="slidenum">
              <a:rPr lang="en-US" smtClean="0"/>
              <a:pPr/>
              <a:t>82</a:t>
            </a:fld>
            <a:r>
              <a:rPr lang="en-US"/>
              <a:t>/85</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ea typeface="+mn-ea"/>
              </a:rPr>
              <a:t>UNIX V7 File System</a:t>
            </a:r>
          </a:p>
        </p:txBody>
      </p:sp>
      <p:sp>
        <p:nvSpPr>
          <p:cNvPr id="86019" name="Rectangle 3"/>
          <p:cNvSpPr>
            <a:spLocks noGrp="1"/>
          </p:cNvSpPr>
          <p:nvPr>
            <p:ph type="body" sz="half" idx="4294967295"/>
          </p:nvPr>
        </p:nvSpPr>
        <p:spPr>
          <a:xfrm>
            <a:off x="381000" y="1143000"/>
            <a:ext cx="8382000" cy="3962400"/>
          </a:xfrm>
        </p:spPr>
        <p:txBody>
          <a:bodyPr/>
          <a:lstStyle/>
          <a:p>
            <a:pPr algn="just"/>
            <a:r>
              <a:rPr lang="en-US" sz="2400">
                <a:latin typeface="Times New Roman" pitchFamily="18" charset="0"/>
                <a:cs typeface="Times New Roman" pitchFamily="18" charset="0"/>
              </a:rPr>
              <a:t>Form of a tree starting at the root directory, with the addition of links, forming a directed acyclic graph</a:t>
            </a:r>
          </a:p>
          <a:p>
            <a:pPr algn="just"/>
            <a:r>
              <a:rPr lang="en-US" sz="2400">
                <a:latin typeface="Times New Roman" pitchFamily="18" charset="0"/>
                <a:cs typeface="Times New Roman" pitchFamily="18" charset="0"/>
              </a:rPr>
              <a:t>File names are up to 14 characters and can contain any ASCII character except ‘/’ and NULL</a:t>
            </a:r>
          </a:p>
          <a:p>
            <a:pPr algn="just"/>
            <a:r>
              <a:rPr lang="en-US" sz="2400">
                <a:latin typeface="Times New Roman" pitchFamily="18" charset="0"/>
                <a:cs typeface="Times New Roman" pitchFamily="18" charset="0"/>
              </a:rPr>
              <a:t>A UNIX directory entry contains one entry for each file in that directory including file name (14 bytes) and the number of i-node (2 bytes). </a:t>
            </a:r>
          </a:p>
          <a:p>
            <a:pPr algn="just"/>
            <a:r>
              <a:rPr lang="en-US" sz="2400">
                <a:latin typeface="Times New Roman" pitchFamily="18" charset="0"/>
                <a:cs typeface="Times New Roman" pitchFamily="18" charset="0"/>
              </a:rPr>
              <a:t>Each entry is extremely simple because it uses the i-node that can contain some attributes</a:t>
            </a:r>
          </a:p>
          <a:p>
            <a:pPr algn="just"/>
            <a:endParaRPr lang="en-US" sz="2400">
              <a:latin typeface="Times New Roman" pitchFamily="18" charset="0"/>
              <a:cs typeface="Times New Roman" pitchFamily="18" charset="0"/>
            </a:endParaRPr>
          </a:p>
        </p:txBody>
      </p:sp>
      <p:pic>
        <p:nvPicPr>
          <p:cNvPr id="86020" name="Picture 6" descr="04-33"/>
          <p:cNvPicPr>
            <a:picLocks noChangeAspect="1" noChangeArrowheads="1"/>
          </p:cNvPicPr>
          <p:nvPr/>
        </p:nvPicPr>
        <p:blipFill>
          <a:blip r:embed="rId3" cstate="print"/>
          <a:srcRect/>
          <a:stretch>
            <a:fillRect/>
          </a:stretch>
        </p:blipFill>
        <p:spPr bwMode="auto">
          <a:xfrm>
            <a:off x="2362200" y="4800600"/>
            <a:ext cx="3709988" cy="1712913"/>
          </a:xfrm>
          <a:prstGeom prst="rect">
            <a:avLst/>
          </a:prstGeom>
          <a:noFill/>
          <a:ln w="9525">
            <a:noFill/>
            <a:miter lim="800000"/>
            <a:headEnd/>
            <a:tailEnd/>
          </a:ln>
        </p:spPr>
      </p:pic>
      <p:sp>
        <p:nvSpPr>
          <p:cNvPr id="86021" name="Text Box 4"/>
          <p:cNvSpPr txBox="1">
            <a:spLocks noChangeArrowheads="1"/>
          </p:cNvSpPr>
          <p:nvPr/>
        </p:nvSpPr>
        <p:spPr bwMode="auto">
          <a:xfrm>
            <a:off x="40386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4-33.</a:t>
            </a:r>
          </a:p>
        </p:txBody>
      </p:sp>
      <p:sp>
        <p:nvSpPr>
          <p:cNvPr id="86022" name="Slide Number Placeholder 7"/>
          <p:cNvSpPr>
            <a:spLocks noGrp="1"/>
          </p:cNvSpPr>
          <p:nvPr>
            <p:ph type="sldNum" sz="quarter" idx="12"/>
          </p:nvPr>
        </p:nvSpPr>
        <p:spPr bwMode="auto">
          <a:noFill/>
          <a:ln>
            <a:miter lim="800000"/>
            <a:headEnd/>
            <a:tailEnd/>
          </a:ln>
        </p:spPr>
        <p:txBody>
          <a:bodyPr/>
          <a:lstStyle/>
          <a:p>
            <a:fld id="{7A4CC017-9BDD-49E5-AF5B-3A537D6EA621}" type="slidenum">
              <a:rPr lang="en-US" smtClean="0"/>
              <a:pPr/>
              <a:t>83</a:t>
            </a:fld>
            <a:r>
              <a:rPr lang="en-US"/>
              <a:t>/85</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6" descr="04-34"/>
          <p:cNvPicPr>
            <a:picLocks noChangeAspect="1" noChangeArrowheads="1"/>
          </p:cNvPicPr>
          <p:nvPr/>
        </p:nvPicPr>
        <p:blipFill>
          <a:blip r:embed="rId3" cstate="print"/>
          <a:srcRect/>
          <a:stretch>
            <a:fillRect/>
          </a:stretch>
        </p:blipFill>
        <p:spPr bwMode="auto">
          <a:xfrm>
            <a:off x="533400" y="1143000"/>
            <a:ext cx="8229600" cy="5129213"/>
          </a:xfrm>
          <a:prstGeom prst="rect">
            <a:avLst/>
          </a:prstGeom>
          <a:noFill/>
          <a:ln w="9525">
            <a:noFill/>
            <a:miter lim="800000"/>
            <a:headEnd/>
            <a:tailEnd/>
          </a:ln>
        </p:spPr>
      </p:pic>
      <p:sp>
        <p:nvSpPr>
          <p:cNvPr id="87043"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a:ea typeface="+mn-ea"/>
              </a:rPr>
              <a:t>UNIX V7 File System</a:t>
            </a:r>
          </a:p>
        </p:txBody>
      </p:sp>
      <p:sp>
        <p:nvSpPr>
          <p:cNvPr id="87044" name="Text Box 4"/>
          <p:cNvSpPr txBox="1">
            <a:spLocks noChangeArrowheads="1"/>
          </p:cNvSpPr>
          <p:nvPr/>
        </p:nvSpPr>
        <p:spPr bwMode="auto">
          <a:xfrm>
            <a:off x="3505200" y="5791200"/>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Unix i-node</a:t>
            </a:r>
          </a:p>
          <a:p>
            <a:pPr algn="ctr"/>
            <a:r>
              <a:rPr lang="en-US" sz="1400" b="1">
                <a:latin typeface="Times New Roman" pitchFamily="18" charset="0"/>
              </a:rPr>
              <a:t>Tanenbaum, Fig. 4-34.</a:t>
            </a:r>
          </a:p>
        </p:txBody>
      </p:sp>
      <p:sp>
        <p:nvSpPr>
          <p:cNvPr id="87045" name="Slide Number Placeholder 6"/>
          <p:cNvSpPr>
            <a:spLocks noGrp="1"/>
          </p:cNvSpPr>
          <p:nvPr>
            <p:ph type="sldNum" sz="quarter" idx="12"/>
          </p:nvPr>
        </p:nvSpPr>
        <p:spPr bwMode="auto">
          <a:noFill/>
          <a:ln>
            <a:miter lim="800000"/>
            <a:headEnd/>
            <a:tailEnd/>
          </a:ln>
        </p:spPr>
        <p:txBody>
          <a:bodyPr/>
          <a:lstStyle/>
          <a:p>
            <a:fld id="{ED90229F-FC92-4CBE-BCF9-E282BF9DEC16}" type="slidenum">
              <a:rPr lang="en-US" smtClean="0"/>
              <a:pPr/>
              <a:t>84</a:t>
            </a:fld>
            <a:r>
              <a:rPr lang="en-US"/>
              <a:t>/85</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noFill/>
          <a:ln w="9525">
            <a:noFill/>
            <a:miter lim="800000"/>
            <a:headEnd/>
            <a:tailEnd/>
          </a:ln>
        </p:spPr>
        <p:txBody>
          <a:bodyPr anchor="ctr"/>
          <a:lstStyle/>
          <a:p>
            <a:pPr eaLnBrk="0" hangingPunct="0"/>
            <a:r>
              <a:rPr lang="en-US">
                <a:ea typeface="+mn-ea"/>
              </a:rPr>
              <a:t>Summary</a:t>
            </a:r>
          </a:p>
        </p:txBody>
      </p:sp>
      <p:sp>
        <p:nvSpPr>
          <p:cNvPr id="88067" name="Rectangle 3"/>
          <p:cNvSpPr>
            <a:spLocks noGrp="1"/>
          </p:cNvSpPr>
          <p:nvPr>
            <p:ph type="body" idx="1"/>
          </p:nvPr>
        </p:nvSpPr>
        <p:spPr>
          <a:xfrm>
            <a:off x="457200" y="1600200"/>
            <a:ext cx="8229600" cy="3200400"/>
          </a:xfrm>
        </p:spPr>
        <p:txBody>
          <a:bodyPr/>
          <a:lstStyle/>
          <a:p>
            <a:pPr>
              <a:buClrTx/>
              <a:buSzTx/>
              <a:buFont typeface="Arial" charset="0"/>
              <a:buChar char="•"/>
            </a:pPr>
            <a:r>
              <a:rPr lang="en-US" sz="2800" b="1">
                <a:latin typeface="Times New Roman" pitchFamily="18" charset="0"/>
                <a:cs typeface="Times New Roman" pitchFamily="18" charset="0"/>
              </a:rPr>
              <a:t>Operating System Concepts</a:t>
            </a:r>
          </a:p>
          <a:p>
            <a:pPr>
              <a:buClrTx/>
              <a:buSzTx/>
              <a:buFont typeface="Arial" charset="0"/>
              <a:buChar char="•"/>
            </a:pPr>
            <a:r>
              <a:rPr lang="en-US" sz="2800" b="1">
                <a:latin typeface="Times New Roman" pitchFamily="18" charset="0"/>
                <a:cs typeface="Times New Roman" pitchFamily="18" charset="0"/>
              </a:rPr>
              <a:t>Files</a:t>
            </a:r>
          </a:p>
          <a:p>
            <a:pPr>
              <a:buClrTx/>
              <a:buSzTx/>
              <a:buFont typeface="Arial" charset="0"/>
              <a:buChar char="•"/>
            </a:pPr>
            <a:r>
              <a:rPr lang="en-US" sz="2800" b="1">
                <a:latin typeface="Times New Roman" pitchFamily="18" charset="0"/>
                <a:cs typeface="Times New Roman" pitchFamily="18" charset="0"/>
              </a:rPr>
              <a:t>Directories</a:t>
            </a:r>
          </a:p>
          <a:p>
            <a:pPr>
              <a:buClrTx/>
              <a:buSzTx/>
              <a:buFont typeface="Arial" charset="0"/>
              <a:buChar char="•"/>
            </a:pPr>
            <a:r>
              <a:rPr lang="en-US" sz="2800" b="1">
                <a:latin typeface="Times New Roman" pitchFamily="18" charset="0"/>
                <a:cs typeface="Times New Roman" pitchFamily="18" charset="0"/>
              </a:rPr>
              <a:t>File System Implementation</a:t>
            </a:r>
          </a:p>
          <a:p>
            <a:pPr>
              <a:buClrTx/>
              <a:buSzTx/>
              <a:buFont typeface="Arial" charset="0"/>
              <a:buChar char="•"/>
            </a:pPr>
            <a:r>
              <a:rPr lang="en-US" sz="2800" b="1">
                <a:latin typeface="Times New Roman" pitchFamily="18" charset="0"/>
                <a:cs typeface="Times New Roman" pitchFamily="18" charset="0"/>
              </a:rPr>
              <a:t>File System Management and Optimization</a:t>
            </a:r>
          </a:p>
          <a:p>
            <a:pPr>
              <a:buClrTx/>
              <a:buSzTx/>
              <a:buFont typeface="Arial" charset="0"/>
              <a:buChar char="•"/>
            </a:pPr>
            <a:r>
              <a:rPr lang="en-US" sz="2800" b="1">
                <a:latin typeface="Times New Roman" pitchFamily="18" charset="0"/>
                <a:cs typeface="Times New Roman" pitchFamily="18" charset="0"/>
              </a:rPr>
              <a:t>Example File Systems</a:t>
            </a:r>
          </a:p>
        </p:txBody>
      </p:sp>
      <p:sp>
        <p:nvSpPr>
          <p:cNvPr id="88068"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88069" name="Slide Number Placeholder 6"/>
          <p:cNvSpPr>
            <a:spLocks noGrp="1"/>
          </p:cNvSpPr>
          <p:nvPr>
            <p:ph type="sldNum" sz="quarter" idx="12"/>
          </p:nvPr>
        </p:nvSpPr>
        <p:spPr bwMode="auto">
          <a:noFill/>
          <a:ln>
            <a:miter lim="800000"/>
            <a:headEnd/>
            <a:tailEnd/>
          </a:ln>
        </p:spPr>
        <p:txBody>
          <a:bodyPr/>
          <a:lstStyle/>
          <a:p>
            <a:fld id="{620A5502-62D0-4F38-BAFC-FAE02D3D42C3}" type="slidenum">
              <a:rPr lang="en-US" smtClean="0"/>
              <a:pPr/>
              <a:t>85</a:t>
            </a:fld>
            <a:r>
              <a:rPr lang="en-US"/>
              <a:t>/85</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anchor="ctr"/>
          <a:lstStyle/>
          <a:p>
            <a:pPr eaLnBrk="0" hangingPunct="0"/>
            <a:r>
              <a:rPr lang="en-US">
                <a:ea typeface="+mn-ea"/>
              </a:rPr>
              <a:t>Keep in Your Mind</a:t>
            </a:r>
          </a:p>
        </p:txBody>
      </p:sp>
      <p:sp>
        <p:nvSpPr>
          <p:cNvPr id="3" name="Content Placeholder 2"/>
          <p:cNvSpPr>
            <a:spLocks noGrp="1"/>
          </p:cNvSpPr>
          <p:nvPr>
            <p:ph idx="1"/>
          </p:nvPr>
        </p:nvSpPr>
        <p:spPr/>
        <p:txBody>
          <a:bodyPr/>
          <a:lstStyle/>
          <a:p>
            <a:pPr marL="0" indent="0">
              <a:buNone/>
            </a:pPr>
            <a:r>
              <a:rPr lang="en-US"/>
              <a:t>Pick main concepts in the lecture and fill these slides.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09600"/>
          </a:xfrm>
          <a:noFill/>
          <a:ln w="9525">
            <a:noFill/>
            <a:miter lim="800000"/>
            <a:headEnd/>
            <a:tailEnd/>
          </a:ln>
        </p:spPr>
        <p:txBody>
          <a:bodyPr anchor="ctr"/>
          <a:lstStyle/>
          <a:p>
            <a:pPr eaLnBrk="0" hangingPunct="0"/>
            <a:r>
              <a:rPr lang="en-US">
                <a:ea typeface="+mn-ea"/>
              </a:rPr>
              <a:t>Files: File Structure</a:t>
            </a:r>
          </a:p>
        </p:txBody>
      </p:sp>
      <p:sp>
        <p:nvSpPr>
          <p:cNvPr id="10243" name="Rectangle 3"/>
          <p:cNvSpPr>
            <a:spLocks noGrp="1"/>
          </p:cNvSpPr>
          <p:nvPr>
            <p:ph type="body" idx="1"/>
          </p:nvPr>
        </p:nvSpPr>
        <p:spPr>
          <a:xfrm>
            <a:off x="381000" y="914400"/>
            <a:ext cx="8458200" cy="5486400"/>
          </a:xfrm>
        </p:spPr>
        <p:txBody>
          <a:bodyPr/>
          <a:lstStyle/>
          <a:p>
            <a:pPr algn="just" eaLnBrk="1" hangingPunct="1">
              <a:buClrTx/>
              <a:buSzTx/>
              <a:buFont typeface="Wingdings" pitchFamily="2" charset="2"/>
              <a:buNone/>
            </a:pPr>
            <a:r>
              <a:rPr lang="en-US" sz="2800">
                <a:latin typeface="Times New Roman" pitchFamily="18" charset="0"/>
                <a:cs typeface="Times New Roman" pitchFamily="18" charset="0"/>
              </a:rPr>
              <a:t>There are 3 common way possibilities :</a:t>
            </a:r>
          </a:p>
          <a:p>
            <a:pPr marL="285750" lvl="1" indent="-228600" algn="just" eaLnBrk="1" hangingPunct="1"/>
            <a:r>
              <a:rPr lang="en-US" sz="2400" b="1" i="1">
                <a:solidFill>
                  <a:srgbClr val="FF0000"/>
                </a:solidFill>
                <a:latin typeface="Times New Roman" pitchFamily="18" charset="0"/>
                <a:cs typeface="Times New Roman" pitchFamily="18" charset="0"/>
              </a:rPr>
              <a:t>An unstructured sequence of bytes</a:t>
            </a:r>
          </a:p>
          <a:p>
            <a:pPr marL="468313" lvl="2" algn="just" eaLnBrk="1" hangingPunct="1"/>
            <a:r>
              <a:rPr lang="en-US" sz="2000">
                <a:latin typeface="Times New Roman" pitchFamily="18" charset="0"/>
                <a:cs typeface="Times New Roman" pitchFamily="18" charset="0"/>
              </a:rPr>
              <a:t>Byte sequences (maximum flexibility).</a:t>
            </a:r>
          </a:p>
          <a:p>
            <a:pPr marL="468313" lvl="2" algn="just" eaLnBrk="1" hangingPunct="1"/>
            <a:r>
              <a:rPr lang="en-US" sz="2000">
                <a:latin typeface="Times New Roman" pitchFamily="18" charset="0"/>
                <a:cs typeface="Times New Roman" pitchFamily="18" charset="0"/>
              </a:rPr>
              <a:t>Can put any thing they want and name file any way.</a:t>
            </a:r>
          </a:p>
          <a:p>
            <a:pPr marL="285750" lvl="1" indent="-228600" algn="just" eaLnBrk="1" hangingPunct="1"/>
            <a:r>
              <a:rPr lang="en-US" sz="2400" b="1" i="1">
                <a:solidFill>
                  <a:srgbClr val="0000FF"/>
                </a:solidFill>
                <a:latin typeface="Times New Roman" pitchFamily="18" charset="0"/>
                <a:cs typeface="Times New Roman" pitchFamily="18" charset="0"/>
              </a:rPr>
              <a:t>Record sequence</a:t>
            </a:r>
          </a:p>
          <a:p>
            <a:pPr marL="468313" lvl="2" algn="just" eaLnBrk="1" hangingPunct="1"/>
            <a:r>
              <a:rPr lang="en-US" sz="2000">
                <a:latin typeface="Times New Roman" pitchFamily="18" charset="0"/>
                <a:cs typeface="Times New Roman" pitchFamily="18" charset="0"/>
              </a:rPr>
              <a:t>File contains sequence of fixed length records.</a:t>
            </a:r>
          </a:p>
          <a:p>
            <a:pPr marL="468313" lvl="2" algn="just" eaLnBrk="1" hangingPunct="1"/>
            <a:r>
              <a:rPr lang="en-US" sz="2000">
                <a:latin typeface="Times New Roman" pitchFamily="18" charset="0"/>
                <a:cs typeface="Times New Roman" pitchFamily="18" charset="0"/>
              </a:rPr>
              <a:t>It provides 3 basic operations: read, write, append.</a:t>
            </a:r>
          </a:p>
          <a:p>
            <a:pPr marL="285750" lvl="1" indent="-228600" algn="just" eaLnBrk="1" hangingPunct="1"/>
            <a:r>
              <a:rPr lang="en-US" sz="2400" b="1" i="1">
                <a:solidFill>
                  <a:srgbClr val="009900"/>
                </a:solidFill>
                <a:latin typeface="Times New Roman" pitchFamily="18" charset="0"/>
                <a:cs typeface="Times New Roman" pitchFamily="18" charset="0"/>
              </a:rPr>
              <a:t>Tree</a:t>
            </a:r>
          </a:p>
          <a:p>
            <a:pPr marL="468313" lvl="2" algn="just" eaLnBrk="1" hangingPunct="1"/>
            <a:r>
              <a:rPr lang="en-US" sz="2000">
                <a:latin typeface="Times New Roman" pitchFamily="18" charset="0"/>
                <a:cs typeface="Times New Roman" pitchFamily="18" charset="0"/>
              </a:rPr>
              <a:t>A file consists of a tree of records, not necessarily all the same length, each containing a key field in a fixed position in the record.</a:t>
            </a:r>
          </a:p>
          <a:p>
            <a:pPr marL="468313" lvl="2" algn="just" eaLnBrk="1" hangingPunct="1"/>
            <a:r>
              <a:rPr lang="en-US" sz="2000">
                <a:latin typeface="Times New Roman" pitchFamily="18" charset="0"/>
                <a:cs typeface="Times New Roman" pitchFamily="18" charset="0"/>
              </a:rPr>
              <a:t>The tree is sorted on the key field to allow rapid searching for a key.</a:t>
            </a:r>
          </a:p>
          <a:p>
            <a:pPr marL="468313" lvl="2" algn="just" eaLnBrk="1" hangingPunct="1"/>
            <a:r>
              <a:rPr lang="en-US" sz="2000">
                <a:latin typeface="Times New Roman" pitchFamily="18" charset="0"/>
                <a:cs typeface="Times New Roman" pitchFamily="18" charset="0"/>
              </a:rPr>
              <a:t>Provides the </a:t>
            </a:r>
            <a:r>
              <a:rPr lang="en-US" sz="2000" b="1" i="1">
                <a:latin typeface="Times New Roman" pitchFamily="18" charset="0"/>
                <a:cs typeface="Times New Roman" pitchFamily="18" charset="0"/>
              </a:rPr>
              <a:t>get operation </a:t>
            </a:r>
            <a:r>
              <a:rPr lang="en-US" sz="2000">
                <a:latin typeface="Times New Roman" pitchFamily="18" charset="0"/>
                <a:cs typeface="Times New Roman" pitchFamily="18" charset="0"/>
              </a:rPr>
              <a:t>to get the record with specifies key.</a:t>
            </a:r>
          </a:p>
          <a:p>
            <a:pPr marL="468313" lvl="2" algn="just" eaLnBrk="1" hangingPunct="1"/>
            <a:r>
              <a:rPr lang="en-US" sz="2000">
                <a:latin typeface="Times New Roman" pitchFamily="18" charset="0"/>
                <a:cs typeface="Times New Roman" pitchFamily="18" charset="0"/>
              </a:rPr>
              <a:t>OS decides the new record’s position.</a:t>
            </a:r>
          </a:p>
        </p:txBody>
      </p:sp>
      <p:sp>
        <p:nvSpPr>
          <p:cNvPr id="10244" name="Slide Number Placeholder 5"/>
          <p:cNvSpPr>
            <a:spLocks noGrp="1"/>
          </p:cNvSpPr>
          <p:nvPr>
            <p:ph type="sldNum" sz="quarter" idx="12"/>
          </p:nvPr>
        </p:nvSpPr>
        <p:spPr bwMode="auto">
          <a:noFill/>
          <a:ln>
            <a:miter lim="800000"/>
            <a:headEnd/>
            <a:tailEnd/>
          </a:ln>
        </p:spPr>
        <p:txBody>
          <a:bodyPr/>
          <a:lstStyle/>
          <a:p>
            <a:fld id="{1DEAEC81-9BA2-48FD-9772-4ECF0CE7BD4C}" type="slidenum">
              <a:rPr lang="en-US" smtClean="0"/>
              <a:pPr/>
              <a:t>9</a:t>
            </a:fld>
            <a:r>
              <a:rPr lang="en-US"/>
              <a:t>/85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7419</Words>
  <Application>Microsoft Office PowerPoint</Application>
  <PresentationFormat>On-screen Show (4:3)</PresentationFormat>
  <Paragraphs>772</Paragraphs>
  <Slides>86</Slides>
  <Notes>79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Times New Roman</vt:lpstr>
      <vt:lpstr>Wingdings</vt:lpstr>
      <vt:lpstr>Office Theme</vt:lpstr>
      <vt:lpstr>6 File Systems (4 slots)</vt:lpstr>
      <vt:lpstr>Introduction</vt:lpstr>
      <vt:lpstr>Objectives</vt:lpstr>
      <vt:lpstr>Objectives…</vt:lpstr>
      <vt:lpstr>Objectives…</vt:lpstr>
      <vt:lpstr>PowerPoint Presentation</vt:lpstr>
      <vt:lpstr>1- Files: Definitions</vt:lpstr>
      <vt:lpstr>Files: Naming</vt:lpstr>
      <vt:lpstr>Files: File Structure</vt:lpstr>
      <vt:lpstr>Files: File Structure Demo.</vt:lpstr>
      <vt:lpstr>Files: File Types</vt:lpstr>
      <vt:lpstr>Files: File Access</vt:lpstr>
      <vt:lpstr>Files: File Attributes</vt:lpstr>
      <vt:lpstr>Files: Operations</vt:lpstr>
      <vt:lpstr>Files: Copy file – Demo.</vt:lpstr>
      <vt:lpstr>Files: Copy file- Demo…</vt:lpstr>
      <vt:lpstr>2- Directories/ Folder: Definition</vt:lpstr>
      <vt:lpstr>Directories: Single-Level Directory Systems</vt:lpstr>
      <vt:lpstr>Directories: Hierarchical Directory Systems </vt:lpstr>
      <vt:lpstr>Directories: Path Names</vt:lpstr>
      <vt:lpstr>Directories/ Folders: Path Names, A demo.</vt:lpstr>
      <vt:lpstr>Directories: Operations</vt:lpstr>
      <vt:lpstr>3- File System Implementation</vt:lpstr>
      <vt:lpstr>FS Impl.:  File System Layout</vt:lpstr>
      <vt:lpstr>FS Impl.: File System Layout</vt:lpstr>
      <vt:lpstr>FS Impl.: File System Layout</vt:lpstr>
      <vt:lpstr>FS Impl.: File System Layout</vt:lpstr>
      <vt:lpstr>FS Impl.: Implementing Files</vt:lpstr>
      <vt:lpstr>FS Impl.: Contiguous Allocation Demo.</vt:lpstr>
      <vt:lpstr>FS Impl.: Implementing Files</vt:lpstr>
      <vt:lpstr>FS Impl.: Linked List Allocation Demo.</vt:lpstr>
      <vt:lpstr>FS Impl.: Implementing Files</vt:lpstr>
      <vt:lpstr>FS Impl.: Implementing Files…</vt:lpstr>
      <vt:lpstr>FS Impl.: i-nodes, Index-nodes</vt:lpstr>
      <vt:lpstr>FS Impl.: i-nodes…</vt:lpstr>
      <vt:lpstr>FS Impl.: i-nodes – Example</vt:lpstr>
      <vt:lpstr>FS Impl.: i-nodes…</vt:lpstr>
      <vt:lpstr>FS Impl.: Implementing Directories</vt:lpstr>
      <vt:lpstr>FS Impl.: Implementing Directories…</vt:lpstr>
      <vt:lpstr>FS Impl.: Implementing Directories…</vt:lpstr>
      <vt:lpstr>FS Impl.: Implementing Directories…</vt:lpstr>
      <vt:lpstr>FS Impl.: Implementing Directories...</vt:lpstr>
      <vt:lpstr>FS Impl.: Implementing Directories…</vt:lpstr>
      <vt:lpstr>FS Impl.: Shared Files </vt:lpstr>
      <vt:lpstr>FS Impl.: Shared Files …</vt:lpstr>
      <vt:lpstr>FS Impl.: Shared Files…</vt:lpstr>
      <vt:lpstr>FS Impl.: Shared Files…</vt:lpstr>
      <vt:lpstr>FS Impl.: Log-Structured File Systems (LFS)</vt:lpstr>
      <vt:lpstr>FS Impl.: LFS…</vt:lpstr>
      <vt:lpstr>FS Impl.: LFS…</vt:lpstr>
      <vt:lpstr>FS Impl.: LFS…</vt:lpstr>
      <vt:lpstr>FS Impl.: LFS…</vt:lpstr>
      <vt:lpstr>FS Impl.: LFS…</vt:lpstr>
      <vt:lpstr>FS Impl.: Journaling File System – JFS</vt:lpstr>
      <vt:lpstr>FS Impl.: JFS…</vt:lpstr>
      <vt:lpstr>FS Impl.: JFS mechanism</vt:lpstr>
      <vt:lpstr>FS Impl.: Virtual File Systems</vt:lpstr>
      <vt:lpstr>FS Impl.: Virtual File Systems…</vt:lpstr>
      <vt:lpstr>3- File System Management &amp; Optimization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4- Example File Systems: CD-ROM FS</vt:lpstr>
      <vt:lpstr>CD-ROM File Systems</vt:lpstr>
      <vt:lpstr>CD-ROM File Systems</vt:lpstr>
      <vt:lpstr>MS-DOS File System</vt:lpstr>
      <vt:lpstr>MS-DOS File System</vt:lpstr>
      <vt:lpstr>UNIX V7 File System</vt:lpstr>
      <vt:lpstr>UNIX V7 File System</vt:lpstr>
      <vt:lpstr>Summary</vt:lpstr>
      <vt:lpstr>Keep in Your Mind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Việt Tiến Ngô</cp:lastModifiedBy>
  <cp:revision>32</cp:revision>
  <dcterms:created xsi:type="dcterms:W3CDTF">2013-07-11T00:46:38Z</dcterms:created>
  <dcterms:modified xsi:type="dcterms:W3CDTF">2021-06-24T03:53:36Z</dcterms:modified>
</cp:coreProperties>
</file>