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409120-23B9-45AA-A776-9BBFCA270C4A}" type="datetimeFigureOut">
              <a:rPr lang="en-US" smtClean="0"/>
              <a:pPr/>
              <a:t>9/25/2013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85FFEA-D16B-4E50-AB1C-C3509BA015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p:spPr>
      </p:sp>
      <p:sp>
        <p:nvSpPr>
          <p:cNvPr id="655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latin typeface="Times New Roman" pitchFamily="18" charset="0"/>
              <a:cs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p:spPr>
      </p:sp>
      <p:sp>
        <p:nvSpPr>
          <p:cNvPr id="798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Pretend: làm ra vẻ</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p:spPr>
      </p:sp>
      <p:sp>
        <p:nvSpPr>
          <p:cNvPr id="87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Intervention: sự can thiệp vào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p:spPr>
      </p:sp>
      <p:sp>
        <p:nvSpPr>
          <p:cNvPr id="67587"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r>
              <a:rPr lang="en-US" sz="1000" smtClean="0"/>
              <a:t>Trajectry: đường đi</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p:spPr>
      </p:sp>
      <p:sp>
        <p:nvSpPr>
          <p:cNvPr id="686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p:spPr>
      </p:sp>
      <p:sp>
        <p:nvSpPr>
          <p:cNvPr id="696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p:spPr>
      </p:sp>
      <p:sp>
        <p:nvSpPr>
          <p:cNvPr id="7168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p:spPr>
      </p:sp>
      <p:sp>
        <p:nvSpPr>
          <p:cNvPr id="72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C64B28-E8CD-4457-A3F1-C398C01CC946}" type="datetime1">
              <a:rPr lang="en-US" smtClean="0"/>
              <a:pPr/>
              <a:t>9/25/2013</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977C0-90D4-4F61-BBF4-F4EFD13E2B02}" type="datetime1">
              <a:rPr lang="en-US" smtClean="0"/>
              <a:pPr/>
              <a:t>9/25/2013</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B55A2-E43E-4DF1-81E9-62829CD8304B}" type="datetime1">
              <a:rPr lang="en-US" smtClean="0"/>
              <a:pPr/>
              <a:t>9/25/2013</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2204DDD3-8F9E-44C0-97FE-E0C8CFF15BD8}" type="datetime1">
              <a:rPr lang="en-US" smtClean="0"/>
              <a:pPr>
                <a:defRPr/>
              </a:pPr>
              <a:t>9/25/2013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Deadlocks (61 slides)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01984DD9-6EBB-4487-B303-BB6E00CD9834}" type="slidenum">
              <a:rPr lang="en-US"/>
              <a:pPr>
                <a:defRPr/>
              </a:pPr>
              <a:t>‹#›</a:t>
            </a:fld>
            <a:r>
              <a:rPr lang="en-US"/>
              <a:t>/60</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D47569-FE58-4E07-90FE-26D0A8D24C8E}" type="datetime1">
              <a:rPr lang="en-US" smtClean="0"/>
              <a:pPr>
                <a:defRPr/>
              </a:pPr>
              <a:t>9/25/2013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Deadlocks (61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60029FE2-55CB-4B9A-9B06-35B79DBD3729}" type="slidenum">
              <a:rPr lang="en-US"/>
              <a:pPr>
                <a:defRPr/>
              </a:pPr>
              <a:t>‹#›</a:t>
            </a:fld>
            <a:r>
              <a:rPr lang="en-US"/>
              <a:t>/60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C9892-D4D7-42D0-829B-8F5EC03A1DF4}" type="datetime1">
              <a:rPr lang="en-US" smtClean="0"/>
              <a:pPr/>
              <a:t>9/25/2013</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5A588-40B7-402B-8A5B-5E468E8A3F61}" type="datetime1">
              <a:rPr lang="en-US" smtClean="0"/>
              <a:pPr/>
              <a:t>9/25/2013</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6512BA-0655-4960-952D-E96FBB840FA2}" type="datetime1">
              <a:rPr lang="en-US" smtClean="0"/>
              <a:pPr/>
              <a:t>9/25/2013</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A4F25D-4FF4-4C31-B03B-3218632DCA75}" type="datetime1">
              <a:rPr lang="en-US" smtClean="0"/>
              <a:pPr/>
              <a:t>9/25/2013</a:t>
            </a:fld>
            <a:endParaRPr lang="en-US"/>
          </a:p>
        </p:txBody>
      </p:sp>
      <p:sp>
        <p:nvSpPr>
          <p:cNvPr id="8" name="Footer Placeholder 7"/>
          <p:cNvSpPr>
            <a:spLocks noGrp="1"/>
          </p:cNvSpPr>
          <p:nvPr>
            <p:ph type="ftr" sz="quarter" idx="11"/>
          </p:nvPr>
        </p:nvSpPr>
        <p:spPr/>
        <p:txBody>
          <a:bodyPr/>
          <a:lstStyle/>
          <a:p>
            <a:r>
              <a:rPr lang="en-US" smtClean="0"/>
              <a:t>Deadlocks (61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88269C-FE98-468A-8BEB-2A4B3F533B66}" type="datetime1">
              <a:rPr lang="en-US" smtClean="0"/>
              <a:pPr/>
              <a:t>9/25/2013</a:t>
            </a:fld>
            <a:endParaRPr lang="en-US"/>
          </a:p>
        </p:txBody>
      </p:sp>
      <p:sp>
        <p:nvSpPr>
          <p:cNvPr id="4" name="Footer Placeholder 3"/>
          <p:cNvSpPr>
            <a:spLocks noGrp="1"/>
          </p:cNvSpPr>
          <p:nvPr>
            <p:ph type="ftr" sz="quarter" idx="11"/>
          </p:nvPr>
        </p:nvSpPr>
        <p:spPr/>
        <p:txBody>
          <a:bodyPr/>
          <a:lstStyle/>
          <a:p>
            <a:r>
              <a:rPr lang="en-US" smtClean="0"/>
              <a:t>Deadlocks (61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D5138-B44E-4501-9151-229659B7AC3E}" type="datetime1">
              <a:rPr lang="en-US" smtClean="0"/>
              <a:pPr/>
              <a:t>9/25/2013</a:t>
            </a:fld>
            <a:endParaRPr lang="en-US"/>
          </a:p>
        </p:txBody>
      </p:sp>
      <p:sp>
        <p:nvSpPr>
          <p:cNvPr id="3" name="Footer Placeholder 2"/>
          <p:cNvSpPr>
            <a:spLocks noGrp="1"/>
          </p:cNvSpPr>
          <p:nvPr>
            <p:ph type="ftr" sz="quarter" idx="11"/>
          </p:nvPr>
        </p:nvSpPr>
        <p:spPr/>
        <p:txBody>
          <a:bodyPr/>
          <a:lstStyle/>
          <a:p>
            <a:r>
              <a:rPr lang="en-US" smtClean="0"/>
              <a:t>Deadlocks (61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2D406-6BC0-4944-B3BE-FBBC9CA2A5BB}" type="datetime1">
              <a:rPr lang="en-US" smtClean="0"/>
              <a:pPr/>
              <a:t>9/25/2013</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CB204C-3F0A-4DF8-8AF5-68E8606C82EA}" type="datetime1">
              <a:rPr lang="en-US" smtClean="0"/>
              <a:pPr/>
              <a:t>9/25/2013</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80082BCA-1B8F-43D9-B299-45F7FBE571A2}" type="datetime1">
              <a:rPr lang="en-US" smtClean="0"/>
              <a:pPr/>
              <a:t>9/25/2013</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Deadlocks (61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png"/><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381250"/>
          </a:xfrm>
        </p:spPr>
        <p:txBody>
          <a:bodyPr/>
          <a:lstStyle/>
          <a:p>
            <a:r>
              <a:rPr lang="en-US" smtClean="0">
                <a:solidFill>
                  <a:srgbClr val="0000FF"/>
                </a:solidFill>
              </a:rPr>
              <a:t>9</a:t>
            </a:r>
            <a:br>
              <a:rPr lang="en-US" smtClean="0">
                <a:solidFill>
                  <a:srgbClr val="0000FF"/>
                </a:solidFill>
              </a:rPr>
            </a:br>
            <a:r>
              <a:rPr lang="en-US" smtClean="0"/>
              <a:t>Deadlocks</a:t>
            </a:r>
            <a:br>
              <a:rPr lang="en-US" smtClean="0"/>
            </a:br>
            <a:r>
              <a:rPr lang="en-US" smtClean="0"/>
              <a:t>(2 lots)</a:t>
            </a:r>
            <a:endParaRPr lang="en-US">
              <a:solidFill>
                <a:srgbClr val="0000FF"/>
              </a:solidFill>
            </a:endParaRPr>
          </a:p>
        </p:txBody>
      </p:sp>
      <p:sp>
        <p:nvSpPr>
          <p:cNvPr id="3" name="Subtitle 2"/>
          <p:cNvSpPr>
            <a:spLocks noGrp="1"/>
          </p:cNvSpPr>
          <p:nvPr>
            <p:ph type="subTitle" idx="1"/>
          </p:nvPr>
        </p:nvSpPr>
        <p:spPr>
          <a:xfrm>
            <a:off x="1371600" y="3429000"/>
            <a:ext cx="6400800" cy="2667000"/>
          </a:xfrm>
        </p:spPr>
        <p:txBody>
          <a:bodyPr>
            <a:normAutofit fontScale="77500" lnSpcReduction="20000"/>
          </a:bodyPr>
          <a:lstStyle/>
          <a:p>
            <a:r>
              <a:rPr lang="en-US" b="1" smtClean="0">
                <a:solidFill>
                  <a:srgbClr val="008000"/>
                </a:solidFill>
              </a:rPr>
              <a:t>Chapter 6</a:t>
            </a:r>
          </a:p>
          <a:p>
            <a:r>
              <a:rPr lang="en-US" b="1" smtClean="0">
                <a:solidFill>
                  <a:srgbClr val="008000"/>
                </a:solidFill>
              </a:rPr>
              <a:t>Resources</a:t>
            </a:r>
            <a:br>
              <a:rPr lang="en-US" b="1" smtClean="0">
                <a:solidFill>
                  <a:srgbClr val="008000"/>
                </a:solidFill>
              </a:rPr>
            </a:br>
            <a:r>
              <a:rPr lang="en-US" b="1" smtClean="0">
                <a:solidFill>
                  <a:srgbClr val="008000"/>
                </a:solidFill>
              </a:rPr>
              <a:t>Introduction To Deadlocks</a:t>
            </a:r>
            <a:br>
              <a:rPr lang="en-US" b="1" smtClean="0">
                <a:solidFill>
                  <a:srgbClr val="008000"/>
                </a:solidFill>
              </a:rPr>
            </a:br>
            <a:r>
              <a:rPr lang="en-US" b="1" smtClean="0">
                <a:solidFill>
                  <a:srgbClr val="008000"/>
                </a:solidFill>
              </a:rPr>
              <a:t>The Ostrich Algorithm</a:t>
            </a:r>
            <a:br>
              <a:rPr lang="en-US" b="1" smtClean="0">
                <a:solidFill>
                  <a:srgbClr val="008000"/>
                </a:solidFill>
              </a:rPr>
            </a:br>
            <a:r>
              <a:rPr lang="en-US" b="1" smtClean="0">
                <a:solidFill>
                  <a:srgbClr val="008000"/>
                </a:solidFill>
              </a:rPr>
              <a:t>Deadlock Dectection &amp; Recovery</a:t>
            </a:r>
            <a:br>
              <a:rPr lang="en-US" b="1" smtClean="0">
                <a:solidFill>
                  <a:srgbClr val="008000"/>
                </a:solidFill>
              </a:rPr>
            </a:br>
            <a:r>
              <a:rPr lang="en-US" b="1" smtClean="0">
                <a:solidFill>
                  <a:srgbClr val="008000"/>
                </a:solidFill>
              </a:rPr>
              <a:t>Deadlock Avoidance</a:t>
            </a:r>
            <a:br>
              <a:rPr lang="en-US" b="1" smtClean="0">
                <a:solidFill>
                  <a:srgbClr val="008000"/>
                </a:solidFill>
              </a:rPr>
            </a:br>
            <a:r>
              <a:rPr lang="en-US" b="1" smtClean="0">
                <a:solidFill>
                  <a:srgbClr val="008000"/>
                </a:solidFill>
              </a:rPr>
              <a:t>Deadlock Prevention</a:t>
            </a:r>
            <a:br>
              <a:rPr lang="en-US" b="1" smtClean="0">
                <a:solidFill>
                  <a:srgbClr val="008000"/>
                </a:solidFill>
              </a:rPr>
            </a:br>
            <a:r>
              <a:rPr lang="en-US" b="1" smtClean="0">
                <a:solidFill>
                  <a:srgbClr val="008000"/>
                </a:solidFill>
              </a:rPr>
              <a:t>Other Issues</a:t>
            </a:r>
            <a:endParaRPr lang="en-US" b="1">
              <a:solidFill>
                <a:srgbClr val="008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Resources:  Resource Acquisition</a:t>
            </a:r>
          </a:p>
        </p:txBody>
      </p:sp>
      <p:pic>
        <p:nvPicPr>
          <p:cNvPr id="13315" name="Picture 2"/>
          <p:cNvPicPr>
            <a:picLocks noChangeAspect="1" noChangeArrowheads="1"/>
          </p:cNvPicPr>
          <p:nvPr/>
        </p:nvPicPr>
        <p:blipFill>
          <a:blip r:embed="rId3"/>
          <a:srcRect/>
          <a:stretch>
            <a:fillRect/>
          </a:stretch>
        </p:blipFill>
        <p:spPr bwMode="auto">
          <a:xfrm>
            <a:off x="152400" y="838200"/>
            <a:ext cx="3500438" cy="5462588"/>
          </a:xfrm>
          <a:prstGeom prst="rect">
            <a:avLst/>
          </a:prstGeom>
          <a:noFill/>
          <a:ln w="9525">
            <a:noFill/>
            <a:miter lim="800000"/>
            <a:headEnd/>
            <a:tailEnd/>
          </a:ln>
        </p:spPr>
      </p:pic>
      <p:pic>
        <p:nvPicPr>
          <p:cNvPr id="13316" name="Picture 2"/>
          <p:cNvPicPr>
            <a:picLocks noChangeAspect="1" noChangeArrowheads="1"/>
          </p:cNvPicPr>
          <p:nvPr/>
        </p:nvPicPr>
        <p:blipFill>
          <a:blip r:embed="rId4"/>
          <a:srcRect/>
          <a:stretch>
            <a:fillRect/>
          </a:stretch>
        </p:blipFill>
        <p:spPr bwMode="auto">
          <a:xfrm>
            <a:off x="5499100" y="685800"/>
            <a:ext cx="3644900" cy="5592763"/>
          </a:xfrm>
          <a:prstGeom prst="rect">
            <a:avLst/>
          </a:prstGeom>
          <a:noFill/>
          <a:ln w="9525">
            <a:noFill/>
            <a:miter lim="800000"/>
            <a:headEnd/>
            <a:tailEnd/>
          </a:ln>
        </p:spPr>
      </p:pic>
      <p:sp>
        <p:nvSpPr>
          <p:cNvPr id="13318" name="Text Box 4"/>
          <p:cNvSpPr txBox="1">
            <a:spLocks noChangeArrowheads="1"/>
          </p:cNvSpPr>
          <p:nvPr/>
        </p:nvSpPr>
        <p:spPr bwMode="auto">
          <a:xfrm>
            <a:off x="2362200" y="5715000"/>
            <a:ext cx="47783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Deadlock-free code.   (b) Code with a potential deadlock</a:t>
            </a:r>
          </a:p>
          <a:p>
            <a:pPr algn="ctr"/>
            <a:r>
              <a:rPr lang="en-US" sz="1400" b="1">
                <a:latin typeface="Times New Roman" pitchFamily="18" charset="0"/>
              </a:rPr>
              <a:t>Tanenbaum, Fig. 6-2.</a:t>
            </a:r>
          </a:p>
        </p:txBody>
      </p:sp>
      <p:sp>
        <p:nvSpPr>
          <p:cNvPr id="8" name="Rectangle 7"/>
          <p:cNvSpPr/>
          <p:nvPr/>
        </p:nvSpPr>
        <p:spPr>
          <a:xfrm>
            <a:off x="3886200" y="2743200"/>
            <a:ext cx="1447800" cy="1219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t>Observe the order of resources used.</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10</a:t>
            </a:fld>
            <a:endParaRPr lang="en-US"/>
          </a:p>
        </p:txBody>
      </p:sp>
      <p:sp>
        <p:nvSpPr>
          <p:cNvPr id="9" name="Footer Placeholder 8"/>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Introduction to Deadlocks</a:t>
            </a:r>
          </a:p>
        </p:txBody>
      </p:sp>
      <p:sp>
        <p:nvSpPr>
          <p:cNvPr id="14339" name="Rectangle 3"/>
          <p:cNvSpPr>
            <a:spLocks noGrp="1"/>
          </p:cNvSpPr>
          <p:nvPr>
            <p:ph type="body" idx="1"/>
          </p:nvPr>
        </p:nvSpPr>
        <p:spPr>
          <a:xfrm>
            <a:off x="0" y="990600"/>
            <a:ext cx="8763000" cy="3200400"/>
          </a:xfrm>
        </p:spPr>
        <p:txBody>
          <a:bodyPr/>
          <a:lstStyle/>
          <a:p>
            <a:pPr algn="just" eaLnBrk="1" hangingPunct="1">
              <a:buClrTx/>
              <a:buSzTx/>
              <a:buFont typeface="Arial" charset="0"/>
              <a:buChar char="•"/>
            </a:pPr>
            <a:r>
              <a:rPr lang="en-US" sz="2800" smtClean="0">
                <a:latin typeface="Times New Roman" pitchFamily="18" charset="0"/>
                <a:cs typeface="Times New Roman" pitchFamily="18" charset="0"/>
              </a:rPr>
              <a:t>A set of processes is deadlocked if </a:t>
            </a:r>
            <a:r>
              <a:rPr lang="en-US" sz="2800" b="1" smtClean="0">
                <a:solidFill>
                  <a:srgbClr val="0070C0"/>
                </a:solidFill>
                <a:latin typeface="Times New Roman" pitchFamily="18" charset="0"/>
                <a:cs typeface="Times New Roman" pitchFamily="18" charset="0"/>
              </a:rPr>
              <a:t>each process </a:t>
            </a:r>
            <a:r>
              <a:rPr lang="en-US" sz="2800" smtClean="0">
                <a:latin typeface="Times New Roman" pitchFamily="18" charset="0"/>
                <a:cs typeface="Times New Roman" pitchFamily="18" charset="0"/>
              </a:rPr>
              <a:t>in the </a:t>
            </a:r>
            <a:r>
              <a:rPr lang="en-US" sz="2800" b="1" smtClean="0">
                <a:solidFill>
                  <a:srgbClr val="0070C0"/>
                </a:solidFill>
                <a:latin typeface="Times New Roman" pitchFamily="18" charset="0"/>
                <a:cs typeface="Times New Roman" pitchFamily="18" charset="0"/>
              </a:rPr>
              <a:t>set is waiting for an event that only another process in the set can cause</a:t>
            </a:r>
            <a:r>
              <a:rPr lang="en-US" sz="2800" smtClean="0">
                <a:latin typeface="Times New Roman" pitchFamily="18" charset="0"/>
                <a:cs typeface="Times New Roman" pitchFamily="18" charset="0"/>
              </a:rPr>
              <a:t>. When the deadlock occurs:</a:t>
            </a:r>
          </a:p>
          <a:p>
            <a:pPr marL="1192213" lvl="1" algn="just" eaLnBrk="1" hangingPunct="1"/>
            <a:r>
              <a:rPr lang="en-US" sz="2400" smtClean="0">
                <a:latin typeface="Times New Roman" pitchFamily="18" charset="0"/>
                <a:cs typeface="Times New Roman" pitchFamily="18" charset="0"/>
              </a:rPr>
              <a:t>None of processes can run.</a:t>
            </a:r>
          </a:p>
          <a:p>
            <a:pPr marL="1192213" lvl="1" algn="just" eaLnBrk="1" hangingPunct="1"/>
            <a:r>
              <a:rPr lang="en-US" sz="2400" smtClean="0">
                <a:latin typeface="Times New Roman" pitchFamily="18" charset="0"/>
                <a:cs typeface="Times New Roman" pitchFamily="18" charset="0"/>
              </a:rPr>
              <a:t>None of them can release any resources.</a:t>
            </a:r>
          </a:p>
          <a:p>
            <a:pPr marL="1192213" lvl="1" algn="just" eaLnBrk="1" hangingPunct="1"/>
            <a:r>
              <a:rPr lang="en-US" sz="2400" smtClean="0">
                <a:latin typeface="Times New Roman" pitchFamily="18" charset="0"/>
                <a:cs typeface="Times New Roman" pitchFamily="18" charset="0"/>
              </a:rPr>
              <a:t>None of them can be awakened.</a:t>
            </a:r>
          </a:p>
        </p:txBody>
      </p:sp>
      <p:sp>
        <p:nvSpPr>
          <p:cNvPr id="14340" name="Rectangle 4"/>
          <p:cNvSpPr>
            <a:spLocks/>
          </p:cNvSpPr>
          <p:nvPr/>
        </p:nvSpPr>
        <p:spPr bwMode="auto">
          <a:xfrm>
            <a:off x="914400" y="457200"/>
            <a:ext cx="8229600" cy="762000"/>
          </a:xfrm>
          <a:prstGeom prst="rect">
            <a:avLst/>
          </a:prstGeom>
          <a:noFill/>
          <a:ln w="9525">
            <a:noFill/>
            <a:miter lim="800000"/>
            <a:headEnd/>
            <a:tailEnd/>
          </a:ln>
        </p:spPr>
        <p:txBody>
          <a:bodyPr anchor="ctr"/>
          <a:lstStyle/>
          <a:p>
            <a:pPr algn="ctr" eaLnBrk="0" hangingPunct="0"/>
            <a:endParaRPr lang="en-US" sz="3200">
              <a:latin typeface="Times New Roman" pitchFamily="18" charset="0"/>
              <a:cs typeface="Times New Roman" pitchFamily="18" charset="0"/>
            </a:endParaRPr>
          </a:p>
        </p:txBody>
      </p:sp>
      <p:pic>
        <p:nvPicPr>
          <p:cNvPr id="14342" name="Picture 6"/>
          <p:cNvPicPr>
            <a:picLocks noChangeAspect="1" noChangeArrowheads="1"/>
          </p:cNvPicPr>
          <p:nvPr/>
        </p:nvPicPr>
        <p:blipFill>
          <a:blip r:embed="rId3"/>
          <a:srcRect/>
          <a:stretch>
            <a:fillRect/>
          </a:stretch>
        </p:blipFill>
        <p:spPr bwMode="auto">
          <a:xfrm>
            <a:off x="4724400" y="4610100"/>
            <a:ext cx="4257675" cy="1333500"/>
          </a:xfrm>
          <a:prstGeom prst="rect">
            <a:avLst/>
          </a:prstGeom>
          <a:noFill/>
          <a:ln w="9525">
            <a:noFill/>
            <a:miter lim="800000"/>
            <a:headEnd/>
            <a:tailEnd/>
          </a:ln>
        </p:spPr>
      </p:pic>
      <p:sp>
        <p:nvSpPr>
          <p:cNvPr id="14343" name="Rectangle 3"/>
          <p:cNvSpPr txBox="1">
            <a:spLocks/>
          </p:cNvSpPr>
          <p:nvPr/>
        </p:nvSpPr>
        <p:spPr bwMode="auto">
          <a:xfrm>
            <a:off x="0" y="3886200"/>
            <a:ext cx="4572000" cy="2362200"/>
          </a:xfrm>
          <a:prstGeom prst="rect">
            <a:avLst/>
          </a:prstGeom>
          <a:noFill/>
          <a:ln w="9525">
            <a:noFill/>
            <a:miter lim="800000"/>
            <a:headEnd/>
            <a:tailEnd/>
          </a:ln>
        </p:spPr>
        <p:txBody>
          <a:bodyPr/>
          <a:lstStyle/>
          <a:p>
            <a:pPr marL="342900" indent="-342900" algn="just">
              <a:spcBef>
                <a:spcPct val="20000"/>
              </a:spcBef>
              <a:buFont typeface="Arial" charset="0"/>
              <a:buChar char="•"/>
            </a:pPr>
            <a:r>
              <a:rPr lang="en-US" sz="2800" b="1" i="1">
                <a:latin typeface="Times New Roman" pitchFamily="18" charset="0"/>
                <a:cs typeface="Times New Roman" pitchFamily="18" charset="0"/>
              </a:rPr>
              <a:t>Assume</a:t>
            </a:r>
          </a:p>
          <a:p>
            <a:pPr marL="742950" lvl="1" indent="-285750" algn="just">
              <a:spcBef>
                <a:spcPct val="20000"/>
              </a:spcBef>
              <a:buFont typeface="Arial" charset="0"/>
              <a:buChar char="–"/>
            </a:pPr>
            <a:r>
              <a:rPr lang="en-US" sz="2400">
                <a:latin typeface="Times New Roman" pitchFamily="18" charset="0"/>
                <a:cs typeface="Times New Roman" pitchFamily="18" charset="0"/>
              </a:rPr>
              <a:t>Processes have only a single thread and</a:t>
            </a:r>
          </a:p>
          <a:p>
            <a:pPr marL="742950" lvl="1" indent="-285750" algn="just">
              <a:spcBef>
                <a:spcPct val="20000"/>
              </a:spcBef>
              <a:buFont typeface="Arial" charset="0"/>
              <a:buChar char="–"/>
            </a:pPr>
            <a:r>
              <a:rPr lang="en-US" sz="2400">
                <a:latin typeface="Times New Roman" pitchFamily="18" charset="0"/>
                <a:cs typeface="Times New Roman" pitchFamily="18" charset="0"/>
              </a:rPr>
              <a:t>there are no interrupts possible to wake up a blocked processes.</a:t>
            </a:r>
          </a:p>
        </p:txBody>
      </p:sp>
      <p:sp>
        <p:nvSpPr>
          <p:cNvPr id="8" name="Rectangle 7"/>
          <p:cNvSpPr/>
          <p:nvPr/>
        </p:nvSpPr>
        <p:spPr>
          <a:xfrm>
            <a:off x="6324600" y="2438400"/>
            <a:ext cx="2590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just">
              <a:buFont typeface="Arial" charset="0"/>
              <a:buNone/>
              <a:defRPr/>
            </a:pPr>
            <a:r>
              <a:rPr lang="en-US" sz="2400">
                <a:latin typeface="Times New Roman" pitchFamily="18" charset="0"/>
                <a:cs typeface="Times New Roman" pitchFamily="18" charset="0"/>
                <a:sym typeface="Wingdings" pitchFamily="2" charset="2"/>
              </a:rPr>
              <a:t></a:t>
            </a:r>
            <a:r>
              <a:rPr lang="en-US" sz="2400">
                <a:latin typeface="Times New Roman" pitchFamily="18" charset="0"/>
                <a:cs typeface="Times New Roman" pitchFamily="18" charset="0"/>
              </a:rPr>
              <a:t>All the processes continue to wait forever.</a:t>
            </a:r>
          </a:p>
        </p:txBody>
      </p:sp>
      <p:sp>
        <p:nvSpPr>
          <p:cNvPr id="9" name="Slide Number Placeholder 8"/>
          <p:cNvSpPr>
            <a:spLocks noGrp="1"/>
          </p:cNvSpPr>
          <p:nvPr>
            <p:ph type="sldNum" sz="quarter" idx="12"/>
          </p:nvPr>
        </p:nvSpPr>
        <p:spPr/>
        <p:txBody>
          <a:bodyPr/>
          <a:lstStyle/>
          <a:p>
            <a:fld id="{190CC846-20B3-454D-AF77-DE04E39CF884}" type="slidenum">
              <a:rPr lang="en-US" smtClean="0"/>
              <a:pPr/>
              <a:t>11</a:t>
            </a:fld>
            <a:endParaRPr lang="en-US"/>
          </a:p>
        </p:txBody>
      </p:sp>
      <p:sp>
        <p:nvSpPr>
          <p:cNvPr id="10" name="Footer Placeholder 9"/>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Introduction to Deadlocks</a:t>
            </a:r>
          </a:p>
        </p:txBody>
      </p:sp>
      <p:sp>
        <p:nvSpPr>
          <p:cNvPr id="219139" name="Rectangle 3"/>
          <p:cNvSpPr>
            <a:spLocks noGrp="1"/>
          </p:cNvSpPr>
          <p:nvPr>
            <p:ph type="body" idx="1"/>
          </p:nvPr>
        </p:nvSpPr>
        <p:spPr>
          <a:xfrm>
            <a:off x="152400" y="1143000"/>
            <a:ext cx="8763000" cy="5181600"/>
          </a:xfrm>
        </p:spPr>
        <p:txBody>
          <a:bodyPr/>
          <a:lstStyle/>
          <a:p>
            <a:pPr marL="274638" indent="-274638" algn="just">
              <a:buClrTx/>
              <a:buSzTx/>
              <a:buFont typeface="Arial" charset="0"/>
              <a:buChar char="•"/>
              <a:defRPr/>
            </a:pPr>
            <a:r>
              <a:rPr lang="en-US" sz="2800" smtClean="0">
                <a:latin typeface="Times New Roman" pitchFamily="18" charset="0"/>
                <a:cs typeface="Times New Roman" pitchFamily="18" charset="0"/>
              </a:rPr>
              <a:t>Four conditions must hold for there to be a resource deadlock</a:t>
            </a:r>
          </a:p>
          <a:p>
            <a:pPr marL="574675" lvl="1" indent="-354013" algn="just">
              <a:defRPr/>
            </a:pPr>
            <a:r>
              <a:rPr lang="en-US" sz="2400" b="1" smtClean="0">
                <a:solidFill>
                  <a:srgbClr val="0070C0"/>
                </a:solidFill>
                <a:latin typeface="Times New Roman" pitchFamily="18" charset="0"/>
                <a:cs typeface="Times New Roman" pitchFamily="18" charset="0"/>
              </a:rPr>
              <a:t>Mutual exclusion condition </a:t>
            </a:r>
            <a:r>
              <a:rPr lang="en-US" sz="2400" smtClean="0">
                <a:latin typeface="Times New Roman" pitchFamily="18" charset="0"/>
                <a:cs typeface="Times New Roman" pitchFamily="18" charset="0"/>
              </a:rPr>
              <a:t>(loại trừ hỗ tương)</a:t>
            </a:r>
          </a:p>
          <a:p>
            <a:pPr marL="231775" lvl="2" indent="0" algn="just">
              <a:buFont typeface="Arial" charset="0"/>
              <a:buNone/>
              <a:defRPr/>
            </a:pPr>
            <a:r>
              <a:rPr lang="en-US" sz="2000" smtClean="0">
                <a:latin typeface="Times New Roman" pitchFamily="18" charset="0"/>
                <a:cs typeface="Times New Roman" pitchFamily="18" charset="0"/>
              </a:rPr>
              <a:t>     Each resource is either currently assigned to exactly one process or is available</a:t>
            </a:r>
          </a:p>
          <a:p>
            <a:pPr marL="574675" lvl="1" indent="-354013" algn="just">
              <a:defRPr/>
            </a:pPr>
            <a:r>
              <a:rPr lang="en-US" sz="2400" b="1" smtClean="0">
                <a:solidFill>
                  <a:srgbClr val="0070C0"/>
                </a:solidFill>
                <a:latin typeface="Times New Roman" pitchFamily="18" charset="0"/>
                <a:cs typeface="Times New Roman" pitchFamily="18" charset="0"/>
              </a:rPr>
              <a:t>Hold and wait condition.</a:t>
            </a:r>
          </a:p>
          <a:p>
            <a:pPr marL="1249363" lvl="2" indent="-258763" algn="just">
              <a:defRPr/>
            </a:pPr>
            <a:r>
              <a:rPr lang="en-US" sz="2000" smtClean="0">
                <a:latin typeface="Times New Roman" pitchFamily="18" charset="0"/>
                <a:cs typeface="Times New Roman" pitchFamily="18" charset="0"/>
              </a:rPr>
              <a:t>A process currently holding at least one resource is waiting to acquire additional resources held by other processes</a:t>
            </a:r>
          </a:p>
          <a:p>
            <a:pPr marL="574675" lvl="1" indent="-354013" algn="just">
              <a:defRPr/>
            </a:pPr>
            <a:r>
              <a:rPr lang="en-US" sz="2400" b="1" smtClean="0">
                <a:solidFill>
                  <a:srgbClr val="0070C0"/>
                </a:solidFill>
                <a:latin typeface="Times New Roman" pitchFamily="18" charset="0"/>
                <a:cs typeface="Times New Roman" pitchFamily="18" charset="0"/>
              </a:rPr>
              <a:t>No preemption condition</a:t>
            </a:r>
            <a:r>
              <a:rPr lang="en-US" sz="2400" smtClean="0">
                <a:latin typeface="Times New Roman" pitchFamily="18" charset="0"/>
                <a:cs typeface="Times New Roman" pitchFamily="18" charset="0"/>
              </a:rPr>
              <a:t>.</a:t>
            </a:r>
          </a:p>
          <a:p>
            <a:pPr marL="1249363" lvl="2" indent="-258763" algn="just">
              <a:defRPr/>
            </a:pPr>
            <a:r>
              <a:rPr lang="en-US" sz="2000" smtClean="0">
                <a:latin typeface="Times New Roman" pitchFamily="18" charset="0"/>
                <a:cs typeface="Times New Roman" pitchFamily="18" charset="0"/>
              </a:rPr>
              <a:t>A resource can be released only voluntarily (tự nguyện) by the process holding it, after that process has completed its task</a:t>
            </a:r>
          </a:p>
          <a:p>
            <a:pPr marL="635000" lvl="1" indent="-352425" algn="just">
              <a:defRPr/>
            </a:pPr>
            <a:r>
              <a:rPr lang="en-US" sz="2400" b="1" smtClean="0">
                <a:solidFill>
                  <a:srgbClr val="0070C0"/>
                </a:solidFill>
                <a:latin typeface="Times New Roman" pitchFamily="18" charset="0"/>
                <a:cs typeface="Times New Roman" pitchFamily="18" charset="0"/>
              </a:rPr>
              <a:t>Circular wait condition</a:t>
            </a:r>
          </a:p>
          <a:p>
            <a:pPr marL="1249363" lvl="2" indent="-258763" algn="just">
              <a:defRPr/>
            </a:pPr>
            <a:r>
              <a:rPr lang="en-US" sz="2000" smtClean="0">
                <a:latin typeface="Times New Roman" pitchFamily="18" charset="0"/>
                <a:cs typeface="Times New Roman" pitchFamily="18" charset="0"/>
              </a:rPr>
              <a:t>There must be a circular chain of two or more process, each of them is waiting for a resource held by the next member of the chain.</a:t>
            </a:r>
          </a:p>
        </p:txBody>
      </p:sp>
      <p:sp>
        <p:nvSpPr>
          <p:cNvPr id="15364" name="Rectangle 4"/>
          <p:cNvSpPr>
            <a:spLocks/>
          </p:cNvSpPr>
          <p:nvPr/>
        </p:nvSpPr>
        <p:spPr bwMode="auto">
          <a:xfrm>
            <a:off x="914400" y="457200"/>
            <a:ext cx="8229600" cy="533400"/>
          </a:xfrm>
          <a:prstGeom prst="rect">
            <a:avLst/>
          </a:prstGeom>
          <a:noFill/>
          <a:ln w="9525">
            <a:noFill/>
            <a:miter lim="800000"/>
            <a:headEnd/>
            <a:tailEnd/>
          </a:ln>
        </p:spPr>
        <p:txBody>
          <a:bodyPr anchor="ctr"/>
          <a:lstStyle/>
          <a:p>
            <a:pPr algn="ctr" eaLnBrk="0" hangingPunct="0"/>
            <a:r>
              <a:rPr lang="en-US" sz="3200" b="1" i="1">
                <a:latin typeface="Times New Roman" pitchFamily="18" charset="0"/>
                <a:cs typeface="Times New Roman" pitchFamily="18" charset="0"/>
              </a:rPr>
              <a:t>Conditionals for Resource Deadlocks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914400" y="0"/>
            <a:ext cx="8229600" cy="1066800"/>
          </a:xfrm>
        </p:spPr>
        <p:txBody>
          <a:bodyPr/>
          <a:lstStyle/>
          <a:p>
            <a:r>
              <a:rPr lang="en-US" sz="4000" b="1" smtClean="0">
                <a:latin typeface="Times New Roman" pitchFamily="18" charset="0"/>
                <a:cs typeface="Times New Roman" pitchFamily="18" charset="0"/>
              </a:rPr>
              <a:t>Introduction to Deadlocks </a:t>
            </a:r>
            <a:br>
              <a:rPr lang="en-US" sz="4000" b="1" smtClean="0">
                <a:latin typeface="Times New Roman" pitchFamily="18" charset="0"/>
                <a:cs typeface="Times New Roman" pitchFamily="18" charset="0"/>
              </a:rPr>
            </a:br>
            <a:r>
              <a:rPr lang="en-US" sz="4000" b="1" smtClean="0">
                <a:latin typeface="Times New Roman" pitchFamily="18" charset="0"/>
                <a:cs typeface="Times New Roman" pitchFamily="18" charset="0"/>
              </a:rPr>
              <a:t> </a:t>
            </a:r>
            <a:r>
              <a:rPr lang="en-US" sz="3200" b="1" i="1" smtClean="0">
                <a:latin typeface="Times New Roman" pitchFamily="18" charset="0"/>
                <a:cs typeface="Times New Roman" pitchFamily="18" charset="0"/>
              </a:rPr>
              <a:t>Deadlock Modeling</a:t>
            </a:r>
            <a:r>
              <a:rPr lang="en-US" sz="4000" b="1" i="1" smtClean="0">
                <a:latin typeface="Times New Roman" pitchFamily="18" charset="0"/>
                <a:cs typeface="Times New Roman" pitchFamily="18" charset="0"/>
              </a:rPr>
              <a:t> </a:t>
            </a:r>
          </a:p>
        </p:txBody>
      </p:sp>
      <p:sp>
        <p:nvSpPr>
          <p:cNvPr id="16387" name="Rectangle 3"/>
          <p:cNvSpPr>
            <a:spLocks noGrp="1"/>
          </p:cNvSpPr>
          <p:nvPr>
            <p:ph type="body" idx="1"/>
          </p:nvPr>
        </p:nvSpPr>
        <p:spPr>
          <a:xfrm>
            <a:off x="0" y="1371600"/>
            <a:ext cx="8686800" cy="914400"/>
          </a:xfrm>
        </p:spPr>
        <p:txBody>
          <a:bodyPr>
            <a:normAutofit lnSpcReduction="10000"/>
          </a:bodyPr>
          <a:lstStyle/>
          <a:p>
            <a:pPr algn="just">
              <a:lnSpc>
                <a:spcPct val="90000"/>
              </a:lnSpc>
              <a:buClrTx/>
              <a:buSzTx/>
              <a:buFont typeface="Arial" charset="0"/>
              <a:buChar char="•"/>
            </a:pPr>
            <a:r>
              <a:rPr lang="en-US" smtClean="0">
                <a:latin typeface="Times New Roman" pitchFamily="18" charset="0"/>
                <a:cs typeface="Times New Roman" pitchFamily="18" charset="0"/>
              </a:rPr>
              <a:t>Four conditions for resource deadlocks can be modeled </a:t>
            </a:r>
            <a:r>
              <a:rPr lang="en-US" smtClean="0">
                <a:solidFill>
                  <a:srgbClr val="FF0000"/>
                </a:solidFill>
                <a:latin typeface="Times New Roman" pitchFamily="18" charset="0"/>
                <a:cs typeface="Times New Roman" pitchFamily="18" charset="0"/>
              </a:rPr>
              <a:t>using directed grap</a:t>
            </a:r>
            <a:r>
              <a:rPr lang="en-US" smtClean="0">
                <a:latin typeface="Times New Roman" pitchFamily="18" charset="0"/>
                <a:cs typeface="Times New Roman" pitchFamily="18" charset="0"/>
              </a:rPr>
              <a:t>hs (Holt – 1972)</a:t>
            </a:r>
          </a:p>
        </p:txBody>
      </p:sp>
      <p:pic>
        <p:nvPicPr>
          <p:cNvPr id="16388" name="Picture 5"/>
          <p:cNvPicPr>
            <a:picLocks noChangeAspect="1" noChangeArrowheads="1"/>
          </p:cNvPicPr>
          <p:nvPr/>
        </p:nvPicPr>
        <p:blipFill>
          <a:blip r:embed="rId3"/>
          <a:srcRect/>
          <a:stretch>
            <a:fillRect/>
          </a:stretch>
        </p:blipFill>
        <p:spPr bwMode="auto">
          <a:xfrm>
            <a:off x="6400800" y="2743200"/>
            <a:ext cx="609600" cy="550863"/>
          </a:xfrm>
          <a:prstGeom prst="rect">
            <a:avLst/>
          </a:prstGeom>
          <a:noFill/>
          <a:ln w="9525">
            <a:noFill/>
            <a:miter lim="800000"/>
            <a:headEnd/>
            <a:tailEnd/>
          </a:ln>
        </p:spPr>
      </p:pic>
      <p:pic>
        <p:nvPicPr>
          <p:cNvPr id="16389" name="Picture 6"/>
          <p:cNvPicPr>
            <a:picLocks noChangeAspect="1" noChangeArrowheads="1"/>
          </p:cNvPicPr>
          <p:nvPr/>
        </p:nvPicPr>
        <p:blipFill>
          <a:blip r:embed="rId4"/>
          <a:srcRect/>
          <a:stretch>
            <a:fillRect/>
          </a:stretch>
        </p:blipFill>
        <p:spPr bwMode="auto">
          <a:xfrm>
            <a:off x="7772400" y="2819400"/>
            <a:ext cx="609600" cy="523875"/>
          </a:xfrm>
          <a:prstGeom prst="rect">
            <a:avLst/>
          </a:prstGeom>
          <a:noFill/>
          <a:ln w="9525">
            <a:noFill/>
            <a:miter lim="800000"/>
            <a:headEnd/>
            <a:tailEnd/>
          </a:ln>
        </p:spPr>
      </p:pic>
      <p:pic>
        <p:nvPicPr>
          <p:cNvPr id="16390" name="Picture 7"/>
          <p:cNvPicPr>
            <a:picLocks noChangeAspect="1" noChangeArrowheads="1"/>
          </p:cNvPicPr>
          <p:nvPr/>
        </p:nvPicPr>
        <p:blipFill>
          <a:blip r:embed="rId5"/>
          <a:srcRect/>
          <a:stretch>
            <a:fillRect/>
          </a:stretch>
        </p:blipFill>
        <p:spPr bwMode="auto">
          <a:xfrm>
            <a:off x="6400800" y="3733800"/>
            <a:ext cx="579438" cy="2362200"/>
          </a:xfrm>
          <a:prstGeom prst="rect">
            <a:avLst/>
          </a:prstGeom>
          <a:noFill/>
          <a:ln w="9525">
            <a:noFill/>
            <a:miter lim="800000"/>
            <a:headEnd/>
            <a:tailEnd/>
          </a:ln>
        </p:spPr>
      </p:pic>
      <p:pic>
        <p:nvPicPr>
          <p:cNvPr id="16391" name="Picture 8"/>
          <p:cNvPicPr>
            <a:picLocks noChangeAspect="1" noChangeArrowheads="1"/>
          </p:cNvPicPr>
          <p:nvPr/>
        </p:nvPicPr>
        <p:blipFill>
          <a:blip r:embed="rId6"/>
          <a:srcRect/>
          <a:stretch>
            <a:fillRect/>
          </a:stretch>
        </p:blipFill>
        <p:spPr bwMode="auto">
          <a:xfrm>
            <a:off x="7772400" y="3581400"/>
            <a:ext cx="614363" cy="2514600"/>
          </a:xfrm>
          <a:prstGeom prst="rect">
            <a:avLst/>
          </a:prstGeom>
          <a:noFill/>
          <a:ln w="9525">
            <a:noFill/>
            <a:miter lim="800000"/>
            <a:headEnd/>
            <a:tailEnd/>
          </a:ln>
        </p:spPr>
      </p:pic>
      <p:sp>
        <p:nvSpPr>
          <p:cNvPr id="16392" name="Text Box 4"/>
          <p:cNvSpPr txBox="1">
            <a:spLocks noChangeArrowheads="1"/>
          </p:cNvSpPr>
          <p:nvPr/>
        </p:nvSpPr>
        <p:spPr bwMode="auto">
          <a:xfrm>
            <a:off x="6934200" y="6248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6-3.</a:t>
            </a:r>
          </a:p>
        </p:txBody>
      </p:sp>
      <p:sp>
        <p:nvSpPr>
          <p:cNvPr id="16394" name="Rectangle 3"/>
          <p:cNvSpPr txBox="1">
            <a:spLocks/>
          </p:cNvSpPr>
          <p:nvPr/>
        </p:nvSpPr>
        <p:spPr bwMode="auto">
          <a:xfrm>
            <a:off x="0" y="2362200"/>
            <a:ext cx="6019800" cy="3962400"/>
          </a:xfrm>
          <a:prstGeom prst="rect">
            <a:avLst/>
          </a:prstGeom>
          <a:noFill/>
          <a:ln w="9525">
            <a:noFill/>
            <a:miter lim="800000"/>
            <a:headEnd/>
            <a:tailEnd/>
          </a:ln>
        </p:spPr>
        <p:txBody>
          <a:bodyPr/>
          <a:lstStyle/>
          <a:p>
            <a:pPr marL="342900" indent="-342900" algn="just" eaLnBrk="0" hangingPunct="0">
              <a:lnSpc>
                <a:spcPct val="90000"/>
              </a:lnSpc>
              <a:spcBef>
                <a:spcPct val="20000"/>
              </a:spcBef>
              <a:buFont typeface="Arial" charset="0"/>
              <a:buChar char="•"/>
            </a:pPr>
            <a:r>
              <a:rPr lang="en-US" sz="3200">
                <a:latin typeface="Times New Roman" pitchFamily="18" charset="0"/>
                <a:cs typeface="Times New Roman" pitchFamily="18" charset="0"/>
              </a:rPr>
              <a:t>Two kinds of nodes</a:t>
            </a:r>
          </a:p>
          <a:p>
            <a:pPr marL="742950" lvl="1" indent="-285750" algn="just" eaLnBrk="0" hangingPunct="0">
              <a:lnSpc>
                <a:spcPct val="90000"/>
              </a:lnSpc>
              <a:spcBef>
                <a:spcPct val="20000"/>
              </a:spcBef>
              <a:buFont typeface="Arial" charset="0"/>
              <a:buChar char="–"/>
            </a:pPr>
            <a:r>
              <a:rPr lang="en-US" sz="2800">
                <a:latin typeface="Times New Roman" pitchFamily="18" charset="0"/>
                <a:cs typeface="Times New Roman" pitchFamily="18" charset="0"/>
              </a:rPr>
              <a:t>Processes that are shown as circles</a:t>
            </a:r>
          </a:p>
          <a:p>
            <a:pPr marL="742950" lvl="1" indent="-285750" algn="just" eaLnBrk="0" hangingPunct="0">
              <a:lnSpc>
                <a:spcPct val="90000"/>
              </a:lnSpc>
              <a:spcBef>
                <a:spcPct val="20000"/>
              </a:spcBef>
              <a:buFont typeface="Arial" charset="0"/>
              <a:buChar char="–"/>
            </a:pPr>
            <a:r>
              <a:rPr lang="en-US" sz="2800">
                <a:latin typeface="Times New Roman" pitchFamily="18" charset="0"/>
                <a:cs typeface="Times New Roman" pitchFamily="18" charset="0"/>
              </a:rPr>
              <a:t>Resources that are shown as squares</a:t>
            </a:r>
          </a:p>
          <a:p>
            <a:pPr marL="742950" lvl="1" indent="-285750" algn="just" eaLnBrk="0" hangingPunct="0">
              <a:lnSpc>
                <a:spcPct val="90000"/>
              </a:lnSpc>
              <a:spcBef>
                <a:spcPct val="20000"/>
              </a:spcBef>
              <a:buFont typeface="Arial" charset="0"/>
              <a:buChar char="–"/>
            </a:pPr>
            <a:r>
              <a:rPr lang="en-US" sz="2800">
                <a:latin typeface="Times New Roman" pitchFamily="18" charset="0"/>
                <a:cs typeface="Times New Roman" pitchFamily="18" charset="0"/>
              </a:rPr>
              <a:t>A directed arc from a resource to process: </a:t>
            </a:r>
            <a:r>
              <a:rPr lang="en-US" sz="2400">
                <a:latin typeface="Times New Roman" pitchFamily="18" charset="0"/>
                <a:cs typeface="Times New Roman" pitchFamily="18" charset="0"/>
              </a:rPr>
              <a:t>The process is holding an instance of resource.</a:t>
            </a:r>
          </a:p>
          <a:p>
            <a:pPr marL="742950" lvl="1" indent="-285750" algn="just" eaLnBrk="0" hangingPunct="0">
              <a:lnSpc>
                <a:spcPct val="90000"/>
              </a:lnSpc>
              <a:spcBef>
                <a:spcPct val="20000"/>
              </a:spcBef>
              <a:buFont typeface="Arial" charset="0"/>
              <a:buChar char="–"/>
            </a:pPr>
            <a:r>
              <a:rPr lang="en-US" sz="2800">
                <a:latin typeface="Times New Roman" pitchFamily="18" charset="0"/>
                <a:cs typeface="Times New Roman" pitchFamily="18" charset="0"/>
              </a:rPr>
              <a:t>A directed arc from a process to resource: </a:t>
            </a:r>
            <a:r>
              <a:rPr lang="en-US" sz="2400">
                <a:latin typeface="Times New Roman" pitchFamily="18" charset="0"/>
                <a:cs typeface="Times New Roman" pitchFamily="18" charset="0"/>
              </a:rPr>
              <a:t>The process is currently blocked and requests instance of resource</a:t>
            </a:r>
          </a:p>
        </p:txBody>
      </p:sp>
      <p:cxnSp>
        <p:nvCxnSpPr>
          <p:cNvPr id="12" name="Straight Arrow Connector 11"/>
          <p:cNvCxnSpPr>
            <a:endCxn id="13317" idx="1"/>
          </p:cNvCxnSpPr>
          <p:nvPr/>
        </p:nvCxnSpPr>
        <p:spPr>
          <a:xfrm flipV="1">
            <a:off x="5867400" y="3019425"/>
            <a:ext cx="533400" cy="104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3318" idx="1"/>
          </p:cNvCxnSpPr>
          <p:nvPr/>
        </p:nvCxnSpPr>
        <p:spPr>
          <a:xfrm flipV="1">
            <a:off x="5943600" y="3081338"/>
            <a:ext cx="1828800" cy="500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3319" idx="1"/>
          </p:cNvCxnSpPr>
          <p:nvPr/>
        </p:nvCxnSpPr>
        <p:spPr>
          <a:xfrm flipV="1">
            <a:off x="3429000" y="4914900"/>
            <a:ext cx="29718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320" idx="1"/>
          </p:cNvCxnSpPr>
          <p:nvPr/>
        </p:nvCxnSpPr>
        <p:spPr>
          <a:xfrm flipV="1">
            <a:off x="6019800" y="4838700"/>
            <a:ext cx="17526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190CC846-20B3-454D-AF77-DE04E39CF884}" type="slidenum">
              <a:rPr lang="en-US" smtClean="0"/>
              <a:pPr/>
              <a:t>13</a:t>
            </a:fld>
            <a:endParaRPr lang="en-US"/>
          </a:p>
        </p:txBody>
      </p:sp>
      <p:sp>
        <p:nvSpPr>
          <p:cNvPr id="17" name="Footer Placeholder 16"/>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914400" y="0"/>
            <a:ext cx="8229600" cy="609600"/>
          </a:xfrm>
        </p:spPr>
        <p:txBody>
          <a:bodyPr/>
          <a:lstStyle/>
          <a:p>
            <a:r>
              <a:rPr lang="en-US" sz="4000" b="1" smtClean="0">
                <a:latin typeface="Times New Roman" pitchFamily="18" charset="0"/>
                <a:cs typeface="Times New Roman" pitchFamily="18" charset="0"/>
              </a:rPr>
              <a:t>Introduction to Deadlocks</a:t>
            </a:r>
          </a:p>
        </p:txBody>
      </p:sp>
      <p:sp>
        <p:nvSpPr>
          <p:cNvPr id="17411" name="Rectangle 4"/>
          <p:cNvSpPr>
            <a:spLocks/>
          </p:cNvSpPr>
          <p:nvPr/>
        </p:nvSpPr>
        <p:spPr bwMode="auto">
          <a:xfrm>
            <a:off x="914400" y="533400"/>
            <a:ext cx="8229600" cy="457200"/>
          </a:xfrm>
          <a:prstGeom prst="rect">
            <a:avLst/>
          </a:prstGeom>
          <a:noFill/>
          <a:ln w="9525">
            <a:noFill/>
            <a:miter lim="800000"/>
            <a:headEnd/>
            <a:tailEnd/>
          </a:ln>
        </p:spPr>
        <p:txBody>
          <a:bodyPr anchor="ctr"/>
          <a:lstStyle/>
          <a:p>
            <a:pPr algn="ctr" eaLnBrk="0" hangingPunct="0"/>
            <a:r>
              <a:rPr lang="en-US" sz="3200" b="1" i="1">
                <a:latin typeface="Times New Roman" pitchFamily="18" charset="0"/>
                <a:cs typeface="Times New Roman" pitchFamily="18" charset="0"/>
              </a:rPr>
              <a:t>Deadlock Modeling – Examples </a:t>
            </a:r>
          </a:p>
        </p:txBody>
      </p:sp>
      <p:sp>
        <p:nvSpPr>
          <p:cNvPr id="17412" name="Text Box 4"/>
          <p:cNvSpPr txBox="1">
            <a:spLocks noChangeArrowheads="1"/>
          </p:cNvSpPr>
          <p:nvPr/>
        </p:nvSpPr>
        <p:spPr bwMode="auto">
          <a:xfrm>
            <a:off x="3124200" y="5257800"/>
            <a:ext cx="279400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Circular wait condition: Deadlock</a:t>
            </a:r>
          </a:p>
          <a:p>
            <a:pPr algn="ctr"/>
            <a:r>
              <a:rPr lang="en-US" sz="1400" b="1">
                <a:latin typeface="Times New Roman" pitchFamily="18" charset="0"/>
              </a:rPr>
              <a:t>Tanenbaum, Fig. 6-3</a:t>
            </a:r>
          </a:p>
        </p:txBody>
      </p:sp>
      <p:pic>
        <p:nvPicPr>
          <p:cNvPr id="17413" name="Picture 7"/>
          <p:cNvPicPr>
            <a:picLocks noChangeAspect="1" noChangeArrowheads="1"/>
          </p:cNvPicPr>
          <p:nvPr/>
        </p:nvPicPr>
        <p:blipFill>
          <a:blip r:embed="rId3"/>
          <a:srcRect/>
          <a:stretch>
            <a:fillRect/>
          </a:stretch>
        </p:blipFill>
        <p:spPr bwMode="auto">
          <a:xfrm>
            <a:off x="3124200" y="1676400"/>
            <a:ext cx="2857500" cy="33496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Introduction to Deadlocks </a:t>
            </a:r>
            <a:br>
              <a:rPr lang="en-US" sz="4000" b="1" smtClean="0">
                <a:latin typeface="Times New Roman" pitchFamily="18" charset="0"/>
                <a:cs typeface="Times New Roman" pitchFamily="18" charset="0"/>
              </a:rPr>
            </a:br>
            <a:r>
              <a:rPr lang="en-US" sz="4000" b="1" i="1" smtClean="0">
                <a:latin typeface="Times New Roman" pitchFamily="18" charset="0"/>
                <a:cs typeface="Times New Roman" pitchFamily="18" charset="0"/>
              </a:rPr>
              <a:t> </a:t>
            </a:r>
            <a:r>
              <a:rPr lang="en-US" sz="3200" b="1" i="1" smtClean="0">
                <a:latin typeface="Times New Roman" pitchFamily="18" charset="0"/>
                <a:cs typeface="Times New Roman" pitchFamily="18" charset="0"/>
              </a:rPr>
              <a:t>Deadlock Modeling – Examples </a:t>
            </a:r>
          </a:p>
        </p:txBody>
      </p:sp>
      <p:pic>
        <p:nvPicPr>
          <p:cNvPr id="18436" name="Picture 7"/>
          <p:cNvPicPr>
            <a:picLocks noChangeAspect="1" noChangeArrowheads="1"/>
          </p:cNvPicPr>
          <p:nvPr/>
        </p:nvPicPr>
        <p:blipFill>
          <a:blip r:embed="rId3"/>
          <a:srcRect/>
          <a:stretch>
            <a:fillRect/>
          </a:stretch>
        </p:blipFill>
        <p:spPr bwMode="auto">
          <a:xfrm>
            <a:off x="2495550" y="1314450"/>
            <a:ext cx="6496050" cy="4552950"/>
          </a:xfrm>
          <a:prstGeom prst="rect">
            <a:avLst/>
          </a:prstGeom>
          <a:noFill/>
          <a:ln w="9525">
            <a:noFill/>
            <a:miter lim="800000"/>
            <a:headEnd/>
            <a:tailEnd/>
          </a:ln>
        </p:spPr>
      </p:pic>
      <p:sp>
        <p:nvSpPr>
          <p:cNvPr id="9" name="Rectangle 8"/>
          <p:cNvSpPr/>
          <p:nvPr/>
        </p:nvSpPr>
        <p:spPr>
          <a:xfrm>
            <a:off x="609600" y="13716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Three processes A, B, C run concurrently.</a:t>
            </a:r>
          </a:p>
        </p:txBody>
      </p:sp>
      <p:cxnSp>
        <p:nvCxnSpPr>
          <p:cNvPr id="11" name="Straight Arrow Connector 10"/>
          <p:cNvCxnSpPr/>
          <p:nvPr/>
        </p:nvCxnSpPr>
        <p:spPr>
          <a:xfrm rot="10800000" flipV="1">
            <a:off x="3152775" y="16764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3762375" y="1676400"/>
            <a:ext cx="21336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762375" y="1600200"/>
            <a:ext cx="3962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38200" y="27432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List of resources required.</a:t>
            </a:r>
          </a:p>
        </p:txBody>
      </p:sp>
      <p:sp>
        <p:nvSpPr>
          <p:cNvPr id="18442" name="Text Box 4"/>
          <p:cNvSpPr txBox="1">
            <a:spLocks noChangeArrowheads="1"/>
          </p:cNvSpPr>
          <p:nvPr/>
        </p:nvSpPr>
        <p:spPr bwMode="auto">
          <a:xfrm>
            <a:off x="1295400" y="5181600"/>
            <a:ext cx="1806575" cy="523875"/>
          </a:xfrm>
          <a:prstGeom prst="rect">
            <a:avLst/>
          </a:prstGeom>
          <a:noFill/>
          <a:ln w="9525">
            <a:noFill/>
            <a:miter lim="800000"/>
            <a:headEnd/>
            <a:tailEnd/>
          </a:ln>
        </p:spPr>
        <p:txBody>
          <a:bodyPr wrap="none">
            <a:spAutoFit/>
          </a:bodyPr>
          <a:lstStyle/>
          <a:p>
            <a:pPr algn="ctr"/>
            <a:r>
              <a:rPr lang="en-US" sz="1400" b="1">
                <a:solidFill>
                  <a:srgbClr val="FF0000"/>
                </a:solidFill>
                <a:latin typeface="Times New Roman" pitchFamily="18" charset="0"/>
              </a:rPr>
              <a:t>Deadlock</a:t>
            </a:r>
          </a:p>
          <a:p>
            <a:pPr algn="ctr"/>
            <a:r>
              <a:rPr lang="en-US" sz="1400" b="1">
                <a:latin typeface="Times New Roman" pitchFamily="18" charset="0"/>
              </a:rPr>
              <a:t>Tanenbaum, Fig. 6-4.</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15</a:t>
            </a:fld>
            <a:endParaRPr lang="en-US"/>
          </a:p>
        </p:txBody>
      </p:sp>
      <p:sp>
        <p:nvSpPr>
          <p:cNvPr id="12" name="Footer Placeholder 11"/>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Introduction to Deadlocks </a:t>
            </a:r>
            <a:br>
              <a:rPr lang="en-US" sz="4000" b="1" smtClean="0">
                <a:latin typeface="Times New Roman" pitchFamily="18" charset="0"/>
                <a:cs typeface="Times New Roman" pitchFamily="18" charset="0"/>
              </a:rPr>
            </a:br>
            <a:r>
              <a:rPr lang="en-US" sz="4000" b="1" smtClean="0">
                <a:latin typeface="Times New Roman" pitchFamily="18" charset="0"/>
                <a:cs typeface="Times New Roman" pitchFamily="18" charset="0"/>
              </a:rPr>
              <a:t> </a:t>
            </a:r>
            <a:r>
              <a:rPr lang="en-US" sz="3200" b="1" i="1" smtClean="0">
                <a:latin typeface="Times New Roman" pitchFamily="18" charset="0"/>
                <a:cs typeface="Times New Roman" pitchFamily="18" charset="0"/>
              </a:rPr>
              <a:t>Deadlock Modeling – Examples</a:t>
            </a:r>
          </a:p>
        </p:txBody>
      </p:sp>
      <p:pic>
        <p:nvPicPr>
          <p:cNvPr id="19460" name="Picture 6"/>
          <p:cNvPicPr>
            <a:picLocks noChangeAspect="1" noChangeArrowheads="1"/>
          </p:cNvPicPr>
          <p:nvPr/>
        </p:nvPicPr>
        <p:blipFill>
          <a:blip r:embed="rId3"/>
          <a:srcRect/>
          <a:stretch>
            <a:fillRect/>
          </a:stretch>
        </p:blipFill>
        <p:spPr bwMode="auto">
          <a:xfrm>
            <a:off x="1200150" y="1304925"/>
            <a:ext cx="6724650" cy="4867275"/>
          </a:xfrm>
          <a:prstGeom prst="rect">
            <a:avLst/>
          </a:prstGeom>
          <a:noFill/>
          <a:ln w="9525">
            <a:noFill/>
            <a:miter lim="800000"/>
            <a:headEnd/>
            <a:tailEnd/>
          </a:ln>
        </p:spPr>
      </p:pic>
      <p:sp>
        <p:nvSpPr>
          <p:cNvPr id="19461" name="Text Box 4"/>
          <p:cNvSpPr txBox="1">
            <a:spLocks noChangeArrowheads="1"/>
          </p:cNvSpPr>
          <p:nvPr/>
        </p:nvSpPr>
        <p:spPr bwMode="auto">
          <a:xfrm>
            <a:off x="304800" y="5715000"/>
            <a:ext cx="2244725" cy="523875"/>
          </a:xfrm>
          <a:prstGeom prst="rect">
            <a:avLst/>
          </a:prstGeom>
          <a:noFill/>
          <a:ln w="9525">
            <a:noFill/>
            <a:miter lim="800000"/>
            <a:headEnd/>
            <a:tailEnd/>
          </a:ln>
        </p:spPr>
        <p:txBody>
          <a:bodyPr wrap="none">
            <a:spAutoFit/>
          </a:bodyPr>
          <a:lstStyle/>
          <a:p>
            <a:pPr algn="ctr"/>
            <a:r>
              <a:rPr lang="en-US" sz="1400" b="1">
                <a:solidFill>
                  <a:srgbClr val="FF0000"/>
                </a:solidFill>
                <a:latin typeface="Times New Roman" pitchFamily="18" charset="0"/>
              </a:rPr>
              <a:t>Situation without deadlock</a:t>
            </a:r>
          </a:p>
          <a:p>
            <a:pPr algn="ctr"/>
            <a:r>
              <a:rPr lang="en-US" sz="1400" b="1">
                <a:latin typeface="Times New Roman" pitchFamily="18" charset="0"/>
              </a:rPr>
              <a:t>Tanenbaum, Fig. 6-4</a:t>
            </a:r>
          </a:p>
        </p:txBody>
      </p:sp>
      <p:sp>
        <p:nvSpPr>
          <p:cNvPr id="5" name="Slide Number Placeholder 4"/>
          <p:cNvSpPr>
            <a:spLocks noGrp="1"/>
          </p:cNvSpPr>
          <p:nvPr>
            <p:ph type="sldNum" sz="quarter" idx="12"/>
          </p:nvPr>
        </p:nvSpPr>
        <p:spPr/>
        <p:txBody>
          <a:bodyPr/>
          <a:lstStyle/>
          <a:p>
            <a:pPr>
              <a:defRPr/>
            </a:pPr>
            <a:fld id="{01984DD9-6EBB-4487-B303-BB6E00CD9834}"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smtClean="0"/>
              <a:t>Deadlocks (61 slides)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Introduction to Deadlocks</a:t>
            </a:r>
          </a:p>
        </p:txBody>
      </p:sp>
      <p:sp>
        <p:nvSpPr>
          <p:cNvPr id="20483" name="Rectangle 3"/>
          <p:cNvSpPr>
            <a:spLocks noGrp="1"/>
          </p:cNvSpPr>
          <p:nvPr>
            <p:ph type="body" idx="1"/>
          </p:nvPr>
        </p:nvSpPr>
        <p:spPr>
          <a:xfrm>
            <a:off x="228600" y="1524000"/>
            <a:ext cx="8534400" cy="4800600"/>
          </a:xfrm>
        </p:spPr>
        <p:txBody>
          <a:bodyPr/>
          <a:lstStyle/>
          <a:p>
            <a:pPr marL="176213" indent="-176213" algn="just" eaLnBrk="1" hangingPunct="1">
              <a:lnSpc>
                <a:spcPct val="90000"/>
              </a:lnSpc>
              <a:buClrTx/>
              <a:buSzTx/>
              <a:buFont typeface="Arial" charset="0"/>
              <a:buChar char="•"/>
            </a:pPr>
            <a:r>
              <a:rPr lang="en-US" sz="2800" b="1" smtClean="0">
                <a:latin typeface="Times New Roman" pitchFamily="18" charset="0"/>
                <a:cs typeface="Times New Roman" pitchFamily="18" charset="0"/>
              </a:rPr>
              <a:t>Resource graphs are a tool that </a:t>
            </a:r>
          </a:p>
          <a:p>
            <a:pPr marL="530225" lvl="1" indent="-174625" algn="just" eaLnBrk="1" hangingPunct="1">
              <a:lnSpc>
                <a:spcPct val="90000"/>
              </a:lnSpc>
            </a:pPr>
            <a:r>
              <a:rPr lang="en-US" sz="2400" smtClean="0">
                <a:latin typeface="Times New Roman" pitchFamily="18" charset="0"/>
                <a:cs typeface="Times New Roman" pitchFamily="18" charset="0"/>
              </a:rPr>
              <a:t>Let see of a given request/ release request sequence leads to deadlock.</a:t>
            </a:r>
          </a:p>
          <a:p>
            <a:pPr marL="530225" lvl="1" indent="-174625" algn="just" eaLnBrk="1" hangingPunct="1">
              <a:lnSpc>
                <a:spcPct val="90000"/>
              </a:lnSpc>
            </a:pPr>
            <a:r>
              <a:rPr lang="en-US" sz="2400" smtClean="0">
                <a:latin typeface="Times New Roman" pitchFamily="18" charset="0"/>
                <a:cs typeface="Times New Roman" pitchFamily="18" charset="0"/>
              </a:rPr>
              <a:t>Help carrying out the requests and releases step by step, and after every step check the graph to see if it contains any cycles to check deadlock or not.</a:t>
            </a:r>
          </a:p>
          <a:p>
            <a:pPr marL="530225" lvl="1" indent="-174625" algn="just" eaLnBrk="1" hangingPunct="1">
              <a:lnSpc>
                <a:spcPct val="90000"/>
              </a:lnSpc>
            </a:pPr>
            <a:r>
              <a:rPr lang="en-US" sz="2400" smtClean="0">
                <a:latin typeface="Times New Roman" pitchFamily="18" charset="0"/>
                <a:cs typeface="Times New Roman" pitchFamily="18" charset="0"/>
              </a:rPr>
              <a:t>Can generalized to handle either single or multiple resource.</a:t>
            </a:r>
          </a:p>
          <a:p>
            <a:pPr marL="176213" indent="-176213" algn="just" eaLnBrk="1" hangingPunct="1">
              <a:lnSpc>
                <a:spcPct val="90000"/>
              </a:lnSpc>
              <a:buClrTx/>
              <a:buSzTx/>
              <a:buFont typeface="Arial" charset="0"/>
              <a:buChar char="•"/>
            </a:pPr>
            <a:r>
              <a:rPr lang="en-US" sz="2800" b="1" smtClean="0">
                <a:latin typeface="Times New Roman" pitchFamily="18" charset="0"/>
                <a:cs typeface="Times New Roman" pitchFamily="18" charset="0"/>
              </a:rPr>
              <a:t>Basic facts</a:t>
            </a:r>
          </a:p>
          <a:p>
            <a:pPr marL="530225" lvl="1" indent="-174625" algn="just" eaLnBrk="1" hangingPunct="1">
              <a:lnSpc>
                <a:spcPct val="90000"/>
              </a:lnSpc>
            </a:pPr>
            <a:r>
              <a:rPr lang="en-US" sz="2400" smtClean="0">
                <a:latin typeface="Times New Roman" pitchFamily="18" charset="0"/>
                <a:cs typeface="Times New Roman" pitchFamily="18" charset="0"/>
              </a:rPr>
              <a:t>If graph contains </a:t>
            </a:r>
            <a:r>
              <a:rPr lang="en-US" sz="2400" b="1" i="1" smtClean="0">
                <a:latin typeface="Times New Roman" pitchFamily="18" charset="0"/>
                <a:cs typeface="Times New Roman" pitchFamily="18" charset="0"/>
              </a:rPr>
              <a:t>no cycles → no deadlock</a:t>
            </a:r>
          </a:p>
          <a:p>
            <a:pPr marL="530225" lvl="1" indent="-174625">
              <a:lnSpc>
                <a:spcPct val="90000"/>
              </a:lnSpc>
            </a:pPr>
            <a:r>
              <a:rPr lang="en-US" sz="2400" smtClean="0">
                <a:latin typeface="Times New Roman" pitchFamily="18" charset="0"/>
                <a:cs typeface="Times New Roman" pitchFamily="18" charset="0"/>
              </a:rPr>
              <a:t>If graph contains a cycle</a:t>
            </a:r>
          </a:p>
          <a:p>
            <a:pPr lvl="2">
              <a:lnSpc>
                <a:spcPct val="90000"/>
              </a:lnSpc>
            </a:pPr>
            <a:r>
              <a:rPr lang="en-US" sz="2200" smtClean="0">
                <a:latin typeface="Times New Roman" pitchFamily="18" charset="0"/>
                <a:cs typeface="Times New Roman" pitchFamily="18" charset="0"/>
              </a:rPr>
              <a:t>If only one instance per resource type, then deadlock</a:t>
            </a:r>
          </a:p>
          <a:p>
            <a:pPr lvl="2">
              <a:lnSpc>
                <a:spcPct val="90000"/>
              </a:lnSpc>
            </a:pPr>
            <a:r>
              <a:rPr lang="en-US" sz="2200" smtClean="0">
                <a:latin typeface="Times New Roman" pitchFamily="18" charset="0"/>
                <a:cs typeface="Times New Roman" pitchFamily="18" charset="0"/>
              </a:rPr>
              <a:t>If several instances per resource type, possibility of deadlock</a:t>
            </a:r>
          </a:p>
        </p:txBody>
      </p:sp>
      <p:sp>
        <p:nvSpPr>
          <p:cNvPr id="20484" name="Rectangle 4"/>
          <p:cNvSpPr>
            <a:spLocks/>
          </p:cNvSpPr>
          <p:nvPr/>
        </p:nvSpPr>
        <p:spPr bwMode="auto">
          <a:xfrm>
            <a:off x="914400" y="457200"/>
            <a:ext cx="8229600" cy="762000"/>
          </a:xfrm>
          <a:prstGeom prst="rect">
            <a:avLst/>
          </a:prstGeom>
          <a:noFill/>
          <a:ln w="9525">
            <a:noFill/>
            <a:miter lim="800000"/>
            <a:headEnd/>
            <a:tailEnd/>
          </a:ln>
        </p:spPr>
        <p:txBody>
          <a:bodyPr anchor="ctr"/>
          <a:lstStyle/>
          <a:p>
            <a:pPr algn="ctr" eaLnBrk="0" hangingPunct="0"/>
            <a:r>
              <a:rPr lang="en-US" sz="3200" b="1" i="1">
                <a:latin typeface="Times New Roman" pitchFamily="18" charset="0"/>
                <a:cs typeface="Times New Roman" pitchFamily="18" charset="0"/>
              </a:rPr>
              <a:t>Deadlock Modeling</a:t>
            </a:r>
          </a:p>
        </p:txBody>
      </p:sp>
      <p:sp>
        <p:nvSpPr>
          <p:cNvPr id="5" name="Slide Number Placeholder 4"/>
          <p:cNvSpPr>
            <a:spLocks noGrp="1"/>
          </p:cNvSpPr>
          <p:nvPr>
            <p:ph type="sldNum" sz="quarter" idx="12"/>
          </p:nvPr>
        </p:nvSpPr>
        <p:spPr/>
        <p:txBody>
          <a:bodyPr/>
          <a:lstStyle/>
          <a:p>
            <a:fld id="{190CC846-20B3-454D-AF77-DE04E39CF884}"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Introduction to Deadlocks </a:t>
            </a:r>
            <a:br>
              <a:rPr lang="en-US" sz="4000" b="1" smtClean="0">
                <a:latin typeface="Times New Roman" pitchFamily="18" charset="0"/>
                <a:cs typeface="Times New Roman" pitchFamily="18" charset="0"/>
              </a:rPr>
            </a:br>
            <a:r>
              <a:rPr lang="en-US" sz="4000" b="1" smtClean="0">
                <a:latin typeface="Times New Roman" pitchFamily="18" charset="0"/>
                <a:cs typeface="Times New Roman" pitchFamily="18" charset="0"/>
              </a:rPr>
              <a:t> </a:t>
            </a:r>
            <a:r>
              <a:rPr lang="en-US" sz="3200" b="1" i="1" smtClean="0">
                <a:latin typeface="Times New Roman" pitchFamily="18" charset="0"/>
                <a:cs typeface="Times New Roman" pitchFamily="18" charset="0"/>
              </a:rPr>
              <a:t>Deadlock Modeling</a:t>
            </a:r>
          </a:p>
        </p:txBody>
      </p:sp>
      <p:sp>
        <p:nvSpPr>
          <p:cNvPr id="21507" name="Rectangle 3"/>
          <p:cNvSpPr>
            <a:spLocks noGrp="1"/>
          </p:cNvSpPr>
          <p:nvPr>
            <p:ph type="body" idx="1"/>
          </p:nvPr>
        </p:nvSpPr>
        <p:spPr>
          <a:xfrm>
            <a:off x="304800" y="1752600"/>
            <a:ext cx="8534400" cy="4343400"/>
          </a:xfrm>
        </p:spPr>
        <p:txBody>
          <a:bodyPr/>
          <a:lstStyle/>
          <a:p>
            <a:pPr marL="274638" indent="-274638" algn="just">
              <a:buClrTx/>
              <a:buSzTx/>
              <a:buFont typeface="Arial" charset="0"/>
              <a:buChar char="•"/>
            </a:pPr>
            <a:r>
              <a:rPr lang="en-US" b="1" i="1" smtClean="0">
                <a:latin typeface="Times New Roman" pitchFamily="18" charset="0"/>
                <a:cs typeface="Times New Roman" pitchFamily="18" charset="0"/>
              </a:rPr>
              <a:t>Strategies for dealing with deadlocks</a:t>
            </a:r>
            <a:endParaRPr lang="en-US" sz="2800" b="1" i="1" smtClean="0">
              <a:latin typeface="Times New Roman" pitchFamily="18" charset="0"/>
              <a:cs typeface="Times New Roman" pitchFamily="18" charset="0"/>
            </a:endParaRPr>
          </a:p>
          <a:p>
            <a:pPr marL="808038" lvl="1" indent="-354013" algn="just"/>
            <a:r>
              <a:rPr lang="en-US" smtClean="0">
                <a:latin typeface="Times New Roman" pitchFamily="18" charset="0"/>
                <a:cs typeface="Times New Roman" pitchFamily="18" charset="0"/>
              </a:rPr>
              <a:t>Just ignore the problem</a:t>
            </a:r>
          </a:p>
          <a:p>
            <a:pPr marL="1638300" lvl="2" indent="-381000" algn="just"/>
            <a:r>
              <a:rPr lang="en-US" smtClean="0">
                <a:latin typeface="Times New Roman" pitchFamily="18" charset="0"/>
                <a:cs typeface="Times New Roman" pitchFamily="18" charset="0"/>
              </a:rPr>
              <a:t>Maybe if you ignore it, it will ignore you</a:t>
            </a:r>
          </a:p>
          <a:p>
            <a:pPr marL="808038" lvl="1" indent="-354013" algn="just"/>
            <a:r>
              <a:rPr lang="en-US" smtClean="0">
                <a:latin typeface="Times New Roman" pitchFamily="18" charset="0"/>
                <a:cs typeface="Times New Roman" pitchFamily="18" charset="0"/>
              </a:rPr>
              <a:t>Detection and recovery. </a:t>
            </a:r>
          </a:p>
          <a:p>
            <a:pPr marL="1638300" lvl="2" indent="-381000" algn="just"/>
            <a:r>
              <a:rPr lang="en-US" smtClean="0">
                <a:latin typeface="Times New Roman" pitchFamily="18" charset="0"/>
                <a:cs typeface="Times New Roman" pitchFamily="18" charset="0"/>
              </a:rPr>
              <a:t>Let deadlocks occur, detect them, take action.</a:t>
            </a:r>
          </a:p>
          <a:p>
            <a:pPr marL="808038" lvl="1" indent="-354013" algn="just"/>
            <a:r>
              <a:rPr lang="en-US" smtClean="0">
                <a:latin typeface="Times New Roman" pitchFamily="18" charset="0"/>
                <a:cs typeface="Times New Roman" pitchFamily="18" charset="0"/>
              </a:rPr>
              <a:t>Dynamic avoidance by careful resource allocation.</a:t>
            </a:r>
          </a:p>
          <a:p>
            <a:pPr marL="808038" lvl="1" indent="-354013" algn="just"/>
            <a:r>
              <a:rPr lang="en-US" smtClean="0">
                <a:latin typeface="Times New Roman" pitchFamily="18" charset="0"/>
                <a:cs typeface="Times New Roman" pitchFamily="18" charset="0"/>
              </a:rPr>
              <a:t>Prevention, by structurally negating (phủ định) one of the four required conditions.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762000"/>
          </a:xfrm>
        </p:spPr>
        <p:txBody>
          <a:bodyPr/>
          <a:lstStyle/>
          <a:p>
            <a:r>
              <a:rPr lang="en-US" sz="4000" b="1" smtClean="0">
                <a:latin typeface="Times New Roman" pitchFamily="18" charset="0"/>
                <a:cs typeface="Times New Roman" pitchFamily="18" charset="0"/>
              </a:rPr>
              <a:t>The Ostrich Algorithms </a:t>
            </a:r>
          </a:p>
        </p:txBody>
      </p:sp>
      <p:sp>
        <p:nvSpPr>
          <p:cNvPr id="23555" name="Rectangle 3"/>
          <p:cNvSpPr>
            <a:spLocks noGrp="1"/>
          </p:cNvSpPr>
          <p:nvPr>
            <p:ph type="body" idx="1"/>
          </p:nvPr>
        </p:nvSpPr>
        <p:spPr>
          <a:xfrm>
            <a:off x="228600" y="1219200"/>
            <a:ext cx="8763000" cy="4953000"/>
          </a:xfrm>
        </p:spPr>
        <p:txBody>
          <a:bodyPr/>
          <a:lstStyle/>
          <a:p>
            <a:pPr algn="just">
              <a:lnSpc>
                <a:spcPct val="90000"/>
              </a:lnSpc>
              <a:buClrTx/>
              <a:buSzTx/>
              <a:buFont typeface="Arial" charset="0"/>
              <a:buChar char="•"/>
              <a:defRPr/>
            </a:pPr>
            <a:r>
              <a:rPr lang="en-US" b="1" i="1" smtClean="0">
                <a:latin typeface="Times New Roman" pitchFamily="18" charset="0"/>
                <a:cs typeface="Times New Roman" pitchFamily="18" charset="0"/>
              </a:rPr>
              <a:t>Just ignore the problem: </a:t>
            </a:r>
            <a:r>
              <a:rPr lang="en-US" smtClean="0">
                <a:latin typeface="Times New Roman" pitchFamily="18" charset="0"/>
                <a:cs typeface="Times New Roman" pitchFamily="18" charset="0"/>
              </a:rPr>
              <a:t>Stick your head in the sand and pretend is no problem at all (đà điểu thích tắm cát).</a:t>
            </a:r>
          </a:p>
          <a:p>
            <a:pPr algn="just">
              <a:lnSpc>
                <a:spcPct val="90000"/>
              </a:lnSpc>
              <a:defRPr/>
            </a:pPr>
            <a:r>
              <a:rPr lang="en-US" sz="2800" smtClean="0">
                <a:latin typeface="Times New Roman" pitchFamily="18" charset="0"/>
                <a:cs typeface="Times New Roman" pitchFamily="18" charset="0"/>
              </a:rPr>
              <a:t>Different people react in different ways:</a:t>
            </a:r>
          </a:p>
          <a:p>
            <a:pPr lvl="1" algn="just">
              <a:lnSpc>
                <a:spcPct val="90000"/>
              </a:lnSpc>
              <a:buFont typeface="Arial" charset="0"/>
              <a:buChar char="•"/>
              <a:defRPr/>
            </a:pPr>
            <a:r>
              <a:rPr lang="en-US" sz="2600" i="1" smtClean="0">
                <a:latin typeface="Times New Roman" pitchFamily="18" charset="0"/>
                <a:cs typeface="Times New Roman" pitchFamily="18" charset="0"/>
              </a:rPr>
              <a:t>Mathematicians</a:t>
            </a:r>
          </a:p>
          <a:p>
            <a:pPr lvl="2" algn="just">
              <a:lnSpc>
                <a:spcPct val="90000"/>
              </a:lnSpc>
              <a:defRPr/>
            </a:pPr>
            <a:r>
              <a:rPr lang="en-US" smtClean="0">
                <a:latin typeface="Times New Roman" pitchFamily="18" charset="0"/>
                <a:cs typeface="Times New Roman" pitchFamily="18" charset="0"/>
              </a:rPr>
              <a:t>Totally unacceptable and must prevent deadlocks at all costs</a:t>
            </a:r>
          </a:p>
          <a:p>
            <a:pPr lvl="1" algn="just">
              <a:lnSpc>
                <a:spcPct val="90000"/>
              </a:lnSpc>
              <a:buFont typeface="Arial" charset="0"/>
              <a:buChar char="•"/>
              <a:defRPr/>
            </a:pPr>
            <a:r>
              <a:rPr lang="en-US" sz="2600" i="1" smtClean="0">
                <a:latin typeface="Times New Roman" pitchFamily="18" charset="0"/>
                <a:cs typeface="Times New Roman" pitchFamily="18" charset="0"/>
              </a:rPr>
              <a:t>Engineers</a:t>
            </a:r>
          </a:p>
          <a:p>
            <a:pPr lvl="2" algn="just">
              <a:lnSpc>
                <a:spcPct val="90000"/>
              </a:lnSpc>
              <a:defRPr/>
            </a:pPr>
            <a:r>
              <a:rPr lang="en-US" smtClean="0">
                <a:latin typeface="Times New Roman" pitchFamily="18" charset="0"/>
                <a:cs typeface="Times New Roman" pitchFamily="18" charset="0"/>
              </a:rPr>
              <a:t>Would not be willing pay a large penalty in performance or convenience to eliminate deadlocks</a:t>
            </a:r>
          </a:p>
          <a:p>
            <a:pPr algn="just">
              <a:lnSpc>
                <a:spcPct val="90000"/>
              </a:lnSpc>
              <a:buClrTx/>
              <a:buSzTx/>
              <a:buFont typeface="Arial" charset="0"/>
              <a:buChar char="•"/>
              <a:defRPr/>
            </a:pPr>
            <a:r>
              <a:rPr lang="en-US" sz="2800" smtClean="0">
                <a:latin typeface="Times New Roman" pitchFamily="18" charset="0"/>
                <a:cs typeface="Times New Roman" pitchFamily="18" charset="0"/>
              </a:rPr>
              <a:t>OS blocks caller that requests the busy device. The device driver decide blocking or returning an error code.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0"/>
            <a:ext cx="8229600" cy="685800"/>
          </a:xfrm>
        </p:spPr>
        <p:txBody>
          <a:bodyPr/>
          <a:lstStyle/>
          <a:p>
            <a:r>
              <a:rPr lang="en-US" sz="4000" b="1" smtClean="0">
                <a:latin typeface="Times New Roman" pitchFamily="18" charset="0"/>
                <a:cs typeface="Times New Roman" pitchFamily="18" charset="0"/>
              </a:rPr>
              <a:t>Objectives</a:t>
            </a:r>
          </a:p>
        </p:txBody>
      </p:sp>
      <p:sp>
        <p:nvSpPr>
          <p:cNvPr id="5123" name="Rectangle 3"/>
          <p:cNvSpPr>
            <a:spLocks noGrp="1"/>
          </p:cNvSpPr>
          <p:nvPr>
            <p:ph type="body" idx="1"/>
          </p:nvPr>
        </p:nvSpPr>
        <p:spPr>
          <a:xfrm>
            <a:off x="457200" y="762000"/>
            <a:ext cx="8229600" cy="5410200"/>
          </a:xfrm>
        </p:spPr>
        <p:txBody>
          <a:bodyPr/>
          <a:lstStyle/>
          <a:p>
            <a:pPr>
              <a:lnSpc>
                <a:spcPct val="90000"/>
              </a:lnSpc>
              <a:buClrTx/>
              <a:buSzTx/>
              <a:buFont typeface="Arial" charset="0"/>
              <a:buChar char="•"/>
            </a:pPr>
            <a:r>
              <a:rPr lang="en-US" sz="2800" b="1" smtClean="0">
                <a:latin typeface="Times New Roman" pitchFamily="18" charset="0"/>
                <a:cs typeface="Times New Roman" pitchFamily="18" charset="0"/>
              </a:rPr>
              <a:t>Resources</a:t>
            </a:r>
          </a:p>
          <a:p>
            <a:pPr lvl="1">
              <a:lnSpc>
                <a:spcPct val="90000"/>
              </a:lnSpc>
            </a:pPr>
            <a:r>
              <a:rPr lang="en-US" sz="2400" smtClean="0">
                <a:latin typeface="Times New Roman" pitchFamily="18" charset="0"/>
                <a:cs typeface="Times New Roman" pitchFamily="18" charset="0"/>
              </a:rPr>
              <a:t>Preemptable (ưu tiên) and Nonpreemptable Resources</a:t>
            </a:r>
          </a:p>
          <a:p>
            <a:pPr lvl="1">
              <a:lnSpc>
                <a:spcPct val="90000"/>
              </a:lnSpc>
            </a:pPr>
            <a:r>
              <a:rPr lang="en-US" sz="2400" smtClean="0">
                <a:latin typeface="Times New Roman" pitchFamily="18" charset="0"/>
                <a:cs typeface="Times New Roman" pitchFamily="18" charset="0"/>
              </a:rPr>
              <a:t>Resource Acquisition – Giành tài nguyên</a:t>
            </a:r>
          </a:p>
          <a:p>
            <a:pPr>
              <a:lnSpc>
                <a:spcPct val="90000"/>
              </a:lnSpc>
              <a:buClrTx/>
              <a:buSzTx/>
              <a:buFont typeface="Arial" charset="0"/>
              <a:buChar char="•"/>
            </a:pPr>
            <a:r>
              <a:rPr lang="en-US" sz="2800" b="1" smtClean="0">
                <a:latin typeface="Times New Roman" pitchFamily="18" charset="0"/>
                <a:cs typeface="Times New Roman" pitchFamily="18" charset="0"/>
              </a:rPr>
              <a:t>Introduction To Deadlocks</a:t>
            </a:r>
          </a:p>
          <a:p>
            <a:pPr lvl="1">
              <a:lnSpc>
                <a:spcPct val="90000"/>
              </a:lnSpc>
            </a:pPr>
            <a:r>
              <a:rPr lang="en-US" sz="2400" smtClean="0">
                <a:latin typeface="Times New Roman" pitchFamily="18" charset="0"/>
                <a:cs typeface="Times New Roman" pitchFamily="18" charset="0"/>
              </a:rPr>
              <a:t>Conditions for Resource Deadlocks</a:t>
            </a:r>
          </a:p>
          <a:p>
            <a:pPr lvl="1">
              <a:lnSpc>
                <a:spcPct val="90000"/>
              </a:lnSpc>
            </a:pPr>
            <a:r>
              <a:rPr lang="en-US" sz="2400" smtClean="0">
                <a:latin typeface="Times New Roman" pitchFamily="18" charset="0"/>
                <a:cs typeface="Times New Roman" pitchFamily="18" charset="0"/>
              </a:rPr>
              <a:t>Deadlock Modeling</a:t>
            </a:r>
          </a:p>
          <a:p>
            <a:pPr>
              <a:lnSpc>
                <a:spcPct val="90000"/>
              </a:lnSpc>
              <a:buClrTx/>
              <a:buSzTx/>
              <a:buFont typeface="Arial" charset="0"/>
              <a:buChar char="•"/>
            </a:pPr>
            <a:r>
              <a:rPr lang="en-US" sz="2800" b="1" smtClean="0">
                <a:latin typeface="Times New Roman" pitchFamily="18" charset="0"/>
                <a:cs typeface="Times New Roman" pitchFamily="18" charset="0"/>
              </a:rPr>
              <a:t>The Ostrich Algorithm </a:t>
            </a:r>
            <a:r>
              <a:rPr lang="en-US" sz="2400" b="1" smtClean="0">
                <a:latin typeface="Times New Roman" pitchFamily="18" charset="0"/>
                <a:cs typeface="Times New Roman" pitchFamily="18" charset="0"/>
              </a:rPr>
              <a:t>(đà điểu có thói quen tắm cát)</a:t>
            </a:r>
          </a:p>
          <a:p>
            <a:pPr>
              <a:lnSpc>
                <a:spcPct val="90000"/>
              </a:lnSpc>
              <a:buClrTx/>
              <a:buSzTx/>
              <a:buFont typeface="Arial" charset="0"/>
              <a:buChar char="•"/>
            </a:pPr>
            <a:r>
              <a:rPr lang="en-US" sz="2800" b="1" smtClean="0">
                <a:latin typeface="Times New Roman" pitchFamily="18" charset="0"/>
                <a:cs typeface="Times New Roman" pitchFamily="18" charset="0"/>
              </a:rPr>
              <a:t>Deadlock Detection &amp; Recovery</a:t>
            </a:r>
          </a:p>
          <a:p>
            <a:pPr lvl="1">
              <a:lnSpc>
                <a:spcPct val="90000"/>
              </a:lnSpc>
            </a:pPr>
            <a:r>
              <a:rPr lang="en-US" sz="2400" smtClean="0">
                <a:latin typeface="Times New Roman" pitchFamily="18" charset="0"/>
                <a:cs typeface="Times New Roman" pitchFamily="18" charset="0"/>
              </a:rPr>
              <a:t>Deadlock Detection with One Resource of Each Type</a:t>
            </a:r>
          </a:p>
          <a:p>
            <a:pPr lvl="1">
              <a:lnSpc>
                <a:spcPct val="90000"/>
              </a:lnSpc>
            </a:pPr>
            <a:r>
              <a:rPr lang="en-US" sz="2400" smtClean="0">
                <a:latin typeface="Times New Roman" pitchFamily="18" charset="0"/>
                <a:cs typeface="Times New Roman" pitchFamily="18" charset="0"/>
              </a:rPr>
              <a:t>Deadlock Detection with Multiple Resources of Each Type</a:t>
            </a:r>
          </a:p>
          <a:p>
            <a:pPr lvl="1">
              <a:lnSpc>
                <a:spcPct val="90000"/>
              </a:lnSpc>
            </a:pPr>
            <a:r>
              <a:rPr lang="en-US" sz="2400" smtClean="0">
                <a:latin typeface="Times New Roman" pitchFamily="18" charset="0"/>
                <a:cs typeface="Times New Roman" pitchFamily="18" charset="0"/>
              </a:rPr>
              <a:t>Recovery from Deadlock</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srcRect/>
          <a:stretch>
            <a:fillRect/>
          </a:stretch>
        </p:blipFill>
        <p:spPr bwMode="auto">
          <a:xfrm>
            <a:off x="568325" y="1708150"/>
            <a:ext cx="7966075" cy="3930650"/>
          </a:xfrm>
          <a:prstGeom prst="rect">
            <a:avLst/>
          </a:prstGeom>
          <a:noFill/>
          <a:ln w="9525">
            <a:noFill/>
            <a:miter lim="800000"/>
            <a:headEnd/>
            <a:tailEnd/>
          </a:ln>
        </p:spPr>
      </p:pic>
      <p:sp>
        <p:nvSpPr>
          <p:cNvPr id="23555" name="Rectangle 2"/>
          <p:cNvSpPr>
            <a:spLocks noGrp="1"/>
          </p:cNvSpPr>
          <p:nvPr>
            <p:ph type="title" idx="4294967295"/>
          </p:nvPr>
        </p:nvSpPr>
        <p:spPr>
          <a:xfrm>
            <a:off x="0" y="0"/>
            <a:ext cx="9144000" cy="11430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3200" b="1" i="1" smtClean="0">
                <a:solidFill>
                  <a:srgbClr val="0070C0"/>
                </a:solidFill>
                <a:latin typeface="Times New Roman" pitchFamily="18" charset="0"/>
                <a:cs typeface="Times New Roman" pitchFamily="18" charset="0"/>
              </a:rPr>
              <a:t>Deadlock Detection </a:t>
            </a:r>
            <a:r>
              <a:rPr lang="en-US" sz="3200" b="1" i="1" smtClean="0">
                <a:latin typeface="Times New Roman" pitchFamily="18" charset="0"/>
                <a:cs typeface="Times New Roman" pitchFamily="18" charset="0"/>
              </a:rPr>
              <a:t>with One Resource of Each Type</a:t>
            </a:r>
          </a:p>
        </p:txBody>
      </p:sp>
      <p:sp>
        <p:nvSpPr>
          <p:cNvPr id="23556" name="Text Box 4"/>
          <p:cNvSpPr txBox="1">
            <a:spLocks noChangeArrowheads="1"/>
          </p:cNvSpPr>
          <p:nvPr/>
        </p:nvSpPr>
        <p:spPr bwMode="auto">
          <a:xfrm>
            <a:off x="2514600" y="5572125"/>
            <a:ext cx="407352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A resource graph. (b) A cycle extracted from (a)</a:t>
            </a:r>
          </a:p>
          <a:p>
            <a:pPr algn="ctr"/>
            <a:r>
              <a:rPr lang="en-US" sz="1400" b="1">
                <a:latin typeface="Times New Roman" pitchFamily="18" charset="0"/>
              </a:rPr>
              <a:t>Tanenbaum, Fig. 6-5.</a:t>
            </a:r>
          </a:p>
        </p:txBody>
      </p:sp>
      <p:cxnSp>
        <p:nvCxnSpPr>
          <p:cNvPr id="7" name="Straight Arrow Connector 6"/>
          <p:cNvCxnSpPr/>
          <p:nvPr/>
        </p:nvCxnSpPr>
        <p:spPr>
          <a:xfrm>
            <a:off x="3886200" y="4267200"/>
            <a:ext cx="3200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a:p>
        </p:txBody>
      </p:sp>
      <p:sp>
        <p:nvSpPr>
          <p:cNvPr id="8" name="Footer Placeholder 7"/>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0" y="0"/>
            <a:ext cx="9144000" cy="11430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3200" b="1" i="1" smtClean="0">
                <a:solidFill>
                  <a:srgbClr val="0070C0"/>
                </a:solidFill>
                <a:latin typeface="Times New Roman" pitchFamily="18" charset="0"/>
                <a:cs typeface="Times New Roman" pitchFamily="18" charset="0"/>
              </a:rPr>
              <a:t>Deadlock Detection </a:t>
            </a:r>
            <a:r>
              <a:rPr lang="en-US" sz="3200" b="1" i="1" smtClean="0">
                <a:latin typeface="Times New Roman" pitchFamily="18" charset="0"/>
                <a:cs typeface="Times New Roman" pitchFamily="18" charset="0"/>
              </a:rPr>
              <a:t>with One Resource of Each Type</a:t>
            </a:r>
          </a:p>
        </p:txBody>
      </p:sp>
      <p:sp>
        <p:nvSpPr>
          <p:cNvPr id="24579" name="Rectangle 3"/>
          <p:cNvSpPr>
            <a:spLocks noGrp="1"/>
          </p:cNvSpPr>
          <p:nvPr>
            <p:ph type="body" idx="4294967295"/>
          </p:nvPr>
        </p:nvSpPr>
        <p:spPr>
          <a:xfrm>
            <a:off x="304800" y="1143000"/>
            <a:ext cx="8382000" cy="5410200"/>
          </a:xfrm>
        </p:spPr>
        <p:txBody>
          <a:bodyPr/>
          <a:lstStyle/>
          <a:p>
            <a:pPr marL="274638" indent="-274638" algn="just"/>
            <a:r>
              <a:rPr lang="en-US" sz="2800" b="1" i="1" smtClean="0">
                <a:latin typeface="Times New Roman" pitchFamily="18" charset="0"/>
                <a:cs typeface="Times New Roman" pitchFamily="18" charset="0"/>
              </a:rPr>
              <a:t>Algorithm for detecting deadlock</a:t>
            </a:r>
            <a:r>
              <a:rPr lang="en-US" sz="2800" smtClean="0">
                <a:latin typeface="Times New Roman" pitchFamily="18" charset="0"/>
                <a:cs typeface="Times New Roman" pitchFamily="18" charset="0"/>
              </a:rPr>
              <a:t>: </a:t>
            </a:r>
            <a:r>
              <a:rPr lang="en-US" sz="2800" b="1" i="1" u="sng" smtClean="0">
                <a:latin typeface="Times New Roman" pitchFamily="18" charset="0"/>
                <a:cs typeface="Times New Roman" pitchFamily="18" charset="0"/>
              </a:rPr>
              <a:t>Detecting a cycle</a:t>
            </a:r>
            <a:r>
              <a:rPr lang="en-US" sz="2800" smtClean="0">
                <a:latin typeface="Times New Roman" pitchFamily="18" charset="0"/>
                <a:cs typeface="Times New Roman" pitchFamily="18" charset="0"/>
              </a:rPr>
              <a:t> </a:t>
            </a:r>
          </a:p>
          <a:p>
            <a:pPr marL="715963" lvl="1" indent="-261938" algn="just">
              <a:buFont typeface="Arial" charset="0"/>
              <a:buAutoNum type="arabicPeriod"/>
            </a:pPr>
            <a:r>
              <a:rPr lang="en-US" sz="2200" smtClean="0">
                <a:latin typeface="Times New Roman" pitchFamily="18" charset="0"/>
                <a:cs typeface="Times New Roman" pitchFamily="18" charset="0"/>
              </a:rPr>
              <a:t>For each node, N in the graph, perform the following five steps with N as the starting node.</a:t>
            </a:r>
          </a:p>
          <a:p>
            <a:pPr marL="715963" lvl="1" indent="-261938" algn="just">
              <a:buFont typeface="Arial" charset="0"/>
              <a:buAutoNum type="arabicPeriod"/>
            </a:pPr>
            <a:r>
              <a:rPr lang="en-US" sz="2200" smtClean="0">
                <a:latin typeface="Times New Roman" pitchFamily="18" charset="0"/>
                <a:cs typeface="Times New Roman" pitchFamily="18" charset="0"/>
              </a:rPr>
              <a:t>Initialize L to the empty list, designate all arcs as unmarked.</a:t>
            </a:r>
          </a:p>
          <a:p>
            <a:pPr marL="715963" lvl="1" indent="-261938" algn="just">
              <a:buFont typeface="Arial" charset="0"/>
              <a:buAutoNum type="arabicPeriod"/>
            </a:pPr>
            <a:r>
              <a:rPr lang="en-US" sz="2200" smtClean="0">
                <a:latin typeface="Times New Roman" pitchFamily="18" charset="0"/>
                <a:cs typeface="Times New Roman" pitchFamily="18" charset="0"/>
              </a:rPr>
              <a:t>Add current node to end of L, check to see if node now appears in L two times. </a:t>
            </a:r>
            <a:r>
              <a:rPr lang="en-US" sz="2200" b="1" smtClean="0">
                <a:latin typeface="Times New Roman" pitchFamily="18" charset="0"/>
                <a:cs typeface="Times New Roman" pitchFamily="18" charset="0"/>
              </a:rPr>
              <a:t>If it does, graph contains a cycle (listed in L), algorithm terminates</a:t>
            </a:r>
            <a:r>
              <a:rPr lang="en-US" sz="2200" smtClean="0">
                <a:latin typeface="Times New Roman" pitchFamily="18" charset="0"/>
                <a:cs typeface="Times New Roman" pitchFamily="18" charset="0"/>
              </a:rPr>
              <a:t>.</a:t>
            </a:r>
          </a:p>
          <a:p>
            <a:pPr marL="715963" lvl="1" indent="-261938" algn="just">
              <a:buFont typeface="Arial" charset="0"/>
              <a:buAutoNum type="arabicPeriod"/>
            </a:pPr>
            <a:r>
              <a:rPr lang="en-US" sz="2200" smtClean="0">
                <a:latin typeface="Times New Roman" pitchFamily="18" charset="0"/>
                <a:cs typeface="Times New Roman" pitchFamily="18" charset="0"/>
              </a:rPr>
              <a:t>From given node, see if any unmarked outgoing arcs. If so, go to step 5; if not, go to step 6.</a:t>
            </a:r>
          </a:p>
          <a:p>
            <a:pPr marL="715963" lvl="1" indent="-261938" algn="just">
              <a:buFont typeface="Arial" charset="0"/>
              <a:buAutoNum type="arabicPeriod"/>
            </a:pPr>
            <a:r>
              <a:rPr lang="en-US" sz="2200" smtClean="0">
                <a:latin typeface="Times New Roman" pitchFamily="18" charset="0"/>
                <a:cs typeface="Times New Roman" pitchFamily="18" charset="0"/>
              </a:rPr>
              <a:t>Pick an unmarked outgoing arc at random and mark it. Then follow it to the new current node and go to step 3.</a:t>
            </a:r>
          </a:p>
          <a:p>
            <a:pPr marL="715963" lvl="1" indent="-261938" algn="just">
              <a:buFont typeface="Arial" charset="0"/>
              <a:buAutoNum type="arabicPeriod"/>
            </a:pPr>
            <a:r>
              <a:rPr lang="en-US" sz="2200" smtClean="0">
                <a:latin typeface="Times New Roman" pitchFamily="18" charset="0"/>
                <a:cs typeface="Times New Roman" pitchFamily="18" charset="0"/>
              </a:rPr>
              <a:t>If this is initial node, graph does not contain any cycles, algorithm terminates. Otherwise, dead end. Remove it, go back to previous node, make that one current node, go to step 3.</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0" y="0"/>
            <a:ext cx="9144000" cy="11430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2800" b="1" i="1" smtClean="0">
                <a:solidFill>
                  <a:srgbClr val="0070C0"/>
                </a:solidFill>
                <a:latin typeface="Times New Roman" pitchFamily="18" charset="0"/>
                <a:cs typeface="Times New Roman" pitchFamily="18" charset="0"/>
              </a:rPr>
              <a:t>Deadlock Detection </a:t>
            </a:r>
            <a:r>
              <a:rPr lang="en-US" sz="2800" b="1" i="1" smtClean="0">
                <a:latin typeface="Times New Roman" pitchFamily="18" charset="0"/>
                <a:cs typeface="Times New Roman" pitchFamily="18" charset="0"/>
              </a:rPr>
              <a:t>with Multiple Resource of Each Type</a:t>
            </a:r>
          </a:p>
        </p:txBody>
      </p:sp>
      <p:sp>
        <p:nvSpPr>
          <p:cNvPr id="25603" name="Rectangle 3"/>
          <p:cNvSpPr>
            <a:spLocks noGrp="1"/>
          </p:cNvSpPr>
          <p:nvPr>
            <p:ph type="body" idx="1"/>
          </p:nvPr>
        </p:nvSpPr>
        <p:spPr>
          <a:xfrm>
            <a:off x="533400" y="1143000"/>
            <a:ext cx="8077200" cy="5334000"/>
          </a:xfrm>
        </p:spPr>
        <p:txBody>
          <a:bodyPr/>
          <a:lstStyle/>
          <a:p>
            <a:pPr algn="just">
              <a:lnSpc>
                <a:spcPct val="80000"/>
              </a:lnSpc>
              <a:buClrTx/>
              <a:buSzTx/>
              <a:buFont typeface="Arial" charset="0"/>
              <a:buChar char="•"/>
            </a:pPr>
            <a:r>
              <a:rPr lang="en-US" sz="2400" smtClean="0">
                <a:latin typeface="Times New Roman" pitchFamily="18" charset="0"/>
                <a:cs typeface="Times New Roman" pitchFamily="18" charset="0"/>
              </a:rPr>
              <a:t>A matrix-based algorithm among </a:t>
            </a:r>
            <a:r>
              <a:rPr lang="en-US" sz="2400" b="1" smtClean="0">
                <a:latin typeface="Times New Roman" pitchFamily="18" charset="0"/>
                <a:cs typeface="Times New Roman" pitchFamily="18" charset="0"/>
              </a:rPr>
              <a:t>n processes</a:t>
            </a:r>
            <a:r>
              <a:rPr lang="en-US" sz="2400" smtClean="0">
                <a:latin typeface="Times New Roman" pitchFamily="18" charset="0"/>
                <a:cs typeface="Times New Roman" pitchFamily="18" charset="0"/>
              </a:rPr>
              <a:t>, P</a:t>
            </a:r>
            <a:r>
              <a:rPr lang="en-US" sz="2400" baseline="-25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through P</a:t>
            </a:r>
            <a:r>
              <a:rPr lang="en-US" sz="2400" baseline="-25000" smtClean="0">
                <a:latin typeface="Times New Roman" pitchFamily="18" charset="0"/>
                <a:cs typeface="Times New Roman" pitchFamily="18" charset="0"/>
              </a:rPr>
              <a:t>n </a:t>
            </a:r>
            <a:r>
              <a:rPr lang="en-US" sz="2400" smtClean="0">
                <a:latin typeface="Times New Roman" pitchFamily="18" charset="0"/>
                <a:cs typeface="Times New Roman" pitchFamily="18" charset="0"/>
              </a:rPr>
              <a:t>and </a:t>
            </a:r>
            <a:r>
              <a:rPr lang="en-US" sz="2400" b="1" smtClean="0">
                <a:latin typeface="Times New Roman" pitchFamily="18" charset="0"/>
                <a:cs typeface="Times New Roman" pitchFamily="18" charset="0"/>
              </a:rPr>
              <a:t>m resource classes</a:t>
            </a:r>
            <a:r>
              <a:rPr lang="en-US" sz="2400" smtClean="0">
                <a:latin typeface="Times New Roman" pitchFamily="18" charset="0"/>
                <a:cs typeface="Times New Roman" pitchFamily="18" charset="0"/>
              </a:rPr>
              <a:t>, E</a:t>
            </a:r>
            <a:r>
              <a:rPr lang="en-US" sz="2400" baseline="-25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through E</a:t>
            </a:r>
            <a:r>
              <a:rPr lang="en-US" sz="2400" baseline="-25000" smtClean="0">
                <a:latin typeface="Times New Roman" pitchFamily="18" charset="0"/>
                <a:cs typeface="Times New Roman" pitchFamily="18" charset="0"/>
              </a:rPr>
              <a:t>m</a:t>
            </a:r>
            <a:endParaRPr lang="en-US" sz="2400" smtClean="0">
              <a:latin typeface="Times New Roman" pitchFamily="18" charset="0"/>
              <a:cs typeface="Times New Roman" pitchFamily="18" charset="0"/>
            </a:endParaRPr>
          </a:p>
          <a:p>
            <a:pPr algn="just">
              <a:lnSpc>
                <a:spcPct val="80000"/>
              </a:lnSpc>
              <a:buClrTx/>
              <a:buSzTx/>
              <a:buFont typeface="Arial" charset="0"/>
              <a:buChar char="•"/>
            </a:pPr>
            <a:r>
              <a:rPr lang="en-US" sz="2400" smtClean="0">
                <a:latin typeface="Times New Roman" pitchFamily="18" charset="0"/>
                <a:cs typeface="Times New Roman" pitchFamily="18" charset="0"/>
              </a:rPr>
              <a:t>Let </a:t>
            </a:r>
            <a:r>
              <a:rPr lang="en-US" sz="2400" b="1" smtClean="0">
                <a:solidFill>
                  <a:srgbClr val="FF0000"/>
                </a:solidFill>
                <a:latin typeface="Times New Roman" pitchFamily="18" charset="0"/>
                <a:cs typeface="Times New Roman" pitchFamily="18" charset="0"/>
              </a:rPr>
              <a:t>E</a:t>
            </a:r>
            <a:r>
              <a:rPr lang="en-US" sz="2400" smtClean="0">
                <a:latin typeface="Times New Roman" pitchFamily="18" charset="0"/>
                <a:cs typeface="Times New Roman" pitchFamily="18" charset="0"/>
              </a:rPr>
              <a:t> be the </a:t>
            </a:r>
            <a:r>
              <a:rPr lang="en-US" sz="2400" b="1" smtClean="0">
                <a:solidFill>
                  <a:srgbClr val="FF0000"/>
                </a:solidFill>
                <a:latin typeface="Times New Roman" pitchFamily="18" charset="0"/>
                <a:cs typeface="Times New Roman" pitchFamily="18" charset="0"/>
              </a:rPr>
              <a:t>existing resource vector</a:t>
            </a:r>
            <a:r>
              <a:rPr lang="en-US" sz="2400" smtClean="0">
                <a:solidFill>
                  <a:srgbClr val="FF0000"/>
                </a:solidFill>
                <a:latin typeface="Times New Roman" pitchFamily="18" charset="0"/>
                <a:cs typeface="Times New Roman" pitchFamily="18" charset="0"/>
              </a:rPr>
              <a:t> </a:t>
            </a:r>
            <a:r>
              <a:rPr lang="en-US" sz="2400" smtClean="0">
                <a:latin typeface="Times New Roman" pitchFamily="18" charset="0"/>
                <a:cs typeface="Times New Roman" pitchFamily="18" charset="0"/>
              </a:rPr>
              <a:t>that gives the total number of instance of each resource in existence </a:t>
            </a:r>
          </a:p>
          <a:p>
            <a:pPr algn="just">
              <a:lnSpc>
                <a:spcPct val="80000"/>
              </a:lnSpc>
              <a:buClrTx/>
              <a:buSzTx/>
              <a:buFont typeface="Arial" charset="0"/>
              <a:buChar char="•"/>
            </a:pPr>
            <a:r>
              <a:rPr lang="en-US" sz="2400" smtClean="0">
                <a:latin typeface="Times New Roman" pitchFamily="18" charset="0"/>
                <a:cs typeface="Times New Roman" pitchFamily="18" charset="0"/>
              </a:rPr>
              <a:t>Let </a:t>
            </a:r>
            <a:r>
              <a:rPr lang="en-US" sz="2400" b="1" smtClean="0">
                <a:solidFill>
                  <a:srgbClr val="FF0000"/>
                </a:solidFill>
                <a:latin typeface="Times New Roman" pitchFamily="18" charset="0"/>
                <a:cs typeface="Times New Roman" pitchFamily="18" charset="0"/>
              </a:rPr>
              <a:t>A</a:t>
            </a:r>
            <a:r>
              <a:rPr lang="en-US" sz="2400" smtClean="0">
                <a:latin typeface="Times New Roman" pitchFamily="18" charset="0"/>
                <a:cs typeface="Times New Roman" pitchFamily="18" charset="0"/>
              </a:rPr>
              <a:t> be the </a:t>
            </a:r>
            <a:r>
              <a:rPr lang="en-US" sz="2400" b="1" smtClean="0">
                <a:solidFill>
                  <a:srgbClr val="FF0000"/>
                </a:solidFill>
                <a:latin typeface="Times New Roman" pitchFamily="18" charset="0"/>
                <a:cs typeface="Times New Roman" pitchFamily="18" charset="0"/>
              </a:rPr>
              <a:t>available resource vector</a:t>
            </a:r>
            <a:r>
              <a:rPr lang="en-US" sz="2400" smtClean="0">
                <a:latin typeface="Times New Roman" pitchFamily="18" charset="0"/>
                <a:cs typeface="Times New Roman" pitchFamily="18" charset="0"/>
              </a:rPr>
              <a:t>, with A</a:t>
            </a:r>
            <a:r>
              <a:rPr lang="en-US" sz="2400" baseline="-25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giving the number of instances of resource i that are current available/ unsigned</a:t>
            </a:r>
          </a:p>
          <a:p>
            <a:pPr algn="just">
              <a:lnSpc>
                <a:spcPct val="80000"/>
              </a:lnSpc>
              <a:buClrTx/>
              <a:buSzTx/>
              <a:buFont typeface="Arial" charset="0"/>
              <a:buChar char="•"/>
            </a:pPr>
            <a:r>
              <a:rPr lang="en-US" sz="2400" smtClean="0">
                <a:latin typeface="Times New Roman" pitchFamily="18" charset="0"/>
                <a:cs typeface="Times New Roman" pitchFamily="18" charset="0"/>
              </a:rPr>
              <a:t>Let </a:t>
            </a:r>
            <a:r>
              <a:rPr lang="en-US" sz="2400" b="1" smtClean="0">
                <a:solidFill>
                  <a:srgbClr val="FF0000"/>
                </a:solidFill>
                <a:latin typeface="Times New Roman" pitchFamily="18" charset="0"/>
                <a:cs typeface="Times New Roman" pitchFamily="18" charset="0"/>
              </a:rPr>
              <a:t>C</a:t>
            </a:r>
            <a:r>
              <a:rPr lang="en-US" sz="2400" smtClean="0">
                <a:latin typeface="Times New Roman" pitchFamily="18" charset="0"/>
                <a:cs typeface="Times New Roman" pitchFamily="18" charset="0"/>
              </a:rPr>
              <a:t> be the </a:t>
            </a:r>
            <a:r>
              <a:rPr lang="en-US" sz="2400" b="1" smtClean="0">
                <a:solidFill>
                  <a:srgbClr val="FF0000"/>
                </a:solidFill>
                <a:latin typeface="Times New Roman" pitchFamily="18" charset="0"/>
                <a:cs typeface="Times New Roman" pitchFamily="18" charset="0"/>
              </a:rPr>
              <a:t>current allocation matrix</a:t>
            </a:r>
            <a:r>
              <a:rPr lang="en-US" sz="2400" smtClean="0">
                <a:latin typeface="Times New Roman" pitchFamily="18" charset="0"/>
                <a:cs typeface="Times New Roman" pitchFamily="18" charset="0"/>
              </a:rPr>
              <a:t>, with </a:t>
            </a:r>
          </a:p>
          <a:p>
            <a:pPr lvl="1" algn="just">
              <a:lnSpc>
                <a:spcPct val="80000"/>
              </a:lnSpc>
            </a:pPr>
            <a:r>
              <a:rPr lang="en-US" sz="2400" smtClean="0">
                <a:latin typeface="Times New Roman" pitchFamily="18" charset="0"/>
                <a:cs typeface="Times New Roman" pitchFamily="18" charset="0"/>
              </a:rPr>
              <a:t>The i-th row of C tells how many instances of each resource class P</a:t>
            </a:r>
            <a:r>
              <a:rPr lang="en-US" sz="2400" baseline="-25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currently holds</a:t>
            </a:r>
          </a:p>
          <a:p>
            <a:pPr lvl="1" algn="just">
              <a:lnSpc>
                <a:spcPct val="80000"/>
              </a:lnSpc>
            </a:pPr>
            <a:r>
              <a:rPr lang="en-US" sz="2400" smtClean="0">
                <a:latin typeface="Times New Roman" pitchFamily="18" charset="0"/>
                <a:cs typeface="Times New Roman" pitchFamily="18" charset="0"/>
              </a:rPr>
              <a:t>C</a:t>
            </a:r>
            <a:r>
              <a:rPr lang="en-US" sz="2400" baseline="-25000" smtClean="0">
                <a:latin typeface="Times New Roman" pitchFamily="18" charset="0"/>
                <a:cs typeface="Times New Roman" pitchFamily="18" charset="0"/>
              </a:rPr>
              <a:t>ij</a:t>
            </a:r>
            <a:r>
              <a:rPr lang="en-US" sz="2400" smtClean="0">
                <a:latin typeface="Times New Roman" pitchFamily="18" charset="0"/>
                <a:cs typeface="Times New Roman" pitchFamily="18" charset="0"/>
              </a:rPr>
              <a:t> is the number of instances of resource j that P</a:t>
            </a:r>
            <a:r>
              <a:rPr lang="en-US" sz="2400" baseline="-25000" smtClean="0">
                <a:latin typeface="Times New Roman" pitchFamily="18" charset="0"/>
                <a:cs typeface="Times New Roman" pitchFamily="18" charset="0"/>
              </a:rPr>
              <a:t>i </a:t>
            </a:r>
            <a:r>
              <a:rPr lang="en-US" sz="2400" smtClean="0">
                <a:latin typeface="Times New Roman" pitchFamily="18" charset="0"/>
                <a:cs typeface="Times New Roman" pitchFamily="18" charset="0"/>
              </a:rPr>
              <a:t>holds</a:t>
            </a:r>
          </a:p>
          <a:p>
            <a:pPr algn="just">
              <a:lnSpc>
                <a:spcPct val="80000"/>
              </a:lnSpc>
              <a:buClrTx/>
              <a:buSzTx/>
              <a:buFont typeface="Arial" charset="0"/>
              <a:buChar char="•"/>
            </a:pPr>
            <a:r>
              <a:rPr lang="en-US" sz="2400" smtClean="0">
                <a:latin typeface="Times New Roman" pitchFamily="18" charset="0"/>
                <a:cs typeface="Times New Roman" pitchFamily="18" charset="0"/>
              </a:rPr>
              <a:t>Let </a:t>
            </a:r>
            <a:r>
              <a:rPr lang="en-US" sz="2400" b="1" smtClean="0">
                <a:solidFill>
                  <a:srgbClr val="FF0000"/>
                </a:solidFill>
                <a:latin typeface="Times New Roman" pitchFamily="18" charset="0"/>
                <a:cs typeface="Times New Roman" pitchFamily="18" charset="0"/>
              </a:rPr>
              <a:t>R</a:t>
            </a:r>
            <a:r>
              <a:rPr lang="en-US" sz="2400" smtClean="0">
                <a:latin typeface="Times New Roman" pitchFamily="18" charset="0"/>
                <a:cs typeface="Times New Roman" pitchFamily="18" charset="0"/>
              </a:rPr>
              <a:t> be the </a:t>
            </a:r>
            <a:r>
              <a:rPr lang="en-US" sz="2400" b="1" smtClean="0">
                <a:solidFill>
                  <a:srgbClr val="FF0000"/>
                </a:solidFill>
                <a:latin typeface="Times New Roman" pitchFamily="18" charset="0"/>
                <a:cs typeface="Times New Roman" pitchFamily="18" charset="0"/>
              </a:rPr>
              <a:t>request matrix</a:t>
            </a:r>
            <a:r>
              <a:rPr lang="en-US" sz="2400" smtClean="0">
                <a:latin typeface="Times New Roman" pitchFamily="18" charset="0"/>
                <a:cs typeface="Times New Roman" pitchFamily="18" charset="0"/>
              </a:rPr>
              <a:t>, with</a:t>
            </a:r>
          </a:p>
          <a:p>
            <a:pPr lvl="1" algn="just">
              <a:lnSpc>
                <a:spcPct val="80000"/>
              </a:lnSpc>
            </a:pPr>
            <a:r>
              <a:rPr lang="en-US" sz="2400" smtClean="0">
                <a:latin typeface="Times New Roman" pitchFamily="18" charset="0"/>
                <a:cs typeface="Times New Roman" pitchFamily="18" charset="0"/>
              </a:rPr>
              <a:t>The i-th row of P tells how many instances of each resource class P</a:t>
            </a:r>
            <a:r>
              <a:rPr lang="en-US" sz="2400" baseline="-25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currently wants</a:t>
            </a:r>
          </a:p>
          <a:p>
            <a:pPr lvl="1" algn="just">
              <a:lnSpc>
                <a:spcPct val="80000"/>
              </a:lnSpc>
            </a:pPr>
            <a:r>
              <a:rPr lang="en-US" sz="2400" smtClean="0">
                <a:latin typeface="Times New Roman" pitchFamily="18" charset="0"/>
                <a:cs typeface="Times New Roman" pitchFamily="18" charset="0"/>
              </a:rPr>
              <a:t>R</a:t>
            </a:r>
            <a:r>
              <a:rPr lang="en-US" sz="2400" baseline="-25000" smtClean="0">
                <a:latin typeface="Times New Roman" pitchFamily="18" charset="0"/>
                <a:cs typeface="Times New Roman" pitchFamily="18" charset="0"/>
              </a:rPr>
              <a:t>ij</a:t>
            </a:r>
            <a:r>
              <a:rPr lang="en-US" sz="2400" smtClean="0">
                <a:latin typeface="Times New Roman" pitchFamily="18" charset="0"/>
                <a:cs typeface="Times New Roman" pitchFamily="18" charset="0"/>
              </a:rPr>
              <a:t> is the number of instances of resource j that P</a:t>
            </a:r>
            <a:r>
              <a:rPr lang="en-US" sz="2400" baseline="-25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wants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xfrm>
            <a:off x="0" y="76200"/>
            <a:ext cx="9144000" cy="9906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2800" b="1" i="1" smtClean="0">
                <a:solidFill>
                  <a:srgbClr val="0070C0"/>
                </a:solidFill>
                <a:latin typeface="Times New Roman" pitchFamily="18" charset="0"/>
                <a:cs typeface="Times New Roman" pitchFamily="18" charset="0"/>
              </a:rPr>
              <a:t>Deadlock Detection </a:t>
            </a:r>
            <a:r>
              <a:rPr lang="en-US" sz="2800" b="1" i="1" smtClean="0">
                <a:latin typeface="Times New Roman" pitchFamily="18" charset="0"/>
                <a:cs typeface="Times New Roman" pitchFamily="18" charset="0"/>
              </a:rPr>
              <a:t>with Multiple Resource of Each Type</a:t>
            </a:r>
          </a:p>
        </p:txBody>
      </p:sp>
      <p:graphicFrame>
        <p:nvGraphicFramePr>
          <p:cNvPr id="1026" name="Object 7"/>
          <p:cNvGraphicFramePr>
            <a:graphicFrameLocks noChangeAspect="1"/>
          </p:cNvGraphicFramePr>
          <p:nvPr/>
        </p:nvGraphicFramePr>
        <p:xfrm>
          <a:off x="6019800" y="5257800"/>
          <a:ext cx="2286000" cy="995363"/>
        </p:xfrm>
        <a:graphic>
          <a:graphicData uri="http://schemas.openxmlformats.org/presentationml/2006/ole">
            <p:oleObj spid="_x0000_s1026" name="Equation" r:id="rId4" imgW="990360" imgH="431640" progId="Equation.3">
              <p:embed/>
            </p:oleObj>
          </a:graphicData>
        </a:graphic>
      </p:graphicFrame>
      <p:sp>
        <p:nvSpPr>
          <p:cNvPr id="1028" name="Text Box 4"/>
          <p:cNvSpPr txBox="1">
            <a:spLocks noChangeArrowheads="1"/>
          </p:cNvSpPr>
          <p:nvPr/>
        </p:nvSpPr>
        <p:spPr bwMode="auto">
          <a:xfrm>
            <a:off x="1828800" y="4876800"/>
            <a:ext cx="5221288"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Four data structures needed by the deadlock dectection algorithm</a:t>
            </a:r>
          </a:p>
          <a:p>
            <a:pPr algn="ctr"/>
            <a:r>
              <a:rPr lang="en-US" sz="1400" b="1">
                <a:latin typeface="Times New Roman" pitchFamily="18" charset="0"/>
              </a:rPr>
              <a:t>Tanenbaum, Fig. 6-6</a:t>
            </a:r>
          </a:p>
        </p:txBody>
      </p:sp>
      <p:pic>
        <p:nvPicPr>
          <p:cNvPr id="1030" name="Picture 7"/>
          <p:cNvPicPr>
            <a:picLocks noChangeAspect="1" noChangeArrowheads="1"/>
          </p:cNvPicPr>
          <p:nvPr/>
        </p:nvPicPr>
        <p:blipFill>
          <a:blip r:embed="rId5"/>
          <a:srcRect/>
          <a:stretch>
            <a:fillRect/>
          </a:stretch>
        </p:blipFill>
        <p:spPr bwMode="auto">
          <a:xfrm>
            <a:off x="538163" y="1295400"/>
            <a:ext cx="8067675" cy="3486150"/>
          </a:xfrm>
          <a:prstGeom prst="rect">
            <a:avLst/>
          </a:prstGeom>
          <a:noFill/>
          <a:ln w="9525">
            <a:noFill/>
            <a:miter lim="800000"/>
            <a:headEnd/>
            <a:tailEnd/>
          </a:ln>
        </p:spPr>
      </p:pic>
      <p:cxnSp>
        <p:nvCxnSpPr>
          <p:cNvPr id="9" name="Straight Arrow Connector 8"/>
          <p:cNvCxnSpPr/>
          <p:nvPr/>
        </p:nvCxnSpPr>
        <p:spPr>
          <a:xfrm rot="10800000">
            <a:off x="3962400" y="3505200"/>
            <a:ext cx="2590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5562600" y="3581400"/>
            <a:ext cx="3581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3352800" y="1676400"/>
            <a:ext cx="4495800" cy="381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23</a:t>
            </a:fld>
            <a:endParaRPr lang="en-US"/>
          </a:p>
        </p:txBody>
      </p:sp>
      <p:sp>
        <p:nvSpPr>
          <p:cNvPr id="12" name="Footer Placeholder 11"/>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a:xfrm>
            <a:off x="0" y="76200"/>
            <a:ext cx="9144000" cy="9906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2800" b="1" i="1" smtClean="0">
                <a:solidFill>
                  <a:srgbClr val="0070C0"/>
                </a:solidFill>
                <a:latin typeface="Times New Roman" pitchFamily="18" charset="0"/>
                <a:cs typeface="Times New Roman" pitchFamily="18" charset="0"/>
              </a:rPr>
              <a:t>Deadlock Detection </a:t>
            </a:r>
            <a:r>
              <a:rPr lang="en-US" sz="2800" b="1" i="1" smtClean="0">
                <a:latin typeface="Times New Roman" pitchFamily="18" charset="0"/>
                <a:cs typeface="Times New Roman" pitchFamily="18" charset="0"/>
              </a:rPr>
              <a:t>with Multiple Resource of Each Type</a:t>
            </a:r>
          </a:p>
        </p:txBody>
      </p:sp>
      <p:graphicFrame>
        <p:nvGraphicFramePr>
          <p:cNvPr id="2050" name="Object 7"/>
          <p:cNvGraphicFramePr>
            <a:graphicFrameLocks noChangeAspect="1"/>
          </p:cNvGraphicFramePr>
          <p:nvPr/>
        </p:nvGraphicFramePr>
        <p:xfrm>
          <a:off x="6019800" y="5257800"/>
          <a:ext cx="2286000" cy="995363"/>
        </p:xfrm>
        <a:graphic>
          <a:graphicData uri="http://schemas.openxmlformats.org/presentationml/2006/ole">
            <p:oleObj spid="_x0000_s2050" name="Equation" r:id="rId4" imgW="990360" imgH="431640" progId="Equation.3">
              <p:embed/>
            </p:oleObj>
          </a:graphicData>
        </a:graphic>
      </p:graphicFrame>
      <p:sp>
        <p:nvSpPr>
          <p:cNvPr id="2052" name="Text Box 4"/>
          <p:cNvSpPr txBox="1">
            <a:spLocks noChangeArrowheads="1"/>
          </p:cNvSpPr>
          <p:nvPr/>
        </p:nvSpPr>
        <p:spPr bwMode="auto">
          <a:xfrm>
            <a:off x="457200" y="5486400"/>
            <a:ext cx="2068513"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situation of  E, A, C, R</a:t>
            </a:r>
          </a:p>
          <a:p>
            <a:pPr algn="ctr"/>
            <a:r>
              <a:rPr lang="en-US" sz="1400" b="1">
                <a:latin typeface="Times New Roman" pitchFamily="18" charset="0"/>
              </a:rPr>
              <a:t>Tanenbaum, Fig. 6.7</a:t>
            </a:r>
          </a:p>
        </p:txBody>
      </p:sp>
      <p:pic>
        <p:nvPicPr>
          <p:cNvPr id="2054" name="Picture 4"/>
          <p:cNvPicPr>
            <a:picLocks noChangeAspect="1" noChangeArrowheads="1"/>
          </p:cNvPicPr>
          <p:nvPr/>
        </p:nvPicPr>
        <p:blipFill>
          <a:blip r:embed="rId5"/>
          <a:srcRect/>
          <a:stretch>
            <a:fillRect/>
          </a:stretch>
        </p:blipFill>
        <p:spPr bwMode="auto">
          <a:xfrm>
            <a:off x="1057275" y="1643063"/>
            <a:ext cx="7029450" cy="35718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0" y="0"/>
            <a:ext cx="9144000" cy="9906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2800" b="1" i="1" smtClean="0">
                <a:latin typeface="Times New Roman" pitchFamily="18" charset="0"/>
                <a:cs typeface="Times New Roman" pitchFamily="18" charset="0"/>
              </a:rPr>
              <a:t>Deadlock Detection with Multiple Resource of Each Type</a:t>
            </a:r>
          </a:p>
        </p:txBody>
      </p:sp>
      <p:sp>
        <p:nvSpPr>
          <p:cNvPr id="26627" name="Rectangle 3"/>
          <p:cNvSpPr>
            <a:spLocks noGrp="1"/>
          </p:cNvSpPr>
          <p:nvPr>
            <p:ph type="body" idx="1"/>
          </p:nvPr>
        </p:nvSpPr>
        <p:spPr>
          <a:xfrm>
            <a:off x="304800" y="1219200"/>
            <a:ext cx="8458200" cy="5105400"/>
          </a:xfrm>
        </p:spPr>
        <p:txBody>
          <a:bodyPr>
            <a:normAutofit lnSpcReduction="10000"/>
          </a:bodyPr>
          <a:lstStyle/>
          <a:p>
            <a:pPr marL="274638" indent="-274638" algn="just">
              <a:lnSpc>
                <a:spcPct val="90000"/>
              </a:lnSpc>
              <a:buClrTx/>
              <a:buSzTx/>
              <a:buFont typeface="Arial" charset="0"/>
              <a:buChar char="•"/>
            </a:pPr>
            <a:r>
              <a:rPr lang="en-US" sz="2400" smtClean="0">
                <a:latin typeface="Times New Roman" pitchFamily="18" charset="0"/>
                <a:cs typeface="Times New Roman" pitchFamily="18" charset="0"/>
              </a:rPr>
              <a:t>Each process is initially said to be unmarked.</a:t>
            </a:r>
          </a:p>
          <a:p>
            <a:pPr marL="274638" indent="-274638" algn="just">
              <a:lnSpc>
                <a:spcPct val="90000"/>
              </a:lnSpc>
              <a:buClrTx/>
              <a:buSzTx/>
              <a:buFont typeface="Arial" charset="0"/>
              <a:buChar char="•"/>
            </a:pPr>
            <a:r>
              <a:rPr lang="en-US" sz="2400" b="1" i="1" u="sng" smtClean="0">
                <a:solidFill>
                  <a:srgbClr val="FF0000"/>
                </a:solidFill>
                <a:latin typeface="Times New Roman" pitchFamily="18" charset="0"/>
                <a:cs typeface="Times New Roman" pitchFamily="18" charset="0"/>
              </a:rPr>
              <a:t>Deadlock detection algorithm</a:t>
            </a:r>
          </a:p>
          <a:p>
            <a:pPr marL="898525" lvl="1" indent="-365125" algn="just">
              <a:lnSpc>
                <a:spcPct val="90000"/>
              </a:lnSpc>
              <a:buFont typeface="Arial" charset="0"/>
              <a:buAutoNum type="arabicPeriod"/>
            </a:pPr>
            <a:r>
              <a:rPr lang="en-US" sz="2200" b="1" smtClean="0">
                <a:solidFill>
                  <a:srgbClr val="0070C0"/>
                </a:solidFill>
                <a:latin typeface="Times New Roman" pitchFamily="18" charset="0"/>
                <a:cs typeface="Times New Roman" pitchFamily="18" charset="0"/>
              </a:rPr>
              <a:t>Look for an unmarked process, P</a:t>
            </a:r>
            <a:r>
              <a:rPr lang="en-US" sz="2200" b="1" baseline="-25000" smtClean="0">
                <a:solidFill>
                  <a:srgbClr val="0070C0"/>
                </a:solidFill>
                <a:latin typeface="Times New Roman" pitchFamily="18" charset="0"/>
                <a:cs typeface="Times New Roman" pitchFamily="18" charset="0"/>
              </a:rPr>
              <a:t>i</a:t>
            </a:r>
            <a:r>
              <a:rPr lang="en-US" sz="2200" b="1" smtClean="0">
                <a:solidFill>
                  <a:srgbClr val="0070C0"/>
                </a:solidFill>
                <a:latin typeface="Times New Roman" pitchFamily="18" charset="0"/>
                <a:cs typeface="Times New Roman" pitchFamily="18" charset="0"/>
              </a:rPr>
              <a:t>, for which the R</a:t>
            </a:r>
            <a:r>
              <a:rPr lang="en-US" sz="2200" b="1" baseline="-25000" smtClean="0">
                <a:solidFill>
                  <a:srgbClr val="0070C0"/>
                </a:solidFill>
                <a:latin typeface="Times New Roman" pitchFamily="18" charset="0"/>
                <a:cs typeface="Times New Roman" pitchFamily="18" charset="0"/>
              </a:rPr>
              <a:t>i</a:t>
            </a:r>
            <a:r>
              <a:rPr lang="en-US" sz="2200" b="1" smtClean="0">
                <a:solidFill>
                  <a:srgbClr val="0070C0"/>
                </a:solidFill>
                <a:latin typeface="Times New Roman" pitchFamily="18" charset="0"/>
                <a:cs typeface="Times New Roman" pitchFamily="18" charset="0"/>
              </a:rPr>
              <a:t> is less than or equal to A.</a:t>
            </a:r>
            <a:r>
              <a:rPr lang="en-US" sz="2200" b="1" smtClean="0">
                <a:latin typeface="Times New Roman" pitchFamily="18" charset="0"/>
                <a:cs typeface="Times New Roman" pitchFamily="18" charset="0"/>
              </a:rPr>
              <a:t> (tìm dòng R</a:t>
            </a:r>
            <a:r>
              <a:rPr lang="en-US" sz="2200" b="1" baseline="-25000" smtClean="0">
                <a:latin typeface="Times New Roman" pitchFamily="18" charset="0"/>
                <a:cs typeface="Times New Roman" pitchFamily="18" charset="0"/>
              </a:rPr>
              <a:t>i</a:t>
            </a:r>
            <a:r>
              <a:rPr lang="en-US" sz="2200" b="1" smtClean="0">
                <a:latin typeface="Times New Roman" pitchFamily="18" charset="0"/>
                <a:cs typeface="Times New Roman" pitchFamily="18" charset="0"/>
              </a:rPr>
              <a:t> có R</a:t>
            </a:r>
            <a:r>
              <a:rPr lang="en-US" sz="2200" b="1" baseline="-25000" smtClean="0">
                <a:latin typeface="Times New Roman" pitchFamily="18" charset="0"/>
                <a:cs typeface="Times New Roman" pitchFamily="18" charset="0"/>
              </a:rPr>
              <a:t>ij</a:t>
            </a:r>
            <a:r>
              <a:rPr lang="en-US" sz="2200" b="1" smtClean="0">
                <a:latin typeface="Times New Roman" pitchFamily="18" charset="0"/>
                <a:cs typeface="Times New Roman" pitchFamily="18" charset="0"/>
              </a:rPr>
              <a:t>&lt;=A</a:t>
            </a:r>
            <a:r>
              <a:rPr lang="en-US" sz="2200" b="1" baseline="-25000" smtClean="0">
                <a:latin typeface="Times New Roman" pitchFamily="18" charset="0"/>
                <a:cs typeface="Times New Roman" pitchFamily="18" charset="0"/>
              </a:rPr>
              <a:t>j</a:t>
            </a:r>
            <a:r>
              <a:rPr lang="en-US" sz="2200" b="1" smtClean="0">
                <a:latin typeface="Times New Roman" pitchFamily="18" charset="0"/>
                <a:cs typeface="Times New Roman" pitchFamily="18" charset="0"/>
              </a:rPr>
              <a:t>, với mọi j </a:t>
            </a:r>
            <a:r>
              <a:rPr lang="en-US" sz="2200" b="1" smtClean="0">
                <a:latin typeface="Times New Roman" pitchFamily="18" charset="0"/>
                <a:cs typeface="Times New Roman" pitchFamily="18" charset="0"/>
                <a:sym typeface="Wingdings" pitchFamily="2" charset="2"/>
              </a:rPr>
              <a:t> có thể cấp phát tài nguyên thành công</a:t>
            </a:r>
            <a:r>
              <a:rPr lang="en-US" sz="2200" b="1" smtClean="0">
                <a:latin typeface="Times New Roman" pitchFamily="18" charset="0"/>
                <a:cs typeface="Times New Roman" pitchFamily="18" charset="0"/>
              </a:rPr>
              <a:t>)</a:t>
            </a:r>
            <a:endParaRPr lang="en-US" sz="2200" b="1" smtClean="0">
              <a:solidFill>
                <a:srgbClr val="0070C0"/>
              </a:solidFill>
              <a:latin typeface="Times New Roman" pitchFamily="18" charset="0"/>
              <a:cs typeface="Times New Roman" pitchFamily="18" charset="0"/>
            </a:endParaRPr>
          </a:p>
          <a:p>
            <a:pPr marL="898525" lvl="1" indent="-365125" algn="just">
              <a:lnSpc>
                <a:spcPct val="90000"/>
              </a:lnSpc>
              <a:buFont typeface="Arial" charset="0"/>
              <a:buAutoNum type="arabicPeriod"/>
            </a:pPr>
            <a:r>
              <a:rPr lang="en-US" sz="2200" b="1" smtClean="0">
                <a:solidFill>
                  <a:srgbClr val="0070C0"/>
                </a:solidFill>
                <a:latin typeface="Times New Roman" pitchFamily="18" charset="0"/>
                <a:cs typeface="Times New Roman" pitchFamily="18" charset="0"/>
              </a:rPr>
              <a:t>If such a process is found, add C</a:t>
            </a:r>
            <a:r>
              <a:rPr lang="en-US" sz="2200" b="1" baseline="-25000" smtClean="0">
                <a:solidFill>
                  <a:srgbClr val="0070C0"/>
                </a:solidFill>
                <a:latin typeface="Times New Roman" pitchFamily="18" charset="0"/>
                <a:cs typeface="Times New Roman" pitchFamily="18" charset="0"/>
              </a:rPr>
              <a:t>i</a:t>
            </a:r>
            <a:r>
              <a:rPr lang="en-US" sz="2200" b="1" smtClean="0">
                <a:solidFill>
                  <a:srgbClr val="0070C0"/>
                </a:solidFill>
                <a:latin typeface="Times New Roman" pitchFamily="18" charset="0"/>
                <a:cs typeface="Times New Roman" pitchFamily="18" charset="0"/>
              </a:rPr>
              <a:t> to A, mark the process, and go back to step 1.</a:t>
            </a:r>
          </a:p>
          <a:p>
            <a:pPr marL="898525" lvl="1" indent="-365125" algn="just">
              <a:lnSpc>
                <a:spcPct val="90000"/>
              </a:lnSpc>
              <a:buFont typeface="Arial" charset="0"/>
              <a:buAutoNum type="arabicPeriod"/>
            </a:pPr>
            <a:r>
              <a:rPr lang="en-US" sz="2200" b="1" smtClean="0">
                <a:solidFill>
                  <a:srgbClr val="0070C0"/>
                </a:solidFill>
                <a:latin typeface="Times New Roman" pitchFamily="18" charset="0"/>
                <a:cs typeface="Times New Roman" pitchFamily="18" charset="0"/>
              </a:rPr>
              <a:t>If no such process exists, the algorithm terminates</a:t>
            </a:r>
          </a:p>
          <a:p>
            <a:pPr marL="274638" indent="-274638" algn="just">
              <a:lnSpc>
                <a:spcPct val="90000"/>
              </a:lnSpc>
              <a:buClrTx/>
              <a:buSzTx/>
              <a:buFont typeface="Arial" charset="0"/>
              <a:buChar char="•"/>
            </a:pPr>
            <a:r>
              <a:rPr lang="en-US" sz="2400" smtClean="0">
                <a:latin typeface="Times New Roman" pitchFamily="18" charset="0"/>
                <a:cs typeface="Times New Roman" pitchFamily="18" charset="0"/>
              </a:rPr>
              <a:t>As the algorithm progresses, processes will be marked, indicating that they are able to complete and are thus not deadlocked</a:t>
            </a:r>
          </a:p>
          <a:p>
            <a:pPr marL="274638" indent="-274638" algn="just">
              <a:lnSpc>
                <a:spcPct val="90000"/>
              </a:lnSpc>
              <a:buClrTx/>
              <a:buSzTx/>
              <a:buFont typeface="Arial" charset="0"/>
              <a:buChar char="•"/>
            </a:pPr>
            <a:r>
              <a:rPr lang="en-US" sz="2400" smtClean="0">
                <a:latin typeface="Times New Roman" pitchFamily="18" charset="0"/>
                <a:cs typeface="Times New Roman" pitchFamily="18" charset="0"/>
              </a:rPr>
              <a:t>When the algorithm terminates, any unmarked processes are known to be deadlocked</a:t>
            </a:r>
          </a:p>
          <a:p>
            <a:pPr marL="274638" indent="-274638" algn="just">
              <a:lnSpc>
                <a:spcPct val="90000"/>
              </a:lnSpc>
              <a:buClrTx/>
              <a:buSzTx/>
              <a:buFont typeface="Arial" charset="0"/>
              <a:buChar char="•"/>
            </a:pPr>
            <a:r>
              <a:rPr lang="en-US" sz="2400" smtClean="0">
                <a:latin typeface="Times New Roman" pitchFamily="18" charset="0"/>
                <a:cs typeface="Times New Roman" pitchFamily="18" charset="0"/>
              </a:rPr>
              <a:t>This algorithm assumes a worst-case scenario: all processes keep all acquired resources until they exit.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0" y="76200"/>
            <a:ext cx="9144000" cy="9906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2800" b="1" i="1" smtClean="0">
                <a:solidFill>
                  <a:srgbClr val="0070C0"/>
                </a:solidFill>
                <a:latin typeface="Times New Roman" pitchFamily="18" charset="0"/>
                <a:cs typeface="Times New Roman" pitchFamily="18" charset="0"/>
              </a:rPr>
              <a:t>Deadlock Detection </a:t>
            </a:r>
            <a:r>
              <a:rPr lang="en-US" sz="2800" b="1" i="1" smtClean="0">
                <a:latin typeface="Times New Roman" pitchFamily="18" charset="0"/>
                <a:cs typeface="Times New Roman" pitchFamily="18" charset="0"/>
              </a:rPr>
              <a:t>with Multiple Resource of Each Type</a:t>
            </a:r>
          </a:p>
        </p:txBody>
      </p:sp>
      <p:sp>
        <p:nvSpPr>
          <p:cNvPr id="27652" name="Rectangle 9"/>
          <p:cNvSpPr>
            <a:spLocks noChangeArrowheads="1"/>
          </p:cNvSpPr>
          <p:nvPr/>
        </p:nvSpPr>
        <p:spPr bwMode="auto">
          <a:xfrm>
            <a:off x="457200" y="1066800"/>
            <a:ext cx="5457825" cy="369888"/>
          </a:xfrm>
          <a:prstGeom prst="rect">
            <a:avLst/>
          </a:prstGeom>
          <a:noFill/>
          <a:ln w="9525">
            <a:noFill/>
            <a:miter lim="800000"/>
            <a:headEnd/>
            <a:tailEnd/>
          </a:ln>
        </p:spPr>
        <p:txBody>
          <a:bodyPr wrap="none">
            <a:spAutoFit/>
          </a:bodyPr>
          <a:lstStyle/>
          <a:p>
            <a:pPr algn="ctr"/>
            <a:r>
              <a:rPr lang="en-US" b="1">
                <a:cs typeface="Arial" charset="0"/>
              </a:rPr>
              <a:t>E=( 4 2 3 1) : Tapes, plotters, scanners, CD roms</a:t>
            </a:r>
          </a:p>
        </p:txBody>
      </p:sp>
      <p:graphicFrame>
        <p:nvGraphicFramePr>
          <p:cNvPr id="11" name="Table 10"/>
          <p:cNvGraphicFramePr>
            <a:graphicFrameLocks noGrp="1"/>
          </p:cNvGraphicFramePr>
          <p:nvPr/>
        </p:nvGraphicFramePr>
        <p:xfrm>
          <a:off x="228600" y="1447800"/>
          <a:ext cx="8610599" cy="5318760"/>
        </p:xfrm>
        <a:graphic>
          <a:graphicData uri="http://schemas.openxmlformats.org/drawingml/2006/table">
            <a:tbl>
              <a:tblPr firstRow="1" bandRow="1">
                <a:tableStyleId>{5C22544A-7EE6-4342-B048-85BDC9FD1C3A}</a:tableStyleId>
              </a:tblPr>
              <a:tblGrid>
                <a:gridCol w="853302"/>
                <a:gridCol w="853302"/>
                <a:gridCol w="853302"/>
                <a:gridCol w="6050693"/>
              </a:tblGrid>
              <a:tr h="381000">
                <a:tc>
                  <a:txBody>
                    <a:bodyPr/>
                    <a:lstStyle/>
                    <a:p>
                      <a:r>
                        <a:rPr lang="en-US" sz="1600" smtClean="0">
                          <a:latin typeface="Arial" pitchFamily="34" charset="0"/>
                          <a:cs typeface="Arial" pitchFamily="34" charset="0"/>
                        </a:rPr>
                        <a:t>C </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A </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R</a:t>
                      </a:r>
                      <a:endParaRPr lang="en-US" sz="160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latin typeface="Arial" pitchFamily="34" charset="0"/>
                          <a:cs typeface="Arial" pitchFamily="34" charset="0"/>
                        </a:rPr>
                        <a:t>Desciption (</a:t>
                      </a:r>
                      <a:r>
                        <a:rPr lang="en-US" sz="1600" b="1" smtClean="0">
                          <a:latin typeface="Arial" pitchFamily="34" charset="0"/>
                          <a:cs typeface="Arial" pitchFamily="34" charset="0"/>
                        </a:rPr>
                        <a:t>Run deadlock detection alg., </a:t>
                      </a:r>
                      <a:r>
                        <a:rPr lang="en-US" sz="1600" b="1" baseline="0" smtClean="0">
                          <a:latin typeface="Arial" pitchFamily="34" charset="0"/>
                          <a:cs typeface="Arial" pitchFamily="34" charset="0"/>
                        </a:rPr>
                        <a:t> Fig. 6-7</a:t>
                      </a:r>
                      <a:endParaRPr lang="en-US" sz="1600" b="1" smtClean="0">
                        <a:latin typeface="Arial" pitchFamily="34" charset="0"/>
                        <a:cs typeface="Arial" pitchFamily="34" charset="0"/>
                      </a:endParaRPr>
                    </a:p>
                  </a:txBody>
                  <a:tcPr/>
                </a:tc>
              </a:tr>
              <a:tr h="381000">
                <a:tc>
                  <a:txBody>
                    <a:bodyPr/>
                    <a:lstStyle/>
                    <a:p>
                      <a:r>
                        <a:rPr lang="en-US" sz="1600" smtClean="0">
                          <a:latin typeface="Arial" pitchFamily="34" charset="0"/>
                          <a:cs typeface="Arial" pitchFamily="34" charset="0"/>
                        </a:rPr>
                        <a:t>0 0 1 0</a:t>
                      </a:r>
                    </a:p>
                    <a:p>
                      <a:r>
                        <a:rPr lang="en-US" sz="1600" smtClean="0">
                          <a:latin typeface="Arial" pitchFamily="34" charset="0"/>
                          <a:cs typeface="Arial" pitchFamily="34" charset="0"/>
                        </a:rPr>
                        <a:t>2 0 0 1</a:t>
                      </a:r>
                    </a:p>
                    <a:p>
                      <a:r>
                        <a:rPr lang="en-US" sz="1600" smtClean="0">
                          <a:latin typeface="Arial" pitchFamily="34" charset="0"/>
                          <a:cs typeface="Arial" pitchFamily="34" charset="0"/>
                        </a:rPr>
                        <a:t>0 1 2 0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2 1</a:t>
                      </a:r>
                      <a:r>
                        <a:rPr lang="en-US" sz="1600" baseline="0" smtClean="0">
                          <a:latin typeface="Arial" pitchFamily="34" charset="0"/>
                          <a:cs typeface="Arial" pitchFamily="34" charset="0"/>
                        </a:rPr>
                        <a:t>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2 0 0 1</a:t>
                      </a:r>
                    </a:p>
                    <a:p>
                      <a:r>
                        <a:rPr lang="en-US" sz="1600" smtClean="0">
                          <a:latin typeface="Arial" pitchFamily="34" charset="0"/>
                          <a:cs typeface="Arial" pitchFamily="34" charset="0"/>
                        </a:rPr>
                        <a:t>1 0 1 0</a:t>
                      </a:r>
                    </a:p>
                    <a:p>
                      <a:r>
                        <a:rPr lang="en-US" sz="1600" smtClean="0">
                          <a:latin typeface="Arial" pitchFamily="34" charset="0"/>
                          <a:cs typeface="Arial" pitchFamily="34" charset="0"/>
                        </a:rPr>
                        <a:t>2 1 0 0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i=1, dòng R</a:t>
                      </a:r>
                      <a:r>
                        <a:rPr lang="en-US" sz="1600" baseline="-25000" smtClean="0">
                          <a:latin typeface="Arial" pitchFamily="34" charset="0"/>
                          <a:cs typeface="Arial" pitchFamily="34" charset="0"/>
                        </a:rPr>
                        <a:t>1</a:t>
                      </a:r>
                      <a:r>
                        <a:rPr lang="en-US" sz="1600" smtClean="0">
                          <a:latin typeface="Arial" pitchFamily="34" charset="0"/>
                          <a:cs typeface="Arial" pitchFamily="34" charset="0"/>
                        </a:rPr>
                        <a:t> không thoả mãn vì không còn CD Rom</a:t>
                      </a:r>
                      <a:r>
                        <a:rPr lang="en-US" sz="1600" baseline="0" smtClean="0">
                          <a:latin typeface="Arial" pitchFamily="34" charset="0"/>
                          <a:cs typeface="Arial" pitchFamily="34" charset="0"/>
                        </a:rPr>
                        <a:t> </a:t>
                      </a:r>
                      <a:r>
                        <a:rPr lang="en-US" sz="1600" baseline="0" smtClean="0">
                          <a:latin typeface="Arial" pitchFamily="34" charset="0"/>
                          <a:cs typeface="Arial" pitchFamily="34" charset="0"/>
                          <a:sym typeface="Wingdings" pitchFamily="2" charset="2"/>
                        </a:rPr>
                        <a:t> Khoá P1</a:t>
                      </a:r>
                      <a:endParaRPr lang="en-US" sz="1600" smtClean="0">
                        <a:latin typeface="Arial" pitchFamily="34" charset="0"/>
                        <a:cs typeface="Arial" pitchFamily="34" charset="0"/>
                      </a:endParaRPr>
                    </a:p>
                    <a:p>
                      <a:r>
                        <a:rPr lang="en-US" sz="1600" smtClean="0">
                          <a:latin typeface="Arial" pitchFamily="34" charset="0"/>
                          <a:cs typeface="Arial" pitchFamily="34" charset="0"/>
                        </a:rPr>
                        <a:t>i=2, dòng R</a:t>
                      </a:r>
                      <a:r>
                        <a:rPr lang="en-US" sz="1600" baseline="-25000" smtClean="0">
                          <a:latin typeface="Arial" pitchFamily="34" charset="0"/>
                          <a:cs typeface="Arial" pitchFamily="34" charset="0"/>
                        </a:rPr>
                        <a:t>2</a:t>
                      </a:r>
                      <a:r>
                        <a:rPr lang="en-US" sz="1600" smtClean="0">
                          <a:latin typeface="Arial" pitchFamily="34" charset="0"/>
                          <a:cs typeface="Arial" pitchFamily="34" charset="0"/>
                        </a:rPr>
                        <a:t> không thoả mãn vì không còn scanner </a:t>
                      </a:r>
                      <a:r>
                        <a:rPr lang="en-US" sz="1600" smtClean="0">
                          <a:latin typeface="Arial" pitchFamily="34" charset="0"/>
                          <a:cs typeface="Arial" pitchFamily="34" charset="0"/>
                          <a:sym typeface="Wingdings" pitchFamily="2" charset="2"/>
                        </a:rPr>
                        <a:t> Khoá</a:t>
                      </a:r>
                      <a:r>
                        <a:rPr lang="en-US" sz="1600" baseline="0" smtClean="0">
                          <a:latin typeface="Arial" pitchFamily="34" charset="0"/>
                          <a:cs typeface="Arial" pitchFamily="34" charset="0"/>
                          <a:sym typeface="Wingdings" pitchFamily="2" charset="2"/>
                        </a:rPr>
                        <a:t> P2</a:t>
                      </a:r>
                      <a:endParaRPr lang="en-US" sz="1600" smtClean="0">
                        <a:latin typeface="Arial" pitchFamily="34" charset="0"/>
                        <a:cs typeface="Arial" pitchFamily="34" charset="0"/>
                      </a:endParaRPr>
                    </a:p>
                    <a:p>
                      <a:r>
                        <a:rPr lang="en-US" sz="1600" smtClean="0">
                          <a:latin typeface="Arial" pitchFamily="34" charset="0"/>
                          <a:cs typeface="Arial" pitchFamily="34" charset="0"/>
                        </a:rPr>
                        <a:t>i=3: R</a:t>
                      </a:r>
                      <a:r>
                        <a:rPr lang="en-US" sz="1600" baseline="-25000" smtClean="0">
                          <a:latin typeface="Arial" pitchFamily="34" charset="0"/>
                          <a:cs typeface="Arial" pitchFamily="34" charset="0"/>
                        </a:rPr>
                        <a:t>3</a:t>
                      </a:r>
                      <a:r>
                        <a:rPr lang="en-US" sz="1600" smtClean="0">
                          <a:latin typeface="Arial" pitchFamily="34" charset="0"/>
                          <a:cs typeface="Arial" pitchFamily="34" charset="0"/>
                        </a:rPr>
                        <a:t> thoả mãn </a:t>
                      </a:r>
                      <a:r>
                        <a:rPr lang="en-US" sz="1600" smtClean="0">
                          <a:latin typeface="Arial" pitchFamily="34" charset="0"/>
                          <a:cs typeface="Arial" pitchFamily="34" charset="0"/>
                          <a:sym typeface="Wingdings" pitchFamily="2" charset="2"/>
                        </a:rPr>
                        <a:t> Đánh dấu Process P3  cấp tài nguyên </a:t>
                      </a:r>
                      <a:endParaRPr lang="en-US" sz="1600">
                        <a:latin typeface="Arial" pitchFamily="34" charset="0"/>
                        <a:cs typeface="Arial" pitchFamily="34" charset="0"/>
                      </a:endParaRPr>
                    </a:p>
                  </a:txBody>
                  <a:tcPr/>
                </a:tc>
              </a:tr>
              <a:tr h="381000">
                <a:tc>
                  <a:txBody>
                    <a:bodyPr/>
                    <a:lstStyle/>
                    <a:p>
                      <a:r>
                        <a:rPr lang="en-US" sz="1600" smtClean="0">
                          <a:latin typeface="Arial" pitchFamily="34" charset="0"/>
                          <a:cs typeface="Arial" pitchFamily="34" charset="0"/>
                        </a:rPr>
                        <a:t>0 0 1 0</a:t>
                      </a:r>
                    </a:p>
                    <a:p>
                      <a:r>
                        <a:rPr lang="en-US" sz="1600" smtClean="0">
                          <a:latin typeface="Arial" pitchFamily="34" charset="0"/>
                          <a:cs typeface="Arial" pitchFamily="34" charset="0"/>
                        </a:rPr>
                        <a:t>2 0 0 1</a:t>
                      </a:r>
                    </a:p>
                    <a:p>
                      <a:r>
                        <a:rPr lang="en-US" sz="1600" smtClean="0">
                          <a:latin typeface="Arial" pitchFamily="34" charset="0"/>
                          <a:cs typeface="Arial" pitchFamily="34" charset="0"/>
                        </a:rPr>
                        <a:t>2</a:t>
                      </a:r>
                      <a:r>
                        <a:rPr lang="en-US" sz="1600" baseline="0" smtClean="0">
                          <a:latin typeface="Arial" pitchFamily="34" charset="0"/>
                          <a:cs typeface="Arial" pitchFamily="34" charset="0"/>
                        </a:rPr>
                        <a:t> 2</a:t>
                      </a:r>
                      <a:r>
                        <a:rPr lang="en-US" sz="1600" smtClean="0">
                          <a:latin typeface="Arial" pitchFamily="34" charset="0"/>
                          <a:cs typeface="Arial" pitchFamily="34" charset="0"/>
                        </a:rPr>
                        <a:t> 2 0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0 0 0 0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2 0 0 1</a:t>
                      </a:r>
                    </a:p>
                    <a:p>
                      <a:r>
                        <a:rPr lang="en-US" sz="1600" smtClean="0">
                          <a:latin typeface="Arial" pitchFamily="34" charset="0"/>
                          <a:cs typeface="Arial" pitchFamily="34" charset="0"/>
                        </a:rPr>
                        <a:t>1 0 1 0</a:t>
                      </a:r>
                    </a:p>
                    <a:p>
                      <a:r>
                        <a:rPr lang="en-US" sz="1600" smtClean="0">
                          <a:latin typeface="Arial" pitchFamily="34" charset="0"/>
                          <a:cs typeface="Arial" pitchFamily="34" charset="0"/>
                        </a:rPr>
                        <a:t>0</a:t>
                      </a:r>
                      <a:r>
                        <a:rPr lang="en-US" sz="1600" baseline="0" smtClean="0">
                          <a:latin typeface="Arial" pitchFamily="34" charset="0"/>
                          <a:cs typeface="Arial" pitchFamily="34" charset="0"/>
                        </a:rPr>
                        <a:t> 0</a:t>
                      </a:r>
                      <a:r>
                        <a:rPr lang="en-US" sz="1600" smtClean="0">
                          <a:latin typeface="Arial" pitchFamily="34" charset="0"/>
                          <a:cs typeface="Arial" pitchFamily="34" charset="0"/>
                        </a:rPr>
                        <a:t>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Chờ</a:t>
                      </a:r>
                      <a:r>
                        <a:rPr lang="en-US" sz="1600" baseline="0" smtClean="0">
                          <a:latin typeface="Arial" pitchFamily="34" charset="0"/>
                          <a:cs typeface="Arial" pitchFamily="34" charset="0"/>
                        </a:rPr>
                        <a:t> P3 trả tài nguyên khi P3 kết thúc</a:t>
                      </a:r>
                      <a:endParaRPr lang="en-US" sz="1600">
                        <a:latin typeface="Arial" pitchFamily="34" charset="0"/>
                        <a:cs typeface="Arial" pitchFamily="34" charset="0"/>
                      </a:endParaRPr>
                    </a:p>
                  </a:txBody>
                  <a:tcPr/>
                </a:tc>
              </a:tr>
              <a:tr h="381000">
                <a:tc>
                  <a:txBody>
                    <a:bodyPr/>
                    <a:lstStyle/>
                    <a:p>
                      <a:r>
                        <a:rPr lang="en-US" sz="1600" smtClean="0">
                          <a:latin typeface="Arial" pitchFamily="34" charset="0"/>
                          <a:cs typeface="Arial" pitchFamily="34" charset="0"/>
                        </a:rPr>
                        <a:t>0 0 1 0</a:t>
                      </a:r>
                    </a:p>
                    <a:p>
                      <a:r>
                        <a:rPr lang="en-US" sz="1600" smtClean="0">
                          <a:latin typeface="Arial" pitchFamily="34" charset="0"/>
                          <a:cs typeface="Arial" pitchFamily="34" charset="0"/>
                        </a:rPr>
                        <a:t>2 0 0 1</a:t>
                      </a:r>
                    </a:p>
                    <a:p>
                      <a:r>
                        <a:rPr lang="en-US" sz="1600" baseline="0" smtClean="0">
                          <a:latin typeface="Arial" pitchFamily="34" charset="0"/>
                          <a:cs typeface="Arial" pitchFamily="34" charset="0"/>
                        </a:rPr>
                        <a:t>0 0 0 0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2 2 2 0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2 0 0 1</a:t>
                      </a:r>
                    </a:p>
                    <a:p>
                      <a:r>
                        <a:rPr lang="en-US" sz="1600" smtClean="0">
                          <a:latin typeface="Arial" pitchFamily="34" charset="0"/>
                          <a:cs typeface="Arial" pitchFamily="34" charset="0"/>
                        </a:rPr>
                        <a:t>1 0 1 0</a:t>
                      </a:r>
                    </a:p>
                    <a:p>
                      <a:r>
                        <a:rPr lang="en-US" sz="1600" smtClean="0">
                          <a:latin typeface="Arial" pitchFamily="34" charset="0"/>
                          <a:cs typeface="Arial" pitchFamily="34" charset="0"/>
                        </a:rPr>
                        <a:t>0</a:t>
                      </a:r>
                      <a:r>
                        <a:rPr lang="en-US" sz="1600" baseline="0" smtClean="0">
                          <a:latin typeface="Arial" pitchFamily="34" charset="0"/>
                          <a:cs typeface="Arial" pitchFamily="34" charset="0"/>
                        </a:rPr>
                        <a:t> 0</a:t>
                      </a:r>
                      <a:r>
                        <a:rPr lang="en-US" sz="1600" smtClean="0">
                          <a:latin typeface="Arial" pitchFamily="34" charset="0"/>
                          <a:cs typeface="Arial" pitchFamily="34" charset="0"/>
                        </a:rPr>
                        <a:t>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P3 trả</a:t>
                      </a:r>
                      <a:r>
                        <a:rPr lang="en-US" sz="1600" baseline="0" smtClean="0">
                          <a:latin typeface="Arial" pitchFamily="34" charset="0"/>
                          <a:cs typeface="Arial" pitchFamily="34" charset="0"/>
                        </a:rPr>
                        <a:t> tài nguyên, R</a:t>
                      </a:r>
                      <a:r>
                        <a:rPr lang="en-US" sz="1600" baseline="-25000" smtClean="0">
                          <a:latin typeface="Arial" pitchFamily="34" charset="0"/>
                          <a:cs typeface="Arial" pitchFamily="34" charset="0"/>
                        </a:rPr>
                        <a:t>2</a:t>
                      </a:r>
                      <a:r>
                        <a:rPr lang="en-US" sz="1600" baseline="0" smtClean="0">
                          <a:latin typeface="Arial" pitchFamily="34" charset="0"/>
                          <a:cs typeface="Arial" pitchFamily="34" charset="0"/>
                        </a:rPr>
                        <a:t> thoả mãn, cấp tài nguyên cho P2</a:t>
                      </a:r>
                      <a:endParaRPr lang="en-US" sz="1600">
                        <a:latin typeface="Arial" pitchFamily="34" charset="0"/>
                        <a:cs typeface="Arial" pitchFamily="34" charset="0"/>
                      </a:endParaRPr>
                    </a:p>
                  </a:txBody>
                  <a:tcPr/>
                </a:tc>
              </a:tr>
              <a:tr h="381000">
                <a:tc>
                  <a:txBody>
                    <a:bodyPr/>
                    <a:lstStyle/>
                    <a:p>
                      <a:r>
                        <a:rPr lang="en-US" sz="1600" smtClean="0">
                          <a:latin typeface="Arial" pitchFamily="34" charset="0"/>
                          <a:cs typeface="Arial" pitchFamily="34" charset="0"/>
                        </a:rPr>
                        <a:t>0 0 1 0</a:t>
                      </a:r>
                    </a:p>
                    <a:p>
                      <a:r>
                        <a:rPr lang="en-US" sz="1600" smtClean="0">
                          <a:latin typeface="Arial" pitchFamily="34" charset="0"/>
                          <a:cs typeface="Arial" pitchFamily="34" charset="0"/>
                        </a:rPr>
                        <a:t>3 0 1 1</a:t>
                      </a:r>
                    </a:p>
                    <a:p>
                      <a:r>
                        <a:rPr lang="en-US" sz="1600" baseline="0" smtClean="0">
                          <a:latin typeface="Arial" pitchFamily="34" charset="0"/>
                          <a:cs typeface="Arial" pitchFamily="34" charset="0"/>
                        </a:rPr>
                        <a:t>0 0 0 0</a:t>
                      </a:r>
                      <a:endParaRPr lang="en-US" sz="1600" smtClean="0">
                        <a:latin typeface="Arial" pitchFamily="34" charset="0"/>
                        <a:cs typeface="Arial" pitchFamily="34" charset="0"/>
                      </a:endParaRPr>
                    </a:p>
                  </a:txBody>
                  <a:tcPr/>
                </a:tc>
                <a:tc>
                  <a:txBody>
                    <a:bodyPr/>
                    <a:lstStyle/>
                    <a:p>
                      <a:r>
                        <a:rPr lang="en-US" sz="1600" smtClean="0">
                          <a:latin typeface="Arial" pitchFamily="34" charset="0"/>
                          <a:cs typeface="Arial" pitchFamily="34" charset="0"/>
                        </a:rPr>
                        <a:t>1 2 1 0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2 0 0 1</a:t>
                      </a:r>
                    </a:p>
                    <a:p>
                      <a:r>
                        <a:rPr lang="en-US" sz="1600" smtClean="0">
                          <a:latin typeface="Arial" pitchFamily="34" charset="0"/>
                          <a:cs typeface="Arial" pitchFamily="34" charset="0"/>
                        </a:rPr>
                        <a:t>0 0 0 0</a:t>
                      </a:r>
                    </a:p>
                    <a:p>
                      <a:r>
                        <a:rPr lang="en-US" sz="1600" smtClean="0">
                          <a:latin typeface="Arial" pitchFamily="34" charset="0"/>
                          <a:cs typeface="Arial" pitchFamily="34" charset="0"/>
                        </a:rPr>
                        <a:t>0</a:t>
                      </a:r>
                      <a:r>
                        <a:rPr lang="en-US" sz="1600" baseline="0" smtClean="0">
                          <a:latin typeface="Arial" pitchFamily="34" charset="0"/>
                          <a:cs typeface="Arial" pitchFamily="34" charset="0"/>
                        </a:rPr>
                        <a:t> 0</a:t>
                      </a:r>
                      <a:r>
                        <a:rPr lang="en-US" sz="1600" smtClean="0">
                          <a:latin typeface="Arial" pitchFamily="34" charset="0"/>
                          <a:cs typeface="Arial" pitchFamily="34" charset="0"/>
                        </a:rPr>
                        <a:t> 0 0</a:t>
                      </a:r>
                    </a:p>
                  </a:txBody>
                  <a:tcPr/>
                </a:tc>
                <a:tc>
                  <a:txBody>
                    <a:bodyPr/>
                    <a:lstStyle/>
                    <a:p>
                      <a:r>
                        <a:rPr lang="en-US" sz="1600" smtClean="0">
                          <a:latin typeface="Arial" pitchFamily="34" charset="0"/>
                          <a:cs typeface="Arial" pitchFamily="34" charset="0"/>
                        </a:rPr>
                        <a:t>P2 thực</a:t>
                      </a:r>
                      <a:r>
                        <a:rPr lang="en-US" sz="1600" baseline="0" smtClean="0">
                          <a:latin typeface="Arial" pitchFamily="34" charset="0"/>
                          <a:cs typeface="Arial" pitchFamily="34" charset="0"/>
                        </a:rPr>
                        <a:t> thi, R</a:t>
                      </a:r>
                      <a:r>
                        <a:rPr lang="en-US" sz="1600" baseline="-25000" smtClean="0">
                          <a:latin typeface="Arial" pitchFamily="34" charset="0"/>
                          <a:cs typeface="Arial" pitchFamily="34" charset="0"/>
                        </a:rPr>
                        <a:t>1</a:t>
                      </a:r>
                      <a:r>
                        <a:rPr lang="en-US" sz="1600" baseline="0" smtClean="0">
                          <a:latin typeface="Arial" pitchFamily="34" charset="0"/>
                          <a:cs typeface="Arial" pitchFamily="34" charset="0"/>
                        </a:rPr>
                        <a:t> không thoả mãn </a:t>
                      </a:r>
                      <a:r>
                        <a:rPr lang="en-US" sz="1600" baseline="0" smtClean="0">
                          <a:latin typeface="Arial" pitchFamily="34" charset="0"/>
                          <a:cs typeface="Arial" pitchFamily="34" charset="0"/>
                          <a:sym typeface="Wingdings" pitchFamily="2" charset="2"/>
                        </a:rPr>
                        <a:t> chờ P2 thực thi xong</a:t>
                      </a:r>
                    </a:p>
                    <a:p>
                      <a:r>
                        <a:rPr lang="en-US" sz="1600" baseline="0" smtClean="0">
                          <a:latin typeface="Arial" pitchFamily="34" charset="0"/>
                          <a:cs typeface="Arial" pitchFamily="34" charset="0"/>
                          <a:sym typeface="Wingdings" pitchFamily="2" charset="2"/>
                        </a:rPr>
                        <a:t>P2 thực thi xong</a:t>
                      </a:r>
                      <a:endParaRPr lang="en-US" sz="1600">
                        <a:latin typeface="Arial" pitchFamily="34" charset="0"/>
                        <a:cs typeface="Arial" pitchFamily="34" charset="0"/>
                      </a:endParaRPr>
                    </a:p>
                  </a:txBody>
                  <a:tcPr/>
                </a:tc>
              </a:tr>
              <a:tr h="381000">
                <a:tc>
                  <a:txBody>
                    <a:bodyPr/>
                    <a:lstStyle/>
                    <a:p>
                      <a:r>
                        <a:rPr lang="en-US" sz="1600" smtClean="0">
                          <a:latin typeface="Arial" pitchFamily="34" charset="0"/>
                          <a:cs typeface="Arial" pitchFamily="34" charset="0"/>
                        </a:rPr>
                        <a:t>0 0 1 0</a:t>
                      </a:r>
                    </a:p>
                    <a:p>
                      <a:r>
                        <a:rPr lang="en-US" sz="1600" smtClean="0">
                          <a:latin typeface="Arial" pitchFamily="34" charset="0"/>
                          <a:cs typeface="Arial" pitchFamily="34" charset="0"/>
                        </a:rPr>
                        <a:t>0</a:t>
                      </a:r>
                      <a:r>
                        <a:rPr lang="en-US" sz="1600" baseline="0" smtClean="0">
                          <a:latin typeface="Arial" pitchFamily="34" charset="0"/>
                          <a:cs typeface="Arial" pitchFamily="34" charset="0"/>
                        </a:rPr>
                        <a:t> 0 0 0</a:t>
                      </a:r>
                      <a:endParaRPr lang="en-US" sz="1600" smtClean="0">
                        <a:latin typeface="Arial" pitchFamily="34" charset="0"/>
                        <a:cs typeface="Arial" pitchFamily="34" charset="0"/>
                      </a:endParaRPr>
                    </a:p>
                    <a:p>
                      <a:r>
                        <a:rPr lang="en-US" sz="1600" baseline="0" smtClean="0">
                          <a:latin typeface="Arial" pitchFamily="34" charset="0"/>
                          <a:cs typeface="Arial" pitchFamily="34" charset="0"/>
                        </a:rPr>
                        <a:t>0 0 0 0</a:t>
                      </a:r>
                      <a:endParaRPr lang="en-US" sz="1600" smtClean="0">
                        <a:latin typeface="Arial" pitchFamily="34" charset="0"/>
                        <a:cs typeface="Arial" pitchFamily="34" charset="0"/>
                      </a:endParaRPr>
                    </a:p>
                  </a:txBody>
                  <a:tcPr/>
                </a:tc>
                <a:tc>
                  <a:txBody>
                    <a:bodyPr/>
                    <a:lstStyle/>
                    <a:p>
                      <a:r>
                        <a:rPr lang="en-US" sz="1600" smtClean="0">
                          <a:latin typeface="Arial" pitchFamily="34" charset="0"/>
                          <a:cs typeface="Arial" pitchFamily="34" charset="0"/>
                        </a:rPr>
                        <a:t>4</a:t>
                      </a:r>
                      <a:r>
                        <a:rPr lang="en-US" sz="1600" baseline="0" smtClean="0">
                          <a:latin typeface="Arial" pitchFamily="34" charset="0"/>
                          <a:cs typeface="Arial" pitchFamily="34" charset="0"/>
                        </a:rPr>
                        <a:t> 2 2 1</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2 0 0 1</a:t>
                      </a:r>
                    </a:p>
                    <a:p>
                      <a:r>
                        <a:rPr lang="en-US" sz="1600" smtClean="0">
                          <a:latin typeface="Arial" pitchFamily="34" charset="0"/>
                          <a:cs typeface="Arial" pitchFamily="34" charset="0"/>
                        </a:rPr>
                        <a:t>0 0 0 0</a:t>
                      </a:r>
                    </a:p>
                    <a:p>
                      <a:r>
                        <a:rPr lang="en-US" sz="1600" smtClean="0">
                          <a:latin typeface="Arial" pitchFamily="34" charset="0"/>
                          <a:cs typeface="Arial" pitchFamily="34" charset="0"/>
                        </a:rPr>
                        <a:t>0 0 0 0</a:t>
                      </a:r>
                      <a:endParaRPr lang="en-US" sz="1600">
                        <a:latin typeface="Arial" pitchFamily="34" charset="0"/>
                        <a:cs typeface="Arial" pitchFamily="34" charset="0"/>
                      </a:endParaRPr>
                    </a:p>
                  </a:txBody>
                  <a:tcPr/>
                </a:tc>
                <a:tc>
                  <a:txBody>
                    <a:bodyPr/>
                    <a:lstStyle/>
                    <a:p>
                      <a:r>
                        <a:rPr lang="en-US" sz="1600" baseline="0" smtClean="0">
                          <a:latin typeface="Arial" pitchFamily="34" charset="0"/>
                          <a:cs typeface="Arial" pitchFamily="34" charset="0"/>
                          <a:sym typeface="Wingdings" pitchFamily="2" charset="2"/>
                        </a:rPr>
                        <a:t>P2 trả tài nguyên</a:t>
                      </a:r>
                    </a:p>
                    <a:p>
                      <a:r>
                        <a:rPr lang="en-US" sz="1600" smtClean="0">
                          <a:latin typeface="Arial" pitchFamily="34" charset="0"/>
                          <a:cs typeface="Arial" pitchFamily="34" charset="0"/>
                        </a:rPr>
                        <a:t>R1 thoả</a:t>
                      </a:r>
                      <a:r>
                        <a:rPr lang="en-US" sz="1600" baseline="0" smtClean="0">
                          <a:latin typeface="Arial" pitchFamily="34" charset="0"/>
                          <a:cs typeface="Arial" pitchFamily="34" charset="0"/>
                        </a:rPr>
                        <a:t> mản, P1 được cấp tài nguyên</a:t>
                      </a:r>
                      <a:endParaRPr lang="en-US" sz="1600">
                        <a:latin typeface="Arial" pitchFamily="34" charset="0"/>
                        <a:cs typeface="Arial" pitchFamily="34" charset="0"/>
                      </a:endParaRPr>
                    </a:p>
                  </a:txBody>
                  <a:tcPr/>
                </a:tc>
              </a:tr>
              <a:tr h="381000">
                <a:tc>
                  <a:txBody>
                    <a:bodyPr/>
                    <a:lstStyle/>
                    <a:p>
                      <a:r>
                        <a:rPr lang="en-US" sz="1600" smtClean="0">
                          <a:latin typeface="Arial" pitchFamily="34" charset="0"/>
                          <a:cs typeface="Arial" pitchFamily="34" charset="0"/>
                        </a:rPr>
                        <a:t>2 0 1 1</a:t>
                      </a:r>
                    </a:p>
                    <a:p>
                      <a:r>
                        <a:rPr lang="en-US" sz="1600" smtClean="0">
                          <a:latin typeface="Arial" pitchFamily="34" charset="0"/>
                          <a:cs typeface="Arial" pitchFamily="34" charset="0"/>
                        </a:rPr>
                        <a:t>0</a:t>
                      </a:r>
                      <a:r>
                        <a:rPr lang="en-US" sz="1600" baseline="0" smtClean="0">
                          <a:latin typeface="Arial" pitchFamily="34" charset="0"/>
                          <a:cs typeface="Arial" pitchFamily="34" charset="0"/>
                        </a:rPr>
                        <a:t> 0 0 0</a:t>
                      </a:r>
                      <a:endParaRPr lang="en-US" sz="1600" smtClean="0">
                        <a:latin typeface="Arial" pitchFamily="34" charset="0"/>
                        <a:cs typeface="Arial" pitchFamily="34" charset="0"/>
                      </a:endParaRPr>
                    </a:p>
                    <a:p>
                      <a:r>
                        <a:rPr lang="en-US" sz="1600" baseline="0" smtClean="0">
                          <a:latin typeface="Arial" pitchFamily="34" charset="0"/>
                          <a:cs typeface="Arial" pitchFamily="34" charset="0"/>
                        </a:rPr>
                        <a:t>0 0 0 0</a:t>
                      </a:r>
                      <a:endParaRPr lang="en-US" sz="1600" smtClean="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2 2 2 0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0 0 0 0</a:t>
                      </a:r>
                    </a:p>
                    <a:p>
                      <a:r>
                        <a:rPr lang="en-US" sz="1600" smtClean="0">
                          <a:latin typeface="Arial" pitchFamily="34" charset="0"/>
                          <a:cs typeface="Arial" pitchFamily="34" charset="0"/>
                        </a:rPr>
                        <a:t>0 0 0 0</a:t>
                      </a:r>
                    </a:p>
                    <a:p>
                      <a:r>
                        <a:rPr lang="en-US" sz="1600" smtClean="0">
                          <a:latin typeface="Arial" pitchFamily="34" charset="0"/>
                          <a:cs typeface="Arial" pitchFamily="34" charset="0"/>
                        </a:rPr>
                        <a:t>0 0 0 0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Chờ</a:t>
                      </a:r>
                      <a:r>
                        <a:rPr lang="en-US" sz="1600" baseline="0" smtClean="0">
                          <a:latin typeface="Arial" pitchFamily="34" charset="0"/>
                          <a:cs typeface="Arial" pitchFamily="34" charset="0"/>
                        </a:rPr>
                        <a:t> P1 thực thi xong</a:t>
                      </a:r>
                      <a:endParaRPr lang="en-US" sz="160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0" y="76200"/>
            <a:ext cx="9144000" cy="9906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2800" b="1" i="1" smtClean="0">
                <a:solidFill>
                  <a:srgbClr val="0070C0"/>
                </a:solidFill>
                <a:latin typeface="Times New Roman" pitchFamily="18" charset="0"/>
                <a:cs typeface="Times New Roman" pitchFamily="18" charset="0"/>
              </a:rPr>
              <a:t>Deadlock Detection </a:t>
            </a:r>
            <a:r>
              <a:rPr lang="en-US" sz="2800" b="1" i="1" smtClean="0">
                <a:latin typeface="Times New Roman" pitchFamily="18" charset="0"/>
                <a:cs typeface="Times New Roman" pitchFamily="18" charset="0"/>
              </a:rPr>
              <a:t>with Multiple Resource of Each Type</a:t>
            </a:r>
          </a:p>
        </p:txBody>
      </p:sp>
      <p:sp>
        <p:nvSpPr>
          <p:cNvPr id="28676" name="Rectangle 9"/>
          <p:cNvSpPr>
            <a:spLocks noChangeArrowheads="1"/>
          </p:cNvSpPr>
          <p:nvPr/>
        </p:nvSpPr>
        <p:spPr bwMode="auto">
          <a:xfrm>
            <a:off x="228600" y="1219200"/>
            <a:ext cx="2743200" cy="369888"/>
          </a:xfrm>
          <a:prstGeom prst="rect">
            <a:avLst/>
          </a:prstGeom>
          <a:noFill/>
          <a:ln w="9525">
            <a:noFill/>
            <a:miter lim="800000"/>
            <a:headEnd/>
            <a:tailEnd/>
          </a:ln>
        </p:spPr>
        <p:txBody>
          <a:bodyPr wrap="none">
            <a:spAutoFit/>
          </a:bodyPr>
          <a:lstStyle/>
          <a:p>
            <a:pPr algn="ctr"/>
            <a:r>
              <a:rPr lang="en-US" b="1">
                <a:cs typeface="Arial" charset="0"/>
              </a:rPr>
              <a:t>E=( 7 4 6)  - </a:t>
            </a:r>
            <a:r>
              <a:rPr lang="en-US" b="1">
                <a:solidFill>
                  <a:srgbClr val="FF0000"/>
                </a:solidFill>
                <a:cs typeface="Arial" charset="0"/>
              </a:rPr>
              <a:t>Do yourself</a:t>
            </a:r>
            <a:endParaRPr lang="en-US" b="1">
              <a:cs typeface="Arial" charset="0"/>
            </a:endParaRPr>
          </a:p>
        </p:txBody>
      </p:sp>
      <p:graphicFrame>
        <p:nvGraphicFramePr>
          <p:cNvPr id="11" name="Table 10"/>
          <p:cNvGraphicFramePr>
            <a:graphicFrameLocks noGrp="1"/>
          </p:cNvGraphicFramePr>
          <p:nvPr/>
        </p:nvGraphicFramePr>
        <p:xfrm>
          <a:off x="381000" y="1676400"/>
          <a:ext cx="8458200" cy="3215640"/>
        </p:xfrm>
        <a:graphic>
          <a:graphicData uri="http://schemas.openxmlformats.org/drawingml/2006/table">
            <a:tbl>
              <a:tblPr firstRow="1" bandRow="1">
                <a:tableStyleId>{5C22544A-7EE6-4342-B048-85BDC9FD1C3A}</a:tableStyleId>
              </a:tblPr>
              <a:tblGrid>
                <a:gridCol w="914400"/>
                <a:gridCol w="838200"/>
                <a:gridCol w="838200"/>
                <a:gridCol w="5867400"/>
              </a:tblGrid>
              <a:tr h="381000">
                <a:tc>
                  <a:txBody>
                    <a:bodyPr/>
                    <a:lstStyle/>
                    <a:p>
                      <a:r>
                        <a:rPr lang="en-US" sz="1600" smtClean="0">
                          <a:latin typeface="Arial" pitchFamily="34" charset="0"/>
                          <a:cs typeface="Arial" pitchFamily="34" charset="0"/>
                        </a:rPr>
                        <a:t>C </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A </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R</a:t>
                      </a:r>
                      <a:endParaRPr lang="en-US" sz="160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latin typeface="Arial" pitchFamily="34" charset="0"/>
                          <a:cs typeface="Arial" pitchFamily="34" charset="0"/>
                        </a:rPr>
                        <a:t>Desciption (</a:t>
                      </a:r>
                      <a:r>
                        <a:rPr lang="en-US" sz="1600" b="1" smtClean="0">
                          <a:latin typeface="Arial" pitchFamily="34" charset="0"/>
                          <a:cs typeface="Arial" pitchFamily="34" charset="0"/>
                        </a:rPr>
                        <a:t>Run deadlock detection algorithm)</a:t>
                      </a:r>
                    </a:p>
                  </a:txBody>
                  <a:tcPr/>
                </a:tc>
              </a:tr>
              <a:tr h="381000">
                <a:tc>
                  <a:txBody>
                    <a:bodyPr/>
                    <a:lstStyle/>
                    <a:p>
                      <a:r>
                        <a:rPr lang="en-US" sz="1600" smtClean="0">
                          <a:latin typeface="Arial" pitchFamily="34" charset="0"/>
                          <a:cs typeface="Arial" pitchFamily="34" charset="0"/>
                        </a:rPr>
                        <a:t>0 1 0</a:t>
                      </a:r>
                    </a:p>
                    <a:p>
                      <a:r>
                        <a:rPr lang="en-US" sz="1600" smtClean="0">
                          <a:latin typeface="Arial" pitchFamily="34" charset="0"/>
                          <a:cs typeface="Arial" pitchFamily="34" charset="0"/>
                        </a:rPr>
                        <a:t>2 0 0</a:t>
                      </a:r>
                    </a:p>
                    <a:p>
                      <a:r>
                        <a:rPr lang="en-US" sz="1600" smtClean="0">
                          <a:latin typeface="Arial" pitchFamily="34" charset="0"/>
                          <a:cs typeface="Arial" pitchFamily="34" charset="0"/>
                        </a:rPr>
                        <a:t>3 0 3</a:t>
                      </a:r>
                    </a:p>
                    <a:p>
                      <a:r>
                        <a:rPr lang="en-US" sz="1600" smtClean="0">
                          <a:latin typeface="Arial" pitchFamily="34" charset="0"/>
                          <a:cs typeface="Arial" pitchFamily="34" charset="0"/>
                        </a:rPr>
                        <a:t>2 1 1</a:t>
                      </a:r>
                    </a:p>
                    <a:p>
                      <a:r>
                        <a:rPr lang="en-US" sz="1600" smtClean="0">
                          <a:latin typeface="Arial" pitchFamily="34" charset="0"/>
                          <a:cs typeface="Arial" pitchFamily="34" charset="0"/>
                        </a:rPr>
                        <a:t>0 2 2</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0 0 0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0 0 0</a:t>
                      </a:r>
                    </a:p>
                    <a:p>
                      <a:r>
                        <a:rPr lang="en-US" sz="1600" smtClean="0">
                          <a:latin typeface="Arial" pitchFamily="34" charset="0"/>
                          <a:cs typeface="Arial" pitchFamily="34" charset="0"/>
                        </a:rPr>
                        <a:t>2 0 2</a:t>
                      </a:r>
                    </a:p>
                    <a:p>
                      <a:r>
                        <a:rPr lang="en-US" sz="1600" smtClean="0">
                          <a:latin typeface="Arial" pitchFamily="34" charset="0"/>
                          <a:cs typeface="Arial" pitchFamily="34" charset="0"/>
                        </a:rPr>
                        <a:t>0 0 0</a:t>
                      </a:r>
                    </a:p>
                    <a:p>
                      <a:r>
                        <a:rPr lang="en-US" sz="1600" smtClean="0">
                          <a:latin typeface="Arial" pitchFamily="34" charset="0"/>
                          <a:cs typeface="Arial" pitchFamily="34" charset="0"/>
                        </a:rPr>
                        <a:t>1 0 0</a:t>
                      </a:r>
                    </a:p>
                    <a:p>
                      <a:r>
                        <a:rPr lang="en-US" sz="1600" smtClean="0">
                          <a:latin typeface="Arial" pitchFamily="34" charset="0"/>
                          <a:cs typeface="Arial" pitchFamily="34" charset="0"/>
                        </a:rPr>
                        <a:t>0 0 2</a:t>
                      </a:r>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r>
              <a:tr h="381000">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r>
              <a:tr h="381000">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r>
              <a:tr h="381000">
                <a:tc>
                  <a:txBody>
                    <a:bodyPr/>
                    <a:lstStyle/>
                    <a:p>
                      <a:endParaRPr lang="en-US" sz="1600" smtClean="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smtClean="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r>
              <a:tr h="381000">
                <a:tc>
                  <a:txBody>
                    <a:bodyPr/>
                    <a:lstStyle/>
                    <a:p>
                      <a:endParaRPr lang="en-US" sz="1600" smtClean="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1371600" y="0"/>
            <a:ext cx="7772400" cy="1143000"/>
          </a:xfrm>
        </p:spPr>
        <p:txBody>
          <a:bodyPr/>
          <a:lstStyle/>
          <a:p>
            <a:r>
              <a:rPr lang="en-US" sz="4000" b="1" smtClean="0">
                <a:latin typeface="Times New Roman" pitchFamily="18" charset="0"/>
                <a:cs typeface="Times New Roman" pitchFamily="18" charset="0"/>
              </a:rPr>
              <a:t>Deadlock Detection &amp; Recovery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Recovery from Deadlock</a:t>
            </a:r>
          </a:p>
        </p:txBody>
      </p:sp>
      <p:sp>
        <p:nvSpPr>
          <p:cNvPr id="29699" name="Rectangle 3"/>
          <p:cNvSpPr>
            <a:spLocks noGrp="1"/>
          </p:cNvSpPr>
          <p:nvPr>
            <p:ph type="body" idx="1"/>
          </p:nvPr>
        </p:nvSpPr>
        <p:spPr>
          <a:xfrm>
            <a:off x="304800" y="1371600"/>
            <a:ext cx="8610600" cy="5105400"/>
          </a:xfrm>
        </p:spPr>
        <p:txBody>
          <a:bodyPr/>
          <a:lstStyle/>
          <a:p>
            <a:pPr algn="just">
              <a:buClrTx/>
              <a:buSzTx/>
              <a:buFont typeface="Arial" charset="0"/>
              <a:buChar char="•"/>
              <a:defRPr/>
            </a:pPr>
            <a:r>
              <a:rPr lang="en-US" sz="2800" b="1" smtClean="0">
                <a:latin typeface="Times New Roman" pitchFamily="18" charset="0"/>
                <a:cs typeface="Times New Roman" pitchFamily="18" charset="0"/>
              </a:rPr>
              <a:t>Recovery through Preemption</a:t>
            </a:r>
          </a:p>
          <a:p>
            <a:pPr marL="339725" lvl="1" algn="just">
              <a:defRPr/>
            </a:pPr>
            <a:r>
              <a:rPr lang="en-US" sz="2600" smtClean="0">
                <a:latin typeface="Times New Roman" pitchFamily="18" charset="0"/>
                <a:cs typeface="Times New Roman" pitchFamily="18" charset="0"/>
              </a:rPr>
              <a:t>The ability to take a resource away from a process to allocate it to another process, and then give it back without the process noticing it is highly dependent on the nature of the resource.</a:t>
            </a:r>
          </a:p>
          <a:p>
            <a:pPr lvl="2" algn="just">
              <a:defRPr/>
            </a:pPr>
            <a:r>
              <a:rPr lang="en-US" smtClean="0">
                <a:latin typeface="Times New Roman" pitchFamily="18" charset="0"/>
                <a:cs typeface="Times New Roman" pitchFamily="18" charset="0"/>
              </a:rPr>
              <a:t>It may be possible to temporarily take a resource away from its current owner and give it to another process.</a:t>
            </a:r>
          </a:p>
          <a:p>
            <a:pPr lvl="2" algn="just">
              <a:defRPr/>
            </a:pPr>
            <a:r>
              <a:rPr lang="en-US" smtClean="0">
                <a:latin typeface="Times New Roman" pitchFamily="18" charset="0"/>
                <a:cs typeface="Times New Roman" pitchFamily="18" charset="0"/>
              </a:rPr>
              <a:t>Choosing the process to suspends largely on which ones have resources that can easily be taken back.</a:t>
            </a:r>
          </a:p>
          <a:p>
            <a:pPr lvl="2" algn="just">
              <a:defRPr/>
            </a:pPr>
            <a:r>
              <a:rPr lang="en-US" smtClean="0">
                <a:latin typeface="Times New Roman" pitchFamily="18" charset="0"/>
                <a:cs typeface="Times New Roman" pitchFamily="18" charset="0"/>
              </a:rPr>
              <a:t>In many cases, manual intervention may be required, especially in batch processing OS running on mainframes</a:t>
            </a:r>
          </a:p>
          <a:p>
            <a:pPr marL="285750" lvl="1" algn="just">
              <a:buFont typeface="Arial" charset="0"/>
              <a:buNone/>
              <a:defRPr/>
            </a:pPr>
            <a:r>
              <a:rPr lang="en-US" sz="2600" b="1" i="1" smtClean="0">
                <a:latin typeface="Times New Roman" pitchFamily="18" charset="0"/>
                <a:cs typeface="Times New Roman" pitchFamily="18" charset="0"/>
                <a:sym typeface="Wingdings" pitchFamily="2" charset="2"/>
              </a:rPr>
              <a:t> It i</a:t>
            </a:r>
            <a:r>
              <a:rPr lang="en-US" sz="2600" b="1" i="1" smtClean="0">
                <a:latin typeface="Times New Roman" pitchFamily="18" charset="0"/>
                <a:cs typeface="Times New Roman" pitchFamily="18" charset="0"/>
              </a:rPr>
              <a:t>s frequently difficult or impossible.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1371600" y="0"/>
            <a:ext cx="7772400" cy="914400"/>
          </a:xfrm>
        </p:spPr>
        <p:txBody>
          <a:bodyPr/>
          <a:lstStyle/>
          <a:p>
            <a:r>
              <a:rPr lang="en-US" sz="4000" b="1" smtClean="0">
                <a:latin typeface="Times New Roman" pitchFamily="18" charset="0"/>
                <a:cs typeface="Times New Roman" pitchFamily="18" charset="0"/>
              </a:rPr>
              <a:t>Deadlock Detection &amp; Recovery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Recovery through Rollback</a:t>
            </a:r>
          </a:p>
        </p:txBody>
      </p:sp>
      <p:sp>
        <p:nvSpPr>
          <p:cNvPr id="30723" name="Rectangle 3"/>
          <p:cNvSpPr>
            <a:spLocks noGrp="1"/>
          </p:cNvSpPr>
          <p:nvPr>
            <p:ph type="body" idx="1"/>
          </p:nvPr>
        </p:nvSpPr>
        <p:spPr>
          <a:xfrm>
            <a:off x="304800" y="1524000"/>
            <a:ext cx="8610600" cy="4876800"/>
          </a:xfrm>
        </p:spPr>
        <p:txBody>
          <a:bodyPr/>
          <a:lstStyle/>
          <a:p>
            <a:pPr algn="just">
              <a:lnSpc>
                <a:spcPct val="80000"/>
              </a:lnSpc>
              <a:buClrTx/>
              <a:buSzTx/>
              <a:buFont typeface="Arial" charset="0"/>
              <a:buChar char="•"/>
            </a:pPr>
            <a:r>
              <a:rPr lang="en-US" sz="2800" b="1" i="1" smtClean="0">
                <a:latin typeface="Times New Roman" pitchFamily="18" charset="0"/>
                <a:cs typeface="Times New Roman" pitchFamily="18" charset="0"/>
              </a:rPr>
              <a:t>Checkpoint</a:t>
            </a:r>
          </a:p>
          <a:p>
            <a:pPr lvl="1" algn="just">
              <a:lnSpc>
                <a:spcPct val="80000"/>
              </a:lnSpc>
            </a:pPr>
            <a:r>
              <a:rPr lang="en-US" sz="2400" smtClean="0">
                <a:latin typeface="Times New Roman" pitchFamily="18" charset="0"/>
                <a:cs typeface="Times New Roman" pitchFamily="18" charset="0"/>
              </a:rPr>
              <a:t>Periodically, each process state is written to system file (memory image, resource state assigned to the process) so that it can be restarted later.</a:t>
            </a:r>
          </a:p>
          <a:p>
            <a:pPr lvl="1" algn="just">
              <a:lnSpc>
                <a:spcPct val="80000"/>
              </a:lnSpc>
            </a:pPr>
            <a:r>
              <a:rPr lang="en-US" sz="2400" smtClean="0">
                <a:latin typeface="Times New Roman" pitchFamily="18" charset="0"/>
                <a:cs typeface="Times New Roman" pitchFamily="18" charset="0"/>
              </a:rPr>
              <a:t>To be most effective, new checkpoints should not overwrite old ones but should be written to new files, so as the process execute, a whole sequence accumulates.</a:t>
            </a:r>
          </a:p>
          <a:p>
            <a:pPr algn="just">
              <a:lnSpc>
                <a:spcPct val="80000"/>
              </a:lnSpc>
              <a:buClrTx/>
              <a:buSzTx/>
              <a:buFont typeface="Arial" charset="0"/>
              <a:buChar char="•"/>
            </a:pPr>
            <a:r>
              <a:rPr lang="en-US" sz="2800" b="1" i="1" smtClean="0">
                <a:latin typeface="Times New Roman" pitchFamily="18" charset="0"/>
                <a:cs typeface="Times New Roman" pitchFamily="18" charset="0"/>
              </a:rPr>
              <a:t>Recovery</a:t>
            </a:r>
          </a:p>
          <a:p>
            <a:pPr lvl="1" algn="just">
              <a:lnSpc>
                <a:spcPct val="80000"/>
              </a:lnSpc>
            </a:pPr>
            <a:r>
              <a:rPr lang="en-US" sz="2400" smtClean="0">
                <a:latin typeface="Times New Roman" pitchFamily="18" charset="0"/>
                <a:cs typeface="Times New Roman" pitchFamily="18" charset="0"/>
              </a:rPr>
              <a:t>When a deadlock is detected, a process is reset to an earlier checkpoint that did not have the resource.</a:t>
            </a:r>
          </a:p>
          <a:p>
            <a:pPr lvl="1" algn="just">
              <a:lnSpc>
                <a:spcPct val="80000"/>
              </a:lnSpc>
            </a:pPr>
            <a:r>
              <a:rPr lang="en-US" sz="2400" smtClean="0">
                <a:latin typeface="Times New Roman" pitchFamily="18" charset="0"/>
                <a:cs typeface="Times New Roman" pitchFamily="18" charset="0"/>
              </a:rPr>
              <a:t>Then, the resource is assigned to one of the deadlock processes</a:t>
            </a:r>
          </a:p>
          <a:p>
            <a:pPr lvl="1" algn="just">
              <a:lnSpc>
                <a:spcPct val="80000"/>
              </a:lnSpc>
            </a:pPr>
            <a:r>
              <a:rPr lang="en-US" sz="2400" smtClean="0">
                <a:latin typeface="Times New Roman" pitchFamily="18" charset="0"/>
                <a:cs typeface="Times New Roman" pitchFamily="18" charset="0"/>
              </a:rPr>
              <a:t>If the restarted process tries to acquire the resource again, it will have to wait until  the resource becomes available.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457200" y="0"/>
            <a:ext cx="8229600" cy="685800"/>
          </a:xfrm>
        </p:spPr>
        <p:txBody>
          <a:bodyPr/>
          <a:lstStyle/>
          <a:p>
            <a:r>
              <a:rPr lang="en-US" sz="4000" smtClean="0">
                <a:latin typeface="Times New Roman" pitchFamily="18" charset="0"/>
                <a:cs typeface="Times New Roman" pitchFamily="18" charset="0"/>
              </a:rPr>
              <a:t>Objectives …</a:t>
            </a:r>
          </a:p>
        </p:txBody>
      </p:sp>
      <p:sp>
        <p:nvSpPr>
          <p:cNvPr id="6147" name="Rectangle 3"/>
          <p:cNvSpPr>
            <a:spLocks noGrp="1"/>
          </p:cNvSpPr>
          <p:nvPr>
            <p:ph type="body" idx="4294967295"/>
          </p:nvPr>
        </p:nvSpPr>
        <p:spPr>
          <a:xfrm>
            <a:off x="304800" y="609600"/>
            <a:ext cx="8686800" cy="6248400"/>
          </a:xfrm>
        </p:spPr>
        <p:txBody>
          <a:bodyPr/>
          <a:lstStyle/>
          <a:p>
            <a:pPr>
              <a:lnSpc>
                <a:spcPct val="90000"/>
              </a:lnSpc>
            </a:pPr>
            <a:r>
              <a:rPr lang="en-US" sz="2800" b="1" smtClean="0">
                <a:latin typeface="Times New Roman" pitchFamily="18" charset="0"/>
                <a:cs typeface="Times New Roman" pitchFamily="18" charset="0"/>
              </a:rPr>
              <a:t>Deadlock avoidance</a:t>
            </a:r>
          </a:p>
          <a:p>
            <a:pPr lvl="1">
              <a:lnSpc>
                <a:spcPct val="90000"/>
              </a:lnSpc>
            </a:pPr>
            <a:r>
              <a:rPr lang="en-US" sz="2400" smtClean="0">
                <a:latin typeface="Times New Roman" pitchFamily="18" charset="0"/>
                <a:cs typeface="Times New Roman" pitchFamily="18" charset="0"/>
              </a:rPr>
              <a:t>Resource Trajectories – Đường đi của tài nguyên</a:t>
            </a:r>
          </a:p>
          <a:p>
            <a:pPr lvl="1">
              <a:lnSpc>
                <a:spcPct val="90000"/>
              </a:lnSpc>
            </a:pPr>
            <a:r>
              <a:rPr lang="en-US" sz="2400" smtClean="0">
                <a:latin typeface="Times New Roman" pitchFamily="18" charset="0"/>
                <a:cs typeface="Times New Roman" pitchFamily="18" charset="0"/>
              </a:rPr>
              <a:t>Safe and Unsafe States</a:t>
            </a:r>
          </a:p>
          <a:p>
            <a:pPr lvl="1">
              <a:lnSpc>
                <a:spcPct val="90000"/>
              </a:lnSpc>
            </a:pPr>
            <a:r>
              <a:rPr lang="en-US" sz="2400" smtClean="0">
                <a:latin typeface="Times New Roman" pitchFamily="18" charset="0"/>
                <a:cs typeface="Times New Roman" pitchFamily="18" charset="0"/>
              </a:rPr>
              <a:t>The Banker’s Algorithms for a Single Resource</a:t>
            </a:r>
          </a:p>
          <a:p>
            <a:pPr lvl="1">
              <a:lnSpc>
                <a:spcPct val="90000"/>
              </a:lnSpc>
            </a:pPr>
            <a:r>
              <a:rPr lang="en-US" sz="2400" smtClean="0">
                <a:latin typeface="Times New Roman" pitchFamily="18" charset="0"/>
                <a:cs typeface="Times New Roman" pitchFamily="18" charset="0"/>
              </a:rPr>
              <a:t>The Banker’s Algorithms for a Multiple Resource</a:t>
            </a:r>
          </a:p>
          <a:p>
            <a:pPr>
              <a:lnSpc>
                <a:spcPct val="90000"/>
              </a:lnSpc>
            </a:pPr>
            <a:r>
              <a:rPr lang="en-US" sz="2800" b="1" smtClean="0">
                <a:latin typeface="Times New Roman" pitchFamily="18" charset="0"/>
                <a:cs typeface="Times New Roman" pitchFamily="18" charset="0"/>
              </a:rPr>
              <a:t>Deadlock Prevention</a:t>
            </a:r>
          </a:p>
          <a:p>
            <a:pPr lvl="1">
              <a:lnSpc>
                <a:spcPct val="90000"/>
              </a:lnSpc>
            </a:pPr>
            <a:r>
              <a:rPr lang="en-US" sz="2400" smtClean="0">
                <a:latin typeface="Times New Roman" pitchFamily="18" charset="0"/>
                <a:cs typeface="Times New Roman" pitchFamily="18" charset="0"/>
              </a:rPr>
              <a:t>Attacking the Mutual Exclusion Condition </a:t>
            </a:r>
            <a:r>
              <a:rPr lang="en-US" sz="2000" smtClean="0">
                <a:latin typeface="Times New Roman" pitchFamily="18" charset="0"/>
                <a:cs typeface="Times New Roman" pitchFamily="18" charset="0"/>
              </a:rPr>
              <a:t>– Khử loại trừ hỗ tương</a:t>
            </a:r>
          </a:p>
          <a:p>
            <a:pPr lvl="1">
              <a:lnSpc>
                <a:spcPct val="90000"/>
              </a:lnSpc>
            </a:pPr>
            <a:r>
              <a:rPr lang="en-US" sz="2400" smtClean="0">
                <a:latin typeface="Times New Roman" pitchFamily="18" charset="0"/>
                <a:cs typeface="Times New Roman" pitchFamily="18" charset="0"/>
              </a:rPr>
              <a:t>Attacking the Hole and Wait Condition</a:t>
            </a:r>
          </a:p>
          <a:p>
            <a:pPr lvl="1">
              <a:lnSpc>
                <a:spcPct val="90000"/>
              </a:lnSpc>
            </a:pPr>
            <a:r>
              <a:rPr lang="en-US" sz="2400" smtClean="0">
                <a:latin typeface="Times New Roman" pitchFamily="18" charset="0"/>
                <a:cs typeface="Times New Roman" pitchFamily="18" charset="0"/>
              </a:rPr>
              <a:t>Attacking the No Preemption Condition</a:t>
            </a:r>
          </a:p>
          <a:p>
            <a:pPr lvl="1">
              <a:lnSpc>
                <a:spcPct val="90000"/>
              </a:lnSpc>
            </a:pPr>
            <a:r>
              <a:rPr lang="en-US" sz="2400" smtClean="0">
                <a:latin typeface="Times New Roman" pitchFamily="18" charset="0"/>
                <a:cs typeface="Times New Roman" pitchFamily="18" charset="0"/>
              </a:rPr>
              <a:t>Attacking the Circular Wait Condition</a:t>
            </a:r>
          </a:p>
          <a:p>
            <a:pPr>
              <a:lnSpc>
                <a:spcPct val="90000"/>
              </a:lnSpc>
            </a:pPr>
            <a:r>
              <a:rPr lang="en-US" sz="2800" b="1" smtClean="0">
                <a:latin typeface="Times New Roman" pitchFamily="18" charset="0"/>
                <a:cs typeface="Times New Roman" pitchFamily="18" charset="0"/>
              </a:rPr>
              <a:t>Other Issues</a:t>
            </a:r>
          </a:p>
          <a:p>
            <a:pPr lvl="1">
              <a:lnSpc>
                <a:spcPct val="90000"/>
              </a:lnSpc>
            </a:pPr>
            <a:r>
              <a:rPr lang="en-US" sz="2400" smtClean="0">
                <a:latin typeface="Times New Roman" pitchFamily="18" charset="0"/>
                <a:cs typeface="Times New Roman" pitchFamily="18" charset="0"/>
              </a:rPr>
              <a:t>Two-Phase Locking</a:t>
            </a:r>
          </a:p>
          <a:p>
            <a:pPr lvl="1">
              <a:lnSpc>
                <a:spcPct val="90000"/>
              </a:lnSpc>
            </a:pPr>
            <a:r>
              <a:rPr lang="en-US" sz="2400" smtClean="0">
                <a:latin typeface="Times New Roman" pitchFamily="18" charset="0"/>
                <a:cs typeface="Times New Roman" pitchFamily="18" charset="0"/>
              </a:rPr>
              <a:t>Communication Deadlocks</a:t>
            </a:r>
          </a:p>
          <a:p>
            <a:pPr lvl="1">
              <a:lnSpc>
                <a:spcPct val="90000"/>
              </a:lnSpc>
            </a:pPr>
            <a:r>
              <a:rPr lang="en-US" sz="2400" smtClean="0">
                <a:latin typeface="Times New Roman" pitchFamily="18" charset="0"/>
                <a:cs typeface="Times New Roman" pitchFamily="18" charset="0"/>
              </a:rPr>
              <a:t>Live Lock</a:t>
            </a:r>
          </a:p>
          <a:p>
            <a:pPr lvl="1">
              <a:lnSpc>
                <a:spcPct val="90000"/>
              </a:lnSpc>
            </a:pPr>
            <a:r>
              <a:rPr lang="en-US" sz="2400" smtClean="0">
                <a:latin typeface="Times New Roman" pitchFamily="18" charset="0"/>
                <a:cs typeface="Times New Roman" pitchFamily="18" charset="0"/>
              </a:rPr>
              <a:t>Starvation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1371600" y="0"/>
            <a:ext cx="7772400" cy="914400"/>
          </a:xfrm>
        </p:spPr>
        <p:txBody>
          <a:bodyPr/>
          <a:lstStyle/>
          <a:p>
            <a:r>
              <a:rPr lang="en-US" sz="4000" b="1" smtClean="0">
                <a:latin typeface="Times New Roman" pitchFamily="18" charset="0"/>
                <a:cs typeface="Times New Roman" pitchFamily="18" charset="0"/>
              </a:rPr>
              <a:t>Deadlock Detection &amp; Recovery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Recovery through Killing Processes</a:t>
            </a:r>
          </a:p>
        </p:txBody>
      </p:sp>
      <p:sp>
        <p:nvSpPr>
          <p:cNvPr id="31747" name="Rectangle 3"/>
          <p:cNvSpPr>
            <a:spLocks noGrp="1"/>
          </p:cNvSpPr>
          <p:nvPr>
            <p:ph type="body" idx="4294967295"/>
          </p:nvPr>
        </p:nvSpPr>
        <p:spPr>
          <a:xfrm>
            <a:off x="228600" y="1143000"/>
            <a:ext cx="8610600" cy="5334000"/>
          </a:xfrm>
        </p:spPr>
        <p:txBody>
          <a:bodyPr/>
          <a:lstStyle/>
          <a:p>
            <a:pPr algn="just"/>
            <a:r>
              <a:rPr lang="en-US" sz="2600" smtClean="0">
                <a:latin typeface="Times New Roman" pitchFamily="18" charset="0"/>
                <a:cs typeface="Times New Roman" pitchFamily="18" charset="0"/>
              </a:rPr>
              <a:t>Kill one or more process(es) in the cycle (it’s crudest -thô thiển- but simplest)</a:t>
            </a:r>
          </a:p>
          <a:p>
            <a:pPr algn="just"/>
            <a:r>
              <a:rPr lang="en-US" sz="2600" b="1" i="1" smtClean="0">
                <a:latin typeface="Times New Roman" pitchFamily="18" charset="0"/>
                <a:cs typeface="Times New Roman" pitchFamily="18" charset="0"/>
              </a:rPr>
              <a:t>First approach</a:t>
            </a:r>
          </a:p>
          <a:p>
            <a:pPr lvl="1" algn="just"/>
            <a:r>
              <a:rPr lang="en-US" sz="2200" smtClean="0">
                <a:latin typeface="Times New Roman" pitchFamily="18" charset="0"/>
                <a:cs typeface="Times New Roman" pitchFamily="18" charset="0"/>
              </a:rPr>
              <a:t>Repeating until the cycle is broken</a:t>
            </a:r>
          </a:p>
          <a:p>
            <a:pPr lvl="1" algn="just"/>
            <a:r>
              <a:rPr lang="en-US" sz="2200" smtClean="0">
                <a:latin typeface="Times New Roman" pitchFamily="18" charset="0"/>
                <a:cs typeface="Times New Roman" pitchFamily="18" charset="0"/>
              </a:rPr>
              <a:t>Kill process in the cycle</a:t>
            </a:r>
          </a:p>
          <a:p>
            <a:pPr lvl="1" algn="just"/>
            <a:r>
              <a:rPr lang="en-US" sz="2200" smtClean="0">
                <a:latin typeface="Times New Roman" pitchFamily="18" charset="0"/>
                <a:cs typeface="Times New Roman" pitchFamily="18" charset="0"/>
              </a:rPr>
              <a:t>Check the cycle, if so, go back to the first line</a:t>
            </a:r>
          </a:p>
          <a:p>
            <a:pPr algn="just"/>
            <a:r>
              <a:rPr lang="en-US" sz="2600" b="1" i="1" smtClean="0">
                <a:latin typeface="Times New Roman" pitchFamily="18" charset="0"/>
                <a:cs typeface="Times New Roman" pitchFamily="18" charset="0"/>
              </a:rPr>
              <a:t>Second approach</a:t>
            </a:r>
          </a:p>
          <a:p>
            <a:pPr lvl="1" algn="just"/>
            <a:r>
              <a:rPr lang="en-US" sz="2200" smtClean="0">
                <a:latin typeface="Times New Roman" pitchFamily="18" charset="0"/>
                <a:cs typeface="Times New Roman" pitchFamily="18" charset="0"/>
              </a:rPr>
              <a:t>A process not in a cycle can be chosen as the victim in order to release its resource.</a:t>
            </a:r>
          </a:p>
          <a:p>
            <a:pPr lvl="1" algn="just"/>
            <a:r>
              <a:rPr lang="en-US" sz="2200" smtClean="0">
                <a:latin typeface="Times New Roman" pitchFamily="18" charset="0"/>
                <a:cs typeface="Times New Roman" pitchFamily="18" charset="0"/>
              </a:rPr>
              <a:t>The process to be killed is carefully chosen because it is holding resources that some processes in the cycle need it.</a:t>
            </a:r>
          </a:p>
          <a:p>
            <a:pPr algn="just"/>
            <a:r>
              <a:rPr lang="en-US" sz="2400" b="1" i="1" smtClean="0">
                <a:latin typeface="Times New Roman" pitchFamily="18" charset="0"/>
                <a:cs typeface="Times New Roman" pitchFamily="18" charset="0"/>
              </a:rPr>
              <a:t>Notes: The process victim should be chosen only if it can be </a:t>
            </a:r>
            <a:r>
              <a:rPr lang="en-US" sz="2400" b="1" i="1" smtClean="0">
                <a:latin typeface="Times New Roman" pitchFamily="18" charset="0"/>
                <a:cs typeface="Times New Roman" pitchFamily="18" charset="0"/>
              </a:rPr>
              <a:t>re-run </a:t>
            </a:r>
            <a:r>
              <a:rPr lang="en-US" sz="2400" b="1" i="1" smtClean="0">
                <a:latin typeface="Times New Roman" pitchFamily="18" charset="0"/>
                <a:cs typeface="Times New Roman" pitchFamily="18" charset="0"/>
              </a:rPr>
              <a:t>from the beginning with no ill effects.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Context</a:t>
            </a:r>
          </a:p>
        </p:txBody>
      </p:sp>
      <p:sp>
        <p:nvSpPr>
          <p:cNvPr id="32771" name="Rectangle 3"/>
          <p:cNvSpPr>
            <a:spLocks noGrp="1"/>
          </p:cNvSpPr>
          <p:nvPr>
            <p:ph type="body" sz="half" idx="1"/>
          </p:nvPr>
        </p:nvSpPr>
        <p:spPr>
          <a:xfrm>
            <a:off x="228600" y="1600200"/>
            <a:ext cx="8534400" cy="4648200"/>
          </a:xfrm>
        </p:spPr>
        <p:txBody>
          <a:bodyPr/>
          <a:lstStyle/>
          <a:p>
            <a:pPr algn="just"/>
            <a:r>
              <a:rPr lang="en-US" sz="2800" smtClean="0">
                <a:latin typeface="Times New Roman" pitchFamily="18" charset="0"/>
                <a:cs typeface="Times New Roman" pitchFamily="18" charset="0"/>
              </a:rPr>
              <a:t>In most system, resources are requested one at a time (does not ask resources all at one).</a:t>
            </a:r>
          </a:p>
          <a:p>
            <a:pPr algn="just"/>
            <a:r>
              <a:rPr lang="en-US" sz="2800" smtClean="0">
                <a:latin typeface="Times New Roman" pitchFamily="18" charset="0"/>
                <a:cs typeface="Times New Roman" pitchFamily="18" charset="0"/>
              </a:rPr>
              <a:t>The system must be able to decide whether granting a resource is safe or not and only make the allocation when it is safe.</a:t>
            </a:r>
          </a:p>
          <a:p>
            <a:pPr algn="just"/>
            <a:r>
              <a:rPr lang="en-US" sz="2800" smtClean="0">
                <a:latin typeface="Times New Roman" pitchFamily="18" charset="0"/>
                <a:cs typeface="Times New Roman" pitchFamily="18" charset="0"/>
              </a:rPr>
              <a:t>Is there an algorithm that can always avoid deadlock by making the right choice all the time?</a:t>
            </a:r>
          </a:p>
          <a:p>
            <a:pPr lvl="1" algn="just"/>
            <a:r>
              <a:rPr lang="en-US" sz="2400" smtClean="0">
                <a:latin typeface="Times New Roman" pitchFamily="18" charset="0"/>
                <a:cs typeface="Times New Roman" pitchFamily="18" charset="0"/>
              </a:rPr>
              <a:t>Yes, the deadlock can be avoided, but </a:t>
            </a:r>
            <a:r>
              <a:rPr lang="en-US" sz="2400" b="1" smtClean="0">
                <a:solidFill>
                  <a:srgbClr val="FF0000"/>
                </a:solidFill>
                <a:latin typeface="Times New Roman" pitchFamily="18" charset="0"/>
                <a:cs typeface="Times New Roman" pitchFamily="18" charset="0"/>
              </a:rPr>
              <a:t>only if certain information is available in advance.</a:t>
            </a:r>
          </a:p>
          <a:p>
            <a:pPr lvl="1" algn="just">
              <a:buFont typeface="Arial" charset="0"/>
              <a:buNone/>
            </a:pPr>
            <a:r>
              <a:rPr lang="en-US" sz="2400" b="1" smtClean="0">
                <a:latin typeface="Times New Roman" pitchFamily="18" charset="0"/>
                <a:cs typeface="Times New Roman" pitchFamily="18" charset="0"/>
                <a:sym typeface="Wingdings" pitchFamily="2" charset="2"/>
              </a:rPr>
              <a:t> Resources are allocated </a:t>
            </a:r>
            <a:r>
              <a:rPr lang="en-US" sz="2400" b="1" smtClean="0">
                <a:latin typeface="Times New Roman" pitchFamily="18" charset="0"/>
                <a:cs typeface="Times New Roman" pitchFamily="18" charset="0"/>
              </a:rPr>
              <a:t>carefully.</a:t>
            </a:r>
          </a:p>
        </p:txBody>
      </p:sp>
      <p:sp>
        <p:nvSpPr>
          <p:cNvPr id="4" name="Slide Number Placeholder 3"/>
          <p:cNvSpPr>
            <a:spLocks noGrp="1"/>
          </p:cNvSpPr>
          <p:nvPr>
            <p:ph type="sldNum" sz="quarter" idx="12"/>
          </p:nvPr>
        </p:nvSpPr>
        <p:spPr/>
        <p:txBody>
          <a:bodyPr/>
          <a:lstStyle/>
          <a:p>
            <a:pPr>
              <a:defRPr/>
            </a:pPr>
            <a:fld id="{60029FE2-55CB-4B9A-9B06-35B79DBD3729}"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t>Deadlocks (61 slides)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p:cNvPicPr>
            <a:picLocks noChangeAspect="1" noChangeArrowheads="1"/>
          </p:cNvPicPr>
          <p:nvPr/>
        </p:nvPicPr>
        <p:blipFill>
          <a:blip r:embed="rId3"/>
          <a:srcRect/>
          <a:stretch>
            <a:fillRect/>
          </a:stretch>
        </p:blipFill>
        <p:spPr bwMode="auto">
          <a:xfrm>
            <a:off x="919163" y="1133475"/>
            <a:ext cx="7305675" cy="4591050"/>
          </a:xfrm>
          <a:prstGeom prst="rect">
            <a:avLst/>
          </a:prstGeom>
          <a:noFill/>
          <a:ln w="9525">
            <a:noFill/>
            <a:miter lim="800000"/>
            <a:headEnd/>
            <a:tailEnd/>
          </a:ln>
        </p:spPr>
      </p:pic>
      <p:sp>
        <p:nvSpPr>
          <p:cNvPr id="33795" name="Rectangle 2"/>
          <p:cNvSpPr>
            <a:spLocks noGrp="1"/>
          </p:cNvSpPr>
          <p:nvPr>
            <p:ph type="title" idx="4294967295"/>
          </p:nvPr>
        </p:nvSpPr>
        <p:spPr>
          <a:xfrm>
            <a:off x="0" y="76200"/>
            <a:ext cx="9144000" cy="1066800"/>
          </a:xfrm>
        </p:spPr>
        <p:txBody>
          <a:bodyPr/>
          <a:lstStyle/>
          <a:p>
            <a:r>
              <a:rPr lang="en-US" b="1" smtClean="0">
                <a:latin typeface="Times New Roman" pitchFamily="18" charset="0"/>
                <a:cs typeface="Times New Roman" pitchFamily="18" charset="0"/>
              </a:rPr>
              <a:t> </a:t>
            </a:r>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Resource Trajectories</a:t>
            </a:r>
          </a:p>
        </p:txBody>
      </p:sp>
      <p:sp>
        <p:nvSpPr>
          <p:cNvPr id="33796" name="Text Box 4"/>
          <p:cNvSpPr txBox="1">
            <a:spLocks noChangeArrowheads="1"/>
          </p:cNvSpPr>
          <p:nvPr/>
        </p:nvSpPr>
        <p:spPr bwMode="auto">
          <a:xfrm>
            <a:off x="3429000" y="5943600"/>
            <a:ext cx="3086100" cy="523875"/>
          </a:xfrm>
          <a:prstGeom prst="rect">
            <a:avLst/>
          </a:prstGeom>
          <a:noFill/>
          <a:ln w="9525">
            <a:noFill/>
            <a:miter lim="800000"/>
            <a:headEnd/>
            <a:tailEnd/>
          </a:ln>
        </p:spPr>
        <p:txBody>
          <a:bodyPr wrap="none">
            <a:spAutoFit/>
          </a:bodyPr>
          <a:lstStyle/>
          <a:p>
            <a:pPr algn="ctr"/>
            <a:r>
              <a:rPr lang="en-US" sz="1400" b="1">
                <a:cs typeface="Arial" charset="0"/>
              </a:rPr>
              <a:t>Two process resource trajectories</a:t>
            </a:r>
          </a:p>
          <a:p>
            <a:pPr algn="ctr"/>
            <a:r>
              <a:rPr lang="en-US" sz="1400" b="1">
                <a:cs typeface="Arial" charset="0"/>
              </a:rPr>
              <a:t>Tanenbaum, Fig. 6-8.</a:t>
            </a:r>
          </a:p>
        </p:txBody>
      </p:sp>
      <p:sp>
        <p:nvSpPr>
          <p:cNvPr id="7" name="Rectangle 6"/>
          <p:cNvSpPr/>
          <p:nvPr/>
        </p:nvSpPr>
        <p:spPr>
          <a:xfrm>
            <a:off x="7239000" y="51816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Instructions of the process A</a:t>
            </a:r>
          </a:p>
        </p:txBody>
      </p:sp>
      <p:sp>
        <p:nvSpPr>
          <p:cNvPr id="8" name="Rectangle 7"/>
          <p:cNvSpPr/>
          <p:nvPr/>
        </p:nvSpPr>
        <p:spPr>
          <a:xfrm>
            <a:off x="228600" y="39624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Instructions of the process B</a:t>
            </a:r>
          </a:p>
        </p:txBody>
      </p:sp>
      <p:sp>
        <p:nvSpPr>
          <p:cNvPr id="9" name="Rectangle 8"/>
          <p:cNvSpPr/>
          <p:nvPr/>
        </p:nvSpPr>
        <p:spPr>
          <a:xfrm>
            <a:off x="3429000" y="56388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Resources needed</a:t>
            </a:r>
          </a:p>
        </p:txBody>
      </p:sp>
      <p:sp>
        <p:nvSpPr>
          <p:cNvPr id="15" name="Rectangle 14"/>
          <p:cNvSpPr/>
          <p:nvPr/>
        </p:nvSpPr>
        <p:spPr>
          <a:xfrm>
            <a:off x="76200" y="2286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Resources needed</a:t>
            </a:r>
          </a:p>
        </p:txBody>
      </p:sp>
      <p:sp>
        <p:nvSpPr>
          <p:cNvPr id="18" name="Rectangle 17"/>
          <p:cNvSpPr/>
          <p:nvPr/>
        </p:nvSpPr>
        <p:spPr>
          <a:xfrm>
            <a:off x="7620000" y="2057400"/>
            <a:ext cx="121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The plotter is needed by both processes.</a:t>
            </a:r>
          </a:p>
        </p:txBody>
      </p:sp>
      <p:cxnSp>
        <p:nvCxnSpPr>
          <p:cNvPr id="20" name="Straight Arrow Connector 19"/>
          <p:cNvCxnSpPr>
            <a:stCxn id="18" idx="1"/>
          </p:cNvCxnSpPr>
          <p:nvPr/>
        </p:nvCxnSpPr>
        <p:spPr>
          <a:xfrm rot="10800000">
            <a:off x="5105400" y="2743200"/>
            <a:ext cx="2514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32</a:t>
            </a:fld>
            <a:endParaRPr lang="en-US"/>
          </a:p>
        </p:txBody>
      </p:sp>
      <p:sp>
        <p:nvSpPr>
          <p:cNvPr id="12" name="Footer Placeholder 11"/>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Safe and Unsafe States</a:t>
            </a:r>
          </a:p>
        </p:txBody>
      </p:sp>
      <p:sp>
        <p:nvSpPr>
          <p:cNvPr id="34819" name="Rectangle 3"/>
          <p:cNvSpPr>
            <a:spLocks noGrp="1"/>
          </p:cNvSpPr>
          <p:nvPr>
            <p:ph type="body" sz="half" idx="1"/>
          </p:nvPr>
        </p:nvSpPr>
        <p:spPr>
          <a:xfrm>
            <a:off x="228600" y="1219200"/>
            <a:ext cx="8534400" cy="5029200"/>
          </a:xfrm>
        </p:spPr>
        <p:txBody>
          <a:bodyPr/>
          <a:lstStyle/>
          <a:p>
            <a:pPr algn="just">
              <a:lnSpc>
                <a:spcPct val="90000"/>
              </a:lnSpc>
              <a:defRPr/>
            </a:pPr>
            <a:r>
              <a:rPr lang="en-US" sz="2600" b="1" i="1" smtClean="0">
                <a:latin typeface="Times New Roman" pitchFamily="18" charset="0"/>
                <a:cs typeface="Times New Roman" pitchFamily="18" charset="0"/>
              </a:rPr>
              <a:t>A state is said to be safe if there is some scheduling order in which every process can run to completion even if all of them suddenly request their maximum number of resources immediately</a:t>
            </a:r>
            <a:r>
              <a:rPr lang="en-US" sz="2600" smtClean="0">
                <a:latin typeface="Times New Roman" pitchFamily="18" charset="0"/>
                <a:cs typeface="Times New Roman" pitchFamily="18" charset="0"/>
              </a:rPr>
              <a:t>.</a:t>
            </a:r>
          </a:p>
          <a:p>
            <a:pPr algn="just">
              <a:lnSpc>
                <a:spcPct val="90000"/>
              </a:lnSpc>
              <a:defRPr/>
            </a:pPr>
            <a:r>
              <a:rPr lang="en-US" sz="2600" smtClean="0">
                <a:latin typeface="Times New Roman" pitchFamily="18" charset="0"/>
                <a:cs typeface="Times New Roman" pitchFamily="18" charset="0"/>
              </a:rPr>
              <a:t>A system is in a safe state only if there exists a safe sequence.</a:t>
            </a:r>
          </a:p>
          <a:p>
            <a:pPr lvl="1" algn="just">
              <a:lnSpc>
                <a:spcPct val="90000"/>
              </a:lnSpc>
              <a:defRPr/>
            </a:pPr>
            <a:r>
              <a:rPr lang="en-US" sz="2400" smtClean="0">
                <a:latin typeface="Times New Roman" pitchFamily="18" charset="0"/>
                <a:cs typeface="Times New Roman" pitchFamily="18" charset="0"/>
              </a:rPr>
              <a:t>Let n process in order P</a:t>
            </a:r>
            <a:r>
              <a:rPr lang="en-US" sz="2400" baseline="-25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 P</a:t>
            </a:r>
            <a:r>
              <a:rPr lang="en-US" sz="2400" baseline="-25000" smtClean="0">
                <a:latin typeface="Times New Roman" pitchFamily="18" charset="0"/>
                <a:cs typeface="Times New Roman" pitchFamily="18" charset="0"/>
              </a:rPr>
              <a:t>n</a:t>
            </a:r>
            <a:r>
              <a:rPr lang="en-US" sz="2400" smtClean="0">
                <a:latin typeface="Times New Roman" pitchFamily="18" charset="0"/>
                <a:cs typeface="Times New Roman" pitchFamily="18" charset="0"/>
              </a:rPr>
              <a:t>. Each process is a safe sequence for current allocation state if:</a:t>
            </a:r>
          </a:p>
          <a:p>
            <a:pPr lvl="2" algn="just">
              <a:lnSpc>
                <a:spcPct val="90000"/>
              </a:lnSpc>
              <a:defRPr/>
            </a:pPr>
            <a:r>
              <a:rPr lang="en-US" sz="2000" smtClean="0">
                <a:latin typeface="Times New Roman" pitchFamily="18" charset="0"/>
                <a:cs typeface="Times New Roman" pitchFamily="18" charset="0"/>
              </a:rPr>
              <a:t>For each P</a:t>
            </a:r>
            <a:r>
              <a:rPr lang="en-US" sz="2000" baseline="-25000" smtClean="0">
                <a:latin typeface="Times New Roman" pitchFamily="18" charset="0"/>
                <a:cs typeface="Times New Roman" pitchFamily="18" charset="0"/>
              </a:rPr>
              <a:t>i</a:t>
            </a:r>
            <a:r>
              <a:rPr lang="en-US" sz="2000" smtClean="0">
                <a:latin typeface="Times New Roman" pitchFamily="18" charset="0"/>
                <a:cs typeface="Times New Roman" pitchFamily="18" charset="0"/>
              </a:rPr>
              <a:t>, the resources that P</a:t>
            </a:r>
            <a:r>
              <a:rPr lang="en-US" sz="2000" baseline="-25000" smtClean="0">
                <a:latin typeface="Times New Roman" pitchFamily="18" charset="0"/>
                <a:cs typeface="Times New Roman" pitchFamily="18" charset="0"/>
              </a:rPr>
              <a:t>i</a:t>
            </a:r>
            <a:r>
              <a:rPr lang="en-US" sz="2000" smtClean="0">
                <a:latin typeface="Times New Roman" pitchFamily="18" charset="0"/>
                <a:cs typeface="Times New Roman" pitchFamily="18" charset="0"/>
              </a:rPr>
              <a:t> still request can be satisfied by the currently available resources </a:t>
            </a:r>
            <a:r>
              <a:rPr lang="en-US" sz="2000" smtClean="0">
                <a:solidFill>
                  <a:srgbClr val="FF0000"/>
                </a:solidFill>
                <a:latin typeface="Times New Roman" pitchFamily="18" charset="0"/>
                <a:cs typeface="Times New Roman" pitchFamily="18" charset="0"/>
              </a:rPr>
              <a:t>plus</a:t>
            </a:r>
            <a:r>
              <a:rPr lang="en-US" sz="2000" smtClean="0">
                <a:latin typeface="Times New Roman" pitchFamily="18" charset="0"/>
                <a:cs typeface="Times New Roman" pitchFamily="18" charset="0"/>
              </a:rPr>
              <a:t> </a:t>
            </a:r>
            <a:r>
              <a:rPr lang="en-US" sz="2000" smtClean="0">
                <a:solidFill>
                  <a:srgbClr val="0070C0"/>
                </a:solidFill>
                <a:latin typeface="Times New Roman" pitchFamily="18" charset="0"/>
                <a:cs typeface="Times New Roman" pitchFamily="18" charset="0"/>
              </a:rPr>
              <a:t>the resources held by all the P</a:t>
            </a:r>
            <a:r>
              <a:rPr lang="en-US" sz="2000" baseline="-25000" smtClean="0">
                <a:solidFill>
                  <a:srgbClr val="0070C0"/>
                </a:solidFill>
                <a:latin typeface="Times New Roman" pitchFamily="18" charset="0"/>
                <a:cs typeface="Times New Roman" pitchFamily="18" charset="0"/>
              </a:rPr>
              <a:t>j</a:t>
            </a:r>
            <a:r>
              <a:rPr lang="en-US" sz="2000" smtClean="0">
                <a:solidFill>
                  <a:srgbClr val="0070C0"/>
                </a:solidFill>
                <a:latin typeface="Times New Roman" pitchFamily="18" charset="0"/>
                <a:cs typeface="Times New Roman" pitchFamily="18" charset="0"/>
              </a:rPr>
              <a:t>, with j &lt; i. </a:t>
            </a:r>
            <a:r>
              <a:rPr lang="en-US" sz="2000" smtClean="0">
                <a:latin typeface="Times New Roman" pitchFamily="18" charset="0"/>
                <a:cs typeface="Times New Roman" pitchFamily="18" charset="0"/>
              </a:rPr>
              <a:t>If the resource that P</a:t>
            </a:r>
            <a:r>
              <a:rPr lang="en-US" sz="2000" baseline="-25000" smtClean="0">
                <a:latin typeface="Times New Roman" pitchFamily="18" charset="0"/>
                <a:cs typeface="Times New Roman" pitchFamily="18" charset="0"/>
              </a:rPr>
              <a:t>i</a:t>
            </a:r>
            <a:r>
              <a:rPr lang="en-US" sz="2000" smtClean="0">
                <a:latin typeface="Times New Roman" pitchFamily="18" charset="0"/>
                <a:cs typeface="Times New Roman" pitchFamily="18" charset="0"/>
              </a:rPr>
              <a:t> needs are not immediately available, the P</a:t>
            </a:r>
            <a:r>
              <a:rPr lang="en-US" sz="2000" baseline="-25000" smtClean="0">
                <a:latin typeface="Times New Roman" pitchFamily="18" charset="0"/>
                <a:cs typeface="Times New Roman" pitchFamily="18" charset="0"/>
              </a:rPr>
              <a:t>i</a:t>
            </a:r>
            <a:r>
              <a:rPr lang="en-US" sz="2000" smtClean="0">
                <a:latin typeface="Times New Roman" pitchFamily="18" charset="0"/>
                <a:cs typeface="Times New Roman" pitchFamily="18" charset="0"/>
              </a:rPr>
              <a:t> can wait until all P</a:t>
            </a:r>
            <a:r>
              <a:rPr lang="en-US" sz="2000" baseline="-25000" smtClean="0">
                <a:latin typeface="Times New Roman" pitchFamily="18" charset="0"/>
                <a:cs typeface="Times New Roman" pitchFamily="18" charset="0"/>
              </a:rPr>
              <a:t>j</a:t>
            </a:r>
            <a:r>
              <a:rPr lang="en-US" sz="2000" smtClean="0">
                <a:latin typeface="Times New Roman" pitchFamily="18" charset="0"/>
                <a:cs typeface="Times New Roman" pitchFamily="18" charset="0"/>
              </a:rPr>
              <a:t> have finished ( j &lt; i). When P</a:t>
            </a:r>
            <a:r>
              <a:rPr lang="en-US" sz="2000" baseline="-25000" smtClean="0">
                <a:latin typeface="Times New Roman" pitchFamily="18" charset="0"/>
                <a:cs typeface="Times New Roman" pitchFamily="18" charset="0"/>
              </a:rPr>
              <a:t>i</a:t>
            </a:r>
            <a:r>
              <a:rPr lang="en-US" sz="2000" smtClean="0">
                <a:latin typeface="Times New Roman" pitchFamily="18" charset="0"/>
                <a:cs typeface="Times New Roman" pitchFamily="18" charset="0"/>
              </a:rPr>
              <a:t> terminates, the P</a:t>
            </a:r>
            <a:r>
              <a:rPr lang="en-US" sz="2000" baseline="-25000" smtClean="0">
                <a:latin typeface="Times New Roman" pitchFamily="18" charset="0"/>
                <a:cs typeface="Times New Roman" pitchFamily="18" charset="0"/>
              </a:rPr>
              <a:t>i+1</a:t>
            </a:r>
            <a:r>
              <a:rPr lang="en-US" sz="2000" smtClean="0">
                <a:latin typeface="Times New Roman" pitchFamily="18" charset="0"/>
                <a:cs typeface="Times New Roman" pitchFamily="18" charset="0"/>
              </a:rPr>
              <a:t> can obtain its needed resource.</a:t>
            </a:r>
          </a:p>
          <a:p>
            <a:pPr marL="0" lvl="2" indent="0" algn="ctr">
              <a:lnSpc>
                <a:spcPct val="90000"/>
              </a:lnSpc>
              <a:buFont typeface="Arial" charset="0"/>
              <a:buNone/>
              <a:defRPr/>
            </a:pPr>
            <a:r>
              <a:rPr lang="en-US" b="1" smtClean="0">
                <a:solidFill>
                  <a:srgbClr val="FF3300"/>
                </a:solidFill>
                <a:latin typeface="Times New Roman" pitchFamily="18" charset="0"/>
                <a:cs typeface="Times New Roman" pitchFamily="18" charset="0"/>
                <a:sym typeface="Wingdings" pitchFamily="2" charset="2"/>
              </a:rPr>
              <a:t>T</a:t>
            </a:r>
            <a:r>
              <a:rPr lang="en-US" b="1" smtClean="0">
                <a:solidFill>
                  <a:srgbClr val="FF3300"/>
                </a:solidFill>
                <a:latin typeface="Times New Roman" pitchFamily="18" charset="0"/>
                <a:cs typeface="Times New Roman" pitchFamily="18" charset="0"/>
              </a:rPr>
              <a:t>his condition does not satisfied </a:t>
            </a:r>
            <a:r>
              <a:rPr lang="en-US" b="1" smtClean="0">
                <a:solidFill>
                  <a:srgbClr val="FF3300"/>
                </a:solidFill>
                <a:latin typeface="Times New Roman" pitchFamily="18" charset="0"/>
                <a:cs typeface="Times New Roman" pitchFamily="18" charset="0"/>
                <a:sym typeface="Wingdings" pitchFamily="2" charset="2"/>
              </a:rPr>
              <a:t> t</a:t>
            </a:r>
            <a:r>
              <a:rPr lang="en-US" b="1" smtClean="0">
                <a:solidFill>
                  <a:srgbClr val="FF3300"/>
                </a:solidFill>
                <a:latin typeface="Times New Roman" pitchFamily="18" charset="0"/>
                <a:cs typeface="Times New Roman" pitchFamily="18" charset="0"/>
              </a:rPr>
              <a:t>he system state is unsafe.</a:t>
            </a:r>
          </a:p>
        </p:txBody>
      </p:sp>
      <p:sp>
        <p:nvSpPr>
          <p:cNvPr id="4" name="Slide Number Placeholder 3"/>
          <p:cNvSpPr>
            <a:spLocks noGrp="1"/>
          </p:cNvSpPr>
          <p:nvPr>
            <p:ph type="sldNum" sz="quarter" idx="12"/>
          </p:nvPr>
        </p:nvSpPr>
        <p:spPr/>
        <p:txBody>
          <a:bodyPr/>
          <a:lstStyle/>
          <a:p>
            <a:pPr>
              <a:defRPr/>
            </a:pPr>
            <a:fld id="{60029FE2-55CB-4B9A-9B06-35B79DBD3729}"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t>Deadlocks (61 slides)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Safe and Unsafe States</a:t>
            </a:r>
          </a:p>
        </p:txBody>
      </p:sp>
      <p:sp>
        <p:nvSpPr>
          <p:cNvPr id="35843" name="Rectangle 3"/>
          <p:cNvSpPr>
            <a:spLocks noGrp="1"/>
          </p:cNvSpPr>
          <p:nvPr>
            <p:ph type="body" sz="half" idx="1"/>
          </p:nvPr>
        </p:nvSpPr>
        <p:spPr>
          <a:xfrm>
            <a:off x="228600" y="1676400"/>
            <a:ext cx="8610600" cy="2438400"/>
          </a:xfrm>
        </p:spPr>
        <p:txBody>
          <a:bodyPr/>
          <a:lstStyle/>
          <a:p>
            <a:pPr algn="just"/>
            <a:r>
              <a:rPr lang="en-US" sz="2800" b="1" i="1" smtClean="0">
                <a:latin typeface="Times New Roman" pitchFamily="18" charset="0"/>
                <a:cs typeface="Times New Roman" pitchFamily="18" charset="0"/>
              </a:rPr>
              <a:t>Basic fact</a:t>
            </a:r>
          </a:p>
          <a:p>
            <a:pPr lvl="1" algn="just"/>
            <a:r>
              <a:rPr lang="en-US" sz="2400" smtClean="0">
                <a:latin typeface="Times New Roman" pitchFamily="18" charset="0"/>
                <a:cs typeface="Times New Roman" pitchFamily="18" charset="0"/>
              </a:rPr>
              <a:t>If a system is in safe state → no deadlocks</a:t>
            </a:r>
          </a:p>
          <a:p>
            <a:pPr lvl="1" algn="just"/>
            <a:r>
              <a:rPr lang="en-US" sz="2400" smtClean="0">
                <a:latin typeface="Times New Roman" pitchFamily="18" charset="0"/>
                <a:cs typeface="Times New Roman" pitchFamily="18" charset="0"/>
              </a:rPr>
              <a:t>If a system is in unsafe state → possibility of deadlock</a:t>
            </a:r>
          </a:p>
          <a:p>
            <a:pPr lvl="1" algn="just"/>
            <a:r>
              <a:rPr lang="en-US" sz="2400" smtClean="0">
                <a:latin typeface="Times New Roman" pitchFamily="18" charset="0"/>
                <a:cs typeface="Times New Roman" pitchFamily="18" charset="0"/>
              </a:rPr>
              <a:t>To avoidance deadlocks → ensure that a system will never enter an unsafe state.</a:t>
            </a:r>
          </a:p>
        </p:txBody>
      </p:sp>
      <p:sp>
        <p:nvSpPr>
          <p:cNvPr id="4" name="Slide Number Placeholder 3"/>
          <p:cNvSpPr>
            <a:spLocks noGrp="1"/>
          </p:cNvSpPr>
          <p:nvPr>
            <p:ph type="sldNum" sz="quarter" idx="12"/>
          </p:nvPr>
        </p:nvSpPr>
        <p:spPr/>
        <p:txBody>
          <a:bodyPr/>
          <a:lstStyle/>
          <a:p>
            <a:pPr>
              <a:defRPr/>
            </a:pPr>
            <a:fld id="{60029FE2-55CB-4B9A-9B06-35B79DBD3729}"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Deadlocks (61 slides)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0" y="76200"/>
            <a:ext cx="9144000" cy="1143000"/>
          </a:xfrm>
        </p:spPr>
        <p:txBody>
          <a:bodyPr/>
          <a:lstStyle/>
          <a:p>
            <a:r>
              <a:rPr lang="en-US" sz="4800" b="1" smtClean="0">
                <a:latin typeface="Arial" charset="0"/>
                <a:cs typeface="Arial" charset="0"/>
              </a:rPr>
              <a:t> </a:t>
            </a:r>
            <a:r>
              <a:rPr lang="en-US" sz="4000" b="1" smtClean="0">
                <a:latin typeface="Arial" charset="0"/>
                <a:cs typeface="Arial" charset="0"/>
              </a:rPr>
              <a:t>Deadlock Avoidance </a:t>
            </a:r>
            <a:br>
              <a:rPr lang="en-US" sz="4000" b="1" smtClean="0">
                <a:latin typeface="Arial" charset="0"/>
                <a:cs typeface="Arial" charset="0"/>
              </a:rPr>
            </a:br>
            <a:r>
              <a:rPr lang="en-US" sz="3200" b="1" i="1" smtClean="0">
                <a:latin typeface="Arial" charset="0"/>
                <a:cs typeface="Arial" charset="0"/>
              </a:rPr>
              <a:t>Safe and Unsafe States – Demo. 1</a:t>
            </a:r>
          </a:p>
        </p:txBody>
      </p:sp>
      <p:sp>
        <p:nvSpPr>
          <p:cNvPr id="36867" name="Text Box 4"/>
          <p:cNvSpPr txBox="1">
            <a:spLocks noChangeArrowheads="1"/>
          </p:cNvSpPr>
          <p:nvPr/>
        </p:nvSpPr>
        <p:spPr bwMode="auto">
          <a:xfrm>
            <a:off x="3200400" y="4495800"/>
            <a:ext cx="2557463" cy="338138"/>
          </a:xfrm>
          <a:prstGeom prst="rect">
            <a:avLst/>
          </a:prstGeom>
          <a:noFill/>
          <a:ln w="9525">
            <a:noFill/>
            <a:miter lim="800000"/>
            <a:headEnd/>
            <a:tailEnd/>
          </a:ln>
        </p:spPr>
        <p:txBody>
          <a:bodyPr wrap="none">
            <a:spAutoFit/>
          </a:bodyPr>
          <a:lstStyle/>
          <a:p>
            <a:pPr marL="342900" indent="-342900" algn="ctr">
              <a:buFontTx/>
              <a:buAutoNum type="alphaLcParenBoth"/>
            </a:pPr>
            <a:r>
              <a:rPr lang="en-US" sz="1600" b="1">
                <a:cs typeface="Arial" charset="0"/>
              </a:rPr>
              <a:t>Tanenbaum, Fig. 6-9</a:t>
            </a:r>
          </a:p>
        </p:txBody>
      </p:sp>
      <p:sp>
        <p:nvSpPr>
          <p:cNvPr id="36868" name="Text Box 4"/>
          <p:cNvSpPr txBox="1">
            <a:spLocks noChangeArrowheads="1"/>
          </p:cNvSpPr>
          <p:nvPr/>
        </p:nvSpPr>
        <p:spPr bwMode="auto">
          <a:xfrm>
            <a:off x="457200" y="1676400"/>
            <a:ext cx="8382000" cy="400050"/>
          </a:xfrm>
          <a:prstGeom prst="rect">
            <a:avLst/>
          </a:prstGeom>
          <a:noFill/>
          <a:ln w="9525">
            <a:noFill/>
            <a:miter lim="800000"/>
            <a:headEnd/>
            <a:tailEnd/>
          </a:ln>
        </p:spPr>
        <p:txBody>
          <a:bodyPr>
            <a:spAutoFit/>
          </a:bodyPr>
          <a:lstStyle/>
          <a:p>
            <a:r>
              <a:rPr lang="en-US" sz="2000" b="1">
                <a:solidFill>
                  <a:srgbClr val="0070C0"/>
                </a:solidFill>
                <a:cs typeface="Arial" charset="0"/>
              </a:rPr>
              <a:t>3 processes, 1 resource with 10 instances: Situation for safe state.</a:t>
            </a:r>
          </a:p>
        </p:txBody>
      </p:sp>
      <p:sp>
        <p:nvSpPr>
          <p:cNvPr id="36870" name="Rectangle 9"/>
          <p:cNvSpPr>
            <a:spLocks noChangeArrowheads="1"/>
          </p:cNvSpPr>
          <p:nvPr/>
        </p:nvSpPr>
        <p:spPr bwMode="auto">
          <a:xfrm>
            <a:off x="457200" y="5265738"/>
            <a:ext cx="8305800" cy="830262"/>
          </a:xfrm>
          <a:prstGeom prst="rect">
            <a:avLst/>
          </a:prstGeom>
          <a:noFill/>
          <a:ln w="9525">
            <a:noFill/>
            <a:miter lim="800000"/>
            <a:headEnd/>
            <a:tailEnd/>
          </a:ln>
        </p:spPr>
        <p:txBody>
          <a:bodyPr>
            <a:spAutoFit/>
          </a:bodyPr>
          <a:lstStyle/>
          <a:p>
            <a:r>
              <a:rPr lang="en-US" sz="1600">
                <a:cs typeface="Arial" charset="0"/>
              </a:rPr>
              <a:t>(1) Fig (a) </a:t>
            </a:r>
            <a:r>
              <a:rPr lang="en-US" sz="1600">
                <a:cs typeface="Arial" charset="0"/>
                <a:sym typeface="Wingdings" pitchFamily="2" charset="2"/>
              </a:rPr>
              <a:t> </a:t>
            </a:r>
            <a:r>
              <a:rPr lang="en-US" sz="1600">
                <a:cs typeface="Arial" charset="0"/>
              </a:rPr>
              <a:t>B runs excusively </a:t>
            </a:r>
            <a:r>
              <a:rPr lang="en-US" sz="1600">
                <a:cs typeface="Arial" charset="0"/>
                <a:sym typeface="Wingdings" pitchFamily="2" charset="2"/>
              </a:rPr>
              <a:t> B requests 2  fig. (b)  B terminates, B’s resources are deallocated  fig. (c)  C runs exclusively then requests resources  fig. (d)  C terminates, resources are deallocated  fig. (e)  A runs  </a:t>
            </a:r>
            <a:r>
              <a:rPr lang="en-US" sz="1600" b="1">
                <a:solidFill>
                  <a:srgbClr val="0070C0"/>
                </a:solidFill>
                <a:cs typeface="Arial" charset="0"/>
                <a:sym typeface="Wingdings" pitchFamily="2" charset="2"/>
              </a:rPr>
              <a:t>Safe state.</a:t>
            </a:r>
            <a:endParaRPr lang="en-US" sz="1600" b="1">
              <a:solidFill>
                <a:srgbClr val="0070C0"/>
              </a:solidFill>
              <a:cs typeface="Arial" charset="0"/>
            </a:endParaRPr>
          </a:p>
        </p:txBody>
      </p:sp>
      <p:pic>
        <p:nvPicPr>
          <p:cNvPr id="36871" name="Picture 9"/>
          <p:cNvPicPr>
            <a:picLocks noChangeAspect="1" noChangeArrowheads="1"/>
          </p:cNvPicPr>
          <p:nvPr/>
        </p:nvPicPr>
        <p:blipFill>
          <a:blip r:embed="rId3"/>
          <a:srcRect/>
          <a:stretch>
            <a:fillRect/>
          </a:stretch>
        </p:blipFill>
        <p:spPr bwMode="auto">
          <a:xfrm>
            <a:off x="228600" y="2247900"/>
            <a:ext cx="8639175" cy="21717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35</a:t>
            </a:fld>
            <a:endParaRPr lang="en-US"/>
          </a:p>
        </p:txBody>
      </p:sp>
      <p:sp>
        <p:nvSpPr>
          <p:cNvPr id="8" name="Footer Placeholder 7"/>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srcRect/>
          <a:stretch>
            <a:fillRect/>
          </a:stretch>
        </p:blipFill>
        <p:spPr bwMode="auto">
          <a:xfrm>
            <a:off x="1600200" y="2362200"/>
            <a:ext cx="6067425" cy="1914525"/>
          </a:xfrm>
          <a:prstGeom prst="rect">
            <a:avLst/>
          </a:prstGeom>
          <a:noFill/>
          <a:ln w="9525">
            <a:noFill/>
            <a:miter lim="800000"/>
            <a:headEnd/>
            <a:tailEnd/>
          </a:ln>
        </p:spPr>
      </p:pic>
      <p:sp>
        <p:nvSpPr>
          <p:cNvPr id="37891" name="Rectangle 2"/>
          <p:cNvSpPr>
            <a:spLocks noGrp="1"/>
          </p:cNvSpPr>
          <p:nvPr>
            <p:ph type="title" idx="4294967295"/>
          </p:nvPr>
        </p:nvSpPr>
        <p:spPr>
          <a:xfrm>
            <a:off x="0" y="76200"/>
            <a:ext cx="9144000" cy="1143000"/>
          </a:xfrm>
        </p:spPr>
        <p:txBody>
          <a:bodyPr/>
          <a:lstStyle/>
          <a:p>
            <a:r>
              <a:rPr lang="en-US" sz="4800" b="1" smtClean="0">
                <a:latin typeface="Arial" charset="0"/>
                <a:cs typeface="Arial" charset="0"/>
              </a:rPr>
              <a:t> </a:t>
            </a:r>
            <a:r>
              <a:rPr lang="en-US" sz="4000" b="1" smtClean="0">
                <a:latin typeface="Arial" charset="0"/>
                <a:cs typeface="Arial" charset="0"/>
              </a:rPr>
              <a:t>Deadlock Avoidance </a:t>
            </a:r>
            <a:br>
              <a:rPr lang="en-US" sz="4000" b="1" smtClean="0">
                <a:latin typeface="Arial" charset="0"/>
                <a:cs typeface="Arial" charset="0"/>
              </a:rPr>
            </a:br>
            <a:r>
              <a:rPr lang="en-US" sz="3200" b="1" i="1" smtClean="0">
                <a:latin typeface="Arial" charset="0"/>
                <a:cs typeface="Arial" charset="0"/>
              </a:rPr>
              <a:t>Safe and Unsafe States – Demo 2</a:t>
            </a:r>
          </a:p>
        </p:txBody>
      </p:sp>
      <p:sp>
        <p:nvSpPr>
          <p:cNvPr id="37892" name="Text Box 4"/>
          <p:cNvSpPr txBox="1">
            <a:spLocks noChangeArrowheads="1"/>
          </p:cNvSpPr>
          <p:nvPr/>
        </p:nvSpPr>
        <p:spPr bwMode="auto">
          <a:xfrm>
            <a:off x="3200400" y="4292600"/>
            <a:ext cx="2325688" cy="338138"/>
          </a:xfrm>
          <a:prstGeom prst="rect">
            <a:avLst/>
          </a:prstGeom>
          <a:noFill/>
          <a:ln w="9525">
            <a:noFill/>
            <a:miter lim="800000"/>
            <a:headEnd/>
            <a:tailEnd/>
          </a:ln>
        </p:spPr>
        <p:txBody>
          <a:bodyPr wrap="none">
            <a:spAutoFit/>
          </a:bodyPr>
          <a:lstStyle/>
          <a:p>
            <a:pPr marL="342900" indent="-342900" algn="ctr"/>
            <a:r>
              <a:rPr lang="en-US" sz="1600" b="1">
                <a:cs typeface="Arial" charset="0"/>
              </a:rPr>
              <a:t>Tanenbaum, Fig. 6-10.</a:t>
            </a:r>
          </a:p>
        </p:txBody>
      </p:sp>
      <p:sp>
        <p:nvSpPr>
          <p:cNvPr id="37893" name="Text Box 4"/>
          <p:cNvSpPr txBox="1">
            <a:spLocks noChangeArrowheads="1"/>
          </p:cNvSpPr>
          <p:nvPr/>
        </p:nvSpPr>
        <p:spPr bwMode="auto">
          <a:xfrm>
            <a:off x="152400" y="1504950"/>
            <a:ext cx="8839200" cy="400050"/>
          </a:xfrm>
          <a:prstGeom prst="rect">
            <a:avLst/>
          </a:prstGeom>
          <a:noFill/>
          <a:ln w="9525">
            <a:noFill/>
            <a:miter lim="800000"/>
            <a:headEnd/>
            <a:tailEnd/>
          </a:ln>
        </p:spPr>
        <p:txBody>
          <a:bodyPr>
            <a:spAutoFit/>
          </a:bodyPr>
          <a:lstStyle/>
          <a:p>
            <a:pPr algn="ctr"/>
            <a:r>
              <a:rPr lang="en-US" sz="2000" b="1">
                <a:solidFill>
                  <a:srgbClr val="0070C0"/>
                </a:solidFill>
                <a:cs typeface="Arial" charset="0"/>
              </a:rPr>
              <a:t>3 processes, 1 resource with 10 instances: Situation for unsafe state.</a:t>
            </a:r>
          </a:p>
        </p:txBody>
      </p:sp>
      <p:sp>
        <p:nvSpPr>
          <p:cNvPr id="37895" name="Rectangle 9"/>
          <p:cNvSpPr>
            <a:spLocks noChangeArrowheads="1"/>
          </p:cNvSpPr>
          <p:nvPr/>
        </p:nvSpPr>
        <p:spPr bwMode="auto">
          <a:xfrm>
            <a:off x="457200" y="4956175"/>
            <a:ext cx="8305800" cy="830263"/>
          </a:xfrm>
          <a:prstGeom prst="rect">
            <a:avLst/>
          </a:prstGeom>
          <a:noFill/>
          <a:ln w="9525">
            <a:noFill/>
            <a:miter lim="800000"/>
            <a:headEnd/>
            <a:tailEnd/>
          </a:ln>
        </p:spPr>
        <p:txBody>
          <a:bodyPr>
            <a:spAutoFit/>
          </a:bodyPr>
          <a:lstStyle/>
          <a:p>
            <a:r>
              <a:rPr lang="en-US" sz="1600">
                <a:cs typeface="Arial" charset="0"/>
              </a:rPr>
              <a:t>(1) Fig (a) </a:t>
            </a:r>
            <a:r>
              <a:rPr lang="en-US" sz="1600">
                <a:cs typeface="Arial" charset="0"/>
                <a:sym typeface="Wingdings" pitchFamily="2" charset="2"/>
              </a:rPr>
              <a:t>A</a:t>
            </a:r>
            <a:r>
              <a:rPr lang="en-US" sz="1600">
                <a:cs typeface="Arial" charset="0"/>
              </a:rPr>
              <a:t> runs, a resource is requested </a:t>
            </a:r>
            <a:r>
              <a:rPr lang="en-US" sz="1600">
                <a:cs typeface="Arial" charset="0"/>
                <a:sym typeface="Wingdings" pitchFamily="2" charset="2"/>
              </a:rPr>
              <a:t> fig. (b) B requests 2 resouces  fig. (c)  B ruuns then terminates, resourced are deallocated  free:4 , fig. (d)  the system can not allocate resources that are required by the processes A anc C  </a:t>
            </a:r>
            <a:r>
              <a:rPr lang="en-US" sz="1600" b="1">
                <a:solidFill>
                  <a:srgbClr val="0070C0"/>
                </a:solidFill>
                <a:cs typeface="Arial" charset="0"/>
                <a:sym typeface="Wingdings" pitchFamily="2" charset="2"/>
              </a:rPr>
              <a:t>unsafe state.</a:t>
            </a:r>
            <a:endParaRPr lang="en-US" sz="1600" b="1">
              <a:solidFill>
                <a:srgbClr val="0070C0"/>
              </a:solidFill>
              <a:cs typeface="Arial" charset="0"/>
            </a:endParaRPr>
          </a:p>
        </p:txBody>
      </p:sp>
      <p:sp>
        <p:nvSpPr>
          <p:cNvPr id="7" name="Slide Number Placeholder 6"/>
          <p:cNvSpPr>
            <a:spLocks noGrp="1"/>
          </p:cNvSpPr>
          <p:nvPr>
            <p:ph type="sldNum" sz="quarter" idx="12"/>
          </p:nvPr>
        </p:nvSpPr>
        <p:spPr/>
        <p:txBody>
          <a:bodyPr/>
          <a:lstStyle/>
          <a:p>
            <a:fld id="{190CC846-20B3-454D-AF77-DE04E39CF884}" type="slidenum">
              <a:rPr lang="en-US" smtClean="0"/>
              <a:pPr/>
              <a:t>36</a:t>
            </a:fld>
            <a:endParaRPr lang="en-US"/>
          </a:p>
        </p:txBody>
      </p:sp>
      <p:sp>
        <p:nvSpPr>
          <p:cNvPr id="8" name="Footer Placeholder 7"/>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914400" y="0"/>
            <a:ext cx="8229600" cy="990600"/>
          </a:xfrm>
        </p:spPr>
        <p:txBody>
          <a:bodyPr/>
          <a:lstStyle/>
          <a:p>
            <a:pPr>
              <a:lnSpc>
                <a:spcPct val="80000"/>
              </a:lnSpc>
            </a:pPr>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 Banker’s Algorithm for a Single Resource</a:t>
            </a:r>
          </a:p>
        </p:txBody>
      </p:sp>
      <p:sp>
        <p:nvSpPr>
          <p:cNvPr id="38915" name="Rectangle 3"/>
          <p:cNvSpPr>
            <a:spLocks noGrp="1"/>
          </p:cNvSpPr>
          <p:nvPr>
            <p:ph type="body" sz="half" idx="1"/>
          </p:nvPr>
        </p:nvSpPr>
        <p:spPr>
          <a:xfrm>
            <a:off x="304800" y="1447800"/>
            <a:ext cx="8610600" cy="4953000"/>
          </a:xfrm>
        </p:spPr>
        <p:txBody>
          <a:bodyPr/>
          <a:lstStyle/>
          <a:p>
            <a:pPr algn="just">
              <a:lnSpc>
                <a:spcPct val="90000"/>
              </a:lnSpc>
            </a:pPr>
            <a:r>
              <a:rPr lang="en-US" sz="2400" smtClean="0">
                <a:latin typeface="Times New Roman" pitchFamily="18" charset="0"/>
                <a:cs typeface="Times New Roman" pitchFamily="18" charset="0"/>
              </a:rPr>
              <a:t>Is used to avoid and detect deadlock.</a:t>
            </a:r>
          </a:p>
          <a:p>
            <a:pPr algn="just">
              <a:lnSpc>
                <a:spcPct val="90000"/>
              </a:lnSpc>
            </a:pPr>
            <a:r>
              <a:rPr lang="en-US" sz="2400" b="1" i="1" smtClean="0">
                <a:latin typeface="Times New Roman" pitchFamily="18" charset="0"/>
                <a:cs typeface="Times New Roman" pitchFamily="18" charset="0"/>
              </a:rPr>
              <a:t>Ideas</a:t>
            </a:r>
            <a:r>
              <a:rPr lang="en-US" sz="2400" smtClean="0">
                <a:latin typeface="Times New Roman" pitchFamily="18" charset="0"/>
                <a:cs typeface="Times New Roman" pitchFamily="18" charset="0"/>
              </a:rPr>
              <a:t>: A small-town banker might deal with a group of customers to whom he has granted lines of credit (to making loan requests time to time)</a:t>
            </a:r>
          </a:p>
          <a:p>
            <a:pPr algn="just">
              <a:lnSpc>
                <a:spcPct val="90000"/>
              </a:lnSpc>
            </a:pPr>
            <a:r>
              <a:rPr lang="en-US" sz="2400" b="1" i="1" smtClean="0">
                <a:latin typeface="Times New Roman" pitchFamily="18" charset="0"/>
                <a:cs typeface="Times New Roman" pitchFamily="18" charset="0"/>
              </a:rPr>
              <a:t>Algorithm</a:t>
            </a:r>
            <a:r>
              <a:rPr lang="en-US" sz="2400" smtClean="0">
                <a:latin typeface="Times New Roman" pitchFamily="18" charset="0"/>
                <a:cs typeface="Times New Roman" pitchFamily="18" charset="0"/>
              </a:rPr>
              <a:t>:</a:t>
            </a:r>
          </a:p>
          <a:p>
            <a:pPr marL="517525" lvl="1" algn="just">
              <a:lnSpc>
                <a:spcPct val="90000"/>
              </a:lnSpc>
            </a:pPr>
            <a:r>
              <a:rPr lang="en-US" sz="2200" smtClean="0">
                <a:latin typeface="Times New Roman" pitchFamily="18" charset="0"/>
                <a:cs typeface="Times New Roman" pitchFamily="18" charset="0"/>
              </a:rPr>
              <a:t>Considers each request as it occurs, and sees if granting it leads to a safe state.</a:t>
            </a:r>
          </a:p>
          <a:p>
            <a:pPr marL="517525" lvl="1" algn="just">
              <a:lnSpc>
                <a:spcPct val="90000"/>
              </a:lnSpc>
            </a:pPr>
            <a:r>
              <a:rPr lang="en-US" sz="2200" smtClean="0">
                <a:latin typeface="Times New Roman" pitchFamily="18" charset="0"/>
                <a:cs typeface="Times New Roman" pitchFamily="18" charset="0"/>
              </a:rPr>
              <a:t>If it does, the request is granted; otherwise, it is postponed until later.</a:t>
            </a:r>
          </a:p>
          <a:p>
            <a:pPr marL="517525" lvl="1" algn="just">
              <a:lnSpc>
                <a:spcPct val="90000"/>
              </a:lnSpc>
            </a:pPr>
            <a:r>
              <a:rPr lang="en-US" sz="2200" smtClean="0">
                <a:latin typeface="Times New Roman" pitchFamily="18" charset="0"/>
                <a:cs typeface="Times New Roman" pitchFamily="18" charset="0"/>
              </a:rPr>
              <a:t>To see if a state is safe, the banker checks to see if he has enough resources to satisfy some customer.</a:t>
            </a:r>
          </a:p>
          <a:p>
            <a:pPr marL="517525" lvl="1" algn="just">
              <a:lnSpc>
                <a:spcPct val="90000"/>
              </a:lnSpc>
            </a:pPr>
            <a:r>
              <a:rPr lang="en-US" sz="2200" smtClean="0">
                <a:latin typeface="Times New Roman" pitchFamily="18" charset="0"/>
                <a:cs typeface="Times New Roman" pitchFamily="18" charset="0"/>
              </a:rPr>
              <a:t>If so, those loans are assumed to be repaid, and customer now closest to the limit is checked.</a:t>
            </a:r>
          </a:p>
          <a:p>
            <a:pPr marL="517525" lvl="1" algn="just">
              <a:lnSpc>
                <a:spcPct val="90000"/>
              </a:lnSpc>
            </a:pPr>
            <a:r>
              <a:rPr lang="en-US" sz="2200" smtClean="0">
                <a:latin typeface="Times New Roman" pitchFamily="18" charset="0"/>
                <a:cs typeface="Times New Roman" pitchFamily="18" charset="0"/>
              </a:rPr>
              <a:t>If all loans can eventually be repaid, the state is safe and the initial request can be requested.</a:t>
            </a:r>
          </a:p>
        </p:txBody>
      </p:sp>
      <p:sp>
        <p:nvSpPr>
          <p:cNvPr id="4" name="Slide Number Placeholder 3"/>
          <p:cNvSpPr>
            <a:spLocks noGrp="1"/>
          </p:cNvSpPr>
          <p:nvPr>
            <p:ph type="sldNum" sz="quarter" idx="12"/>
          </p:nvPr>
        </p:nvSpPr>
        <p:spPr/>
        <p:txBody>
          <a:bodyPr/>
          <a:lstStyle/>
          <a:p>
            <a:pPr>
              <a:defRPr/>
            </a:pPr>
            <a:fld id="{60029FE2-55CB-4B9A-9B06-35B79DBD3729}"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Deadlocks (61 slides)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a:xfrm>
            <a:off x="0" y="76200"/>
            <a:ext cx="9144000" cy="1371600"/>
          </a:xfrm>
        </p:spPr>
        <p:txBody>
          <a:bodyPr/>
          <a:lstStyle/>
          <a:p>
            <a:r>
              <a:rPr lang="en-US" sz="4000" b="1" smtClean="0">
                <a:latin typeface="Times New Roman" pitchFamily="18" charset="0"/>
                <a:cs typeface="Times New Roman" pitchFamily="18" charset="0"/>
              </a:rPr>
              <a:t>Deadlock Avoidance</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 Banker’s Algorithm for a Single Resource</a:t>
            </a:r>
            <a:endParaRPr lang="en-US" sz="3200" smtClean="0">
              <a:latin typeface="Times New Roman" pitchFamily="18" charset="0"/>
              <a:cs typeface="Times New Roman" pitchFamily="18" charset="0"/>
            </a:endParaRPr>
          </a:p>
        </p:txBody>
      </p:sp>
      <p:sp>
        <p:nvSpPr>
          <p:cNvPr id="39939" name="Text Box 4"/>
          <p:cNvSpPr txBox="1">
            <a:spLocks noChangeArrowheads="1"/>
          </p:cNvSpPr>
          <p:nvPr/>
        </p:nvSpPr>
        <p:spPr bwMode="auto">
          <a:xfrm>
            <a:off x="1295400" y="5114925"/>
            <a:ext cx="24288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Safe. (b) Safe. (c): Unsafe</a:t>
            </a:r>
          </a:p>
          <a:p>
            <a:pPr algn="ctr"/>
            <a:r>
              <a:rPr lang="en-US" sz="1400" b="1">
                <a:latin typeface="Times New Roman" pitchFamily="18" charset="0"/>
              </a:rPr>
              <a:t>Tanenbaum, Fig. 6-11.</a:t>
            </a:r>
          </a:p>
        </p:txBody>
      </p:sp>
      <p:sp>
        <p:nvSpPr>
          <p:cNvPr id="7" name="Rectangle 6"/>
          <p:cNvSpPr/>
          <p:nvPr/>
        </p:nvSpPr>
        <p:spPr>
          <a:xfrm>
            <a:off x="838200" y="1762125"/>
            <a:ext cx="472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ial" pitchFamily="34" charset="0"/>
                <a:cs typeface="Arial" pitchFamily="34" charset="0"/>
              </a:rPr>
              <a:t>10 units with maximum of 22 requests</a:t>
            </a:r>
          </a:p>
        </p:txBody>
      </p:sp>
      <p:sp>
        <p:nvSpPr>
          <p:cNvPr id="39942" name="TextBox 10"/>
          <p:cNvSpPr txBox="1">
            <a:spLocks noChangeArrowheads="1"/>
          </p:cNvSpPr>
          <p:nvPr/>
        </p:nvSpPr>
        <p:spPr bwMode="auto">
          <a:xfrm>
            <a:off x="5410200" y="2447925"/>
            <a:ext cx="3505200" cy="2862263"/>
          </a:xfrm>
          <a:prstGeom prst="rect">
            <a:avLst/>
          </a:prstGeom>
          <a:noFill/>
          <a:ln w="9525">
            <a:noFill/>
            <a:miter lim="800000"/>
            <a:headEnd/>
            <a:tailEnd/>
          </a:ln>
        </p:spPr>
        <p:txBody>
          <a:bodyPr>
            <a:spAutoFit/>
          </a:bodyPr>
          <a:lstStyle/>
          <a:p>
            <a:r>
              <a:rPr lang="en-US" b="1"/>
              <a:t>(a)</a:t>
            </a:r>
            <a:r>
              <a:rPr lang="en-US"/>
              <a:t>; Safe state, obviously.</a:t>
            </a:r>
          </a:p>
          <a:p>
            <a:r>
              <a:rPr lang="en-US" b="1"/>
              <a:t>(b)</a:t>
            </a:r>
            <a:r>
              <a:rPr lang="en-US"/>
              <a:t>: Safe state, 2 resources can allocate to C’s request. C runs exclusively then  terminates, 4 resources are deallocated then they can be allocated to other request.</a:t>
            </a:r>
          </a:p>
          <a:p>
            <a:r>
              <a:rPr lang="en-US" b="1"/>
              <a:t>(c)</a:t>
            </a:r>
            <a:r>
              <a:rPr lang="en-US"/>
              <a:t>: unsafe state because the system can not fully supply resources for any request.</a:t>
            </a:r>
          </a:p>
        </p:txBody>
      </p:sp>
      <p:pic>
        <p:nvPicPr>
          <p:cNvPr id="39943" name="Picture 11"/>
          <p:cNvPicPr>
            <a:picLocks noChangeAspect="1" noChangeArrowheads="1"/>
          </p:cNvPicPr>
          <p:nvPr/>
        </p:nvPicPr>
        <p:blipFill>
          <a:blip r:embed="rId3"/>
          <a:srcRect/>
          <a:stretch>
            <a:fillRect/>
          </a:stretch>
        </p:blipFill>
        <p:spPr bwMode="auto">
          <a:xfrm>
            <a:off x="152400" y="2447925"/>
            <a:ext cx="4962525" cy="25717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190CC846-20B3-454D-AF77-DE04E39CF884}" type="slidenum">
              <a:rPr lang="en-US" smtClean="0"/>
              <a:pPr/>
              <a:t>38</a:t>
            </a:fld>
            <a:endParaRPr lang="en-US"/>
          </a:p>
        </p:txBody>
      </p:sp>
      <p:sp>
        <p:nvSpPr>
          <p:cNvPr id="9" name="Footer Placeholder 8"/>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0" y="0"/>
            <a:ext cx="9144000" cy="1143000"/>
          </a:xfrm>
        </p:spPr>
        <p:txBody>
          <a:bodyPr/>
          <a:lstStyle/>
          <a:p>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 Banker’s Algorithm for a Multiple Resource</a:t>
            </a:r>
          </a:p>
        </p:txBody>
      </p:sp>
      <p:sp>
        <p:nvSpPr>
          <p:cNvPr id="40963" name="Rectangle 3"/>
          <p:cNvSpPr>
            <a:spLocks noGrp="1"/>
          </p:cNvSpPr>
          <p:nvPr>
            <p:ph type="body" sz="half" idx="1"/>
          </p:nvPr>
        </p:nvSpPr>
        <p:spPr>
          <a:xfrm>
            <a:off x="304800" y="1371600"/>
            <a:ext cx="8305800" cy="4953000"/>
          </a:xfrm>
        </p:spPr>
        <p:txBody>
          <a:bodyPr>
            <a:normAutofit lnSpcReduction="10000"/>
          </a:bodyPr>
          <a:lstStyle/>
          <a:p>
            <a:pPr marL="274638" indent="-274638" algn="just" eaLnBrk="1" hangingPunct="1">
              <a:lnSpc>
                <a:spcPct val="80000"/>
              </a:lnSpc>
              <a:defRPr/>
            </a:pPr>
            <a:r>
              <a:rPr lang="en-US" sz="2600" b="1" i="1" smtClean="0">
                <a:latin typeface="Times New Roman" pitchFamily="18" charset="0"/>
                <a:cs typeface="Times New Roman" pitchFamily="18" charset="0"/>
              </a:rPr>
              <a:t>Algorithm for checking to see if a state is safe:</a:t>
            </a:r>
          </a:p>
          <a:p>
            <a:pPr marL="522288" lvl="1" indent="-381000" algn="just" eaLnBrk="1" hangingPunct="1">
              <a:lnSpc>
                <a:spcPct val="80000"/>
              </a:lnSpc>
              <a:defRPr/>
            </a:pPr>
            <a:r>
              <a:rPr lang="en-US" sz="2200" smtClean="0">
                <a:solidFill>
                  <a:srgbClr val="0070C0"/>
                </a:solidFill>
                <a:latin typeface="Times New Roman" pitchFamily="18" charset="0"/>
                <a:cs typeface="Times New Roman" pitchFamily="18" charset="0"/>
              </a:rPr>
              <a:t>Look for row, R, whose unmet resource needs all </a:t>
            </a:r>
            <a:br>
              <a:rPr lang="en-US" sz="2200" smtClean="0">
                <a:solidFill>
                  <a:srgbClr val="0070C0"/>
                </a:solidFill>
                <a:latin typeface="Times New Roman" pitchFamily="18" charset="0"/>
                <a:cs typeface="Times New Roman" pitchFamily="18" charset="0"/>
              </a:rPr>
            </a:br>
            <a:r>
              <a:rPr lang="en-US" sz="2200" smtClean="0">
                <a:solidFill>
                  <a:srgbClr val="0070C0"/>
                </a:solidFill>
                <a:latin typeface="Times New Roman" pitchFamily="18" charset="0"/>
                <a:cs typeface="Times New Roman" pitchFamily="18" charset="0"/>
              </a:rPr>
              <a:t>≤ A.  If no such row exists, system will eventually deadlock since no process can run to completion</a:t>
            </a:r>
            <a:r>
              <a:rPr lang="en-US" sz="2200" smtClean="0">
                <a:latin typeface="Times New Roman" pitchFamily="18" charset="0"/>
                <a:cs typeface="Times New Roman" pitchFamily="18" charset="0"/>
              </a:rPr>
              <a:t>.</a:t>
            </a:r>
          </a:p>
          <a:p>
            <a:pPr marL="522288" lvl="1" indent="-381000" algn="just" eaLnBrk="1" hangingPunct="1">
              <a:lnSpc>
                <a:spcPct val="80000"/>
              </a:lnSpc>
              <a:defRPr/>
            </a:pPr>
            <a:r>
              <a:rPr lang="en-US" sz="2200" smtClean="0">
                <a:latin typeface="Times New Roman" pitchFamily="18" charset="0"/>
                <a:cs typeface="Times New Roman" pitchFamily="18" charset="0"/>
              </a:rPr>
              <a:t>Assume process of row chosen requests all resources it needs and finishes. Mark process as terminated, add all its resources to the A vector.</a:t>
            </a:r>
          </a:p>
          <a:p>
            <a:pPr marL="522288" lvl="1" indent="-381000" algn="just" eaLnBrk="1" hangingPunct="1">
              <a:lnSpc>
                <a:spcPct val="80000"/>
              </a:lnSpc>
              <a:defRPr/>
            </a:pPr>
            <a:r>
              <a:rPr lang="en-US" sz="2200" smtClean="0">
                <a:latin typeface="Times New Roman" pitchFamily="18" charset="0"/>
                <a:cs typeface="Times New Roman" pitchFamily="18" charset="0"/>
              </a:rPr>
              <a:t>Repeat steps 1 and 2 until either all processes marked terminated (initial state was safe) or no process left whose resource needs can be met (there is a deadlock).</a:t>
            </a:r>
          </a:p>
          <a:p>
            <a:pPr marL="274638" indent="-274638" algn="just" eaLnBrk="1" hangingPunct="1">
              <a:lnSpc>
                <a:spcPct val="80000"/>
              </a:lnSpc>
              <a:defRPr/>
            </a:pPr>
            <a:r>
              <a:rPr lang="en-US" sz="2600" b="1" i="1" smtClean="0">
                <a:latin typeface="Times New Roman" pitchFamily="18" charset="0"/>
                <a:cs typeface="Times New Roman" pitchFamily="18" charset="0"/>
              </a:rPr>
              <a:t>Disadvantages:</a:t>
            </a:r>
          </a:p>
          <a:p>
            <a:pPr marL="517525" lvl="1" indent="-381000" algn="just" eaLnBrk="1" hangingPunct="1">
              <a:lnSpc>
                <a:spcPct val="80000"/>
              </a:lnSpc>
              <a:defRPr/>
            </a:pPr>
            <a:r>
              <a:rPr lang="en-US" sz="2200" smtClean="0">
                <a:latin typeface="Times New Roman" pitchFamily="18" charset="0"/>
                <a:cs typeface="Times New Roman" pitchFamily="18" charset="0"/>
              </a:rPr>
              <a:t>It is essentially useless because process rarely know in advance what their maximum resource needs will be.</a:t>
            </a:r>
          </a:p>
          <a:p>
            <a:pPr marL="517525" lvl="1" indent="-381000" algn="just" eaLnBrk="1" hangingPunct="1">
              <a:lnSpc>
                <a:spcPct val="80000"/>
              </a:lnSpc>
              <a:defRPr/>
            </a:pPr>
            <a:r>
              <a:rPr lang="en-US" sz="2200" smtClean="0">
                <a:latin typeface="Times New Roman" pitchFamily="18" charset="0"/>
                <a:cs typeface="Times New Roman" pitchFamily="18" charset="0"/>
              </a:rPr>
              <a:t>The number of processes is not fixed, but dynamically varying.</a:t>
            </a:r>
          </a:p>
          <a:p>
            <a:pPr marL="517525" lvl="1" indent="-381000" algn="just" eaLnBrk="1" hangingPunct="1">
              <a:lnSpc>
                <a:spcPct val="80000"/>
              </a:lnSpc>
              <a:defRPr/>
            </a:pPr>
            <a:r>
              <a:rPr lang="en-US" sz="2200" smtClean="0">
                <a:latin typeface="Times New Roman" pitchFamily="18" charset="0"/>
                <a:cs typeface="Times New Roman" pitchFamily="18" charset="0"/>
              </a:rPr>
              <a:t>Resources that were thought to be available can suddenly vanish (biến mất).</a:t>
            </a:r>
          </a:p>
        </p:txBody>
      </p:sp>
      <p:sp>
        <p:nvSpPr>
          <p:cNvPr id="4" name="Slide Number Placeholder 3"/>
          <p:cNvSpPr>
            <a:spLocks noGrp="1"/>
          </p:cNvSpPr>
          <p:nvPr>
            <p:ph type="sldNum" sz="quarter" idx="12"/>
          </p:nvPr>
        </p:nvSpPr>
        <p:spPr/>
        <p:txBody>
          <a:bodyPr/>
          <a:lstStyle/>
          <a:p>
            <a:pPr>
              <a:defRPr/>
            </a:pPr>
            <a:fld id="{60029FE2-55CB-4B9A-9B06-35B79DBD3729}"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Deadlocks (61 slides)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Overviews</a:t>
            </a:r>
          </a:p>
        </p:txBody>
      </p:sp>
      <p:sp>
        <p:nvSpPr>
          <p:cNvPr id="7171" name="Rectangle 3"/>
          <p:cNvSpPr>
            <a:spLocks noGrp="1"/>
          </p:cNvSpPr>
          <p:nvPr>
            <p:ph type="body" idx="1"/>
          </p:nvPr>
        </p:nvSpPr>
        <p:spPr>
          <a:xfrm>
            <a:off x="228600" y="1219200"/>
            <a:ext cx="8534400" cy="5029200"/>
          </a:xfrm>
        </p:spPr>
        <p:txBody>
          <a:bodyPr/>
          <a:lstStyle/>
          <a:p>
            <a:pPr algn="just">
              <a:lnSpc>
                <a:spcPct val="90000"/>
              </a:lnSpc>
              <a:buClrTx/>
              <a:buSzTx/>
              <a:buFont typeface="Arial" charset="0"/>
              <a:buChar char="•"/>
            </a:pPr>
            <a:r>
              <a:rPr lang="en-US" sz="2400" smtClean="0">
                <a:latin typeface="Times New Roman" pitchFamily="18" charset="0"/>
                <a:cs typeface="Times New Roman" pitchFamily="18" charset="0"/>
              </a:rPr>
              <a:t>A resource can only be used by one process at a time.</a:t>
            </a:r>
          </a:p>
          <a:p>
            <a:pPr algn="just">
              <a:lnSpc>
                <a:spcPct val="90000"/>
              </a:lnSpc>
              <a:buClrTx/>
              <a:buSzTx/>
              <a:buFont typeface="Arial" charset="0"/>
              <a:buChar char="•"/>
            </a:pPr>
            <a:r>
              <a:rPr lang="en-US" sz="2400" smtClean="0">
                <a:latin typeface="Times New Roman" pitchFamily="18" charset="0"/>
                <a:cs typeface="Times New Roman" pitchFamily="18" charset="0"/>
              </a:rPr>
              <a:t>All OS have the ability to (temporarily) grant a process exclusive access to certain resources.</a:t>
            </a:r>
          </a:p>
          <a:p>
            <a:pPr algn="just">
              <a:lnSpc>
                <a:spcPct val="90000"/>
              </a:lnSpc>
              <a:buClrTx/>
              <a:buSzTx/>
              <a:buFont typeface="Arial" charset="0"/>
              <a:buChar char="•"/>
            </a:pPr>
            <a:r>
              <a:rPr lang="en-US" sz="2400" smtClean="0">
                <a:latin typeface="Times New Roman" pitchFamily="18" charset="0"/>
                <a:cs typeface="Times New Roman" pitchFamily="18" charset="0"/>
              </a:rPr>
              <a:t>A process needs exclusive access some resources.</a:t>
            </a:r>
          </a:p>
          <a:p>
            <a:pPr algn="just">
              <a:lnSpc>
                <a:spcPct val="90000"/>
              </a:lnSpc>
              <a:buClrTx/>
              <a:buSzTx/>
              <a:buFont typeface="Arial" charset="0"/>
              <a:buChar char="•"/>
            </a:pPr>
            <a:r>
              <a:rPr lang="en-US" sz="2400" smtClean="0">
                <a:latin typeface="Times New Roman" pitchFamily="18" charset="0"/>
                <a:cs typeface="Times New Roman" pitchFamily="18" charset="0"/>
              </a:rPr>
              <a:t>A set of blocked processes each </a:t>
            </a:r>
            <a:r>
              <a:rPr lang="en-US" sz="2400" b="1" smtClean="0">
                <a:latin typeface="Times New Roman" pitchFamily="18" charset="0"/>
                <a:cs typeface="Times New Roman" pitchFamily="18" charset="0"/>
              </a:rPr>
              <a:t>holding a resource and waiting to acquire a resource held by another process in the set, thus they will remain so forever</a:t>
            </a: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deadlocks</a:t>
            </a:r>
            <a:r>
              <a:rPr lang="en-US" sz="2400" smtClean="0">
                <a:latin typeface="Times New Roman" pitchFamily="18" charset="0"/>
                <a:cs typeface="Times New Roman" pitchFamily="18" charset="0"/>
              </a:rPr>
              <a:t>). </a:t>
            </a:r>
          </a:p>
          <a:p>
            <a:pPr algn="just">
              <a:lnSpc>
                <a:spcPct val="90000"/>
              </a:lnSpc>
              <a:buClrTx/>
              <a:buSzTx/>
              <a:buFont typeface="Arial" charset="0"/>
              <a:buChar char="•"/>
            </a:pPr>
            <a:r>
              <a:rPr lang="en-US" sz="2400" smtClean="0">
                <a:latin typeface="Times New Roman" pitchFamily="18" charset="0"/>
                <a:cs typeface="Times New Roman" pitchFamily="18" charset="0"/>
              </a:rPr>
              <a:t>Deadlock does not occur only on local machine but also across machines.</a:t>
            </a:r>
          </a:p>
          <a:p>
            <a:pPr algn="just">
              <a:lnSpc>
                <a:spcPct val="90000"/>
              </a:lnSpc>
              <a:buClrTx/>
              <a:buSzTx/>
              <a:buFont typeface="Arial" charset="0"/>
              <a:buChar char="•"/>
            </a:pPr>
            <a:r>
              <a:rPr lang="en-US" sz="2400" smtClean="0">
                <a:latin typeface="Times New Roman" pitchFamily="18" charset="0"/>
                <a:cs typeface="Times New Roman" pitchFamily="18" charset="0"/>
              </a:rPr>
              <a:t>Deadlocks can occur in a variety of different situations such as requesting dedicated I/O devices, on hardware or software resources.</a:t>
            </a:r>
          </a:p>
        </p:txBody>
      </p:sp>
      <p:sp>
        <p:nvSpPr>
          <p:cNvPr id="7172" name="Rectangle 4"/>
          <p:cNvSpPr>
            <a:spLocks/>
          </p:cNvSpPr>
          <p:nvPr/>
        </p:nvSpPr>
        <p:spPr bwMode="auto">
          <a:xfrm>
            <a:off x="914400" y="457200"/>
            <a:ext cx="8229600" cy="762000"/>
          </a:xfrm>
          <a:prstGeom prst="rect">
            <a:avLst/>
          </a:prstGeom>
          <a:noFill/>
          <a:ln w="9525">
            <a:noFill/>
            <a:miter lim="800000"/>
            <a:headEnd/>
            <a:tailEnd/>
          </a:ln>
        </p:spPr>
        <p:txBody>
          <a:bodyPr anchor="ctr"/>
          <a:lstStyle/>
          <a:p>
            <a:pPr algn="ctr" eaLnBrk="0" hangingPunct="0"/>
            <a:endParaRPr lang="en-US" sz="320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0" y="76200"/>
            <a:ext cx="9144000" cy="762000"/>
          </a:xfrm>
        </p:spPr>
        <p:txBody>
          <a:bodyPr/>
          <a:lstStyle/>
          <a:p>
            <a:r>
              <a:rPr lang="en-US" sz="6000" b="1" smtClean="0">
                <a:latin typeface="Times New Roman" pitchFamily="18" charset="0"/>
                <a:cs typeface="Times New Roman" pitchFamily="18" charset="0"/>
              </a:rPr>
              <a:t> </a:t>
            </a:r>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The Banker’s Algorithm for a Multiple Resource</a:t>
            </a:r>
          </a:p>
        </p:txBody>
      </p:sp>
      <p:sp>
        <p:nvSpPr>
          <p:cNvPr id="41987" name="Text Box 4"/>
          <p:cNvSpPr txBox="1">
            <a:spLocks noChangeArrowheads="1"/>
          </p:cNvSpPr>
          <p:nvPr/>
        </p:nvSpPr>
        <p:spPr bwMode="auto">
          <a:xfrm>
            <a:off x="3352800" y="6019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6-11.</a:t>
            </a:r>
          </a:p>
        </p:txBody>
      </p:sp>
      <p:sp>
        <p:nvSpPr>
          <p:cNvPr id="41988" name="Text Box 4"/>
          <p:cNvSpPr txBox="1">
            <a:spLocks noChangeArrowheads="1"/>
          </p:cNvSpPr>
          <p:nvPr/>
        </p:nvSpPr>
        <p:spPr bwMode="auto">
          <a:xfrm>
            <a:off x="2590800" y="5562600"/>
            <a:ext cx="3657600" cy="457200"/>
          </a:xfrm>
          <a:prstGeom prst="rect">
            <a:avLst/>
          </a:prstGeom>
          <a:noFill/>
          <a:ln w="9525">
            <a:noFill/>
            <a:miter lim="800000"/>
            <a:headEnd/>
            <a:tailEnd/>
          </a:ln>
        </p:spPr>
        <p:txBody>
          <a:bodyPr>
            <a:spAutoFit/>
          </a:bodyPr>
          <a:lstStyle/>
          <a:p>
            <a:pPr>
              <a:spcBef>
                <a:spcPct val="50000"/>
              </a:spcBef>
            </a:pPr>
            <a:r>
              <a:rPr lang="en-US" sz="2400" b="1">
                <a:solidFill>
                  <a:srgbClr val="FF3300"/>
                </a:solidFill>
                <a:latin typeface="Times New Roman" pitchFamily="18" charset="0"/>
                <a:cs typeface="Times New Roman" pitchFamily="18" charset="0"/>
              </a:rPr>
              <a:t>Progress: D, E, A, B, C</a:t>
            </a:r>
          </a:p>
        </p:txBody>
      </p:sp>
      <p:pic>
        <p:nvPicPr>
          <p:cNvPr id="41990" name="Picture 7"/>
          <p:cNvPicPr>
            <a:picLocks noChangeAspect="1" noChangeArrowheads="1"/>
          </p:cNvPicPr>
          <p:nvPr/>
        </p:nvPicPr>
        <p:blipFill>
          <a:blip r:embed="rId3"/>
          <a:srcRect/>
          <a:stretch>
            <a:fillRect/>
          </a:stretch>
        </p:blipFill>
        <p:spPr bwMode="auto">
          <a:xfrm>
            <a:off x="457200" y="1447800"/>
            <a:ext cx="5581650" cy="3990975"/>
          </a:xfrm>
          <a:prstGeom prst="rect">
            <a:avLst/>
          </a:prstGeom>
          <a:noFill/>
          <a:ln w="9525">
            <a:noFill/>
            <a:miter lim="800000"/>
            <a:headEnd/>
            <a:tailEnd/>
          </a:ln>
        </p:spPr>
      </p:pic>
      <p:sp>
        <p:nvSpPr>
          <p:cNvPr id="8" name="Rectangle 7"/>
          <p:cNvSpPr/>
          <p:nvPr/>
        </p:nvSpPr>
        <p:spPr>
          <a:xfrm>
            <a:off x="6096000" y="2057400"/>
            <a:ext cx="2743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t>Resources in existence:</a:t>
            </a:r>
          </a:p>
          <a:p>
            <a:pPr>
              <a:defRPr/>
            </a:pPr>
            <a:r>
              <a:rPr lang="en-US"/>
              <a:t>E = ( 6 3 4 2 )</a:t>
            </a:r>
          </a:p>
          <a:p>
            <a:pPr>
              <a:defRPr/>
            </a:pPr>
            <a:r>
              <a:rPr lang="en-US"/>
              <a:t>Possessed resources:</a:t>
            </a:r>
          </a:p>
          <a:p>
            <a:pPr>
              <a:defRPr/>
            </a:pPr>
            <a:r>
              <a:rPr lang="en-US"/>
              <a:t>P = ( 5 3 2 2 )</a:t>
            </a:r>
          </a:p>
          <a:p>
            <a:pPr>
              <a:defRPr/>
            </a:pPr>
            <a:r>
              <a:rPr lang="en-US"/>
              <a:t>Resources available:</a:t>
            </a:r>
          </a:p>
          <a:p>
            <a:pPr>
              <a:defRPr/>
            </a:pPr>
            <a:r>
              <a:rPr lang="en-US"/>
              <a:t>A = ( 1 0 2 0 )</a:t>
            </a:r>
          </a:p>
        </p:txBody>
      </p:sp>
      <p:sp>
        <p:nvSpPr>
          <p:cNvPr id="9" name="Rectangle 8"/>
          <p:cNvSpPr/>
          <p:nvPr/>
        </p:nvSpPr>
        <p:spPr>
          <a:xfrm>
            <a:off x="6096000" y="3962400"/>
            <a:ext cx="2743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t>A=( 1 0 2 0) </a:t>
            </a:r>
            <a:r>
              <a:rPr lang="en-US">
                <a:sym typeface="Wingdings" pitchFamily="2" charset="2"/>
              </a:rPr>
              <a:t> Only the process D is supported.</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40</a:t>
            </a:fld>
            <a:endParaRPr lang="en-US"/>
          </a:p>
        </p:txBody>
      </p:sp>
      <p:sp>
        <p:nvSpPr>
          <p:cNvPr id="11" name="Footer Placeholder 10"/>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0" y="76200"/>
            <a:ext cx="9144000" cy="762000"/>
          </a:xfrm>
        </p:spPr>
        <p:txBody>
          <a:bodyPr/>
          <a:lstStyle/>
          <a:p>
            <a:r>
              <a:rPr lang="en-US" sz="6000" b="1" smtClean="0">
                <a:latin typeface="Times New Roman" pitchFamily="18" charset="0"/>
                <a:cs typeface="Times New Roman" pitchFamily="18" charset="0"/>
              </a:rPr>
              <a:t> </a:t>
            </a:r>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The Banker’s Algorithm for a Multiple Resource</a:t>
            </a:r>
          </a:p>
        </p:txBody>
      </p:sp>
      <p:graphicFrame>
        <p:nvGraphicFramePr>
          <p:cNvPr id="10" name="Table 9"/>
          <p:cNvGraphicFramePr>
            <a:graphicFrameLocks noGrp="1"/>
          </p:cNvGraphicFramePr>
          <p:nvPr/>
        </p:nvGraphicFramePr>
        <p:xfrm>
          <a:off x="533400" y="1295400"/>
          <a:ext cx="8077200" cy="5384800"/>
        </p:xfrm>
        <a:graphic>
          <a:graphicData uri="http://schemas.openxmlformats.org/drawingml/2006/table">
            <a:tbl>
              <a:tblPr firstRow="1" bandRow="1">
                <a:tableStyleId>{5C22544A-7EE6-4342-B048-85BDC9FD1C3A}</a:tableStyleId>
              </a:tblPr>
              <a:tblGrid>
                <a:gridCol w="914400"/>
                <a:gridCol w="838200"/>
                <a:gridCol w="1066800"/>
                <a:gridCol w="5257800"/>
              </a:tblGrid>
              <a:tr h="355600">
                <a:tc>
                  <a:txBody>
                    <a:bodyPr/>
                    <a:lstStyle/>
                    <a:p>
                      <a:r>
                        <a:rPr lang="en-US" sz="1200" smtClean="0"/>
                        <a:t>Allocated</a:t>
                      </a:r>
                      <a:endParaRPr lang="en-US" sz="1200"/>
                    </a:p>
                  </a:txBody>
                  <a:tcPr/>
                </a:tc>
                <a:tc>
                  <a:txBody>
                    <a:bodyPr/>
                    <a:lstStyle/>
                    <a:p>
                      <a:r>
                        <a:rPr lang="en-US" sz="1200" smtClean="0"/>
                        <a:t>Needed</a:t>
                      </a:r>
                      <a:endParaRPr lang="en-US" sz="12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A</a:t>
                      </a:r>
                      <a:r>
                        <a:rPr lang="en-US" sz="1200" b="0" baseline="0" smtClean="0"/>
                        <a:t> (available)</a:t>
                      </a:r>
                      <a:endParaRPr lang="en-US" sz="1200" smtClean="0"/>
                    </a:p>
                  </a:txBody>
                  <a:tcPr/>
                </a:tc>
                <a:tc>
                  <a:txBody>
                    <a:bodyPr/>
                    <a:lstStyle/>
                    <a:p>
                      <a:r>
                        <a:rPr lang="en-US" sz="1200" smtClean="0"/>
                        <a:t>Descriptrion</a:t>
                      </a:r>
                      <a:endParaRPr lang="en-US" sz="1200"/>
                    </a:p>
                  </a:txBody>
                  <a:tcPr/>
                </a:tc>
              </a:tr>
              <a:tr h="821267">
                <a:tc>
                  <a:txBody>
                    <a:bodyPr/>
                    <a:lstStyle/>
                    <a:p>
                      <a:r>
                        <a:rPr lang="en-US" sz="1200" smtClean="0"/>
                        <a:t>A  3 0 1 1</a:t>
                      </a:r>
                    </a:p>
                    <a:p>
                      <a:r>
                        <a:rPr lang="en-US" sz="1200" smtClean="0"/>
                        <a:t>B  0 1 0 0</a:t>
                      </a:r>
                    </a:p>
                    <a:p>
                      <a:r>
                        <a:rPr lang="en-US" sz="1200" smtClean="0"/>
                        <a:t>C  1 1 0 1</a:t>
                      </a:r>
                    </a:p>
                    <a:p>
                      <a:r>
                        <a:rPr lang="en-US" sz="1200" smtClean="0"/>
                        <a:t>D  1 1 0</a:t>
                      </a:r>
                      <a:r>
                        <a:rPr lang="en-US" sz="1200" baseline="0" smtClean="0"/>
                        <a:t> 1</a:t>
                      </a:r>
                    </a:p>
                    <a:p>
                      <a:r>
                        <a:rPr lang="en-US" sz="1200" smtClean="0"/>
                        <a:t>E  0 0 0 0</a:t>
                      </a:r>
                      <a:endParaRPr lang="en-US" sz="1200"/>
                    </a:p>
                  </a:txBody>
                  <a:tcPr/>
                </a:tc>
                <a:tc>
                  <a:txBody>
                    <a:bodyPr/>
                    <a:lstStyle/>
                    <a:p>
                      <a:r>
                        <a:rPr lang="en-US" sz="1200" smtClean="0"/>
                        <a:t>1 1 0 0</a:t>
                      </a:r>
                    </a:p>
                    <a:p>
                      <a:r>
                        <a:rPr lang="en-US" sz="1200" smtClean="0"/>
                        <a:t>0 1 1 2</a:t>
                      </a:r>
                    </a:p>
                    <a:p>
                      <a:r>
                        <a:rPr lang="en-US" sz="1200" smtClean="0"/>
                        <a:t>3 1 0 0</a:t>
                      </a:r>
                    </a:p>
                    <a:p>
                      <a:r>
                        <a:rPr lang="en-US" sz="1200" smtClean="0"/>
                        <a:t>0 0 1 0</a:t>
                      </a:r>
                    </a:p>
                    <a:p>
                      <a:r>
                        <a:rPr lang="en-US" sz="1200" smtClean="0"/>
                        <a:t>2 1 1 0</a:t>
                      </a:r>
                      <a:endParaRPr lang="en-US" sz="1200"/>
                    </a:p>
                  </a:txBody>
                  <a:tcPr/>
                </a:tc>
                <a:tc>
                  <a:txBody>
                    <a:bodyPr/>
                    <a:lstStyle/>
                    <a:p>
                      <a:r>
                        <a:rPr lang="en-US" sz="1200" smtClean="0"/>
                        <a:t>1 0 2 0</a:t>
                      </a:r>
                      <a:endParaRPr lang="en-US" sz="1200"/>
                    </a:p>
                  </a:txBody>
                  <a:tcPr/>
                </a:tc>
                <a:tc>
                  <a:txBody>
                    <a:bodyPr/>
                    <a:lstStyle/>
                    <a:p>
                      <a:r>
                        <a:rPr lang="en-US" sz="1800" smtClean="0"/>
                        <a:t>The process D’s requests are accepted, other requests are blocked. </a:t>
                      </a:r>
                      <a:endParaRPr lang="en-US" sz="1800"/>
                    </a:p>
                  </a:txBody>
                  <a:tcPr/>
                </a:tc>
              </a:tr>
              <a:tr h="821267">
                <a:tc>
                  <a:txBody>
                    <a:bodyPr/>
                    <a:lstStyle/>
                    <a:p>
                      <a:r>
                        <a:rPr lang="en-US" sz="1200" smtClean="0"/>
                        <a:t>A  3 0 1 1</a:t>
                      </a:r>
                    </a:p>
                    <a:p>
                      <a:r>
                        <a:rPr lang="en-US" sz="1200" smtClean="0"/>
                        <a:t>B  0 1 0 0</a:t>
                      </a:r>
                    </a:p>
                    <a:p>
                      <a:r>
                        <a:rPr lang="en-US" sz="1200" smtClean="0"/>
                        <a:t>C  1 1 0 1</a:t>
                      </a:r>
                    </a:p>
                    <a:p>
                      <a:r>
                        <a:rPr lang="en-US" sz="1200" smtClean="0"/>
                        <a:t>D  1 1 1</a:t>
                      </a:r>
                      <a:r>
                        <a:rPr lang="en-US" sz="1200" baseline="0" smtClean="0"/>
                        <a:t> 1</a:t>
                      </a:r>
                    </a:p>
                    <a:p>
                      <a:r>
                        <a:rPr lang="en-US" sz="1200" smtClean="0"/>
                        <a:t>E  0 0 0 0</a:t>
                      </a:r>
                      <a:endParaRPr lang="en-US" sz="1200"/>
                    </a:p>
                  </a:txBody>
                  <a:tcPr/>
                </a:tc>
                <a:tc>
                  <a:txBody>
                    <a:bodyPr/>
                    <a:lstStyle/>
                    <a:p>
                      <a:r>
                        <a:rPr lang="en-US" sz="1200" smtClean="0"/>
                        <a:t>1 1 0 0</a:t>
                      </a:r>
                    </a:p>
                    <a:p>
                      <a:r>
                        <a:rPr lang="en-US" sz="1200" smtClean="0"/>
                        <a:t>0 1 1 2</a:t>
                      </a:r>
                    </a:p>
                    <a:p>
                      <a:r>
                        <a:rPr lang="en-US" sz="1200" smtClean="0"/>
                        <a:t>3 1 0 0</a:t>
                      </a:r>
                    </a:p>
                    <a:p>
                      <a:r>
                        <a:rPr lang="en-US" sz="1200" smtClean="0"/>
                        <a:t>0 0 0 0</a:t>
                      </a:r>
                    </a:p>
                    <a:p>
                      <a:r>
                        <a:rPr lang="en-US" sz="1200" smtClean="0"/>
                        <a:t>2 1 1 0</a:t>
                      </a:r>
                    </a:p>
                  </a:txBody>
                  <a:tcPr/>
                </a:tc>
                <a:tc>
                  <a:txBody>
                    <a:bodyPr/>
                    <a:lstStyle/>
                    <a:p>
                      <a:r>
                        <a:rPr lang="en-US" sz="1200" smtClean="0"/>
                        <a:t>1 0 1 0</a:t>
                      </a:r>
                      <a:endParaRPr lang="en-US" sz="1200"/>
                    </a:p>
                  </a:txBody>
                  <a:tcPr/>
                </a:tc>
                <a:tc>
                  <a:txBody>
                    <a:bodyPr/>
                    <a:lstStyle/>
                    <a:p>
                      <a:r>
                        <a:rPr lang="en-US" sz="1800" smtClean="0"/>
                        <a:t>All requests are blocked. The system wait for the D’s termination</a:t>
                      </a:r>
                      <a:endParaRPr lang="en-US" sz="1800"/>
                    </a:p>
                  </a:txBody>
                  <a:tcPr/>
                </a:tc>
              </a:tr>
              <a:tr h="821267">
                <a:tc>
                  <a:txBody>
                    <a:bodyPr/>
                    <a:lstStyle/>
                    <a:p>
                      <a:r>
                        <a:rPr lang="en-US" sz="1200" smtClean="0"/>
                        <a:t>A  3 0 1 1</a:t>
                      </a:r>
                    </a:p>
                    <a:p>
                      <a:r>
                        <a:rPr lang="en-US" sz="1200" smtClean="0"/>
                        <a:t>B  0 1 0 0</a:t>
                      </a:r>
                    </a:p>
                    <a:p>
                      <a:r>
                        <a:rPr lang="en-US" sz="1200" smtClean="0"/>
                        <a:t>C  1 1 0 1</a:t>
                      </a:r>
                    </a:p>
                    <a:p>
                      <a:r>
                        <a:rPr lang="en-US" sz="1200" smtClean="0"/>
                        <a:t>D  0</a:t>
                      </a:r>
                      <a:r>
                        <a:rPr lang="en-US" sz="1200" baseline="0" smtClean="0"/>
                        <a:t> 0 0 0</a:t>
                      </a:r>
                    </a:p>
                    <a:p>
                      <a:r>
                        <a:rPr lang="en-US" sz="1200" smtClean="0"/>
                        <a:t>E  0 0 0 0</a:t>
                      </a:r>
                      <a:endParaRPr lang="en-US" sz="1200"/>
                    </a:p>
                  </a:txBody>
                  <a:tcPr/>
                </a:tc>
                <a:tc>
                  <a:txBody>
                    <a:bodyPr/>
                    <a:lstStyle/>
                    <a:p>
                      <a:r>
                        <a:rPr lang="en-US" sz="1200" smtClean="0"/>
                        <a:t>1 1 0 0</a:t>
                      </a:r>
                    </a:p>
                    <a:p>
                      <a:r>
                        <a:rPr lang="en-US" sz="1200" smtClean="0"/>
                        <a:t>0 1 1 2</a:t>
                      </a:r>
                    </a:p>
                    <a:p>
                      <a:r>
                        <a:rPr lang="en-US" sz="1200" smtClean="0"/>
                        <a:t>3 1 0 0</a:t>
                      </a:r>
                    </a:p>
                    <a:p>
                      <a:r>
                        <a:rPr lang="en-US" sz="1200" smtClean="0"/>
                        <a:t>0 0 0 0</a:t>
                      </a:r>
                    </a:p>
                    <a:p>
                      <a:r>
                        <a:rPr lang="en-US" sz="1200" smtClean="0"/>
                        <a:t>2 1 1 0</a:t>
                      </a:r>
                    </a:p>
                  </a:txBody>
                  <a:tcPr/>
                </a:tc>
                <a:tc>
                  <a:txBody>
                    <a:bodyPr/>
                    <a:lstStyle/>
                    <a:p>
                      <a:r>
                        <a:rPr lang="en-US" sz="1200" smtClean="0"/>
                        <a:t>2 1 2 1</a:t>
                      </a:r>
                      <a:endParaRPr lang="en-US" sz="1200"/>
                    </a:p>
                  </a:txBody>
                  <a:tcPr/>
                </a:tc>
                <a:tc>
                  <a:txBody>
                    <a:bodyPr/>
                    <a:lstStyle/>
                    <a:p>
                      <a:r>
                        <a:rPr lang="en-US" sz="1800" smtClean="0"/>
                        <a:t>D terminates, resources possessed</a:t>
                      </a:r>
                      <a:r>
                        <a:rPr lang="en-US" sz="1800" baseline="0" smtClean="0"/>
                        <a:t> by D are deallocated. Avalable resources can be assigned to A</a:t>
                      </a:r>
                      <a:endParaRPr lang="en-US" sz="1800"/>
                    </a:p>
                  </a:txBody>
                  <a:tcPr/>
                </a:tc>
              </a:tr>
              <a:tr h="821267">
                <a:tc>
                  <a:txBody>
                    <a:bodyPr/>
                    <a:lstStyle/>
                    <a:p>
                      <a:r>
                        <a:rPr lang="en-US" sz="1200" smtClean="0"/>
                        <a:t>A  4 1 1 1</a:t>
                      </a:r>
                    </a:p>
                    <a:p>
                      <a:r>
                        <a:rPr lang="en-US" sz="1200" smtClean="0"/>
                        <a:t>B  0 1 0 0</a:t>
                      </a:r>
                    </a:p>
                    <a:p>
                      <a:r>
                        <a:rPr lang="en-US" sz="1200" smtClean="0"/>
                        <a:t>C  1 1 0 1</a:t>
                      </a:r>
                    </a:p>
                    <a:p>
                      <a:r>
                        <a:rPr lang="en-US" sz="1200" smtClean="0"/>
                        <a:t>D  0</a:t>
                      </a:r>
                      <a:r>
                        <a:rPr lang="en-US" sz="1200" baseline="0" smtClean="0"/>
                        <a:t> 0 0 0</a:t>
                      </a:r>
                    </a:p>
                    <a:p>
                      <a:r>
                        <a:rPr lang="en-US" sz="1200" smtClean="0"/>
                        <a:t>E  0 0 0 0</a:t>
                      </a:r>
                    </a:p>
                  </a:txBody>
                  <a:tcPr/>
                </a:tc>
                <a:tc>
                  <a:txBody>
                    <a:bodyPr/>
                    <a:lstStyle/>
                    <a:p>
                      <a:r>
                        <a:rPr lang="en-US" sz="1200" smtClean="0"/>
                        <a:t>0</a:t>
                      </a:r>
                      <a:r>
                        <a:rPr lang="en-US" sz="1200" baseline="0" smtClean="0"/>
                        <a:t> 0</a:t>
                      </a:r>
                      <a:r>
                        <a:rPr lang="en-US" sz="1200" smtClean="0"/>
                        <a:t> 0 0</a:t>
                      </a:r>
                    </a:p>
                    <a:p>
                      <a:r>
                        <a:rPr lang="en-US" sz="1200" smtClean="0"/>
                        <a:t>0 1 1 2</a:t>
                      </a:r>
                    </a:p>
                    <a:p>
                      <a:r>
                        <a:rPr lang="en-US" sz="1200" smtClean="0"/>
                        <a:t>3 1 0 0</a:t>
                      </a:r>
                    </a:p>
                    <a:p>
                      <a:r>
                        <a:rPr lang="en-US" sz="1200" smtClean="0"/>
                        <a:t>0 0 0 0</a:t>
                      </a:r>
                    </a:p>
                    <a:p>
                      <a:r>
                        <a:rPr lang="en-US" sz="1200" smtClean="0"/>
                        <a:t>2 1 1 0</a:t>
                      </a:r>
                    </a:p>
                  </a:txBody>
                  <a:tcPr/>
                </a:tc>
                <a:tc>
                  <a:txBody>
                    <a:bodyPr/>
                    <a:lstStyle/>
                    <a:p>
                      <a:r>
                        <a:rPr lang="en-US" sz="1200" smtClean="0"/>
                        <a:t>1 0 2 1</a:t>
                      </a:r>
                      <a:endParaRPr lang="en-US" sz="1200"/>
                    </a:p>
                  </a:txBody>
                  <a:tcPr/>
                </a:tc>
                <a:tc>
                  <a:txBody>
                    <a:bodyPr/>
                    <a:lstStyle/>
                    <a:p>
                      <a:r>
                        <a:rPr lang="en-US" sz="1800" smtClean="0"/>
                        <a:t>A runs then terminates</a:t>
                      </a:r>
                      <a:endParaRPr lang="en-US" sz="1800"/>
                    </a:p>
                  </a:txBody>
                  <a:tcPr/>
                </a:tc>
              </a:tr>
              <a:tr h="821267">
                <a:tc>
                  <a:txBody>
                    <a:bodyPr/>
                    <a:lstStyle/>
                    <a:p>
                      <a:r>
                        <a:rPr lang="en-US" sz="1200" smtClean="0"/>
                        <a:t>A  0</a:t>
                      </a:r>
                      <a:r>
                        <a:rPr lang="en-US" sz="1200" baseline="0" smtClean="0"/>
                        <a:t> 0 0 0</a:t>
                      </a:r>
                      <a:endParaRPr lang="en-US" sz="1200" smtClean="0"/>
                    </a:p>
                    <a:p>
                      <a:r>
                        <a:rPr lang="en-US" sz="1200" smtClean="0"/>
                        <a:t>B  0 1 0 0</a:t>
                      </a:r>
                    </a:p>
                    <a:p>
                      <a:r>
                        <a:rPr lang="en-US" sz="1200" smtClean="0"/>
                        <a:t>C  1 1 0 1</a:t>
                      </a:r>
                    </a:p>
                    <a:p>
                      <a:r>
                        <a:rPr lang="en-US" sz="1200" smtClean="0"/>
                        <a:t>D  0</a:t>
                      </a:r>
                      <a:r>
                        <a:rPr lang="en-US" sz="1200" baseline="0" smtClean="0"/>
                        <a:t> 0 0 0</a:t>
                      </a:r>
                    </a:p>
                    <a:p>
                      <a:r>
                        <a:rPr lang="en-US" sz="1200" smtClean="0"/>
                        <a:t>E  0 0 0 0</a:t>
                      </a:r>
                    </a:p>
                  </a:txBody>
                  <a:tcPr/>
                </a:tc>
                <a:tc>
                  <a:txBody>
                    <a:bodyPr/>
                    <a:lstStyle/>
                    <a:p>
                      <a:r>
                        <a:rPr lang="en-US" sz="1200" smtClean="0"/>
                        <a:t>0</a:t>
                      </a:r>
                      <a:r>
                        <a:rPr lang="en-US" sz="1200" baseline="0" smtClean="0"/>
                        <a:t> 0</a:t>
                      </a:r>
                      <a:r>
                        <a:rPr lang="en-US" sz="1200" smtClean="0"/>
                        <a:t> 0 0</a:t>
                      </a:r>
                    </a:p>
                    <a:p>
                      <a:r>
                        <a:rPr lang="en-US" sz="1200" smtClean="0"/>
                        <a:t>0 1 1 2</a:t>
                      </a:r>
                    </a:p>
                    <a:p>
                      <a:r>
                        <a:rPr lang="en-US" sz="1200" smtClean="0"/>
                        <a:t>3 1 0 0</a:t>
                      </a:r>
                    </a:p>
                    <a:p>
                      <a:r>
                        <a:rPr lang="en-US" sz="1200" smtClean="0"/>
                        <a:t>0 0 0 0</a:t>
                      </a:r>
                    </a:p>
                    <a:p>
                      <a:r>
                        <a:rPr lang="en-US" sz="1200" smtClean="0"/>
                        <a:t>2 1 1 0</a:t>
                      </a:r>
                    </a:p>
                  </a:txBody>
                  <a:tcPr/>
                </a:tc>
                <a:tc>
                  <a:txBody>
                    <a:bodyPr/>
                    <a:lstStyle/>
                    <a:p>
                      <a:r>
                        <a:rPr lang="en-US" sz="1200" smtClean="0"/>
                        <a:t>5 1 3 2</a:t>
                      </a:r>
                      <a:endParaRPr lang="en-US" sz="1200"/>
                    </a:p>
                  </a:txBody>
                  <a:tcPr/>
                </a:tc>
                <a:tc>
                  <a:txBody>
                    <a:bodyPr/>
                    <a:lstStyle/>
                    <a:p>
                      <a:r>
                        <a:rPr lang="en-US" sz="1800" smtClean="0"/>
                        <a:t>Resources</a:t>
                      </a:r>
                      <a:r>
                        <a:rPr lang="en-US" sz="1800" baseline="0" smtClean="0"/>
                        <a:t> sre asigned to B</a:t>
                      </a:r>
                    </a:p>
                    <a:p>
                      <a:r>
                        <a:rPr lang="en-US" sz="1800" baseline="0" smtClean="0"/>
                        <a:t>… and so on ….</a:t>
                      </a:r>
                      <a:endParaRPr lang="en-US" sz="1800"/>
                    </a:p>
                  </a:txBody>
                  <a:tcPr/>
                </a:tc>
              </a:tr>
            </a:tbl>
          </a:graphicData>
        </a:graphic>
      </p:graphicFrame>
      <p:cxnSp>
        <p:nvCxnSpPr>
          <p:cNvPr id="12" name="Straight Arrow Connector 11"/>
          <p:cNvCxnSpPr/>
          <p:nvPr/>
        </p:nvCxnSpPr>
        <p:spPr>
          <a:xfrm rot="5400000">
            <a:off x="1943100" y="18669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057400" y="3810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219200" y="2895600"/>
            <a:ext cx="1219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1295400" y="2362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41</a:t>
            </a:fld>
            <a:endParaRPr lang="en-US"/>
          </a:p>
        </p:txBody>
      </p:sp>
      <p:sp>
        <p:nvSpPr>
          <p:cNvPr id="9" name="Footer Placeholder 8"/>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0" y="76200"/>
            <a:ext cx="9144000" cy="1219200"/>
          </a:xfrm>
        </p:spPr>
        <p:txBody>
          <a:bodyPr/>
          <a:lstStyle/>
          <a:p>
            <a:r>
              <a:rPr lang="en-US" sz="4000" b="1" smtClean="0">
                <a:latin typeface="Times New Roman" pitchFamily="18" charset="0"/>
                <a:cs typeface="Times New Roman" pitchFamily="18" charset="0"/>
              </a:rPr>
              <a:t>Deadlock Avoidance</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 Banker’s Algorithm for a Multiple Resource</a:t>
            </a:r>
          </a:p>
        </p:txBody>
      </p:sp>
      <p:pic>
        <p:nvPicPr>
          <p:cNvPr id="44035" name="Picture 5"/>
          <p:cNvPicPr>
            <a:picLocks noChangeAspect="1" noChangeArrowheads="1"/>
          </p:cNvPicPr>
          <p:nvPr/>
        </p:nvPicPr>
        <p:blipFill>
          <a:blip r:embed="rId3"/>
          <a:srcRect/>
          <a:stretch>
            <a:fillRect/>
          </a:stretch>
        </p:blipFill>
        <p:spPr bwMode="auto">
          <a:xfrm>
            <a:off x="3810000" y="1524000"/>
            <a:ext cx="1674813" cy="2209800"/>
          </a:xfrm>
          <a:prstGeom prst="rect">
            <a:avLst/>
          </a:prstGeom>
          <a:noFill/>
          <a:ln w="9525">
            <a:noFill/>
            <a:miter lim="800000"/>
            <a:headEnd/>
            <a:tailEnd/>
          </a:ln>
        </p:spPr>
      </p:pic>
      <p:pic>
        <p:nvPicPr>
          <p:cNvPr id="44036" name="Picture 8"/>
          <p:cNvPicPr>
            <a:picLocks noChangeAspect="1" noChangeArrowheads="1"/>
          </p:cNvPicPr>
          <p:nvPr/>
        </p:nvPicPr>
        <p:blipFill>
          <a:blip r:embed="rId4"/>
          <a:srcRect/>
          <a:stretch>
            <a:fillRect/>
          </a:stretch>
        </p:blipFill>
        <p:spPr bwMode="auto">
          <a:xfrm>
            <a:off x="5672138" y="1524000"/>
            <a:ext cx="1719262" cy="2230438"/>
          </a:xfrm>
          <a:prstGeom prst="rect">
            <a:avLst/>
          </a:prstGeom>
          <a:noFill/>
          <a:ln w="9525">
            <a:noFill/>
            <a:miter lim="800000"/>
            <a:headEnd/>
            <a:tailEnd/>
          </a:ln>
        </p:spPr>
      </p:pic>
      <p:pic>
        <p:nvPicPr>
          <p:cNvPr id="44037" name="Picture 9"/>
          <p:cNvPicPr>
            <a:picLocks noChangeAspect="1" noChangeArrowheads="1"/>
          </p:cNvPicPr>
          <p:nvPr/>
        </p:nvPicPr>
        <p:blipFill>
          <a:blip r:embed="rId5"/>
          <a:srcRect/>
          <a:stretch>
            <a:fillRect/>
          </a:stretch>
        </p:blipFill>
        <p:spPr bwMode="auto">
          <a:xfrm>
            <a:off x="5545138" y="3846513"/>
            <a:ext cx="1846262" cy="2286000"/>
          </a:xfrm>
          <a:prstGeom prst="rect">
            <a:avLst/>
          </a:prstGeom>
          <a:noFill/>
          <a:ln w="9525">
            <a:noFill/>
            <a:miter lim="800000"/>
            <a:headEnd/>
            <a:tailEnd/>
          </a:ln>
        </p:spPr>
      </p:pic>
      <p:sp>
        <p:nvSpPr>
          <p:cNvPr id="44038" name="Text Box 10"/>
          <p:cNvSpPr txBox="1">
            <a:spLocks noChangeArrowheads="1"/>
          </p:cNvSpPr>
          <p:nvPr/>
        </p:nvSpPr>
        <p:spPr bwMode="auto">
          <a:xfrm>
            <a:off x="228600" y="3327400"/>
            <a:ext cx="3124200" cy="1016000"/>
          </a:xfrm>
          <a:prstGeom prst="rect">
            <a:avLst/>
          </a:prstGeom>
          <a:noFill/>
          <a:ln w="9525">
            <a:noFill/>
            <a:miter lim="800000"/>
            <a:headEnd/>
            <a:tailEnd/>
          </a:ln>
        </p:spPr>
        <p:txBody>
          <a:bodyPr>
            <a:spAutoFit/>
          </a:bodyPr>
          <a:lstStyle/>
          <a:p>
            <a:pPr algn="ctr">
              <a:spcBef>
                <a:spcPct val="50000"/>
              </a:spcBef>
            </a:pPr>
            <a:r>
              <a:rPr lang="en-US" sz="2400" b="1">
                <a:solidFill>
                  <a:srgbClr val="FF3300"/>
                </a:solidFill>
                <a:latin typeface="Times New Roman" pitchFamily="18" charset="0"/>
                <a:cs typeface="Times New Roman" pitchFamily="18" charset="0"/>
              </a:rPr>
              <a:t>No Process deadlock</a:t>
            </a:r>
          </a:p>
          <a:p>
            <a:pPr algn="ctr">
              <a:spcBef>
                <a:spcPct val="50000"/>
              </a:spcBef>
            </a:pPr>
            <a:r>
              <a:rPr lang="en-US" sz="2400" b="1">
                <a:solidFill>
                  <a:srgbClr val="FF3300"/>
                </a:solidFill>
                <a:latin typeface="Times New Roman" pitchFamily="18" charset="0"/>
                <a:cs typeface="Times New Roman" pitchFamily="18" charset="0"/>
              </a:rPr>
              <a:t>(Check yourself)</a:t>
            </a:r>
          </a:p>
        </p:txBody>
      </p:sp>
      <p:sp>
        <p:nvSpPr>
          <p:cNvPr id="10" name="Rectangle 9"/>
          <p:cNvSpPr/>
          <p:nvPr/>
        </p:nvSpPr>
        <p:spPr>
          <a:xfrm>
            <a:off x="762000" y="1600200"/>
            <a:ext cx="1752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a:solidFill>
                  <a:schemeClr val="bg1"/>
                </a:solidFill>
              </a:rPr>
              <a:t>E= ( 10, 5, 7)     </a:t>
            </a:r>
          </a:p>
          <a:p>
            <a:pPr>
              <a:defRPr/>
            </a:pPr>
            <a:r>
              <a:rPr lang="en-US" sz="2000">
                <a:solidFill>
                  <a:schemeClr val="bg1"/>
                </a:solidFill>
              </a:rPr>
              <a:t>P= ( 7 ,2, 5)   </a:t>
            </a:r>
          </a:p>
          <a:p>
            <a:pPr>
              <a:defRPr/>
            </a:pPr>
            <a:r>
              <a:rPr lang="en-US" sz="2000">
                <a:solidFill>
                  <a:schemeClr val="bg1"/>
                </a:solidFill>
              </a:rPr>
              <a:t>A ( 3, 3, 2) </a:t>
            </a:r>
          </a:p>
          <a:p>
            <a:pPr>
              <a:defRPr/>
            </a:pPr>
            <a:r>
              <a:rPr lang="en-US" sz="2000">
                <a:solidFill>
                  <a:schemeClr val="bg1"/>
                </a:solidFill>
              </a:rPr>
              <a:t>DO YOURSELF</a:t>
            </a:r>
          </a:p>
        </p:txBody>
      </p:sp>
      <p:pic>
        <p:nvPicPr>
          <p:cNvPr id="44041" name="Picture 5"/>
          <p:cNvPicPr>
            <a:picLocks noChangeAspect="1" noChangeArrowheads="1"/>
          </p:cNvPicPr>
          <p:nvPr/>
        </p:nvPicPr>
        <p:blipFill>
          <a:blip r:embed="rId3"/>
          <a:srcRect/>
          <a:stretch>
            <a:fillRect/>
          </a:stretch>
        </p:blipFill>
        <p:spPr bwMode="auto">
          <a:xfrm>
            <a:off x="3810000" y="3962400"/>
            <a:ext cx="1677988" cy="221297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190CC846-20B3-454D-AF77-DE04E39CF884}" type="slidenum">
              <a:rPr lang="en-US" smtClean="0"/>
              <a:pPr/>
              <a:t>42</a:t>
            </a:fld>
            <a:endParaRPr lang="en-US"/>
          </a:p>
        </p:txBody>
      </p:sp>
      <p:sp>
        <p:nvSpPr>
          <p:cNvPr id="11" name="Footer Placeholder 10"/>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0" y="76200"/>
            <a:ext cx="9144000" cy="1143000"/>
          </a:xfrm>
        </p:spPr>
        <p:txBody>
          <a:bodyPr/>
          <a:lstStyle/>
          <a:p>
            <a:r>
              <a:rPr lang="en-US" sz="4000" b="1" smtClean="0">
                <a:latin typeface="Times New Roman" pitchFamily="18" charset="0"/>
                <a:cs typeface="Times New Roman" pitchFamily="18" charset="0"/>
              </a:rPr>
              <a:t>Deadlock Avoidance</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 Banker’s Algorithm for a Multiple Resource</a:t>
            </a:r>
          </a:p>
        </p:txBody>
      </p:sp>
      <p:pic>
        <p:nvPicPr>
          <p:cNvPr id="45059" name="Picture 5"/>
          <p:cNvPicPr>
            <a:picLocks noChangeAspect="1" noChangeArrowheads="1"/>
          </p:cNvPicPr>
          <p:nvPr/>
        </p:nvPicPr>
        <p:blipFill>
          <a:blip r:embed="rId3"/>
          <a:srcRect/>
          <a:stretch>
            <a:fillRect/>
          </a:stretch>
        </p:blipFill>
        <p:spPr bwMode="auto">
          <a:xfrm>
            <a:off x="2455863" y="1371600"/>
            <a:ext cx="1820862" cy="2362200"/>
          </a:xfrm>
          <a:prstGeom prst="rect">
            <a:avLst/>
          </a:prstGeom>
          <a:noFill/>
          <a:ln w="9525">
            <a:noFill/>
            <a:miter lim="800000"/>
            <a:headEnd/>
            <a:tailEnd/>
          </a:ln>
        </p:spPr>
      </p:pic>
      <p:sp>
        <p:nvSpPr>
          <p:cNvPr id="45060" name="Text Box 7"/>
          <p:cNvSpPr txBox="1">
            <a:spLocks noChangeArrowheads="1"/>
          </p:cNvSpPr>
          <p:nvPr/>
        </p:nvSpPr>
        <p:spPr bwMode="auto">
          <a:xfrm>
            <a:off x="4648200" y="4724400"/>
            <a:ext cx="4191000" cy="457200"/>
          </a:xfrm>
          <a:prstGeom prst="rect">
            <a:avLst/>
          </a:prstGeom>
          <a:noFill/>
          <a:ln w="9525">
            <a:noFill/>
            <a:miter lim="800000"/>
            <a:headEnd/>
            <a:tailEnd/>
          </a:ln>
        </p:spPr>
        <p:txBody>
          <a:bodyPr>
            <a:spAutoFit/>
          </a:bodyPr>
          <a:lstStyle/>
          <a:p>
            <a:pPr>
              <a:spcBef>
                <a:spcPct val="50000"/>
              </a:spcBef>
            </a:pPr>
            <a:r>
              <a:rPr lang="en-US" sz="2400" b="1">
                <a:solidFill>
                  <a:srgbClr val="FF3300"/>
                </a:solidFill>
                <a:latin typeface="Times New Roman" pitchFamily="18" charset="0"/>
                <a:cs typeface="Times New Roman" pitchFamily="18" charset="0"/>
              </a:rPr>
              <a:t>All Process are deadlocked</a:t>
            </a:r>
          </a:p>
        </p:txBody>
      </p:sp>
      <p:pic>
        <p:nvPicPr>
          <p:cNvPr id="45061" name="Picture 12"/>
          <p:cNvPicPr>
            <a:picLocks noChangeAspect="1" noChangeArrowheads="1"/>
          </p:cNvPicPr>
          <p:nvPr/>
        </p:nvPicPr>
        <p:blipFill>
          <a:blip r:embed="rId4"/>
          <a:srcRect/>
          <a:stretch>
            <a:fillRect/>
          </a:stretch>
        </p:blipFill>
        <p:spPr bwMode="auto">
          <a:xfrm>
            <a:off x="457200" y="1295400"/>
            <a:ext cx="1873250" cy="2438400"/>
          </a:xfrm>
          <a:prstGeom prst="rect">
            <a:avLst/>
          </a:prstGeom>
          <a:noFill/>
          <a:ln w="9525">
            <a:noFill/>
            <a:miter lim="800000"/>
            <a:headEnd/>
            <a:tailEnd/>
          </a:ln>
        </p:spPr>
      </p:pic>
      <p:pic>
        <p:nvPicPr>
          <p:cNvPr id="45062" name="Picture 14"/>
          <p:cNvPicPr>
            <a:picLocks noChangeAspect="1" noChangeArrowheads="1"/>
          </p:cNvPicPr>
          <p:nvPr/>
        </p:nvPicPr>
        <p:blipFill>
          <a:blip r:embed="rId5"/>
          <a:srcRect/>
          <a:stretch>
            <a:fillRect/>
          </a:stretch>
        </p:blipFill>
        <p:spPr bwMode="auto">
          <a:xfrm>
            <a:off x="2573338" y="4037013"/>
            <a:ext cx="1922462" cy="2441575"/>
          </a:xfrm>
          <a:prstGeom prst="rect">
            <a:avLst/>
          </a:prstGeom>
          <a:noFill/>
          <a:ln w="9525">
            <a:noFill/>
            <a:miter lim="800000"/>
            <a:headEnd/>
            <a:tailEnd/>
          </a:ln>
        </p:spPr>
      </p:pic>
      <p:pic>
        <p:nvPicPr>
          <p:cNvPr id="45064" name="Picture 12"/>
          <p:cNvPicPr>
            <a:picLocks noChangeAspect="1" noChangeArrowheads="1"/>
          </p:cNvPicPr>
          <p:nvPr/>
        </p:nvPicPr>
        <p:blipFill>
          <a:blip r:embed="rId4"/>
          <a:srcRect/>
          <a:stretch>
            <a:fillRect/>
          </a:stretch>
        </p:blipFill>
        <p:spPr bwMode="auto">
          <a:xfrm>
            <a:off x="457200" y="4038600"/>
            <a:ext cx="1873250" cy="2438400"/>
          </a:xfrm>
          <a:prstGeom prst="rect">
            <a:avLst/>
          </a:prstGeom>
          <a:noFill/>
          <a:ln w="9525">
            <a:noFill/>
            <a:miter lim="800000"/>
            <a:headEnd/>
            <a:tailEnd/>
          </a:ln>
        </p:spPr>
      </p:pic>
      <p:sp>
        <p:nvSpPr>
          <p:cNvPr id="11" name="Rectangle 10"/>
          <p:cNvSpPr/>
          <p:nvPr/>
        </p:nvSpPr>
        <p:spPr>
          <a:xfrm>
            <a:off x="5638800" y="2133600"/>
            <a:ext cx="1752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a:solidFill>
                  <a:schemeClr val="bg1"/>
                </a:solidFill>
              </a:rPr>
              <a:t>E= ( 10, 5, 7)     </a:t>
            </a:r>
          </a:p>
          <a:p>
            <a:pPr>
              <a:defRPr/>
            </a:pPr>
            <a:r>
              <a:rPr lang="en-US" sz="2000">
                <a:solidFill>
                  <a:schemeClr val="bg1"/>
                </a:solidFill>
              </a:rPr>
              <a:t>P= ( 9 ,2, 7)   </a:t>
            </a:r>
          </a:p>
          <a:p>
            <a:pPr>
              <a:defRPr/>
            </a:pPr>
            <a:r>
              <a:rPr lang="en-US" sz="2000">
                <a:solidFill>
                  <a:schemeClr val="bg1"/>
                </a:solidFill>
              </a:rPr>
              <a:t>A ( 1, 3, 0) </a:t>
            </a:r>
          </a:p>
          <a:p>
            <a:pPr>
              <a:defRPr/>
            </a:pPr>
            <a:r>
              <a:rPr lang="en-US" sz="2000">
                <a:solidFill>
                  <a:schemeClr val="bg1"/>
                </a:solidFill>
              </a:rPr>
              <a:t>DO YOURSELF</a:t>
            </a:r>
          </a:p>
        </p:txBody>
      </p:sp>
      <p:sp>
        <p:nvSpPr>
          <p:cNvPr id="9" name="Slide Number Placeholder 8"/>
          <p:cNvSpPr>
            <a:spLocks noGrp="1"/>
          </p:cNvSpPr>
          <p:nvPr>
            <p:ph type="sldNum" sz="quarter" idx="12"/>
          </p:nvPr>
        </p:nvSpPr>
        <p:spPr/>
        <p:txBody>
          <a:bodyPr/>
          <a:lstStyle/>
          <a:p>
            <a:fld id="{190CC846-20B3-454D-AF77-DE04E39CF884}" type="slidenum">
              <a:rPr lang="en-US" smtClean="0"/>
              <a:pPr/>
              <a:t>43</a:t>
            </a:fld>
            <a:endParaRPr lang="en-US"/>
          </a:p>
        </p:txBody>
      </p:sp>
      <p:sp>
        <p:nvSpPr>
          <p:cNvPr id="10" name="Footer Placeholder 9"/>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0" y="76200"/>
            <a:ext cx="9144000" cy="1143000"/>
          </a:xfrm>
        </p:spPr>
        <p:txBody>
          <a:bodyPr/>
          <a:lstStyle/>
          <a:p>
            <a:r>
              <a:rPr lang="en-US" sz="4000" b="1" smtClean="0">
                <a:latin typeface="Times New Roman" pitchFamily="18" charset="0"/>
                <a:cs typeface="Times New Roman" pitchFamily="18" charset="0"/>
              </a:rPr>
              <a:t>Deadlock Avoidance</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 Banker’s Algorithm for a Multiple Resource</a:t>
            </a:r>
          </a:p>
        </p:txBody>
      </p:sp>
      <p:pic>
        <p:nvPicPr>
          <p:cNvPr id="46083" name="Picture 2"/>
          <p:cNvPicPr>
            <a:picLocks noChangeAspect="1" noChangeArrowheads="1"/>
          </p:cNvPicPr>
          <p:nvPr/>
        </p:nvPicPr>
        <p:blipFill>
          <a:blip r:embed="rId3"/>
          <a:srcRect/>
          <a:stretch>
            <a:fillRect/>
          </a:stretch>
        </p:blipFill>
        <p:spPr bwMode="auto">
          <a:xfrm>
            <a:off x="627063" y="1674813"/>
            <a:ext cx="2649537" cy="2363787"/>
          </a:xfrm>
          <a:prstGeom prst="rect">
            <a:avLst/>
          </a:prstGeom>
          <a:noFill/>
          <a:ln w="9525">
            <a:noFill/>
            <a:miter lim="800000"/>
            <a:headEnd/>
            <a:tailEnd/>
          </a:ln>
        </p:spPr>
      </p:pic>
      <p:pic>
        <p:nvPicPr>
          <p:cNvPr id="46084" name="Picture 3"/>
          <p:cNvPicPr>
            <a:picLocks noChangeAspect="1" noChangeArrowheads="1"/>
          </p:cNvPicPr>
          <p:nvPr/>
        </p:nvPicPr>
        <p:blipFill>
          <a:blip r:embed="rId4"/>
          <a:srcRect/>
          <a:stretch>
            <a:fillRect/>
          </a:stretch>
        </p:blipFill>
        <p:spPr bwMode="auto">
          <a:xfrm>
            <a:off x="3370263" y="1676400"/>
            <a:ext cx="2725737" cy="2413000"/>
          </a:xfrm>
          <a:prstGeom prst="rect">
            <a:avLst/>
          </a:prstGeom>
          <a:noFill/>
          <a:ln w="9525">
            <a:noFill/>
            <a:miter lim="800000"/>
            <a:headEnd/>
            <a:tailEnd/>
          </a:ln>
        </p:spPr>
      </p:pic>
      <p:sp>
        <p:nvSpPr>
          <p:cNvPr id="46085" name="Text Box 7"/>
          <p:cNvSpPr txBox="1">
            <a:spLocks noChangeArrowheads="1"/>
          </p:cNvSpPr>
          <p:nvPr/>
        </p:nvSpPr>
        <p:spPr bwMode="auto">
          <a:xfrm>
            <a:off x="533400" y="4267200"/>
            <a:ext cx="8001000" cy="769938"/>
          </a:xfrm>
          <a:prstGeom prst="rect">
            <a:avLst/>
          </a:prstGeom>
          <a:noFill/>
          <a:ln w="9525">
            <a:noFill/>
            <a:miter lim="800000"/>
            <a:headEnd/>
            <a:tailEnd/>
          </a:ln>
        </p:spPr>
        <p:txBody>
          <a:bodyPr>
            <a:spAutoFit/>
          </a:bodyPr>
          <a:lstStyle/>
          <a:p>
            <a:pPr>
              <a:spcBef>
                <a:spcPct val="50000"/>
              </a:spcBef>
            </a:pPr>
            <a:r>
              <a:rPr lang="en-US" sz="2200" b="1">
                <a:solidFill>
                  <a:srgbClr val="0070C0"/>
                </a:solidFill>
                <a:latin typeface="Times New Roman" pitchFamily="18" charset="0"/>
                <a:cs typeface="Times New Roman" pitchFamily="18" charset="0"/>
              </a:rPr>
              <a:t>What is the smallest value of x and y for which this is a safe state? And which progress of processes?</a:t>
            </a:r>
          </a:p>
        </p:txBody>
      </p:sp>
      <p:sp>
        <p:nvSpPr>
          <p:cNvPr id="9" name="Rectangle 8"/>
          <p:cNvSpPr/>
          <p:nvPr/>
        </p:nvSpPr>
        <p:spPr>
          <a:xfrm>
            <a:off x="6172200" y="2286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t>Resources  available</a:t>
            </a:r>
          </a:p>
          <a:p>
            <a:pPr algn="ctr">
              <a:defRPr/>
            </a:pPr>
            <a:r>
              <a:rPr lang="en-US" sz="2200"/>
              <a:t>A = ( 0, x, y, 1, 1)</a:t>
            </a:r>
          </a:p>
        </p:txBody>
      </p:sp>
      <p:sp>
        <p:nvSpPr>
          <p:cNvPr id="10" name="Rectangle 9"/>
          <p:cNvSpPr/>
          <p:nvPr/>
        </p:nvSpPr>
        <p:spPr>
          <a:xfrm>
            <a:off x="685800" y="5105400"/>
            <a:ext cx="8077200" cy="1143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200">
                <a:latin typeface="Arial" pitchFamily="34" charset="0"/>
                <a:cs typeface="Arial" pitchFamily="34" charset="0"/>
              </a:rPr>
              <a:t>With the range of x and y is [0,9]</a:t>
            </a:r>
          </a:p>
          <a:p>
            <a:pPr>
              <a:buFont typeface="Wingdings" pitchFamily="2" charset="2"/>
              <a:buChar char="è"/>
              <a:defRPr/>
            </a:pPr>
            <a:r>
              <a:rPr lang="en-US" sz="2200">
                <a:latin typeface="Arial" pitchFamily="34" charset="0"/>
                <a:cs typeface="Arial" pitchFamily="34" charset="0"/>
                <a:sym typeface="Wingdings" pitchFamily="2" charset="2"/>
              </a:rPr>
              <a:t>x=y=1</a:t>
            </a:r>
          </a:p>
          <a:p>
            <a:pPr>
              <a:buFont typeface="Wingdings" pitchFamily="2" charset="2"/>
              <a:buChar char="è"/>
              <a:defRPr/>
            </a:pPr>
            <a:r>
              <a:rPr lang="en-US" sz="2200">
                <a:latin typeface="Arial" pitchFamily="34" charset="0"/>
                <a:cs typeface="Arial" pitchFamily="34" charset="0"/>
                <a:sym typeface="Wingdings" pitchFamily="2" charset="2"/>
              </a:rPr>
              <a:t>The progress is P4, P5, P1, P2, P3     CHECK YOURSELF</a:t>
            </a:r>
            <a:endParaRPr lang="en-US" sz="220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44</a:t>
            </a:fld>
            <a:endParaRPr lang="en-US"/>
          </a:p>
        </p:txBody>
      </p:sp>
      <p:sp>
        <p:nvSpPr>
          <p:cNvPr id="11" name="Footer Placeholder 10"/>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Deadlock Prevention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Mutual Exclusion Condition</a:t>
            </a:r>
          </a:p>
        </p:txBody>
      </p:sp>
      <p:sp>
        <p:nvSpPr>
          <p:cNvPr id="47107" name="Rectangle 3"/>
          <p:cNvSpPr>
            <a:spLocks noGrp="1"/>
          </p:cNvSpPr>
          <p:nvPr>
            <p:ph type="body" sz="half" idx="4294967295"/>
          </p:nvPr>
        </p:nvSpPr>
        <p:spPr>
          <a:xfrm>
            <a:off x="228600" y="1828800"/>
            <a:ext cx="8382000" cy="3657600"/>
          </a:xfrm>
        </p:spPr>
        <p:txBody>
          <a:bodyPr/>
          <a:lstStyle/>
          <a:p>
            <a:pPr algn="just"/>
            <a:r>
              <a:rPr lang="en-US" sz="2800" smtClean="0">
                <a:latin typeface="Times New Roman" pitchFamily="18" charset="0"/>
                <a:cs typeface="Times New Roman" pitchFamily="18" charset="0"/>
              </a:rPr>
              <a:t>Loại trừ hỗ tương.</a:t>
            </a:r>
          </a:p>
          <a:p>
            <a:pPr algn="just"/>
            <a:r>
              <a:rPr lang="en-US" sz="2800" smtClean="0">
                <a:latin typeface="Times New Roman" pitchFamily="18" charset="0"/>
                <a:cs typeface="Times New Roman" pitchFamily="18" charset="0"/>
              </a:rPr>
              <a:t>The first condition for deadlocks occuring.</a:t>
            </a:r>
          </a:p>
          <a:p>
            <a:pPr algn="just"/>
            <a:r>
              <a:rPr lang="en-US" sz="2800" smtClean="0">
                <a:latin typeface="Times New Roman" pitchFamily="18" charset="0"/>
                <a:cs typeface="Times New Roman" pitchFamily="18" charset="0"/>
              </a:rPr>
              <a:t>Avoiding assigning a resource when that is not absolutely necessary, and</a:t>
            </a:r>
          </a:p>
          <a:p>
            <a:pPr algn="just"/>
            <a:r>
              <a:rPr lang="en-US" sz="2800" smtClean="0">
                <a:latin typeface="Times New Roman" pitchFamily="18" charset="0"/>
                <a:cs typeface="Times New Roman" pitchFamily="18" charset="0"/>
              </a:rPr>
              <a:t>Try to make sure that as few processes as possible may actually claim (thình cầu, xin) the resource.</a:t>
            </a:r>
          </a:p>
          <a:p>
            <a:pPr algn="just"/>
            <a:r>
              <a:rPr lang="en-US" sz="2800" b="1" i="1" smtClean="0">
                <a:latin typeface="Times New Roman" pitchFamily="18" charset="0"/>
                <a:cs typeface="Times New Roman" pitchFamily="18" charset="0"/>
              </a:rPr>
              <a:t>Ex</a:t>
            </a:r>
            <a:r>
              <a:rPr lang="en-US" sz="2800" smtClean="0">
                <a:latin typeface="Times New Roman" pitchFamily="18" charset="0"/>
                <a:cs typeface="Times New Roman" pitchFamily="18" charset="0"/>
              </a:rPr>
              <a:t>: spooling and daemon in printer</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Deadlock Prevention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Hold and Wait Condition</a:t>
            </a:r>
          </a:p>
        </p:txBody>
      </p:sp>
      <p:sp>
        <p:nvSpPr>
          <p:cNvPr id="48131" name="Rectangle 3"/>
          <p:cNvSpPr>
            <a:spLocks noGrp="1"/>
          </p:cNvSpPr>
          <p:nvPr>
            <p:ph type="body" sz="half" idx="4294967295"/>
          </p:nvPr>
        </p:nvSpPr>
        <p:spPr>
          <a:xfrm>
            <a:off x="304800" y="1600200"/>
            <a:ext cx="8458200" cy="4267200"/>
          </a:xfrm>
        </p:spPr>
        <p:txBody>
          <a:bodyPr>
            <a:normAutofit fontScale="92500"/>
          </a:bodyPr>
          <a:lstStyle/>
          <a:p>
            <a:pPr algn="just">
              <a:lnSpc>
                <a:spcPct val="80000"/>
              </a:lnSpc>
            </a:pPr>
            <a:r>
              <a:rPr lang="en-US" sz="2800" smtClean="0">
                <a:latin typeface="Times New Roman" pitchFamily="18" charset="0"/>
                <a:cs typeface="Times New Roman" pitchFamily="18" charset="0"/>
              </a:rPr>
              <a:t>The second condition for deadlocks occuring. </a:t>
            </a:r>
          </a:p>
          <a:p>
            <a:pPr algn="just">
              <a:lnSpc>
                <a:spcPct val="80000"/>
              </a:lnSpc>
            </a:pPr>
            <a:r>
              <a:rPr lang="en-US" sz="2800" smtClean="0">
                <a:latin typeface="Times New Roman" pitchFamily="18" charset="0"/>
                <a:cs typeface="Times New Roman" pitchFamily="18" charset="0"/>
              </a:rPr>
              <a:t>Before a resource is assigned to a process:</a:t>
            </a:r>
          </a:p>
          <a:p>
            <a:pPr lvl="1" algn="just">
              <a:lnSpc>
                <a:spcPct val="80000"/>
              </a:lnSpc>
            </a:pPr>
            <a:r>
              <a:rPr lang="en-US" sz="2200" smtClean="0">
                <a:latin typeface="Times New Roman" pitchFamily="18" charset="0"/>
                <a:cs typeface="Times New Roman" pitchFamily="18" charset="0"/>
              </a:rPr>
              <a:t>Must guarantee that whenever a process requests a resource, it does not hold any other resources, or</a:t>
            </a:r>
          </a:p>
          <a:p>
            <a:pPr lvl="1" algn="just">
              <a:lnSpc>
                <a:spcPct val="80000"/>
              </a:lnSpc>
            </a:pPr>
            <a:r>
              <a:rPr lang="en-US" sz="2200" smtClean="0">
                <a:latin typeface="Times New Roman" pitchFamily="18" charset="0"/>
                <a:cs typeface="Times New Roman" pitchFamily="18" charset="0"/>
              </a:rPr>
              <a:t>Prevent process that holds resource from waiting for more resources or</a:t>
            </a:r>
          </a:p>
          <a:p>
            <a:pPr lvl="1" algn="just">
              <a:lnSpc>
                <a:spcPct val="80000"/>
              </a:lnSpc>
            </a:pPr>
            <a:r>
              <a:rPr lang="en-US" sz="2200" b="1" i="1" smtClean="0">
                <a:latin typeface="Times New Roman" pitchFamily="18" charset="0"/>
                <a:cs typeface="Times New Roman" pitchFamily="18" charset="0"/>
              </a:rPr>
              <a:t>Others</a:t>
            </a:r>
            <a:r>
              <a:rPr lang="en-US" sz="2200" smtClean="0">
                <a:latin typeface="Times New Roman" pitchFamily="18" charset="0"/>
                <a:cs typeface="Times New Roman" pitchFamily="18" charset="0"/>
              </a:rPr>
              <a:t>: require a process requesting a resource to first temporarily release all the resource it currently holds, then it tries to get everything it needs all at one.</a:t>
            </a:r>
          </a:p>
          <a:p>
            <a:pPr algn="just">
              <a:lnSpc>
                <a:spcPct val="80000"/>
              </a:lnSpc>
              <a:buFont typeface="Arial" charset="0"/>
              <a:buNone/>
            </a:pPr>
            <a:r>
              <a:rPr lang="en-US" sz="2800" smtClean="0">
                <a:latin typeface="Times New Roman" pitchFamily="18" charset="0"/>
                <a:cs typeface="Times New Roman" pitchFamily="18" charset="0"/>
                <a:sym typeface="Wingdings" pitchFamily="2" charset="2"/>
              </a:rPr>
              <a:t> A</a:t>
            </a:r>
            <a:r>
              <a:rPr lang="en-US" sz="2800" smtClean="0">
                <a:latin typeface="Times New Roman" pitchFamily="18" charset="0"/>
                <a:cs typeface="Times New Roman" pitchFamily="18" charset="0"/>
              </a:rPr>
              <a:t>ll processes need to request all their resources before starting execution.</a:t>
            </a:r>
          </a:p>
          <a:p>
            <a:pPr lvl="1" algn="just">
              <a:lnSpc>
                <a:spcPct val="80000"/>
              </a:lnSpc>
            </a:pPr>
            <a:r>
              <a:rPr lang="en-US" sz="2200" smtClean="0">
                <a:latin typeface="Times New Roman" pitchFamily="18" charset="0"/>
                <a:cs typeface="Times New Roman" pitchFamily="18" charset="0"/>
              </a:rPr>
              <a:t>If everything is available, the process will be allocated whatever it needs and can run to completion.</a:t>
            </a:r>
          </a:p>
          <a:p>
            <a:pPr lvl="1" algn="just">
              <a:lnSpc>
                <a:spcPct val="80000"/>
              </a:lnSpc>
            </a:pPr>
            <a:r>
              <a:rPr lang="en-US" sz="2200" smtClean="0">
                <a:latin typeface="Times New Roman" pitchFamily="18" charset="0"/>
                <a:cs typeface="Times New Roman" pitchFamily="18" charset="0"/>
              </a:rPr>
              <a:t>If one ore more resources are busy, nothing will be allocated and the process would just wait.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Deadlock Prevention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Hold and Wait Condition</a:t>
            </a:r>
          </a:p>
        </p:txBody>
      </p:sp>
      <p:sp>
        <p:nvSpPr>
          <p:cNvPr id="49155" name="Rectangle 3"/>
          <p:cNvSpPr>
            <a:spLocks noGrp="1"/>
          </p:cNvSpPr>
          <p:nvPr>
            <p:ph type="body" sz="half" idx="4294967295"/>
          </p:nvPr>
        </p:nvSpPr>
        <p:spPr>
          <a:xfrm>
            <a:off x="533400" y="1828800"/>
            <a:ext cx="8001000" cy="3276600"/>
          </a:xfrm>
        </p:spPr>
        <p:txBody>
          <a:bodyPr/>
          <a:lstStyle/>
          <a:p>
            <a:pPr algn="just">
              <a:lnSpc>
                <a:spcPct val="80000"/>
              </a:lnSpc>
            </a:pPr>
            <a:r>
              <a:rPr lang="en-US" sz="2800" b="1" i="1" smtClean="0">
                <a:latin typeface="Times New Roman" pitchFamily="18" charset="0"/>
                <a:cs typeface="Times New Roman" pitchFamily="18" charset="0"/>
              </a:rPr>
              <a:t>Problems</a:t>
            </a:r>
          </a:p>
          <a:p>
            <a:pPr lvl="1" algn="just">
              <a:lnSpc>
                <a:spcPct val="80000"/>
              </a:lnSpc>
            </a:pPr>
            <a:r>
              <a:rPr lang="en-US" sz="2400" smtClean="0">
                <a:latin typeface="Times New Roman" pitchFamily="18" charset="0"/>
                <a:cs typeface="Times New Roman" pitchFamily="18" charset="0"/>
              </a:rPr>
              <a:t>Many process do not know how many resources they will need until they have started running.</a:t>
            </a:r>
          </a:p>
          <a:p>
            <a:pPr lvl="1" algn="just">
              <a:lnSpc>
                <a:spcPct val="80000"/>
              </a:lnSpc>
            </a:pPr>
            <a:r>
              <a:rPr lang="en-US" sz="2400" smtClean="0">
                <a:latin typeface="Times New Roman" pitchFamily="18" charset="0"/>
                <a:cs typeface="Times New Roman" pitchFamily="18" charset="0"/>
              </a:rPr>
              <a:t>Resources will not be used optimally.</a:t>
            </a:r>
          </a:p>
          <a:p>
            <a:pPr algn="just">
              <a:lnSpc>
                <a:spcPct val="80000"/>
              </a:lnSpc>
            </a:pPr>
            <a:r>
              <a:rPr lang="en-US" sz="2800" b="1" i="1" smtClean="0">
                <a:latin typeface="Times New Roman" pitchFamily="18" charset="0"/>
                <a:cs typeface="Times New Roman" pitchFamily="18" charset="0"/>
              </a:rPr>
              <a:t>Disadvantages</a:t>
            </a:r>
            <a:r>
              <a:rPr lang="en-US" sz="2800" smtClean="0">
                <a:latin typeface="Times New Roman" pitchFamily="18" charset="0"/>
                <a:cs typeface="Times New Roman" pitchFamily="18" charset="0"/>
              </a:rPr>
              <a:t>: put a burden </a:t>
            </a:r>
            <a:r>
              <a:rPr lang="en-US" sz="2400" smtClean="0">
                <a:latin typeface="Times New Roman" pitchFamily="18" charset="0"/>
                <a:cs typeface="Times New Roman" pitchFamily="18" charset="0"/>
              </a:rPr>
              <a:t>(gánh nặng)</a:t>
            </a:r>
            <a:r>
              <a:rPr lang="en-US" sz="2800" smtClean="0">
                <a:latin typeface="Times New Roman" pitchFamily="18" charset="0"/>
                <a:cs typeface="Times New Roman" pitchFamily="18" charset="0"/>
              </a:rPr>
              <a:t> on the programmer and waste resource.</a:t>
            </a:r>
          </a:p>
          <a:p>
            <a:pPr algn="just">
              <a:lnSpc>
                <a:spcPct val="80000"/>
              </a:lnSpc>
            </a:pPr>
            <a:r>
              <a:rPr lang="en-US" sz="2800" b="1" i="1" smtClean="0">
                <a:latin typeface="Times New Roman" pitchFamily="18" charset="0"/>
                <a:cs typeface="Times New Roman" pitchFamily="18" charset="0"/>
              </a:rPr>
              <a:t>Advantages</a:t>
            </a:r>
            <a:r>
              <a:rPr lang="en-US" sz="2800" smtClean="0">
                <a:latin typeface="Times New Roman" pitchFamily="18" charset="0"/>
                <a:cs typeface="Times New Roman" pitchFamily="18" charset="0"/>
              </a:rPr>
              <a:t>: prevent deadlocks and can be applied to batch system.</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Deadlock Prevention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No Preemption Condition</a:t>
            </a:r>
          </a:p>
        </p:txBody>
      </p:sp>
      <p:sp>
        <p:nvSpPr>
          <p:cNvPr id="50179" name="Rectangle 3"/>
          <p:cNvSpPr>
            <a:spLocks noGrp="1"/>
          </p:cNvSpPr>
          <p:nvPr>
            <p:ph type="body" sz="half" idx="4294967295"/>
          </p:nvPr>
        </p:nvSpPr>
        <p:spPr>
          <a:xfrm>
            <a:off x="533400" y="1752600"/>
            <a:ext cx="8153400" cy="4343400"/>
          </a:xfrm>
        </p:spPr>
        <p:txBody>
          <a:bodyPr/>
          <a:lstStyle/>
          <a:p>
            <a:pPr algn="just"/>
            <a:r>
              <a:rPr lang="en-US" sz="2400" smtClean="0">
                <a:latin typeface="Times New Roman" pitchFamily="18" charset="0"/>
                <a:cs typeface="Times New Roman" pitchFamily="18" charset="0"/>
              </a:rPr>
              <a:t>The third condition for deadlocks occuring.</a:t>
            </a:r>
          </a:p>
          <a:p>
            <a:pPr algn="just"/>
            <a:r>
              <a:rPr lang="en-US" sz="2400" smtClean="0">
                <a:latin typeface="Times New Roman" pitchFamily="18" charset="0"/>
                <a:cs typeface="Times New Roman" pitchFamily="18" charset="0"/>
              </a:rPr>
              <a:t>If a process that is holding some resources requests another resource then the resource cannot be immediately allocated to it but all resources currently being held are released.</a:t>
            </a:r>
          </a:p>
          <a:p>
            <a:pPr algn="just"/>
            <a:r>
              <a:rPr lang="en-US" sz="2400" smtClean="0">
                <a:latin typeface="Times New Roman" pitchFamily="18" charset="0"/>
                <a:cs typeface="Times New Roman" pitchFamily="18" charset="0"/>
              </a:rPr>
              <a:t>Preempted resources are added to the list of resources for which the process is waiting.</a:t>
            </a:r>
          </a:p>
          <a:p>
            <a:pPr algn="just"/>
            <a:r>
              <a:rPr lang="en-US" sz="2400" smtClean="0">
                <a:latin typeface="Times New Roman" pitchFamily="18" charset="0"/>
                <a:cs typeface="Times New Roman" pitchFamily="18" charset="0"/>
              </a:rPr>
              <a:t>Process will be restarted only when it can regain its old resources, as well as the new ones that it is requesting.</a:t>
            </a:r>
          </a:p>
          <a:p>
            <a:pPr algn="just"/>
            <a:r>
              <a:rPr lang="en-US" sz="2400" smtClean="0">
                <a:latin typeface="Times New Roman" pitchFamily="18" charset="0"/>
                <a:cs typeface="Times New Roman" pitchFamily="18" charset="0"/>
              </a:rPr>
              <a:t>Some recourse can be virtualized to avoid the first condition such as spooling and daemon.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Deadlock Prevention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Circular Wait Condition</a:t>
            </a:r>
          </a:p>
        </p:txBody>
      </p:sp>
      <p:sp>
        <p:nvSpPr>
          <p:cNvPr id="49155" name="Rectangle 3"/>
          <p:cNvSpPr>
            <a:spLocks noGrp="1"/>
          </p:cNvSpPr>
          <p:nvPr>
            <p:ph type="body" sz="half" idx="4294967295"/>
          </p:nvPr>
        </p:nvSpPr>
        <p:spPr>
          <a:xfrm>
            <a:off x="228600" y="1295400"/>
            <a:ext cx="8686800" cy="5105400"/>
          </a:xfrm>
        </p:spPr>
        <p:txBody>
          <a:bodyPr>
            <a:normAutofit lnSpcReduction="10000"/>
          </a:bodyPr>
          <a:lstStyle/>
          <a:p>
            <a:pPr algn="just">
              <a:defRPr/>
            </a:pPr>
            <a:r>
              <a:rPr lang="en-US" sz="2600" smtClean="0">
                <a:latin typeface="Times New Roman" pitchFamily="18" charset="0"/>
                <a:cs typeface="Times New Roman" pitchFamily="18" charset="0"/>
              </a:rPr>
              <a:t>The fourth condition for deadlocks accuring.</a:t>
            </a:r>
          </a:p>
          <a:p>
            <a:pPr algn="just">
              <a:defRPr/>
            </a:pPr>
            <a:r>
              <a:rPr lang="en-US" sz="2600" smtClean="0">
                <a:latin typeface="Times New Roman" pitchFamily="18" charset="0"/>
                <a:cs typeface="Times New Roman" pitchFamily="18" charset="0"/>
              </a:rPr>
              <a:t>First approach</a:t>
            </a:r>
          </a:p>
          <a:p>
            <a:pPr marL="460375" lvl="1" algn="just">
              <a:defRPr/>
            </a:pPr>
            <a:r>
              <a:rPr lang="en-US" sz="2200" smtClean="0">
                <a:latin typeface="Times New Roman" pitchFamily="18" charset="0"/>
                <a:cs typeface="Times New Roman" pitchFamily="18" charset="0"/>
              </a:rPr>
              <a:t>A process is entitled  </a:t>
            </a:r>
            <a:r>
              <a:rPr lang="en-US" sz="1800" smtClean="0">
                <a:latin typeface="Times New Roman" pitchFamily="18" charset="0"/>
                <a:cs typeface="Times New Roman" pitchFamily="18" charset="0"/>
              </a:rPr>
              <a:t>(cho quyền)</a:t>
            </a:r>
            <a:r>
              <a:rPr lang="en-US" sz="2200" smtClean="0">
                <a:latin typeface="Times New Roman" pitchFamily="18" charset="0"/>
                <a:cs typeface="Times New Roman" pitchFamily="18" charset="0"/>
              </a:rPr>
              <a:t> only to a single resource at the moment. </a:t>
            </a:r>
          </a:p>
          <a:p>
            <a:pPr marL="460375" lvl="1" algn="just">
              <a:defRPr/>
            </a:pPr>
            <a:r>
              <a:rPr lang="en-US" sz="2200" smtClean="0">
                <a:latin typeface="Times New Roman" pitchFamily="18" charset="0"/>
                <a:cs typeface="Times New Roman" pitchFamily="18" charset="0"/>
              </a:rPr>
              <a:t>If it needs a second one, it must release the first one.</a:t>
            </a:r>
          </a:p>
          <a:p>
            <a:pPr marL="460375" lvl="1" algn="just">
              <a:buFont typeface="Arial" charset="0"/>
              <a:buNone/>
              <a:defRPr/>
            </a:pPr>
            <a:r>
              <a:rPr lang="en-US" sz="2200" smtClean="0">
                <a:latin typeface="Times New Roman" pitchFamily="18" charset="0"/>
                <a:cs typeface="Times New Roman" pitchFamily="18" charset="0"/>
                <a:sym typeface="Wingdings" pitchFamily="2" charset="2"/>
              </a:rPr>
              <a:t> I</a:t>
            </a:r>
            <a:r>
              <a:rPr lang="en-US" sz="2200" smtClean="0">
                <a:latin typeface="Times New Roman" pitchFamily="18" charset="0"/>
                <a:cs typeface="Times New Roman" pitchFamily="18" charset="0"/>
              </a:rPr>
              <a:t>f a process needs to copy a huge file from a tape to a printer, this restriction is unacceptable.</a:t>
            </a:r>
          </a:p>
          <a:p>
            <a:pPr algn="just">
              <a:defRPr/>
            </a:pPr>
            <a:r>
              <a:rPr lang="en-US" sz="2600" smtClean="0">
                <a:latin typeface="Times New Roman" pitchFamily="18" charset="0"/>
                <a:cs typeface="Times New Roman" pitchFamily="18" charset="0"/>
              </a:rPr>
              <a:t>Second approach</a:t>
            </a:r>
          </a:p>
          <a:p>
            <a:pPr marL="390525" lvl="1" algn="just">
              <a:defRPr/>
            </a:pPr>
            <a:r>
              <a:rPr lang="en-US" sz="2200" smtClean="0">
                <a:latin typeface="Times New Roman" pitchFamily="18" charset="0"/>
                <a:cs typeface="Times New Roman" pitchFamily="18" charset="0"/>
              </a:rPr>
              <a:t>Provide a global numbering of the resources.</a:t>
            </a:r>
          </a:p>
          <a:p>
            <a:pPr marL="390525" lvl="1" algn="just">
              <a:defRPr/>
            </a:pPr>
            <a:r>
              <a:rPr lang="en-US" sz="2200" smtClean="0">
                <a:latin typeface="Times New Roman" pitchFamily="18" charset="0"/>
                <a:cs typeface="Times New Roman" pitchFamily="18" charset="0"/>
              </a:rPr>
              <a:t>Process can request resources whenever they want to, but all requests must be made in numerical order.</a:t>
            </a:r>
          </a:p>
          <a:p>
            <a:pPr marL="390525" lvl="1" algn="just">
              <a:buFont typeface="Arial" charset="0"/>
              <a:buNone/>
              <a:defRPr/>
            </a:pPr>
            <a:r>
              <a:rPr lang="en-US" sz="2200" smtClean="0">
                <a:latin typeface="Times New Roman" pitchFamily="18" charset="0"/>
                <a:cs typeface="Times New Roman" pitchFamily="18" charset="0"/>
                <a:sym typeface="Wingdings" pitchFamily="2" charset="2"/>
              </a:rPr>
              <a:t> T</a:t>
            </a:r>
            <a:r>
              <a:rPr lang="en-US" sz="2200" smtClean="0">
                <a:latin typeface="Times New Roman" pitchFamily="18" charset="0"/>
                <a:cs typeface="Times New Roman" pitchFamily="18" charset="0"/>
              </a:rPr>
              <a:t>he resource allocation graph can never have cycles but the numerically ordering the resources may be impossible to find an ordering that satisfies every ones.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914400" y="0"/>
            <a:ext cx="8229600" cy="533400"/>
          </a:xfrm>
        </p:spPr>
        <p:txBody>
          <a:bodyPr/>
          <a:lstStyle/>
          <a:p>
            <a:r>
              <a:rPr lang="en-US" sz="4000" b="1" smtClean="0">
                <a:latin typeface="Times New Roman" pitchFamily="18" charset="0"/>
                <a:cs typeface="Times New Roman" pitchFamily="18" charset="0"/>
              </a:rPr>
              <a:t>Resources</a:t>
            </a:r>
          </a:p>
        </p:txBody>
      </p:sp>
      <p:sp>
        <p:nvSpPr>
          <p:cNvPr id="8195" name="Rectangle 3"/>
          <p:cNvSpPr>
            <a:spLocks noGrp="1"/>
          </p:cNvSpPr>
          <p:nvPr>
            <p:ph type="body" idx="1"/>
          </p:nvPr>
        </p:nvSpPr>
        <p:spPr>
          <a:xfrm>
            <a:off x="304800" y="914400"/>
            <a:ext cx="8534400" cy="5410200"/>
          </a:xfrm>
        </p:spPr>
        <p:txBody>
          <a:bodyPr/>
          <a:lstStyle/>
          <a:p>
            <a:pPr algn="just" eaLnBrk="1" hangingPunct="1">
              <a:buClrTx/>
              <a:buSzTx/>
              <a:buFont typeface="Arial" charset="0"/>
              <a:buChar char="•"/>
            </a:pPr>
            <a:r>
              <a:rPr lang="en-US" smtClean="0">
                <a:latin typeface="Times New Roman" pitchFamily="18" charset="0"/>
                <a:cs typeface="Times New Roman" pitchFamily="18" charset="0"/>
              </a:rPr>
              <a:t>Refer the objects as hardware devices, data records, files, etc .. that must be granted, acquired, used and released.</a:t>
            </a:r>
          </a:p>
          <a:p>
            <a:pPr algn="just" eaLnBrk="1" hangingPunct="1">
              <a:buClrTx/>
              <a:buSzTx/>
              <a:buFont typeface="Arial" charset="0"/>
              <a:buChar char="•"/>
            </a:pPr>
            <a:r>
              <a:rPr lang="en-US" smtClean="0">
                <a:latin typeface="Times New Roman" pitchFamily="18" charset="0"/>
                <a:cs typeface="Times New Roman" pitchFamily="18" charset="0"/>
              </a:rPr>
              <a:t>A computer will normally have many different resources</a:t>
            </a:r>
          </a:p>
          <a:p>
            <a:pPr lvl="1" algn="just" eaLnBrk="1" hangingPunct="1"/>
            <a:r>
              <a:rPr lang="en-US" smtClean="0">
                <a:latin typeface="Times New Roman" pitchFamily="18" charset="0"/>
                <a:cs typeface="Times New Roman" pitchFamily="18" charset="0"/>
              </a:rPr>
              <a:t>Some resource is the identical instances may be available</a:t>
            </a:r>
          </a:p>
          <a:p>
            <a:pPr lvl="1" algn="just" eaLnBrk="1" hangingPunct="1"/>
            <a:r>
              <a:rPr lang="en-US" smtClean="0">
                <a:latin typeface="Times New Roman" pitchFamily="18" charset="0"/>
                <a:cs typeface="Times New Roman" pitchFamily="18" charset="0"/>
              </a:rPr>
              <a:t>Some resource is copied of a resource available</a:t>
            </a:r>
          </a:p>
          <a:p>
            <a:pPr algn="just" eaLnBrk="1" hangingPunct="1">
              <a:buClrTx/>
              <a:buSzTx/>
              <a:buFont typeface="Arial" charset="0"/>
              <a:buChar char="•"/>
            </a:pPr>
            <a:r>
              <a:rPr lang="en-US" smtClean="0">
                <a:latin typeface="Times New Roman" pitchFamily="18" charset="0"/>
                <a:cs typeface="Times New Roman" pitchFamily="18" charset="0"/>
              </a:rPr>
              <a:t>There are two type resources</a:t>
            </a:r>
          </a:p>
          <a:p>
            <a:pPr lvl="1" algn="just" eaLnBrk="1" hangingPunct="1">
              <a:buFont typeface="Arial" charset="0"/>
              <a:buNone/>
            </a:pPr>
            <a:r>
              <a:rPr lang="en-US" smtClean="0">
                <a:latin typeface="Times New Roman" pitchFamily="18" charset="0"/>
                <a:cs typeface="Times New Roman" pitchFamily="18" charset="0"/>
              </a:rPr>
              <a:t>    Preemptable (ưu tiên)/ nonpreemptable resource</a:t>
            </a:r>
          </a:p>
          <a:p>
            <a:pPr lvl="1" algn="just" eaLnBrk="1" hangingPunct="1"/>
            <a:endParaRPr lang="en-US" smtClean="0">
              <a:latin typeface="Times New Roman" pitchFamily="18" charset="0"/>
              <a:cs typeface="Times New Roman" pitchFamily="18" charset="0"/>
            </a:endParaRPr>
          </a:p>
        </p:txBody>
      </p:sp>
      <p:sp>
        <p:nvSpPr>
          <p:cNvPr id="8196" name="Rectangle 4"/>
          <p:cNvSpPr>
            <a:spLocks/>
          </p:cNvSpPr>
          <p:nvPr/>
        </p:nvSpPr>
        <p:spPr bwMode="auto">
          <a:xfrm>
            <a:off x="914400" y="381000"/>
            <a:ext cx="8229600" cy="762000"/>
          </a:xfrm>
          <a:prstGeom prst="rect">
            <a:avLst/>
          </a:prstGeom>
          <a:noFill/>
          <a:ln w="9525">
            <a:noFill/>
            <a:miter lim="800000"/>
            <a:headEnd/>
            <a:tailEnd/>
          </a:ln>
        </p:spPr>
        <p:txBody>
          <a:bodyPr anchor="ctr"/>
          <a:lstStyle/>
          <a:p>
            <a:pPr algn="ctr" eaLnBrk="0" hangingPunct="0"/>
            <a:endParaRPr lang="en-US" sz="320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0" y="76200"/>
            <a:ext cx="9144000" cy="1143000"/>
          </a:xfrm>
        </p:spPr>
        <p:txBody>
          <a:bodyPr/>
          <a:lstStyle/>
          <a:p>
            <a:r>
              <a:rPr lang="en-US" sz="4000" b="1" smtClean="0">
                <a:latin typeface="Times New Roman" pitchFamily="18" charset="0"/>
                <a:cs typeface="Times New Roman" pitchFamily="18" charset="0"/>
              </a:rPr>
              <a:t>Deadlock Prevention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Circular Wait Condition</a:t>
            </a:r>
          </a:p>
        </p:txBody>
      </p:sp>
      <p:pic>
        <p:nvPicPr>
          <p:cNvPr id="52227" name="Picture 2"/>
          <p:cNvPicPr>
            <a:picLocks noChangeAspect="1" noChangeArrowheads="1"/>
          </p:cNvPicPr>
          <p:nvPr/>
        </p:nvPicPr>
        <p:blipFill>
          <a:blip r:embed="rId3"/>
          <a:srcRect/>
          <a:stretch>
            <a:fillRect/>
          </a:stretch>
        </p:blipFill>
        <p:spPr bwMode="auto">
          <a:xfrm>
            <a:off x="285750" y="1590675"/>
            <a:ext cx="4667250" cy="1762125"/>
          </a:xfrm>
          <a:prstGeom prst="rect">
            <a:avLst/>
          </a:prstGeom>
          <a:noFill/>
          <a:ln w="9525">
            <a:noFill/>
            <a:miter lim="800000"/>
            <a:headEnd/>
            <a:tailEnd/>
          </a:ln>
        </p:spPr>
      </p:pic>
      <p:sp>
        <p:nvSpPr>
          <p:cNvPr id="50180" name="Text Box 4"/>
          <p:cNvSpPr txBox="1">
            <a:spLocks noChangeArrowheads="1"/>
          </p:cNvSpPr>
          <p:nvPr/>
        </p:nvSpPr>
        <p:spPr bwMode="auto">
          <a:xfrm>
            <a:off x="5181600" y="1852613"/>
            <a:ext cx="2987675" cy="738187"/>
          </a:xfrm>
          <a:prstGeom prst="rect">
            <a:avLst/>
          </a:prstGeom>
          <a:noFill/>
          <a:ln w="9525">
            <a:noFill/>
            <a:miter lim="800000"/>
            <a:headEnd/>
            <a:tailEnd/>
          </a:ln>
        </p:spPr>
        <p:txBody>
          <a:bodyPr wrap="none">
            <a:spAutoFit/>
          </a:bodyPr>
          <a:lstStyle/>
          <a:p>
            <a:pPr marL="342900" indent="-342900" algn="ctr">
              <a:buFontTx/>
              <a:buAutoNum type="alphaLcParenBoth"/>
              <a:defRPr/>
            </a:pPr>
            <a:r>
              <a:rPr lang="en-US" sz="1400" b="1">
                <a:latin typeface="Times New Roman" pitchFamily="18" charset="0"/>
              </a:rPr>
              <a:t>Numerically ordered resources. </a:t>
            </a:r>
          </a:p>
          <a:p>
            <a:pPr marL="342900" indent="-342900" algn="ctr">
              <a:buFontTx/>
              <a:buAutoNum type="alphaLcParenBoth"/>
              <a:defRPr/>
            </a:pPr>
            <a:r>
              <a:rPr lang="en-US" sz="1400" b="1">
                <a:latin typeface="Times New Roman" pitchFamily="18" charset="0"/>
              </a:rPr>
              <a:t>(b) A resource graph</a:t>
            </a:r>
          </a:p>
          <a:p>
            <a:pPr algn="ctr">
              <a:defRPr/>
            </a:pPr>
            <a:r>
              <a:rPr lang="en-US" sz="1400" b="1">
                <a:latin typeface="Times New Roman" pitchFamily="18" charset="0"/>
              </a:rPr>
              <a:t>Tanenbaum, Fig. 6-13.</a:t>
            </a:r>
          </a:p>
        </p:txBody>
      </p:sp>
      <p:sp>
        <p:nvSpPr>
          <p:cNvPr id="52229" name="Rectangle 3"/>
          <p:cNvSpPr>
            <a:spLocks/>
          </p:cNvSpPr>
          <p:nvPr/>
        </p:nvSpPr>
        <p:spPr bwMode="auto">
          <a:xfrm>
            <a:off x="152400" y="3581400"/>
            <a:ext cx="8763000" cy="25908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pPr>
            <a:r>
              <a:rPr lang="en-US" sz="2800">
                <a:latin typeface="Times New Roman" pitchFamily="18" charset="0"/>
                <a:cs typeface="Times New Roman" pitchFamily="18" charset="0"/>
              </a:rPr>
              <a:t>Deadlock occurs only if A request j and B request i (i ≠ j)</a:t>
            </a:r>
          </a:p>
          <a:p>
            <a:pPr marL="742950" lvl="1" indent="-285750" algn="just" eaLnBrk="0" hangingPunct="0">
              <a:spcBef>
                <a:spcPct val="20000"/>
              </a:spcBef>
              <a:buFont typeface="Arial" charset="0"/>
              <a:buChar char="–"/>
            </a:pPr>
            <a:r>
              <a:rPr lang="en-US" sz="2400">
                <a:latin typeface="Times New Roman" pitchFamily="18" charset="0"/>
                <a:cs typeface="Times New Roman" pitchFamily="18" charset="0"/>
              </a:rPr>
              <a:t>If i&gt;j, the A is not allowed to request j because that is lower than what it already has.</a:t>
            </a:r>
          </a:p>
          <a:p>
            <a:pPr marL="742950" lvl="1" indent="-285750" algn="just" eaLnBrk="0" hangingPunct="0">
              <a:spcBef>
                <a:spcPct val="20000"/>
              </a:spcBef>
              <a:buFont typeface="Arial" charset="0"/>
              <a:buChar char="–"/>
            </a:pPr>
            <a:r>
              <a:rPr lang="en-US" sz="2400">
                <a:latin typeface="Times New Roman" pitchFamily="18" charset="0"/>
                <a:cs typeface="Times New Roman" pitchFamily="18" charset="0"/>
              </a:rPr>
              <a:t>If i&lt;j, the B is not allowed to request i because that is lower than what is already has.</a:t>
            </a:r>
          </a:p>
          <a:p>
            <a:pPr marL="742950" lvl="1" indent="-285750" algn="just" eaLnBrk="0" hangingPunct="0">
              <a:spcBef>
                <a:spcPct val="20000"/>
              </a:spcBef>
            </a:pPr>
            <a:r>
              <a:rPr lang="en-US" sz="2400">
                <a:latin typeface="Times New Roman" pitchFamily="18" charset="0"/>
                <a:cs typeface="Times New Roman" pitchFamily="18" charset="0"/>
                <a:sym typeface="Wingdings" pitchFamily="2" charset="2"/>
              </a:rPr>
              <a:t> </a:t>
            </a:r>
            <a:r>
              <a:rPr lang="en-US" sz="2400">
                <a:latin typeface="Times New Roman" pitchFamily="18" charset="0"/>
                <a:cs typeface="Times New Roman" pitchFamily="18" charset="0"/>
              </a:rPr>
              <a:t>deadlock is impossible.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Deadlock Prevention</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Circular Wait Condition</a:t>
            </a:r>
          </a:p>
        </p:txBody>
      </p:sp>
      <p:sp>
        <p:nvSpPr>
          <p:cNvPr id="53251" name="Rectangle 3"/>
          <p:cNvSpPr>
            <a:spLocks noGrp="1"/>
          </p:cNvSpPr>
          <p:nvPr>
            <p:ph type="body" sz="half" idx="4294967295"/>
          </p:nvPr>
        </p:nvSpPr>
        <p:spPr>
          <a:xfrm>
            <a:off x="381000" y="1295400"/>
            <a:ext cx="8458200" cy="5105400"/>
          </a:xfrm>
        </p:spPr>
        <p:txBody>
          <a:bodyPr>
            <a:normAutofit lnSpcReduction="10000"/>
          </a:bodyPr>
          <a:lstStyle/>
          <a:p>
            <a:pPr algn="just"/>
            <a:r>
              <a:rPr lang="en-US" sz="2800" smtClean="0">
                <a:latin typeface="Times New Roman" pitchFamily="18" charset="0"/>
                <a:cs typeface="Times New Roman" pitchFamily="18" charset="0"/>
              </a:rPr>
              <a:t>With more than two processes:</a:t>
            </a:r>
          </a:p>
          <a:p>
            <a:pPr lvl="1" algn="just"/>
            <a:r>
              <a:rPr lang="en-US" sz="2200" smtClean="0">
                <a:latin typeface="Times New Roman" pitchFamily="18" charset="0"/>
                <a:cs typeface="Times New Roman" pitchFamily="18" charset="0"/>
              </a:rPr>
              <a:t>At every instant, one of the assigned resources will be highest.</a:t>
            </a:r>
          </a:p>
          <a:p>
            <a:pPr lvl="1" algn="just"/>
            <a:r>
              <a:rPr lang="en-US" sz="2200" smtClean="0">
                <a:latin typeface="Times New Roman" pitchFamily="18" charset="0"/>
                <a:cs typeface="Times New Roman" pitchFamily="18" charset="0"/>
              </a:rPr>
              <a:t>The process holding that resource will never ask for a resource already assigned.</a:t>
            </a:r>
          </a:p>
          <a:p>
            <a:pPr lvl="1" algn="just"/>
            <a:r>
              <a:rPr lang="en-US" sz="2200" smtClean="0">
                <a:latin typeface="Times New Roman" pitchFamily="18" charset="0"/>
                <a:cs typeface="Times New Roman" pitchFamily="18" charset="0"/>
              </a:rPr>
              <a:t>It will either finish, or at worst, request even higher numbered resources, all of which are available.</a:t>
            </a:r>
          </a:p>
          <a:p>
            <a:pPr lvl="1" algn="just"/>
            <a:r>
              <a:rPr lang="en-US" sz="2200" smtClean="0">
                <a:latin typeface="Times New Roman" pitchFamily="18" charset="0"/>
                <a:cs typeface="Times New Roman" pitchFamily="18" charset="0"/>
              </a:rPr>
              <a:t>Eventually, it will finish and free resources. At this point, some other process will hold the highest resource and can also finish.</a:t>
            </a:r>
          </a:p>
          <a:p>
            <a:pPr lvl="1" algn="just">
              <a:buFont typeface="Arial" charset="0"/>
              <a:buNone/>
            </a:pPr>
            <a:r>
              <a:rPr lang="en-US" sz="2200" smtClean="0">
                <a:latin typeface="Times New Roman" pitchFamily="18" charset="0"/>
                <a:cs typeface="Times New Roman" pitchFamily="18" charset="0"/>
                <a:sym typeface="Wingdings" pitchFamily="2" charset="2"/>
              </a:rPr>
              <a:t> A</a:t>
            </a:r>
            <a:r>
              <a:rPr lang="en-US" sz="2200" smtClean="0">
                <a:latin typeface="Times New Roman" pitchFamily="18" charset="0"/>
                <a:cs typeface="Times New Roman" pitchFamily="18" charset="0"/>
              </a:rPr>
              <a:t>ll processes finish, so no deadlock occurs.</a:t>
            </a:r>
          </a:p>
          <a:p>
            <a:pPr algn="just"/>
            <a:r>
              <a:rPr lang="en-US" sz="2800" smtClean="0">
                <a:latin typeface="Times New Roman" pitchFamily="18" charset="0"/>
                <a:cs typeface="Times New Roman" pitchFamily="18" charset="0"/>
              </a:rPr>
              <a:t>A minor variation of the algorithm:</a:t>
            </a:r>
          </a:p>
          <a:p>
            <a:pPr lvl="1" algn="just"/>
            <a:r>
              <a:rPr lang="en-US" sz="2200" smtClean="0">
                <a:latin typeface="Times New Roman" pitchFamily="18" charset="0"/>
                <a:cs typeface="Times New Roman" pitchFamily="18" charset="0"/>
              </a:rPr>
              <a:t>Drop the requirement that resource be acquired in strictly increasing sequence and merely insist (van nài) that no process requests a resource lower than what it is already holding.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0" y="76200"/>
            <a:ext cx="9144000" cy="762000"/>
          </a:xfrm>
        </p:spPr>
        <p:txBody>
          <a:bodyPr/>
          <a:lstStyle/>
          <a:p>
            <a:r>
              <a:rPr lang="en-US" sz="4000" b="1" smtClean="0">
                <a:latin typeface="Times New Roman" pitchFamily="18" charset="0"/>
                <a:cs typeface="Times New Roman" pitchFamily="18" charset="0"/>
              </a:rPr>
              <a:t> Deadlock Prevention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Summarized</a:t>
            </a:r>
          </a:p>
        </p:txBody>
      </p:sp>
      <p:sp>
        <p:nvSpPr>
          <p:cNvPr id="54275" name="Text Box 4"/>
          <p:cNvSpPr txBox="1">
            <a:spLocks noChangeArrowheads="1"/>
          </p:cNvSpPr>
          <p:nvPr/>
        </p:nvSpPr>
        <p:spPr bwMode="auto">
          <a:xfrm>
            <a:off x="3352800" y="4572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6-14.</a:t>
            </a:r>
          </a:p>
        </p:txBody>
      </p:sp>
      <p:graphicFrame>
        <p:nvGraphicFramePr>
          <p:cNvPr id="6" name="Table 5"/>
          <p:cNvGraphicFramePr>
            <a:graphicFrameLocks noGrp="1"/>
          </p:cNvGraphicFramePr>
          <p:nvPr/>
        </p:nvGraphicFramePr>
        <p:xfrm>
          <a:off x="762000" y="1397000"/>
          <a:ext cx="7848600" cy="2739959"/>
        </p:xfrm>
        <a:graphic>
          <a:graphicData uri="http://schemas.openxmlformats.org/drawingml/2006/table">
            <a:tbl>
              <a:tblPr firstRow="1" bandRow="1">
                <a:tableStyleId>{5C22544A-7EE6-4342-B048-85BDC9FD1C3A}</a:tableStyleId>
              </a:tblPr>
              <a:tblGrid>
                <a:gridCol w="2895600"/>
                <a:gridCol w="4953000"/>
              </a:tblGrid>
              <a:tr h="436420">
                <a:tc>
                  <a:txBody>
                    <a:bodyPr/>
                    <a:lstStyle/>
                    <a:p>
                      <a:r>
                        <a:rPr lang="en-US" sz="2800" smtClean="0"/>
                        <a:t>Condition</a:t>
                      </a:r>
                      <a:endParaRPr lang="en-US" sz="2800"/>
                    </a:p>
                  </a:txBody>
                  <a:tcPr/>
                </a:tc>
                <a:tc>
                  <a:txBody>
                    <a:bodyPr/>
                    <a:lstStyle/>
                    <a:p>
                      <a:r>
                        <a:rPr lang="en-US" sz="2800" smtClean="0"/>
                        <a:t>Approach</a:t>
                      </a:r>
                      <a:endParaRPr lang="en-US" sz="2800"/>
                    </a:p>
                  </a:txBody>
                  <a:tcPr/>
                </a:tc>
              </a:tr>
              <a:tr h="436420">
                <a:tc>
                  <a:txBody>
                    <a:bodyPr/>
                    <a:lstStyle/>
                    <a:p>
                      <a:r>
                        <a:rPr lang="en-US" sz="2800" smtClean="0"/>
                        <a:t>Mutual exclusion</a:t>
                      </a:r>
                      <a:endParaRPr lang="en-US" sz="2800"/>
                    </a:p>
                  </a:txBody>
                  <a:tcPr/>
                </a:tc>
                <a:tc>
                  <a:txBody>
                    <a:bodyPr/>
                    <a:lstStyle/>
                    <a:p>
                      <a:r>
                        <a:rPr lang="en-US" sz="2800" smtClean="0"/>
                        <a:t>Spooling every thing</a:t>
                      </a:r>
                      <a:endParaRPr lang="en-US" sz="2800"/>
                    </a:p>
                  </a:txBody>
                  <a:tcPr/>
                </a:tc>
              </a:tr>
              <a:tr h="436420">
                <a:tc>
                  <a:txBody>
                    <a:bodyPr/>
                    <a:lstStyle/>
                    <a:p>
                      <a:r>
                        <a:rPr lang="en-US" sz="2800" smtClean="0"/>
                        <a:t>Hold and wait</a:t>
                      </a:r>
                      <a:endParaRPr lang="en-US" sz="2800"/>
                    </a:p>
                  </a:txBody>
                  <a:tcPr/>
                </a:tc>
                <a:tc>
                  <a:txBody>
                    <a:bodyPr/>
                    <a:lstStyle/>
                    <a:p>
                      <a:r>
                        <a:rPr lang="en-US" sz="2800" smtClean="0"/>
                        <a:t>Request all resources initially</a:t>
                      </a:r>
                      <a:endParaRPr lang="en-US" sz="2800"/>
                    </a:p>
                  </a:txBody>
                  <a:tcPr/>
                </a:tc>
              </a:tr>
              <a:tr h="436420">
                <a:tc>
                  <a:txBody>
                    <a:bodyPr/>
                    <a:lstStyle/>
                    <a:p>
                      <a:r>
                        <a:rPr lang="en-US" sz="2800" smtClean="0"/>
                        <a:t>No preemption</a:t>
                      </a:r>
                      <a:endParaRPr lang="en-US" sz="2800"/>
                    </a:p>
                  </a:txBody>
                  <a:tcPr/>
                </a:tc>
                <a:tc>
                  <a:txBody>
                    <a:bodyPr/>
                    <a:lstStyle/>
                    <a:p>
                      <a:r>
                        <a:rPr lang="en-US" sz="2800" smtClean="0"/>
                        <a:t>Take resources away</a:t>
                      </a:r>
                      <a:endParaRPr lang="en-US" sz="2800"/>
                    </a:p>
                  </a:txBody>
                  <a:tcPr/>
                </a:tc>
              </a:tr>
              <a:tr h="667319">
                <a:tc>
                  <a:txBody>
                    <a:bodyPr/>
                    <a:lstStyle/>
                    <a:p>
                      <a:r>
                        <a:rPr lang="en-US" sz="2800" smtClean="0"/>
                        <a:t>Circular wait</a:t>
                      </a:r>
                      <a:endParaRPr lang="en-US" sz="2800"/>
                    </a:p>
                  </a:txBody>
                  <a:tcPr/>
                </a:tc>
                <a:tc>
                  <a:txBody>
                    <a:bodyPr/>
                    <a:lstStyle/>
                    <a:p>
                      <a:r>
                        <a:rPr lang="en-US" sz="2800" smtClean="0"/>
                        <a:t>Order resources numerically</a:t>
                      </a:r>
                      <a:endParaRPr lang="en-US" sz="2800"/>
                    </a:p>
                  </a:txBody>
                  <a:tcPr/>
                </a:tc>
              </a:tr>
            </a:tbl>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52</a:t>
            </a:fld>
            <a:endParaRPr lang="en-US"/>
          </a:p>
        </p:txBody>
      </p:sp>
      <p:sp>
        <p:nvSpPr>
          <p:cNvPr id="7" name="Footer Placeholder 6"/>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Two-Phase Locking</a:t>
            </a:r>
          </a:p>
        </p:txBody>
      </p:sp>
      <p:sp>
        <p:nvSpPr>
          <p:cNvPr id="55299" name="Rectangle 3"/>
          <p:cNvSpPr>
            <a:spLocks noGrp="1"/>
          </p:cNvSpPr>
          <p:nvPr>
            <p:ph type="body" sz="half" idx="4294967295"/>
          </p:nvPr>
        </p:nvSpPr>
        <p:spPr>
          <a:xfrm>
            <a:off x="304800" y="1752600"/>
            <a:ext cx="8534400" cy="2133600"/>
          </a:xfrm>
        </p:spPr>
        <p:txBody>
          <a:bodyPr/>
          <a:lstStyle/>
          <a:p>
            <a:pPr algn="just">
              <a:lnSpc>
                <a:spcPct val="80000"/>
              </a:lnSpc>
            </a:pPr>
            <a:r>
              <a:rPr lang="en-US" sz="2600" b="1" i="1" smtClean="0">
                <a:latin typeface="Times New Roman" pitchFamily="18" charset="0"/>
                <a:cs typeface="Times New Roman" pitchFamily="18" charset="0"/>
              </a:rPr>
              <a:t>Context</a:t>
            </a:r>
          </a:p>
          <a:p>
            <a:pPr lvl="1" algn="just">
              <a:lnSpc>
                <a:spcPct val="80000"/>
              </a:lnSpc>
            </a:pPr>
            <a:r>
              <a:rPr lang="en-US" sz="2200" smtClean="0">
                <a:latin typeface="Times New Roman" pitchFamily="18" charset="0"/>
                <a:cs typeface="Times New Roman" pitchFamily="18" charset="0"/>
              </a:rPr>
              <a:t>In many DB systems, an operation that occurs frequently is requesting locks on several records and then updating all the locked records.</a:t>
            </a:r>
          </a:p>
          <a:p>
            <a:pPr lvl="1" algn="just">
              <a:lnSpc>
                <a:spcPct val="80000"/>
              </a:lnSpc>
            </a:pPr>
            <a:r>
              <a:rPr lang="en-US" sz="2200" smtClean="0">
                <a:latin typeface="Times New Roman" pitchFamily="18" charset="0"/>
                <a:cs typeface="Times New Roman" pitchFamily="18" charset="0"/>
              </a:rPr>
              <a:t>When multiple processes are running at the same time, there is a real danger of deadlock.</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Two-Phase Locking</a:t>
            </a:r>
          </a:p>
        </p:txBody>
      </p:sp>
      <p:sp>
        <p:nvSpPr>
          <p:cNvPr id="56323" name="Rectangle 3"/>
          <p:cNvSpPr>
            <a:spLocks noGrp="1"/>
          </p:cNvSpPr>
          <p:nvPr>
            <p:ph type="body" sz="half" idx="4294967295"/>
          </p:nvPr>
        </p:nvSpPr>
        <p:spPr>
          <a:xfrm>
            <a:off x="457200" y="1524000"/>
            <a:ext cx="8229600" cy="4800600"/>
          </a:xfrm>
        </p:spPr>
        <p:txBody>
          <a:bodyPr/>
          <a:lstStyle/>
          <a:p>
            <a:pPr algn="just">
              <a:lnSpc>
                <a:spcPct val="80000"/>
              </a:lnSpc>
            </a:pPr>
            <a:r>
              <a:rPr lang="en-US" sz="2400" b="1" i="1" smtClean="0">
                <a:latin typeface="Times New Roman" pitchFamily="18" charset="0"/>
                <a:cs typeface="Times New Roman" pitchFamily="18" charset="0"/>
              </a:rPr>
              <a:t>Two-phase locking;</a:t>
            </a:r>
          </a:p>
          <a:p>
            <a:pPr lvl="1" algn="just">
              <a:lnSpc>
                <a:spcPct val="80000"/>
              </a:lnSpc>
            </a:pPr>
            <a:r>
              <a:rPr lang="en-US" sz="2200" b="1" smtClean="0">
                <a:latin typeface="Times New Roman" pitchFamily="18" charset="0"/>
                <a:cs typeface="Times New Roman" pitchFamily="18" charset="0"/>
              </a:rPr>
              <a:t>First phase</a:t>
            </a:r>
            <a:r>
              <a:rPr lang="en-US" sz="2200" smtClean="0">
                <a:latin typeface="Times New Roman" pitchFamily="18" charset="0"/>
                <a:cs typeface="Times New Roman" pitchFamily="18" charset="0"/>
              </a:rPr>
              <a:t>, the process tries to lock all records it needs, one at a time. No real work is done in the first phase. If some records can not be locked, all records are released.</a:t>
            </a:r>
          </a:p>
          <a:p>
            <a:pPr lvl="1" algn="just">
              <a:lnSpc>
                <a:spcPct val="80000"/>
              </a:lnSpc>
            </a:pPr>
            <a:r>
              <a:rPr lang="en-US" sz="2200" smtClean="0">
                <a:latin typeface="Times New Roman" pitchFamily="18" charset="0"/>
                <a:cs typeface="Times New Roman" pitchFamily="18" charset="0"/>
              </a:rPr>
              <a:t>If it succeeds, it begins the </a:t>
            </a:r>
            <a:r>
              <a:rPr lang="en-US" sz="2200" b="1" smtClean="0">
                <a:latin typeface="Times New Roman" pitchFamily="18" charset="0"/>
                <a:cs typeface="Times New Roman" pitchFamily="18" charset="0"/>
              </a:rPr>
              <a:t>second phase</a:t>
            </a:r>
            <a:r>
              <a:rPr lang="en-US" sz="2200" smtClean="0">
                <a:latin typeface="Times New Roman" pitchFamily="18" charset="0"/>
                <a:cs typeface="Times New Roman" pitchFamily="18" charset="0"/>
              </a:rPr>
              <a:t>, performing its updates and releasing the locks (then starts the first phase all over)</a:t>
            </a:r>
          </a:p>
          <a:p>
            <a:pPr lvl="1" algn="just">
              <a:lnSpc>
                <a:spcPct val="80000"/>
              </a:lnSpc>
              <a:buFont typeface="Arial" charset="0"/>
              <a:buNone/>
            </a:pPr>
            <a:r>
              <a:rPr lang="en-US" sz="2200" smtClean="0">
                <a:latin typeface="Times New Roman" pitchFamily="18" charset="0"/>
                <a:cs typeface="Times New Roman" pitchFamily="18" charset="0"/>
                <a:sym typeface="Wingdings" pitchFamily="2" charset="2"/>
              </a:rPr>
              <a:t>R</a:t>
            </a:r>
            <a:r>
              <a:rPr lang="en-US" sz="2200" smtClean="0">
                <a:latin typeface="Times New Roman" pitchFamily="18" charset="0"/>
                <a:cs typeface="Times New Roman" pitchFamily="18" charset="0"/>
              </a:rPr>
              <a:t>equest all the resources needed in advance, or at least before anything irreversible is done.</a:t>
            </a:r>
          </a:p>
          <a:p>
            <a:pPr lvl="1" algn="just">
              <a:lnSpc>
                <a:spcPct val="80000"/>
              </a:lnSpc>
            </a:pPr>
            <a:r>
              <a:rPr lang="en-US" sz="2200" smtClean="0">
                <a:latin typeface="Times New Roman" pitchFamily="18" charset="0"/>
                <a:cs typeface="Times New Roman" pitchFamily="18" charset="0"/>
              </a:rPr>
              <a:t>There is no release and restart of a locked record is encountered during the first phase → deadlock can occur.</a:t>
            </a:r>
          </a:p>
          <a:p>
            <a:pPr algn="just">
              <a:lnSpc>
                <a:spcPct val="80000"/>
              </a:lnSpc>
            </a:pPr>
            <a:r>
              <a:rPr lang="en-US" sz="2400" smtClean="0">
                <a:latin typeface="Times New Roman" pitchFamily="18" charset="0"/>
                <a:cs typeface="Times New Roman" pitchFamily="18" charset="0"/>
              </a:rPr>
              <a:t>This strategy is not applicable in general for many applications (except DB systems)</a:t>
            </a:r>
          </a:p>
          <a:p>
            <a:pPr algn="just">
              <a:lnSpc>
                <a:spcPct val="80000"/>
              </a:lnSpc>
            </a:pPr>
            <a:r>
              <a:rPr lang="en-US" sz="2400" smtClean="0">
                <a:latin typeface="Times New Roman" pitchFamily="18" charset="0"/>
                <a:cs typeface="Times New Roman" pitchFamily="18" charset="0"/>
              </a:rPr>
              <a:t>To apply, the programmer has very carefully arranged things so that the program can be stopped at any point during the first phase and restart.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Communication Deadlocks</a:t>
            </a:r>
          </a:p>
        </p:txBody>
      </p:sp>
      <p:sp>
        <p:nvSpPr>
          <p:cNvPr id="57347" name="Rectangle 3"/>
          <p:cNvSpPr>
            <a:spLocks noGrp="1"/>
          </p:cNvSpPr>
          <p:nvPr>
            <p:ph type="body" sz="half" idx="4294967295"/>
          </p:nvPr>
        </p:nvSpPr>
        <p:spPr>
          <a:xfrm>
            <a:off x="381000" y="1219200"/>
            <a:ext cx="8610600" cy="5181600"/>
          </a:xfrm>
        </p:spPr>
        <p:txBody>
          <a:bodyPr>
            <a:normAutofit lnSpcReduction="10000"/>
          </a:bodyPr>
          <a:lstStyle/>
          <a:p>
            <a:pPr algn="just"/>
            <a:r>
              <a:rPr lang="en-US" sz="2600" smtClean="0">
                <a:latin typeface="Times New Roman" pitchFamily="18" charset="0"/>
                <a:cs typeface="Times New Roman" pitchFamily="18" charset="0"/>
              </a:rPr>
              <a:t>Deadlock can occur in communication system in which two or more process communicate by sending message.</a:t>
            </a:r>
          </a:p>
          <a:p>
            <a:pPr algn="just"/>
            <a:r>
              <a:rPr lang="en-US" sz="2600" b="1" i="1" smtClean="0">
                <a:latin typeface="Times New Roman" pitchFamily="18" charset="0"/>
                <a:cs typeface="Times New Roman" pitchFamily="18" charset="0"/>
              </a:rPr>
              <a:t>Problems</a:t>
            </a:r>
          </a:p>
          <a:p>
            <a:pPr lvl="1" algn="just"/>
            <a:r>
              <a:rPr lang="en-US" sz="2200" smtClean="0">
                <a:latin typeface="Times New Roman" pitchFamily="18" charset="0"/>
                <a:cs typeface="Times New Roman" pitchFamily="18" charset="0"/>
              </a:rPr>
              <a:t>Process A sends a request message to process B, then blocks until B sends back reply the message</a:t>
            </a:r>
          </a:p>
          <a:p>
            <a:pPr lvl="1" algn="just"/>
            <a:r>
              <a:rPr lang="en-US" sz="2200" smtClean="0">
                <a:latin typeface="Times New Roman" pitchFamily="18" charset="0"/>
                <a:cs typeface="Times New Roman" pitchFamily="18" charset="0"/>
              </a:rPr>
              <a:t>If the request message gets lost, both A and B are blocked</a:t>
            </a:r>
          </a:p>
          <a:p>
            <a:pPr algn="just"/>
            <a:r>
              <a:rPr lang="en-US" sz="2600" b="1" i="1" smtClean="0">
                <a:latin typeface="Times New Roman" pitchFamily="18" charset="0"/>
                <a:cs typeface="Times New Roman" pitchFamily="18" charset="0"/>
              </a:rPr>
              <a:t>Communication deadlock</a:t>
            </a:r>
          </a:p>
          <a:p>
            <a:pPr lvl="1" algn="just"/>
            <a:r>
              <a:rPr lang="en-US" sz="2200" smtClean="0">
                <a:latin typeface="Times New Roman" pitchFamily="18" charset="0"/>
                <a:cs typeface="Times New Roman" pitchFamily="18" charset="0"/>
              </a:rPr>
              <a:t>The set of processes are deadlock if each blocked waiting for an event only the other one can cause.</a:t>
            </a:r>
          </a:p>
          <a:p>
            <a:pPr lvl="1" algn="just"/>
            <a:r>
              <a:rPr lang="en-US" sz="2200" smtClean="0">
                <a:latin typeface="Times New Roman" pitchFamily="18" charset="0"/>
                <a:cs typeface="Times New Roman" pitchFamily="18" charset="0"/>
              </a:rPr>
              <a:t>Cannot be prevented by ordering the resource (since there are none) or avoided by careful scheduling (since there are no moments when a request could be postponed)</a:t>
            </a:r>
          </a:p>
          <a:p>
            <a:pPr lvl="1" algn="just">
              <a:buFont typeface="Arial" charset="0"/>
              <a:buNone/>
            </a:pPr>
            <a:r>
              <a:rPr lang="en-US" sz="2200" smtClean="0">
                <a:latin typeface="Times New Roman" pitchFamily="18" charset="0"/>
                <a:cs typeface="Times New Roman" pitchFamily="18" charset="0"/>
                <a:sym typeface="Wingdings" pitchFamily="2" charset="2"/>
              </a:rPr>
              <a:t> D</a:t>
            </a:r>
            <a:r>
              <a:rPr lang="en-US" sz="2200" smtClean="0">
                <a:latin typeface="Times New Roman" pitchFamily="18" charset="0"/>
                <a:cs typeface="Times New Roman" pitchFamily="18" charset="0"/>
              </a:rPr>
              <a:t>eadlock is prevented using </a:t>
            </a:r>
            <a:r>
              <a:rPr lang="en-US" sz="2200" b="1" smtClean="0">
                <a:latin typeface="Times New Roman" pitchFamily="18" charset="0"/>
                <a:cs typeface="Times New Roman" pitchFamily="18" charset="0"/>
              </a:rPr>
              <a:t>timeout (or handling alarm).</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smtClean="0">
                <a:latin typeface="Times New Roman" pitchFamily="18" charset="0"/>
                <a:cs typeface="Times New Roman" pitchFamily="18" charset="0"/>
              </a:rPr>
              <a:t>LiveLock</a:t>
            </a:r>
          </a:p>
        </p:txBody>
      </p:sp>
      <p:sp>
        <p:nvSpPr>
          <p:cNvPr id="58371" name="Rectangle 3"/>
          <p:cNvSpPr>
            <a:spLocks noGrp="1"/>
          </p:cNvSpPr>
          <p:nvPr>
            <p:ph type="body" sz="half" idx="4294967295"/>
          </p:nvPr>
        </p:nvSpPr>
        <p:spPr>
          <a:xfrm>
            <a:off x="381000" y="1219200"/>
            <a:ext cx="8382000" cy="4953000"/>
          </a:xfrm>
        </p:spPr>
        <p:txBody>
          <a:bodyPr/>
          <a:lstStyle/>
          <a:p>
            <a:pPr algn="just"/>
            <a:r>
              <a:rPr lang="en-US" sz="2800" b="1" i="1" smtClean="0">
                <a:latin typeface="Times New Roman" pitchFamily="18" charset="0"/>
                <a:cs typeface="Times New Roman" pitchFamily="18" charset="0"/>
              </a:rPr>
              <a:t>Context</a:t>
            </a:r>
          </a:p>
          <a:p>
            <a:pPr lvl="1" algn="just"/>
            <a:r>
              <a:rPr lang="en-US" sz="2400" smtClean="0">
                <a:latin typeface="Times New Roman" pitchFamily="18" charset="0"/>
                <a:cs typeface="Times New Roman" pitchFamily="18" charset="0"/>
              </a:rPr>
              <a:t>Mutual exclusion</a:t>
            </a:r>
          </a:p>
          <a:p>
            <a:pPr lvl="1" algn="just"/>
            <a:r>
              <a:rPr lang="en-US" sz="2400" smtClean="0">
                <a:latin typeface="Times New Roman" pitchFamily="18" charset="0"/>
                <a:cs typeface="Times New Roman" pitchFamily="18" charset="0"/>
              </a:rPr>
              <a:t>Busy waiting</a:t>
            </a:r>
          </a:p>
          <a:p>
            <a:pPr algn="just"/>
            <a:r>
              <a:rPr lang="en-US" sz="2800" b="1" i="1" smtClean="0">
                <a:latin typeface="Times New Roman" pitchFamily="18" charset="0"/>
                <a:cs typeface="Times New Roman" pitchFamily="18" charset="0"/>
              </a:rPr>
              <a:t>Definition</a:t>
            </a:r>
          </a:p>
          <a:p>
            <a:pPr lvl="1" algn="just"/>
            <a:r>
              <a:rPr lang="en-US" sz="2400" smtClean="0">
                <a:latin typeface="Times New Roman" pitchFamily="18" charset="0"/>
                <a:cs typeface="Times New Roman" pitchFamily="18" charset="0"/>
              </a:rPr>
              <a:t>Each process acquires one resource, but it is not progressing because it uses up its CPU quantum over and over to checking to take/ enter the resource/ critical regions (in the other word, it is running)</a:t>
            </a:r>
          </a:p>
          <a:p>
            <a:pPr lvl="1" algn="just">
              <a:buFont typeface="Arial" charset="0"/>
              <a:buNone/>
            </a:pPr>
            <a:r>
              <a:rPr lang="en-US" sz="2400" smtClean="0">
                <a:latin typeface="Times New Roman" pitchFamily="18" charset="0"/>
                <a:cs typeface="Times New Roman" pitchFamily="18" charset="0"/>
                <a:sym typeface="Wingdings" pitchFamily="2" charset="2"/>
              </a:rPr>
              <a:t> It i</a:t>
            </a:r>
            <a:r>
              <a:rPr lang="en-US" sz="2400" smtClean="0">
                <a:latin typeface="Times New Roman" pitchFamily="18" charset="0"/>
                <a:cs typeface="Times New Roman" pitchFamily="18" charset="0"/>
              </a:rPr>
              <a:t>s the equivalent of deadlock but no process is blocked (and it is similar to starvations because the process must wait for a long time).</a:t>
            </a:r>
          </a:p>
          <a:p>
            <a:pPr algn="just"/>
            <a:endParaRPr lang="en-US" sz="28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LiveLock</a:t>
            </a:r>
          </a:p>
        </p:txBody>
      </p:sp>
      <p:pic>
        <p:nvPicPr>
          <p:cNvPr id="125956" name="Picture 2"/>
          <p:cNvPicPr>
            <a:picLocks noChangeAspect="1" noChangeArrowheads="1"/>
          </p:cNvPicPr>
          <p:nvPr/>
        </p:nvPicPr>
        <p:blipFill>
          <a:blip r:embed="rId3"/>
          <a:srcRect/>
          <a:stretch>
            <a:fillRect/>
          </a:stretch>
        </p:blipFill>
        <p:spPr bwMode="auto">
          <a:xfrm>
            <a:off x="152400" y="3352800"/>
            <a:ext cx="4124325" cy="2238375"/>
          </a:xfrm>
          <a:prstGeom prst="rect">
            <a:avLst/>
          </a:prstGeom>
          <a:noFill/>
          <a:ln w="9525">
            <a:noFill/>
            <a:miter lim="800000"/>
            <a:headEnd/>
            <a:tailEnd/>
          </a:ln>
        </p:spPr>
      </p:pic>
      <p:pic>
        <p:nvPicPr>
          <p:cNvPr id="125957" name="Picture 3"/>
          <p:cNvPicPr>
            <a:picLocks noChangeAspect="1" noChangeArrowheads="1"/>
          </p:cNvPicPr>
          <p:nvPr/>
        </p:nvPicPr>
        <p:blipFill>
          <a:blip r:embed="rId4"/>
          <a:srcRect/>
          <a:stretch>
            <a:fillRect/>
          </a:stretch>
        </p:blipFill>
        <p:spPr bwMode="auto">
          <a:xfrm>
            <a:off x="4724400" y="3276600"/>
            <a:ext cx="3902075" cy="2152650"/>
          </a:xfrm>
          <a:prstGeom prst="rect">
            <a:avLst/>
          </a:prstGeom>
          <a:noFill/>
          <a:ln w="9525">
            <a:noFill/>
            <a:miter lim="800000"/>
            <a:headEnd/>
            <a:tailEnd/>
          </a:ln>
        </p:spPr>
      </p:pic>
      <p:sp>
        <p:nvSpPr>
          <p:cNvPr id="160370" name="Text Box 4"/>
          <p:cNvSpPr txBox="1">
            <a:spLocks noChangeArrowheads="1"/>
          </p:cNvSpPr>
          <p:nvPr/>
        </p:nvSpPr>
        <p:spPr bwMode="auto">
          <a:xfrm>
            <a:off x="3657600" y="5562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6-16.</a:t>
            </a:r>
          </a:p>
        </p:txBody>
      </p:sp>
      <p:cxnSp>
        <p:nvCxnSpPr>
          <p:cNvPr id="9" name="Straight Arrow Connector 8"/>
          <p:cNvCxnSpPr/>
          <p:nvPr/>
        </p:nvCxnSpPr>
        <p:spPr>
          <a:xfrm>
            <a:off x="4038600" y="3962400"/>
            <a:ext cx="1371600" cy="1588"/>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057400" y="1524000"/>
            <a:ext cx="4648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latin typeface="Arial" pitchFamily="34" charset="0"/>
                <a:cs typeface="Arial" pitchFamily="34" charset="0"/>
              </a:rPr>
              <a:t>Both of processes are checking to enter a common resource. </a:t>
            </a:r>
          </a:p>
        </p:txBody>
      </p:sp>
      <p:cxnSp>
        <p:nvCxnSpPr>
          <p:cNvPr id="12" name="Straight Arrow Connector 11"/>
          <p:cNvCxnSpPr>
            <a:stCxn id="10" idx="2"/>
          </p:cNvCxnSpPr>
          <p:nvPr/>
        </p:nvCxnSpPr>
        <p:spPr>
          <a:xfrm rot="5400000">
            <a:off x="3409950" y="3067050"/>
            <a:ext cx="13716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p:cNvCxnSpPr>
          <p:nvPr/>
        </p:nvCxnSpPr>
        <p:spPr>
          <a:xfrm rot="16200000" flipH="1">
            <a:off x="4362450" y="2686050"/>
            <a:ext cx="12954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57</a:t>
            </a:fld>
            <a:endParaRPr lang="en-US"/>
          </a:p>
        </p:txBody>
      </p:sp>
      <p:sp>
        <p:nvSpPr>
          <p:cNvPr id="13" name="Footer Placeholder 12"/>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1.11111E-6 L -2.5E-6 0.3 " pathEditMode="relative" rAng="0" ptsTypes="AA">
                                      <p:cBhvr>
                                        <p:cTn id="6" dur="2000" fill="hold"/>
                                        <p:tgtEl>
                                          <p:spTgt spid="125956"/>
                                        </p:tgtEl>
                                        <p:attrNameLst>
                                          <p:attrName>ppt_x</p:attrName>
                                          <p:attrName>ppt_y</p:attrName>
                                        </p:attrNameLst>
                                      </p:cBhvr>
                                      <p:rCtr x="0" y="150"/>
                                    </p:animMotion>
                                  </p:childTnLst>
                                </p:cTn>
                              </p:par>
                              <p:par>
                                <p:cTn id="7" presetID="0" presetClass="path" presetSubtype="0" accel="50000" decel="50000" fill="hold" nodeType="withEffect">
                                  <p:stCondLst>
                                    <p:cond delay="0"/>
                                  </p:stCondLst>
                                  <p:childTnLst>
                                    <p:animMotion origin="layout" path="M -4.72222E-6 1.11111E-6 L -4.72222E-6 0.32083 " pathEditMode="relative" rAng="0" ptsTypes="AA">
                                      <p:cBhvr>
                                        <p:cTn id="8" dur="2000" fill="hold"/>
                                        <p:tgtEl>
                                          <p:spTgt spid="125957"/>
                                        </p:tgtEl>
                                        <p:attrNameLst>
                                          <p:attrName>ppt_x</p:attrName>
                                          <p:attrName>ppt_y</p:attrName>
                                        </p:attrNameLst>
                                      </p:cBhvr>
                                      <p:rCtr x="0" y="160"/>
                                    </p:animMotion>
                                  </p:childTnLst>
                                </p:cTn>
                              </p:par>
                              <p:par>
                                <p:cTn id="9" presetID="0" presetClass="path" presetSubtype="0" accel="50000" decel="50000" fill="hold" grpId="0" nodeType="withEffect">
                                  <p:stCondLst>
                                    <p:cond delay="0"/>
                                  </p:stCondLst>
                                  <p:childTnLst>
                                    <p:animMotion origin="layout" path="M -8.33333E-7 2.22222E-6 L -0.00052 0.30764 " pathEditMode="relative" rAng="0" ptsTypes="AA">
                                      <p:cBhvr>
                                        <p:cTn id="10" dur="2000" fill="hold"/>
                                        <p:tgtEl>
                                          <p:spTgt spid="160370"/>
                                        </p:tgtEl>
                                        <p:attrNameLst>
                                          <p:attrName>ppt_x</p:attrName>
                                          <p:attrName>ppt_y</p:attrName>
                                        </p:attrNameLst>
                                      </p:cBhvr>
                                      <p:rCtr x="0" y="1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7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LiveLock</a:t>
            </a:r>
          </a:p>
        </p:txBody>
      </p:sp>
      <p:sp>
        <p:nvSpPr>
          <p:cNvPr id="60419" name="Rectangle 3"/>
          <p:cNvSpPr>
            <a:spLocks noGrp="1"/>
          </p:cNvSpPr>
          <p:nvPr>
            <p:ph type="body" sz="half" idx="4294967295"/>
          </p:nvPr>
        </p:nvSpPr>
        <p:spPr>
          <a:xfrm>
            <a:off x="304800" y="1219200"/>
            <a:ext cx="8686800" cy="5257800"/>
          </a:xfrm>
        </p:spPr>
        <p:txBody>
          <a:bodyPr>
            <a:normAutofit lnSpcReduction="10000"/>
          </a:bodyPr>
          <a:lstStyle/>
          <a:p>
            <a:pPr algn="just"/>
            <a:r>
              <a:rPr lang="en-US" sz="2800" b="1" i="1" smtClean="0">
                <a:latin typeface="Times New Roman" pitchFamily="18" charset="0"/>
                <a:cs typeface="Times New Roman" pitchFamily="18" charset="0"/>
              </a:rPr>
              <a:t>Case studies</a:t>
            </a:r>
          </a:p>
          <a:p>
            <a:pPr lvl="1" algn="just"/>
            <a:r>
              <a:rPr lang="en-US" sz="2400" smtClean="0">
                <a:latin typeface="Times New Roman" pitchFamily="18" charset="0"/>
                <a:cs typeface="Times New Roman" pitchFamily="18" charset="0"/>
              </a:rPr>
              <a:t>The process table slots are finite resource. When the table is full, the live-lock occurs due to wait a random time and try again to enter the process table.</a:t>
            </a:r>
          </a:p>
          <a:p>
            <a:pPr lvl="1" algn="just"/>
            <a:r>
              <a:rPr lang="en-US" sz="2400" smtClean="0">
                <a:latin typeface="Times New Roman" pitchFamily="18" charset="0"/>
                <a:cs typeface="Times New Roman" pitchFamily="18" charset="0"/>
              </a:rPr>
              <a:t>Same as the i-node table slots to open files are finite resource.</a:t>
            </a:r>
          </a:p>
          <a:p>
            <a:pPr algn="just"/>
            <a:r>
              <a:rPr lang="en-US" sz="2800" b="1" i="1" smtClean="0">
                <a:latin typeface="Times New Roman" pitchFamily="18" charset="0"/>
                <a:cs typeface="Times New Roman" pitchFamily="18" charset="0"/>
              </a:rPr>
              <a:t>Solutions</a:t>
            </a:r>
          </a:p>
          <a:p>
            <a:pPr lvl="1" algn="just"/>
            <a:r>
              <a:rPr lang="en-US" sz="2400" smtClean="0">
                <a:latin typeface="Times New Roman" pitchFamily="18" charset="0"/>
                <a:cs typeface="Times New Roman" pitchFamily="18" charset="0"/>
              </a:rPr>
              <a:t>Abolish (huỷ bỏ) all the finite resources and each items can claim 1/n of the total (fairness is not a good idea)</a:t>
            </a:r>
          </a:p>
          <a:p>
            <a:pPr lvl="1" algn="just"/>
            <a:r>
              <a:rPr lang="en-US" sz="2400" smtClean="0">
                <a:latin typeface="Times New Roman" pitchFamily="18" charset="0"/>
                <a:cs typeface="Times New Roman" pitchFamily="18" charset="0"/>
              </a:rPr>
              <a:t>Most OS just ignore the problem on the assumption that most users would prefer an occasional livelock to rule restricting all users to one process, one open file, and one everything.</a:t>
            </a:r>
          </a:p>
          <a:p>
            <a:pPr lvl="1" algn="just">
              <a:buFont typeface="Arial" charset="0"/>
              <a:buNone/>
            </a:pPr>
            <a:r>
              <a:rPr lang="en-US" sz="2400" smtClean="0">
                <a:latin typeface="Times New Roman" pitchFamily="18" charset="0"/>
                <a:cs typeface="Times New Roman" pitchFamily="18" charset="0"/>
                <a:sym typeface="Wingdings" pitchFamily="2" charset="2"/>
              </a:rPr>
              <a:t></a:t>
            </a:r>
            <a:r>
              <a:rPr lang="en-US" sz="2400" smtClean="0">
                <a:latin typeface="Times New Roman" pitchFamily="18" charset="0"/>
                <a:cs typeface="Times New Roman" pitchFamily="18" charset="0"/>
              </a:rPr>
              <a:t>Face with an unpleasant trade-off between convenience and correctness.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Starvation</a:t>
            </a:r>
          </a:p>
        </p:txBody>
      </p:sp>
      <p:sp>
        <p:nvSpPr>
          <p:cNvPr id="61443" name="Rectangle 3"/>
          <p:cNvSpPr>
            <a:spLocks noGrp="1"/>
          </p:cNvSpPr>
          <p:nvPr>
            <p:ph type="body" sz="half" idx="4294967295"/>
          </p:nvPr>
        </p:nvSpPr>
        <p:spPr>
          <a:xfrm>
            <a:off x="381000" y="1447800"/>
            <a:ext cx="8534400" cy="4343400"/>
          </a:xfrm>
        </p:spPr>
        <p:txBody>
          <a:bodyPr>
            <a:normAutofit lnSpcReduction="10000"/>
          </a:bodyPr>
          <a:lstStyle/>
          <a:p>
            <a:pPr algn="just"/>
            <a:r>
              <a:rPr lang="en-US" sz="2800" smtClean="0">
                <a:latin typeface="Times New Roman" pitchFamily="18" charset="0"/>
                <a:cs typeface="Times New Roman" pitchFamily="18" charset="0"/>
              </a:rPr>
              <a:t>Some policy is needed to make a decision about who gets which resource when.</a:t>
            </a:r>
          </a:p>
          <a:p>
            <a:pPr algn="just">
              <a:buFont typeface="Arial" charset="0"/>
              <a:buNone/>
            </a:pPr>
            <a:r>
              <a:rPr lang="en-US" sz="2800" smtClean="0">
                <a:latin typeface="Times New Roman" pitchFamily="18" charset="0"/>
                <a:cs typeface="Times New Roman" pitchFamily="18" charset="0"/>
                <a:sym typeface="Wingdings" pitchFamily="2" charset="2"/>
              </a:rPr>
              <a:t> It </a:t>
            </a:r>
            <a:r>
              <a:rPr lang="en-US" sz="2800" smtClean="0">
                <a:latin typeface="Times New Roman" pitchFamily="18" charset="0"/>
                <a:cs typeface="Times New Roman" pitchFamily="18" charset="0"/>
              </a:rPr>
              <a:t>may lead to some processes never getting service even though they are not deadlocks.</a:t>
            </a:r>
          </a:p>
          <a:p>
            <a:pPr algn="just"/>
            <a:r>
              <a:rPr lang="en-US" sz="2800" smtClean="0">
                <a:latin typeface="Times New Roman" pitchFamily="18" charset="0"/>
                <a:cs typeface="Times New Roman" pitchFamily="18" charset="0"/>
              </a:rPr>
              <a:t>Ex: A dinner philosophers problems</a:t>
            </a:r>
          </a:p>
          <a:p>
            <a:pPr algn="just"/>
            <a:r>
              <a:rPr lang="en-US" sz="2800" smtClean="0">
                <a:latin typeface="Times New Roman" pitchFamily="18" charset="0"/>
                <a:cs typeface="Times New Roman" pitchFamily="18" charset="0"/>
              </a:rPr>
              <a:t>To avoid starvation</a:t>
            </a:r>
          </a:p>
          <a:p>
            <a:pPr lvl="1" algn="just"/>
            <a:r>
              <a:rPr lang="en-US" sz="2400" smtClean="0">
                <a:latin typeface="Times New Roman" pitchFamily="18" charset="0"/>
                <a:cs typeface="Times New Roman" pitchFamily="18" charset="0"/>
              </a:rPr>
              <a:t>The </a:t>
            </a:r>
            <a:r>
              <a:rPr lang="en-US" sz="2400" b="1" smtClean="0">
                <a:latin typeface="Times New Roman" pitchFamily="18" charset="0"/>
                <a:cs typeface="Times New Roman" pitchFamily="18" charset="0"/>
              </a:rPr>
              <a:t>FCFS</a:t>
            </a:r>
            <a:r>
              <a:rPr lang="en-US" sz="2400" smtClean="0">
                <a:latin typeface="Times New Roman" pitchFamily="18" charset="0"/>
                <a:cs typeface="Times New Roman" pitchFamily="18" charset="0"/>
              </a:rPr>
              <a:t>- First Come First Serve-is used for resource allocation policy.</a:t>
            </a:r>
          </a:p>
          <a:p>
            <a:pPr lvl="1" algn="just"/>
            <a:r>
              <a:rPr lang="en-US" sz="2400" smtClean="0">
                <a:latin typeface="Times New Roman" pitchFamily="18" charset="0"/>
                <a:cs typeface="Times New Roman" pitchFamily="18" charset="0"/>
              </a:rPr>
              <a:t>Disadvantages: the process waiting the longest gets served next.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Resources: Preemptable</a:t>
            </a:r>
          </a:p>
        </p:txBody>
      </p:sp>
      <p:sp>
        <p:nvSpPr>
          <p:cNvPr id="9219" name="Rectangle 3"/>
          <p:cNvSpPr>
            <a:spLocks noGrp="1"/>
          </p:cNvSpPr>
          <p:nvPr>
            <p:ph type="body" idx="1"/>
          </p:nvPr>
        </p:nvSpPr>
        <p:spPr>
          <a:xfrm>
            <a:off x="304800" y="914400"/>
            <a:ext cx="8610600" cy="5486400"/>
          </a:xfrm>
        </p:spPr>
        <p:txBody>
          <a:bodyPr/>
          <a:lstStyle/>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Resource that can be taken away from the process owning it with no ill effects (either on system or others).</a:t>
            </a:r>
          </a:p>
          <a:p>
            <a:pPr algn="just" eaLnBrk="1" hangingPunct="1">
              <a:lnSpc>
                <a:spcPct val="90000"/>
              </a:lnSpc>
              <a:buClrTx/>
              <a:buSzTx/>
              <a:buFont typeface="Arial" charset="0"/>
              <a:buChar char="•"/>
            </a:pPr>
            <a:r>
              <a:rPr lang="en-US" sz="2800" i="1" smtClean="0">
                <a:latin typeface="Times New Roman" pitchFamily="18" charset="0"/>
                <a:cs typeface="Times New Roman" pitchFamily="18" charset="0"/>
              </a:rPr>
              <a:t>Preemptable resources can be resolved deadlocks by reallocating resources from one process to another.</a:t>
            </a:r>
          </a:p>
          <a:p>
            <a:pPr algn="just" eaLnBrk="1" hangingPunct="1">
              <a:lnSpc>
                <a:spcPct val="90000"/>
              </a:lnSpc>
              <a:buClrTx/>
              <a:buSzTx/>
              <a:buFont typeface="Arial" charset="0"/>
              <a:buChar char="•"/>
            </a:pPr>
            <a:r>
              <a:rPr lang="en-US" sz="2800" b="1" i="1" u="sng" smtClean="0">
                <a:latin typeface="Times New Roman" pitchFamily="18" charset="0"/>
                <a:cs typeface="Times New Roman" pitchFamily="18" charset="0"/>
              </a:rPr>
              <a:t>Ex</a:t>
            </a:r>
            <a:r>
              <a:rPr lang="en-US" sz="2800" smtClean="0">
                <a:latin typeface="Times New Roman" pitchFamily="18" charset="0"/>
                <a:cs typeface="Times New Roman" pitchFamily="18" charset="0"/>
              </a:rPr>
              <a:t>:</a:t>
            </a:r>
          </a:p>
          <a:p>
            <a:pPr lvl="1" algn="just" eaLnBrk="1" hangingPunct="1">
              <a:lnSpc>
                <a:spcPct val="90000"/>
              </a:lnSpc>
            </a:pPr>
            <a:r>
              <a:rPr lang="en-US" sz="2200" smtClean="0">
                <a:latin typeface="Times New Roman" pitchFamily="18" charset="0"/>
                <a:cs typeface="Times New Roman" pitchFamily="18" charset="0"/>
              </a:rPr>
              <a:t>A system with 256 MB of user memory, one printer, and two 256-MB processes that each wants to print some thing.</a:t>
            </a:r>
          </a:p>
          <a:p>
            <a:pPr lvl="1" algn="just" eaLnBrk="1" hangingPunct="1">
              <a:lnSpc>
                <a:spcPct val="90000"/>
              </a:lnSpc>
            </a:pPr>
            <a:r>
              <a:rPr lang="en-US" sz="2200" smtClean="0">
                <a:latin typeface="Times New Roman" pitchFamily="18" charset="0"/>
                <a:cs typeface="Times New Roman" pitchFamily="18" charset="0"/>
              </a:rPr>
              <a:t>Process A requests and gets the printer, then starts to compute the values to print. Before it has finished with the computation, it exceeds its time quantum and is swapped out (Process A has the printer, but it locates on disk)</a:t>
            </a:r>
          </a:p>
          <a:p>
            <a:pPr lvl="1" algn="just" eaLnBrk="1" hangingPunct="1">
              <a:lnSpc>
                <a:spcPct val="90000"/>
              </a:lnSpc>
            </a:pPr>
            <a:r>
              <a:rPr lang="en-US" sz="2200" smtClean="0">
                <a:latin typeface="Times New Roman" pitchFamily="18" charset="0"/>
                <a:cs typeface="Times New Roman" pitchFamily="18" charset="0"/>
              </a:rPr>
              <a:t>Process B now runs and tries, unsuccessfully to acquire the printer (Process B locates on memory, but it cannot access the printer)</a:t>
            </a:r>
          </a:p>
          <a:p>
            <a:pPr lvl="1" algn="just" eaLnBrk="1" hangingPunct="1">
              <a:lnSpc>
                <a:spcPct val="90000"/>
              </a:lnSpc>
              <a:buFont typeface="Arial" charset="0"/>
              <a:buNone/>
            </a:pPr>
            <a:r>
              <a:rPr lang="en-US" sz="2200" smtClean="0">
                <a:latin typeface="Times New Roman" pitchFamily="18" charset="0"/>
                <a:cs typeface="Times New Roman" pitchFamily="18" charset="0"/>
              </a:rPr>
              <a:t>→ Process A take away the B’s memory by swapping process B out &amp; swapping process A in. After finished, process A releases both.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62467" name="Rectangle 3"/>
          <p:cNvSpPr>
            <a:spLocks noGrp="1"/>
          </p:cNvSpPr>
          <p:nvPr>
            <p:ph type="body" idx="1"/>
          </p:nvPr>
        </p:nvSpPr>
        <p:spPr>
          <a:xfrm>
            <a:off x="457200" y="1600200"/>
            <a:ext cx="8229600" cy="3200400"/>
          </a:xfrm>
        </p:spPr>
        <p:txBody>
          <a:bodyPr/>
          <a:lstStyle/>
          <a:p>
            <a:pPr eaLnBrk="1" hangingPunct="1">
              <a:lnSpc>
                <a:spcPct val="80000"/>
              </a:lnSpc>
              <a:buClrTx/>
              <a:buSzTx/>
              <a:buFont typeface="Arial" charset="0"/>
              <a:buChar char="•"/>
            </a:pPr>
            <a:r>
              <a:rPr lang="en-US" sz="2800" b="1" smtClean="0">
                <a:latin typeface="Times New Roman" pitchFamily="18" charset="0"/>
                <a:cs typeface="Times New Roman" pitchFamily="18" charset="0"/>
              </a:rPr>
              <a:t>Resources</a:t>
            </a:r>
          </a:p>
          <a:p>
            <a:pPr eaLnBrk="1" hangingPunct="1">
              <a:lnSpc>
                <a:spcPct val="80000"/>
              </a:lnSpc>
              <a:buClrTx/>
              <a:buSzTx/>
              <a:buFont typeface="Arial" charset="0"/>
              <a:buChar char="•"/>
            </a:pPr>
            <a:r>
              <a:rPr lang="en-US" sz="2800" b="1" smtClean="0">
                <a:latin typeface="Times New Roman" pitchFamily="18" charset="0"/>
                <a:cs typeface="Times New Roman" pitchFamily="18" charset="0"/>
              </a:rPr>
              <a:t>Introduction To Deadlocks</a:t>
            </a:r>
          </a:p>
          <a:p>
            <a:pPr eaLnBrk="1" hangingPunct="1">
              <a:lnSpc>
                <a:spcPct val="80000"/>
              </a:lnSpc>
              <a:buClrTx/>
              <a:buSzTx/>
              <a:buFont typeface="Arial" charset="0"/>
              <a:buChar char="•"/>
            </a:pPr>
            <a:r>
              <a:rPr lang="en-US" sz="2800" b="1" smtClean="0">
                <a:latin typeface="Times New Roman" pitchFamily="18" charset="0"/>
                <a:cs typeface="Times New Roman" pitchFamily="18" charset="0"/>
              </a:rPr>
              <a:t>The Ostrich Algorithm</a:t>
            </a:r>
          </a:p>
          <a:p>
            <a:pPr eaLnBrk="1" hangingPunct="1">
              <a:lnSpc>
                <a:spcPct val="80000"/>
              </a:lnSpc>
              <a:buClrTx/>
              <a:buSzTx/>
              <a:buFont typeface="Arial" charset="0"/>
              <a:buChar char="•"/>
            </a:pPr>
            <a:r>
              <a:rPr lang="en-US" sz="2800" b="1" smtClean="0">
                <a:latin typeface="Times New Roman" pitchFamily="18" charset="0"/>
                <a:cs typeface="Times New Roman" pitchFamily="18" charset="0"/>
              </a:rPr>
              <a:t>Deadlock Detection &amp; Recovery</a:t>
            </a:r>
          </a:p>
          <a:p>
            <a:pPr eaLnBrk="1" hangingPunct="1">
              <a:lnSpc>
                <a:spcPct val="80000"/>
              </a:lnSpc>
              <a:buClrTx/>
              <a:buSzTx/>
              <a:buFont typeface="Arial" charset="0"/>
              <a:buChar char="•"/>
            </a:pPr>
            <a:r>
              <a:rPr lang="en-US" sz="2800" b="1" smtClean="0">
                <a:latin typeface="Times New Roman" pitchFamily="18" charset="0"/>
                <a:cs typeface="Times New Roman" pitchFamily="18" charset="0"/>
              </a:rPr>
              <a:t>Deadlock Avoidance</a:t>
            </a:r>
          </a:p>
          <a:p>
            <a:pPr eaLnBrk="1" hangingPunct="1">
              <a:lnSpc>
                <a:spcPct val="80000"/>
              </a:lnSpc>
              <a:buClrTx/>
              <a:buSzTx/>
              <a:buFont typeface="Arial" charset="0"/>
              <a:buChar char="•"/>
            </a:pPr>
            <a:r>
              <a:rPr lang="en-US" sz="2800" b="1" smtClean="0">
                <a:latin typeface="Times New Roman" pitchFamily="18" charset="0"/>
                <a:cs typeface="Times New Roman" pitchFamily="18" charset="0"/>
              </a:rPr>
              <a:t>Deadlock Prevention</a:t>
            </a:r>
          </a:p>
          <a:p>
            <a:pPr eaLnBrk="1" hangingPunct="1">
              <a:lnSpc>
                <a:spcPct val="80000"/>
              </a:lnSpc>
              <a:buClrTx/>
              <a:buSzTx/>
              <a:buFont typeface="Arial" charset="0"/>
              <a:buChar char="•"/>
            </a:pPr>
            <a:r>
              <a:rPr lang="en-US" sz="2800" b="1" smtClean="0">
                <a:latin typeface="Times New Roman" pitchFamily="18" charset="0"/>
                <a:cs typeface="Times New Roman" pitchFamily="18" charset="0"/>
              </a:rPr>
              <a:t>Other Issues</a:t>
            </a:r>
          </a:p>
        </p:txBody>
      </p:sp>
      <p:sp>
        <p:nvSpPr>
          <p:cNvPr id="62468"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Your work</a:t>
            </a:r>
            <a:endParaRPr lang="en-US">
              <a:solidFill>
                <a:srgbClr val="0000FF"/>
              </a:solidFill>
            </a:endParaRPr>
          </a:p>
        </p:txBody>
      </p:sp>
      <p:sp>
        <p:nvSpPr>
          <p:cNvPr id="3" name="Content Placeholder 2"/>
          <p:cNvSpPr>
            <a:spLocks noGrp="1"/>
          </p:cNvSpPr>
          <p:nvPr>
            <p:ph idx="1"/>
          </p:nvPr>
        </p:nvSpPr>
        <p:spPr/>
        <p:txBody>
          <a:bodyPr/>
          <a:lstStyle/>
          <a:p>
            <a:r>
              <a:rPr lang="en-US" smtClean="0"/>
              <a:t>Write down main idea of this lesson.</a:t>
            </a:r>
          </a:p>
          <a:p>
            <a:r>
              <a:rPr lang="en-US" smtClean="0"/>
              <a:t>If you do not, you will </a:t>
            </a:r>
            <a:r>
              <a:rPr lang="en-US" smtClean="0"/>
              <a:t>be </a:t>
            </a:r>
            <a:r>
              <a:rPr lang="en-US" smtClean="0"/>
              <a:t>considered as absent in the next class.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61</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Resources: Nonpreemptable</a:t>
            </a:r>
          </a:p>
        </p:txBody>
      </p:sp>
      <p:sp>
        <p:nvSpPr>
          <p:cNvPr id="10243" name="Rectangle 3"/>
          <p:cNvSpPr>
            <a:spLocks noGrp="1"/>
          </p:cNvSpPr>
          <p:nvPr>
            <p:ph type="body" idx="1"/>
          </p:nvPr>
        </p:nvSpPr>
        <p:spPr>
          <a:xfrm>
            <a:off x="228600" y="1295400"/>
            <a:ext cx="8610600" cy="4191000"/>
          </a:xfrm>
        </p:spPr>
        <p:txBody>
          <a:bodyPr/>
          <a:lstStyle/>
          <a:p>
            <a:pPr marL="365125" indent="-365125" algn="just" eaLnBrk="1" hangingPunct="1">
              <a:buClrTx/>
              <a:buSzTx/>
              <a:buFont typeface="Arial" charset="0"/>
              <a:buChar char="•"/>
            </a:pPr>
            <a:r>
              <a:rPr lang="en-US" smtClean="0">
                <a:latin typeface="Times New Roman" pitchFamily="18" charset="0"/>
                <a:cs typeface="Times New Roman" pitchFamily="18" charset="0"/>
              </a:rPr>
              <a:t>Resource cannot taken away from its current owner without causing the computation to fail.</a:t>
            </a:r>
          </a:p>
          <a:p>
            <a:pPr marL="365125" indent="-365125" algn="just" eaLnBrk="1" hangingPunct="1">
              <a:buClrTx/>
              <a:buSzTx/>
              <a:buFont typeface="Arial" charset="0"/>
              <a:buChar char="•"/>
            </a:pPr>
            <a:r>
              <a:rPr lang="en-US" b="1" i="1" u="sng" smtClean="0">
                <a:latin typeface="Times New Roman" pitchFamily="18" charset="0"/>
                <a:cs typeface="Times New Roman" pitchFamily="18" charset="0"/>
              </a:rPr>
              <a:t>Ex</a:t>
            </a:r>
            <a:r>
              <a:rPr lang="en-US" smtClean="0">
                <a:latin typeface="Times New Roman" pitchFamily="18" charset="0"/>
                <a:cs typeface="Times New Roman" pitchFamily="18" charset="0"/>
              </a:rPr>
              <a:t>: if the process has begun to burn a CD-ROM, suddenly the CD recorder is taken away from it and giving it to another process will result in a garbled (sai lạc) CD.</a:t>
            </a:r>
          </a:p>
          <a:p>
            <a:pPr marL="365125" indent="-365125" algn="just" eaLnBrk="1" hangingPunct="1">
              <a:buClrTx/>
              <a:buSzTx/>
              <a:buFont typeface="Arial" charset="0"/>
              <a:buChar char="•"/>
            </a:pPr>
            <a:r>
              <a:rPr lang="en-US" i="1" smtClean="0">
                <a:solidFill>
                  <a:srgbClr val="FF0000"/>
                </a:solidFill>
                <a:latin typeface="Times New Roman" pitchFamily="18" charset="0"/>
                <a:cs typeface="Times New Roman" pitchFamily="18" charset="0"/>
              </a:rPr>
              <a:t>Deadlocks involve nonpreemptable resources.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Resources: Resource Acquisition</a:t>
            </a:r>
          </a:p>
        </p:txBody>
      </p:sp>
      <p:sp>
        <p:nvSpPr>
          <p:cNvPr id="11267" name="Rectangle 3"/>
          <p:cNvSpPr>
            <a:spLocks noGrp="1"/>
          </p:cNvSpPr>
          <p:nvPr>
            <p:ph type="body" idx="1"/>
          </p:nvPr>
        </p:nvSpPr>
        <p:spPr>
          <a:xfrm>
            <a:off x="228600" y="990600"/>
            <a:ext cx="8382000" cy="4724400"/>
          </a:xfrm>
        </p:spPr>
        <p:txBody>
          <a:bodyPr/>
          <a:lstStyle/>
          <a:p>
            <a:pPr algn="just">
              <a:buClrTx/>
              <a:buSzTx/>
              <a:buFont typeface="Arial" charset="0"/>
              <a:buChar char="•"/>
            </a:pPr>
            <a:r>
              <a:rPr lang="en-US" smtClean="0">
                <a:latin typeface="Times New Roman" pitchFamily="18" charset="0"/>
                <a:cs typeface="Times New Roman" pitchFamily="18" charset="0"/>
              </a:rPr>
              <a:t>The sequence of events required to use resource: </a:t>
            </a:r>
          </a:p>
          <a:p>
            <a:pPr lvl="1" algn="just">
              <a:buFont typeface="Arial" charset="0"/>
              <a:buNone/>
            </a:pPr>
            <a:r>
              <a:rPr lang="en-US" b="1" i="1" smtClean="0">
                <a:latin typeface="Times New Roman" pitchFamily="18" charset="0"/>
                <a:cs typeface="Times New Roman" pitchFamily="18" charset="0"/>
              </a:rPr>
              <a:t>        Request </a:t>
            </a:r>
            <a:r>
              <a:rPr lang="en-US" b="1" i="1" smtClean="0">
                <a:latin typeface="Times New Roman" pitchFamily="18" charset="0"/>
                <a:cs typeface="Times New Roman" pitchFamily="18" charset="0"/>
                <a:sym typeface="Wingdings" pitchFamily="2" charset="2"/>
              </a:rPr>
              <a:t></a:t>
            </a:r>
            <a:r>
              <a:rPr lang="en-US" b="1" i="1" smtClean="0">
                <a:latin typeface="Times New Roman" pitchFamily="18" charset="0"/>
                <a:cs typeface="Times New Roman" pitchFamily="18" charset="0"/>
              </a:rPr>
              <a:t> Use </a:t>
            </a:r>
            <a:r>
              <a:rPr lang="en-US" b="1" i="1" smtClean="0">
                <a:latin typeface="Times New Roman" pitchFamily="18" charset="0"/>
                <a:cs typeface="Times New Roman" pitchFamily="18" charset="0"/>
                <a:sym typeface="Wingdings" pitchFamily="2" charset="2"/>
              </a:rPr>
              <a:t></a:t>
            </a:r>
            <a:r>
              <a:rPr lang="en-US" b="1" i="1" smtClean="0">
                <a:latin typeface="Times New Roman" pitchFamily="18" charset="0"/>
                <a:cs typeface="Times New Roman" pitchFamily="18" charset="0"/>
              </a:rPr>
              <a:t> Release the resource</a:t>
            </a:r>
          </a:p>
          <a:p>
            <a:pPr algn="just">
              <a:buClrTx/>
              <a:buSzTx/>
              <a:buFont typeface="Arial" charset="0"/>
              <a:buChar char="•"/>
            </a:pPr>
            <a:r>
              <a:rPr lang="en-US" smtClean="0">
                <a:latin typeface="Times New Roman" pitchFamily="18" charset="0"/>
                <a:cs typeface="Times New Roman" pitchFamily="18" charset="0"/>
              </a:rPr>
              <a:t>One of way allowing user management of resources is to associate a semaphore with each resource:</a:t>
            </a:r>
          </a:p>
          <a:p>
            <a:pPr lvl="1" algn="just"/>
            <a:r>
              <a:rPr lang="en-US" smtClean="0">
                <a:latin typeface="Times New Roman" pitchFamily="18" charset="0"/>
                <a:cs typeface="Times New Roman" pitchFamily="18" charset="0"/>
              </a:rPr>
              <a:t>The semaphores are all initialized to 1.</a:t>
            </a:r>
          </a:p>
          <a:p>
            <a:pPr lvl="1" algn="just"/>
            <a:r>
              <a:rPr lang="en-US" smtClean="0">
                <a:latin typeface="Times New Roman" pitchFamily="18" charset="0"/>
                <a:cs typeface="Times New Roman" pitchFamily="18" charset="0"/>
              </a:rPr>
              <a:t>A down to acquire the resource, using the resource.</a:t>
            </a:r>
          </a:p>
          <a:p>
            <a:pPr lvl="1" algn="just"/>
            <a:r>
              <a:rPr lang="en-US" smtClean="0">
                <a:latin typeface="Times New Roman" pitchFamily="18" charset="0"/>
                <a:cs typeface="Times New Roman" pitchFamily="18" charset="0"/>
              </a:rPr>
              <a:t>A up on the resource to release resource.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211138" y="2286000"/>
            <a:ext cx="8710612" cy="3684588"/>
          </a:xfrm>
          <a:prstGeom prst="rect">
            <a:avLst/>
          </a:prstGeom>
          <a:noFill/>
          <a:ln w="9525">
            <a:noFill/>
            <a:miter lim="800000"/>
            <a:headEnd/>
            <a:tailEnd/>
          </a:ln>
        </p:spPr>
      </p:pic>
      <p:sp>
        <p:nvSpPr>
          <p:cNvPr id="12291"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Resources: Resource Acquisition</a:t>
            </a:r>
          </a:p>
        </p:txBody>
      </p:sp>
      <p:sp>
        <p:nvSpPr>
          <p:cNvPr id="12292" name="Text Box 4"/>
          <p:cNvSpPr txBox="1">
            <a:spLocks noChangeArrowheads="1"/>
          </p:cNvSpPr>
          <p:nvPr/>
        </p:nvSpPr>
        <p:spPr bwMode="auto">
          <a:xfrm>
            <a:off x="3114675" y="5510213"/>
            <a:ext cx="3057525" cy="738187"/>
          </a:xfrm>
          <a:prstGeom prst="rect">
            <a:avLst/>
          </a:prstGeom>
          <a:noFill/>
          <a:ln w="9525">
            <a:noFill/>
            <a:miter lim="800000"/>
            <a:headEnd/>
            <a:tailEnd/>
          </a:ln>
        </p:spPr>
        <p:txBody>
          <a:bodyPr wrap="none">
            <a:spAutoFit/>
          </a:bodyPr>
          <a:lstStyle/>
          <a:p>
            <a:pPr algn="ctr"/>
            <a:r>
              <a:rPr lang="en-US" sz="1400" b="1">
                <a:latin typeface="Times New Roman" pitchFamily="18" charset="0"/>
              </a:rPr>
              <a:t>Using semaphore to protect resources</a:t>
            </a:r>
          </a:p>
          <a:p>
            <a:pPr algn="ctr"/>
            <a:r>
              <a:rPr lang="en-US" sz="1400" b="1">
                <a:latin typeface="Times New Roman" pitchFamily="18" charset="0"/>
              </a:rPr>
              <a:t>(a) One resource. (b) Two resources</a:t>
            </a:r>
          </a:p>
          <a:p>
            <a:pPr algn="ctr"/>
            <a:r>
              <a:rPr lang="en-US" sz="1400" b="1">
                <a:latin typeface="Times New Roman" pitchFamily="18" charset="0"/>
              </a:rPr>
              <a:t>Tanenbaum, Fig. 6-1.</a:t>
            </a:r>
          </a:p>
        </p:txBody>
      </p:sp>
      <p:sp>
        <p:nvSpPr>
          <p:cNvPr id="12294" name="Rectangle 6"/>
          <p:cNvSpPr>
            <a:spLocks noChangeArrowheads="1"/>
          </p:cNvSpPr>
          <p:nvPr/>
        </p:nvSpPr>
        <p:spPr bwMode="auto">
          <a:xfrm>
            <a:off x="3124200" y="990600"/>
            <a:ext cx="6019800" cy="923925"/>
          </a:xfrm>
          <a:prstGeom prst="rect">
            <a:avLst/>
          </a:prstGeom>
          <a:noFill/>
          <a:ln w="9525">
            <a:noFill/>
            <a:miter lim="800000"/>
            <a:headEnd/>
            <a:tailEnd/>
          </a:ln>
        </p:spPr>
        <p:txBody>
          <a:bodyPr>
            <a:spAutoFit/>
          </a:bodyPr>
          <a:lstStyle/>
          <a:p>
            <a:pPr marL="1016000" lvl="1" algn="just"/>
            <a:r>
              <a:rPr lang="en-US">
                <a:latin typeface="Times New Roman" pitchFamily="18" charset="0"/>
                <a:cs typeface="Times New Roman" pitchFamily="18" charset="0"/>
              </a:rPr>
              <a:t>The semaphores are all initialized to 1.</a:t>
            </a:r>
          </a:p>
          <a:p>
            <a:pPr marL="1016000" lvl="1" algn="just"/>
            <a:r>
              <a:rPr lang="en-US">
                <a:solidFill>
                  <a:srgbClr val="0070C0"/>
                </a:solidFill>
                <a:latin typeface="Times New Roman" pitchFamily="18" charset="0"/>
                <a:cs typeface="Times New Roman" pitchFamily="18" charset="0"/>
              </a:rPr>
              <a:t>A down to acquire the resource, using the resource</a:t>
            </a:r>
            <a:r>
              <a:rPr lang="en-US">
                <a:latin typeface="Times New Roman" pitchFamily="18" charset="0"/>
                <a:cs typeface="Times New Roman" pitchFamily="18" charset="0"/>
              </a:rPr>
              <a:t>.</a:t>
            </a:r>
          </a:p>
          <a:p>
            <a:pPr marL="1016000" lvl="1" algn="just"/>
            <a:r>
              <a:rPr lang="en-US">
                <a:solidFill>
                  <a:srgbClr val="FF0000"/>
                </a:solidFill>
                <a:latin typeface="Times New Roman" pitchFamily="18" charset="0"/>
                <a:cs typeface="Times New Roman" pitchFamily="18" charset="0"/>
              </a:rPr>
              <a:t>A up on the resource to release resource.</a:t>
            </a:r>
          </a:p>
        </p:txBody>
      </p:sp>
      <p:cxnSp>
        <p:nvCxnSpPr>
          <p:cNvPr id="9" name="Straight Arrow Connector 8"/>
          <p:cNvCxnSpPr/>
          <p:nvPr/>
        </p:nvCxnSpPr>
        <p:spPr>
          <a:xfrm rot="5400000">
            <a:off x="2552700" y="2171700"/>
            <a:ext cx="2286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3124200" y="1828800"/>
            <a:ext cx="2743200" cy="2667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3352800" y="1600200"/>
            <a:ext cx="40386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9</a:t>
            </a:fld>
            <a:endParaRPr lang="en-US"/>
          </a:p>
        </p:txBody>
      </p:sp>
      <p:sp>
        <p:nvSpPr>
          <p:cNvPr id="11" name="Footer Placeholder 10"/>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5476</Words>
  <Application>Microsoft Office PowerPoint</Application>
  <PresentationFormat>On-screen Show (4:3)</PresentationFormat>
  <Paragraphs>679</Paragraphs>
  <Slides>61</Slides>
  <Notes>58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Office Theme</vt:lpstr>
      <vt:lpstr>Equation</vt:lpstr>
      <vt:lpstr>9 Deadlocks (2 lots)</vt:lpstr>
      <vt:lpstr>Objectives</vt:lpstr>
      <vt:lpstr>Objectives …</vt:lpstr>
      <vt:lpstr>Overviews</vt:lpstr>
      <vt:lpstr>Resources</vt:lpstr>
      <vt:lpstr>Resources: Preemptable</vt:lpstr>
      <vt:lpstr>Resources: Nonpreemptable</vt:lpstr>
      <vt:lpstr>Resources: Resource Acquisition</vt:lpstr>
      <vt:lpstr>Resources: Resource Acquisition</vt:lpstr>
      <vt:lpstr>Resources:  Resource Acquisition</vt:lpstr>
      <vt:lpstr>Introduction to Deadlocks</vt:lpstr>
      <vt:lpstr>Introduction to Deadlocks</vt:lpstr>
      <vt:lpstr>Introduction to Deadlocks   Deadlock Modeling </vt:lpstr>
      <vt:lpstr>Introduction to Deadlocks</vt:lpstr>
      <vt:lpstr>Introduction to Deadlocks   Deadlock Modeling – Examples </vt:lpstr>
      <vt:lpstr>Introduction to Deadlocks   Deadlock Modeling – Examples</vt:lpstr>
      <vt:lpstr>Introduction to Deadlocks</vt:lpstr>
      <vt:lpstr>Introduction to Deadlocks   Deadlock Modeling</vt:lpstr>
      <vt:lpstr>The Ostrich Algorithms </vt:lpstr>
      <vt:lpstr>              Deadlock Detection &amp; Recovery  Deadlock Detection with One Resource of Each Type</vt:lpstr>
      <vt:lpstr>           Deadlock Detection &amp; Recovery  Deadlock Detection with One Resource of Each Type</vt:lpstr>
      <vt:lpstr>              Deadlock Detection &amp; Recovery  Deadlock Detection with Multiple Resource of Each Type</vt:lpstr>
      <vt:lpstr>            Deadlock Detection &amp; Recovery  Deadlock Detection with Multiple Resource of Each Type</vt:lpstr>
      <vt:lpstr>            Deadlock Detection &amp; Recovery  Deadlock Detection with Multiple Resource of Each Type</vt:lpstr>
      <vt:lpstr>          Deadlock Detection &amp; Recovery  Deadlock Detection with Multiple Resource of Each Type</vt:lpstr>
      <vt:lpstr>            Deadlock Detection &amp; Recovery  Deadlock Detection with Multiple Resource of Each Type</vt:lpstr>
      <vt:lpstr>            Deadlock Detection &amp; Recovery  Deadlock Detection with Multiple Resource of Each Type</vt:lpstr>
      <vt:lpstr>Deadlock Detection &amp; Recovery  Recovery from Deadlock</vt:lpstr>
      <vt:lpstr>Deadlock Detection &amp; Recovery  Recovery through Rollback</vt:lpstr>
      <vt:lpstr>Deadlock Detection &amp; Recovery  Recovery through Killing Processes</vt:lpstr>
      <vt:lpstr>Deadlock Avoidance  Context</vt:lpstr>
      <vt:lpstr> Deadlock Avoidance  Resource Trajectories</vt:lpstr>
      <vt:lpstr>Deadlock Avoidance  Safe and Unsafe States</vt:lpstr>
      <vt:lpstr>Deadlock Avoidance  Safe and Unsafe States</vt:lpstr>
      <vt:lpstr> Deadlock Avoidance  Safe and Unsafe States – Demo. 1</vt:lpstr>
      <vt:lpstr> Deadlock Avoidance  Safe and Unsafe States – Demo 2</vt:lpstr>
      <vt:lpstr>Deadlock Avoidance  The Banker’s Algorithm for a Single Resource</vt:lpstr>
      <vt:lpstr>Deadlock Avoidance The Banker’s Algorithm for a Single Resource</vt:lpstr>
      <vt:lpstr>Deadlock Avoidance  The Banker’s Algorithm for a Multiple Resource</vt:lpstr>
      <vt:lpstr> Deadlock Avoidance  The Banker’s Algorithm for a Multiple Resource</vt:lpstr>
      <vt:lpstr> Deadlock Avoidance  The Banker’s Algorithm for a Multiple Resource</vt:lpstr>
      <vt:lpstr>Deadlock Avoidance  The Banker’s Algorithm for a Multiple Resource</vt:lpstr>
      <vt:lpstr>Deadlock Avoidance  The Banker’s Algorithm for a Multiple Resource</vt:lpstr>
      <vt:lpstr>Deadlock Avoidance  The Banker’s Algorithm for a Multiple Resource</vt:lpstr>
      <vt:lpstr>Deadlock Prevention  Attacking the Mutual Exclusion Condition</vt:lpstr>
      <vt:lpstr>Deadlock Prevention  Attacking the Hold and Wait Condition</vt:lpstr>
      <vt:lpstr>Deadlock Prevention  Attacking the Hold and Wait Condition</vt:lpstr>
      <vt:lpstr>Deadlock Prevention  Attacking the No Preemption Condition</vt:lpstr>
      <vt:lpstr>Deadlock Prevention  Attacking the Circular Wait Condition</vt:lpstr>
      <vt:lpstr>Deadlock Prevention  Attacking the Circular Wait Condition</vt:lpstr>
      <vt:lpstr>Deadlock Prevention  Attacking the Circular Wait Condition</vt:lpstr>
      <vt:lpstr> Deadlock Prevention  Summarized</vt:lpstr>
      <vt:lpstr>Other Issues  Two-Phase Locking</vt:lpstr>
      <vt:lpstr>Other Issues  Two-Phase Locking</vt:lpstr>
      <vt:lpstr>Other Issues  Communication Deadlocks</vt:lpstr>
      <vt:lpstr>Other Issues  LiveLock</vt:lpstr>
      <vt:lpstr>Other Issues  LiveLock</vt:lpstr>
      <vt:lpstr>Other Issues  LiveLock</vt:lpstr>
      <vt:lpstr>Other Issues  Starvation</vt:lpstr>
      <vt:lpstr>Summary</vt:lpstr>
      <vt:lpstr>Your 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13</cp:revision>
  <dcterms:created xsi:type="dcterms:W3CDTF">2013-07-11T00:46:38Z</dcterms:created>
  <dcterms:modified xsi:type="dcterms:W3CDTF">2013-09-25T03:07:35Z</dcterms:modified>
</cp:coreProperties>
</file>