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16"/>
  </p:notesMasterIdLst>
  <p:handoutMasterIdLst>
    <p:handoutMasterId r:id="rId17"/>
  </p:handoutMasterIdLst>
  <p:sldIdLst>
    <p:sldId id="439" r:id="rId2"/>
    <p:sldId id="446" r:id="rId3"/>
    <p:sldId id="442" r:id="rId4"/>
    <p:sldId id="448" r:id="rId5"/>
    <p:sldId id="440" r:id="rId6"/>
    <p:sldId id="441" r:id="rId7"/>
    <p:sldId id="443" r:id="rId8"/>
    <p:sldId id="445" r:id="rId9"/>
    <p:sldId id="449" r:id="rId10"/>
    <p:sldId id="450" r:id="rId11"/>
    <p:sldId id="444" r:id="rId12"/>
    <p:sldId id="451" r:id="rId13"/>
    <p:sldId id="447" r:id="rId14"/>
    <p:sldId id="453"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54" autoAdjust="0"/>
    <p:restoredTop sz="58897" autoAdjust="0"/>
  </p:normalViewPr>
  <p:slideViewPr>
    <p:cSldViewPr>
      <p:cViewPr varScale="1">
        <p:scale>
          <a:sx n="39" d="100"/>
          <a:sy n="39" d="100"/>
        </p:scale>
        <p:origin x="-2404" y="-76"/>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notesViewPr>
    <p:cSldViewPr>
      <p:cViewPr varScale="1">
        <p:scale>
          <a:sx n="57" d="100"/>
          <a:sy n="57" d="100"/>
        </p:scale>
        <p:origin x="-25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02E71A-EDE2-499E-B52D-F7D9D92A7FFD}" type="datetimeFigureOut">
              <a:rPr lang="en-US" smtClean="0"/>
              <a:pPr/>
              <a:t>3/26/2021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07DBA2-4B8A-45C3-837E-675C7404210E}" type="slidenum">
              <a:rPr lang="en-US" smtClean="0"/>
              <a:pPr/>
              <a:t>‹#›</a:t>
            </a:fld>
            <a:endParaRPr lang="en-US" dirty="0"/>
          </a:p>
        </p:txBody>
      </p:sp>
    </p:spTree>
    <p:extLst>
      <p:ext uri="{BB962C8B-B14F-4D97-AF65-F5344CB8AC3E}">
        <p14:creationId xmlns:p14="http://schemas.microsoft.com/office/powerpoint/2010/main" val="13923007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FE854831-01EB-409C-BAD6-09AACD654632}" type="datetimeFigureOut">
              <a:rPr lang="en-US"/>
              <a:pPr>
                <a:defRPr/>
              </a:pPr>
              <a:t>3/26/2021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2D8747BF-E32F-4C5D-BB9D-96B7E3B67EAC}" type="slidenum">
              <a:rPr lang="en-US"/>
              <a:pPr>
                <a:defRPr/>
              </a:pPr>
              <a:t>‹#›</a:t>
            </a:fld>
            <a:endParaRPr lang="en-US" dirty="0"/>
          </a:p>
        </p:txBody>
      </p:sp>
    </p:spTree>
    <p:extLst>
      <p:ext uri="{BB962C8B-B14F-4D97-AF65-F5344CB8AC3E}">
        <p14:creationId xmlns:p14="http://schemas.microsoft.com/office/powerpoint/2010/main" val="291918937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a:t>
            </a:fld>
            <a:endParaRPr lang="en-US" dirty="0"/>
          </a:p>
        </p:txBody>
      </p:sp>
    </p:spTree>
    <p:extLst>
      <p:ext uri="{BB962C8B-B14F-4D97-AF65-F5344CB8AC3E}">
        <p14:creationId xmlns:p14="http://schemas.microsoft.com/office/powerpoint/2010/main" val="488755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1.platform independent -&gt; this means that the java program can be run on any OS without considering its vendor. It is implemented by using the MAGIC CODE called "BYTE CODE". The JVM then either interprets this at runtime or uses JIT (Just in Time) compilation to compile it to machine code for the architecture that is being run on (e.g. i386).</a:t>
            </a:r>
          </a:p>
          <a:p>
            <a:r>
              <a:rPr lang="en-US" sz="1200" b="0" i="0" kern="1200" dirty="0" smtClean="0">
                <a:solidFill>
                  <a:schemeClr val="tx1"/>
                </a:solidFill>
                <a:effectLst/>
                <a:latin typeface="+mn-lt"/>
                <a:ea typeface="+mn-ea"/>
                <a:cs typeface="+mn-cs"/>
              </a:rPr>
              <a:t>2.architecture neutral -&gt; it means the java program can be run on any processor irrespective of its vendor and architecture. so it avoids rebuilding problem.</a:t>
            </a:r>
          </a:p>
          <a:p>
            <a:r>
              <a:rPr lang="en-US" sz="1200" b="0" i="0" kern="1200" dirty="0" smtClean="0">
                <a:solidFill>
                  <a:schemeClr val="tx1"/>
                </a:solidFill>
                <a:effectLst/>
                <a:latin typeface="+mn-lt"/>
                <a:ea typeface="+mn-ea"/>
                <a:cs typeface="+mn-cs"/>
              </a:rPr>
              <a:t>3.portable -&gt; a programming language/technology is said to be purely portable if it satisfies the above two features.</a:t>
            </a:r>
          </a:p>
          <a:p>
            <a:r>
              <a:rPr lang="en-US" dirty="0" smtClean="0"/>
              <a:t>--------------</a:t>
            </a:r>
          </a:p>
          <a:p>
            <a:r>
              <a:rPr lang="en-US" dirty="0" smtClean="0"/>
              <a:t>With</a:t>
            </a:r>
            <a:r>
              <a:rPr lang="en-US" baseline="0" dirty="0" smtClean="0"/>
              <a:t> most conventional programming language, the core language does not automatically provide everything that you’ll need in order to builder an </a:t>
            </a:r>
            <a:r>
              <a:rPr lang="en-US" baseline="0" dirty="0" err="1" smtClean="0"/>
              <a:t>industial</a:t>
            </a:r>
            <a:r>
              <a:rPr lang="en-US" baseline="0" dirty="0" smtClean="0"/>
              <a:t> strength application, with a graphical user interface and access DBMS. For these capabilities, you must typically </a:t>
            </a:r>
            <a:r>
              <a:rPr lang="en-US" baseline="0" dirty="0" err="1" smtClean="0"/>
              <a:t>intergrate</a:t>
            </a:r>
            <a:r>
              <a:rPr lang="en-US" baseline="0" dirty="0" smtClean="0"/>
              <a:t> platform specific </a:t>
            </a:r>
            <a:r>
              <a:rPr lang="en-US" baseline="0" dirty="0" err="1" smtClean="0"/>
              <a:t>libraties</a:t>
            </a:r>
            <a:r>
              <a:rPr lang="en-US" baseline="0" dirty="0" smtClean="0"/>
              <a:t> into your application</a:t>
            </a:r>
          </a:p>
          <a:p>
            <a:r>
              <a:rPr lang="en-US" baseline="0" dirty="0" smtClean="0"/>
              <a:t>------------</a:t>
            </a:r>
          </a:p>
          <a:p>
            <a:r>
              <a:rPr lang="en-US" sz="1200" b="0" i="0" kern="1200" dirty="0" smtClean="0">
                <a:solidFill>
                  <a:schemeClr val="tx1"/>
                </a:solidFill>
                <a:effectLst/>
                <a:latin typeface="+mn-lt"/>
                <a:ea typeface="+mn-ea"/>
                <a:cs typeface="+mn-cs"/>
              </a:rPr>
              <a:t>The use of open standards can help provide interoperability and </a:t>
            </a:r>
            <a:r>
              <a:rPr lang="en-US" sz="1200" b="0" i="0" kern="1200" dirty="0" err="1" smtClean="0">
                <a:solidFill>
                  <a:schemeClr val="tx1"/>
                </a:solidFill>
                <a:effectLst/>
                <a:latin typeface="+mn-lt"/>
                <a:ea typeface="+mn-ea"/>
                <a:cs typeface="+mn-cs"/>
              </a:rPr>
              <a:t>maximise</a:t>
            </a:r>
            <a:r>
              <a:rPr lang="en-US" sz="1200" b="0" i="0" kern="1200" dirty="0" smtClean="0">
                <a:solidFill>
                  <a:schemeClr val="tx1"/>
                </a:solidFill>
                <a:effectLst/>
                <a:latin typeface="+mn-lt"/>
                <a:ea typeface="+mn-ea"/>
                <a:cs typeface="+mn-cs"/>
              </a:rPr>
              <a:t> access to resources and services. </a:t>
            </a:r>
            <a:r>
              <a:rPr lang="en-US" sz="1200" b="0" i="0" kern="1200" smtClean="0">
                <a:solidFill>
                  <a:schemeClr val="tx1"/>
                </a:solidFill>
                <a:effectLst/>
                <a:latin typeface="+mn-lt"/>
                <a:ea typeface="+mn-ea"/>
                <a:cs typeface="+mn-cs"/>
              </a:rPr>
              <a:t>However this raises two questions: "</a:t>
            </a:r>
            <a:r>
              <a:rPr lang="en-US" sz="1200" b="0" i="1" kern="1200" smtClean="0">
                <a:solidFill>
                  <a:schemeClr val="tx1"/>
                </a:solidFill>
                <a:effectLst/>
                <a:latin typeface="+mn-lt"/>
                <a:ea typeface="+mn-ea"/>
                <a:cs typeface="+mn-cs"/>
              </a:rPr>
              <a:t>Why open standards?</a:t>
            </a:r>
            <a:r>
              <a:rPr lang="en-US" sz="1200" b="0" i="0" kern="1200" smtClean="0">
                <a:solidFill>
                  <a:schemeClr val="tx1"/>
                </a:solidFill>
                <a:effectLst/>
                <a:latin typeface="+mn-lt"/>
                <a:ea typeface="+mn-ea"/>
                <a:cs typeface="+mn-cs"/>
              </a:rPr>
              <a:t>" and "</a:t>
            </a:r>
            <a:r>
              <a:rPr lang="en-US" sz="1200" b="0" i="1" kern="1200" smtClean="0">
                <a:solidFill>
                  <a:schemeClr val="tx1"/>
                </a:solidFill>
                <a:effectLst/>
                <a:latin typeface="+mn-lt"/>
                <a:ea typeface="+mn-ea"/>
                <a:cs typeface="+mn-cs"/>
              </a:rPr>
              <a:t>What are open standards?</a:t>
            </a:r>
            <a:r>
              <a:rPr lang="en-US" sz="1200" b="0" i="0" kern="120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3</a:t>
            </a:fld>
            <a:endParaRPr lang="en-US" dirty="0"/>
          </a:p>
        </p:txBody>
      </p:sp>
    </p:spTree>
    <p:extLst>
      <p:ext uri="{BB962C8B-B14F-4D97-AF65-F5344CB8AC3E}">
        <p14:creationId xmlns:p14="http://schemas.microsoft.com/office/powerpoint/2010/main" val="2689960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5</a:t>
            </a:fld>
            <a:endParaRPr lang="en-US" dirty="0"/>
          </a:p>
        </p:txBody>
      </p:sp>
    </p:spTree>
    <p:extLst>
      <p:ext uri="{BB962C8B-B14F-4D97-AF65-F5344CB8AC3E}">
        <p14:creationId xmlns:p14="http://schemas.microsoft.com/office/powerpoint/2010/main" val="2292170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6</a:t>
            </a:fld>
            <a:endParaRPr lang="en-US" dirty="0"/>
          </a:p>
        </p:txBody>
      </p:sp>
    </p:spTree>
    <p:extLst>
      <p:ext uri="{BB962C8B-B14F-4D97-AF65-F5344CB8AC3E}">
        <p14:creationId xmlns:p14="http://schemas.microsoft.com/office/powerpoint/2010/main" val="2292170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7</a:t>
            </a:fld>
            <a:endParaRPr lang="en-US" dirty="0"/>
          </a:p>
        </p:txBody>
      </p:sp>
    </p:spTree>
    <p:extLst>
      <p:ext uri="{BB962C8B-B14F-4D97-AF65-F5344CB8AC3E}">
        <p14:creationId xmlns:p14="http://schemas.microsoft.com/office/powerpoint/2010/main" val="2292170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11</a:t>
            </a:fld>
            <a:endParaRPr lang="en-US" dirty="0"/>
          </a:p>
        </p:txBody>
      </p:sp>
    </p:spTree>
    <p:extLst>
      <p:ext uri="{BB962C8B-B14F-4D97-AF65-F5344CB8AC3E}">
        <p14:creationId xmlns:p14="http://schemas.microsoft.com/office/powerpoint/2010/main" val="2292170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13</a:t>
            </a:fld>
            <a:endParaRPr lang="en-US" dirty="0"/>
          </a:p>
        </p:txBody>
      </p:sp>
    </p:spTree>
    <p:extLst>
      <p:ext uri="{BB962C8B-B14F-4D97-AF65-F5344CB8AC3E}">
        <p14:creationId xmlns:p14="http://schemas.microsoft.com/office/powerpoint/2010/main" val="2292170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14</a:t>
            </a:fld>
            <a:endParaRPr lang="en-US" dirty="0"/>
          </a:p>
        </p:txBody>
      </p:sp>
    </p:spTree>
    <p:extLst>
      <p:ext uri="{BB962C8B-B14F-4D97-AF65-F5344CB8AC3E}">
        <p14:creationId xmlns:p14="http://schemas.microsoft.com/office/powerpoint/2010/main" val="199333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002060"/>
                </a:solidFill>
                <a:latin typeface="Arial" pitchFamily="34" charset="0"/>
                <a:cs typeface="Arial"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073B7A44-4BEB-4535-A06C-A1CE01569806}" type="slidenum">
              <a:rPr lang="en-US" smtClean="0"/>
              <a:pPr>
                <a:defRPr/>
              </a:pPr>
              <a:t>‹#›</a:t>
            </a:fld>
            <a:r>
              <a:rPr lang="en-US" dirty="0" smtClean="0"/>
              <a:t>/15</a:t>
            </a:r>
            <a:endParaRPr lang="en-US" dirty="0"/>
          </a:p>
        </p:txBody>
      </p:sp>
    </p:spTree>
    <p:extLst>
      <p:ext uri="{BB962C8B-B14F-4D97-AF65-F5344CB8AC3E}">
        <p14:creationId xmlns:p14="http://schemas.microsoft.com/office/powerpoint/2010/main" val="33457075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254EB92-0B2B-4075-BCA3-94B886265CAF}" type="slidenum">
              <a:rPr lang="en-US"/>
              <a:pPr>
                <a:defRPr/>
              </a:pPr>
              <a:t>‹#›</a:t>
            </a:fld>
            <a:r>
              <a:rPr lang="en-US" dirty="0"/>
              <a:t>/11</a:t>
            </a:r>
          </a:p>
        </p:txBody>
      </p:sp>
    </p:spTree>
    <p:extLst>
      <p:ext uri="{BB962C8B-B14F-4D97-AF65-F5344CB8AC3E}">
        <p14:creationId xmlns:p14="http://schemas.microsoft.com/office/powerpoint/2010/main" val="8946026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EB67E24A-A1FD-41D3-A0A4-2F7DDDF04A0B}" type="slidenum">
              <a:rPr lang="en-US"/>
              <a:pPr>
                <a:defRPr/>
              </a:pPr>
              <a:t>‹#›</a:t>
            </a:fld>
            <a:r>
              <a:rPr lang="en-US" dirty="0"/>
              <a:t>/11</a:t>
            </a:r>
          </a:p>
        </p:txBody>
      </p:sp>
    </p:spTree>
    <p:extLst>
      <p:ext uri="{BB962C8B-B14F-4D97-AF65-F5344CB8AC3E}">
        <p14:creationId xmlns:p14="http://schemas.microsoft.com/office/powerpoint/2010/main" val="24829793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atin typeface="Arial" pitchFamily="34" charset="0"/>
              </a:defRPr>
            </a:lvl2pPr>
            <a:lvl3pPr>
              <a:defRPr>
                <a:latin typeface="Arial" pitchFamily="34" charset="0"/>
              </a:defRPr>
            </a:lvl3pPr>
            <a:lvl4pPr>
              <a:defRPr>
                <a:latin typeface="Arial" pitchFamily="34" charset="0"/>
              </a:defRPr>
            </a:lvl4pPr>
            <a:lvl5pPr>
              <a:defRPr>
                <a:latin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017F965C-3CEB-45B2-B97C-76AD457A2442}" type="slidenum">
              <a:rPr lang="en-US" smtClean="0"/>
              <a:pPr>
                <a:defRPr/>
              </a:pPr>
              <a:t>‹#›</a:t>
            </a:fld>
            <a:r>
              <a:rPr lang="en-US" dirty="0" smtClean="0"/>
              <a:t>/15</a:t>
            </a:r>
            <a:endParaRPr lang="en-US" dirty="0"/>
          </a:p>
        </p:txBody>
      </p:sp>
    </p:spTree>
    <p:extLst>
      <p:ext uri="{BB962C8B-B14F-4D97-AF65-F5344CB8AC3E}">
        <p14:creationId xmlns:p14="http://schemas.microsoft.com/office/powerpoint/2010/main" val="38609781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7F37CAB4-F23C-43F4-B686-8E1D365D3A45}" type="slidenum">
              <a:rPr lang="en-US" smtClean="0"/>
              <a:pPr>
                <a:defRPr/>
              </a:pPr>
              <a:t>‹#›</a:t>
            </a:fld>
            <a:r>
              <a:rPr lang="en-US" dirty="0" smtClean="0"/>
              <a:t>/15</a:t>
            </a:r>
            <a:endParaRPr lang="en-US" dirty="0"/>
          </a:p>
        </p:txBody>
      </p:sp>
    </p:spTree>
    <p:extLst>
      <p:ext uri="{BB962C8B-B14F-4D97-AF65-F5344CB8AC3E}">
        <p14:creationId xmlns:p14="http://schemas.microsoft.com/office/powerpoint/2010/main" val="2236793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A6F97DB9-6F1F-4587-B4D8-7611A9895928}" type="slidenum">
              <a:rPr lang="en-US"/>
              <a:pPr>
                <a:defRPr/>
              </a:pPr>
              <a:t>‹#›</a:t>
            </a:fld>
            <a:r>
              <a:rPr lang="en-US" dirty="0"/>
              <a:t>/11</a:t>
            </a:r>
          </a:p>
        </p:txBody>
      </p:sp>
    </p:spTree>
    <p:extLst>
      <p:ext uri="{BB962C8B-B14F-4D97-AF65-F5344CB8AC3E}">
        <p14:creationId xmlns:p14="http://schemas.microsoft.com/office/powerpoint/2010/main" val="33183950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9"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8FEAE02-80AB-4832-B1BF-4E3BB3B6CC7E}" type="slidenum">
              <a:rPr lang="en-US"/>
              <a:pPr>
                <a:defRPr/>
              </a:pPr>
              <a:t>‹#›</a:t>
            </a:fld>
            <a:r>
              <a:rPr lang="en-US" dirty="0"/>
              <a:t>/11</a:t>
            </a:r>
          </a:p>
        </p:txBody>
      </p:sp>
    </p:spTree>
    <p:extLst>
      <p:ext uri="{BB962C8B-B14F-4D97-AF65-F5344CB8AC3E}">
        <p14:creationId xmlns:p14="http://schemas.microsoft.com/office/powerpoint/2010/main" val="122937827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5"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C0E600C-8C4E-4143-B853-68A70D9331C7}" type="slidenum">
              <a:rPr lang="en-US" smtClean="0"/>
              <a:pPr>
                <a:defRPr/>
              </a:pPr>
              <a:t>‹#›</a:t>
            </a:fld>
            <a:r>
              <a:rPr lang="en-US" dirty="0" smtClean="0"/>
              <a:t>/15</a:t>
            </a:r>
            <a:endParaRPr lang="en-US" dirty="0"/>
          </a:p>
        </p:txBody>
      </p:sp>
    </p:spTree>
    <p:extLst>
      <p:ext uri="{BB962C8B-B14F-4D97-AF65-F5344CB8AC3E}">
        <p14:creationId xmlns:p14="http://schemas.microsoft.com/office/powerpoint/2010/main" val="14387984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4"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D14D644-7D5F-464F-ACE6-65B648A8CD0E}" type="slidenum">
              <a:rPr lang="en-US" smtClean="0"/>
              <a:pPr>
                <a:defRPr/>
              </a:pPr>
              <a:t>‹#›</a:t>
            </a:fld>
            <a:r>
              <a:rPr lang="en-US" dirty="0" smtClean="0"/>
              <a:t>/15</a:t>
            </a:r>
            <a:endParaRPr lang="en-US" dirty="0"/>
          </a:p>
        </p:txBody>
      </p:sp>
    </p:spTree>
    <p:extLst>
      <p:ext uri="{BB962C8B-B14F-4D97-AF65-F5344CB8AC3E}">
        <p14:creationId xmlns:p14="http://schemas.microsoft.com/office/powerpoint/2010/main" val="20517694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C417B27-8B09-402C-8D0C-F158C101AFFB}" type="slidenum">
              <a:rPr lang="en-US"/>
              <a:pPr>
                <a:defRPr/>
              </a:pPr>
              <a:t>‹#›</a:t>
            </a:fld>
            <a:r>
              <a:rPr lang="en-US" dirty="0"/>
              <a:t>/11</a:t>
            </a:r>
          </a:p>
        </p:txBody>
      </p:sp>
    </p:spTree>
    <p:extLst>
      <p:ext uri="{BB962C8B-B14F-4D97-AF65-F5344CB8AC3E}">
        <p14:creationId xmlns:p14="http://schemas.microsoft.com/office/powerpoint/2010/main" val="332567708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D45AB066-4475-48FE-A074-7E4CA38B9454}" type="slidenum">
              <a:rPr lang="en-US"/>
              <a:pPr>
                <a:defRPr/>
              </a:pPr>
              <a:t>‹#›</a:t>
            </a:fld>
            <a:r>
              <a:rPr lang="en-US" dirty="0"/>
              <a:t>/11</a:t>
            </a:r>
          </a:p>
        </p:txBody>
      </p:sp>
    </p:spTree>
    <p:extLst>
      <p:ext uri="{BB962C8B-B14F-4D97-AF65-F5344CB8AC3E}">
        <p14:creationId xmlns:p14="http://schemas.microsoft.com/office/powerpoint/2010/main" val="32898770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1" name="Picture 10"/>
          <p:cNvPicPr>
            <a:picLocks noChangeAspect="1" noChangeArrowheads="1"/>
          </p:cNvPicPr>
          <p:nvPr userDrawn="1"/>
        </p:nvPicPr>
        <p:blipFill>
          <a:blip r:embed="rId13">
            <a:extLst>
              <a:ext uri="{28A0092B-C50C-407E-A947-70E740481C1C}">
                <a14:useLocalDpi xmlns:a14="http://schemas.microsoft.com/office/drawing/2010/main" val="0"/>
              </a:ext>
            </a:extLst>
          </a:blip>
          <a:stretch>
            <a:fillRect/>
          </a:stretch>
        </p:blipFill>
        <p:spPr bwMode="auto">
          <a:xfrm>
            <a:off x="0" y="78105"/>
            <a:ext cx="1600200" cy="32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kern="1200">
          <a:solidFill>
            <a:srgbClr val="002060"/>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tiobe.com/index.php/content/paperinfo/tpci/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docs.oracle.com/javase/tutoria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oracle.com/technetwork/java/javase/documentation/jdk8-doc-downloads-2133158.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oracle.com/technetwork/java/javase/downloads/jdk-netbeans-jsp-142931.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ctrTitle"/>
          </p:nvPr>
        </p:nvSpPr>
        <p:spPr>
          <a:xfrm>
            <a:off x="304800" y="1676400"/>
            <a:ext cx="8534400" cy="3200400"/>
          </a:xfrm>
        </p:spPr>
        <p:txBody>
          <a:bodyPr/>
          <a:lstStyle/>
          <a:p>
            <a:pPr eaLnBrk="1" hangingPunct="1"/>
            <a:r>
              <a:rPr lang="en-US" sz="6000" b="1" dirty="0" smtClean="0"/>
              <a:t>Object-Oriented</a:t>
            </a:r>
            <a:br>
              <a:rPr lang="en-US" sz="6000" b="1" dirty="0" smtClean="0"/>
            </a:br>
            <a:r>
              <a:rPr lang="en-US" sz="6000" b="1" dirty="0" smtClean="0"/>
              <a:t>using Java</a:t>
            </a:r>
            <a:br>
              <a:rPr lang="en-US" sz="6000" b="1" dirty="0" smtClean="0"/>
            </a:br>
            <a:r>
              <a:rPr lang="en-US" sz="6000" b="1" dirty="0" smtClean="0"/>
              <a:t/>
            </a:r>
            <a:br>
              <a:rPr lang="en-US" sz="6000" b="1" dirty="0" smtClean="0"/>
            </a:br>
            <a:r>
              <a:rPr lang="en-US" sz="6000" b="1" dirty="0" smtClean="0"/>
              <a:t>Course Introduction</a:t>
            </a:r>
          </a:p>
        </p:txBody>
      </p:sp>
    </p:spTree>
    <p:extLst>
      <p:ext uri="{BB962C8B-B14F-4D97-AF65-F5344CB8AC3E}">
        <p14:creationId xmlns:p14="http://schemas.microsoft.com/office/powerpoint/2010/main" val="428212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b="1" dirty="0" smtClean="0"/>
              <a:t>Course Requirements</a:t>
            </a:r>
          </a:p>
        </p:txBody>
      </p:sp>
      <p:sp>
        <p:nvSpPr>
          <p:cNvPr id="9219" name="Rectangle 3"/>
          <p:cNvSpPr>
            <a:spLocks noGrp="1" noChangeArrowheads="1"/>
          </p:cNvSpPr>
          <p:nvPr>
            <p:ph type="body" idx="1"/>
          </p:nvPr>
        </p:nvSpPr>
        <p:spPr>
          <a:xfrm>
            <a:off x="285750" y="2378075"/>
            <a:ext cx="8497888" cy="3282950"/>
          </a:xfrm>
        </p:spPr>
        <p:txBody>
          <a:bodyPr/>
          <a:lstStyle/>
          <a:p>
            <a:pPr eaLnBrk="1" hangingPunct="1"/>
            <a:r>
              <a:rPr lang="en-US" sz="2800" dirty="0" smtClean="0"/>
              <a:t>Following lessons in classroom</a:t>
            </a:r>
          </a:p>
          <a:p>
            <a:pPr eaLnBrk="1" hangingPunct="1"/>
            <a:r>
              <a:rPr lang="en-US" sz="2800" dirty="0" smtClean="0"/>
              <a:t>Reading textbook and documents at home</a:t>
            </a:r>
          </a:p>
          <a:p>
            <a:pPr eaLnBrk="1" hangingPunct="1"/>
            <a:r>
              <a:rPr lang="en-US" sz="2800" dirty="0" smtClean="0"/>
              <a:t>Completing chapter assessment in time</a:t>
            </a:r>
          </a:p>
          <a:p>
            <a:pPr eaLnBrk="1" hangingPunct="1"/>
            <a:r>
              <a:rPr lang="en-US" sz="2800" dirty="0" smtClean="0"/>
              <a:t>Discussing actively in your teams and in classroom</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p:cNvSpPr>
          <p:nvPr>
            <p:ph type="title"/>
          </p:nvPr>
        </p:nvSpPr>
        <p:spPr/>
        <p:txBody>
          <a:bodyPr/>
          <a:lstStyle/>
          <a:p>
            <a:r>
              <a:rPr lang="en-US" b="1" dirty="0" smtClean="0"/>
              <a:t>Assessment Scheme</a:t>
            </a:r>
          </a:p>
        </p:txBody>
      </p:sp>
      <p:sp>
        <p:nvSpPr>
          <p:cNvPr id="3077" name="Rectangle 3"/>
          <p:cNvSpPr>
            <a:spLocks noGrp="1"/>
          </p:cNvSpPr>
          <p:nvPr>
            <p:ph type="body" idx="1"/>
          </p:nvPr>
        </p:nvSpPr>
        <p:spPr>
          <a:xfrm>
            <a:off x="457200" y="1752600"/>
            <a:ext cx="8229600" cy="3962400"/>
          </a:xfrm>
        </p:spPr>
        <p:txBody>
          <a:bodyPr/>
          <a:lstStyle/>
          <a:p>
            <a:pPr>
              <a:buClrTx/>
              <a:buSzTx/>
              <a:buFont typeface="Arial" charset="0"/>
              <a:buChar char="•"/>
            </a:pPr>
            <a:r>
              <a:rPr lang="en-US" dirty="0" smtClean="0"/>
              <a:t>06 Labs (</a:t>
            </a:r>
            <a:r>
              <a:rPr lang="en-US" dirty="0" smtClean="0">
                <a:solidFill>
                  <a:srgbClr val="FF0000"/>
                </a:solidFill>
              </a:rPr>
              <a:t>10%</a:t>
            </a:r>
            <a:r>
              <a:rPr lang="en-US" dirty="0" smtClean="0"/>
              <a:t>)</a:t>
            </a:r>
          </a:p>
          <a:p>
            <a:pPr>
              <a:buClrTx/>
              <a:buSzTx/>
              <a:buFont typeface="Arial" charset="0"/>
              <a:buChar char="•"/>
            </a:pPr>
            <a:r>
              <a:rPr lang="en-US" dirty="0" smtClean="0"/>
              <a:t>01 Assignment (</a:t>
            </a:r>
            <a:r>
              <a:rPr lang="en-US" dirty="0" smtClean="0">
                <a:solidFill>
                  <a:srgbClr val="FF0000"/>
                </a:solidFill>
              </a:rPr>
              <a:t>20%</a:t>
            </a:r>
            <a:r>
              <a:rPr lang="en-US" dirty="0" smtClean="0"/>
              <a:t>)</a:t>
            </a:r>
          </a:p>
          <a:p>
            <a:pPr>
              <a:buClrTx/>
              <a:buSzTx/>
              <a:buFont typeface="Arial" charset="0"/>
              <a:buChar char="•"/>
            </a:pPr>
            <a:r>
              <a:rPr lang="en-US" dirty="0" smtClean="0"/>
              <a:t>02 Progress test (</a:t>
            </a:r>
            <a:r>
              <a:rPr lang="en-US" dirty="0" smtClean="0">
                <a:solidFill>
                  <a:srgbClr val="FF0000"/>
                </a:solidFill>
              </a:rPr>
              <a:t>10%</a:t>
            </a:r>
            <a:r>
              <a:rPr lang="en-US" dirty="0" smtClean="0"/>
              <a:t>)</a:t>
            </a:r>
          </a:p>
          <a:p>
            <a:pPr>
              <a:buClrTx/>
              <a:buSzTx/>
              <a:buFont typeface="Arial" charset="0"/>
              <a:buChar char="•"/>
            </a:pPr>
            <a:r>
              <a:rPr lang="en-US" dirty="0" smtClean="0"/>
              <a:t>01 Practical Exam (</a:t>
            </a:r>
            <a:r>
              <a:rPr lang="en-US" dirty="0" smtClean="0">
                <a:solidFill>
                  <a:srgbClr val="FF0000"/>
                </a:solidFill>
              </a:rPr>
              <a:t>30%</a:t>
            </a:r>
            <a:r>
              <a:rPr lang="en-US" dirty="0" smtClean="0"/>
              <a:t>)</a:t>
            </a:r>
          </a:p>
          <a:p>
            <a:pPr>
              <a:buClrTx/>
              <a:buSzTx/>
              <a:buFont typeface="Arial" charset="0"/>
              <a:buChar char="•"/>
            </a:pPr>
            <a:r>
              <a:rPr lang="en-US" dirty="0" smtClean="0"/>
              <a:t>Final Exam (</a:t>
            </a:r>
            <a:r>
              <a:rPr lang="en-US" dirty="0" smtClean="0">
                <a:solidFill>
                  <a:srgbClr val="FF0000"/>
                </a:solidFill>
              </a:rPr>
              <a:t>30%</a:t>
            </a:r>
            <a:r>
              <a:rPr lang="en-US" dirty="0" smtClean="0"/>
              <a:t>)</a:t>
            </a:r>
          </a:p>
          <a:p>
            <a:pPr lvl="1">
              <a:buFont typeface="Arial" charset="0"/>
              <a:buChar char="•"/>
            </a:pPr>
            <a:endParaRPr lang="en-US" dirty="0" smtClean="0">
              <a:cs typeface="Arial" pitchFamily="34" charset="0"/>
            </a:endParaRPr>
          </a:p>
        </p:txBody>
      </p:sp>
    </p:spTree>
    <p:extLst>
      <p:ext uri="{BB962C8B-B14F-4D97-AF65-F5344CB8AC3E}">
        <p14:creationId xmlns:p14="http://schemas.microsoft.com/office/powerpoint/2010/main" val="17108923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b="1" dirty="0" smtClean="0"/>
              <a:t>Academic policy</a:t>
            </a:r>
          </a:p>
        </p:txBody>
      </p:sp>
      <p:sp>
        <p:nvSpPr>
          <p:cNvPr id="11267" name="Rectangle 3"/>
          <p:cNvSpPr>
            <a:spLocks noGrp="1" noChangeArrowheads="1"/>
          </p:cNvSpPr>
          <p:nvPr>
            <p:ph type="body" idx="1"/>
          </p:nvPr>
        </p:nvSpPr>
        <p:spPr>
          <a:xfrm>
            <a:off x="827088" y="1676400"/>
            <a:ext cx="8128000" cy="4456113"/>
          </a:xfrm>
        </p:spPr>
        <p:txBody>
          <a:bodyPr/>
          <a:lstStyle/>
          <a:p>
            <a:pPr eaLnBrk="1" hangingPunct="1">
              <a:lnSpc>
                <a:spcPct val="90000"/>
              </a:lnSpc>
              <a:buFont typeface="Wingdings" pitchFamily="2" charset="2"/>
              <a:buNone/>
            </a:pPr>
            <a:r>
              <a:rPr lang="en-US" sz="2000" dirty="0" smtClean="0"/>
              <a:t>Cheating, plagiarism and breach of copyright are serious</a:t>
            </a:r>
          </a:p>
          <a:p>
            <a:pPr eaLnBrk="1" hangingPunct="1">
              <a:lnSpc>
                <a:spcPct val="90000"/>
              </a:lnSpc>
              <a:buFont typeface="Wingdings" pitchFamily="2" charset="2"/>
              <a:buNone/>
            </a:pPr>
            <a:r>
              <a:rPr lang="en-US" sz="2000" dirty="0" smtClean="0"/>
              <a:t>offenses under this Policy.</a:t>
            </a:r>
          </a:p>
          <a:p>
            <a:pPr eaLnBrk="1" hangingPunct="1">
              <a:lnSpc>
                <a:spcPct val="90000"/>
              </a:lnSpc>
            </a:pPr>
            <a:r>
              <a:rPr lang="en-US" sz="2000" b="1" dirty="0" smtClean="0"/>
              <a:t>Cheating</a:t>
            </a:r>
          </a:p>
          <a:p>
            <a:pPr marL="463550" lvl="1" indent="-6350" eaLnBrk="1" hangingPunct="1">
              <a:lnSpc>
                <a:spcPct val="90000"/>
              </a:lnSpc>
              <a:buFont typeface="Wingdings" pitchFamily="2" charset="2"/>
              <a:buNone/>
            </a:pPr>
            <a:r>
              <a:rPr lang="en-US" sz="2000" dirty="0" smtClean="0"/>
              <a:t>Cheating during a test or exam is construed as talking, peeking at another student’s paper or any other clandestine method of transmitting information.</a:t>
            </a:r>
          </a:p>
          <a:p>
            <a:pPr eaLnBrk="1" hangingPunct="1">
              <a:lnSpc>
                <a:spcPct val="90000"/>
              </a:lnSpc>
            </a:pPr>
            <a:r>
              <a:rPr lang="en-US" sz="2000" b="1" dirty="0" smtClean="0"/>
              <a:t>Plagiarism</a:t>
            </a:r>
          </a:p>
          <a:p>
            <a:pPr marL="463550" lvl="1" indent="-6350" eaLnBrk="1" hangingPunct="1">
              <a:lnSpc>
                <a:spcPct val="90000"/>
              </a:lnSpc>
              <a:buFont typeface="Wingdings" pitchFamily="2" charset="2"/>
              <a:buNone/>
            </a:pPr>
            <a:r>
              <a:rPr lang="en-US" sz="2000" dirty="0" smtClean="0"/>
              <a:t>Plagiarism is using the work of others without citing it; that is, holding the work of others out as your own work. </a:t>
            </a:r>
          </a:p>
          <a:p>
            <a:pPr eaLnBrk="1" hangingPunct="1">
              <a:lnSpc>
                <a:spcPct val="90000"/>
              </a:lnSpc>
            </a:pPr>
            <a:r>
              <a:rPr lang="en-US" sz="2000" b="1" dirty="0" smtClean="0"/>
              <a:t>Breach of Copyright</a:t>
            </a:r>
          </a:p>
          <a:p>
            <a:pPr marL="463550" lvl="1" indent="-6350" eaLnBrk="1" hangingPunct="1">
              <a:lnSpc>
                <a:spcPct val="90000"/>
              </a:lnSpc>
              <a:buFont typeface="Wingdings" pitchFamily="2" charset="2"/>
              <a:buNone/>
            </a:pPr>
            <a:r>
              <a:rPr lang="en-US" sz="2000" dirty="0" smtClean="0"/>
              <a:t>If you photocopy a textbook without the copyright holder's permission, you violate copyright law.</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p:cNvSpPr>
          <p:nvPr>
            <p:ph type="title"/>
          </p:nvPr>
        </p:nvSpPr>
        <p:spPr>
          <a:xfrm>
            <a:off x="457200" y="76200"/>
            <a:ext cx="8229600" cy="914400"/>
          </a:xfrm>
        </p:spPr>
        <p:txBody>
          <a:bodyPr/>
          <a:lstStyle/>
          <a:p>
            <a:r>
              <a:rPr lang="en-US" b="1" dirty="0" smtClean="0"/>
              <a:t>Enjoy the course</a:t>
            </a:r>
          </a:p>
        </p:txBody>
      </p:sp>
      <p:sp>
        <p:nvSpPr>
          <p:cNvPr id="5" name="Content Placeholder 4"/>
          <p:cNvSpPr>
            <a:spLocks noGrp="1"/>
          </p:cNvSpPr>
          <p:nvPr>
            <p:ph idx="1"/>
          </p:nvPr>
        </p:nvSpPr>
        <p:spPr/>
        <p:txBody>
          <a:bodyPr/>
          <a:lstStyle/>
          <a:p>
            <a:pPr indent="1588">
              <a:buNone/>
            </a:pPr>
            <a:r>
              <a:rPr lang="en-US" dirty="0" smtClean="0"/>
              <a:t>Be enthusiastic about the material because it is interesting, useful and an important part of your training as a software engineer. Our job is to help you learn and enjoy the experience. </a:t>
            </a:r>
            <a:r>
              <a:rPr lang="en-US" i="1" dirty="0" smtClean="0"/>
              <a:t>We will do our best but we need your help</a:t>
            </a:r>
            <a:r>
              <a:rPr lang="en-US" dirty="0" smtClean="0"/>
              <a:t>. So let’s all have fun together with Object-Oriented Paradigm using Java.</a:t>
            </a:r>
            <a:endParaRPr lang="en-US" dirty="0"/>
          </a:p>
        </p:txBody>
      </p:sp>
    </p:spTree>
    <p:extLst>
      <p:ext uri="{BB962C8B-B14F-4D97-AF65-F5344CB8AC3E}">
        <p14:creationId xmlns:p14="http://schemas.microsoft.com/office/powerpoint/2010/main" val="1710892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lstStyle/>
          <a:p>
            <a:r>
              <a:rPr lang="en-US" sz="11500" b="1" dirty="0" smtClean="0"/>
              <a:t>Q&amp;A</a:t>
            </a:r>
            <a:endParaRPr lang="en-US" sz="115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should you study Java?</a:t>
            </a:r>
            <a:endParaRPr lang="en-US" b="1" dirty="0"/>
          </a:p>
        </p:txBody>
      </p:sp>
      <p:sp>
        <p:nvSpPr>
          <p:cNvPr id="3" name="Content Placeholder 2"/>
          <p:cNvSpPr>
            <a:spLocks noGrp="1"/>
          </p:cNvSpPr>
          <p:nvPr>
            <p:ph idx="1"/>
          </p:nvPr>
        </p:nvSpPr>
        <p:spPr>
          <a:xfrm>
            <a:off x="152400" y="1447800"/>
            <a:ext cx="8839200" cy="381000"/>
          </a:xfrm>
        </p:spPr>
        <p:txBody>
          <a:bodyPr/>
          <a:lstStyle/>
          <a:p>
            <a:r>
              <a:rPr lang="en-US" sz="2400" b="1" dirty="0" smtClean="0"/>
              <a:t>Top ten common programming languages:</a:t>
            </a:r>
          </a:p>
          <a:p>
            <a:pPr>
              <a:buNone/>
            </a:pPr>
            <a:endParaRPr lang="en-US" sz="2400" b="1" dirty="0"/>
          </a:p>
        </p:txBody>
      </p:sp>
      <p:sp>
        <p:nvSpPr>
          <p:cNvPr id="17" name="Rectangle 16"/>
          <p:cNvSpPr/>
          <p:nvPr/>
        </p:nvSpPr>
        <p:spPr>
          <a:xfrm>
            <a:off x="152400" y="5867400"/>
            <a:ext cx="8686800"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From </a:t>
            </a:r>
            <a:r>
              <a:rPr lang="en-US" sz="2000" dirty="0" smtClean="0"/>
              <a:t>   </a:t>
            </a:r>
            <a:r>
              <a:rPr lang="en-US" sz="2000" dirty="0" smtClean="0">
                <a:hlinkClick r:id="rId2"/>
              </a:rPr>
              <a:t>http://www.tiobe.com/index.php/content/paperinfo/tpci/index.html</a:t>
            </a:r>
            <a:endParaRPr lang="en-US"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09" y="2133600"/>
            <a:ext cx="9071584"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274638"/>
            <a:ext cx="8610600" cy="1143000"/>
          </a:xfrm>
        </p:spPr>
        <p:txBody>
          <a:bodyPr/>
          <a:lstStyle/>
          <a:p>
            <a:r>
              <a:rPr lang="en-US" sz="4000" b="1" dirty="0" smtClean="0"/>
              <a:t>Why Java?</a:t>
            </a:r>
            <a:endParaRPr lang="en-US" sz="4000" b="1" dirty="0" smtClean="0">
              <a:latin typeface="Calibri" pitchFamily="34" charset="0"/>
              <a:cs typeface="Arial" charset="0"/>
            </a:endParaRPr>
          </a:p>
        </p:txBody>
      </p:sp>
      <p:sp>
        <p:nvSpPr>
          <p:cNvPr id="4101" name="Rectangle 3"/>
          <p:cNvSpPr>
            <a:spLocks noGrp="1"/>
          </p:cNvSpPr>
          <p:nvPr>
            <p:ph type="body" idx="1"/>
          </p:nvPr>
        </p:nvSpPr>
        <p:spPr/>
        <p:txBody>
          <a:bodyPr/>
          <a:lstStyle/>
          <a:p>
            <a:pPr>
              <a:buClrTx/>
              <a:buSzTx/>
              <a:buFont typeface="Arial" charset="0"/>
              <a:buChar char="•"/>
            </a:pPr>
            <a:r>
              <a:rPr lang="en-US" dirty="0"/>
              <a:t>Java Is Architecture </a:t>
            </a:r>
            <a:r>
              <a:rPr lang="en-US" dirty="0" smtClean="0"/>
              <a:t>Neutral.</a:t>
            </a:r>
          </a:p>
          <a:p>
            <a:pPr>
              <a:buClrTx/>
              <a:buSzTx/>
              <a:buFont typeface="Arial" charset="0"/>
              <a:buChar char="•"/>
            </a:pPr>
            <a:r>
              <a:rPr lang="en-US" dirty="0"/>
              <a:t>Java Provides “One-Stop Shopping</a:t>
            </a:r>
            <a:r>
              <a:rPr lang="en-US" dirty="0" smtClean="0"/>
              <a:t>”.</a:t>
            </a:r>
          </a:p>
          <a:p>
            <a:pPr>
              <a:buClrTx/>
              <a:buSzTx/>
              <a:buFont typeface="Arial" charset="0"/>
              <a:buChar char="•"/>
            </a:pPr>
            <a:r>
              <a:rPr lang="en-US" dirty="0"/>
              <a:t>Java Is Object-Oriented from the Ground </a:t>
            </a:r>
            <a:r>
              <a:rPr lang="en-US" dirty="0" smtClean="0"/>
              <a:t>Up.</a:t>
            </a:r>
          </a:p>
          <a:p>
            <a:pPr>
              <a:buClrTx/>
              <a:buSzTx/>
              <a:buFont typeface="Arial" charset="0"/>
              <a:buChar char="•"/>
            </a:pPr>
            <a:r>
              <a:rPr lang="en-US" dirty="0"/>
              <a:t>Practice Makes </a:t>
            </a:r>
            <a:r>
              <a:rPr lang="en-US" dirty="0" smtClean="0"/>
              <a:t>Perfect.</a:t>
            </a:r>
          </a:p>
          <a:p>
            <a:pPr>
              <a:buClrTx/>
              <a:buSzTx/>
              <a:buFont typeface="Arial" charset="0"/>
              <a:buChar char="•"/>
            </a:pPr>
            <a:r>
              <a:rPr lang="en-US" dirty="0"/>
              <a:t>Java Is an Open </a:t>
            </a:r>
            <a:r>
              <a:rPr lang="en-US" dirty="0" smtClean="0"/>
              <a:t>Standard.</a:t>
            </a:r>
          </a:p>
          <a:p>
            <a:pPr>
              <a:buClrTx/>
              <a:buSzTx/>
              <a:buFont typeface="Arial" charset="0"/>
              <a:buChar char="•"/>
            </a:pPr>
            <a:r>
              <a:rPr lang="en-US" dirty="0"/>
              <a:t>Java Is Free!</a:t>
            </a:r>
            <a:endParaRPr lang="en-US" dirty="0" smtClean="0"/>
          </a:p>
        </p:txBody>
      </p:sp>
    </p:spTree>
    <p:extLst>
      <p:ext uri="{BB962C8B-B14F-4D97-AF65-F5344CB8AC3E}">
        <p14:creationId xmlns:p14="http://schemas.microsoft.com/office/powerpoint/2010/main" val="2128733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b="1" dirty="0" smtClean="0"/>
              <a:t>Course Overview</a:t>
            </a:r>
          </a:p>
        </p:txBody>
      </p:sp>
      <p:sp>
        <p:nvSpPr>
          <p:cNvPr id="4099" name="Rectangle 3"/>
          <p:cNvSpPr>
            <a:spLocks noGrp="1" noChangeArrowheads="1"/>
          </p:cNvSpPr>
          <p:nvPr>
            <p:ph type="body" idx="1"/>
          </p:nvPr>
        </p:nvSpPr>
        <p:spPr>
          <a:xfrm>
            <a:off x="684213" y="2017713"/>
            <a:ext cx="8270875" cy="4114800"/>
          </a:xfrm>
        </p:spPr>
        <p:txBody>
          <a:bodyPr/>
          <a:lstStyle/>
          <a:p>
            <a:pPr eaLnBrk="1" hangingPunct="1">
              <a:buFont typeface="Wingdings" pitchFamily="2" charset="2"/>
              <a:buNone/>
            </a:pPr>
            <a:endParaRPr lang="en-US" dirty="0" smtClean="0"/>
          </a:p>
          <a:p>
            <a:pPr eaLnBrk="1" hangingPunct="1"/>
            <a:r>
              <a:rPr lang="en-US" b="1" dirty="0" smtClean="0"/>
              <a:t>Prerequisite</a:t>
            </a:r>
            <a:r>
              <a:rPr lang="en-US" dirty="0" smtClean="0"/>
              <a:t>: </a:t>
            </a:r>
          </a:p>
          <a:p>
            <a:pPr lvl="1"/>
            <a:r>
              <a:rPr lang="en-US" dirty="0" smtClean="0"/>
              <a:t>Programming Fundamentals Using C</a:t>
            </a:r>
          </a:p>
          <a:p>
            <a:pPr lvl="1" eaLnBrk="1" hangingPunct="1">
              <a:buFont typeface="Wingdings" pitchFamily="2" charset="2"/>
              <a:buNone/>
            </a:pPr>
            <a:endParaRPr lang="en-US" sz="32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p:cNvSpPr>
          <p:nvPr>
            <p:ph type="title"/>
          </p:nvPr>
        </p:nvSpPr>
        <p:spPr/>
        <p:txBody>
          <a:bodyPr/>
          <a:lstStyle/>
          <a:p>
            <a:r>
              <a:rPr lang="en-US" b="1" dirty="0" smtClean="0"/>
              <a:t>Course objectives</a:t>
            </a:r>
          </a:p>
        </p:txBody>
      </p:sp>
      <p:sp>
        <p:nvSpPr>
          <p:cNvPr id="3077" name="Rectangle 3"/>
          <p:cNvSpPr>
            <a:spLocks noGrp="1"/>
          </p:cNvSpPr>
          <p:nvPr>
            <p:ph type="body" idx="1"/>
          </p:nvPr>
        </p:nvSpPr>
        <p:spPr>
          <a:xfrm>
            <a:off x="457200" y="1646237"/>
            <a:ext cx="8229600" cy="4525963"/>
          </a:xfrm>
        </p:spPr>
        <p:txBody>
          <a:bodyPr/>
          <a:lstStyle/>
          <a:p>
            <a:pPr>
              <a:buClrTx/>
              <a:buSzTx/>
              <a:buFont typeface="Arial" charset="0"/>
              <a:buChar char="•"/>
            </a:pPr>
            <a:r>
              <a:rPr lang="en-US" dirty="0"/>
              <a:t>Make you comfortable with fundamental object-oriented (OO) terminology and </a:t>
            </a:r>
            <a:r>
              <a:rPr lang="en-US" dirty="0" smtClean="0"/>
              <a:t>concepts.</a:t>
            </a:r>
          </a:p>
          <a:p>
            <a:pPr>
              <a:buClrTx/>
              <a:buSzTx/>
              <a:buFont typeface="Arial" charset="0"/>
              <a:buChar char="•"/>
            </a:pPr>
            <a:r>
              <a:rPr lang="en-US" dirty="0" smtClean="0"/>
              <a:t>Getting to know the “World of Java”.</a:t>
            </a:r>
          </a:p>
          <a:p>
            <a:pPr lvl="0">
              <a:buClrTx/>
              <a:buSzTx/>
              <a:buFont typeface="Arial" charset="0"/>
              <a:buChar char="•"/>
            </a:pPr>
            <a:r>
              <a:rPr lang="en-US" dirty="0"/>
              <a:t>Understand the implementation </a:t>
            </a:r>
            <a:r>
              <a:rPr lang="en-US" dirty="0" smtClean="0"/>
              <a:t>of a Java Application.</a:t>
            </a:r>
          </a:p>
          <a:p>
            <a:pPr lvl="0">
              <a:buClrTx/>
              <a:buSzTx/>
              <a:buFont typeface="Arial" charset="0"/>
              <a:buChar char="•"/>
            </a:pPr>
            <a:r>
              <a:rPr lang="en-US" dirty="0" smtClean="0"/>
              <a:t>Understand the roles of java built-in packages. </a:t>
            </a:r>
            <a:r>
              <a:rPr lang="en-US" dirty="0"/>
              <a:t/>
            </a:r>
            <a:br>
              <a:rPr lang="en-US" dirty="0"/>
            </a:br>
            <a:r>
              <a:rPr lang="en-US" dirty="0"/>
              <a:t/>
            </a:r>
            <a:br>
              <a:rPr lang="en-US" dirty="0"/>
            </a:br>
            <a:endParaRPr lang="en-US" sz="2800" dirty="0" smtClean="0">
              <a:latin typeface="Calibri" pitchFamily="34" charset="0"/>
              <a:cs typeface="Arial" charset="0"/>
            </a:endParaRPr>
          </a:p>
        </p:txBody>
      </p:sp>
    </p:spTree>
    <p:extLst>
      <p:ext uri="{BB962C8B-B14F-4D97-AF65-F5344CB8AC3E}">
        <p14:creationId xmlns:p14="http://schemas.microsoft.com/office/powerpoint/2010/main" val="29716452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p:cNvSpPr>
          <p:nvPr>
            <p:ph type="title"/>
          </p:nvPr>
        </p:nvSpPr>
        <p:spPr/>
        <p:txBody>
          <a:bodyPr/>
          <a:lstStyle/>
          <a:p>
            <a:r>
              <a:rPr lang="en-US" b="1" smtClean="0"/>
              <a:t>Contents</a:t>
            </a:r>
            <a:endParaRPr lang="en-US" b="1" dirty="0" smtClean="0"/>
          </a:p>
        </p:txBody>
      </p:sp>
      <p:sp>
        <p:nvSpPr>
          <p:cNvPr id="3077" name="Rectangle 3"/>
          <p:cNvSpPr>
            <a:spLocks noGrp="1"/>
          </p:cNvSpPr>
          <p:nvPr>
            <p:ph type="body" idx="1"/>
          </p:nvPr>
        </p:nvSpPr>
        <p:spPr>
          <a:xfrm>
            <a:off x="457200" y="1646237"/>
            <a:ext cx="8229600" cy="4525963"/>
          </a:xfrm>
        </p:spPr>
        <p:txBody>
          <a:bodyPr/>
          <a:lstStyle/>
          <a:p>
            <a:pPr>
              <a:buClrTx/>
              <a:buSzTx/>
              <a:buFont typeface="Arial" charset="0"/>
              <a:buChar char="•"/>
            </a:pPr>
            <a:r>
              <a:rPr lang="en-US" sz="2400" dirty="0" smtClean="0"/>
              <a:t>Introduction</a:t>
            </a:r>
          </a:p>
          <a:p>
            <a:pPr>
              <a:buClrTx/>
              <a:buSzTx/>
              <a:buFont typeface="Arial" charset="0"/>
              <a:buChar char="•"/>
            </a:pPr>
            <a:r>
              <a:rPr lang="en-US" sz="2400" dirty="0" smtClean="0"/>
              <a:t>Foundations</a:t>
            </a:r>
          </a:p>
          <a:p>
            <a:pPr>
              <a:buClrTx/>
              <a:buSzTx/>
              <a:buFont typeface="Arial" charset="0"/>
              <a:buChar char="•"/>
            </a:pPr>
            <a:r>
              <a:rPr lang="en-US" sz="2400" dirty="0" smtClean="0"/>
              <a:t>Encapsulation</a:t>
            </a:r>
          </a:p>
          <a:p>
            <a:pPr>
              <a:buClrTx/>
              <a:buSzTx/>
              <a:buFont typeface="Arial" charset="0"/>
              <a:buChar char="•"/>
            </a:pPr>
            <a:r>
              <a:rPr lang="en-US" sz="2400" dirty="0" smtClean="0"/>
              <a:t>Inheritance</a:t>
            </a:r>
          </a:p>
          <a:p>
            <a:pPr>
              <a:buClrTx/>
              <a:buSzTx/>
              <a:buFont typeface="Arial" charset="0"/>
              <a:buChar char="•"/>
            </a:pPr>
            <a:r>
              <a:rPr lang="en-US" sz="2400" dirty="0" smtClean="0"/>
              <a:t>Polymorphism</a:t>
            </a:r>
          </a:p>
          <a:p>
            <a:pPr>
              <a:buClrTx/>
              <a:buSzTx/>
              <a:buFont typeface="Arial" charset="0"/>
              <a:buChar char="•"/>
            </a:pPr>
            <a:r>
              <a:rPr lang="en-US" sz="2400" dirty="0" smtClean="0"/>
              <a:t>Array </a:t>
            </a:r>
            <a:r>
              <a:rPr lang="en-US" sz="2400" dirty="0"/>
              <a:t>of Objects</a:t>
            </a:r>
            <a:endParaRPr lang="en-US" sz="2400" dirty="0" smtClean="0"/>
          </a:p>
          <a:p>
            <a:pPr>
              <a:buClrTx/>
              <a:buSzTx/>
              <a:buFont typeface="Arial" charset="0"/>
              <a:buChar char="•"/>
            </a:pPr>
            <a:r>
              <a:rPr lang="en-US" sz="2400" dirty="0"/>
              <a:t>Collections in Java</a:t>
            </a:r>
            <a:endParaRPr lang="en-US" sz="2400" dirty="0" smtClean="0"/>
          </a:p>
        </p:txBody>
      </p:sp>
    </p:spTree>
    <p:extLst>
      <p:ext uri="{BB962C8B-B14F-4D97-AF65-F5344CB8AC3E}">
        <p14:creationId xmlns:p14="http://schemas.microsoft.com/office/powerpoint/2010/main" val="25732906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p:cNvSpPr>
          <p:nvPr>
            <p:ph type="title"/>
          </p:nvPr>
        </p:nvSpPr>
        <p:spPr/>
        <p:txBody>
          <a:bodyPr/>
          <a:lstStyle/>
          <a:p>
            <a:r>
              <a:rPr lang="en-US" b="1" dirty="0" smtClean="0"/>
              <a:t>Resources</a:t>
            </a:r>
          </a:p>
        </p:txBody>
      </p:sp>
      <p:sp>
        <p:nvSpPr>
          <p:cNvPr id="3077" name="Rectangle 3"/>
          <p:cNvSpPr>
            <a:spLocks noGrp="1"/>
          </p:cNvSpPr>
          <p:nvPr>
            <p:ph type="body" idx="1"/>
          </p:nvPr>
        </p:nvSpPr>
        <p:spPr>
          <a:xfrm>
            <a:off x="457200" y="1752600"/>
            <a:ext cx="8229600" cy="3200400"/>
          </a:xfrm>
        </p:spPr>
        <p:txBody>
          <a:bodyPr/>
          <a:lstStyle/>
          <a:p>
            <a:pPr>
              <a:buClrTx/>
              <a:buSzTx/>
              <a:buFont typeface="Arial" charset="0"/>
              <a:buChar char="•"/>
            </a:pPr>
            <a:r>
              <a:rPr lang="en-US" b="1" dirty="0" smtClean="0">
                <a:latin typeface="Calibri" pitchFamily="34" charset="0"/>
                <a:cs typeface="Arial" charset="0"/>
              </a:rPr>
              <a:t>Tool</a:t>
            </a:r>
          </a:p>
          <a:p>
            <a:pPr lvl="1">
              <a:buFont typeface="Arial" charset="0"/>
              <a:buChar char="•"/>
            </a:pPr>
            <a:r>
              <a:rPr lang="en-US" dirty="0" smtClean="0">
                <a:latin typeface="Calibri" pitchFamily="34" charset="0"/>
                <a:cs typeface="Arial" charset="0"/>
              </a:rPr>
              <a:t>NetBean IDE 8.x</a:t>
            </a:r>
          </a:p>
          <a:p>
            <a:pPr lvl="1">
              <a:buFont typeface="Arial" charset="0"/>
              <a:buChar char="•"/>
            </a:pPr>
            <a:r>
              <a:rPr lang="en-US" dirty="0" smtClean="0">
                <a:latin typeface="Calibri" pitchFamily="34" charset="0"/>
                <a:cs typeface="Arial" charset="0"/>
              </a:rPr>
              <a:t>JDK8</a:t>
            </a:r>
          </a:p>
          <a:p>
            <a:pPr>
              <a:buClrTx/>
              <a:buSzTx/>
              <a:buFont typeface="Arial" charset="0"/>
              <a:buChar char="•"/>
            </a:pPr>
            <a:r>
              <a:rPr lang="en-US" b="1" dirty="0" smtClean="0">
                <a:latin typeface="Calibri" pitchFamily="34" charset="0"/>
                <a:cs typeface="Arial" charset="0"/>
              </a:rPr>
              <a:t>Text book</a:t>
            </a:r>
          </a:p>
          <a:p>
            <a:pPr lvl="1">
              <a:buFont typeface="Arial" charset="0"/>
              <a:buChar char="•"/>
            </a:pPr>
            <a:r>
              <a:rPr lang="en-US" b="1" dirty="0" smtClean="0">
                <a:latin typeface="Calibri" pitchFamily="34" charset="0"/>
                <a:cs typeface="Arial" charset="0"/>
              </a:rPr>
              <a:t> </a:t>
            </a:r>
            <a:r>
              <a:rPr lang="en-US" dirty="0" smtClean="0">
                <a:latin typeface="Calibri" pitchFamily="34" charset="0"/>
                <a:cs typeface="Arial" charset="0"/>
              </a:rPr>
              <a:t>textbook on LMS</a:t>
            </a:r>
          </a:p>
          <a:p>
            <a:pPr lvl="1">
              <a:buFont typeface="Arial" charset="0"/>
              <a:buChar char="•"/>
            </a:pPr>
            <a:r>
              <a:rPr lang="en-US" dirty="0" smtClean="0">
                <a:latin typeface="Calibri" pitchFamily="34" charset="0"/>
                <a:cs typeface="Arial" charset="0"/>
                <a:hlinkClick r:id="rId3"/>
              </a:rPr>
              <a:t>http</a:t>
            </a:r>
            <a:r>
              <a:rPr lang="en-US" dirty="0">
                <a:latin typeface="Calibri" pitchFamily="34" charset="0"/>
                <a:cs typeface="Arial" charset="0"/>
                <a:hlinkClick r:id="rId3"/>
              </a:rPr>
              <a:t>://docs.oracle.com/javase/tutorial</a:t>
            </a:r>
            <a:r>
              <a:rPr lang="en-US" dirty="0" smtClean="0">
                <a:latin typeface="Calibri" pitchFamily="34" charset="0"/>
                <a:cs typeface="Arial" charset="0"/>
                <a:hlinkClick r:id="rId3"/>
              </a:rPr>
              <a:t>/</a:t>
            </a:r>
            <a:endParaRPr lang="en-US" dirty="0" smtClean="0">
              <a:latin typeface="Calibri" pitchFamily="34" charset="0"/>
              <a:cs typeface="Arial" charset="0"/>
            </a:endParaRPr>
          </a:p>
          <a:p>
            <a:pPr lvl="1">
              <a:buFont typeface="Arial" charset="0"/>
              <a:buChar char="•"/>
            </a:pPr>
            <a:r>
              <a:rPr lang="en-US" dirty="0" smtClean="0">
                <a:latin typeface="Calibri" pitchFamily="34" charset="0"/>
                <a:cs typeface="Arial" charset="0"/>
                <a:hlinkClick r:id="rId4"/>
              </a:rPr>
              <a:t>http://www.oracle.com/technetwork/java/javase/documentation/jdk8-doc-downloads-2133158.html</a:t>
            </a:r>
            <a:endParaRPr lang="en-US" dirty="0" smtClean="0">
              <a:latin typeface="Calibri" pitchFamily="34" charset="0"/>
              <a:cs typeface="Arial" charset="0"/>
            </a:endParaRPr>
          </a:p>
          <a:p>
            <a:pPr lvl="1">
              <a:buNone/>
            </a:pPr>
            <a:endParaRPr lang="en-US" dirty="0" smtClean="0">
              <a:latin typeface="Calibri" pitchFamily="34" charset="0"/>
              <a:cs typeface="Arial" charset="0"/>
            </a:endParaRPr>
          </a:p>
          <a:p>
            <a:pPr lvl="1">
              <a:buFont typeface="Arial" charset="0"/>
              <a:buChar char="•"/>
            </a:pPr>
            <a:endParaRPr lang="en-US" dirty="0" smtClean="0">
              <a:latin typeface="Calibri" pitchFamily="34" charset="0"/>
              <a:cs typeface="Arial" charset="0"/>
            </a:endParaRPr>
          </a:p>
        </p:txBody>
      </p:sp>
    </p:spTree>
    <p:extLst>
      <p:ext uri="{BB962C8B-B14F-4D97-AF65-F5344CB8AC3E}">
        <p14:creationId xmlns:p14="http://schemas.microsoft.com/office/powerpoint/2010/main" val="26438557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&amp; Install </a:t>
            </a:r>
            <a:r>
              <a:rPr lang="en-US" smtClean="0"/>
              <a:t/>
            </a:r>
            <a:br>
              <a:rPr lang="en-US" smtClean="0"/>
            </a:br>
            <a:r>
              <a:rPr lang="en-US" smtClean="0"/>
              <a:t>JDK &amp; NetBeans 8</a:t>
            </a:r>
            <a:endParaRPr lang="en-US" dirty="0"/>
          </a:p>
        </p:txBody>
      </p:sp>
      <p:sp>
        <p:nvSpPr>
          <p:cNvPr id="3" name="Content Placeholder 2"/>
          <p:cNvSpPr>
            <a:spLocks noGrp="1"/>
          </p:cNvSpPr>
          <p:nvPr>
            <p:ph idx="1"/>
          </p:nvPr>
        </p:nvSpPr>
        <p:spPr>
          <a:xfrm>
            <a:off x="457200" y="1600200"/>
            <a:ext cx="8229600" cy="1066800"/>
          </a:xfrm>
        </p:spPr>
        <p:txBody>
          <a:bodyPr/>
          <a:lstStyle/>
          <a:p>
            <a:pPr>
              <a:buNone/>
            </a:pPr>
            <a:r>
              <a:rPr lang="en-US" sz="2800" u="sng" dirty="0" smtClean="0">
                <a:hlinkClick r:id="rId2"/>
              </a:rPr>
              <a:t>http://www.oracle.com/technetwork/java/javase/downloads/jdk-netbeans-jsp-142931.html</a:t>
            </a:r>
            <a:endParaRPr lang="en-US" sz="2800" dirty="0"/>
          </a:p>
        </p:txBody>
      </p:sp>
      <p:pic>
        <p:nvPicPr>
          <p:cNvPr id="6145" name="Picture 1"/>
          <p:cNvPicPr>
            <a:picLocks noChangeAspect="1" noChangeArrowheads="1"/>
          </p:cNvPicPr>
          <p:nvPr/>
        </p:nvPicPr>
        <p:blipFill>
          <a:blip r:embed="rId3"/>
          <a:srcRect/>
          <a:stretch>
            <a:fillRect/>
          </a:stretch>
        </p:blipFill>
        <p:spPr bwMode="auto">
          <a:xfrm>
            <a:off x="126707" y="2714626"/>
            <a:ext cx="8890588" cy="36099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65163" y="685800"/>
            <a:ext cx="7793037" cy="768350"/>
          </a:xfrm>
        </p:spPr>
        <p:txBody>
          <a:bodyPr/>
          <a:lstStyle/>
          <a:p>
            <a:pPr eaLnBrk="1" hangingPunct="1"/>
            <a:r>
              <a:rPr lang="en-US" b="1" dirty="0" smtClean="0"/>
              <a:t>Course Plan</a:t>
            </a:r>
          </a:p>
        </p:txBody>
      </p:sp>
      <p:sp>
        <p:nvSpPr>
          <p:cNvPr id="8195" name="Rectangle 1595"/>
          <p:cNvSpPr>
            <a:spLocks noChangeArrowheads="1"/>
          </p:cNvSpPr>
          <p:nvPr/>
        </p:nvSpPr>
        <p:spPr bwMode="auto">
          <a:xfrm>
            <a:off x="2484438" y="2195513"/>
            <a:ext cx="4776787" cy="946150"/>
          </a:xfrm>
          <a:prstGeom prst="rect">
            <a:avLst/>
          </a:prstGeom>
          <a:noFill/>
          <a:ln w="9525">
            <a:noFill/>
            <a:miter lim="800000"/>
            <a:headEnd/>
            <a:tailEnd/>
          </a:ln>
        </p:spPr>
        <p:txBody>
          <a:bodyPr>
            <a:spAutoFit/>
          </a:bodyPr>
          <a:lstStyle/>
          <a:p>
            <a:pPr marL="228600" indent="-228600"/>
            <a:r>
              <a:rPr lang="en-US" sz="2800" dirty="0"/>
              <a:t>See course plan on </a:t>
            </a:r>
            <a:r>
              <a:rPr lang="en-US" sz="2800" dirty="0" smtClean="0"/>
              <a:t>LMS</a:t>
            </a:r>
            <a:endParaRPr lang="en-US" sz="2800" dirty="0"/>
          </a:p>
          <a:p>
            <a:pPr marL="228600" indent="-228600"/>
            <a:endParaRPr lang="en-U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1787</TotalTime>
  <Words>557</Words>
  <Application>Microsoft Office PowerPoint</Application>
  <PresentationFormat>On-screen Show (4:3)</PresentationFormat>
  <Paragraphs>78</Paragraphs>
  <Slides>14</Slides>
  <Notes>8</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Object-Oriented using Java  Course Introduction</vt:lpstr>
      <vt:lpstr>Why should you study Java?</vt:lpstr>
      <vt:lpstr>Why Java?</vt:lpstr>
      <vt:lpstr>Course Overview</vt:lpstr>
      <vt:lpstr>Course objectives</vt:lpstr>
      <vt:lpstr>Contents</vt:lpstr>
      <vt:lpstr>Resources</vt:lpstr>
      <vt:lpstr>Download &amp; Install  JDK &amp; NetBeans 8</vt:lpstr>
      <vt:lpstr>Course Plan</vt:lpstr>
      <vt:lpstr>Course Requirements</vt:lpstr>
      <vt:lpstr>Assessment Scheme</vt:lpstr>
      <vt:lpstr>Academic policy</vt:lpstr>
      <vt:lpstr>Enjoy the course</vt:lpstr>
      <vt:lpstr>Q&amp;A</vt:lpstr>
    </vt:vector>
  </TitlesOfParts>
  <Company>FPT-Uni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Introduction</dc:title>
  <dc:creator>DuyDT</dc:creator>
  <cp:lastModifiedBy>user</cp:lastModifiedBy>
  <cp:revision>282</cp:revision>
  <dcterms:created xsi:type="dcterms:W3CDTF">2007-08-21T04:43:22Z</dcterms:created>
  <dcterms:modified xsi:type="dcterms:W3CDTF">2021-03-26T02:29:33Z</dcterms:modified>
</cp:coreProperties>
</file>