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5"/>
  </p:notesMasterIdLst>
  <p:handoutMasterIdLst>
    <p:handoutMasterId r:id="rId26"/>
  </p:handoutMasterIdLst>
  <p:sldIdLst>
    <p:sldId id="439" r:id="rId2"/>
    <p:sldId id="467" r:id="rId3"/>
    <p:sldId id="441" r:id="rId4"/>
    <p:sldId id="469" r:id="rId5"/>
    <p:sldId id="471" r:id="rId6"/>
    <p:sldId id="480" r:id="rId7"/>
    <p:sldId id="475" r:id="rId8"/>
    <p:sldId id="470" r:id="rId9"/>
    <p:sldId id="472" r:id="rId10"/>
    <p:sldId id="473" r:id="rId11"/>
    <p:sldId id="474" r:id="rId12"/>
    <p:sldId id="479" r:id="rId13"/>
    <p:sldId id="443" r:id="rId14"/>
    <p:sldId id="446" r:id="rId15"/>
    <p:sldId id="466" r:id="rId16"/>
    <p:sldId id="453" r:id="rId17"/>
    <p:sldId id="454" r:id="rId18"/>
    <p:sldId id="455" r:id="rId19"/>
    <p:sldId id="456" r:id="rId20"/>
    <p:sldId id="457" r:id="rId21"/>
    <p:sldId id="477" r:id="rId22"/>
    <p:sldId id="478" r:id="rId23"/>
    <p:sldId id="46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85219" autoAdjust="0"/>
  </p:normalViewPr>
  <p:slideViewPr>
    <p:cSldViewPr>
      <p:cViewPr varScale="1">
        <p:scale>
          <a:sx n="58" d="100"/>
          <a:sy n="58" d="100"/>
        </p:scale>
        <p:origin x="-1484" y="-6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3/26/2021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3/26/2021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eginnersbook.com/2013/04/try-catch-in-java/"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eginnersbook.com/2013/04/difference-between-throw-and-throws-in-jav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software is usually organized as a</a:t>
            </a:r>
            <a:r>
              <a:rPr lang="en-US" baseline="0" dirty="0" smtClean="0"/>
              <a:t> folder. A folder containing java classes is call as a package but this folder must be created by the Java complier.</a:t>
            </a:r>
          </a:p>
          <a:p>
            <a:r>
              <a:rPr lang="en-US" baseline="0" dirty="0" smtClean="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-Checked exceptions are checked at compile-time. It means if a method is throwing a checked exception then it should handle the exception using </a:t>
            </a:r>
            <a:r>
              <a:rPr lang="en-US" dirty="0" smtClean="0">
                <a:hlinkClick r:id="rId3"/>
              </a:rPr>
              <a:t>try-catch block</a:t>
            </a:r>
            <a:r>
              <a:rPr lang="en-US" dirty="0" smtClean="0"/>
              <a:t> or it should declare the exception using </a:t>
            </a:r>
            <a:r>
              <a:rPr lang="en-US" dirty="0" smtClean="0">
                <a:hlinkClick r:id="rId4"/>
              </a:rPr>
              <a:t>throws keyword</a:t>
            </a:r>
            <a:r>
              <a:rPr lang="en-US" dirty="0" smtClean="0"/>
              <a:t>, otherwise the program will give a compilation error. It is named as </a:t>
            </a:r>
            <a:r>
              <a:rPr lang="en-US" b="1" i="1" dirty="0" smtClean="0"/>
              <a:t>checked exception</a:t>
            </a:r>
            <a:r>
              <a:rPr lang="en-US" dirty="0" smtClean="0"/>
              <a:t> because these exceptions are </a:t>
            </a:r>
            <a:r>
              <a:rPr lang="en-US" b="1" i="1" dirty="0" smtClean="0"/>
              <a:t>checked</a:t>
            </a:r>
            <a:r>
              <a:rPr lang="en-US" dirty="0" smtClean="0"/>
              <a:t> at Compile time.</a:t>
            </a:r>
          </a:p>
          <a:p>
            <a:r>
              <a:rPr lang="en-US" dirty="0" smtClean="0"/>
              <a:t>- </a:t>
            </a:r>
            <a:r>
              <a:rPr lang="en-US" b="1" dirty="0" smtClean="0"/>
              <a:t>What are Unchecked exceptions?</a:t>
            </a:r>
          </a:p>
          <a:p>
            <a:r>
              <a:rPr lang="en-US" dirty="0" smtClean="0"/>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smtClean="0"/>
              <a:t>RuntimeException</a:t>
            </a:r>
            <a:r>
              <a:rPr lang="en-US" smtClean="0"/>
              <a:t> class.</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79597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4EE7B910-AE58-4493-9031-B3C596712420}" type="datetime1">
              <a:rPr lang="en-US" smtClean="0"/>
              <a:t>3/26/2021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B185A1D4-27AB-40FE-BF87-AA9886019A56}" type="datetime1">
              <a:rPr lang="en-US" smtClean="0"/>
              <a:t>3/26/2021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613525"/>
            <a:ext cx="1219200" cy="244475"/>
          </a:xfrm>
          <a:prstGeom prst="rect">
            <a:avLst/>
          </a:prstGeom>
        </p:spPr>
        <p:txBody>
          <a:bodyPr/>
          <a:lstStyle>
            <a:lvl1pPr>
              <a:defRPr/>
            </a:lvl1pPr>
          </a:lstStyle>
          <a:p>
            <a:pPr>
              <a:defRPr/>
            </a:pPr>
            <a:fld id="{F8703A60-C458-479F-B73D-4D3C1035949C}" type="datetime1">
              <a:rPr lang="en-US" smtClean="0"/>
              <a:t>3/26/2021</a:t>
            </a:fld>
            <a:endParaRPr lang="en-US" dirty="0"/>
          </a:p>
        </p:txBody>
      </p:sp>
      <p:sp>
        <p:nvSpPr>
          <p:cNvPr id="5" name="Footer Placeholder 4"/>
          <p:cNvSpPr>
            <a:spLocks noGrp="1"/>
          </p:cNvSpPr>
          <p:nvPr>
            <p:ph type="ftr" sz="quarter" idx="11"/>
          </p:nvPr>
        </p:nvSpPr>
        <p:spPr>
          <a:xfrm>
            <a:off x="1905000" y="6613525"/>
            <a:ext cx="5334000" cy="2444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696200" y="6613525"/>
            <a:ext cx="990600" cy="244475"/>
          </a:xfrm>
          <a:prstGeom prst="rect">
            <a:avLst/>
          </a:prstGeo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0FE8CEE8-6BBF-48D4-85B4-A9FEA08A7C39}" type="datetime1">
              <a:rPr lang="en-US" smtClean="0"/>
              <a:t>3/26/2021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950AA779-DB65-4232-A714-0BD54FF02877}" type="datetime1">
              <a:rPr lang="en-US" smtClean="0"/>
              <a:t>3/26/2021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ACAC7063-A19E-4A09-B414-09668648065A}" type="datetime1">
              <a:rPr lang="en-US" smtClean="0"/>
              <a:t>3/26/2021</a:t>
            </a:fld>
            <a:endParaRPr lang="en-US" dirty="0"/>
          </a:p>
        </p:txBody>
      </p:sp>
      <p:sp>
        <p:nvSpPr>
          <p:cNvPr id="8"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9"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31AA2455-5BBB-4820-868D-B6513DA95E12}" type="datetime1">
              <a:rPr lang="en-US" smtClean="0"/>
              <a:t>3/26/2021</a:t>
            </a:fld>
            <a:endParaRPr lang="en-US" dirty="0"/>
          </a:p>
        </p:txBody>
      </p:sp>
      <p:sp>
        <p:nvSpPr>
          <p:cNvPr id="4"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5"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56B6339C-C79B-4515-9E82-7FBE575F7D00}" type="datetime1">
              <a:rPr lang="en-US" smtClean="0"/>
              <a:t>3/26/2021</a:t>
            </a:fld>
            <a:endParaRPr lang="en-US" dirty="0"/>
          </a:p>
        </p:txBody>
      </p:sp>
      <p:sp>
        <p:nvSpPr>
          <p:cNvPr id="3"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4"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19BB103F-B24B-4645-8D45-BC97006F53E8}" type="datetime1">
              <a:rPr lang="en-US" smtClean="0"/>
              <a:t>3/26/2021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CB8CB2F6-FC82-4C0F-9699-C7456F322965}" type="datetime1">
              <a:rPr lang="en-US" smtClean="0"/>
              <a:t>3/26/2021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r>
              <a:rPr lang="en-US" sz="4000" dirty="0" smtClean="0">
                <a:latin typeface="Arial" charset="0"/>
                <a:cs typeface="Arial" charset="0"/>
              </a:rPr>
              <a:t/>
            </a:r>
            <a:br>
              <a:rPr lang="en-US" sz="4000" dirty="0" smtClean="0">
                <a:latin typeface="Arial" charset="0"/>
                <a:cs typeface="Arial" charset="0"/>
              </a:rPr>
            </a:br>
            <a:r>
              <a:rPr lang="en-US" dirty="0" smtClean="0"/>
              <a:t>Exceptions</a:t>
            </a:r>
            <a:br>
              <a:rPr lang="en-US" dirty="0" smtClean="0"/>
            </a:br>
            <a:r>
              <a:rPr lang="en-US" dirty="0" smtClean="0"/>
              <a:t/>
            </a:r>
            <a:br>
              <a:rPr lang="en-US" dirty="0" smtClean="0"/>
            </a:br>
            <a:r>
              <a:rPr lang="en-US" sz="2800" b="0" dirty="0"/>
              <a:t>(http://</a:t>
            </a:r>
            <a:r>
              <a:rPr lang="en-US" sz="2800" b="0" dirty="0" smtClean="0"/>
              <a:t>docs.oracle.com/javase/tutorial/essential/exceptions/index.html)</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smtClean="0">
                <a:latin typeface="Arial" charset="0"/>
                <a:cs typeface="Arial" charset="0"/>
              </a:rPr>
              <a:t>Throwing exceptions in methods</a:t>
            </a:r>
          </a:p>
        </p:txBody>
      </p:sp>
      <p:pic>
        <p:nvPicPr>
          <p:cNvPr id="43012" name="Picture 5"/>
          <p:cNvPicPr>
            <a:picLocks noChangeAspect="1" noChangeArrowheads="1"/>
          </p:cNvPicPr>
          <p:nvPr/>
        </p:nvPicPr>
        <p:blipFill>
          <a:blip r:embed="rId2">
            <a:lum bright="-24000" contrast="11000"/>
          </a:blip>
          <a:srcRect/>
          <a:stretch>
            <a:fillRect/>
          </a:stretch>
        </p:blipFill>
        <p:spPr bwMode="auto">
          <a:xfrm>
            <a:off x="300038" y="1590675"/>
            <a:ext cx="8543925" cy="4581525"/>
          </a:xfrm>
          <a:prstGeom prst="rect">
            <a:avLst/>
          </a:prstGeom>
          <a:noFill/>
          <a:ln w="9525">
            <a:noFill/>
            <a:miter lim="800000"/>
            <a:headEnd/>
            <a:tailEnd/>
          </a:ln>
        </p:spPr>
      </p:pic>
      <p:sp>
        <p:nvSpPr>
          <p:cNvPr id="5" name="Rectangle 4"/>
          <p:cNvSpPr/>
          <p:nvPr/>
        </p:nvSpPr>
        <p:spPr>
          <a:xfrm>
            <a:off x="609600" y="990600"/>
            <a:ext cx="807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itchFamily="34" charset="0"/>
                <a:cs typeface="Arial" pitchFamily="34" charset="0"/>
              </a:rPr>
              <a:t>May we intentionally throw an exception? </a:t>
            </a:r>
            <a:r>
              <a:rPr lang="en-US" sz="2400" dirty="0" smtClean="0">
                <a:latin typeface="Arial" pitchFamily="34" charset="0"/>
                <a:cs typeface="Arial" pitchFamily="34" charset="0"/>
                <a:sym typeface="Wingdings" pitchFamily="2" charset="2"/>
              </a:rPr>
              <a:t> YES</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smtClean="0">
                <a:solidFill>
                  <a:schemeClr val="bg1"/>
                </a:solidFill>
              </a:rPr>
              <a:t>When an exception occurs at a method, program stack is containing running methods ( method A calls method B,….). So, we can trace statements related to this exception.</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7" name="Rectangle 2"/>
          <p:cNvSpPr>
            <a:spLocks noGrp="1"/>
          </p:cNvSpPr>
          <p:nvPr>
            <p:ph type="title"/>
          </p:nvPr>
        </p:nvSpPr>
        <p:spPr>
          <a:xfrm>
            <a:off x="5486400" y="228600"/>
            <a:ext cx="3657600" cy="1676400"/>
          </a:xfrm>
        </p:spPr>
        <p:txBody>
          <a:bodyPr/>
          <a:lstStyle/>
          <a:p>
            <a:pPr algn="l"/>
            <a:r>
              <a:rPr lang="en-US" dirty="0" smtClean="0"/>
              <a:t>Exception Propagations</a:t>
            </a: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152400"/>
            <a:ext cx="8229600" cy="1143000"/>
          </a:xfrm>
        </p:spPr>
        <p:txBody>
          <a:bodyPr/>
          <a:lstStyle/>
          <a:p>
            <a:r>
              <a:rPr lang="en-US" dirty="0" smtClean="0"/>
              <a:t>Catching Exceptions…</a:t>
            </a:r>
          </a:p>
        </p:txBody>
      </p:sp>
      <p:sp>
        <p:nvSpPr>
          <p:cNvPr id="8" name="Rectangle 3"/>
          <p:cNvSpPr txBox="1">
            <a:spLocks/>
          </p:cNvSpPr>
          <p:nvPr/>
        </p:nvSpPr>
        <p:spPr bwMode="auto">
          <a:xfrm>
            <a:off x="990600" y="1981200"/>
            <a:ext cx="7086600" cy="4038600"/>
          </a:xfrm>
          <a:prstGeom prst="rect">
            <a:avLst/>
          </a:prstGeom>
          <a:solidFill>
            <a:srgbClr val="FFFF00"/>
          </a:solidFill>
          <a:ln w="9525">
            <a:noFill/>
            <a:miter lim="800000"/>
            <a:headEnd/>
            <a:tailEnd/>
          </a:ln>
        </p:spPr>
        <p:txBody>
          <a:bodyPr/>
          <a:lstStyle/>
          <a:p>
            <a:pPr marL="342900" indent="-342900" algn="thaiDist" eaLnBrk="0" hangingPunct="0">
              <a:spcBef>
                <a:spcPct val="20000"/>
              </a:spcBef>
              <a:defRPr/>
            </a:pPr>
            <a:r>
              <a:rPr lang="en-US" b="1" dirty="0" smtClean="0">
                <a:latin typeface="Courier New" pitchFamily="49" charset="0"/>
                <a:cs typeface="Courier New" pitchFamily="49" charset="0"/>
              </a:rPr>
              <a:t>Scanner in = new Scanner(</a:t>
            </a:r>
            <a:r>
              <a:rPr lang="en-US" b="1" dirty="0" err="1" smtClean="0">
                <a:latin typeface="Courier New" pitchFamily="49" charset="0"/>
                <a:cs typeface="Courier New" pitchFamily="49" charset="0"/>
              </a:rPr>
              <a:t>System.in</a:t>
            </a:r>
            <a:r>
              <a:rPr lang="en-US" b="1" smtClean="0">
                <a:latin typeface="Courier New" pitchFamily="49" charset="0"/>
                <a:cs typeface="Courier New" pitchFamily="49" charset="0"/>
              </a:rPr>
              <a:t>);</a:t>
            </a:r>
          </a:p>
          <a:p>
            <a:pPr marL="342900" indent="-342900" algn="thaiDist" eaLnBrk="0" hangingPunct="0">
              <a:spcBef>
                <a:spcPct val="20000"/>
              </a:spcBef>
              <a:defRPr/>
            </a:pPr>
            <a:r>
              <a:rPr lang="en-US" b="1" smtClean="0">
                <a:latin typeface="Courier New" pitchFamily="49" charset="0"/>
                <a:cs typeface="Courier New" pitchFamily="49" charset="0"/>
              </a:rPr>
              <a:t>boolean </a:t>
            </a:r>
            <a:r>
              <a:rPr lang="en-US" b="1" dirty="0" smtClean="0">
                <a:latin typeface="Courier New" pitchFamily="49" charset="0"/>
                <a:cs typeface="Courier New" pitchFamily="49" charset="0"/>
              </a:rPr>
              <a:t>cont </a:t>
            </a:r>
            <a:r>
              <a:rPr lang="en-US" b="1" dirty="0">
                <a:latin typeface="Courier New" pitchFamily="49" charset="0"/>
                <a:cs typeface="Courier New" pitchFamily="49" charset="0"/>
              </a:rPr>
              <a:t>= true;</a:t>
            </a:r>
          </a:p>
          <a:p>
            <a:pPr marL="342900" indent="-342900" algn="thaiDist" eaLnBrk="0" hangingPunct="0">
              <a:spcBef>
                <a:spcPct val="20000"/>
              </a:spcBef>
              <a:defRPr/>
            </a:pPr>
            <a:r>
              <a:rPr lang="en-US" b="1" smtClean="0">
                <a:latin typeface="Courier New" pitchFamily="49" charset="0"/>
                <a:cs typeface="Courier New" pitchFamily="49" charset="0"/>
              </a:rPr>
              <a:t>int </a:t>
            </a:r>
            <a:r>
              <a:rPr lang="en-US" b="1" dirty="0">
                <a:latin typeface="Courier New" pitchFamily="49" charset="0"/>
                <a:cs typeface="Courier New" pitchFamily="49" charset="0"/>
              </a:rPr>
              <a:t>n</a:t>
            </a:r>
            <a:r>
              <a:rPr lang="en-US" b="1"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smtClean="0">
                <a:latin typeface="Courier New" pitchFamily="49" charset="0"/>
                <a:cs typeface="Courier New" pitchFamily="49" charset="0"/>
              </a:rPr>
              <a:t>do </a:t>
            </a:r>
            <a:r>
              <a:rPr lang="en-US" b="1" dirty="0">
                <a:latin typeface="Courier New" pitchFamily="49" charset="0"/>
                <a:cs typeface="Courier New" pitchFamily="49" charset="0"/>
              </a:rPr>
              <a:t>{</a:t>
            </a:r>
          </a:p>
          <a:p>
            <a:pPr marL="342900" indent="-342900" algn="thaiDist" eaLnBrk="0" hangingPunct="0">
              <a:spcBef>
                <a:spcPct val="20000"/>
              </a:spcBef>
              <a:defRPr/>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try {</a:t>
            </a:r>
          </a:p>
          <a:p>
            <a:pPr marL="342900" indent="-342900" algn="thaiDist" eaLnBrk="0" hangingPunct="0">
              <a:spcBef>
                <a:spcPct val="20000"/>
              </a:spcBef>
              <a:defRPr/>
            </a:pPr>
            <a:r>
              <a:rPr lang="en-US" b="1" smtClean="0">
                <a:latin typeface="Courier New" pitchFamily="49" charset="0"/>
                <a:cs typeface="Courier New" pitchFamily="49" charset="0"/>
              </a:rPr>
              <a:t>       System.out.print</a:t>
            </a:r>
            <a:r>
              <a:rPr lang="en-US" b="1" dirty="0" smtClean="0">
                <a:latin typeface="Courier New" pitchFamily="49" charset="0"/>
                <a:cs typeface="Courier New" pitchFamily="49" charset="0"/>
              </a:rPr>
              <a:t>(“Enter a whole number: </a:t>
            </a:r>
            <a:r>
              <a:rPr lang="en-US" b="1" dirty="0">
                <a:latin typeface="Courier New" pitchFamily="49" charset="0"/>
                <a:cs typeface="Courier New" pitchFamily="49" charset="0"/>
              </a:rPr>
              <a:t>");</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 </a:t>
            </a:r>
            <a:r>
              <a:rPr lang="en-US" b="1">
                <a:latin typeface="Courier New" pitchFamily="49" charset="0"/>
                <a:cs typeface="Courier New" pitchFamily="49" charset="0"/>
              </a:rPr>
              <a:t>= </a:t>
            </a:r>
            <a:r>
              <a:rPr lang="en-US" b="1" smtClean="0">
                <a:latin typeface="Courier New" pitchFamily="49" charset="0"/>
                <a:cs typeface="Courier New" pitchFamily="49" charset="0"/>
              </a:rPr>
              <a:t>Integer.parseInt(in.nextLine());</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cont </a:t>
            </a:r>
            <a:r>
              <a:rPr lang="en-US" b="1" dirty="0">
                <a:latin typeface="Courier New" pitchFamily="49" charset="0"/>
                <a:cs typeface="Courier New" pitchFamily="49" charset="0"/>
              </a:rPr>
              <a:t>= false;</a:t>
            </a:r>
          </a:p>
          <a:p>
            <a:pPr marL="342900" indent="-342900" algn="thaiDist" eaLnBrk="0" hangingPunct="0">
              <a:spcBef>
                <a:spcPct val="20000"/>
              </a:spcBef>
              <a:defRPr/>
            </a:pPr>
            <a:r>
              <a:rPr lang="en-US" b="1" smtClean="0">
                <a:latin typeface="Courier New" pitchFamily="49" charset="0"/>
                <a:cs typeface="Courier New" pitchFamily="49" charset="0"/>
              </a:rPr>
              <a:t>} </a:t>
            </a:r>
            <a:r>
              <a:rPr lang="en-US" b="1">
                <a:latin typeface="Courier New" pitchFamily="49" charset="0"/>
                <a:cs typeface="Courier New" pitchFamily="49" charset="0"/>
              </a:rPr>
              <a:t>catch </a:t>
            </a:r>
            <a:r>
              <a:rPr lang="en-US" b="1" smtClean="0">
                <a:latin typeface="Courier New" pitchFamily="49" charset="0"/>
                <a:cs typeface="Courier New" pitchFamily="49" charset="0"/>
              </a:rPr>
              <a:t>(Exception </a:t>
            </a:r>
            <a:r>
              <a:rPr lang="en-US" b="1" dirty="0">
                <a:latin typeface="Courier New" pitchFamily="49" charset="0"/>
                <a:cs typeface="Courier New" pitchFamily="49" charset="0"/>
              </a:rPr>
              <a:t>e) {</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System.out.println("Required integer!");</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while </a:t>
            </a:r>
            <a:r>
              <a:rPr lang="en-US" b="1" dirty="0" smtClean="0">
                <a:latin typeface="Courier New" pitchFamily="49" charset="0"/>
                <a:cs typeface="Courier New" pitchFamily="49" charset="0"/>
              </a:rPr>
              <a:t>(cont </a:t>
            </a:r>
            <a:r>
              <a:rPr lang="en-US" b="1">
                <a:latin typeface="Courier New" pitchFamily="49" charset="0"/>
                <a:cs typeface="Courier New" pitchFamily="49" charset="0"/>
              </a:rPr>
              <a:t>== </a:t>
            </a:r>
            <a:r>
              <a:rPr lang="en-US" b="1" smtClean="0">
                <a:latin typeface="Courier New" pitchFamily="49" charset="0"/>
                <a:cs typeface="Courier New" pitchFamily="49" charset="0"/>
              </a:rPr>
              <a:t>true|| n&lt;10 || n&gt;50);</a:t>
            </a:r>
            <a:endParaRPr lang="en-US" b="1" dirty="0">
              <a:latin typeface="Courier New" pitchFamily="49" charset="0"/>
              <a:cs typeface="Courier New" pitchFamily="49" charset="0"/>
            </a:endParaRPr>
          </a:p>
        </p:txBody>
      </p:sp>
      <p:sp>
        <p:nvSpPr>
          <p:cNvPr id="5" name="TextBox 4"/>
          <p:cNvSpPr txBox="1"/>
          <p:nvPr/>
        </p:nvSpPr>
        <p:spPr>
          <a:xfrm>
            <a:off x="762000" y="1219201"/>
            <a:ext cx="7620000" cy="461665"/>
          </a:xfrm>
          <a:prstGeom prst="rect">
            <a:avLst/>
          </a:prstGeom>
          <a:solidFill>
            <a:srgbClr val="0000CC"/>
          </a:solidFill>
        </p:spPr>
        <p:txBody>
          <a:bodyPr wrap="square" rtlCol="0">
            <a:spAutoFit/>
          </a:bodyPr>
          <a:lstStyle/>
          <a:p>
            <a:pPr algn="ctr"/>
            <a:r>
              <a:rPr lang="en-US" sz="2400" smtClean="0">
                <a:solidFill>
                  <a:schemeClr val="bg1"/>
                </a:solidFill>
              </a:rPr>
              <a:t>Using try…catch to input an integer    10&lt;=n&lt;=50</a:t>
            </a:r>
            <a:endParaRPr lang="en-US" sz="2400" dirty="0">
              <a:solidFill>
                <a:schemeClr val="bg1"/>
              </a:solidFill>
            </a:endParaRP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smtClean="0"/>
              <a:t>The </a:t>
            </a:r>
            <a:r>
              <a:rPr lang="en-US" i="1" dirty="0" smtClean="0"/>
              <a:t>finally </a:t>
            </a:r>
            <a:r>
              <a:rPr lang="en-US" dirty="0" smtClean="0"/>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a:t>
            </a:r>
            <a:r>
              <a:rPr lang="en-US" sz="2800" dirty="0" smtClean="0"/>
              <a:t>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a:t>
            </a:r>
            <a:r>
              <a:rPr lang="en-US" sz="2800" dirty="0" smtClean="0"/>
              <a:t>it.</a:t>
            </a:r>
          </a:p>
          <a:p>
            <a:pPr lvl="1">
              <a:buClrTx/>
            </a:pPr>
            <a:r>
              <a:rPr lang="en-US" sz="2400" dirty="0"/>
              <a:t>The try block executes to completion without throwing any exceptions whatsoever</a:t>
            </a:r>
            <a:r>
              <a:rPr lang="en-US" sz="2400" dirty="0" smtClean="0"/>
              <a:t>.</a:t>
            </a:r>
          </a:p>
          <a:p>
            <a:pPr lvl="1">
              <a:buClrTx/>
            </a:pPr>
            <a:r>
              <a:rPr lang="en-US" sz="2400" dirty="0" smtClean="0"/>
              <a:t>The </a:t>
            </a:r>
            <a:r>
              <a:rPr lang="en-US" sz="2400" dirty="0"/>
              <a:t>try block throws an exception that is handled by one of the catch blocks</a:t>
            </a:r>
            <a:r>
              <a:rPr lang="en-US" sz="2400" dirty="0" smtClean="0"/>
              <a:t>.</a:t>
            </a:r>
          </a:p>
          <a:p>
            <a:pPr lvl="1">
              <a:buClrTx/>
            </a:pPr>
            <a:r>
              <a:rPr lang="en-US" sz="2400" dirty="0" smtClean="0"/>
              <a:t>The </a:t>
            </a:r>
            <a:r>
              <a:rPr lang="en-US" sz="2400" dirty="0"/>
              <a:t>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r>
              <a:rPr lang="en-US" sz="2400" b="1" dirty="0"/>
              <a:t/>
            </a:r>
            <a:br>
              <a:rPr lang="en-US" sz="2400" b="1"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p:txBody>
      </p:sp>
    </p:spTree>
    <p:extLst>
      <p:ext uri="{BB962C8B-B14F-4D97-AF65-F5344CB8AC3E}">
        <p14:creationId xmlns:p14="http://schemas.microsoft.com/office/powerpoint/2010/main" val="3096683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smtClean="0"/>
              <a:t/>
            </a:r>
            <a:br>
              <a:rPr lang="en-US" dirty="0" smtClean="0"/>
            </a:br>
            <a:r>
              <a:rPr lang="en-US" dirty="0"/>
              <a:t/>
            </a:r>
            <a:br>
              <a:rPr lang="en-US" dirty="0"/>
            </a:br>
            <a:r>
              <a:rPr lang="en-US" dirty="0" smtClean="0"/>
              <a:t>Nesting </a:t>
            </a:r>
            <a:r>
              <a:rPr lang="en-US" dirty="0"/>
              <a:t>of try/catch Blocks</a:t>
            </a:r>
            <a:br>
              <a:rPr lang="en-US" dirty="0"/>
            </a:br>
            <a:r>
              <a:rPr lang="en-US" dirty="0"/>
              <a:t/>
            </a: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a:t>
            </a:r>
            <a:r>
              <a:rPr lang="en-US" sz="2400" dirty="0" smtClean="0"/>
              <a:t>statement.</a:t>
            </a:r>
            <a:r>
              <a:rPr lang="en-US" sz="2400" dirty="0"/>
              <a:t/>
            </a:r>
            <a:br>
              <a:rPr lang="en-US" sz="2400" dirty="0"/>
            </a:br>
            <a:r>
              <a:rPr lang="en-US" sz="2400" dirty="0"/>
              <a:t/>
            </a:r>
            <a:br>
              <a:rPr lang="en-US" sz="2400" dirty="0"/>
            </a:br>
            <a:endParaRPr lang="en-US" sz="2000" dirty="0" smtClean="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solidFill>
              <a:srgbClr val="FFFF00"/>
            </a:solidFill>
            <a:ln w="9525">
              <a:solidFill>
                <a:srgbClr val="FF000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a:t>
              </a:r>
              <a:r>
                <a:rPr lang="en-US" b="1" dirty="0" smtClean="0">
                  <a:solidFill>
                    <a:srgbClr val="0000CC"/>
                  </a:solidFill>
                  <a:latin typeface="Courier New" pitchFamily="49" charset="0"/>
                  <a:cs typeface="Courier New" pitchFamily="49" charset="0"/>
                </a:rPr>
                <a:t>Pseudo code.</a:t>
              </a:r>
              <a:r>
                <a:rPr lang="en-US" b="1" dirty="0">
                  <a:solidFill>
                    <a:srgbClr val="0000CC"/>
                  </a:solidFill>
                  <a:latin typeface="Courier New" pitchFamily="49" charset="0"/>
                  <a:cs typeface="Courier New" pitchFamily="49" charset="0"/>
                </a:rPr>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try </a:t>
              </a:r>
              <a:r>
                <a:rPr lang="en-US" b="1" dirty="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open </a:t>
              </a:r>
              <a:r>
                <a:rPr lang="en-US" dirty="0">
                  <a:solidFill>
                    <a:srgbClr val="FF0000"/>
                  </a:solidFill>
                  <a:latin typeface="Courier New" pitchFamily="49" charset="0"/>
                  <a:cs typeface="Courier New" pitchFamily="49" charset="0"/>
                </a:rPr>
                <a:t>a DEFAULT file instead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catch </a:t>
              </a:r>
              <a:r>
                <a:rPr lang="en-US" b="1" dirty="0">
                  <a:solidFill>
                    <a:srgbClr val="FF0000"/>
                  </a:solidFill>
                  <a:latin typeface="Courier New" pitchFamily="49" charset="0"/>
                  <a:cs typeface="Courier New" pitchFamily="49" charset="0"/>
                </a:rPr>
                <a:t>(FileNotFoundException e2) {</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attempt </a:t>
              </a:r>
              <a:r>
                <a:rPr lang="en-US" dirty="0">
                  <a:solidFill>
                    <a:srgbClr val="FF0000"/>
                  </a:solidFill>
                  <a:latin typeface="Courier New" pitchFamily="49" charset="0"/>
                  <a:cs typeface="Courier New" pitchFamily="49" charset="0"/>
                </a:rPr>
                <a:t>to recover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smtClean="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p:cNvSpPr>
          <p:nvPr>
            <p:ph type="title"/>
          </p:nvPr>
        </p:nvSpPr>
        <p:spPr>
          <a:xfrm>
            <a:off x="0" y="198438"/>
            <a:ext cx="9144000" cy="715962"/>
          </a:xfrm>
        </p:spPr>
        <p:txBody>
          <a:bodyPr/>
          <a:lstStyle/>
          <a:p>
            <a:r>
              <a:rPr lang="en-US" sz="3600" dirty="0" smtClean="0"/>
              <a:t>Creating Your Own Exception Classes (1)</a:t>
            </a:r>
          </a:p>
        </p:txBody>
      </p:sp>
      <p:sp>
        <p:nvSpPr>
          <p:cNvPr id="44037" name="Rectangle 3"/>
          <p:cNvSpPr>
            <a:spLocks noGrp="1"/>
          </p:cNvSpPr>
          <p:nvPr>
            <p:ph type="body" idx="1"/>
          </p:nvPr>
        </p:nvSpPr>
        <p:spPr/>
        <p:txBody>
          <a:bodyPr/>
          <a:lstStyle/>
          <a:p>
            <a:pPr>
              <a:buClrTx/>
              <a:buSzTx/>
              <a:buFont typeface="Arial" pitchFamily="34" charset="0"/>
              <a:buChar char="•"/>
            </a:pPr>
            <a:r>
              <a:rPr lang="en-US" dirty="0" smtClean="0">
                <a:solidFill>
                  <a:srgbClr val="FF0000"/>
                </a:solidFill>
                <a:latin typeface="Calibri" pitchFamily="34" charset="0"/>
              </a:rPr>
              <a:t>Decide whether you want a checked or a runtime exception.</a:t>
            </a:r>
          </a:p>
          <a:p>
            <a:pPr lvl="1"/>
            <a:r>
              <a:rPr lang="en-US" dirty="0" smtClean="0"/>
              <a:t>Checked exceptions should extend java.lang.Exception or one of its subclasses. </a:t>
            </a:r>
          </a:p>
          <a:p>
            <a:pPr lvl="1"/>
            <a:r>
              <a:rPr lang="en-US" dirty="0" smtClean="0"/>
              <a:t>Runtime exceptions should extend java.lang.RuntimeException or one of its subclasses</a:t>
            </a:r>
          </a:p>
        </p:txBody>
      </p:sp>
    </p:spTree>
    <p:extLst>
      <p:ext uri="{BB962C8B-B14F-4D97-AF65-F5344CB8AC3E}">
        <p14:creationId xmlns:p14="http://schemas.microsoft.com/office/powerpoint/2010/main" val="2234472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p:nvPr>
        </p:nvSpPr>
        <p:spPr>
          <a:xfrm>
            <a:off x="0" y="198438"/>
            <a:ext cx="9144000" cy="715962"/>
          </a:xfrm>
        </p:spPr>
        <p:txBody>
          <a:bodyPr/>
          <a:lstStyle/>
          <a:p>
            <a:r>
              <a:rPr lang="en-US" sz="3600" dirty="0" smtClean="0"/>
              <a:t>Creating Your Own Exception Classes (2)</a:t>
            </a:r>
          </a:p>
        </p:txBody>
      </p:sp>
      <p:sp>
        <p:nvSpPr>
          <p:cNvPr id="45061" name="Rectangle 3"/>
          <p:cNvSpPr>
            <a:spLocks noGrp="1"/>
          </p:cNvSpPr>
          <p:nvPr>
            <p:ph type="body" idx="1"/>
          </p:nvPr>
        </p:nvSpPr>
        <p:spPr/>
        <p:txBody>
          <a:bodyPr/>
          <a:lstStyle/>
          <a:p>
            <a:pPr marL="0" indent="0">
              <a:buClrTx/>
              <a:buSzTx/>
              <a:buFont typeface="Wingdings" pitchFamily="2" charset="2"/>
              <a:buNone/>
            </a:pPr>
            <a:r>
              <a:rPr lang="en-US" dirty="0" smtClean="0">
                <a:solidFill>
                  <a:srgbClr val="FF0000"/>
                </a:solidFill>
              </a:rPr>
              <a:t>Create your own exception class with it’s constructor</a:t>
            </a:r>
          </a:p>
          <a:p>
            <a:pPr>
              <a:buClrTx/>
              <a:buSzTx/>
              <a:buFont typeface="Wingdings" pitchFamily="2" charset="2"/>
              <a:buNone/>
            </a:pPr>
            <a:r>
              <a:rPr lang="en-US" dirty="0" smtClean="0"/>
              <a:t>class </a:t>
            </a:r>
            <a:r>
              <a:rPr lang="en-US" b="1" dirty="0" smtClean="0"/>
              <a:t>InvalidAge</a:t>
            </a:r>
            <a:r>
              <a:rPr lang="en-US" dirty="0" smtClean="0"/>
              <a:t> extends </a:t>
            </a:r>
            <a:r>
              <a:rPr lang="en-US" b="1" dirty="0" smtClean="0"/>
              <a:t>Exception</a:t>
            </a:r>
            <a:r>
              <a:rPr lang="en-US" dirty="0" smtClean="0"/>
              <a:t>{</a:t>
            </a:r>
          </a:p>
          <a:p>
            <a:pPr>
              <a:buClrTx/>
              <a:buSzTx/>
              <a:buFont typeface="Wingdings" pitchFamily="2" charset="2"/>
              <a:buNone/>
            </a:pPr>
            <a:r>
              <a:rPr lang="en-US" dirty="0" smtClean="0"/>
              <a:t>    public InvalidAge(String mes) {</a:t>
            </a:r>
          </a:p>
          <a:p>
            <a:pPr>
              <a:buClrTx/>
              <a:buSzTx/>
              <a:buFont typeface="Wingdings" pitchFamily="2" charset="2"/>
              <a:buNone/>
            </a:pPr>
            <a:r>
              <a:rPr lang="en-US" dirty="0" smtClean="0"/>
              <a:t>        super(mes);</a:t>
            </a:r>
          </a:p>
          <a:p>
            <a:pPr>
              <a:buClrTx/>
              <a:buSzTx/>
              <a:buFont typeface="Wingdings" pitchFamily="2" charset="2"/>
              <a:buNone/>
            </a:pPr>
            <a:r>
              <a:rPr lang="en-US" dirty="0" smtClean="0"/>
              <a:t>    }</a:t>
            </a:r>
          </a:p>
          <a:p>
            <a:pPr>
              <a:buClrTx/>
              <a:buSzTx/>
              <a:buFont typeface="Wingdings" pitchFamily="2" charset="2"/>
              <a:buNone/>
            </a:pPr>
            <a:r>
              <a:rPr lang="en-US" dirty="0" smtClean="0"/>
              <a:t>}</a:t>
            </a:r>
          </a:p>
        </p:txBody>
      </p:sp>
    </p:spTree>
    <p:extLst>
      <p:ext uri="{BB962C8B-B14F-4D97-AF65-F5344CB8AC3E}">
        <p14:creationId xmlns:p14="http://schemas.microsoft.com/office/powerpoint/2010/main" val="3659188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0" y="198438"/>
            <a:ext cx="9144000" cy="715962"/>
          </a:xfrm>
        </p:spPr>
        <p:txBody>
          <a:bodyPr/>
          <a:lstStyle/>
          <a:p>
            <a:r>
              <a:rPr lang="en-US" sz="3600" dirty="0" smtClean="0"/>
              <a:t>Creating Your Own Exception Classes (3)</a:t>
            </a:r>
          </a:p>
        </p:txBody>
      </p:sp>
      <p:sp>
        <p:nvSpPr>
          <p:cNvPr id="46085" name="Rectangle 3"/>
          <p:cNvSpPr>
            <a:spLocks noGrp="1"/>
          </p:cNvSpPr>
          <p:nvPr>
            <p:ph type="body" idx="1"/>
          </p:nvPr>
        </p:nvSpPr>
        <p:spPr/>
        <p:txBody>
          <a:bodyPr/>
          <a:lstStyle/>
          <a:p>
            <a:pPr>
              <a:buClrTx/>
              <a:buSzTx/>
              <a:buFont typeface="Wingdings" pitchFamily="2" charset="2"/>
              <a:buNone/>
            </a:pPr>
            <a:r>
              <a:rPr lang="en-US" sz="2800" dirty="0" smtClean="0">
                <a:solidFill>
                  <a:srgbClr val="FF0000"/>
                </a:solidFill>
              </a:rPr>
              <a:t>//Use it in some method </a:t>
            </a:r>
          </a:p>
          <a:p>
            <a:pPr>
              <a:buClrTx/>
              <a:buSzTx/>
              <a:buFont typeface="Wingdings" pitchFamily="2" charset="2"/>
              <a:buNone/>
            </a:pPr>
            <a:r>
              <a:rPr lang="en-US" sz="2800" dirty="0" smtClean="0"/>
              <a:t>class MyClass{</a:t>
            </a:r>
          </a:p>
          <a:p>
            <a:pPr>
              <a:buClrTx/>
              <a:buSzTx/>
              <a:buFont typeface="Wingdings" pitchFamily="2" charset="2"/>
              <a:buNone/>
            </a:pPr>
            <a:r>
              <a:rPr lang="en-US" sz="2800" dirty="0" smtClean="0"/>
              <a:t>    public void MyMethod(int a) </a:t>
            </a:r>
            <a:r>
              <a:rPr lang="en-US" sz="2800" b="1" dirty="0" smtClean="0"/>
              <a:t>throws</a:t>
            </a:r>
            <a:r>
              <a:rPr lang="en-US" sz="2800" dirty="0" smtClean="0"/>
              <a:t> InvalidAge{</a:t>
            </a:r>
          </a:p>
          <a:p>
            <a:pPr>
              <a:buClrTx/>
              <a:buSzTx/>
              <a:buFont typeface="Wingdings" pitchFamily="2" charset="2"/>
              <a:buNone/>
            </a:pPr>
            <a:r>
              <a:rPr lang="en-US" sz="2800" dirty="0" smtClean="0"/>
              <a:t>        if(a&lt;0)</a:t>
            </a:r>
          </a:p>
          <a:p>
            <a:pPr>
              <a:buClrTx/>
              <a:buSzTx/>
              <a:buFont typeface="Wingdings" pitchFamily="2" charset="2"/>
              <a:buNone/>
            </a:pPr>
            <a:r>
              <a:rPr lang="en-US" sz="2800" dirty="0" smtClean="0"/>
              <a:t>            </a:t>
            </a:r>
            <a:r>
              <a:rPr lang="en-US" sz="2800" b="1" dirty="0" smtClean="0"/>
              <a:t>throw</a:t>
            </a:r>
            <a:r>
              <a:rPr lang="en-US" sz="2800" dirty="0" smtClean="0"/>
              <a:t> new InvalidAge("Age invalid!");</a:t>
            </a:r>
          </a:p>
          <a:p>
            <a:pPr>
              <a:buClrTx/>
              <a:buSzTx/>
              <a:buFont typeface="Wingdings" pitchFamily="2" charset="2"/>
              <a:buNone/>
            </a:pPr>
            <a:r>
              <a:rPr lang="en-US" sz="2800" dirty="0" smtClean="0"/>
              <a:t>    }</a:t>
            </a:r>
          </a:p>
          <a:p>
            <a:pPr>
              <a:buClrTx/>
              <a:buSzTx/>
              <a:buFont typeface="Wingdings" pitchFamily="2" charset="2"/>
              <a:buNone/>
            </a:pPr>
            <a:r>
              <a:rPr lang="en-US" sz="2800" dirty="0" smtClean="0"/>
              <a:t>}</a:t>
            </a:r>
          </a:p>
        </p:txBody>
      </p:sp>
    </p:spTree>
    <p:extLst>
      <p:ext uri="{BB962C8B-B14F-4D97-AF65-F5344CB8AC3E}">
        <p14:creationId xmlns:p14="http://schemas.microsoft.com/office/powerpoint/2010/main" val="141669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p:nvPr>
        </p:nvSpPr>
        <p:spPr>
          <a:xfrm>
            <a:off x="0" y="198438"/>
            <a:ext cx="9144000" cy="715962"/>
          </a:xfrm>
        </p:spPr>
        <p:txBody>
          <a:bodyPr/>
          <a:lstStyle/>
          <a:p>
            <a:r>
              <a:rPr lang="en-US" sz="3600" dirty="0" smtClean="0"/>
              <a:t>Creating Your Own Exception Classes (4)</a:t>
            </a:r>
          </a:p>
        </p:txBody>
      </p:sp>
      <p:sp>
        <p:nvSpPr>
          <p:cNvPr id="47109" name="Rectangle 3"/>
          <p:cNvSpPr>
            <a:spLocks noGrp="1"/>
          </p:cNvSpPr>
          <p:nvPr>
            <p:ph type="body" idx="1"/>
          </p:nvPr>
        </p:nvSpPr>
        <p:spPr/>
        <p:txBody>
          <a:bodyPr/>
          <a:lstStyle/>
          <a:p>
            <a:pPr>
              <a:buClrTx/>
              <a:buSzTx/>
              <a:buFont typeface="Wingdings" pitchFamily="2" charset="2"/>
              <a:buNone/>
            </a:pPr>
            <a:r>
              <a:rPr lang="en-US" sz="2800" dirty="0" smtClean="0">
                <a:solidFill>
                  <a:srgbClr val="FF0000"/>
                </a:solidFill>
              </a:rPr>
              <a:t>//Using try-catch when this method is called</a:t>
            </a:r>
          </a:p>
          <a:p>
            <a:pPr>
              <a:buClrTx/>
              <a:buSzTx/>
              <a:buFont typeface="Wingdings" pitchFamily="2" charset="2"/>
              <a:buNone/>
            </a:pPr>
            <a:r>
              <a:rPr lang="en-US" sz="2800" dirty="0" smtClean="0"/>
              <a:t>try {</a:t>
            </a:r>
          </a:p>
          <a:p>
            <a:pPr>
              <a:buClrTx/>
              <a:buSzTx/>
              <a:buFont typeface="Wingdings" pitchFamily="2" charset="2"/>
              <a:buNone/>
            </a:pPr>
            <a:r>
              <a:rPr lang="en-US" sz="2800" dirty="0" smtClean="0"/>
              <a:t>            MyClass class1 = new MyClass();</a:t>
            </a:r>
          </a:p>
          <a:p>
            <a:pPr>
              <a:buClrTx/>
              <a:buSzTx/>
              <a:buFont typeface="Wingdings" pitchFamily="2" charset="2"/>
              <a:buNone/>
            </a:pPr>
            <a:r>
              <a:rPr lang="en-US" sz="2800" dirty="0" smtClean="0"/>
              <a:t>            class1.MyMethod(-5);</a:t>
            </a:r>
          </a:p>
          <a:p>
            <a:pPr>
              <a:buClrTx/>
              <a:buSzTx/>
              <a:buFont typeface="Wingdings" pitchFamily="2" charset="2"/>
              <a:buNone/>
            </a:pPr>
            <a:r>
              <a:rPr lang="en-US" sz="2800" dirty="0" smtClean="0"/>
              <a:t>	} catch (InvalidAge ex) {</a:t>
            </a:r>
          </a:p>
          <a:p>
            <a:pPr>
              <a:buClrTx/>
              <a:buSzTx/>
              <a:buFont typeface="Wingdings" pitchFamily="2" charset="2"/>
              <a:buNone/>
            </a:pPr>
            <a:r>
              <a:rPr lang="en-US" sz="2800" dirty="0" smtClean="0"/>
              <a:t>            System.out.println(ex.getMessage());</a:t>
            </a:r>
          </a:p>
          <a:p>
            <a:pPr>
              <a:buClrTx/>
              <a:buSzTx/>
              <a:buFont typeface="Wingdings" pitchFamily="2" charset="2"/>
              <a:buNone/>
            </a:pPr>
            <a:r>
              <a:rPr lang="en-US" sz="2800" dirty="0" smtClean="0"/>
              <a:t>   }</a:t>
            </a:r>
          </a:p>
        </p:txBody>
      </p:sp>
    </p:spTree>
    <p:extLst>
      <p:ext uri="{BB962C8B-B14F-4D97-AF65-F5344CB8AC3E}">
        <p14:creationId xmlns:p14="http://schemas.microsoft.com/office/powerpoint/2010/main" val="4180449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dirty="0" smtClean="0">
                <a:latin typeface="Calibri" pitchFamily="34" charset="0"/>
              </a:rPr>
              <a:t>Objectives</a:t>
            </a:r>
          </a:p>
        </p:txBody>
      </p:sp>
      <p:sp>
        <p:nvSpPr>
          <p:cNvPr id="3077" name="Rectangle 3"/>
          <p:cNvSpPr>
            <a:spLocks noGrp="1"/>
          </p:cNvSpPr>
          <p:nvPr>
            <p:ph type="body" idx="1"/>
          </p:nvPr>
        </p:nvSpPr>
        <p:spPr/>
        <p:txBody>
          <a:bodyPr/>
          <a:lstStyle/>
          <a:p>
            <a:pPr>
              <a:buClrTx/>
              <a:buSzTx/>
            </a:pPr>
            <a:r>
              <a:rPr lang="en-US" dirty="0" smtClean="0">
                <a:latin typeface="Calibri" pitchFamily="34" charset="0"/>
              </a:rPr>
              <a:t>Exception Handling</a:t>
            </a:r>
          </a:p>
          <a:p>
            <a:pPr lvl="1">
              <a:buClrTx/>
            </a:pPr>
            <a:r>
              <a:rPr lang="en-US" dirty="0" smtClean="0"/>
              <a:t>try block</a:t>
            </a:r>
            <a:endParaRPr lang="en-US" dirty="0"/>
          </a:p>
          <a:p>
            <a:pPr lvl="1"/>
            <a:r>
              <a:rPr lang="en-US" dirty="0" smtClean="0"/>
              <a:t>catch block</a:t>
            </a:r>
            <a:endParaRPr lang="en-US" dirty="0"/>
          </a:p>
          <a:p>
            <a:pPr lvl="1"/>
            <a:r>
              <a:rPr lang="en-US" dirty="0" smtClean="0"/>
              <a:t>finally block</a:t>
            </a:r>
          </a:p>
          <a:p>
            <a:pPr lvl="1"/>
            <a:r>
              <a:rPr lang="en-US" dirty="0" smtClean="0"/>
              <a:t>custom exception class</a:t>
            </a:r>
            <a:endParaRPr lang="en-US" dirty="0"/>
          </a:p>
        </p:txBody>
      </p:sp>
    </p:spTree>
    <p:extLst>
      <p:ext uri="{BB962C8B-B14F-4D97-AF65-F5344CB8AC3E}">
        <p14:creationId xmlns:p14="http://schemas.microsoft.com/office/powerpoint/2010/main" val="3324952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p:cNvSpPr>
          <p:nvPr>
            <p:ph type="title"/>
          </p:nvPr>
        </p:nvSpPr>
        <p:spPr/>
        <p:txBody>
          <a:bodyPr/>
          <a:lstStyle/>
          <a:p>
            <a:r>
              <a:rPr lang="en-US" dirty="0" smtClean="0"/>
              <a:t>Exceptions and Overriding</a:t>
            </a:r>
          </a:p>
        </p:txBody>
      </p:sp>
      <p:sp>
        <p:nvSpPr>
          <p:cNvPr id="48133" name="Rectangle 3"/>
          <p:cNvSpPr>
            <a:spLocks noGrp="1"/>
          </p:cNvSpPr>
          <p:nvPr>
            <p:ph type="body" idx="1"/>
          </p:nvPr>
        </p:nvSpPr>
        <p:spPr/>
        <p:txBody>
          <a:bodyPr/>
          <a:lstStyle/>
          <a:p>
            <a:pPr>
              <a:buClrTx/>
              <a:buSzTx/>
              <a:buFont typeface="Arial" pitchFamily="34" charset="0"/>
              <a:buChar char="•"/>
            </a:pPr>
            <a:r>
              <a:rPr lang="en-US" dirty="0" smtClean="0"/>
              <a:t>When you extend a class and override a method, the Java </a:t>
            </a:r>
            <a:r>
              <a:rPr lang="en-US" smtClean="0"/>
              <a:t>compiler </a:t>
            </a:r>
            <a:r>
              <a:rPr lang="en-US" u="sng" smtClean="0"/>
              <a:t>insists (đòi hỏi)</a:t>
            </a:r>
            <a:r>
              <a:rPr lang="en-US" smtClean="0"/>
              <a:t> </a:t>
            </a:r>
            <a:r>
              <a:rPr lang="en-US" dirty="0" smtClean="0"/>
              <a:t>that all exception classes thrown by the </a:t>
            </a:r>
            <a:r>
              <a:rPr lang="en-US" u="sng" dirty="0" smtClean="0"/>
              <a:t>new method</a:t>
            </a:r>
            <a:r>
              <a:rPr lang="en-US" dirty="0" smtClean="0"/>
              <a:t> must be the </a:t>
            </a:r>
            <a:r>
              <a:rPr lang="en-US" u="sng" dirty="0" smtClean="0"/>
              <a:t>same as</a:t>
            </a:r>
            <a:r>
              <a:rPr lang="en-US" dirty="0" smtClean="0"/>
              <a:t>, or </a:t>
            </a:r>
            <a:r>
              <a:rPr lang="en-US" u="sng" dirty="0" smtClean="0"/>
              <a:t>subclasses</a:t>
            </a:r>
            <a:r>
              <a:rPr lang="en-US" dirty="0" smtClean="0"/>
              <a:t> of, the exception classes thrown by the </a:t>
            </a:r>
            <a:r>
              <a:rPr lang="en-US" u="sng" dirty="0" smtClean="0"/>
              <a:t>original method</a:t>
            </a:r>
            <a:r>
              <a:rPr lang="en-US" dirty="0" smtClean="0"/>
              <a:t>.</a:t>
            </a:r>
          </a:p>
          <a:p>
            <a:pPr>
              <a:buClrTx/>
              <a:buSzTx/>
              <a:buFont typeface="Arial" pitchFamily="34" charset="0"/>
              <a:buChar char="•"/>
            </a:pPr>
            <a:endParaRPr lang="en-US" dirty="0" smtClean="0"/>
          </a:p>
        </p:txBody>
      </p:sp>
    </p:spTree>
    <p:extLst>
      <p:ext uri="{BB962C8B-B14F-4D97-AF65-F5344CB8AC3E}">
        <p14:creationId xmlns:p14="http://schemas.microsoft.com/office/powerpoint/2010/main" val="2379564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latin typeface="Arial" charset="0"/>
                <a:cs typeface="Arial" charset="0"/>
              </a:rPr>
              <a:t>Assertions</a:t>
            </a:r>
          </a:p>
        </p:txBody>
      </p:sp>
      <p:sp>
        <p:nvSpPr>
          <p:cNvPr id="45059" name="Content Placeholder 2"/>
          <p:cNvSpPr>
            <a:spLocks noGrp="1"/>
          </p:cNvSpPr>
          <p:nvPr>
            <p:ph idx="1"/>
          </p:nvPr>
        </p:nvSpPr>
        <p:spPr>
          <a:xfrm>
            <a:off x="457200" y="990600"/>
            <a:ext cx="8229600" cy="2514600"/>
          </a:xfrm>
        </p:spPr>
        <p:txBody>
          <a:bodyPr/>
          <a:lstStyle/>
          <a:p>
            <a:pPr>
              <a:lnSpc>
                <a:spcPct val="80000"/>
              </a:lnSpc>
            </a:pPr>
            <a:r>
              <a:rPr lang="en-US" sz="2400" dirty="0" smtClean="0">
                <a:latin typeface="Arial" charset="0"/>
                <a:cs typeface="Arial" charset="0"/>
              </a:rPr>
              <a:t>Assertions are introduced in Java 1.4</a:t>
            </a:r>
          </a:p>
          <a:p>
            <a:pPr>
              <a:lnSpc>
                <a:spcPct val="80000"/>
              </a:lnSpc>
            </a:pPr>
            <a:r>
              <a:rPr lang="en-US" sz="2400" dirty="0" smtClean="0">
                <a:latin typeface="Arial" charset="0"/>
                <a:cs typeface="Arial" charset="0"/>
              </a:rPr>
              <a:t>2 Ways of writing assertion statements:</a:t>
            </a:r>
          </a:p>
          <a:p>
            <a:pPr lvl="1">
              <a:lnSpc>
                <a:spcPct val="80000"/>
              </a:lnSpc>
              <a:buFont typeface="Arial" charset="0"/>
              <a:buNone/>
            </a:pPr>
            <a:r>
              <a:rPr lang="en-US" sz="2400" dirty="0" smtClean="0">
                <a:solidFill>
                  <a:srgbClr val="FF0000"/>
                </a:solidFill>
                <a:latin typeface="Courier New" pitchFamily="49" charset="0"/>
                <a:cs typeface="Arial" charset="0"/>
              </a:rPr>
              <a:t>assert</a:t>
            </a:r>
            <a:r>
              <a:rPr lang="en-US" sz="2400" dirty="0" smtClean="0">
                <a:solidFill>
                  <a:srgbClr val="FF0000"/>
                </a:solidFill>
                <a:latin typeface="Arial" charset="0"/>
                <a:cs typeface="Arial" charset="0"/>
              </a:rPr>
              <a:t> expression;</a:t>
            </a:r>
            <a:r>
              <a:rPr lang="en-US" sz="2400" dirty="0" smtClean="0">
                <a:latin typeface="Arial" charset="0"/>
                <a:cs typeface="Arial" charset="0"/>
              </a:rPr>
              <a:t> // true-false condition</a:t>
            </a:r>
          </a:p>
          <a:p>
            <a:pPr lvl="1">
              <a:lnSpc>
                <a:spcPct val="80000"/>
              </a:lnSpc>
              <a:buFont typeface="Arial" charset="0"/>
              <a:buNone/>
            </a:pPr>
            <a:r>
              <a:rPr lang="en-US" sz="2400" dirty="0" smtClean="0">
                <a:solidFill>
                  <a:srgbClr val="FF0000"/>
                </a:solidFill>
                <a:latin typeface="Courier New" pitchFamily="49" charset="0"/>
                <a:cs typeface="Arial" charset="0"/>
              </a:rPr>
              <a:t>assert</a:t>
            </a:r>
            <a:r>
              <a:rPr lang="en-US" sz="2400" dirty="0" smtClean="0">
                <a:solidFill>
                  <a:srgbClr val="FF0000"/>
                </a:solidFill>
                <a:latin typeface="Arial" charset="0"/>
                <a:cs typeface="Arial" charset="0"/>
              </a:rPr>
              <a:t> </a:t>
            </a:r>
            <a:r>
              <a:rPr lang="en-US" sz="2400" i="1" dirty="0" smtClean="0">
                <a:solidFill>
                  <a:srgbClr val="FF0000"/>
                </a:solidFill>
                <a:latin typeface="Arial" charset="0"/>
                <a:cs typeface="Arial" charset="0"/>
              </a:rPr>
              <a:t>expression1:</a:t>
            </a:r>
            <a:r>
              <a:rPr lang="en-US" sz="2400" i="1" dirty="0" smtClean="0">
                <a:solidFill>
                  <a:srgbClr val="0000FF"/>
                </a:solidFill>
                <a:latin typeface="Arial" charset="0"/>
                <a:cs typeface="Arial" charset="0"/>
              </a:rPr>
              <a:t>expression2;</a:t>
            </a:r>
            <a:r>
              <a:rPr lang="en-US" sz="2400" i="1" dirty="0" smtClean="0">
                <a:latin typeface="Arial" charset="0"/>
                <a:cs typeface="Arial" charset="0"/>
              </a:rPr>
              <a:t> </a:t>
            </a:r>
            <a:r>
              <a:rPr lang="en-US" sz="2400" dirty="0" smtClean="0">
                <a:latin typeface="Arial" charset="0"/>
                <a:cs typeface="Arial" charset="0"/>
              </a:rPr>
              <a:t>//        </a:t>
            </a:r>
          </a:p>
          <a:p>
            <a:pPr lvl="1">
              <a:lnSpc>
                <a:spcPct val="80000"/>
              </a:lnSpc>
              <a:buFont typeface="Arial" charset="0"/>
              <a:buNone/>
            </a:pPr>
            <a:r>
              <a:rPr lang="en-US" dirty="0" smtClean="0">
                <a:latin typeface="Arial" charset="0"/>
                <a:cs typeface="Arial" charset="0"/>
              </a:rPr>
              <a:t>              </a:t>
            </a:r>
            <a:r>
              <a:rPr lang="en-US" sz="2400" dirty="0" smtClean="0">
                <a:solidFill>
                  <a:srgbClr val="FF0000"/>
                </a:solidFill>
                <a:latin typeface="Arial" charset="0"/>
                <a:cs typeface="Arial" charset="0"/>
              </a:rPr>
              <a:t>condiontion:</a:t>
            </a:r>
            <a:r>
              <a:rPr lang="en-US" sz="2400" dirty="0" smtClean="0">
                <a:solidFill>
                  <a:srgbClr val="0000FF"/>
                </a:solidFill>
                <a:latin typeface="Arial" charset="0"/>
                <a:cs typeface="Arial" charset="0"/>
              </a:rPr>
              <a:t>ExceptionMessage</a:t>
            </a:r>
          </a:p>
          <a:p>
            <a:pPr>
              <a:lnSpc>
                <a:spcPct val="80000"/>
              </a:lnSpc>
            </a:pPr>
            <a:r>
              <a:rPr lang="en-US" sz="2400" dirty="0" smtClean="0">
                <a:latin typeface="Arial" charset="0"/>
                <a:cs typeface="Arial" charset="0"/>
              </a:rPr>
              <a:t>You must specify options when the program is compiled and run.</a:t>
            </a:r>
          </a:p>
        </p:txBody>
      </p:sp>
      <p:pic>
        <p:nvPicPr>
          <p:cNvPr id="45061" name="Picture 5"/>
          <p:cNvPicPr>
            <a:picLocks noChangeAspect="1" noChangeArrowheads="1"/>
          </p:cNvPicPr>
          <p:nvPr/>
        </p:nvPicPr>
        <p:blipFill>
          <a:blip r:embed="rId2">
            <a:lum bright="-5000"/>
          </a:blip>
          <a:srcRect/>
          <a:stretch>
            <a:fillRect/>
          </a:stretch>
        </p:blipFill>
        <p:spPr bwMode="auto">
          <a:xfrm>
            <a:off x="5105400" y="3352800"/>
            <a:ext cx="3467100" cy="2266950"/>
          </a:xfrm>
          <a:prstGeom prst="rect">
            <a:avLst/>
          </a:prstGeom>
          <a:noFill/>
          <a:ln w="9525">
            <a:noFill/>
            <a:miter lim="800000"/>
            <a:headEnd/>
            <a:tailEnd/>
          </a:ln>
        </p:spPr>
      </p:pic>
      <p:pic>
        <p:nvPicPr>
          <p:cNvPr id="45062" name="Picture 6"/>
          <p:cNvPicPr>
            <a:picLocks noChangeAspect="1" noChangeArrowheads="1"/>
          </p:cNvPicPr>
          <p:nvPr/>
        </p:nvPicPr>
        <p:blipFill>
          <a:blip r:embed="rId3">
            <a:lum bright="-5000"/>
          </a:blip>
          <a:srcRect/>
          <a:stretch>
            <a:fillRect/>
          </a:stretch>
        </p:blipFill>
        <p:spPr bwMode="auto">
          <a:xfrm>
            <a:off x="381000" y="3429000"/>
            <a:ext cx="4276725" cy="2028825"/>
          </a:xfrm>
          <a:prstGeom prst="rect">
            <a:avLst/>
          </a:prstGeom>
          <a:noFill/>
          <a:ln w="9525">
            <a:noFill/>
            <a:miter lim="800000"/>
            <a:headEnd/>
            <a:tailEnd/>
          </a:ln>
        </p:spPr>
      </p:pic>
      <p:sp>
        <p:nvSpPr>
          <p:cNvPr id="7" name="Rectangle 6"/>
          <p:cNvSpPr/>
          <p:nvPr/>
        </p:nvSpPr>
        <p:spPr>
          <a:xfrm>
            <a:off x="1143000" y="5791200"/>
            <a:ext cx="7239000" cy="838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replace an assertion with an </a:t>
            </a:r>
            <a:r>
              <a:rPr lang="en-US" sz="2400" b="1" i="1" dirty="0" smtClean="0"/>
              <a:t>if</a:t>
            </a:r>
            <a:r>
              <a:rPr lang="en-US" sz="2400" dirty="0" smtClean="0"/>
              <a:t>  statement.</a:t>
            </a:r>
          </a:p>
          <a:p>
            <a:pPr algn="ctr"/>
            <a:r>
              <a:rPr lang="en-US" sz="2400" dirty="0" smtClean="0"/>
              <a:t>In Java from 1.5, the keyword </a:t>
            </a:r>
            <a:r>
              <a:rPr lang="en-US" sz="2400" b="1" i="1" dirty="0" smtClean="0"/>
              <a:t>assert</a:t>
            </a:r>
            <a:r>
              <a:rPr lang="en-US" sz="2400" dirty="0" smtClean="0"/>
              <a:t> is removed.  </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Assertions…</a:t>
            </a:r>
          </a:p>
        </p:txBody>
      </p:sp>
      <p:pic>
        <p:nvPicPr>
          <p:cNvPr id="46084" name="Picture 2"/>
          <p:cNvPicPr>
            <a:picLocks noChangeAspect="1" noChangeArrowheads="1"/>
          </p:cNvPicPr>
          <p:nvPr/>
        </p:nvPicPr>
        <p:blipFill>
          <a:blip r:embed="rId2">
            <a:lum bright="-11000"/>
          </a:blip>
          <a:srcRect/>
          <a:stretch>
            <a:fillRect/>
          </a:stretch>
        </p:blipFill>
        <p:spPr bwMode="auto">
          <a:xfrm>
            <a:off x="838200" y="3886200"/>
            <a:ext cx="7037388" cy="2895600"/>
          </a:xfrm>
          <a:prstGeom prst="rect">
            <a:avLst/>
          </a:prstGeom>
          <a:noFill/>
          <a:ln w="9525">
            <a:noFill/>
            <a:miter lim="800000"/>
            <a:headEnd/>
            <a:tailEnd/>
          </a:ln>
        </p:spPr>
      </p:pic>
      <p:pic>
        <p:nvPicPr>
          <p:cNvPr id="46085" name="Picture 3"/>
          <p:cNvPicPr>
            <a:picLocks noChangeAspect="1" noChangeArrowheads="1"/>
          </p:cNvPicPr>
          <p:nvPr/>
        </p:nvPicPr>
        <p:blipFill>
          <a:blip r:embed="rId3">
            <a:lum bright="-11000"/>
          </a:blip>
          <a:srcRect/>
          <a:stretch>
            <a:fillRect/>
          </a:stretch>
        </p:blipFill>
        <p:spPr bwMode="auto">
          <a:xfrm>
            <a:off x="2571750" y="914400"/>
            <a:ext cx="398145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p:cNvSpPr>
          <p:nvPr>
            <p:ph type="title"/>
          </p:nvPr>
        </p:nvSpPr>
        <p:spPr/>
        <p:txBody>
          <a:bodyPr/>
          <a:lstStyle/>
          <a:p>
            <a:r>
              <a:rPr lang="en-US" dirty="0" smtClean="0"/>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smtClean="0"/>
              <a:t>Exception </a:t>
            </a:r>
            <a:r>
              <a:rPr lang="en-US" sz="3600" dirty="0"/>
              <a:t>Handling</a:t>
            </a:r>
          </a:p>
          <a:p>
            <a:pPr>
              <a:lnSpc>
                <a:spcPct val="80000"/>
              </a:lnSpc>
              <a:buClrTx/>
              <a:buSzTx/>
            </a:pPr>
            <a:r>
              <a:rPr lang="en-US" sz="3600" dirty="0"/>
              <a:t>Multiple  Handlers</a:t>
            </a:r>
          </a:p>
          <a:p>
            <a:pPr>
              <a:lnSpc>
                <a:spcPct val="80000"/>
              </a:lnSpc>
              <a:buClrTx/>
              <a:buSzTx/>
            </a:pPr>
            <a:r>
              <a:rPr lang="en-US" sz="3600" dirty="0"/>
              <a:t>Code Finalization and Cleaning </a:t>
            </a:r>
            <a:r>
              <a:rPr lang="en-US" sz="3600" dirty="0" smtClean="0"/>
              <a:t>Up (finally block)</a:t>
            </a:r>
            <a:endParaRPr lang="en-US" sz="3600" dirty="0"/>
          </a:p>
          <a:p>
            <a:pPr>
              <a:lnSpc>
                <a:spcPct val="80000"/>
              </a:lnSpc>
              <a:buClrTx/>
              <a:buSzTx/>
            </a:pPr>
            <a:r>
              <a:rPr lang="en-US" sz="3600" dirty="0"/>
              <a:t>Custom Exception Classes</a:t>
            </a:r>
          </a:p>
          <a:p>
            <a:pPr>
              <a:lnSpc>
                <a:spcPct val="80000"/>
              </a:lnSpc>
              <a:buClrTx/>
              <a:buSzTx/>
            </a:pPr>
            <a:r>
              <a:rPr lang="en-US" sz="3600" dirty="0"/>
              <a:t>Assertions</a:t>
            </a:r>
            <a:endParaRPr lang="en-US" sz="3600" dirty="0" smtClean="0"/>
          </a:p>
        </p:txBody>
      </p:sp>
    </p:spTree>
    <p:extLst>
      <p:ext uri="{BB962C8B-B14F-4D97-AF65-F5344CB8AC3E}">
        <p14:creationId xmlns:p14="http://schemas.microsoft.com/office/powerpoint/2010/main" val="1850752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US" dirty="0" smtClean="0">
                <a:latin typeface="Calibri" pitchFamily="34" charset="0"/>
              </a:rPr>
              <a:t>Exceptions</a:t>
            </a:r>
          </a:p>
        </p:txBody>
      </p:sp>
      <p:sp>
        <p:nvSpPr>
          <p:cNvPr id="31749" name="Rectangle 3"/>
          <p:cNvSpPr>
            <a:spLocks noGrp="1"/>
          </p:cNvSpPr>
          <p:nvPr>
            <p:ph type="body" idx="1"/>
          </p:nvPr>
        </p:nvSpPr>
        <p:spPr/>
        <p:txBody>
          <a:bodyPr/>
          <a:lstStyle/>
          <a:p>
            <a:pPr>
              <a:lnSpc>
                <a:spcPct val="80000"/>
              </a:lnSpc>
              <a:buClrTx/>
              <a:buSzTx/>
            </a:pPr>
            <a:r>
              <a:rPr lang="en-US" sz="2400" b="1" u="sng" dirty="0" smtClean="0">
                <a:solidFill>
                  <a:srgbClr val="0000FF"/>
                </a:solidFill>
              </a:rPr>
              <a:t>Exception</a:t>
            </a:r>
            <a:r>
              <a:rPr lang="en-US" sz="2400" dirty="0" smtClean="0">
                <a:solidFill>
                  <a:srgbClr val="0000FF"/>
                </a:solidFill>
              </a:rPr>
              <a:t>: Error beyond the control of a program. When an exception occurs, the program will terminate abruptly.</a:t>
            </a:r>
          </a:p>
          <a:p>
            <a:pPr>
              <a:lnSpc>
                <a:spcPct val="80000"/>
              </a:lnSpc>
              <a:buClrTx/>
              <a:buSzTx/>
              <a:buFont typeface="Arial" pitchFamily="34" charset="0"/>
              <a:buChar char="•"/>
            </a:pPr>
            <a:r>
              <a:rPr lang="en-US" sz="2400" dirty="0" smtClean="0"/>
              <a:t>When a program is executing something occurs that is not quite normal from the point of view of the goal at hand. </a:t>
            </a:r>
          </a:p>
          <a:p>
            <a:pPr>
              <a:lnSpc>
                <a:spcPct val="80000"/>
              </a:lnSpc>
              <a:buClrTx/>
              <a:buSzTx/>
              <a:buFont typeface="Arial" pitchFamily="34" charset="0"/>
              <a:buChar char="•"/>
            </a:pPr>
            <a:r>
              <a:rPr lang="en-US" sz="2400" dirty="0" smtClean="0"/>
              <a:t>For example:</a:t>
            </a:r>
          </a:p>
          <a:p>
            <a:pPr lvl="1">
              <a:lnSpc>
                <a:spcPct val="80000"/>
              </a:lnSpc>
            </a:pPr>
            <a:r>
              <a:rPr lang="en-US" sz="2000" dirty="0" smtClean="0"/>
              <a:t>a user might type an invalid filename; </a:t>
            </a:r>
          </a:p>
          <a:p>
            <a:pPr lvl="1">
              <a:lnSpc>
                <a:spcPct val="80000"/>
              </a:lnSpc>
            </a:pPr>
            <a:r>
              <a:rPr lang="en-US" sz="2000" dirty="0" smtClean="0"/>
              <a:t>An accessed file does not exist of might contain corrupted data; </a:t>
            </a:r>
          </a:p>
          <a:p>
            <a:pPr lvl="1">
              <a:lnSpc>
                <a:spcPct val="80000"/>
              </a:lnSpc>
            </a:pPr>
            <a:r>
              <a:rPr lang="en-US" sz="2000" dirty="0" smtClean="0"/>
              <a:t>a network link could fail; </a:t>
            </a:r>
          </a:p>
          <a:p>
            <a:pPr lvl="1">
              <a:lnSpc>
                <a:spcPct val="80000"/>
              </a:lnSpc>
            </a:pPr>
            <a:r>
              <a:rPr lang="en-US" sz="2000" dirty="0" smtClean="0"/>
              <a:t>…</a:t>
            </a:r>
          </a:p>
          <a:p>
            <a:pPr>
              <a:lnSpc>
                <a:spcPct val="80000"/>
              </a:lnSpc>
              <a:buClrTx/>
              <a:buSzTx/>
              <a:buFont typeface="Arial" pitchFamily="34" charset="0"/>
              <a:buChar char="•"/>
            </a:pPr>
            <a:r>
              <a:rPr lang="en-US" sz="2400" dirty="0" smtClean="0"/>
              <a:t>Circumstances of this type are called </a:t>
            </a:r>
            <a:r>
              <a:rPr lang="en-US" sz="2400" i="1" dirty="0" smtClean="0"/>
              <a:t>exception conditions </a:t>
            </a:r>
            <a:r>
              <a:rPr lang="en-US" sz="2400" dirty="0" smtClean="0"/>
              <a:t>in Java and are represented using objects (All exceptions descend from the java.lang.</a:t>
            </a:r>
            <a:r>
              <a:rPr lang="en-US" sz="2400" b="1" dirty="0" smtClean="0"/>
              <a:t>Throwable</a:t>
            </a:r>
            <a:r>
              <a:rPr lang="en-US" sz="2400" dirty="0" smtClean="0"/>
              <a:t>).</a:t>
            </a:r>
          </a:p>
          <a:p>
            <a:pPr lvl="1">
              <a:lnSpc>
                <a:spcPct val="80000"/>
              </a:lnSpc>
              <a:buFont typeface="Arial" pitchFamily="34" charset="0"/>
              <a:buNone/>
            </a:pPr>
            <a:endParaRPr lang="en-US" sz="2000" dirty="0" smtClean="0"/>
          </a:p>
          <a:p>
            <a:pPr>
              <a:lnSpc>
                <a:spcPct val="80000"/>
              </a:lnSpc>
              <a:buClrTx/>
              <a:buSzTx/>
              <a:buFont typeface="Arial" pitchFamily="34" charset="0"/>
              <a:buChar char="•"/>
            </a:pPr>
            <a:endParaRPr lang="en-US" sz="2400" dirty="0" smtClean="0"/>
          </a:p>
        </p:txBody>
      </p:sp>
    </p:spTree>
    <p:extLst>
      <p:ext uri="{BB962C8B-B14F-4D97-AF65-F5344CB8AC3E}">
        <p14:creationId xmlns:p14="http://schemas.microsoft.com/office/powerpoint/2010/main" val="417825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Exceptions</a:t>
            </a:r>
          </a:p>
        </p:txBody>
      </p:sp>
      <p:sp>
        <p:nvSpPr>
          <p:cNvPr id="38915" name="Content Placeholder 2"/>
          <p:cNvSpPr>
            <a:spLocks noGrp="1"/>
          </p:cNvSpPr>
          <p:nvPr>
            <p:ph idx="1"/>
          </p:nvPr>
        </p:nvSpPr>
        <p:spPr>
          <a:xfrm>
            <a:off x="457200" y="1219200"/>
            <a:ext cx="8229600" cy="685800"/>
          </a:xfrm>
        </p:spPr>
        <p:txBody>
          <a:bodyPr/>
          <a:lstStyle/>
          <a:p>
            <a:r>
              <a:rPr lang="en-US" sz="2400" dirty="0" smtClean="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Exceptions are pre-defined data (Exception classes) thrown by JVM and they can be caught by code in the program</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Kinds of Exceptions</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smtClean="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3"/>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4">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a:t>
            </a:r>
            <a:r>
              <a:rPr lang="en-US" sz="2000" dirty="0" smtClean="0"/>
              <a:t>blocks or throw)</a:t>
            </a:r>
            <a:endParaRPr lang="en-US" sz="2000" dirty="0"/>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a:t>
            </a:r>
            <a:r>
              <a:rPr lang="en-US" sz="2000" dirty="0" smtClean="0"/>
              <a:t>may </a:t>
            </a:r>
            <a:r>
              <a:rPr lang="en-US" sz="2000" dirty="0"/>
              <a:t>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5">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8001000" cy="584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0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US" dirty="0" smtClean="0">
                <a:latin typeface="Calibri" pitchFamily="34" charset="0"/>
              </a:rPr>
              <a:t>Two 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i="1" dirty="0" smtClean="0">
                <a:latin typeface="Calibri" pitchFamily="34" charset="0"/>
              </a:rPr>
              <a:t>Checked exception</a:t>
            </a:r>
          </a:p>
          <a:p>
            <a:pPr lvl="1">
              <a:lnSpc>
                <a:spcPct val="90000"/>
              </a:lnSpc>
            </a:pPr>
            <a:r>
              <a:rPr lang="en-US" dirty="0" smtClean="0"/>
              <a:t>Must be handled by either the try-catch mechanism or the throws-declaration mechanism.</a:t>
            </a:r>
          </a:p>
          <a:p>
            <a:pPr>
              <a:lnSpc>
                <a:spcPct val="90000"/>
              </a:lnSpc>
              <a:buClrTx/>
              <a:buSzTx/>
              <a:buFont typeface="Arial" pitchFamily="34" charset="0"/>
              <a:buChar char="•"/>
            </a:pPr>
            <a:r>
              <a:rPr lang="en-US" dirty="0" smtClean="0">
                <a:latin typeface="Calibri" pitchFamily="34" charset="0"/>
              </a:rPr>
              <a:t>Runtime exception</a:t>
            </a:r>
          </a:p>
          <a:p>
            <a:pPr lvl="1">
              <a:lnSpc>
                <a:spcPct val="90000"/>
              </a:lnSpc>
            </a:pPr>
            <a:r>
              <a:rPr lang="en-US" dirty="0" smtClean="0"/>
              <a:t>The right time to deal with runtime exceptions is when you’re designing, developing, and debugging your code. Since runtime exceptions </a:t>
            </a:r>
            <a:r>
              <a:rPr lang="en-US" u="sng" dirty="0" smtClean="0"/>
              <a:t>should never be thrown in finished code.</a:t>
            </a:r>
          </a:p>
        </p:txBody>
      </p:sp>
    </p:spTree>
    <p:extLst>
      <p:ext uri="{BB962C8B-B14F-4D97-AF65-F5344CB8AC3E}">
        <p14:creationId xmlns:p14="http://schemas.microsoft.com/office/powerpoint/2010/main" val="4244175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0"/>
            <a:ext cx="7010400" cy="1295400"/>
          </a:xfrm>
        </p:spPr>
        <p:txBody>
          <a:bodyPr/>
          <a:lstStyle/>
          <a:p>
            <a:r>
              <a:rPr lang="en-US" dirty="0" smtClean="0">
                <a:latin typeface="Arial" charset="0"/>
                <a:cs typeface="Arial" charset="0"/>
              </a:rPr>
              <a:t>Catching exceptions:</a:t>
            </a:r>
            <a:br>
              <a:rPr lang="en-US" dirty="0" smtClean="0">
                <a:latin typeface="Arial" charset="0"/>
                <a:cs typeface="Arial" charset="0"/>
              </a:rPr>
            </a:br>
            <a:r>
              <a:rPr lang="en-US" dirty="0" smtClean="0">
                <a:latin typeface="Arial" charset="0"/>
                <a:cs typeface="Arial" charset="0"/>
              </a:rPr>
              <a:t>try catch finally</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t>try </a:t>
            </a:r>
            <a:r>
              <a:rPr lang="en-US" sz="2000" dirty="0" smtClean="0"/>
              <a:t>{   </a:t>
            </a:r>
          </a:p>
          <a:p>
            <a:pPr>
              <a:defRPr/>
            </a:pPr>
            <a:r>
              <a:rPr lang="en-US" sz="2000" dirty="0" smtClean="0"/>
              <a:t>      &lt; statements may cause exceptions &gt;</a:t>
            </a:r>
          </a:p>
          <a:p>
            <a:pPr>
              <a:defRPr/>
            </a:pPr>
            <a:r>
              <a:rPr lang="en-US" sz="2000" dirty="0" smtClean="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a:t>
            </a:r>
            <a:r>
              <a:rPr lang="en-US" sz="2000" dirty="0" smtClean="0"/>
              <a:t>) {</a:t>
            </a:r>
          </a:p>
          <a:p>
            <a:pPr>
              <a:defRPr/>
            </a:pPr>
            <a:r>
              <a:rPr lang="en-US" sz="2000" dirty="0" smtClean="0"/>
              <a:t>    &lt; statements handle the situation  1&gt;</a:t>
            </a:r>
          </a:p>
          <a:p>
            <a:pPr>
              <a:defRPr/>
            </a:pPr>
            <a:r>
              <a:rPr lang="en-US" sz="2000" dirty="0" smtClean="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a:t>
            </a:r>
            <a:r>
              <a:rPr lang="en-US" sz="2000" dirty="0" smtClean="0"/>
              <a:t>) {</a:t>
            </a:r>
          </a:p>
          <a:p>
            <a:pPr>
              <a:defRPr/>
            </a:pPr>
            <a:r>
              <a:rPr lang="en-US" sz="2000" dirty="0" smtClean="0"/>
              <a:t>    &lt; statements handle the situation  2&gt;</a:t>
            </a:r>
          </a:p>
          <a:p>
            <a:pPr>
              <a:defRPr/>
            </a:pPr>
            <a:r>
              <a:rPr lang="en-US" sz="2000" dirty="0" smtClean="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tx1"/>
                </a:solidFill>
              </a:rPr>
              <a:t>finally {</a:t>
            </a:r>
          </a:p>
          <a:p>
            <a:pPr>
              <a:defRPr/>
            </a:pPr>
            <a:r>
              <a:rPr lang="en-US" sz="2000" b="1" dirty="0" smtClean="0">
                <a:solidFill>
                  <a:schemeClr val="tx1"/>
                </a:solidFill>
              </a:rPr>
              <a:t>    </a:t>
            </a:r>
            <a:r>
              <a:rPr lang="en-US" sz="2000" dirty="0" smtClean="0">
                <a:solidFill>
                  <a:schemeClr val="tx1"/>
                </a:solidFill>
              </a:rPr>
              <a:t>&lt; statements are always executed &gt;</a:t>
            </a:r>
          </a:p>
          <a:p>
            <a:pPr>
              <a:defRPr/>
            </a:pPr>
            <a:r>
              <a:rPr lang="en-US" sz="2000" b="1" dirty="0" smtClean="0">
                <a:solidFill>
                  <a:schemeClr val="tx1"/>
                </a:solidFill>
              </a:rPr>
              <a:t>}</a:t>
            </a:r>
            <a:endParaRPr lang="en-US" sz="2000" b="1" dirty="0">
              <a:solidFill>
                <a:schemeClr val="tx1"/>
              </a:solidFill>
            </a:endParaRP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smtClean="0">
                <a:solidFill>
                  <a:schemeClr val="bg1"/>
                </a:solidFill>
              </a:rPr>
              <a:t>If no exception is thrown </a:t>
            </a:r>
          </a:p>
          <a:p>
            <a:pPr marL="0" indent="0" algn="ctr">
              <a:buClrTx/>
              <a:buSzTx/>
              <a:buNone/>
            </a:pPr>
            <a:r>
              <a:rPr lang="en-US" i="1" dirty="0" smtClean="0">
                <a:solidFill>
                  <a:schemeClr val="bg1"/>
                </a:solidFill>
              </a:rPr>
              <a:t>in the </a:t>
            </a:r>
            <a:r>
              <a:rPr lang="en-US" dirty="0" smtClean="0">
                <a:solidFill>
                  <a:schemeClr val="bg1"/>
                </a:solidFill>
              </a:rPr>
              <a:t>try </a:t>
            </a:r>
            <a:r>
              <a:rPr lang="en-US" i="1" dirty="0" smtClean="0">
                <a:solidFill>
                  <a:schemeClr val="bg1"/>
                </a:solidFill>
              </a:rPr>
              <a:t>block, all </a:t>
            </a:r>
            <a:r>
              <a:rPr lang="en-US" dirty="0" smtClean="0">
                <a:solidFill>
                  <a:schemeClr val="bg1"/>
                </a:solidFill>
              </a:rPr>
              <a:t>catch </a:t>
            </a:r>
            <a:r>
              <a:rPr lang="en-US" i="1" dirty="0" smtClean="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smtClean="0">
                <a:solidFill>
                  <a:schemeClr val="bg1"/>
                </a:solidFill>
              </a:rPr>
              <a:t>If an exception arises, the first matching </a:t>
            </a:r>
            <a:r>
              <a:rPr lang="en-US" dirty="0" smtClean="0">
                <a:solidFill>
                  <a:schemeClr val="bg1"/>
                </a:solidFill>
              </a:rPr>
              <a:t>catch </a:t>
            </a:r>
            <a:r>
              <a:rPr lang="en-US" i="1" dirty="0" smtClean="0">
                <a:solidFill>
                  <a:schemeClr val="bg1"/>
                </a:solidFill>
              </a:rPr>
              <a:t>block, if any, is executed, and </a:t>
            </a:r>
            <a:r>
              <a:rPr lang="en-US" i="1" smtClean="0">
                <a:solidFill>
                  <a:schemeClr val="bg1"/>
                </a:solidFill>
              </a:rPr>
              <a:t>the others </a:t>
            </a:r>
            <a:r>
              <a:rPr lang="en-US" i="1" dirty="0" smtClean="0">
                <a:solidFill>
                  <a:schemeClr val="bg1"/>
                </a:solidFill>
              </a:rPr>
              <a:t>are skipped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smtClean="0">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
        <p:nvSpPr>
          <p:cNvPr id="5" name="Rectangle 4"/>
          <p:cNvSpPr/>
          <p:nvPr/>
        </p:nvSpPr>
        <p:spPr>
          <a:xfrm>
            <a:off x="5867400" y="4419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Type conformity: father=son;</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2382</TotalTime>
  <Words>936</Words>
  <Application>Microsoft Office PowerPoint</Application>
  <PresentationFormat>On-screen Show (4:3)</PresentationFormat>
  <Paragraphs>148</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Exceptions  (http://docs.oracle.com/javase/tutorial/essential/exceptions/index.html)</vt:lpstr>
      <vt:lpstr>Objectives</vt:lpstr>
      <vt:lpstr>Exceptions</vt:lpstr>
      <vt:lpstr>Exceptions</vt:lpstr>
      <vt:lpstr>Kinds of Exceptions</vt:lpstr>
      <vt:lpstr>PowerPoint Presentation</vt:lpstr>
      <vt:lpstr>Two Kinds of Exception</vt:lpstr>
      <vt:lpstr>Catching exceptions: try catch finally</vt:lpstr>
      <vt:lpstr>Catching specific/general-level exception</vt:lpstr>
      <vt:lpstr>Throwing exceptions in methods</vt:lpstr>
      <vt:lpstr>Exception Propagations</vt:lpstr>
      <vt:lpstr>Exception Propagations</vt:lpstr>
      <vt:lpstr>Catching Exceptions…</vt:lpstr>
      <vt:lpstr>The finally block (1) </vt:lpstr>
      <vt:lpstr>  Nesting of try/catch Blocks  </vt:lpstr>
      <vt:lpstr>Creating Your Own Exception Classes (1)</vt:lpstr>
      <vt:lpstr>Creating Your Own Exception Classes (2)</vt:lpstr>
      <vt:lpstr>Creating Your Own Exception Classes (3)</vt:lpstr>
      <vt:lpstr>Creating Your Own Exception Classes (4)</vt:lpstr>
      <vt:lpstr>Exceptions and Overriding</vt:lpstr>
      <vt:lpstr>Assertions</vt:lpstr>
      <vt:lpstr>Assertions…</vt:lpstr>
      <vt:lpstr>Summary</vt:lpstr>
    </vt:vector>
  </TitlesOfParts>
  <Company>FPT-Uni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483</cp:revision>
  <dcterms:created xsi:type="dcterms:W3CDTF">2007-08-21T04:43:22Z</dcterms:created>
  <dcterms:modified xsi:type="dcterms:W3CDTF">2021-03-26T02:55:18Z</dcterms:modified>
</cp:coreProperties>
</file>