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5"/>
  </p:notesMasterIdLst>
  <p:handoutMasterIdLst>
    <p:handoutMasterId r:id="rId26"/>
  </p:handoutMasterIdLst>
  <p:sldIdLst>
    <p:sldId id="439" r:id="rId2"/>
    <p:sldId id="440" r:id="rId3"/>
    <p:sldId id="530" r:id="rId4"/>
    <p:sldId id="531" r:id="rId5"/>
    <p:sldId id="532" r:id="rId6"/>
    <p:sldId id="556" r:id="rId7"/>
    <p:sldId id="564" r:id="rId8"/>
    <p:sldId id="563" r:id="rId9"/>
    <p:sldId id="547" r:id="rId10"/>
    <p:sldId id="548" r:id="rId11"/>
    <p:sldId id="505" r:id="rId12"/>
    <p:sldId id="512" r:id="rId13"/>
    <p:sldId id="584" r:id="rId14"/>
    <p:sldId id="585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  <p:sldId id="49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75" autoAdjust="0"/>
    <p:restoredTop sz="86323" autoAdjust="0"/>
  </p:normalViewPr>
  <p:slideViewPr>
    <p:cSldViewPr>
      <p:cViewPr>
        <p:scale>
          <a:sx n="75" d="100"/>
          <a:sy n="75" d="100"/>
        </p:scale>
        <p:origin x="-7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4/4/2021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explicitly program a parameterless constructor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class X any time you program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constructor for class X, to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the “lost” default constructor.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4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A8590-671A-491D-8419-172FAC74D613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2FE23-5E9B-490D-8567-C12BF7BB868D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46B98-070D-4671-AB5D-8A9212B576D9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70012-CD0A-45F7-8C3D-698DA3ABBD66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73D24-1AFB-4D39-AC24-AAA016588FAC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D6341-F530-4948-BC7F-FF8CC6E6C387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E9962-B0D8-4DFE-925F-D36DE511F9EA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34010-D506-4019-BE63-7E649D878C64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70A3E-15E0-4ABC-B915-7D68F836A878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2914-4A27-4FE1-95CA-C91057F339BE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1D999E-32DB-45E4-9FD4-198DA1F99893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Inheritance</a:t>
            </a:r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44958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Inheritance…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0075" y="2057400"/>
            <a:ext cx="46577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0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Overriding and Hiding </a:t>
            </a:r>
            <a:r>
              <a:rPr lang="en-US" sz="3600" b="1" dirty="0" smtClean="0"/>
              <a:t>Methods (1)</a:t>
            </a:r>
            <a:endParaRPr lang="en-US" sz="3600" b="1" dirty="0"/>
          </a:p>
        </p:txBody>
      </p:sp>
      <p:sp>
        <p:nvSpPr>
          <p:cNvPr id="61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Overriding a method</a:t>
            </a:r>
            <a:r>
              <a:rPr lang="en-US" sz="2800" dirty="0" smtClean="0"/>
              <a:t>: An </a:t>
            </a:r>
            <a:r>
              <a:rPr lang="en-US" sz="2800" dirty="0"/>
              <a:t>instance method in a subclass with the same signature (name, plus the number and the type of its parameters) and return type as an instance method in the </a:t>
            </a:r>
            <a:r>
              <a:rPr lang="en-US" sz="2800" dirty="0" smtClean="0"/>
              <a:t>superclass overrides</a:t>
            </a:r>
            <a:r>
              <a:rPr lang="en-US" sz="2800" dirty="0"/>
              <a:t> the superclass's method.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the </a:t>
            </a:r>
            <a:r>
              <a:rPr lang="en-US" sz="2400" b="1" dirty="0">
                <a:solidFill>
                  <a:srgbClr val="0000CC"/>
                </a:solidFill>
              </a:rPr>
              <a:t>@Override</a:t>
            </a:r>
            <a:r>
              <a:rPr lang="en-US" sz="2400" dirty="0"/>
              <a:t> annotation that instructs the compiler that you intend to override a method in the </a:t>
            </a:r>
            <a:r>
              <a:rPr lang="en-US" sz="2400" dirty="0" smtClean="0"/>
              <a:t>superclass (you may not use it because overriding </a:t>
            </a:r>
            <a:r>
              <a:rPr lang="en-US" sz="2400" smtClean="0"/>
              <a:t>is the </a:t>
            </a:r>
            <a:r>
              <a:rPr lang="en-US" sz="2400" dirty="0" smtClean="0"/>
              <a:t>default in Java).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Hiding a method</a:t>
            </a:r>
            <a:r>
              <a:rPr lang="en-US" sz="2800" dirty="0" smtClean="0"/>
              <a:t>: Re-implementing a static method implemented in super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75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 dirty="0"/>
              <a:t>Overriding and Hiding Methods </a:t>
            </a:r>
            <a:r>
              <a:rPr lang="en-US" sz="3600" b="1" dirty="0" smtClean="0"/>
              <a:t>(2)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06" y="838200"/>
            <a:ext cx="5515194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743200"/>
            <a:ext cx="29866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457200" y="3124200"/>
            <a:ext cx="2590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56406" y="3352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75406" y="2590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76200" y="3810000"/>
            <a:ext cx="2743200" cy="1588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485900" y="3771900"/>
            <a:ext cx="2362200" cy="762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24400" y="2971800"/>
            <a:ext cx="19050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914900" y="2019300"/>
            <a:ext cx="1981200" cy="1447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648201" y="1981200"/>
            <a:ext cx="2209799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15962"/>
          </a:xfrm>
        </p:spPr>
        <p:txBody>
          <a:bodyPr/>
          <a:lstStyle/>
          <a:p>
            <a:r>
              <a:rPr lang="en-US" dirty="0"/>
              <a:t>Using an “</a:t>
            </a:r>
            <a:r>
              <a:rPr lang="en-US" dirty="0" err="1"/>
              <a:t>instanceof</a:t>
            </a:r>
            <a:r>
              <a:rPr lang="en-US" dirty="0"/>
              <a:t>”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Dynamic and Static type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dynamic type: A reference variable that has the type of the superclass can store the address of the object of sub class. It is called to be </a:t>
            </a:r>
            <a:r>
              <a:rPr lang="en-US" sz="2000" i="1" dirty="0"/>
              <a:t>dynamic type</a:t>
            </a:r>
            <a:r>
              <a:rPr lang="en-US" sz="2000" dirty="0"/>
              <a:t>, the type that </a:t>
            </a:r>
            <a:r>
              <a:rPr lang="en-US" sz="2000" dirty="0" smtClean="0"/>
              <a:t>is </a:t>
            </a:r>
            <a:r>
              <a:rPr lang="en-US" sz="2000" dirty="0"/>
              <a:t>has at runtime</a:t>
            </a:r>
            <a:r>
              <a:rPr lang="en-US" sz="2000" dirty="0" smtClean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FF0000"/>
                </a:solidFill>
              </a:rPr>
              <a:t>  Rectangle obj1 = new Box();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Static type: The </a:t>
            </a:r>
            <a:r>
              <a:rPr lang="en-US" sz="2000" dirty="0"/>
              <a:t>type that it has when first declared. Static type checking is enforced by the compiler</a:t>
            </a:r>
            <a:r>
              <a:rPr lang="en-US" sz="2000" dirty="0" smtClean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FF0000"/>
                </a:solidFill>
              </a:rPr>
              <a:t>   Box obj2 = new Box();</a:t>
            </a: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i="1" dirty="0" smtClean="0"/>
              <a:t>“</a:t>
            </a:r>
            <a:r>
              <a:rPr lang="en-US" i="1" dirty="0" err="1" smtClean="0"/>
              <a:t>Instanceof</a:t>
            </a:r>
            <a:r>
              <a:rPr lang="en-US" i="1" dirty="0" smtClean="0"/>
              <a:t>” operator: </a:t>
            </a:r>
            <a:r>
              <a:rPr lang="en-US" sz="2000" dirty="0"/>
              <a:t>It checks whether the reference of an object belongs to the provided type or </a:t>
            </a:r>
            <a:r>
              <a:rPr lang="en-US" sz="2000" dirty="0" smtClean="0"/>
              <a:t>not, the </a:t>
            </a:r>
            <a:r>
              <a:rPr lang="en-US" sz="2000" dirty="0" err="1"/>
              <a:t>instanceof</a:t>
            </a:r>
            <a:r>
              <a:rPr lang="en-US" sz="2000" dirty="0"/>
              <a:t> operator will return true or false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i="1" dirty="0" smtClean="0">
                <a:solidFill>
                  <a:srgbClr val="FF0000"/>
                </a:solidFill>
              </a:rPr>
              <a:t>    If ( obj1  </a:t>
            </a:r>
            <a:r>
              <a:rPr lang="en-US" sz="2000" i="1" dirty="0" err="1" smtClean="0">
                <a:solidFill>
                  <a:srgbClr val="FF0000"/>
                </a:solidFill>
              </a:rPr>
              <a:t>instanceof</a:t>
            </a:r>
            <a:r>
              <a:rPr lang="en-US" sz="2000" i="1" dirty="0" smtClean="0">
                <a:solidFill>
                  <a:srgbClr val="FF0000"/>
                </a:solidFill>
              </a:rPr>
              <a:t>  Box)</a:t>
            </a:r>
            <a:br>
              <a:rPr lang="en-US" sz="2000" i="1" dirty="0" smtClean="0">
                <a:solidFill>
                  <a:srgbClr val="FF0000"/>
                </a:solidFill>
              </a:rPr>
            </a:br>
            <a:r>
              <a:rPr lang="en-US" sz="2000" i="1" dirty="0" smtClean="0">
                <a:solidFill>
                  <a:srgbClr val="FF0000"/>
                </a:solidFill>
              </a:rPr>
              <a:t>          </a:t>
            </a:r>
            <a:r>
              <a:rPr lang="en-US" sz="2000" i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2000" i="1" dirty="0" smtClean="0">
                <a:solidFill>
                  <a:srgbClr val="FF0000"/>
                </a:solidFill>
              </a:rPr>
              <a:t>(“ obj1 is pointing to the Box object”);</a:t>
            </a:r>
          </a:p>
        </p:txBody>
      </p:sp>
    </p:spTree>
    <p:extLst>
      <p:ext uri="{BB962C8B-B14F-4D97-AF65-F5344CB8AC3E}">
        <p14:creationId xmlns:p14="http://schemas.microsoft.com/office/powerpoint/2010/main" val="291673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</a:t>
            </a:r>
            <a:r>
              <a:rPr lang="en-US" sz="2400" dirty="0"/>
              <a:t> variable that has the type of the superclass only calls methods of the superclass. To call methods of the subclass </a:t>
            </a:r>
            <a:r>
              <a:rPr lang="en-US" sz="2400" dirty="0" smtClean="0"/>
              <a:t>we </a:t>
            </a:r>
            <a:r>
              <a:rPr lang="en-US" sz="2400" dirty="0"/>
              <a:t>must </a:t>
            </a:r>
            <a:r>
              <a:rPr lang="en-US" sz="2400" i="1" dirty="0"/>
              <a:t>cast </a:t>
            </a:r>
            <a:r>
              <a:rPr lang="en-US" sz="2400" i="1" dirty="0" smtClean="0"/>
              <a:t>explicitly</a:t>
            </a:r>
          </a:p>
          <a:p>
            <a:r>
              <a:rPr lang="en-US" sz="2400" i="1" dirty="0" smtClean="0"/>
              <a:t>for example,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i="1" dirty="0" smtClean="0">
                <a:solidFill>
                  <a:srgbClr val="FF0000"/>
                </a:solidFill>
              </a:rPr>
              <a:t>Rectangle </a:t>
            </a:r>
            <a:r>
              <a:rPr lang="en-US" sz="2400" i="1" dirty="0" err="1" smtClean="0">
                <a:solidFill>
                  <a:srgbClr val="FF0000"/>
                </a:solidFill>
              </a:rPr>
              <a:t>obj</a:t>
            </a:r>
            <a:r>
              <a:rPr lang="en-US" sz="2400" i="1" dirty="0" smtClean="0">
                <a:solidFill>
                  <a:srgbClr val="FF0000"/>
                </a:solidFill>
              </a:rPr>
              <a:t> = new Box();</a:t>
            </a:r>
            <a:br>
              <a:rPr lang="en-US" sz="2400" i="1" dirty="0" smtClean="0">
                <a:solidFill>
                  <a:srgbClr val="FF0000"/>
                </a:solidFill>
              </a:rPr>
            </a:br>
            <a:r>
              <a:rPr lang="en-US" sz="2400" i="1" dirty="0" smtClean="0">
                <a:solidFill>
                  <a:srgbClr val="FF0000"/>
                </a:solidFill>
              </a:rPr>
              <a:t>     ((Box)</a:t>
            </a:r>
            <a:r>
              <a:rPr lang="en-US" sz="2400" i="1" dirty="0" err="1" smtClean="0">
                <a:solidFill>
                  <a:srgbClr val="FF0000"/>
                </a:solidFill>
              </a:rPr>
              <a:t>obj</a:t>
            </a:r>
            <a:r>
              <a:rPr lang="en-US" sz="2400" i="1" dirty="0" smtClean="0">
                <a:solidFill>
                  <a:srgbClr val="FF0000"/>
                </a:solidFill>
              </a:rPr>
              <a:t>).</a:t>
            </a:r>
            <a:r>
              <a:rPr lang="en-US" sz="2400" i="1" dirty="0" err="1" smtClean="0">
                <a:solidFill>
                  <a:srgbClr val="FF0000"/>
                </a:solidFill>
              </a:rPr>
              <a:t>setHeight</a:t>
            </a:r>
            <a:r>
              <a:rPr lang="en-US" sz="2400" i="1" dirty="0" smtClean="0">
                <a:solidFill>
                  <a:srgbClr val="FF0000"/>
                </a:solidFill>
              </a:rPr>
              <a:t>(300);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8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7239000" y="274638"/>
            <a:ext cx="1447800" cy="7159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53736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Study_1A and Study_1C  are inconvertible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5635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The  java.lang.Object class does not have the M() method</a:t>
            </a:r>
          </a:p>
        </p:txBody>
      </p:sp>
      <p:pic>
        <p:nvPicPr>
          <p:cNvPr id="532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1165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7315200" y="274638"/>
            <a:ext cx="1371600" cy="5635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48371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AB and a ClassCastException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49911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AAA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ACB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ABC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3213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Type conformity violation)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Study concepts: superclass, subclass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Understand the </a:t>
            </a:r>
            <a:r>
              <a:rPr lang="en-US" dirty="0"/>
              <a:t>“is-a</a:t>
            </a:r>
            <a:r>
              <a:rPr lang="en-US" dirty="0" smtClean="0"/>
              <a:t>” relationship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Functions in inheritance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Using an “</a:t>
            </a:r>
            <a:r>
              <a:rPr lang="en-US" dirty="0" err="1" smtClean="0"/>
              <a:t>instanceof</a:t>
            </a:r>
            <a:r>
              <a:rPr lang="en-US" dirty="0" smtClean="0"/>
              <a:t>” </a:t>
            </a:r>
            <a:r>
              <a:rPr lang="en-US" dirty="0" smtClean="0"/>
              <a:t>operator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7159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  120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 120A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 A120</a:t>
            </a:r>
          </a:p>
        </p:txBody>
      </p:sp>
      <p:pic>
        <p:nvPicPr>
          <p:cNvPr id="573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5070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A7500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500A7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500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static  code can not access instance variables)</a:t>
            </a:r>
          </a:p>
        </p:txBody>
      </p:sp>
      <p:pic>
        <p:nvPicPr>
          <p:cNvPr id="5837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0482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7086600" y="274638"/>
            <a:ext cx="16002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52292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A1210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10A12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17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The y variable is out of scope)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Object-oriented languages implement reusability of coding structure through inheritance</a:t>
            </a:r>
          </a:p>
          <a:p>
            <a:r>
              <a:rPr lang="en-US" sz="2400" dirty="0"/>
              <a:t>A derived class does not by default inherit the constructor of a super class</a:t>
            </a:r>
          </a:p>
          <a:p>
            <a:r>
              <a:rPr lang="en-US" sz="2400" dirty="0"/>
              <a:t>Constructors in an inheritance hierarchy execute in order from the super class to the derived class</a:t>
            </a:r>
          </a:p>
          <a:p>
            <a:r>
              <a:rPr lang="en-US" sz="2400" dirty="0"/>
              <a:t>Using the </a:t>
            </a:r>
            <a:r>
              <a:rPr lang="en-US" sz="2400" dirty="0" err="1"/>
              <a:t>instanceof</a:t>
            </a:r>
            <a:r>
              <a:rPr lang="en-US" sz="2400" dirty="0"/>
              <a:t> keyword if we need to check the type of the reference variable.</a:t>
            </a:r>
          </a:p>
          <a:p>
            <a:r>
              <a:rPr lang="en-US" sz="2400" dirty="0"/>
              <a:t>Check the type of the reference variable before casting it explicitly.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Implementing </a:t>
            </a:r>
            <a:br>
              <a:rPr lang="en-US" sz="3600" dirty="0" smtClean="0"/>
            </a:br>
            <a:r>
              <a:rPr lang="en-US" sz="3600" dirty="0" smtClean="0"/>
              <a:t>Object-Oriented Relationships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3 common relations in classes:</a:t>
            </a:r>
          </a:p>
          <a:p>
            <a:pPr lvl="1"/>
            <a:r>
              <a:rPr lang="en-US" dirty="0" smtClean="0"/>
              <a:t>“is a/ a kind of”</a:t>
            </a:r>
          </a:p>
          <a:p>
            <a:pPr lvl="1"/>
            <a:r>
              <a:rPr lang="en-US" dirty="0" smtClean="0"/>
              <a:t>“has a”</a:t>
            </a:r>
          </a:p>
          <a:p>
            <a:pPr lvl="1"/>
            <a:r>
              <a:rPr lang="en-US" dirty="0" smtClean="0"/>
              <a:t>association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Student is a person</a:t>
            </a:r>
          </a:p>
          <a:p>
            <a:pPr lvl="1"/>
            <a:r>
              <a:rPr lang="en-US" dirty="0" smtClean="0"/>
              <a:t>“A home is a house that has a family and a pet.”</a:t>
            </a:r>
          </a:p>
          <a:p>
            <a:pPr lvl="1"/>
            <a:r>
              <a:rPr lang="en-US" dirty="0" smtClean="0"/>
              <a:t>An invoice contains </a:t>
            </a:r>
            <a:r>
              <a:rPr lang="en-US" smtClean="0"/>
              <a:t>some products and a product </a:t>
            </a:r>
            <a:r>
              <a:rPr lang="en-US" dirty="0" smtClean="0"/>
              <a:t>can be contained </a:t>
            </a:r>
            <a:r>
              <a:rPr lang="en-US" smtClean="0"/>
              <a:t>in some invoices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892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Implementing </a:t>
            </a:r>
            <a:br>
              <a:rPr lang="en-US" sz="3200" dirty="0" smtClean="0"/>
            </a:br>
            <a:r>
              <a:rPr lang="en-US" sz="3200" dirty="0" smtClean="0"/>
              <a:t>Object-Oriented Relationships…</a:t>
            </a:r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48120"/>
              </p:ext>
            </p:extLst>
          </p:nvPr>
        </p:nvGraphicFramePr>
        <p:xfrm>
          <a:off x="3352800" y="1447801"/>
          <a:ext cx="2590800" cy="194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25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Person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444745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 name, address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 birthDate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4447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</a:t>
                      </a:r>
                      <a:r>
                        <a:rPr lang="en-US" sz="1800" baseline="0" dirty="0" smtClean="0"/>
                        <a:t> getName();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+ void setName(String n);</a:t>
                      </a:r>
                    </a:p>
                  </a:txBody>
                  <a:tcPr marT="45737" marB="45737"/>
                </a:tc>
              </a:tr>
              <a:tr h="3003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…….</a:t>
                      </a:r>
                    </a:p>
                  </a:txBody>
                  <a:tcPr marT="45737" marB="45737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43506"/>
              </p:ext>
            </p:extLst>
          </p:nvPr>
        </p:nvGraphicFramePr>
        <p:xfrm>
          <a:off x="304800" y="4267201"/>
          <a:ext cx="327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</a:tblGrid>
              <a:tr h="2074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Professor</a:t>
                      </a:r>
                      <a:endParaRPr lang="en-US" sz="1800" dirty="0"/>
                    </a:p>
                  </a:txBody>
                  <a:tcPr/>
                </a:tc>
              </a:tr>
              <a:tr h="23667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department</a:t>
                      </a:r>
                      <a:endParaRPr lang="en-US" sz="1800" dirty="0"/>
                    </a:p>
                  </a:txBody>
                  <a:tcPr/>
                </a:tc>
              </a:tr>
              <a:tr h="24164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 getDepartment();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 void setDepartment(String d);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78869"/>
              </p:ext>
            </p:extLst>
          </p:nvPr>
        </p:nvGraphicFramePr>
        <p:xfrm>
          <a:off x="5791200" y="4267201"/>
          <a:ext cx="2971800" cy="194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</a:tblGrid>
              <a:tr h="255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/>
                </a:tc>
              </a:tr>
              <a:tr h="33258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studentId, majorField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aseline="0" dirty="0" smtClean="0"/>
                        <a:t> String degreeSought</a:t>
                      </a:r>
                    </a:p>
                  </a:txBody>
                  <a:tcPr/>
                </a:tc>
              </a:tr>
              <a:tr h="3325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 getStudentId();</a:t>
                      </a:r>
                    </a:p>
                    <a:p>
                      <a:r>
                        <a:rPr lang="en-US" sz="1800" dirty="0" smtClean="0"/>
                        <a:t>+ void setStudentID(String</a:t>
                      </a:r>
                      <a:r>
                        <a:rPr lang="en-US" sz="1800" baseline="0" dirty="0" smtClean="0"/>
                        <a:t> id)</a:t>
                      </a:r>
                      <a:endParaRPr lang="en-US" sz="1800" dirty="0" smtClean="0"/>
                    </a:p>
                  </a:txBody>
                  <a:tcPr/>
                </a:tc>
              </a:tr>
              <a:tr h="29809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….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429000"/>
            <a:ext cx="1066800" cy="838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867400" y="3429000"/>
            <a:ext cx="1219200" cy="914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5257800"/>
            <a:ext cx="2209800" cy="1588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4888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1295400"/>
            <a:ext cx="2362200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relation “is a” is implemented as a sub-class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4600" y="1447800"/>
            <a:ext cx="23622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relation “has a” is implemented as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5906869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class Professor has the field Student[] students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3200" y="5943600"/>
            <a:ext cx="2514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class Student has the field Professor pr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" y="2218730"/>
            <a:ext cx="274320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Classes Professor, Student are sub-classes of the class Person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Sub-classes inherit the structure of super class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</p:txBody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There are some sub-classes from one super class </a:t>
            </a: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smtClean="0"/>
              <a:t>An inheritance is a relationship where objects share a common structure: the structure of one object is a sub-structure of another object.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u="sng" dirty="0" smtClean="0"/>
              <a:t>extends</a:t>
            </a:r>
            <a:r>
              <a:rPr lang="en-US" sz="2400" dirty="0" smtClean="0"/>
              <a:t> keyword is used to create sub-class.</a:t>
            </a:r>
          </a:p>
          <a:p>
            <a:pPr algn="just"/>
            <a:r>
              <a:rPr lang="en-US" sz="2400" dirty="0" smtClean="0"/>
              <a:t>A class can be directly derived from </a:t>
            </a:r>
            <a:r>
              <a:rPr lang="en-US" sz="2400" dirty="0" smtClean="0">
                <a:solidFill>
                  <a:srgbClr val="0000CC"/>
                </a:solidFill>
              </a:rPr>
              <a:t>only</a:t>
            </a:r>
            <a:r>
              <a:rPr lang="en-US" sz="2400" dirty="0" smtClean="0"/>
              <a:t> one class ( Java is a single-inherited OOP language).</a:t>
            </a:r>
          </a:p>
          <a:p>
            <a:pPr algn="just"/>
            <a:r>
              <a:rPr lang="en-US" sz="2400" dirty="0" smtClean="0"/>
              <a:t>If a class does not have any superclass, then it is implicitly derived from Object class.</a:t>
            </a:r>
          </a:p>
          <a:p>
            <a:pPr algn="just"/>
            <a:r>
              <a:rPr lang="en-US" sz="2400" dirty="0" smtClean="0"/>
              <a:t>Unlike other members, constructor cannot be inherited ( constructor of super class can not initialize sub-class objects)</a:t>
            </a:r>
          </a:p>
        </p:txBody>
      </p:sp>
    </p:spTree>
    <p:extLst>
      <p:ext uri="{BB962C8B-B14F-4D97-AF65-F5344CB8AC3E}">
        <p14:creationId xmlns:p14="http://schemas.microsoft.com/office/powerpoint/2010/main" val="6406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Inheritance…</a:t>
            </a:r>
          </a:p>
        </p:txBody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33400"/>
          </a:xfrm>
        </p:spPr>
        <p:txBody>
          <a:bodyPr/>
          <a:lstStyle/>
          <a:p>
            <a:pPr algn="just"/>
            <a:r>
              <a:rPr lang="en-US" sz="2400" b="1" dirty="0" smtClean="0">
                <a:solidFill>
                  <a:srgbClr val="0000CC"/>
                </a:solidFill>
              </a:rPr>
              <a:t>How to construct a class hierarchy? </a:t>
            </a:r>
            <a:r>
              <a:rPr lang="en-US" sz="2400" b="1" dirty="0" smtClean="0">
                <a:solidFill>
                  <a:srgbClr val="0000CC"/>
                </a:solidFill>
                <a:sym typeface="Wingdings" pitchFamily="2" charset="2"/>
              </a:rPr>
              <a:t> Intersection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9050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Electric Products&lt;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guaranty, voltage, power&gt;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Ceramic  Products 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type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Food  Products &lt;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date, expiredDate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066800" y="3276600"/>
            <a:ext cx="6629400" cy="3276600"/>
            <a:chOff x="576" y="1680"/>
            <a:chExt cx="4176" cy="206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16" y="1680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16" y="1920"/>
              <a:ext cx="124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code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make</a:t>
              </a:r>
            </a:p>
            <a:p>
              <a:r>
                <a:rPr lang="en-US" dirty="0"/>
                <a:t>price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76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ElectricProduct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76" y="3216"/>
              <a:ext cx="124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guaranty</a:t>
              </a:r>
            </a:p>
            <a:p>
              <a:r>
                <a:rPr lang="en-US" dirty="0"/>
                <a:t>voltage</a:t>
              </a:r>
            </a:p>
            <a:p>
              <a:r>
                <a:rPr lang="en-US" dirty="0"/>
                <a:t>power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016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Ceramic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016" y="3216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504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Food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504" y="3216"/>
              <a:ext cx="124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date</a:t>
              </a:r>
            </a:p>
            <a:p>
              <a:r>
                <a:rPr lang="en-US" dirty="0"/>
                <a:t>expiredDate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1632" y="264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64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1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Inheritance…: “super</a:t>
            </a:r>
            <a:r>
              <a:rPr lang="en-US" sz="4000" dirty="0"/>
              <a:t>” </a:t>
            </a:r>
            <a:r>
              <a:rPr lang="en-US" sz="4000" dirty="0" smtClean="0"/>
              <a:t>Keyword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Are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 smtClean="0"/>
              <a:t>Inherited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super(...) for Constructor </a:t>
            </a:r>
            <a:r>
              <a:rPr lang="en-US" dirty="0" smtClean="0"/>
              <a:t>Reuse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super(arguments</a:t>
            </a:r>
            <a:r>
              <a:rPr lang="en-US" dirty="0" smtClean="0"/>
              <a:t>); </a:t>
            </a:r>
            <a:r>
              <a:rPr lang="en-US" sz="2400" i="1" dirty="0" smtClean="0"/>
              <a:t>//</a:t>
            </a:r>
            <a:r>
              <a:rPr lang="en-US" sz="2400" i="1" dirty="0"/>
              <a:t>invoke a superclass </a:t>
            </a:r>
            <a:r>
              <a:rPr lang="en-US" sz="2400" i="1" dirty="0" smtClean="0"/>
              <a:t>constructor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 smtClean="0"/>
              <a:t>The call </a:t>
            </a:r>
            <a:r>
              <a:rPr lang="en-US" b="1" i="1" dirty="0"/>
              <a:t>must </a:t>
            </a:r>
            <a:r>
              <a:rPr lang="en-US" b="1" dirty="0"/>
              <a:t>be the </a:t>
            </a:r>
            <a:r>
              <a:rPr lang="en-US" b="1" i="1" dirty="0"/>
              <a:t>first </a:t>
            </a:r>
            <a:r>
              <a:rPr lang="en-US" b="1" dirty="0"/>
              <a:t>statement in the</a:t>
            </a:r>
            <a:br>
              <a:rPr lang="en-US" b="1" dirty="0"/>
            </a:br>
            <a:r>
              <a:rPr lang="en-US" b="1" dirty="0"/>
              <a:t>subclass </a:t>
            </a:r>
            <a:r>
              <a:rPr lang="en-US" b="1" dirty="0" smtClean="0"/>
              <a:t>constructor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Replacing the Default Parameterless Constructor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4000" dirty="0"/>
              <a:t> </a:t>
            </a:r>
            <a:r>
              <a:rPr lang="en-US" sz="4000" dirty="0" smtClean="0"/>
              <a:t>Inheritance…: “super</a:t>
            </a:r>
            <a:r>
              <a:rPr lang="en-US" sz="4000" dirty="0"/>
              <a:t>” </a:t>
            </a:r>
            <a:r>
              <a:rPr lang="en-US" sz="4000" dirty="0" smtClean="0"/>
              <a:t>Keyword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We use the Java keyword super as the qualifier for a method call:</a:t>
            </a:r>
            <a:br>
              <a:rPr lang="en-US" dirty="0"/>
            </a:br>
            <a:r>
              <a:rPr lang="en-US" i="1" dirty="0"/>
              <a:t>super. methodName(arguments</a:t>
            </a:r>
            <a:r>
              <a:rPr lang="en-US" i="1" dirty="0" smtClean="0"/>
              <a:t>);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Whenever we wish to invoke the version of method methodName that was defined by our superclass.</a:t>
            </a:r>
          </a:p>
          <a:p>
            <a:pPr algn="just"/>
            <a:r>
              <a:rPr lang="en-US" b="1" u="sng" dirty="0" smtClean="0"/>
              <a:t>super()</a:t>
            </a:r>
            <a:r>
              <a:rPr lang="en-US" dirty="0" smtClean="0"/>
              <a:t> is </a:t>
            </a:r>
            <a:r>
              <a:rPr lang="en-US" dirty="0"/>
              <a:t>used to access the superclass's constructor. </a:t>
            </a:r>
            <a:r>
              <a:rPr lang="en-US" dirty="0" smtClean="0"/>
              <a:t>And It </a:t>
            </a:r>
            <a:r>
              <a:rPr lang="en-US" dirty="0"/>
              <a:t>must be the first statement in the constructor of the subclass.</a:t>
            </a:r>
          </a:p>
          <a:p>
            <a:pPr marL="0" indent="0">
              <a:buClrTx/>
              <a:buSzTx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Inheritance…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63" y="914400"/>
            <a:ext cx="80930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00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2655</TotalTime>
  <Words>758</Words>
  <Application>Microsoft Office PowerPoint</Application>
  <PresentationFormat>On-screen Show (4:3)</PresentationFormat>
  <Paragraphs>153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Inheritance  </vt:lpstr>
      <vt:lpstr>Objectives</vt:lpstr>
      <vt:lpstr>Implementing  Object-Oriented Relationships</vt:lpstr>
      <vt:lpstr>Implementing  Object-Oriented Relationships…</vt:lpstr>
      <vt:lpstr>Inheritance</vt:lpstr>
      <vt:lpstr>Inheritance…</vt:lpstr>
      <vt:lpstr>  Inheritance…: “super” Keyword </vt:lpstr>
      <vt:lpstr>   Inheritance…: “super” Keyword   </vt:lpstr>
      <vt:lpstr>Inheritance…</vt:lpstr>
      <vt:lpstr>Inheritance…</vt:lpstr>
      <vt:lpstr>Overriding and Hiding Methods (1)</vt:lpstr>
      <vt:lpstr>Overriding and Hiding Methods (2)</vt:lpstr>
      <vt:lpstr>Using an “instanceof” operator </vt:lpstr>
      <vt:lpstr>Casting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546</cp:revision>
  <dcterms:created xsi:type="dcterms:W3CDTF">2007-08-21T04:43:22Z</dcterms:created>
  <dcterms:modified xsi:type="dcterms:W3CDTF">2021-04-04T16:45:09Z</dcterms:modified>
</cp:coreProperties>
</file>