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8"/>
  </p:notesMasterIdLst>
  <p:handoutMasterIdLst>
    <p:handoutMasterId r:id="rId19"/>
  </p:handoutMasterIdLst>
  <p:sldIdLst>
    <p:sldId id="439" r:id="rId2"/>
    <p:sldId id="44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6323" autoAdjust="0"/>
  </p:normalViewPr>
  <p:slideViewPr>
    <p:cSldViewPr>
      <p:cViewPr varScale="1">
        <p:scale>
          <a:sx n="59" d="100"/>
          <a:sy n="59" d="100"/>
        </p:scale>
        <p:origin x="-145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4/4/2021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Abstraction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1544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may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contain many objects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Objects that have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similar features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and respond in a similar manner may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share a common structure.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3901440"/>
            <a:ext cx="8382000" cy="20621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just" eaLnBrk="1" hangingPunct="1"/>
            <a:r>
              <a:rPr lang="en-US" sz="3200" dirty="0">
                <a:latin typeface="Times New Roman" pitchFamily="18" charset="0"/>
              </a:rPr>
              <a:t>A </a:t>
            </a:r>
            <a:r>
              <a:rPr lang="en-US" sz="3200" b="1" u="sng" dirty="0">
                <a:latin typeface="Times New Roman" pitchFamily="18" charset="0"/>
              </a:rPr>
              <a:t>description of this common structure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</a:rPr>
              <a:t>is called a </a:t>
            </a:r>
            <a:r>
              <a:rPr lang="en-US" sz="3200" b="1" u="sng" dirty="0">
                <a:latin typeface="Times New Roman" pitchFamily="18" charset="0"/>
              </a:rPr>
              <a:t>class</a:t>
            </a:r>
            <a:r>
              <a:rPr lang="en-US" sz="3200" dirty="0">
                <a:latin typeface="Times New Roman" pitchFamily="18" charset="0"/>
              </a:rPr>
              <a:t>. A class </a:t>
            </a:r>
            <a:r>
              <a:rPr lang="en-US" sz="3200" b="1" dirty="0">
                <a:latin typeface="Times New Roman" pitchFamily="18" charset="0"/>
              </a:rPr>
              <a:t>describes</a:t>
            </a:r>
            <a:r>
              <a:rPr lang="en-US" sz="3200" dirty="0">
                <a:latin typeface="Times New Roman" pitchFamily="18" charset="0"/>
              </a:rPr>
              <a:t> the </a:t>
            </a:r>
            <a:r>
              <a:rPr lang="en-US" sz="3200" b="1" dirty="0">
                <a:latin typeface="Times New Roman" pitchFamily="18" charset="0"/>
              </a:rPr>
              <a:t>structure</a:t>
            </a:r>
            <a:r>
              <a:rPr lang="en-US" sz="3200" dirty="0">
                <a:latin typeface="Times New Roman" pitchFamily="18" charset="0"/>
              </a:rPr>
              <a:t> of the </a:t>
            </a:r>
            <a:r>
              <a:rPr lang="en-US" sz="3200" b="1" dirty="0">
                <a:latin typeface="Times New Roman" pitchFamily="18" charset="0"/>
              </a:rPr>
              <a:t>data</a:t>
            </a:r>
            <a:r>
              <a:rPr lang="en-US" sz="3200" dirty="0">
                <a:latin typeface="Times New Roman" pitchFamily="18" charset="0"/>
              </a:rPr>
              <a:t> held by an object </a:t>
            </a:r>
            <a:r>
              <a:rPr lang="en-US" sz="3200" b="1" dirty="0">
                <a:latin typeface="Times New Roman" pitchFamily="18" charset="0"/>
              </a:rPr>
              <a:t>and</a:t>
            </a:r>
            <a:r>
              <a:rPr lang="en-US" sz="3200" dirty="0">
                <a:latin typeface="Times New Roman" pitchFamily="18" charset="0"/>
              </a:rPr>
              <a:t> the </a:t>
            </a:r>
            <a:r>
              <a:rPr lang="en-US" sz="3200" b="1" dirty="0">
                <a:latin typeface="Times New Roman" pitchFamily="18" charset="0"/>
              </a:rPr>
              <a:t>behavior</a:t>
            </a:r>
            <a:r>
              <a:rPr lang="en-US" sz="3200" dirty="0">
                <a:latin typeface="Times New Roman" pitchFamily="18" charset="0"/>
              </a:rPr>
              <a:t>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42742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Abstraction – Classes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 Objects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547596"/>
            <a:ext cx="3810000" cy="2884313"/>
          </a:xfrm>
        </p:spPr>
      </p:pic>
      <p:sp>
        <p:nvSpPr>
          <p:cNvPr id="5" name="Rectangle 4"/>
          <p:cNvSpPr/>
          <p:nvPr/>
        </p:nvSpPr>
        <p:spPr>
          <a:xfrm>
            <a:off x="1371600" y="1600200"/>
            <a:ext cx="655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object may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have values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distinguish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from another object in a class.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values stored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each object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may vary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object to object,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of variables and their data types are common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 The terms object and instance are interchangeable. </a:t>
            </a:r>
          </a:p>
        </p:txBody>
      </p:sp>
    </p:spTree>
    <p:extLst>
      <p:ext uri="{BB962C8B-B14F-4D97-AF65-F5344CB8AC3E}">
        <p14:creationId xmlns:p14="http://schemas.microsoft.com/office/powerpoint/2010/main" val="340061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Encapsulation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0" y="1600200"/>
            <a:ext cx="914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  <a:buSzTx/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Encapsulation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separates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implementation details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an object from its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external appearance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Encapsulation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focuses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interior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an object, combining the data that describes the object's state and the algorithms that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7" descr="encaps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267200"/>
            <a:ext cx="47244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32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Encapsulation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95431" y="1828800"/>
            <a:ext cx="388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well-encapsulated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object has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its implementation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hidden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within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object.   </a:t>
            </a:r>
          </a:p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an object is well-encapsulated, a developer can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object's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uses the object.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81601" y="1447800"/>
            <a:ext cx="3810000" cy="3810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sz="1600" dirty="0">
                <a:latin typeface="Times New Roman" pitchFamily="18" charset="0"/>
              </a:rPr>
              <a:t>class </a:t>
            </a:r>
            <a:r>
              <a:rPr lang="en-US" sz="1600" dirty="0" smtClean="0">
                <a:latin typeface="Times New Roman" pitchFamily="18" charset="0"/>
              </a:rPr>
              <a:t>Student</a:t>
            </a:r>
            <a:br>
              <a:rPr lang="en-US" sz="1600" dirty="0" smtClean="0">
                <a:latin typeface="Times New Roman" pitchFamily="18" charset="0"/>
              </a:rPr>
            </a:b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char enroll[10];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char name[38];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double </a:t>
            </a:r>
            <a:r>
              <a:rPr lang="en-US" sz="1600" dirty="0" err="1">
                <a:latin typeface="Times New Roman" pitchFamily="18" charset="0"/>
              </a:rPr>
              <a:t>gpa</a:t>
            </a:r>
            <a:r>
              <a:rPr lang="en-US" sz="1600" dirty="0" smtClean="0">
                <a:latin typeface="Times New Roman" pitchFamily="18" charset="0"/>
              </a:rPr>
              <a:t>;</a:t>
            </a:r>
            <a:br>
              <a:rPr lang="en-US" sz="1600" dirty="0" smtClean="0">
                <a:latin typeface="Times New Roman" pitchFamily="18" charset="0"/>
              </a:rPr>
            </a:b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void </a:t>
            </a:r>
            <a:r>
              <a:rPr lang="en-US" sz="1600" dirty="0" err="1">
                <a:latin typeface="Times New Roman" pitchFamily="18" charset="0"/>
              </a:rPr>
              <a:t>setEnroll</a:t>
            </a:r>
            <a:r>
              <a:rPr lang="en-US" sz="1600" dirty="0">
                <a:latin typeface="Times New Roman" pitchFamily="18" charset="0"/>
              </a:rPr>
              <a:t>(char </a:t>
            </a:r>
            <a:r>
              <a:rPr lang="en-US" sz="1600" dirty="0" err="1">
                <a:latin typeface="Times New Roman" pitchFamily="18" charset="0"/>
              </a:rPr>
              <a:t>cER</a:t>
            </a:r>
            <a:r>
              <a:rPr lang="en-US" sz="1600" dirty="0">
                <a:latin typeface="Times New Roman" pitchFamily="18" charset="0"/>
              </a:rPr>
              <a:t>[]);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public: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void </a:t>
            </a:r>
            <a:r>
              <a:rPr lang="en-US" sz="1600" dirty="0" err="1">
                <a:latin typeface="Times New Roman" pitchFamily="18" charset="0"/>
              </a:rPr>
              <a:t>setName</a:t>
            </a:r>
            <a:r>
              <a:rPr lang="en-US" sz="1600" dirty="0">
                <a:latin typeface="Times New Roman" pitchFamily="18" charset="0"/>
              </a:rPr>
              <a:t>(char </a:t>
            </a:r>
            <a:r>
              <a:rPr lang="en-US" sz="1600" dirty="0" err="1">
                <a:latin typeface="Times New Roman" pitchFamily="18" charset="0"/>
              </a:rPr>
              <a:t>cName</a:t>
            </a:r>
            <a:r>
              <a:rPr lang="en-US" sz="1600" dirty="0">
                <a:latin typeface="Times New Roman" pitchFamily="18" charset="0"/>
              </a:rPr>
              <a:t>[]);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void </a:t>
            </a:r>
            <a:r>
              <a:rPr lang="en-US" sz="1600" dirty="0" err="1">
                <a:latin typeface="Times New Roman" pitchFamily="18" charset="0"/>
              </a:rPr>
              <a:t>setGpa</a:t>
            </a:r>
            <a:r>
              <a:rPr lang="en-US" sz="1600" dirty="0">
                <a:latin typeface="Times New Roman" pitchFamily="18" charset="0"/>
              </a:rPr>
              <a:t>(double </a:t>
            </a:r>
            <a:r>
              <a:rPr lang="en-US" sz="1600" dirty="0" err="1">
                <a:latin typeface="Times New Roman" pitchFamily="18" charset="0"/>
              </a:rPr>
              <a:t>dGpa</a:t>
            </a:r>
            <a:r>
              <a:rPr lang="en-US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char[] </a:t>
            </a:r>
            <a:r>
              <a:rPr lang="en-US" sz="1600" dirty="0" err="1">
                <a:latin typeface="Times New Roman" pitchFamily="18" charset="0"/>
              </a:rPr>
              <a:t>getEnroll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char[] </a:t>
            </a:r>
            <a:r>
              <a:rPr lang="en-US" sz="1600" dirty="0" err="1">
                <a:latin typeface="Times New Roman" pitchFamily="18" charset="0"/>
              </a:rPr>
              <a:t>getName</a:t>
            </a:r>
            <a:r>
              <a:rPr lang="en-US" sz="1600" dirty="0">
                <a:latin typeface="Times New Roman" pitchFamily="18" charset="0"/>
              </a:rPr>
              <a:t>();</a:t>
            </a: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double </a:t>
            </a:r>
            <a:r>
              <a:rPr lang="en-US" sz="1600" dirty="0" err="1" smtClean="0">
                <a:latin typeface="Times New Roman" pitchFamily="18" charset="0"/>
              </a:rPr>
              <a:t>getGpac</a:t>
            </a:r>
            <a:r>
              <a:rPr lang="en-US" sz="1600" dirty="0" smtClean="0">
                <a:latin typeface="Times New Roman" pitchFamily="18" charset="0"/>
              </a:rPr>
              <a:t>();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  …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181601" y="18288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1601" y="2819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Hierarchy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152400" y="1676400"/>
            <a:ext cx="441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of the objects in an application may be hierarchically related to one another.  The hierarchy may be one of: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aggregation, or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shared structure and behavior </a:t>
            </a:r>
          </a:p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Aggregation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describes a "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has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relationship between objects.  The parent object "has a" child object.  The two objects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need not share a common structure.</a:t>
            </a:r>
          </a:p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Shared structure and behavior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entails an "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is a kind 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relationship.  This appears as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hierarchy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classes.  One class "is a kind of" another class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429000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12001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1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Polymorphism relates the implementation for an object based on its </a:t>
            </a:r>
            <a:r>
              <a:rPr lang="en-US" sz="2600" dirty="0" smtClean="0"/>
              <a:t>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19400"/>
            <a:ext cx="3908449" cy="1828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819400"/>
            <a:ext cx="3746183" cy="1752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48768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 err="1"/>
              <a:t>HybridCourse</a:t>
            </a:r>
            <a:r>
              <a:rPr lang="en-US" dirty="0"/>
              <a:t> object involves a different mode of delivery than the Course object, but the same assessments. Both objects belong to the same </a:t>
            </a:r>
            <a:r>
              <a:rPr lang="en-US" dirty="0" smtClean="0"/>
              <a:t>hierarchy: both </a:t>
            </a:r>
            <a:r>
              <a:rPr lang="en-US" dirty="0"/>
              <a:t>are Course objects.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mode() query on a Course type reports a different result than a mode() query on a Hybrid Course type. </a:t>
            </a:r>
          </a:p>
        </p:txBody>
      </p:sp>
    </p:spTree>
    <p:extLst>
      <p:ext uri="{BB962C8B-B14F-4D97-AF65-F5344CB8AC3E}">
        <p14:creationId xmlns:p14="http://schemas.microsoft.com/office/powerpoint/2010/main" val="196583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8288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Objects are abstractions of the most important chunks of information from a problem domain.  They distinguish the different feature sets in the problem domain.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A class describes the structure common to a set of similar objects.  Each object in the set is a single instance of its class.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Encapsulation hides the implementation details within a class - the internal data and internal logic are invisible to client applications that use objects of that class.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We can upgrade the structure of a well-encapsulated class without altering any client code.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cornerstones of object-oriented programming are encapsulation, inheritance and polymorphism.</a:t>
            </a:r>
          </a:p>
        </p:txBody>
      </p:sp>
    </p:spTree>
    <p:extLst>
      <p:ext uri="{BB962C8B-B14F-4D97-AF65-F5344CB8AC3E}">
        <p14:creationId xmlns:p14="http://schemas.microsoft.com/office/powerpoint/2010/main" val="5493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Language for Complex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Terminology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Abstraction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Polymorphism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Language for Complex Applications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Many software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underlying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domain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often quite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intricate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detailed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an application to be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practical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usable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it must represent some of the complexity of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domain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create a software solution by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extracting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most important features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problem domain.  </a:t>
            </a:r>
          </a:p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 ways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identify the most important features: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(distinct algorithms)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things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(distinct objects) </a:t>
            </a:r>
          </a:p>
          <a:p>
            <a:pPr algn="just"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two approaches 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mutually exclusive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  We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one approach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basis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for the other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 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decomposition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 iterative 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9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Complexity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(Example)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1" y="3581400"/>
            <a:ext cx="8018327" cy="2186816"/>
          </a:xfrm>
        </p:spPr>
      </p:pic>
      <p:sp>
        <p:nvSpPr>
          <p:cNvPr id="5" name="TextBox 4"/>
          <p:cNvSpPr txBox="1"/>
          <p:nvPr/>
        </p:nvSpPr>
        <p:spPr>
          <a:xfrm>
            <a:off x="381000" y="1371600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 course enrollment system for a program in a college or university</a:t>
            </a:r>
            <a:r>
              <a:rPr lang="en-US" sz="2400" dirty="0" smtClean="0"/>
              <a:t>.</a:t>
            </a:r>
            <a:r>
              <a:rPr lang="en-US" sz="2400" dirty="0"/>
              <a:t> Each </a:t>
            </a:r>
            <a:r>
              <a:rPr lang="en-US" sz="2400" dirty="0" smtClean="0"/>
              <a:t>participant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enrolls </a:t>
            </a:r>
            <a:r>
              <a:rPr lang="en-US" sz="2000" dirty="0"/>
              <a:t>in several face-to-face courses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enrolls in several hybrid courses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earns a grade in each course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867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following structure diagram identifies the </a:t>
            </a:r>
            <a:r>
              <a:rPr lang="en-US" sz="2400" b="1" dirty="0">
                <a:solidFill>
                  <a:srgbClr val="C00000"/>
                </a:solidFill>
              </a:rPr>
              <a:t>activities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Complexity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If we switch our attention to the objects involved, we find a </a:t>
            </a:r>
            <a:r>
              <a:rPr lang="en-US" sz="2200" b="1" dirty="0"/>
              <a:t>Course</a:t>
            </a:r>
            <a:r>
              <a:rPr lang="en-US" sz="2200" dirty="0"/>
              <a:t> and a </a:t>
            </a:r>
            <a:r>
              <a:rPr lang="en-US" sz="2200" b="1" dirty="0"/>
              <a:t>Hybrid Course</a:t>
            </a:r>
            <a:r>
              <a:rPr lang="en-US" sz="2200" dirty="0" smtClean="0"/>
              <a:t>.</a:t>
            </a:r>
            <a:br>
              <a:rPr lang="en-US" sz="2200" dirty="0" smtClean="0"/>
            </a:br>
            <a:r>
              <a:rPr lang="en-US" sz="2200" dirty="0"/>
              <a:t>Course </a:t>
            </a:r>
            <a:r>
              <a:rPr lang="en-US" sz="2200" i="1" dirty="0"/>
              <a:t>has a</a:t>
            </a:r>
            <a:r>
              <a:rPr lang="en-US" sz="2200" dirty="0"/>
              <a:t> Code and </a:t>
            </a:r>
            <a:r>
              <a:rPr lang="en-US" sz="2200" i="1" dirty="0"/>
              <a:t>uses a</a:t>
            </a:r>
            <a:r>
              <a:rPr lang="en-US" sz="2200" dirty="0"/>
              <a:t> Grading Scheme and that a Hybrid Course is </a:t>
            </a:r>
            <a:r>
              <a:rPr lang="en-US" sz="2200" i="1" dirty="0"/>
              <a:t>a kind of</a:t>
            </a:r>
            <a:r>
              <a:rPr lang="en-US" sz="2200" dirty="0"/>
              <a:t> Course 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048000"/>
            <a:ext cx="6781800" cy="19218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53340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Tx/>
              <a:buSzTx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emphasis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 this diagram is on the </a:t>
            </a:r>
            <a:r>
              <a:rPr 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rather than the functional activities performed on them.  The </a:t>
            </a:r>
            <a:r>
              <a:rPr lang="en-US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functional activities become part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of the description of the objects themselves. </a:t>
            </a:r>
          </a:p>
        </p:txBody>
      </p:sp>
    </p:spTree>
    <p:extLst>
      <p:ext uri="{BB962C8B-B14F-4D97-AF65-F5344CB8AC3E}">
        <p14:creationId xmlns:p14="http://schemas.microsoft.com/office/powerpoint/2010/main" val="52329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 Terminology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four fundamental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Abstraction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Polymorphism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9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Abstraction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reduces the complexity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a problem domain.  </a:t>
            </a:r>
          </a:p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object 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 abstraction of one important aspect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the problem domain.  </a:t>
            </a:r>
          </a:p>
          <a:p>
            <a:pPr algn="just">
              <a:lnSpc>
                <a:spcPct val="80000"/>
              </a:lnSpc>
              <a:buClrTx/>
              <a:buSzTx/>
              <a:buFont typeface="Arial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objects that make up the solution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ignore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non-essential features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the problem.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038600"/>
            <a:ext cx="4385835" cy="269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8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object has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crisp boundary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distinguishes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all other objects.  </a:t>
            </a:r>
          </a:p>
          <a:p>
            <a:pPr algn="just">
              <a:buClrTx/>
              <a:buSzTx/>
              <a:buFont typeface="Arial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object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has integrity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it can only behave in ways that are appropriate to itself.  </a:t>
            </a:r>
          </a:p>
          <a:p>
            <a:pPr lvl="1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 ear cannot see, an eye cannot listen and a mouth cannot smell.  </a:t>
            </a:r>
          </a:p>
          <a:p>
            <a:pPr lvl="2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horse cannot bark and a dog cannot croak.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6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271</Words>
  <Application>Microsoft Office PowerPoint</Application>
  <PresentationFormat>On-screen Show (4:3)</PresentationFormat>
  <Paragraphs>87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Introduction  </vt:lpstr>
      <vt:lpstr>Objectives</vt:lpstr>
      <vt:lpstr>A Language for Complex Applications </vt:lpstr>
      <vt:lpstr>Complexity</vt:lpstr>
      <vt:lpstr>Complexity (Example)</vt:lpstr>
      <vt:lpstr>Complexity (Example)</vt:lpstr>
      <vt:lpstr>Object Terminology </vt:lpstr>
      <vt:lpstr>Abstraction</vt:lpstr>
      <vt:lpstr>Abstraction</vt:lpstr>
      <vt:lpstr>Abstraction</vt:lpstr>
      <vt:lpstr>Abstraction – Classes &amp; Objects</vt:lpstr>
      <vt:lpstr>Encapsulation</vt:lpstr>
      <vt:lpstr>Encapsulation</vt:lpstr>
      <vt:lpstr>Hierarchy</vt:lpstr>
      <vt:lpstr>Polymorphism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367</cp:revision>
  <dcterms:created xsi:type="dcterms:W3CDTF">2007-08-21T04:43:22Z</dcterms:created>
  <dcterms:modified xsi:type="dcterms:W3CDTF">2021-04-04T10:09:25Z</dcterms:modified>
</cp:coreProperties>
</file>