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0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6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942E-1A6D-49AA-BE75-4E18D2679852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6033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0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Stack, Static Heap, Dynamic Heap</a:t>
            </a:r>
          </a:p>
          <a:p>
            <a:r>
              <a:rPr lang="en-US" dirty="0" smtClean="0"/>
              <a:t>Allocation and </a:t>
            </a:r>
            <a:r>
              <a:rPr lang="en-US" dirty="0" err="1" smtClean="0"/>
              <a:t>Deallocation</a:t>
            </a:r>
            <a:endParaRPr lang="en-US" dirty="0" smtClean="0"/>
          </a:p>
          <a:p>
            <a:r>
              <a:rPr lang="en-US" dirty="0"/>
              <a:t>Garbage Collection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54916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Arial" charset="0"/>
                <a:cs typeface="Arial" charset="0"/>
              </a:rPr>
              <a:t>Review:</a:t>
            </a:r>
            <a:r>
              <a:rPr lang="en-US" sz="2400" dirty="0" smtClean="0">
                <a:latin typeface="Arial" charset="0"/>
                <a:cs typeface="Arial" charset="0"/>
              </a:rPr>
              <a:t> In C, 4 basic regions: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Data segment</a:t>
            </a:r>
            <a:r>
              <a:rPr lang="en-US" sz="2400" dirty="0" smtClean="0">
                <a:latin typeface="Arial" charset="0"/>
                <a:cs typeface="Arial" charset="0"/>
              </a:rPr>
              <a:t> (for global data),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code segment </a:t>
            </a:r>
            <a:r>
              <a:rPr lang="en-US" sz="2400" dirty="0" smtClean="0">
                <a:latin typeface="Arial" charset="0"/>
                <a:cs typeface="Arial" charset="0"/>
              </a:rPr>
              <a:t>(for statements),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stack</a:t>
            </a:r>
            <a:r>
              <a:rPr lang="en-US" sz="2400" dirty="0" smtClean="0">
                <a:latin typeface="Arial" charset="0"/>
                <a:cs typeface="Arial" charset="0"/>
              </a:rPr>
              <a:t> (for local data of functions when they are called),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heap</a:t>
            </a:r>
            <a:r>
              <a:rPr lang="en-US" sz="2400" dirty="0" smtClean="0">
                <a:latin typeface="Arial" charset="0"/>
                <a:cs typeface="Arial" charset="0"/>
              </a:rPr>
              <a:t> (for dynamic data). C/C++ programmers must explicitly manage the heap of a program. </a:t>
            </a:r>
            <a:endParaRPr lang="en-US" sz="2400" b="1" dirty="0" smtClean="0">
              <a:latin typeface="Arial" charset="0"/>
              <a:cs typeface="Arial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How Java heap is managed? (</a:t>
            </a:r>
            <a:r>
              <a:rPr lang="en-US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Refer to: </a:t>
            </a:r>
            <a:r>
              <a:rPr lang="en-US" sz="2400" b="1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http://docs.oracle.com/javase/specs/)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JVM supports </a:t>
            </a:r>
            <a:r>
              <a:rPr lang="en-US" sz="2000" dirty="0" smtClean="0">
                <a:latin typeface="Arial" charset="0"/>
                <a:cs typeface="Arial" charset="0"/>
              </a:rPr>
              <a:t>the </a:t>
            </a:r>
            <a:r>
              <a:rPr lang="en-US" sz="2000" b="1" dirty="0" smtClean="0">
                <a:latin typeface="Arial" charset="0"/>
                <a:cs typeface="Arial" charset="0"/>
              </a:rPr>
              <a:t>garbage collector </a:t>
            </a:r>
            <a:r>
              <a:rPr lang="en-US" sz="2000" dirty="0" smtClean="0">
                <a:latin typeface="Arial" charset="0"/>
                <a:cs typeface="Arial" charset="0"/>
              </a:rPr>
              <a:t>in order to free Java programmers from explicitly managing heap 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Java heap is managed by 2 lists: Free block list, Allocated block list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Initial, free block list is all the heap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After very much times for allocating and de-allocating memory, fragmented and free blocks are not contiguous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How are data allocated in heap? </a:t>
            </a:r>
            <a:r>
              <a:rPr lang="en-US" sz="2000" dirty="0" smtClean="0">
                <a:latin typeface="Arial" charset="0"/>
                <a:cs typeface="Arial" charset="0"/>
              </a:rPr>
              <a:t>	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Way: First fit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If there is no blank block is fit, Java memory manager must compact memory in order to create more larger free block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Heap structure in Java</a:t>
            </a:r>
            <a:endParaRPr lang="en-US" sz="2000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r>
              <a:rPr lang="en-US" sz="2000" dirty="0" smtClean="0">
                <a:latin typeface="Arial" charset="0"/>
                <a:cs typeface="Arial" charset="0"/>
              </a:rPr>
              <a:t>Static heap contains class declarations </a:t>
            </a:r>
            <a:r>
              <a:rPr lang="en-US" sz="2000" dirty="0" smtClean="0">
                <a:latin typeface="Arial" charset="0"/>
                <a:cs typeface="Arial" charset="0"/>
                <a:sym typeface="Wingdings" pitchFamily="2" charset="2"/>
              </a:rPr>
              <a:t> Invariable, garbage collection is not needed </a:t>
            </a:r>
          </a:p>
          <a:p>
            <a:r>
              <a:rPr lang="en-US" sz="2000" dirty="0" smtClean="0">
                <a:latin typeface="Arial" charset="0"/>
                <a:cs typeface="Arial" charset="0"/>
              </a:rPr>
              <a:t> Dynamic heap is divided into two sections: The first contains objects and the second contains relations between object and appropriate method in static heap. When an object is not used (garbage), it’s memory can be de-allocated.</a:t>
            </a:r>
          </a:p>
          <a:p>
            <a:r>
              <a:rPr lang="en-US" sz="2000" dirty="0" smtClean="0"/>
              <a:t>When an object is created, a field for reference to the class declaration is automatically added</a:t>
            </a:r>
          </a:p>
          <a:p>
            <a:r>
              <a:rPr lang="en-US" sz="2000" dirty="0" smtClean="0">
                <a:latin typeface="Arial" charset="0"/>
                <a:cs typeface="Arial" charset="0"/>
              </a:rPr>
              <a:t>The  next slide will depict it..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1268413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/>
              <a:t>Class1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Constants/fields</a:t>
            </a:r>
            <a:endParaRPr lang="en-US" sz="1600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Method table</a:t>
            </a:r>
            <a:endParaRPr lang="en-US" sz="1600" b="1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   (m1,,add1)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  (m2,,add2)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m1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m2</a:t>
            </a:r>
            <a:endParaRPr lang="en-US" sz="1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53000" y="1563688"/>
            <a:ext cx="2590800" cy="4770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r>
              <a:rPr lang="en-US" sz="1600" b="1" u="sng" dirty="0" smtClean="0">
                <a:solidFill>
                  <a:schemeClr val="accent2"/>
                </a:solidFill>
              </a:rPr>
              <a:t>Dynamic </a:t>
            </a:r>
            <a:r>
              <a:rPr lang="en-US" sz="1600" b="1" u="sng" dirty="0">
                <a:solidFill>
                  <a:schemeClr val="accent2"/>
                </a:solidFill>
              </a:rPr>
              <a:t>heap Section 2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 </a:t>
            </a:r>
            <a:r>
              <a:rPr lang="en-US" sz="1600" dirty="0" smtClean="0"/>
              <a:t>Entry</a:t>
            </a:r>
            <a:r>
              <a:rPr lang="en-US" sz="1600" dirty="0"/>
              <a:t>: 2 </a:t>
            </a:r>
            <a:r>
              <a:rPr lang="en-US" sz="1600" dirty="0" smtClean="0"/>
              <a:t>references)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(10000, m1)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 obj1.m1()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(8000, m4) </a:t>
            </a:r>
            <a:r>
              <a:rPr lang="en-US" sz="1600" dirty="0" smtClean="0">
                <a:sym typeface="Wingdings" pitchFamily="2" charset="2"/>
              </a:rPr>
              <a:t> obj2.m4()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/>
              <a:t>Class2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Constants/fields</a:t>
            </a:r>
            <a:endParaRPr lang="en-US" sz="1600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u="sng" dirty="0" smtClean="0"/>
              <a:t>Method table</a:t>
            </a:r>
            <a:endParaRPr lang="en-US" sz="1600" b="1" u="sng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   (m3,,add3)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  (m4,,add4)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m3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m4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57200" y="6477000"/>
            <a:ext cx="21336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0" y="35784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1000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60930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96200" y="1524000"/>
            <a:ext cx="1371600" cy="2286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 heap</a:t>
            </a:r>
          </a:p>
          <a:p>
            <a:pPr algn="ctr"/>
            <a:r>
              <a:rPr lang="en-US" dirty="0" smtClean="0"/>
              <a:t>Section 1</a:t>
            </a:r>
          </a:p>
          <a:p>
            <a:pPr algn="ctr"/>
            <a:r>
              <a:rPr lang="en-US" dirty="0" smtClean="0"/>
              <a:t>(Garbage collection is applied)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206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obj1:10000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696200" y="3810000"/>
            <a:ext cx="1371600" cy="2514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 heap</a:t>
            </a:r>
          </a:p>
          <a:p>
            <a:pPr algn="ctr"/>
            <a:r>
              <a:rPr lang="en-US" dirty="0" smtClean="0"/>
              <a:t>Section 2 Relations object-method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590800" y="1828800"/>
            <a:ext cx="2514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990600" y="2590800"/>
            <a:ext cx="4800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(2)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(1)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9000" y="3505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(3)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600" y="3048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(4)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19400" y="4343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(5) Code of m1() executes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9200" y="1676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0" y="1676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05400" y="1981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29200" y="2438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05400" y="2438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500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05400" y="2743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28926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obj2:8000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87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Most modern languages permit you to allocate data storage during a program run. In Java, this is done </a:t>
            </a:r>
            <a:r>
              <a:rPr lang="en-US" u="sng" dirty="0" smtClean="0"/>
              <a:t>directly</a:t>
            </a:r>
            <a:r>
              <a:rPr lang="en-US" dirty="0" smtClean="0"/>
              <a:t> when you create an object with the </a:t>
            </a:r>
            <a:r>
              <a:rPr lang="en-US" u="sng" dirty="0" smtClean="0"/>
              <a:t>new</a:t>
            </a:r>
            <a:r>
              <a:rPr lang="en-US" dirty="0" smtClean="0"/>
              <a:t> operation and </a:t>
            </a:r>
            <a:r>
              <a:rPr lang="en-US" u="sng" dirty="0" smtClean="0"/>
              <a:t>indirectly</a:t>
            </a:r>
            <a:r>
              <a:rPr lang="en-US" dirty="0" smtClean="0"/>
              <a:t> when you call a method that has local variables or arguments.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Local data of a method include: return data, parameters, variables are declared in the body of the method.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Local methods are allocated space on the </a:t>
            </a:r>
            <a:r>
              <a:rPr lang="en-US" u="sng" dirty="0" smtClean="0"/>
              <a:t>stack</a:t>
            </a:r>
            <a:r>
              <a:rPr lang="en-US" dirty="0" smtClean="0"/>
              <a:t> and are </a:t>
            </a:r>
            <a:r>
              <a:rPr lang="en-US" u="sng" dirty="0" smtClean="0"/>
              <a:t>discarded</a:t>
            </a:r>
            <a:r>
              <a:rPr lang="en-US" dirty="0" smtClean="0"/>
              <a:t> when the </a:t>
            </a:r>
            <a:r>
              <a:rPr lang="en-US" u="sng" dirty="0" smtClean="0"/>
              <a:t>method exits</a:t>
            </a:r>
            <a:r>
              <a:rPr lang="en-US" dirty="0" smtClean="0"/>
              <a:t>, but objects are allocated space on the </a:t>
            </a:r>
            <a:r>
              <a:rPr lang="en-US" u="sng" dirty="0" smtClean="0"/>
              <a:t>heap</a:t>
            </a:r>
            <a:r>
              <a:rPr lang="en-US" dirty="0" smtClean="0"/>
              <a:t> and have a </a:t>
            </a:r>
            <a:r>
              <a:rPr lang="en-US" u="sng" dirty="0" smtClean="0"/>
              <a:t>longer lifetime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1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In Java, you </a:t>
            </a:r>
            <a:r>
              <a:rPr lang="en-US" u="sng" dirty="0" smtClean="0"/>
              <a:t>never explicitly free the memory</a:t>
            </a:r>
            <a:r>
              <a:rPr lang="en-US" dirty="0" smtClean="0"/>
              <a:t> that are allocated; instead, Java provides </a:t>
            </a:r>
            <a:r>
              <a:rPr lang="en-US" u="sng" dirty="0" smtClean="0"/>
              <a:t>automatic garbage collection</a:t>
            </a:r>
            <a:r>
              <a:rPr lang="en-US" dirty="0" smtClean="0"/>
              <a:t>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runtime system keeps track of the memory that is allocated and is able to determine whether that memory is still useable.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Garbage collector has the lowest priority. It runs only when the system heap becomes exhausted.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 data is treated as garbage when it is out of it’s scope or an object is assigned to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114800" cy="378565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Object obj1 = new Object();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int x= 5;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if (x&lt;10) 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Object obj2= new Object();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int y=3;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    ………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int t=7;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obj1 = null;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t*=8;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……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4343400"/>
            <a:ext cx="38100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obj2, y are out of scope ( they are no longer used)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rot="10800000">
            <a:off x="914400" y="3886213"/>
            <a:ext cx="3962400" cy="8111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2590800"/>
            <a:ext cx="4114800" cy="13234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Scope of a variable begins at the line where it is declared  and ends at the closing bracket of the block containing it 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5181600"/>
            <a:ext cx="38100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obj1= null </a:t>
            </a: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 Memory allocated to obj1 is no longer used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rot="10800000">
            <a:off x="1828800" y="4648207"/>
            <a:ext cx="3048000" cy="8873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038600" y="2590800"/>
            <a:ext cx="457200" cy="1295400"/>
          </a:xfrm>
          <a:prstGeom prst="rightBrace">
            <a:avLst>
              <a:gd name="adj1" fmla="val 7176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9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When does garbage collector execute?</a:t>
            </a:r>
          </a:p>
          <a:p>
            <a:r>
              <a:rPr lang="en-US" dirty="0" smtClean="0"/>
              <a:t>Garbage collector has the lowest priority. So, it runs only when program’s memory is exhausted.</a:t>
            </a:r>
          </a:p>
          <a:p>
            <a:r>
              <a:rPr lang="en-US" dirty="0" smtClean="0"/>
              <a:t>It is called by JVM only. We can not activate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4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583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Memory Management in Java</vt:lpstr>
      <vt:lpstr>Objectives</vt:lpstr>
      <vt:lpstr>Memory Management in Java</vt:lpstr>
      <vt:lpstr>Memory Management in Java</vt:lpstr>
      <vt:lpstr>Memory Management in Java</vt:lpstr>
      <vt:lpstr>Garbage Collection</vt:lpstr>
      <vt:lpstr>Garbage Collection</vt:lpstr>
      <vt:lpstr>Garbage Collection</vt:lpstr>
      <vt:lpstr>Garbage Collection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in Java</dc:title>
  <dc:creator>user</dc:creator>
  <cp:lastModifiedBy>user</cp:lastModifiedBy>
  <cp:revision>14</cp:revision>
  <dcterms:created xsi:type="dcterms:W3CDTF">2021-03-02T14:02:38Z</dcterms:created>
  <dcterms:modified xsi:type="dcterms:W3CDTF">2021-03-26T02:35:41Z</dcterms:modified>
</cp:coreProperties>
</file>