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4"/>
  </p:notesMasterIdLst>
  <p:handoutMasterIdLst>
    <p:handoutMasterId r:id="rId25"/>
  </p:handoutMasterIdLst>
  <p:sldIdLst>
    <p:sldId id="439" r:id="rId2"/>
    <p:sldId id="440" r:id="rId3"/>
    <p:sldId id="500" r:id="rId4"/>
    <p:sldId id="587" r:id="rId5"/>
    <p:sldId id="589" r:id="rId6"/>
    <p:sldId id="568" r:id="rId7"/>
    <p:sldId id="569" r:id="rId8"/>
    <p:sldId id="570" r:id="rId9"/>
    <p:sldId id="565" r:id="rId10"/>
    <p:sldId id="590" r:id="rId11"/>
    <p:sldId id="558" r:id="rId12"/>
    <p:sldId id="559" r:id="rId13"/>
    <p:sldId id="560" r:id="rId14"/>
    <p:sldId id="544" r:id="rId15"/>
    <p:sldId id="549" r:id="rId16"/>
    <p:sldId id="550" r:id="rId17"/>
    <p:sldId id="551" r:id="rId18"/>
    <p:sldId id="546" r:id="rId19"/>
    <p:sldId id="571" r:id="rId20"/>
    <p:sldId id="585" r:id="rId21"/>
    <p:sldId id="586" r:id="rId22"/>
    <p:sldId id="49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975" autoAdjust="0"/>
    <p:restoredTop sz="86323" autoAdjust="0"/>
  </p:normalViewPr>
  <p:slideViewPr>
    <p:cSldViewPr>
      <p:cViewPr>
        <p:scale>
          <a:sx n="75" d="100"/>
          <a:sy n="75" d="100"/>
        </p:scale>
        <p:origin x="-74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Polymorphism</a:t>
            </a:r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r>
              <a:rPr lang="en-US" sz="3600" cap="all" dirty="0"/>
              <a:t>WHY AND WHEN TO USE INTERFACES?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276600"/>
          </a:xfrm>
        </p:spPr>
        <p:txBody>
          <a:bodyPr/>
          <a:lstStyle/>
          <a:p>
            <a:r>
              <a:rPr lang="en-US" sz="2600" dirty="0" smtClean="0"/>
              <a:t>To </a:t>
            </a:r>
            <a:r>
              <a:rPr lang="en-US" sz="2600" dirty="0"/>
              <a:t>achieve security - hide certain details and only show the important details of an object (interface).</a:t>
            </a:r>
          </a:p>
          <a:p>
            <a:r>
              <a:rPr lang="en-US" sz="2600" dirty="0"/>
              <a:t>Java does not support "multiple inheritance" (a class can only inherit from one superclass). However, it can be achieved with interfaces, because the class can implement multiple </a:t>
            </a:r>
            <a:r>
              <a:rPr lang="en-US" sz="2600" dirty="0" smtClean="0"/>
              <a:t>interfaces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Abstract Classes</a:t>
            </a: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</a:t>
            </a:r>
            <a:r>
              <a:rPr lang="en-US" sz="2800" b="1" dirty="0" smtClean="0"/>
              <a:t>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</a:t>
            </a:r>
            <a:r>
              <a:rPr lang="en-US" sz="2400" i="1" dirty="0" smtClean="0">
                <a:solidFill>
                  <a:srgbClr val="FF0000"/>
                </a:solidFill>
              </a:rPr>
              <a:t>className{ </a:t>
            </a:r>
            <a:r>
              <a:rPr lang="en-US" sz="2400" i="1" dirty="0">
                <a:solidFill>
                  <a:srgbClr val="FF0000"/>
                </a:solidFill>
              </a:rPr>
              <a:t>... </a:t>
            </a:r>
            <a:r>
              <a:rPr lang="en-US" sz="2400" i="1" dirty="0" smtClean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isn’t necessary for all of the methods in an abstract class to be </a:t>
            </a:r>
            <a:r>
              <a:rPr lang="en-US" sz="2800" dirty="0" smtClean="0"/>
              <a:t>abstract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An abstract </a:t>
            </a:r>
            <a:r>
              <a:rPr lang="en-US" sz="2800" dirty="0"/>
              <a:t>class can also declare implemented methods.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Modified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have no abstract method but it is declared as an abstract class. So, we can not initiate an object of this class.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Error. Why?</a:t>
            </a:r>
            <a:endParaRPr lang="en-US" sz="24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Implementing </a:t>
            </a:r>
            <a:r>
              <a:rPr lang="en-US" sz="4000" dirty="0"/>
              <a:t>Abstract Methods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Derive </a:t>
            </a:r>
            <a:r>
              <a:rPr lang="en-US" sz="2800" dirty="0"/>
              <a:t>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</a:t>
            </a:r>
            <a:r>
              <a:rPr lang="en-US" sz="2800" dirty="0" smtClean="0"/>
              <a:t>all of </a:t>
            </a:r>
            <a:r>
              <a:rPr lang="en-US" sz="2800" b="1" i="1" dirty="0" smtClean="0"/>
              <a:t>abstract </a:t>
            </a:r>
            <a:r>
              <a:rPr lang="en-US" sz="2800" b="1" dirty="0" smtClean="0"/>
              <a:t>methods</a:t>
            </a:r>
            <a:r>
              <a:rPr lang="en-US" sz="2800" b="1" dirty="0"/>
              <a:t> </a:t>
            </a:r>
            <a:r>
              <a:rPr lang="en-US" sz="2800" dirty="0" smtClean="0"/>
              <a:t>included</a:t>
            </a:r>
            <a:r>
              <a:rPr lang="en-US" sz="2800" b="1" dirty="0" smtClean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</a:t>
            </a:r>
            <a:r>
              <a:rPr lang="en-US" sz="2800" dirty="0" smtClean="0"/>
              <a:t>it</a:t>
            </a:r>
            <a:r>
              <a:rPr lang="en-US" sz="2800" dirty="0"/>
              <a:t>.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 smtClean="0"/>
              <a:t>Anonymous classes</a:t>
            </a:r>
            <a:r>
              <a:rPr lang="en-US" sz="2800" dirty="0" smtClean="0"/>
              <a:t> </a:t>
            </a:r>
            <a:r>
              <a:rPr lang="en-US" sz="2400" dirty="0" smtClean="0"/>
              <a:t>are classes which are not named but they are identified automatically by Java compiler.</a:t>
            </a:r>
            <a:endParaRPr lang="en-US" sz="2800" dirty="0" smtClean="0"/>
          </a:p>
          <a:p>
            <a:pPr marL="60325" indent="-60325">
              <a:buNone/>
            </a:pPr>
            <a:r>
              <a:rPr lang="en-US" sz="2800" b="1" dirty="0" smtClean="0"/>
              <a:t>Where are they? </a:t>
            </a:r>
            <a:r>
              <a:rPr lang="en-US" sz="2400" dirty="0" smtClean="0"/>
              <a:t>They are identified at initializations of interface/abstract class object but abstract methods are implemented as attachments</a:t>
            </a:r>
            <a:r>
              <a:rPr lang="en-US" sz="2400" b="1" dirty="0" smtClean="0"/>
              <a:t>.</a:t>
            </a:r>
            <a:endParaRPr lang="en-US" sz="2800" b="1" dirty="0" smtClean="0"/>
          </a:p>
          <a:p>
            <a:pPr marL="60325" indent="-60325">
              <a:buNone/>
            </a:pPr>
            <a:r>
              <a:rPr lang="en-US" sz="2800" b="1" dirty="0" smtClean="0"/>
              <a:t>Why are they used?</a:t>
            </a:r>
          </a:p>
          <a:p>
            <a:r>
              <a:rPr lang="en-US" sz="2400" dirty="0" smtClean="0"/>
              <a:t>Enable you to make your code more concise. </a:t>
            </a:r>
          </a:p>
          <a:p>
            <a:r>
              <a:rPr lang="en-US" sz="2400" dirty="0" smtClean="0"/>
              <a:t>Enable you to declare and instantiate a class at the same time. </a:t>
            </a:r>
          </a:p>
          <a:p>
            <a:r>
              <a:rPr lang="en-US" sz="2400" dirty="0" smtClean="0"/>
              <a:t>They are like local classes except that they do not have a name. </a:t>
            </a:r>
          </a:p>
          <a:p>
            <a:r>
              <a:rPr lang="en-US" sz="2400" dirty="0" smtClean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Arial" charset="0"/>
                <a:cs typeface="Arial" charset="0"/>
                <a:sym typeface="Wingdings" pitchFamily="2" charset="2"/>
              </a:rPr>
              <a:t>Overloading and Overriding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Arial" charset="0"/>
                <a:cs typeface="Arial" charset="0"/>
                <a:sym typeface="Wingdings" pitchFamily="2" charset="2"/>
              </a:rPr>
              <a:t>Interface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Abstract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3000" dirty="0" smtClean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Anonymous class.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ContainerClass$Number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Polymorphism is a concept of object-oriented programming</a:t>
            </a:r>
          </a:p>
          <a:p>
            <a:r>
              <a:rPr lang="en-US" sz="2600" dirty="0"/>
              <a:t>Polymorphism is the ability of an object to take on many forms</a:t>
            </a:r>
          </a:p>
          <a:p>
            <a:r>
              <a:rPr lang="en-US" sz="2600" dirty="0"/>
              <a:t>Overloading and overriding are a technology to implement polymorphism feature.</a:t>
            </a:r>
          </a:p>
          <a:p>
            <a:r>
              <a:rPr lang="en-US" sz="2600" dirty="0"/>
              <a:t>In OOP occurs when a parent class/ interface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the father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class can be overridden in 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its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4830763"/>
          </a:xfrm>
        </p:spPr>
        <p:txBody>
          <a:bodyPr/>
          <a:lstStyle/>
          <a:p>
            <a:r>
              <a:rPr lang="en-US" sz="2000" dirty="0" smtClean="0"/>
              <a:t>overloading with constructors</a:t>
            </a:r>
            <a:br>
              <a:rPr lang="en-US" sz="2000" dirty="0" smtClean="0"/>
            </a:br>
            <a:r>
              <a:rPr lang="en-US" sz="1600" dirty="0" smtClean="0">
                <a:solidFill>
                  <a:srgbClr val="0000CC"/>
                </a:solidFill>
              </a:rPr>
              <a:t>public Rectangle(){…}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      public Rectangle(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length, 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 width){… 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CC"/>
              </a:solidFill>
            </a:endParaRPr>
          </a:p>
          <a:p>
            <a:r>
              <a:rPr lang="en-US" sz="2000" dirty="0" smtClean="0"/>
              <a:t>Overloading also </a:t>
            </a:r>
            <a:r>
              <a:rPr lang="en-US" sz="2000" dirty="0"/>
              <a:t>extends to general methods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1600" dirty="0" smtClean="0">
                <a:solidFill>
                  <a:srgbClr val="0000CC"/>
                </a:solidFill>
              </a:rPr>
              <a:t>public void </a:t>
            </a:r>
            <a:r>
              <a:rPr lang="en-US" sz="1600" dirty="0" err="1" smtClean="0">
                <a:solidFill>
                  <a:srgbClr val="0000CC"/>
                </a:solidFill>
              </a:rPr>
              <a:t>setValue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){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    length= (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&gt;0)?1:0;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}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 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, </a:t>
            </a:r>
            <a:r>
              <a:rPr lang="en-US" sz="1600" dirty="0" err="1" smtClean="0">
                <a:solidFill>
                  <a:srgbClr val="0000CC"/>
                </a:solidFill>
              </a:rPr>
              <a:t>int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wi</a:t>
            </a:r>
            <a:r>
              <a:rPr lang="en-US" sz="1600" dirty="0" smtClean="0">
                <a:solidFill>
                  <a:srgbClr val="0000CC"/>
                </a:solidFill>
              </a:rPr>
              <a:t>){</a:t>
            </a:r>
            <a:r>
              <a:rPr lang="en-US" sz="1600" dirty="0">
                <a:solidFill>
                  <a:srgbClr val="0000CC"/>
                </a:solidFill>
              </a:rPr>
              <a:t/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  length= (</a:t>
            </a:r>
            <a:r>
              <a:rPr lang="en-US" sz="1600" dirty="0" err="1" smtClean="0">
                <a:solidFill>
                  <a:srgbClr val="0000CC"/>
                </a:solidFill>
              </a:rPr>
              <a:t>len</a:t>
            </a:r>
            <a:r>
              <a:rPr lang="en-US" sz="1600" dirty="0" smtClean="0">
                <a:solidFill>
                  <a:srgbClr val="0000CC"/>
                </a:solidFill>
              </a:rPr>
              <a:t>&gt;0)? 1: 0;</a:t>
            </a:r>
            <a:br>
              <a:rPr lang="en-US" sz="1600" dirty="0" smtClean="0">
                <a:solidFill>
                  <a:srgbClr val="0000CC"/>
                </a:solidFill>
              </a:rPr>
            </a:br>
            <a:r>
              <a:rPr lang="en-US" sz="1600" dirty="0" smtClean="0">
                <a:solidFill>
                  <a:srgbClr val="0000CC"/>
                </a:solidFill>
              </a:rPr>
              <a:t>      width= (</a:t>
            </a:r>
            <a:r>
              <a:rPr lang="en-US" sz="1600" dirty="0" err="1" smtClean="0">
                <a:solidFill>
                  <a:srgbClr val="0000CC"/>
                </a:solidFill>
              </a:rPr>
              <a:t>wi</a:t>
            </a:r>
            <a:r>
              <a:rPr lang="en-US" sz="1600" dirty="0" smtClean="0">
                <a:solidFill>
                  <a:srgbClr val="0000CC"/>
                </a:solidFill>
              </a:rPr>
              <a:t>&gt;0)? wi:0;</a:t>
            </a:r>
            <a:r>
              <a:rPr lang="en-US" sz="1600" dirty="0">
                <a:solidFill>
                  <a:srgbClr val="0000CC"/>
                </a:solidFill>
              </a:rPr>
              <a:t/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  <a:endParaRPr lang="en-US" sz="1600" dirty="0" smtClean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710" y="2242781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# length: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# width: 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265" y="2708448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+ Rectangle();</a:t>
            </a:r>
            <a:br>
              <a:rPr lang="en-US" sz="1300" dirty="0" smtClean="0"/>
            </a:br>
            <a:r>
              <a:rPr lang="en-US" sz="1300" dirty="0" smtClean="0"/>
              <a:t>+ Rectangle(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)</a:t>
            </a:r>
            <a:br>
              <a:rPr lang="en-US" sz="1300" dirty="0" smtClean="0"/>
            </a:br>
            <a:r>
              <a:rPr lang="en-US" sz="1300" dirty="0" smtClean="0"/>
              <a:t>+ </a:t>
            </a:r>
            <a:r>
              <a:rPr lang="en-US" sz="1300" dirty="0" err="1" smtClean="0"/>
              <a:t>setValue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): void</a:t>
            </a:r>
            <a:br>
              <a:rPr lang="en-US" sz="1300" dirty="0" smtClean="0"/>
            </a:br>
            <a:r>
              <a:rPr lang="en-US" sz="1300" dirty="0" smtClean="0"/>
              <a:t>+ </a:t>
            </a:r>
            <a:r>
              <a:rPr lang="en-US" sz="1300" dirty="0" err="1" smtClean="0"/>
              <a:t>setValue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): void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837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805" y="3732072"/>
            <a:ext cx="3328070" cy="2044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21805" y="4257005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5740" y="38554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4203" y="4265472"/>
            <a:ext cx="982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 Height: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endParaRPr lang="en-US" sz="13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0104" y="46335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5908" y="4757915"/>
            <a:ext cx="3056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+ Box();</a:t>
            </a:r>
            <a:br>
              <a:rPr lang="en-US" sz="1300" dirty="0" smtClean="0"/>
            </a:br>
            <a:r>
              <a:rPr lang="en-US" sz="1300" dirty="0" smtClean="0"/>
              <a:t>+ Box(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)</a:t>
            </a:r>
            <a:br>
              <a:rPr lang="en-US" sz="1300" dirty="0" smtClean="0"/>
            </a:br>
            <a:r>
              <a:rPr lang="en-US" sz="1300" dirty="0" smtClean="0">
                <a:solidFill>
                  <a:srgbClr val="0000CC"/>
                </a:solidFill>
              </a:rPr>
              <a:t>+ </a:t>
            </a:r>
            <a:r>
              <a:rPr lang="en-US" sz="1300" dirty="0" err="1" smtClean="0">
                <a:solidFill>
                  <a:srgbClr val="0000CC"/>
                </a:solidFill>
              </a:rPr>
              <a:t>toString</a:t>
            </a:r>
            <a:r>
              <a:rPr lang="en-US" sz="1300" dirty="0" smtClean="0">
                <a:solidFill>
                  <a:srgbClr val="0000CC"/>
                </a:solidFill>
              </a:rPr>
              <a:t>(): String</a:t>
            </a:r>
            <a:br>
              <a:rPr lang="en-US" sz="1300" dirty="0" smtClean="0">
                <a:solidFill>
                  <a:srgbClr val="0000CC"/>
                </a:solidFill>
              </a:rPr>
            </a:br>
            <a:r>
              <a:rPr lang="en-US" sz="1300" dirty="0" smtClean="0"/>
              <a:t>+ set(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 ): void</a:t>
            </a:r>
            <a:endParaRPr lang="en-US" sz="1300" dirty="0"/>
          </a:p>
        </p:txBody>
      </p:sp>
      <p:sp>
        <p:nvSpPr>
          <p:cNvPr id="14" name="Rectangle 13"/>
          <p:cNvSpPr/>
          <p:nvPr/>
        </p:nvSpPr>
        <p:spPr>
          <a:xfrm>
            <a:off x="2471848" y="1052168"/>
            <a:ext cx="3328070" cy="210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71848" y="1577102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783" y="11755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4246" y="1585569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# length: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# width:  </a:t>
            </a:r>
            <a:r>
              <a:rPr lang="en-US" sz="1300" dirty="0" err="1" smtClean="0"/>
              <a:t>int</a:t>
            </a:r>
            <a:r>
              <a:rPr lang="en-US" sz="1300" dirty="0" smtClean="0"/>
              <a:t/>
            </a:r>
            <a:br>
              <a:rPr lang="en-US" sz="1300" dirty="0" smtClean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3" y="20427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2064097"/>
            <a:ext cx="29213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+ Rectangle();</a:t>
            </a:r>
            <a:br>
              <a:rPr lang="en-US" sz="1300" dirty="0" smtClean="0"/>
            </a:br>
            <a:r>
              <a:rPr lang="en-US" sz="1300" dirty="0" smtClean="0"/>
              <a:t>+ Rectangle(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)</a:t>
            </a:r>
            <a:br>
              <a:rPr lang="en-US" sz="1300" dirty="0" smtClean="0"/>
            </a:br>
            <a:r>
              <a:rPr lang="en-US" sz="1300" dirty="0" smtClean="0"/>
              <a:t>+ </a:t>
            </a:r>
            <a:r>
              <a:rPr lang="en-US" sz="1300" dirty="0" err="1" smtClean="0"/>
              <a:t>setValue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 ):void</a:t>
            </a:r>
            <a:br>
              <a:rPr lang="en-US" sz="1300" dirty="0" smtClean="0"/>
            </a:br>
            <a:r>
              <a:rPr lang="en-US" sz="1300" dirty="0" smtClean="0"/>
              <a:t>+ </a:t>
            </a:r>
            <a:r>
              <a:rPr lang="en-US" sz="1300" dirty="0" err="1" smtClean="0"/>
              <a:t>setValue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 ,</a:t>
            </a:r>
            <a:r>
              <a:rPr lang="en-US" sz="1300" dirty="0" err="1" smtClean="0"/>
              <a:t>int</a:t>
            </a:r>
            <a:r>
              <a:rPr lang="en-US" sz="1300" dirty="0" smtClean="0"/>
              <a:t> ):void</a:t>
            </a:r>
            <a:br>
              <a:rPr lang="en-US" sz="1300" dirty="0" smtClean="0"/>
            </a:br>
            <a:r>
              <a:rPr lang="en-US" sz="1300" dirty="0" smtClean="0">
                <a:solidFill>
                  <a:srgbClr val="0000CC"/>
                </a:solidFill>
              </a:rPr>
              <a:t>+ </a:t>
            </a:r>
            <a:r>
              <a:rPr lang="en-US" sz="1300" dirty="0" err="1" smtClean="0">
                <a:solidFill>
                  <a:srgbClr val="0000CC"/>
                </a:solidFill>
              </a:rPr>
              <a:t>toString</a:t>
            </a:r>
            <a:r>
              <a:rPr lang="en-US" sz="1300" dirty="0" smtClean="0">
                <a:solidFill>
                  <a:srgbClr val="0000CC"/>
                </a:solidFill>
              </a:rPr>
              <a:t>(): String</a:t>
            </a:r>
            <a:endParaRPr lang="en-US" sz="1300" dirty="0">
              <a:solidFill>
                <a:srgbClr val="0000CC"/>
              </a:solidFill>
            </a:endParaRPr>
          </a:p>
        </p:txBody>
      </p:sp>
      <p:cxnSp>
        <p:nvCxnSpPr>
          <p:cNvPr id="23" name="Straight Connector 22"/>
          <p:cNvCxnSpPr>
            <a:stCxn id="4" idx="0"/>
          </p:cNvCxnSpPr>
          <p:nvPr/>
        </p:nvCxnSpPr>
        <p:spPr>
          <a:xfrm flipV="1">
            <a:off x="4085840" y="3382722"/>
            <a:ext cx="16598" cy="34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02438" y="3154120"/>
            <a:ext cx="16808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94626" y="3154120"/>
            <a:ext cx="25785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94626" y="3382720"/>
            <a:ext cx="375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Inherited Methods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Overridden method: An inherited method is re-written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Overridden Method be Determined?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Can Overridden Methods be Determined?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650)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800)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are loaded to static heap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500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8000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8000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700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9000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9000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y=2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</a:t>
            </a:r>
            <a:r>
              <a:rPr lang="en-US" sz="2800" dirty="0"/>
              <a:t>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002060"/>
                </a:solidFill>
              </a:rPr>
              <a:t>constants, initialized fields,  static methods, prototypes (abstract methods, </a:t>
            </a:r>
            <a:r>
              <a:rPr lang="en-US" sz="2800" dirty="0">
                <a:solidFill>
                  <a:srgbClr val="002060"/>
                </a:solidFill>
              </a:rPr>
              <a:t>default </a:t>
            </a:r>
            <a:r>
              <a:rPr lang="en-US" sz="2800" dirty="0" smtClean="0">
                <a:solidFill>
                  <a:srgbClr val="002060"/>
                </a:solidFill>
              </a:rPr>
              <a:t>methods), </a:t>
            </a:r>
            <a:r>
              <a:rPr lang="en-US" sz="2800" dirty="0">
                <a:solidFill>
                  <a:srgbClr val="002060"/>
                </a:solidFill>
              </a:rPr>
              <a:t>static methods, and nested types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800" dirty="0" smtClean="0"/>
              <a:t>It will be the </a:t>
            </a:r>
            <a:r>
              <a:rPr lang="en-US" sz="2800" b="1" dirty="0" smtClean="0"/>
              <a:t>core</a:t>
            </a:r>
            <a:r>
              <a:rPr lang="en-US" sz="2800" dirty="0" smtClean="0"/>
              <a:t> of some classes</a:t>
            </a:r>
          </a:p>
          <a:p>
            <a:r>
              <a:rPr lang="en-US" sz="2800" dirty="0" smtClean="0"/>
              <a:t>Interfaces </a:t>
            </a:r>
            <a:r>
              <a:rPr lang="en-US" sz="2800" dirty="0"/>
              <a:t>cannot be </a:t>
            </a:r>
            <a:r>
              <a:rPr lang="en-US" sz="2800" dirty="0" smtClean="0"/>
              <a:t>instantiated because they have no-body methods.</a:t>
            </a:r>
          </a:p>
          <a:p>
            <a:r>
              <a:rPr lang="en-US" sz="2800" dirty="0" smtClean="0"/>
              <a:t>Interfaces</a:t>
            </a:r>
            <a:r>
              <a:rPr lang="en-US" sz="2800" dirty="0"/>
              <a:t>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617</Words>
  <Application>Microsoft Office PowerPoint</Application>
  <PresentationFormat>On-screen Show (4:3)</PresentationFormat>
  <Paragraphs>118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Polymorphism  </vt:lpstr>
      <vt:lpstr>Objectives</vt:lpstr>
      <vt:lpstr>Polymorphism</vt:lpstr>
      <vt:lpstr>Overloading</vt:lpstr>
      <vt:lpstr>Overriding</vt:lpstr>
      <vt:lpstr>Overriding Inherited Methods</vt:lpstr>
      <vt:lpstr>How Can Overridden Method be Determined?</vt:lpstr>
      <vt:lpstr>How Can Overridden Methods be Determined?</vt:lpstr>
      <vt:lpstr>Interfaces</vt:lpstr>
      <vt:lpstr>WHY AND WHEN TO USE INTERFACES?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556</cp:revision>
  <dcterms:created xsi:type="dcterms:W3CDTF">2007-08-21T04:43:22Z</dcterms:created>
  <dcterms:modified xsi:type="dcterms:W3CDTF">2021-04-04T17:27:19Z</dcterms:modified>
</cp:coreProperties>
</file>