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5"/>
  </p:notesMasterIdLst>
  <p:handoutMasterIdLst>
    <p:handoutMasterId r:id="rId26"/>
  </p:handoutMasterIdLst>
  <p:sldIdLst>
    <p:sldId id="439" r:id="rId2"/>
    <p:sldId id="440" r:id="rId3"/>
    <p:sldId id="508" r:id="rId4"/>
    <p:sldId id="509" r:id="rId5"/>
    <p:sldId id="534" r:id="rId6"/>
    <p:sldId id="532" r:id="rId7"/>
    <p:sldId id="529" r:id="rId8"/>
    <p:sldId id="536" r:id="rId9"/>
    <p:sldId id="535" r:id="rId10"/>
    <p:sldId id="537" r:id="rId11"/>
    <p:sldId id="538" r:id="rId12"/>
    <p:sldId id="526" r:id="rId13"/>
    <p:sldId id="527" r:id="rId14"/>
    <p:sldId id="541" r:id="rId15"/>
    <p:sldId id="542" r:id="rId16"/>
    <p:sldId id="543" r:id="rId17"/>
    <p:sldId id="544" r:id="rId18"/>
    <p:sldId id="545" r:id="rId19"/>
    <p:sldId id="546" r:id="rId20"/>
    <p:sldId id="547" r:id="rId21"/>
    <p:sldId id="530" r:id="rId22"/>
    <p:sldId id="531" r:id="rId23"/>
    <p:sldId id="490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CC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14" autoAdjust="0"/>
    <p:restoredTop sz="86323" autoAdjust="0"/>
  </p:normalViewPr>
  <p:slideViewPr>
    <p:cSldViewPr>
      <p:cViewPr varScale="1">
        <p:scale>
          <a:sx n="59" d="100"/>
          <a:sy n="59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04/04/2017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04/04/2017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Modifier: </a:t>
            </a:r>
            <a:r>
              <a:rPr lang="en-US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smtClean="0"/>
              <a:t>lượng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9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 variable: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418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Static: </a:t>
            </a:r>
            <a:r>
              <a:rPr lang="en-US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endParaRPr lang="en-US" baseline="0" dirty="0" smtClean="0"/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code static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425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convention, the names of constant values are spelled in uppercase letters. If the name is composed of more than one word, the words are separated by an underscore (_).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8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29399"/>
            <a:ext cx="1295400" cy="22860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3831B-13E3-4DCD-831D-B0615B942FF4}" type="datetime1">
              <a:rPr lang="en-US" smtClean="0"/>
              <a:pPr>
                <a:defRPr/>
              </a:pPr>
              <a:t>04/04/2017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629400"/>
            <a:ext cx="6096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629400"/>
            <a:ext cx="1066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6876B-03DA-4293-B42D-3B4E63CDDB8A}" type="datetime1">
              <a:rPr lang="en-US" smtClean="0"/>
              <a:pPr>
                <a:defRPr/>
              </a:pPr>
              <a:t>04/04/2017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1586C-ABC2-488A-8F7D-4BBDA6BC1892}" type="datetime1">
              <a:rPr lang="en-US" smtClean="0"/>
              <a:pPr>
                <a:defRPr/>
              </a:pPr>
              <a:t>04/04/2017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81D5CD6-B942-4BF6-940D-7ED21AFF478F}" type="datetime1">
              <a:rPr lang="en-US" smtClean="0"/>
              <a:pPr>
                <a:defRPr/>
              </a:pPr>
              <a:t>04/04/2017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F7B90-D101-49F9-8B3F-24B25FF99CE5}" type="datetime1">
              <a:rPr lang="en-US" smtClean="0"/>
              <a:pPr>
                <a:defRPr/>
              </a:pPr>
              <a:t>04/04/2017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656C3-3E70-48C2-ACD9-97E1A3A2F8B6}" type="datetime1">
              <a:rPr lang="en-US" smtClean="0"/>
              <a:pPr>
                <a:defRPr/>
              </a:pPr>
              <a:t>04/04/2017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5F53C-B5BE-4A3F-9ADC-65F1A926CE75}" type="datetime1">
              <a:rPr lang="en-US" smtClean="0"/>
              <a:pPr>
                <a:defRPr/>
              </a:pPr>
              <a:t>04/04/2017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71BBE-6287-45C6-B3EB-407968F07C59}" type="datetime1">
              <a:rPr lang="en-US" smtClean="0"/>
              <a:pPr>
                <a:defRPr/>
              </a:pPr>
              <a:t>04/04/2017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F3AF4-D1EF-4EC1-9E94-EB98A5FE61C7}" type="datetime1">
              <a:rPr lang="en-US" smtClean="0"/>
              <a:pPr>
                <a:defRPr/>
              </a:pPr>
              <a:t>04/04/2017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CBC90-0D11-4ADA-886C-53CBF845E2C0}" type="datetime1">
              <a:rPr lang="en-US" smtClean="0"/>
              <a:pPr>
                <a:defRPr/>
              </a:pPr>
              <a:t>04/04/2017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045F6-C457-4ECC-852F-B2A32099585D}" type="datetime1">
              <a:rPr lang="en-US" smtClean="0"/>
              <a:pPr>
                <a:defRPr/>
              </a:pPr>
              <a:t>04/04/2017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3525"/>
            <a:ext cx="1219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B401A2B-FA42-4EF4-81C1-F5E7785AB589}" type="datetime1">
              <a:rPr lang="en-US" smtClean="0"/>
              <a:pPr>
                <a:defRPr/>
              </a:pPr>
              <a:t>04/04/2017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613525"/>
            <a:ext cx="5562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613525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>Session 04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sz="4000" dirty="0" smtClean="0">
                <a:latin typeface="Arial" charset="0"/>
                <a:cs typeface="Arial" charset="0"/>
              </a:rPr>
              <a:t>More on Classes and </a:t>
            </a:r>
            <a:r>
              <a:rPr lang="en-US" dirty="0" smtClean="0"/>
              <a:t>Nested Classes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/>
              <a:t>(http://docs.oracle.com/javase/tutorial/java/javaOO/more.html)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b="1" dirty="0" smtClean="0"/>
              <a:t>Modifier </a:t>
            </a:r>
            <a:r>
              <a:rPr lang="en-US" b="1" i="1" dirty="0" smtClean="0"/>
              <a:t>static</a:t>
            </a:r>
            <a:r>
              <a:rPr lang="en-US" b="1" dirty="0" smtClean="0"/>
              <a:t>: Static method</a:t>
            </a:r>
            <a:endParaRPr lang="en-US" b="1" dirty="0"/>
          </a:p>
        </p:txBody>
      </p:sp>
      <p:sp>
        <p:nvSpPr>
          <p:cNvPr id="16" name="Rectangle 3"/>
          <p:cNvSpPr txBox="1">
            <a:spLocks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It is called as class method/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global method and it is called although no object of this class is created.</a:t>
            </a:r>
          </a:p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Entry point of Java program is a static method</a:t>
            </a:r>
            <a:endParaRPr kumimoji="0" lang="en-US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Syntax for calling it: 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ClassName.staticMethod(args)</a:t>
            </a:r>
          </a:p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Static methods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 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can access class variables and class methods directly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only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cannot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 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access instance variables or instance methods directly—they must use an object reference.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cannot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use the 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 keyword as there is no instance for this to refer to.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3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 smtClean="0"/>
              <a:t>Modifier </a:t>
            </a:r>
            <a:r>
              <a:rPr lang="en-US" b="1" i="1" dirty="0" smtClean="0"/>
              <a:t>static</a:t>
            </a:r>
            <a:r>
              <a:rPr lang="en-US" b="1" dirty="0" smtClean="0"/>
              <a:t>: </a:t>
            </a:r>
            <a:br>
              <a:rPr lang="en-US" b="1" dirty="0" smtClean="0"/>
            </a:br>
            <a:r>
              <a:rPr lang="en-US" b="1" dirty="0" smtClean="0"/>
              <a:t>Static code/ Free-floating block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524000"/>
            <a:ext cx="8382000" cy="52322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What can free-floating block contain?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Rectangle 3"/>
          <p:cNvSpPr txBox="1">
            <a:spLocks/>
          </p:cNvSpPr>
          <p:nvPr/>
        </p:nvSpPr>
        <p:spPr bwMode="auto">
          <a:xfrm>
            <a:off x="457200" y="22860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Initialize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class (static) variable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Calling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static methods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with parameter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3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 </a:t>
            </a:r>
            <a:r>
              <a:rPr lang="en-US" i="1" dirty="0" smtClean="0"/>
              <a:t>static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What should be static in a class?</a:t>
            </a:r>
            <a:endParaRPr lang="en-US" b="1" dirty="0"/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sz="3600" dirty="0" smtClean="0"/>
              <a:t>Constants:</a:t>
            </a:r>
          </a:p>
          <a:p>
            <a:pPr lvl="1"/>
            <a:r>
              <a:rPr lang="en-US" sz="3200" dirty="0"/>
              <a:t>The static modifier, in combination with the final modifier, is also used to define constants. The final modifier indicates that the value of this field cannot change</a:t>
            </a:r>
            <a:r>
              <a:rPr lang="en-US" sz="3200" dirty="0" smtClean="0"/>
              <a:t>.</a:t>
            </a:r>
          </a:p>
          <a:p>
            <a:pPr marL="457200" lvl="1" indent="0">
              <a:buNone/>
            </a:pPr>
            <a:r>
              <a:rPr lang="en-US" sz="3200" dirty="0" smtClean="0"/>
              <a:t>   </a:t>
            </a:r>
            <a:r>
              <a:rPr lang="en-US" i="1" dirty="0" smtClean="0">
                <a:solidFill>
                  <a:srgbClr val="FF0000"/>
                </a:solidFill>
              </a:rPr>
              <a:t>static </a:t>
            </a:r>
            <a:r>
              <a:rPr lang="en-US" i="1" dirty="0">
                <a:solidFill>
                  <a:srgbClr val="FF0000"/>
                </a:solidFill>
              </a:rPr>
              <a:t>final double PI = 3.141592653589793;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Initializing </a:t>
            </a:r>
            <a:r>
              <a:rPr lang="en-US" b="1" dirty="0" smtClean="0"/>
              <a:t>Fields (3)</a:t>
            </a:r>
            <a:endParaRPr lang="en-US" b="1" dirty="0"/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sz="2800" dirty="0"/>
              <a:t>Initializing Instance Members</a:t>
            </a:r>
          </a:p>
          <a:p>
            <a:pPr lvl="1"/>
            <a:r>
              <a:rPr lang="en-US" sz="2400" dirty="0" smtClean="0"/>
              <a:t>Will be copied </a:t>
            </a:r>
            <a:r>
              <a:rPr lang="en-US" sz="2400" dirty="0"/>
              <a:t>initializer blocks into every constructor. </a:t>
            </a:r>
            <a:endParaRPr lang="en-US" sz="2400" dirty="0" smtClean="0"/>
          </a:p>
          <a:p>
            <a:pPr lvl="1"/>
            <a:r>
              <a:rPr lang="en-US" sz="2400" dirty="0" smtClean="0"/>
              <a:t>Can be </a:t>
            </a:r>
            <a:r>
              <a:rPr lang="en-US" sz="2400" dirty="0"/>
              <a:t>used to share a block of code between multiple constructors.</a:t>
            </a:r>
            <a:endParaRPr lang="en-US" sz="2400" dirty="0" smtClean="0"/>
          </a:p>
          <a:p>
            <a:pPr lvl="1"/>
            <a:r>
              <a:rPr lang="en-US" sz="2400" dirty="0" smtClean="0"/>
              <a:t>Initializer </a:t>
            </a:r>
            <a:r>
              <a:rPr lang="en-US" sz="2400" dirty="0"/>
              <a:t>blocks for instance variables look just like static initializer blocks, but without the static keyword: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i="1" dirty="0" smtClean="0"/>
              <a:t>{ </a:t>
            </a:r>
          </a:p>
          <a:p>
            <a:pPr marL="457200" lvl="1" indent="0">
              <a:buNone/>
            </a:pPr>
            <a:r>
              <a:rPr lang="en-US" sz="2400" i="1" dirty="0" smtClean="0"/>
              <a:t>	// </a:t>
            </a:r>
            <a:r>
              <a:rPr lang="en-US" sz="2400" i="1" dirty="0"/>
              <a:t>whatever code is needed for initialization goes here </a:t>
            </a:r>
            <a:endParaRPr lang="en-US" sz="2400" i="1" dirty="0" smtClean="0"/>
          </a:p>
          <a:p>
            <a:pPr marL="457200" lvl="1" indent="0">
              <a:buNone/>
            </a:pPr>
            <a:r>
              <a:rPr lang="en-US" sz="2400" i="1" dirty="0"/>
              <a:t> </a:t>
            </a:r>
            <a:r>
              <a:rPr lang="en-US" sz="2400" i="1" dirty="0" smtClean="0"/>
              <a:t>   }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6086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Nested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4419600" cy="5334000"/>
          </a:xfrm>
        </p:spPr>
        <p:txBody>
          <a:bodyPr>
            <a:normAutofit fontScale="92500" lnSpcReduction="20000"/>
          </a:bodyPr>
          <a:lstStyle/>
          <a:p>
            <a:pPr marL="115888" indent="-115888">
              <a:defRPr/>
            </a:pPr>
            <a:r>
              <a:rPr lang="en-US" sz="2400" dirty="0" smtClean="0"/>
              <a:t> Class is declared inside some other class or inside the body of other class’s method.</a:t>
            </a:r>
          </a:p>
          <a:p>
            <a:pPr marL="115888" indent="-115888">
              <a:defRPr/>
            </a:pPr>
            <a:r>
              <a:rPr lang="en-US" sz="2400" dirty="0" smtClean="0"/>
              <a:t>  2 types of nested class: Static Nested classes, Inner classes ( non-static)</a:t>
            </a:r>
          </a:p>
          <a:p>
            <a:pPr marL="115888" indent="-115888">
              <a:defRPr/>
            </a:pPr>
            <a:r>
              <a:rPr lang="en-US" sz="2400" b="1" dirty="0" smtClean="0">
                <a:solidFill>
                  <a:srgbClr val="0000FF"/>
                </a:solidFill>
              </a:rPr>
              <a:t>Static nested class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ym typeface="Wingdings" pitchFamily="2" charset="2"/>
              </a:rPr>
              <a:t> All objects belong to the outer class share one nested object(</a:t>
            </a:r>
            <a:r>
              <a:rPr lang="en-US" sz="2100" i="1" dirty="0" smtClean="0">
                <a:sym typeface="Wingdings" pitchFamily="2" charset="2"/>
              </a:rPr>
              <a:t>cặp song sinh dính nhau, phần dính nhau nằm ở bên ngoài</a:t>
            </a:r>
            <a:r>
              <a:rPr lang="en-US" sz="2400" dirty="0" smtClean="0">
                <a:sym typeface="Wingdings" pitchFamily="2" charset="2"/>
              </a:rPr>
              <a:t>).</a:t>
            </a:r>
          </a:p>
          <a:p>
            <a:pPr marL="115888" indent="-115888">
              <a:defRPr/>
            </a:pPr>
            <a:r>
              <a:rPr lang="en-US" sz="2400" b="1" dirty="0" smtClean="0">
                <a:solidFill>
                  <a:srgbClr val="008000"/>
                </a:solidFill>
                <a:sym typeface="Wingdings" pitchFamily="2" charset="2"/>
              </a:rPr>
              <a:t>Inner  class</a:t>
            </a:r>
            <a:r>
              <a:rPr lang="en-US" sz="2400" dirty="0" smtClean="0">
                <a:solidFill>
                  <a:srgbClr val="008000"/>
                </a:solidFill>
                <a:sym typeface="Wingdings" pitchFamily="2" charset="2"/>
              </a:rPr>
              <a:t>: </a:t>
            </a:r>
            <a:r>
              <a:rPr lang="en-US" sz="2400" dirty="0" smtClean="0">
                <a:sym typeface="Wingdings" pitchFamily="2" charset="2"/>
              </a:rPr>
              <a:t>Each outer object has it’s own inner object  </a:t>
            </a:r>
            <a:r>
              <a:rPr lang="en-US" sz="2400" dirty="0" smtClean="0"/>
              <a:t>Outer object must contain an instance of the inner object then accesses members of this nested instance (</a:t>
            </a:r>
            <a:r>
              <a:rPr lang="en-US" sz="2300" i="1" dirty="0" smtClean="0"/>
              <a:t>trái tim nằm bên trong thân người)</a:t>
            </a:r>
            <a:endParaRPr lang="en-US" sz="2400" dirty="0" smtClean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590800" y="3657600"/>
            <a:ext cx="518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6017418" y="3733006"/>
            <a:ext cx="518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1600" y="1295400"/>
            <a:ext cx="1295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81600" y="2514600"/>
            <a:ext cx="1295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1600" y="4419600"/>
            <a:ext cx="1295400" cy="609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nested obj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724400" y="3656806"/>
            <a:ext cx="518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885406" y="3732212"/>
            <a:ext cx="518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15200" y="1294606"/>
            <a:ext cx="1295400" cy="167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66012" y="2057400"/>
            <a:ext cx="990600" cy="609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Inner obj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315200" y="3200400"/>
            <a:ext cx="1295400" cy="167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466012" y="3963194"/>
            <a:ext cx="990600" cy="609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Inner obj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95800" y="4114800"/>
            <a:ext cx="609600" cy="4572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495800" y="4495800"/>
            <a:ext cx="2971800" cy="1371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Nested classes…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4958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3600" dirty="0" smtClean="0">
                <a:solidFill>
                  <a:srgbClr val="0000CC"/>
                </a:solidFill>
              </a:rPr>
              <a:t>A nested class violates the recommendation “low coupling” in class design. Why are nested classes used?</a:t>
            </a:r>
          </a:p>
          <a:p>
            <a:pPr>
              <a:defRPr/>
            </a:pPr>
            <a:r>
              <a:rPr lang="en-US" sz="3200" dirty="0" smtClean="0"/>
              <a:t>It is a way of logically grouping classes that are only used in one place. </a:t>
            </a:r>
          </a:p>
          <a:p>
            <a:pPr>
              <a:defRPr/>
            </a:pPr>
            <a:r>
              <a:rPr lang="en-US" sz="3200" dirty="0" smtClean="0"/>
              <a:t>It increases encapsulation. </a:t>
            </a:r>
          </a:p>
          <a:p>
            <a:pPr>
              <a:defRPr/>
            </a:pPr>
            <a:r>
              <a:rPr lang="en-US" sz="3200" dirty="0" smtClean="0"/>
              <a:t>Nested classes can lead to more readable and maintainable code. </a:t>
            </a:r>
            <a:endParaRPr lang="en-US" sz="3200" dirty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Static Nested Classes Demo…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3048000" cy="38100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charset="0"/>
                <a:cs typeface="Arial" charset="0"/>
              </a:rPr>
              <a:t>Class-level nested class.</a:t>
            </a:r>
          </a:p>
          <a:p>
            <a:r>
              <a:rPr lang="en-US" sz="2400" dirty="0" smtClean="0">
                <a:sym typeface="Wingdings" pitchFamily="2" charset="2"/>
              </a:rPr>
              <a:t>Because the static nested object is stored separately from enclosing instances, static nested object can be initiated without enclosing objects.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148012" y="1066800"/>
            <a:ext cx="5919788" cy="5410200"/>
            <a:chOff x="3048000" y="1066800"/>
            <a:chExt cx="5920576" cy="5410200"/>
          </a:xfrm>
        </p:grpSpPr>
        <p:pic>
          <p:nvPicPr>
            <p:cNvPr id="5427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1066800"/>
              <a:ext cx="5920576" cy="190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7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77376" y="3124200"/>
              <a:ext cx="5410200" cy="2555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80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72776" y="5334000"/>
              <a:ext cx="3302000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Rectangle 8"/>
          <p:cNvSpPr/>
          <p:nvPr/>
        </p:nvSpPr>
        <p:spPr>
          <a:xfrm>
            <a:off x="762000" y="5791200"/>
            <a:ext cx="3429000" cy="9541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Methods of static nested class can not access data of enclosing instance because it can created even when enclosing objects do not exist.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71800" y="4648200"/>
            <a:ext cx="8382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</p:cNvCxnSpPr>
          <p:nvPr/>
        </p:nvCxnSpPr>
        <p:spPr>
          <a:xfrm rot="5400000" flipH="1" flipV="1">
            <a:off x="1200150" y="3714750"/>
            <a:ext cx="33528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Inner classes demo…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23622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obj</a:t>
            </a: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076325"/>
            <a:ext cx="472440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848600" y="39624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obj: 2000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48600" y="2895600"/>
            <a:ext cx="1219200" cy="381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x  = 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48600" y="2514600"/>
            <a:ext cx="1219200" cy="381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0000CC"/>
                </a:solidFill>
              </a:rPr>
              <a:t>inner: 3000</a:t>
            </a:r>
            <a:endParaRPr lang="en-US" sz="1600" dirty="0">
              <a:solidFill>
                <a:srgbClr val="0000C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48600" y="152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y = 7</a:t>
            </a:r>
          </a:p>
        </p:txBody>
      </p:sp>
      <p:cxnSp>
        <p:nvCxnSpPr>
          <p:cNvPr id="12" name="Straight Arrow Connector 11"/>
          <p:cNvCxnSpPr>
            <a:stCxn id="8" idx="0"/>
          </p:cNvCxnSpPr>
          <p:nvPr/>
        </p:nvCxnSpPr>
        <p:spPr>
          <a:xfrm rot="16200000" flipV="1">
            <a:off x="7848600" y="3352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7848600" y="19050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23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" y="3581400"/>
            <a:ext cx="27241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3657600" y="1524000"/>
            <a:ext cx="3352800" cy="2057400"/>
          </a:xfrm>
          <a:prstGeom prst="rect">
            <a:avLst/>
          </a:prstGeom>
          <a:noFill/>
          <a:ln w="12700">
            <a:solidFill>
              <a:srgbClr val="6600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4800" y="2362201"/>
            <a:ext cx="251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 method of  </a:t>
            </a:r>
            <a:r>
              <a:rPr lang="en-US" sz="1600" b="1" dirty="0" smtClean="0">
                <a:solidFill>
                  <a:srgbClr val="0000CC"/>
                </a:solidFill>
              </a:rPr>
              <a:t>nested class </a:t>
            </a:r>
            <a:r>
              <a:rPr lang="en-US" sz="1600" b="1" dirty="0" smtClean="0"/>
              <a:t>can access all members of its </a:t>
            </a:r>
            <a:r>
              <a:rPr lang="en-US" sz="1600" b="1" dirty="0" smtClean="0">
                <a:solidFill>
                  <a:srgbClr val="0000CC"/>
                </a:solidFill>
              </a:rPr>
              <a:t>enclosing class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sp>
        <p:nvSpPr>
          <p:cNvPr id="16" name="Rectangle 15"/>
          <p:cNvSpPr/>
          <p:nvPr/>
        </p:nvSpPr>
        <p:spPr>
          <a:xfrm>
            <a:off x="762000" y="838200"/>
            <a:ext cx="1219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outerObj</a:t>
            </a:r>
          </a:p>
          <a:p>
            <a:pPr algn="ctr"/>
            <a:r>
              <a:rPr lang="en-US" dirty="0" smtClean="0"/>
              <a:t>x=5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38200" y="1524794"/>
            <a:ext cx="1068388" cy="608806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innerObj</a:t>
            </a:r>
          </a:p>
          <a:p>
            <a:pPr algn="ctr"/>
            <a:r>
              <a:rPr lang="en-US" dirty="0" smtClean="0"/>
              <a:t>y=7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1000" y="5867400"/>
            <a:ext cx="220980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Error: inner obj do  not created yet. Modified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 flipV="1">
            <a:off x="2590800" y="3810000"/>
            <a:ext cx="12954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2590800" y="4267200"/>
            <a:ext cx="37338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162800" y="31242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39000" y="17526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 dirty="0"/>
          </a:p>
        </p:txBody>
      </p:sp>
      <p:cxnSp>
        <p:nvCxnSpPr>
          <p:cNvPr id="32" name="Straight Arrow Connector 31"/>
          <p:cNvCxnSpPr>
            <a:stCxn id="18" idx="0"/>
          </p:cNvCxnSpPr>
          <p:nvPr/>
        </p:nvCxnSpPr>
        <p:spPr>
          <a:xfrm rot="5400000" flipH="1" flipV="1">
            <a:off x="1619250" y="5429250"/>
            <a:ext cx="3048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58000" y="2819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3251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1066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Creating Inner Class instance through enclosing instance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934200" y="39624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obj: </a:t>
            </a:r>
            <a:r>
              <a:rPr lang="en-US" b="1" dirty="0" smtClean="0"/>
              <a:t>1000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934200" y="2895600"/>
            <a:ext cx="1219200" cy="381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x  = 5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4200" y="4419600"/>
            <a:ext cx="1219200" cy="381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CC"/>
                </a:solidFill>
              </a:rPr>
              <a:t>in1: </a:t>
            </a:r>
            <a:r>
              <a:rPr lang="en-US" b="1" dirty="0" smtClean="0">
                <a:solidFill>
                  <a:srgbClr val="0000CC"/>
                </a:solidFill>
              </a:rPr>
              <a:t>2000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4200" y="152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y = 1</a:t>
            </a:r>
          </a:p>
        </p:txBody>
      </p:sp>
      <p:cxnSp>
        <p:nvCxnSpPr>
          <p:cNvPr id="12" name="Straight Arrow Connector 11"/>
          <p:cNvCxnSpPr>
            <a:stCxn id="6" idx="0"/>
          </p:cNvCxnSpPr>
          <p:nvPr/>
        </p:nvCxnSpPr>
        <p:spPr>
          <a:xfrm rot="16200000" flipV="1">
            <a:off x="6934200" y="3352800"/>
            <a:ext cx="609600" cy="609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25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226" y="1095375"/>
            <a:ext cx="6600574" cy="416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24"/>
          <p:cNvSpPr/>
          <p:nvPr/>
        </p:nvSpPr>
        <p:spPr>
          <a:xfrm>
            <a:off x="6934200" y="4876800"/>
            <a:ext cx="1219200" cy="381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CC"/>
                </a:solidFill>
              </a:rPr>
              <a:t>in2: </a:t>
            </a:r>
            <a:r>
              <a:rPr lang="en-US" b="1" dirty="0" smtClean="0">
                <a:solidFill>
                  <a:srgbClr val="0000CC"/>
                </a:solidFill>
              </a:rPr>
              <a:t>3000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34200" y="1066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z = 2</a:t>
            </a:r>
          </a:p>
        </p:txBody>
      </p:sp>
      <p:cxnSp>
        <p:nvCxnSpPr>
          <p:cNvPr id="13" name="Straight Arrow Connector 12"/>
          <p:cNvCxnSpPr>
            <a:stCxn id="9" idx="1"/>
          </p:cNvCxnSpPr>
          <p:nvPr/>
        </p:nvCxnSpPr>
        <p:spPr>
          <a:xfrm rot="10800000">
            <a:off x="4648200" y="2133600"/>
            <a:ext cx="2209800" cy="9525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0" idx="1"/>
          </p:cNvCxnSpPr>
          <p:nvPr/>
        </p:nvCxnSpPr>
        <p:spPr>
          <a:xfrm flipV="1">
            <a:off x="4800600" y="1714500"/>
            <a:ext cx="2133600" cy="3429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153400" y="1752600"/>
            <a:ext cx="304800" cy="1588"/>
          </a:xfrm>
          <a:prstGeom prst="straightConnector1">
            <a:avLst/>
          </a:prstGeom>
          <a:ln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7050088" y="3162301"/>
            <a:ext cx="2817814" cy="1589"/>
          </a:xfrm>
          <a:prstGeom prst="straightConnector1">
            <a:avLst/>
          </a:prstGeom>
          <a:ln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8" idx="3"/>
          </p:cNvCxnSpPr>
          <p:nvPr/>
        </p:nvCxnSpPr>
        <p:spPr>
          <a:xfrm rot="10800000" flipV="1">
            <a:off x="8153400" y="4572000"/>
            <a:ext cx="304800" cy="381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26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257800"/>
            <a:ext cx="46767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6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5715001"/>
            <a:ext cx="2275476" cy="84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324600" y="17526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24600" y="12954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3000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8400" y="32004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1000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ight Brace 22"/>
          <p:cNvSpPr/>
          <p:nvPr/>
        </p:nvSpPr>
        <p:spPr>
          <a:xfrm>
            <a:off x="4343400" y="3581400"/>
            <a:ext cx="1219200" cy="381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>
            <a:stCxn id="23" idx="1"/>
          </p:cNvCxnSpPr>
          <p:nvPr/>
        </p:nvCxnSpPr>
        <p:spPr>
          <a:xfrm rot="10800000" flipV="1">
            <a:off x="4114800" y="3771900"/>
            <a:ext cx="1447800" cy="179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43400" y="3657600"/>
            <a:ext cx="2514600" cy="457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76800" y="3886200"/>
            <a:ext cx="2133600" cy="3810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Inner Classes 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Defined Inside Methods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7467600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257800" y="2362200"/>
            <a:ext cx="1219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0" y="2438400"/>
            <a:ext cx="2057400" cy="1371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Inner-method  class can not access normal local variables of the containing method.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2438400" y="1676400"/>
            <a:ext cx="3352800" cy="10668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Arial" pitchFamily="34" charset="0"/>
              </a:rPr>
              <a:t>Session 4 - More on Classes and Nested Classes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In this lesson you will learn: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smtClean="0"/>
              <a:t>Controlling </a:t>
            </a:r>
            <a:r>
              <a:rPr lang="en-US" dirty="0"/>
              <a:t>Access to Members of a </a:t>
            </a:r>
            <a:r>
              <a:rPr lang="en-US" dirty="0" smtClean="0"/>
              <a:t>Class </a:t>
            </a:r>
            <a:r>
              <a:rPr lang="en-US" smtClean="0"/>
              <a:t>using modifiers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mtClean="0"/>
              <a:t>Overriding methods in sub-classes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mtClean="0"/>
              <a:t>Nested </a:t>
            </a:r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Compiler Treats Nested Class?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133600"/>
          </a:xfrm>
        </p:spPr>
        <p:txBody>
          <a:bodyPr/>
          <a:lstStyle/>
          <a:p>
            <a:r>
              <a:rPr lang="en-US" smtClean="0"/>
              <a:t>Nested class will be stored in a separate class file (file.class) but information about it’s enclosing class are stored in this class file also.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4 - More on Classes and Nested Classes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Shadowing (1)</a:t>
            </a:r>
            <a:endParaRPr lang="en-US" sz="40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 </a:t>
            </a:r>
            <a:r>
              <a:rPr lang="en-US" dirty="0"/>
              <a:t>of a type </a:t>
            </a:r>
            <a:r>
              <a:rPr lang="en-US" dirty="0" smtClean="0"/>
              <a:t>in </a:t>
            </a:r>
            <a:r>
              <a:rPr lang="en-US" dirty="0"/>
              <a:t>a particular scope </a:t>
            </a:r>
            <a:r>
              <a:rPr lang="en-US" dirty="0" smtClean="0"/>
              <a:t>has </a:t>
            </a:r>
            <a:r>
              <a:rPr lang="en-US" dirty="0"/>
              <a:t>the same name as another declaration in the enclosing scope, then </a:t>
            </a:r>
            <a:r>
              <a:rPr lang="en-US" dirty="0" smtClean="0"/>
              <a:t>the declaration</a:t>
            </a:r>
            <a:r>
              <a:rPr lang="en-US" dirty="0"/>
              <a:t> </a:t>
            </a:r>
            <a:r>
              <a:rPr lang="en-US" b="1" i="1" dirty="0"/>
              <a:t>shadows</a:t>
            </a:r>
            <a:r>
              <a:rPr lang="en-US" dirty="0"/>
              <a:t> the declaration of the enclosing </a:t>
            </a:r>
            <a:r>
              <a:rPr lang="en-US" dirty="0" smtClean="0"/>
              <a:t>scope.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4000" b="1" smtClean="0"/>
              <a:t>Shadowing Variable </a:t>
            </a:r>
            <a:r>
              <a:rPr lang="en-US" sz="4000" b="1" dirty="0" smtClean="0"/>
              <a:t>(2)</a:t>
            </a:r>
            <a:endParaRPr lang="en-US" sz="4000" b="1" dirty="0" smtClean="0">
              <a:latin typeface="Calibri" pitchFamily="34" charset="0"/>
              <a:cs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091" y="1295400"/>
            <a:ext cx="888581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37479" y="1095374"/>
            <a:ext cx="3402310" cy="157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09600" y="5791200"/>
            <a:ext cx="4800600" cy="40011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Mechanism: Local data is treated first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9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itchFamily="34" charset="0"/>
                <a:cs typeface="Arial" charset="0"/>
              </a:rPr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ClrTx/>
              <a:buFont typeface="Arial" charset="0"/>
              <a:buChar char="•"/>
            </a:pPr>
            <a:r>
              <a:rPr lang="en-US" dirty="0" smtClean="0"/>
              <a:t>Overriding methods in sub-classes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 smtClean="0"/>
              <a:t>Controlling Access to Members of a Class using modifiers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 smtClean="0"/>
              <a:t>Nested Classes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92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Arial" charset="0"/>
              </a:rPr>
              <a:t>Review: Access Level</a:t>
            </a:r>
          </a:p>
        </p:txBody>
      </p:sp>
      <p:graphicFrame>
        <p:nvGraphicFramePr>
          <p:cNvPr id="186535" name="Group 167"/>
          <p:cNvGraphicFramePr>
            <a:graphicFrameLocks noGrp="1"/>
          </p:cNvGraphicFramePr>
          <p:nvPr/>
        </p:nvGraphicFramePr>
        <p:xfrm>
          <a:off x="914400" y="1828802"/>
          <a:ext cx="6705600" cy="3532186"/>
        </p:xfrm>
        <a:graphic>
          <a:graphicData uri="http://schemas.openxmlformats.org/drawingml/2006/table">
            <a:tbl>
              <a:tblPr/>
              <a:tblGrid>
                <a:gridCol w="1717932"/>
                <a:gridCol w="1009994"/>
                <a:gridCol w="1412103"/>
                <a:gridCol w="1508382"/>
                <a:gridCol w="1057189"/>
              </a:tblGrid>
              <a:tr h="116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Modifier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Class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Same Package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Subclass- Outside package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World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1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private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0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 (default)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1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protected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1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public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80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Tips on Choosing an Access </a:t>
            </a:r>
            <a:r>
              <a:rPr lang="en-US" b="1" dirty="0" smtClean="0"/>
              <a:t>Level</a:t>
            </a:r>
            <a:endParaRPr lang="en-US" b="1" dirty="0"/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most restrictive</a:t>
            </a:r>
            <a:r>
              <a:rPr lang="en-US" dirty="0"/>
              <a:t> access level that makes </a:t>
            </a:r>
            <a:r>
              <a:rPr lang="en-US" dirty="0">
                <a:solidFill>
                  <a:srgbClr val="FF0000"/>
                </a:solidFill>
              </a:rPr>
              <a:t>sense for a particular member</a:t>
            </a:r>
            <a:r>
              <a:rPr lang="en-US" dirty="0"/>
              <a:t>. Use private unless you have a good reason not to.</a:t>
            </a:r>
          </a:p>
          <a:p>
            <a:r>
              <a:rPr lang="en-US" dirty="0">
                <a:solidFill>
                  <a:srgbClr val="FF0000"/>
                </a:solidFill>
              </a:rPr>
              <a:t>Avoid public fields </a:t>
            </a:r>
            <a:r>
              <a:rPr lang="en-US" dirty="0"/>
              <a:t>except for </a:t>
            </a:r>
            <a:r>
              <a:rPr lang="en-US" dirty="0" smtClean="0"/>
              <a:t>constants. </a:t>
            </a:r>
            <a:r>
              <a:rPr lang="en-US" dirty="0"/>
              <a:t>Public fields tend to link you to a particular implementation and limit your flexibility in changing your code.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591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 Overridden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19200"/>
            <a:ext cx="48291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1219200"/>
            <a:ext cx="33528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228600" y="3733800"/>
            <a:ext cx="8534400" cy="1676400"/>
            <a:chOff x="228600" y="3886200"/>
            <a:chExt cx="8534400" cy="1676400"/>
          </a:xfrm>
        </p:grpSpPr>
        <p:sp>
          <p:nvSpPr>
            <p:cNvPr id="8" name="Oval 7"/>
            <p:cNvSpPr/>
            <p:nvPr/>
          </p:nvSpPr>
          <p:spPr>
            <a:xfrm>
              <a:off x="1676400" y="38862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private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505200" y="38862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default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334000" y="3886200"/>
              <a:ext cx="16002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protected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239000" y="38862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public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7239000" y="48768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private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676400" y="48768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public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410200" y="48768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default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505200" y="4876800"/>
              <a:ext cx="16002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protected</a:t>
              </a:r>
            </a:p>
          </p:txBody>
        </p:sp>
        <p:cxnSp>
          <p:nvCxnSpPr>
            <p:cNvPr id="16" name="Straight Arrow Connector 15"/>
            <p:cNvCxnSpPr>
              <a:stCxn id="8" idx="6"/>
              <a:endCxn id="9" idx="2"/>
            </p:cNvCxnSpPr>
            <p:nvPr/>
          </p:nvCxnSpPr>
          <p:spPr>
            <a:xfrm>
              <a:off x="3200400" y="4229100"/>
              <a:ext cx="304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200400" y="5256213"/>
              <a:ext cx="304800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029200" y="4191000"/>
              <a:ext cx="304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105400" y="5218113"/>
              <a:ext cx="304800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934200" y="4191000"/>
              <a:ext cx="304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934200" y="5218113"/>
              <a:ext cx="304800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28600" y="3962400"/>
              <a:ext cx="1371600" cy="533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Legal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8600" y="4953000"/>
              <a:ext cx="1371600" cy="533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Illegal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85800" y="5791200"/>
            <a:ext cx="7467600" cy="46166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The sub-class must be more opened than it’s father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 </a:t>
            </a:r>
            <a:r>
              <a:rPr lang="en-US" i="1" dirty="0" smtClean="0"/>
              <a:t>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2438400" cy="4830763"/>
          </a:xfrm>
        </p:spPr>
        <p:txBody>
          <a:bodyPr/>
          <a:lstStyle/>
          <a:p>
            <a:r>
              <a:rPr lang="en-US" sz="2400" dirty="0" smtClean="0">
                <a:solidFill>
                  <a:srgbClr val="FF3300"/>
                </a:solidFill>
              </a:rPr>
              <a:t>Final class</a:t>
            </a:r>
            <a:r>
              <a:rPr lang="en-US" sz="2400" dirty="0" smtClean="0"/>
              <a:t>: Class can not have sub-class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Final data </a:t>
            </a:r>
            <a:r>
              <a:rPr lang="en-US" sz="2400" dirty="0" smtClean="0"/>
              <a:t>is a constant.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Final method</a:t>
            </a:r>
            <a:r>
              <a:rPr lang="en-US" sz="2400" dirty="0" smtClean="0"/>
              <a:t>: a method can not be overridden.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6450" y="2225675"/>
            <a:ext cx="5146675" cy="18891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1050" y="909638"/>
            <a:ext cx="5400675" cy="11811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4267200"/>
            <a:ext cx="6173787" cy="24384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2743200" y="1752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43200" y="25908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90800" y="4038600"/>
            <a:ext cx="1143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67000" y="3124200"/>
            <a:ext cx="1752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 smtClean="0"/>
              <a:t>Modifier </a:t>
            </a:r>
            <a:r>
              <a:rPr lang="en-US" b="1" i="1" dirty="0" smtClean="0"/>
              <a:t>static</a:t>
            </a:r>
            <a:br>
              <a:rPr lang="en-US" b="1" i="1" dirty="0" smtClean="0"/>
            </a:br>
            <a:r>
              <a:rPr lang="en-US" b="1" dirty="0" smtClean="0"/>
              <a:t>Class variable/ Object variable</a:t>
            </a:r>
            <a:endParaRPr lang="en-US" b="1" dirty="0"/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Object variable: Variable of each object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Class Variable: A variable is shared in all objects of class. It is stored separately. It is declared with the modifier </a:t>
            </a:r>
            <a:r>
              <a:rPr lang="en-US" b="1" i="1" dirty="0" smtClean="0"/>
              <a:t>static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Class variable is stored separately. So, it can be accessed as:</a:t>
            </a:r>
          </a:p>
          <a:p>
            <a:pPr>
              <a:buClrTx/>
              <a:buSzTx/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0000FF"/>
                </a:solidFill>
              </a:rPr>
              <a:t>object.staticVar</a:t>
            </a:r>
          </a:p>
          <a:p>
            <a:pPr>
              <a:buClrTx/>
              <a:buSzTx/>
              <a:buNone/>
            </a:pPr>
            <a:r>
              <a:rPr lang="en-US" dirty="0" smtClean="0">
                <a:solidFill>
                  <a:srgbClr val="0000FF"/>
                </a:solidFill>
              </a:rPr>
              <a:t>     ClassName.staticVar</a:t>
            </a:r>
          </a:p>
        </p:txBody>
      </p:sp>
    </p:spTree>
    <p:extLst>
      <p:ext uri="{BB962C8B-B14F-4D97-AF65-F5344CB8AC3E}">
        <p14:creationId xmlns:p14="http://schemas.microsoft.com/office/powerpoint/2010/main" val="4433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b="1" dirty="0" smtClean="0"/>
              <a:t>Modifier </a:t>
            </a:r>
            <a:r>
              <a:rPr lang="en-US" b="1" i="1" dirty="0" smtClean="0"/>
              <a:t>static</a:t>
            </a:r>
            <a:r>
              <a:rPr lang="en-US" b="1" dirty="0" smtClean="0"/>
              <a:t>:</a:t>
            </a:r>
            <a:r>
              <a:rPr lang="en-US" sz="2800" b="1" dirty="0" smtClean="0"/>
              <a:t>Class variable/ Object variable</a:t>
            </a:r>
            <a:endParaRPr 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66800"/>
            <a:ext cx="5057775" cy="3086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952875"/>
            <a:ext cx="5295900" cy="28289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4953000"/>
            <a:ext cx="2190750" cy="170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543800" y="15240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y-=7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43800" y="18288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43800" y="23622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y=6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43800" y="26670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543800" y="35052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543800" y="38862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543800" y="4267200"/>
            <a:ext cx="1295400" cy="304800"/>
          </a:xfrm>
          <a:prstGeom prst="rect">
            <a:avLst/>
          </a:prstGeom>
          <a:solidFill>
            <a:srgbClr val="008000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 </a:t>
            </a:r>
            <a:r>
              <a:rPr lang="en-US" dirty="0" smtClean="0">
                <a:sym typeface="Wingdings" pitchFamily="2" charset="2"/>
              </a:rPr>
              <a:t> 9999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34200" y="19328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1000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34200" y="27710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800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35330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obj1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34200" y="39624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obj2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34200" y="4267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FF0000"/>
                </a:solidFill>
              </a:rPr>
              <a:t>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6" idx="2"/>
          </p:cNvCxnSpPr>
          <p:nvPr/>
        </p:nvCxnSpPr>
        <p:spPr>
          <a:xfrm rot="16200000" flipH="1">
            <a:off x="6762750" y="2647950"/>
            <a:ext cx="1295400" cy="4191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2"/>
          </p:cNvCxnSpPr>
          <p:nvPr/>
        </p:nvCxnSpPr>
        <p:spPr>
          <a:xfrm rot="16200000" flipH="1">
            <a:off x="6953250" y="3295650"/>
            <a:ext cx="838200" cy="3429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4495800" y="1676400"/>
            <a:ext cx="3429000" cy="1752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7086600" y="1066800"/>
            <a:ext cx="685800" cy="2286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3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 smtClean="0"/>
              <a:t>Modifier </a:t>
            </a:r>
            <a:r>
              <a:rPr lang="en-US" b="1" i="1" dirty="0" smtClean="0"/>
              <a:t>static</a:t>
            </a:r>
            <a:r>
              <a:rPr lang="en-US" b="1" dirty="0" smtClean="0"/>
              <a:t>: </a:t>
            </a:r>
            <a:br>
              <a:rPr lang="en-US" b="1" dirty="0" smtClean="0"/>
            </a:br>
            <a:r>
              <a:rPr lang="en-US" b="1" dirty="0" smtClean="0"/>
              <a:t>static code – Free Floating </a:t>
            </a:r>
            <a:r>
              <a:rPr lang="en-US" dirty="0" smtClean="0"/>
              <a:t>B</a:t>
            </a:r>
            <a:r>
              <a:rPr lang="en-US" b="1" dirty="0" smtClean="0"/>
              <a:t>lock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371600"/>
            <a:ext cx="5133975" cy="31146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800600"/>
            <a:ext cx="50958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4623955"/>
            <a:ext cx="3048000" cy="1801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867400" y="1828800"/>
            <a:ext cx="2895600" cy="1631216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All </a:t>
            </a:r>
            <a:r>
              <a:rPr lang="en-US" sz="2000" smtClean="0">
                <a:solidFill>
                  <a:schemeClr val="bg1"/>
                </a:solidFill>
              </a:rPr>
              <a:t>static codes </a:t>
            </a:r>
            <a:r>
              <a:rPr lang="en-US" sz="2000" dirty="0" smtClean="0">
                <a:solidFill>
                  <a:schemeClr val="bg1"/>
                </a:solidFill>
              </a:rPr>
              <a:t>run only one time when the first time the class containing them </a:t>
            </a:r>
            <a:r>
              <a:rPr lang="en-US" sz="2000" smtClean="0">
                <a:solidFill>
                  <a:schemeClr val="bg1"/>
                </a:solidFill>
              </a:rPr>
              <a:t>is accessed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rot="10800000" flipV="1">
            <a:off x="4876800" y="2644408"/>
            <a:ext cx="990600" cy="261339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4457700" y="3314700"/>
            <a:ext cx="25908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4876800" y="4114800"/>
            <a:ext cx="1600200" cy="16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00400" y="6096000"/>
            <a:ext cx="2286000" cy="381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second access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8" idx="0"/>
          </p:cNvCxnSpPr>
          <p:nvPr/>
        </p:nvCxnSpPr>
        <p:spPr>
          <a:xfrm rot="5400000" flipH="1" flipV="1">
            <a:off x="4191000" y="5943600"/>
            <a:ext cx="304800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95600" y="1905000"/>
            <a:ext cx="1828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3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2791</TotalTime>
  <Words>982</Words>
  <Application>Microsoft Office PowerPoint</Application>
  <PresentationFormat>On-screen Show (4:3)</PresentationFormat>
  <Paragraphs>195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Session 04 More on Classes and Nested Classes  (http://docs.oracle.com/javase/tutorial/java/javaOO/more.html)</vt:lpstr>
      <vt:lpstr>Objectives</vt:lpstr>
      <vt:lpstr>Review: Access Level</vt:lpstr>
      <vt:lpstr>Tips on Choosing an Access Level</vt:lpstr>
      <vt:lpstr>Access Modifier Overridden</vt:lpstr>
      <vt:lpstr>Modifier final</vt:lpstr>
      <vt:lpstr>Modifier static Class variable/ Object variable</vt:lpstr>
      <vt:lpstr>Modifier static:Class variable/ Object variable</vt:lpstr>
      <vt:lpstr>Modifier static:  static code – Free Floating Block</vt:lpstr>
      <vt:lpstr>Modifier static: Static method</vt:lpstr>
      <vt:lpstr>Modifier static:  Static code/ Free-floating block</vt:lpstr>
      <vt:lpstr>Modifier static:  What should be static in a class?</vt:lpstr>
      <vt:lpstr>Initializing Fields (3)</vt:lpstr>
      <vt:lpstr>Nested classes</vt:lpstr>
      <vt:lpstr>Nested classes…</vt:lpstr>
      <vt:lpstr>Static Nested Classes Demo…</vt:lpstr>
      <vt:lpstr>Inner classes demo…</vt:lpstr>
      <vt:lpstr>Creating Inner Class instance through enclosing instance</vt:lpstr>
      <vt:lpstr>Inner Classes  Defined Inside Methods</vt:lpstr>
      <vt:lpstr>How Compiler Treats Nested Class?</vt:lpstr>
      <vt:lpstr>Shadowing (1)</vt:lpstr>
      <vt:lpstr>Shadowing Variable (2)</vt:lpstr>
      <vt:lpstr>Summary</vt:lpstr>
    </vt:vector>
  </TitlesOfParts>
  <Company>FPT-Uni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464</cp:revision>
  <dcterms:created xsi:type="dcterms:W3CDTF">2007-08-21T04:43:22Z</dcterms:created>
  <dcterms:modified xsi:type="dcterms:W3CDTF">2017-04-04T02:10:33Z</dcterms:modified>
</cp:coreProperties>
</file>