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78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9" r:id="rId7"/>
    <p:sldId id="288" r:id="rId8"/>
    <p:sldId id="280" r:id="rId9"/>
    <p:sldId id="281" r:id="rId10"/>
    <p:sldId id="282" r:id="rId11"/>
    <p:sldId id="283" r:id="rId12"/>
    <p:sldId id="271" r:id="rId13"/>
    <p:sldId id="284" r:id="rId14"/>
    <p:sldId id="272" r:id="rId15"/>
    <p:sldId id="285" r:id="rId16"/>
    <p:sldId id="286" r:id="rId17"/>
    <p:sldId id="287" r:id="rId18"/>
    <p:sldId id="275" r:id="rId19"/>
    <p:sldId id="267" r:id="rId20"/>
    <p:sldId id="276" r:id="rId21"/>
    <p:sldId id="277" r:id="rId22"/>
    <p:sldId id="289" r:id="rId23"/>
    <p:sldId id="290" r:id="rId24"/>
    <p:sldId id="29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Baldus" initials="CB" lastIdx="1" clrIdx="0">
    <p:extLst>
      <p:ext uri="{19B8F6BF-5375-455C-9EA6-DF929625EA0E}">
        <p15:presenceInfo xmlns:p15="http://schemas.microsoft.com/office/powerpoint/2012/main" userId="Christian Bald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A6544-CE01-419F-8A7D-987748842A1B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D5A2C-968B-4C4B-92CB-DF9DAE1D62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47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63F7-F849-42A6-B8EA-2D1599B4B323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3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6A77-D0DF-4130-8FAE-A927F21EAD3C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9A56-4316-4BCA-B5E3-1448EB461446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3A8B-5963-4F18-8026-F68184F6A1A1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2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8BAE-30D0-4053-8578-C17FAEE41EEA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D870-5D48-45C6-A610-915BD3ACA895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8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38F9-B3CC-463F-A210-A236AC82B7E4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6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9573-68B5-45B3-BFDD-02F0475351FD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7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9686-F520-4F11-AEA0-B000489FC540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6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6F256C-4626-4DD7-8B96-074378640AA6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0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F3BB-44E9-4EB2-B8DB-662AE137FD4B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3E3539-3799-4BAE-8882-D6EC8C94F965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0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9FE01-508E-45CA-9B43-1749CA7D6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1"/>
            <a:ext cx="10058400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/>
              <a:t/>
            </a:r>
            <a:br>
              <a:rPr lang="de-DE" sz="3600" dirty="0"/>
            </a:br>
            <a:r>
              <a:rPr lang="de-DE" sz="4000" dirty="0"/>
              <a:t>Automatische Phasenumschaltung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/>
              <a:t/>
            </a:r>
            <a:br>
              <a:rPr lang="de-DE" sz="3600" dirty="0"/>
            </a:br>
            <a:r>
              <a:rPr lang="de-DE" sz="3100" dirty="0"/>
              <a:t>Virtuelle Instrumentierung WS 2020/21 u. SS 2021</a:t>
            </a:r>
            <a:r>
              <a:rPr lang="de-DE" sz="3600" dirty="0"/>
              <a:t/>
            </a:r>
            <a:br>
              <a:rPr lang="de-DE" sz="3600" dirty="0"/>
            </a:br>
            <a:endParaRPr lang="de-DE" sz="6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4D0BFF-0681-4BF9-AE0C-D7331C018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30055"/>
            <a:ext cx="10058400" cy="1568994"/>
          </a:xfrm>
        </p:spPr>
        <p:txBody>
          <a:bodyPr>
            <a:normAutofit fontScale="92500"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Name:     Christian Baldus (25607) &amp;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Viet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Hoai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Tran (26954)  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Datum:   30.08.2021 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Prüfer:  Prof. Dr.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uwe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heuert, Diplom-ingenieur Jan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bergmann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D506809-B19D-4B91-B02C-AC418D76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219569-AC51-49FA-AB07-38C5DDE6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20F0E-46D6-45D5-BDB7-14564B40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5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3.2.2.  </a:t>
            </a:r>
            <a:r>
              <a:rPr lang="de-DE" sz="4400" dirty="0"/>
              <a:t>Funktion kleinste Spannung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214CDF-8A11-4924-A111-BE7B86038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394" y="2397328"/>
            <a:ext cx="4133850" cy="224790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A6A49D5-2075-424C-B481-E5D27B61A988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5722971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 sucht die kleinste Spannung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Spannungswerte sind in einem Array gespeichert (Spannung [i])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Sucht die Werte aus dem Array der Spannungen Spannung[i]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Diese Funktion wird benötigt, damit die Umschaltregeln erfüllt werden können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2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3.2.3.  </a:t>
            </a:r>
            <a:r>
              <a:rPr lang="de-DE" sz="4400" dirty="0"/>
              <a:t>Funktion Umschaltung Output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58530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Umschaltung der Outputs (hier beispielsweise für Output 1) wird in der Funktion Umschaltung_Output1 definiert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Verwendung von Switch Case Anweisungen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Umschaltung der Output-Pins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Jeder Output-Pin ist einem Schützen eindeutig zugewiesen (insgesamt 9 Schütze)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Output-Pins werden infolge der Schaltregeln neu definiert und damit werden die einzelnen Schütze umgeschaltet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559B3E-7C2F-4D6B-8084-53E15F72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14" y="2354335"/>
            <a:ext cx="39528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8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3.3.  </a:t>
            </a:r>
            <a:r>
              <a:rPr lang="de-DE" sz="4400" dirty="0"/>
              <a:t>Schaltregeln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058399" cy="4446009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Umschaltung der Phasen bei unregelmäßiger Belastung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Schaltstrategie wird anhand von Schaltregeln definiert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Insgesamt sind 4 Schaltregeln vorhanden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jeder Umschaltung wird eine Messung von Strom und Spannung ausgeführt und erst dann eine Schaltregel angewandt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Nach jeder Umschaltung werden die aktuellen Werte von Spannung, Strom und des geschalteten Schützes der einzelnen Outputs ausgegeben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die Anwendung der Schaltregeln wird die Last von L1, L2 und L3 mit dem Chroma 63804 definiert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 vom gemessenen Wert der Spannung und des Stromes springt das Programm an die dazugehörigen Stelle im Programm (zur entsprechenden Schaltregel)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9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3.3.  </a:t>
            </a:r>
            <a:r>
              <a:rPr lang="de-DE" sz="4400" dirty="0"/>
              <a:t>Schaltregeln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49EB347-BFD8-4951-A94A-E0747340C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79" y="1862512"/>
            <a:ext cx="6133801" cy="4321174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3CB3CE6-3838-4576-B3E5-6354E744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68335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vier Schaltregeln sind in einer Funktion untergebracht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Hier rechts ist diese für Output1 dargestellt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Diese Funktion ist für jeden Output die selbe mit der Ausnahme, dass alle Pins und Output-Bezeichnungen angepasst wurden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666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3.3.1.  </a:t>
            </a:r>
            <a:r>
              <a:rPr lang="de-DE" sz="4400" dirty="0"/>
              <a:t>Schaltregel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701224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Ausgangssituation: Alle Spannungen der Phasen haben unterschiedliche Spannungswerte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Umschaltung der Phase mit dem größten Strom auf die Phase mit der größten Spannung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Belastung der am meisten belasteten Phase wird minimiert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EA005-47AC-4555-8F2A-84685C41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79" y="1830647"/>
            <a:ext cx="6133801" cy="432117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F1F2ABF-8CE4-4862-9216-E16096DA33C2}"/>
              </a:ext>
            </a:extLst>
          </p:cNvPr>
          <p:cNvSpPr/>
          <p:nvPr/>
        </p:nvSpPr>
        <p:spPr>
          <a:xfrm>
            <a:off x="5161031" y="1971412"/>
            <a:ext cx="5933690" cy="536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26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3.3.2.  </a:t>
            </a:r>
            <a:r>
              <a:rPr lang="de-DE" sz="4400" dirty="0"/>
              <a:t>Schaltregel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701224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Ausgangssituation: Alle Spannungen der Phasen haben gleiche Spannungswerte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Verteilen der Phasen auf die einzelnen Outputs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Output 1 - &gt; Schütz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Output 2 -&gt; Schütz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Output 3 -&gt; Schütz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Belastung der einzelnen Phasen wird „gleichmäßig“ verteilt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EA005-47AC-4555-8F2A-84685C41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79" y="1830647"/>
            <a:ext cx="6133801" cy="432117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F1F2ABF-8CE4-4862-9216-E16096DA33C2}"/>
              </a:ext>
            </a:extLst>
          </p:cNvPr>
          <p:cNvSpPr/>
          <p:nvPr/>
        </p:nvSpPr>
        <p:spPr>
          <a:xfrm>
            <a:off x="5278793" y="2466363"/>
            <a:ext cx="5933690" cy="276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43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3.3.3.  </a:t>
            </a:r>
            <a:r>
              <a:rPr lang="de-DE" sz="4400" dirty="0"/>
              <a:t>Schaltregel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701224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Ausgangssituation: Zwei Spannungen der Phasen sind gleich und kleiner als die dritte Spannung einer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Umschaltung der Spannung (einer der kleineren und gleichen Spannungen) mit dem größten Strom auf die Phase mit der größten Spannung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Belastung wird verteilt und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EA005-47AC-4555-8F2A-84685C41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79" y="1830647"/>
            <a:ext cx="6133801" cy="432117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F1F2ABF-8CE4-4862-9216-E16096DA33C2}"/>
              </a:ext>
            </a:extLst>
          </p:cNvPr>
          <p:cNvSpPr/>
          <p:nvPr/>
        </p:nvSpPr>
        <p:spPr>
          <a:xfrm>
            <a:off x="5278793" y="2726422"/>
            <a:ext cx="5933690" cy="1384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51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3.3.4.  </a:t>
            </a:r>
            <a:r>
              <a:rPr lang="de-DE" sz="4400" dirty="0"/>
              <a:t>Schaltregel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701224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Ausgangssituation: Zwei Spannungen der Phasen sind gleich und größer als die dritte Spannung einer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Umschaltung der kleineren Spannung auf eine der größeren Spannung mit dem kleinsten Strom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Belastung der Phase mit der kleineren Spannung wird minimiert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EA005-47AC-4555-8F2A-84685C41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79" y="1830647"/>
            <a:ext cx="6133801" cy="432117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F1F2ABF-8CE4-4862-9216-E16096DA33C2}"/>
              </a:ext>
            </a:extLst>
          </p:cNvPr>
          <p:cNvSpPr/>
          <p:nvPr/>
        </p:nvSpPr>
        <p:spPr>
          <a:xfrm>
            <a:off x="5542144" y="4152550"/>
            <a:ext cx="5933690" cy="1716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130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 </a:t>
            </a:r>
            <a:r>
              <a:rPr lang="de-DE" sz="4400" dirty="0">
                <a:solidFill>
                  <a:schemeClr val="tx1"/>
                </a:solidFill>
              </a:rPr>
              <a:t>Zähler SGM-C4-1A62TI</a:t>
            </a:r>
            <a:endParaRPr lang="de-DE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058399" cy="4520157"/>
          </a:xfrm>
        </p:spPr>
        <p:txBody>
          <a:bodyPr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Dreiphasenzähler, ist ein Standardgerät zur Messung der elektrischen Wirkenergie bei privaten und gewerblichen Kunden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Zur Systemanbindung verfügt dieser über eine integrierte Schnittstelle (RS-485)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Zähler stellt folgende Daten zur Verfügung: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NeoSansPro-Light"/>
              </a:rPr>
              <a:t>Wirkleistungen PL1, PL2, PL3, berechnet als Mittelwert über 1s, Auflösung 0,1W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NeoSansPro-Light"/>
              </a:rPr>
              <a:t>Effektivwerte der Leiter- Spannungen 1, UL2, UL3 und Leiter-Leiter-Spannungen UL12, UL23, UL31, berechnet als Mittelwert über 1s, Genauigkeit 1% vom Messwert, Auflösung 0,1V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NeoSansPro-Light"/>
              </a:rPr>
              <a:t>Effektivwerte der Leiterströme IL1, IL2, IL3, berechnet als Mittelwert über 1s, Auflösung 0,1A, Genauigkeit 1% vom Messwert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NeoSansPro-Light"/>
              </a:rPr>
              <a:t>Phasenwinkel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ϕ</a:t>
            </a:r>
            <a:r>
              <a:rPr lang="de-DE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NeoSansPro-Light"/>
              </a:rPr>
              <a:t>L1,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ϕ</a:t>
            </a:r>
            <a:r>
              <a:rPr lang="de-DE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NeoSansPro-Light"/>
              </a:rPr>
              <a:t>L2,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ϕ</a:t>
            </a:r>
            <a:r>
              <a:rPr lang="de-DE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NeoSansPro-Light"/>
              </a:rPr>
              <a:t>L3, Genauigkeit/Auflösung 1° bezogen auf die Grundschwingung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NeoSansPro-Light"/>
              </a:rPr>
              <a:t>Netzfrequenz </a:t>
            </a:r>
            <a:r>
              <a:rPr lang="de-DE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NeoSansPro-Light"/>
              </a:rPr>
              <a:t>f</a:t>
            </a:r>
            <a:r>
              <a:rPr lang="de-DE" sz="1800" baseline="-25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NeoSansPro-Light"/>
              </a:rPr>
              <a:t>Netz</a:t>
            </a:r>
            <a:r>
              <a:rPr lang="de-DE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NeoSansPro-Light"/>
              </a:rPr>
              <a:t>, Genauigkeit 1%, Auflösung 0,1Hz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Verdana" panose="020B0604030504040204" pitchFamily="34" charset="0"/>
                <a:ea typeface="Calibri" panose="020F0502020204030204" pitchFamily="34" charset="0"/>
                <a:cs typeface="BrandonText-Regular"/>
              </a:rPr>
              <a:t>Wirkleistung: </a:t>
            </a:r>
            <a:r>
              <a:rPr lang="de-DE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Daneben konsumiert der Motor Leistung, die er in mechanische Arbeit umsetzt (der eigentliche Einsatzzweck des Motors). Diese Leistung wird als Wirkleistung bezeichnet und in </a:t>
            </a:r>
            <a:r>
              <a:rPr lang="de-DE" sz="1800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Watt (W)</a:t>
            </a:r>
            <a:r>
              <a:rPr lang="de-DE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ausgedrückt.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BrandonText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8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 </a:t>
            </a:r>
            <a:r>
              <a:rPr lang="de-DE" sz="4400" dirty="0"/>
              <a:t>Risikoanalyse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3632277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de-DE" dirty="0"/>
              <a:t>Projekt läuft ist aber nicht besser als die Vorlage </a:t>
            </a:r>
          </a:p>
          <a:p>
            <a:pPr marL="457200" indent="-457200">
              <a:buAutoNum type="arabicPeriod"/>
            </a:pPr>
            <a:r>
              <a:rPr lang="de-DE" dirty="0"/>
              <a:t>Hardwareprobleme </a:t>
            </a:r>
          </a:p>
          <a:p>
            <a:pPr marL="0" indent="0">
              <a:buNone/>
            </a:pPr>
            <a:r>
              <a:rPr lang="de-DE" dirty="0"/>
              <a:t>     =&gt; Austauschen des Controllers, Verwendung anderer Hardware 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1"/>
                </a:solidFill>
              </a:rPr>
              <a:t>3. </a:t>
            </a:r>
            <a:r>
              <a:rPr lang="de-DE" dirty="0"/>
              <a:t>Softwareprobleme </a:t>
            </a:r>
          </a:p>
          <a:p>
            <a:pPr marL="0" indent="0">
              <a:buNone/>
            </a:pPr>
            <a:r>
              <a:rPr lang="de-DE" dirty="0"/>
              <a:t>     =&gt; Zurückgreifen auf die Projektvorlage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1"/>
                </a:solidFill>
              </a:rPr>
              <a:t>4. </a:t>
            </a:r>
            <a:r>
              <a:rPr lang="de-DE" dirty="0"/>
              <a:t>Zeitumfang zu gering </a:t>
            </a:r>
          </a:p>
          <a:p>
            <a:pPr marL="0" indent="0">
              <a:buNone/>
            </a:pPr>
            <a:r>
              <a:rPr lang="de-DE" dirty="0"/>
              <a:t>    =&gt; Anforderungen minimieren, Prioritätensetzung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1"/>
                </a:solidFill>
              </a:rPr>
              <a:t>5. </a:t>
            </a:r>
            <a:r>
              <a:rPr lang="de-DE" dirty="0"/>
              <a:t>Projektunterbrechung aufgrund der Covid-19 Situation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E791DAA-2A2F-41BC-B030-88567C6F58F5}"/>
              </a:ext>
            </a:extLst>
          </p:cNvPr>
          <p:cNvCxnSpPr>
            <a:cxnSpLocks/>
          </p:cNvCxnSpPr>
          <p:nvPr/>
        </p:nvCxnSpPr>
        <p:spPr>
          <a:xfrm flipH="1">
            <a:off x="7080309" y="5200336"/>
            <a:ext cx="14286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>
            <a:extLst>
              <a:ext uri="{FF2B5EF4-FFF2-40B4-BE49-F238E27FC236}">
                <a16:creationId xmlns:a16="http://schemas.microsoft.com/office/drawing/2014/main" id="{DE790B2C-75AD-46F9-818A-88A53A3B2428}"/>
              </a:ext>
            </a:extLst>
          </p:cNvPr>
          <p:cNvSpPr txBox="1"/>
          <p:nvPr/>
        </p:nvSpPr>
        <p:spPr>
          <a:xfrm>
            <a:off x="8533512" y="5007281"/>
            <a:ext cx="278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Zu 100% eingetreten !!!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037CF9-21E9-4C41-920C-406F5854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E9A5C5-3E26-4638-9035-1F75AA1C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C360B1D-4FCC-43CA-8055-8614285F5601}"/>
              </a:ext>
            </a:extLst>
          </p:cNvPr>
          <p:cNvCxnSpPr>
            <a:cxnSpLocks/>
          </p:cNvCxnSpPr>
          <p:nvPr/>
        </p:nvCxnSpPr>
        <p:spPr>
          <a:xfrm flipH="1">
            <a:off x="3722295" y="2434206"/>
            <a:ext cx="90003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>
            <a:extLst>
              <a:ext uri="{FF2B5EF4-FFF2-40B4-BE49-F238E27FC236}">
                <a16:creationId xmlns:a16="http://schemas.microsoft.com/office/drawing/2014/main" id="{60C05825-E124-48F6-B84C-979914070643}"/>
              </a:ext>
            </a:extLst>
          </p:cNvPr>
          <p:cNvSpPr txBox="1"/>
          <p:nvPr/>
        </p:nvSpPr>
        <p:spPr>
          <a:xfrm>
            <a:off x="4808295" y="2240190"/>
            <a:ext cx="207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NICHT eingetreten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4047588-181E-4F3E-9CDC-7EBBF3117DD1}"/>
              </a:ext>
            </a:extLst>
          </p:cNvPr>
          <p:cNvCxnSpPr>
            <a:cxnSpLocks/>
          </p:cNvCxnSpPr>
          <p:nvPr/>
        </p:nvCxnSpPr>
        <p:spPr>
          <a:xfrm flipH="1">
            <a:off x="3472025" y="3412922"/>
            <a:ext cx="133627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9451E9B1-1C0E-4888-B6C6-9A59B9F7D479}"/>
              </a:ext>
            </a:extLst>
          </p:cNvPr>
          <p:cNvSpPr txBox="1"/>
          <p:nvPr/>
        </p:nvSpPr>
        <p:spPr>
          <a:xfrm>
            <a:off x="4867086" y="3220072"/>
            <a:ext cx="394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Eingetreten, wurden aber behoben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AEEE4F9-DD64-4B24-A745-9B7BE8EEE154}"/>
              </a:ext>
            </a:extLst>
          </p:cNvPr>
          <p:cNvCxnSpPr>
            <a:cxnSpLocks/>
          </p:cNvCxnSpPr>
          <p:nvPr/>
        </p:nvCxnSpPr>
        <p:spPr>
          <a:xfrm flipH="1">
            <a:off x="3683222" y="4267900"/>
            <a:ext cx="144385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>
            <a:extLst>
              <a:ext uri="{FF2B5EF4-FFF2-40B4-BE49-F238E27FC236}">
                <a16:creationId xmlns:a16="http://schemas.microsoft.com/office/drawing/2014/main" id="{9529806D-76DD-45D0-B7D6-7D59D1C3E310}"/>
              </a:ext>
            </a:extLst>
          </p:cNvPr>
          <p:cNvSpPr txBox="1"/>
          <p:nvPr/>
        </p:nvSpPr>
        <p:spPr>
          <a:xfrm>
            <a:off x="5192860" y="3933178"/>
            <a:ext cx="498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Zeitumfang vom 1 Semester zu gering, wurde aber aufgrund der Corona-Situation erweitert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7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2C8F7-9EDB-4F0B-A2F7-9B44EA89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1583"/>
            <a:ext cx="10058400" cy="944488"/>
          </a:xfrm>
        </p:spPr>
        <p:txBody>
          <a:bodyPr>
            <a:normAutofit/>
          </a:bodyPr>
          <a:lstStyle/>
          <a:p>
            <a:r>
              <a:rPr lang="de-DE" sz="4400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B7B63-CF23-4B2B-96E1-CB6E89AB0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525"/>
            <a:ext cx="5323412" cy="45887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00B0F0"/>
                </a:solidFill>
              </a:rPr>
              <a:t>1. </a:t>
            </a:r>
            <a:r>
              <a:rPr lang="de-DE" sz="2400" dirty="0">
                <a:solidFill>
                  <a:schemeClr val="tx1"/>
                </a:solidFill>
              </a:rPr>
              <a:t>Einleitung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/>
                </a:solidFill>
              </a:rPr>
              <a:t>2. </a:t>
            </a:r>
            <a:r>
              <a:rPr lang="de-DE" sz="2400" dirty="0">
                <a:solidFill>
                  <a:schemeClr val="tx1"/>
                </a:solidFill>
              </a:rPr>
              <a:t>Lösungsansatz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/>
                </a:solidFill>
              </a:rPr>
              <a:t>3. </a:t>
            </a:r>
            <a:r>
              <a:rPr lang="de-DE" sz="2400" dirty="0">
                <a:solidFill>
                  <a:schemeClr val="tx1"/>
                </a:solidFill>
              </a:rPr>
              <a:t>Programmverlauf</a:t>
            </a:r>
          </a:p>
          <a:p>
            <a:pPr marL="0" indent="0">
              <a:buNone/>
            </a:pPr>
            <a:r>
              <a:rPr lang="de-DE" sz="2400" dirty="0"/>
              <a:t>    </a:t>
            </a:r>
            <a:r>
              <a:rPr lang="de-DE" sz="2400" dirty="0">
                <a:solidFill>
                  <a:schemeClr val="accent1"/>
                </a:solidFill>
              </a:rPr>
              <a:t>3.1. </a:t>
            </a:r>
            <a:r>
              <a:rPr lang="de-DE" sz="2400">
                <a:solidFill>
                  <a:schemeClr val="tx1"/>
                </a:solidFill>
              </a:rPr>
              <a:t>Architektur und Flowchart</a:t>
            </a:r>
            <a:endParaRPr lang="de-DE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    </a:t>
            </a:r>
            <a:r>
              <a:rPr lang="de-DE" sz="2400" dirty="0">
                <a:solidFill>
                  <a:schemeClr val="accent1"/>
                </a:solidFill>
              </a:rPr>
              <a:t>3.2. </a:t>
            </a:r>
            <a:r>
              <a:rPr lang="de-DE" sz="2400" dirty="0">
                <a:solidFill>
                  <a:schemeClr val="tx1"/>
                </a:solidFill>
              </a:rPr>
              <a:t>Funktionen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            </a:t>
            </a:r>
            <a:r>
              <a:rPr lang="de-DE" sz="2400" dirty="0">
                <a:solidFill>
                  <a:schemeClr val="accent1"/>
                </a:solidFill>
              </a:rPr>
              <a:t>3.2.1. </a:t>
            </a:r>
            <a:r>
              <a:rPr lang="de-DE" sz="2400" dirty="0">
                <a:solidFill>
                  <a:schemeClr val="tx1"/>
                </a:solidFill>
              </a:rPr>
              <a:t>Funktion größte Spannung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            </a:t>
            </a:r>
            <a:r>
              <a:rPr lang="de-DE" sz="2400" dirty="0">
                <a:solidFill>
                  <a:schemeClr val="accent1"/>
                </a:solidFill>
              </a:rPr>
              <a:t>3.2.2. </a:t>
            </a:r>
            <a:r>
              <a:rPr lang="de-DE" sz="2400" dirty="0">
                <a:solidFill>
                  <a:schemeClr val="tx1"/>
                </a:solidFill>
              </a:rPr>
              <a:t>Funktion kleinste Spannung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            </a:t>
            </a:r>
            <a:r>
              <a:rPr lang="de-DE" sz="2400" dirty="0">
                <a:solidFill>
                  <a:schemeClr val="accent1"/>
                </a:solidFill>
              </a:rPr>
              <a:t>3.2.3. </a:t>
            </a:r>
            <a:r>
              <a:rPr lang="de-DE" sz="2400" dirty="0">
                <a:solidFill>
                  <a:schemeClr val="tx1"/>
                </a:solidFill>
              </a:rPr>
              <a:t>Funktion Umschalten Output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    </a:t>
            </a:r>
            <a:r>
              <a:rPr lang="de-DE" sz="2400" dirty="0">
                <a:solidFill>
                  <a:schemeClr val="accent1"/>
                </a:solidFill>
              </a:rPr>
              <a:t>3.3. </a:t>
            </a:r>
            <a:r>
              <a:rPr lang="de-DE" sz="2400" dirty="0">
                <a:solidFill>
                  <a:schemeClr val="tx1"/>
                </a:solidFill>
              </a:rPr>
              <a:t>Schaltregeln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            </a:t>
            </a:r>
            <a:r>
              <a:rPr lang="de-DE" sz="2400" dirty="0">
                <a:solidFill>
                  <a:schemeClr val="accent1"/>
                </a:solidFill>
              </a:rPr>
              <a:t>3.2.1. </a:t>
            </a:r>
            <a:r>
              <a:rPr lang="de-DE" sz="2400" dirty="0">
                <a:solidFill>
                  <a:schemeClr val="tx1"/>
                </a:solidFill>
              </a:rPr>
              <a:t>Schaltregel 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            </a:t>
            </a:r>
            <a:r>
              <a:rPr lang="de-DE" sz="2400" dirty="0">
                <a:solidFill>
                  <a:schemeClr val="accent1"/>
                </a:solidFill>
              </a:rPr>
              <a:t>3.2.1. </a:t>
            </a:r>
            <a:r>
              <a:rPr lang="de-DE" sz="2400" dirty="0">
                <a:solidFill>
                  <a:schemeClr val="tx1"/>
                </a:solidFill>
              </a:rPr>
              <a:t>Schaltregel 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            </a:t>
            </a:r>
            <a:r>
              <a:rPr lang="de-DE" sz="2400" dirty="0">
                <a:solidFill>
                  <a:schemeClr val="accent1"/>
                </a:solidFill>
              </a:rPr>
              <a:t>3.2.3. </a:t>
            </a:r>
            <a:r>
              <a:rPr lang="de-DE" sz="2400" dirty="0">
                <a:solidFill>
                  <a:schemeClr val="tx1"/>
                </a:solidFill>
              </a:rPr>
              <a:t>Schaltregel 3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            </a:t>
            </a:r>
            <a:r>
              <a:rPr lang="de-DE" sz="2400" dirty="0">
                <a:solidFill>
                  <a:schemeClr val="accent1"/>
                </a:solidFill>
              </a:rPr>
              <a:t>3.2.4. </a:t>
            </a:r>
            <a:r>
              <a:rPr lang="de-DE" sz="2400" dirty="0">
                <a:solidFill>
                  <a:schemeClr val="tx1"/>
                </a:solidFill>
              </a:rPr>
              <a:t>Schaltregel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3FA361-DA6A-47A6-AD08-61F4D4FE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8E7BB4B-989A-4532-BC81-84ABA56FC435}"/>
              </a:ext>
            </a:extLst>
          </p:cNvPr>
          <p:cNvSpPr txBox="1">
            <a:spLocks/>
          </p:cNvSpPr>
          <p:nvPr/>
        </p:nvSpPr>
        <p:spPr>
          <a:xfrm>
            <a:off x="7131761" y="1797122"/>
            <a:ext cx="4791791" cy="45887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sz="1500" dirty="0">
                <a:solidFill>
                  <a:schemeClr val="accent1"/>
                </a:solidFill>
              </a:rPr>
              <a:t>4. </a:t>
            </a:r>
            <a:r>
              <a:rPr lang="de-DE" sz="1500" dirty="0">
                <a:solidFill>
                  <a:schemeClr val="tx1"/>
                </a:solidFill>
              </a:rPr>
              <a:t>Zähler SGM-C4-1A62TI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de-DE" sz="1500" dirty="0">
                <a:solidFill>
                  <a:schemeClr val="accent1"/>
                </a:solidFill>
              </a:rPr>
              <a:t>5.  </a:t>
            </a:r>
            <a:r>
              <a:rPr lang="de-DE" sz="1500" dirty="0">
                <a:solidFill>
                  <a:schemeClr val="tx1"/>
                </a:solidFill>
              </a:rPr>
              <a:t>Zeitplanung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de-DE" sz="1500" dirty="0">
                <a:solidFill>
                  <a:schemeClr val="accent1"/>
                </a:solidFill>
              </a:rPr>
              <a:t>6. </a:t>
            </a:r>
            <a:r>
              <a:rPr lang="de-DE" sz="1500" dirty="0">
                <a:solidFill>
                  <a:schemeClr val="tx1"/>
                </a:solidFill>
              </a:rPr>
              <a:t>Risikoanalyse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de-DE" sz="1500" dirty="0">
                <a:solidFill>
                  <a:schemeClr val="accent1"/>
                </a:solidFill>
              </a:rPr>
              <a:t>7. </a:t>
            </a:r>
            <a:r>
              <a:rPr lang="de-DE" sz="1500" dirty="0">
                <a:solidFill>
                  <a:schemeClr val="tx1"/>
                </a:solidFill>
              </a:rPr>
              <a:t>Vorführung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de-DE" sz="1500" dirty="0">
                <a:solidFill>
                  <a:schemeClr val="tx1"/>
                </a:solidFill>
              </a:rPr>
              <a:t>     </a:t>
            </a:r>
            <a:r>
              <a:rPr lang="de-DE" sz="1500" dirty="0">
                <a:solidFill>
                  <a:schemeClr val="accent1"/>
                </a:solidFill>
              </a:rPr>
              <a:t>7.1. </a:t>
            </a:r>
            <a:r>
              <a:rPr lang="de-DE" sz="1500" dirty="0">
                <a:solidFill>
                  <a:schemeClr val="tx1"/>
                </a:solidFill>
              </a:rPr>
              <a:t>Schaltregel 1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de-DE" sz="1500" dirty="0">
                <a:solidFill>
                  <a:schemeClr val="tx1"/>
                </a:solidFill>
              </a:rPr>
              <a:t>     </a:t>
            </a:r>
            <a:r>
              <a:rPr lang="de-DE" sz="1500" dirty="0">
                <a:solidFill>
                  <a:schemeClr val="accent1"/>
                </a:solidFill>
              </a:rPr>
              <a:t>7.2. </a:t>
            </a:r>
            <a:r>
              <a:rPr lang="de-DE" sz="1500" dirty="0">
                <a:solidFill>
                  <a:schemeClr val="tx1"/>
                </a:solidFill>
              </a:rPr>
              <a:t>Schaltregel 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de-DE" sz="1500" dirty="0">
                <a:solidFill>
                  <a:schemeClr val="tx1"/>
                </a:solidFill>
              </a:rPr>
              <a:t>     </a:t>
            </a:r>
            <a:r>
              <a:rPr lang="de-DE" sz="1500" dirty="0">
                <a:solidFill>
                  <a:schemeClr val="accent1"/>
                </a:solidFill>
              </a:rPr>
              <a:t>7.3. </a:t>
            </a:r>
            <a:r>
              <a:rPr lang="de-DE" sz="1500" dirty="0">
                <a:solidFill>
                  <a:schemeClr val="tx1"/>
                </a:solidFill>
              </a:rPr>
              <a:t>Schaltregel 3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de-DE" sz="1500" dirty="0">
                <a:solidFill>
                  <a:schemeClr val="tx1"/>
                </a:solidFill>
              </a:rPr>
              <a:t>     </a:t>
            </a:r>
            <a:r>
              <a:rPr lang="de-DE" sz="1500" dirty="0">
                <a:solidFill>
                  <a:schemeClr val="accent1"/>
                </a:solidFill>
              </a:rPr>
              <a:t>7.4. </a:t>
            </a:r>
            <a:r>
              <a:rPr lang="de-DE" sz="1500" dirty="0">
                <a:solidFill>
                  <a:schemeClr val="tx1"/>
                </a:solidFill>
              </a:rPr>
              <a:t>Schaltregel 4</a:t>
            </a:r>
            <a:endParaRPr lang="de-DE" sz="1500" dirty="0"/>
          </a:p>
          <a:p>
            <a:pPr marL="0" indent="0">
              <a:buFont typeface="Calibri" panose="020F0502020204030204" pitchFamily="34" charset="0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B5261A-C4EE-4A78-86E5-B82DE25D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5284F32-DEE0-4CE4-89BD-F91CA7F1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1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05376"/>
            <a:ext cx="10058400" cy="1047247"/>
          </a:xfrm>
        </p:spPr>
        <p:txBody>
          <a:bodyPr>
            <a:normAutofit/>
          </a:bodyPr>
          <a:lstStyle/>
          <a:p>
            <a:pPr algn="ctr"/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 </a:t>
            </a:r>
            <a:r>
              <a:rPr lang="de-DE" sz="4400" dirty="0"/>
              <a:t>Vorführung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F18156-FFE3-4FA1-8CB3-0CE41EF9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958A199-4B9B-415E-A794-2F23B651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432D22-B96B-4641-95DB-277EF339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64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7.1. </a:t>
            </a:r>
            <a:r>
              <a:rPr lang="de-DE" sz="4400" dirty="0">
                <a:solidFill>
                  <a:schemeClr val="tx1"/>
                </a:solidFill>
              </a:rPr>
              <a:t>Vorführung Schaltregel 1</a:t>
            </a:r>
            <a:endParaRPr lang="de-DE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123"/>
            <a:ext cx="4187785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Ausgangssituation: Alle Spannungen der Phasen haben unterschiedliche Spannungswerte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U1 ≠ U2 ≠ U3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Umschaltung der Phase mit dem größten Strom auf die Phase mit der größten Spannung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48F3A5-5D55-47C2-96D1-436249134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06" y="1924541"/>
            <a:ext cx="5753100" cy="4114800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5D1FBBC6-EE1F-4A73-B12C-D70AE5B31DCE}"/>
              </a:ext>
            </a:extLst>
          </p:cNvPr>
          <p:cNvSpPr/>
          <p:nvPr/>
        </p:nvSpPr>
        <p:spPr>
          <a:xfrm>
            <a:off x="5518106" y="1779461"/>
            <a:ext cx="1501630" cy="57784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A2BC0C-5F83-4DFC-AD5C-D35F4F4A47B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811474" y="3476622"/>
            <a:ext cx="1067359" cy="1417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FE85308-8887-40D4-8AEF-46F1868C077A}"/>
              </a:ext>
            </a:extLst>
          </p:cNvPr>
          <p:cNvSpPr txBox="1"/>
          <p:nvPr/>
        </p:nvSpPr>
        <p:spPr>
          <a:xfrm>
            <a:off x="4104841" y="4894362"/>
            <a:ext cx="141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Geschalteter Schütz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713D493E-A9F3-482D-8D08-C899842DD63C}"/>
              </a:ext>
            </a:extLst>
          </p:cNvPr>
          <p:cNvCxnSpPr>
            <a:cxnSpLocks/>
            <a:stCxn id="21" idx="2"/>
            <a:endCxn id="10" idx="2"/>
          </p:cNvCxnSpPr>
          <p:nvPr/>
        </p:nvCxnSpPr>
        <p:spPr>
          <a:xfrm rot="16200000" flipH="1">
            <a:off x="6353741" y="3998426"/>
            <a:ext cx="498648" cy="3583182"/>
          </a:xfrm>
          <a:prstGeom prst="bentConnector3">
            <a:avLst>
              <a:gd name="adj1" fmla="val 1458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9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7.2. </a:t>
            </a:r>
            <a:r>
              <a:rPr lang="de-DE" sz="4400" dirty="0">
                <a:solidFill>
                  <a:schemeClr val="tx1"/>
                </a:solidFill>
              </a:rPr>
              <a:t>Vorführung Schaltregel 2</a:t>
            </a:r>
            <a:endParaRPr lang="de-DE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187785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Ausgangssituation: Alle Spannungen der Phasen haben gleiche Spannungswerte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U1 = U2 = U3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Verteilen der Phasen auf die einzelnen Outputs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Output 1 - &gt; Schütz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Output 2 -&gt; Schütz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Output 3 -&gt; Schütz 3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7E0024F-6F33-4FF4-B7F5-AAB24EF33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16" y="1991653"/>
            <a:ext cx="5953125" cy="4048125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C421D36-7034-4C14-B88B-EF892E80A219}"/>
              </a:ext>
            </a:extLst>
          </p:cNvPr>
          <p:cNvSpPr/>
          <p:nvPr/>
        </p:nvSpPr>
        <p:spPr>
          <a:xfrm>
            <a:off x="7565020" y="1771457"/>
            <a:ext cx="1501630" cy="57784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57FA918-DDC4-4321-84D2-EDAB04AE8633}"/>
              </a:ext>
            </a:extLst>
          </p:cNvPr>
          <p:cNvSpPr/>
          <p:nvPr/>
        </p:nvSpPr>
        <p:spPr>
          <a:xfrm>
            <a:off x="9746932" y="1762631"/>
            <a:ext cx="1501630" cy="57784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14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7.3. </a:t>
            </a:r>
            <a:r>
              <a:rPr lang="de-DE" sz="4400" dirty="0">
                <a:solidFill>
                  <a:schemeClr val="tx1"/>
                </a:solidFill>
              </a:rPr>
              <a:t>Vorführung Schaltregel 3</a:t>
            </a:r>
            <a:endParaRPr lang="de-DE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187785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Ausgangssituation: Zwei Spannungen der Phasen sind gleich und kleiner als die dritte Spannung einer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U1 = U2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U1 &lt; U3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U2 &lt; U3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Umschaltung der Spannung (einer der kleineren und gleichen Spannungen) mit dem größten Strom auf die Phase mit der größten Spannung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ED185DA-1558-464D-990C-412769B12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26" y="1966486"/>
            <a:ext cx="5648325" cy="409575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D4D8B611-DB13-4300-85F2-11CB444EE2E4}"/>
              </a:ext>
            </a:extLst>
          </p:cNvPr>
          <p:cNvSpPr/>
          <p:nvPr/>
        </p:nvSpPr>
        <p:spPr>
          <a:xfrm>
            <a:off x="7640520" y="1771457"/>
            <a:ext cx="1501630" cy="57784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60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7.4. </a:t>
            </a:r>
            <a:r>
              <a:rPr lang="de-DE" sz="4400" dirty="0">
                <a:solidFill>
                  <a:schemeClr val="tx1"/>
                </a:solidFill>
              </a:rPr>
              <a:t>Vorführung Schaltregel 4</a:t>
            </a:r>
            <a:endParaRPr lang="de-DE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187785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Ausgangssituation: Zwei Spannungen der Phasen sind gleich und kleiner als die dritte Spannung einer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U1 = U2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U1 &gt; U3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U2 &gt; U3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Umschaltung der Spannung (einer der kleineren und gleichen Spannungen) mit dem größten Strom auf die Phase mit der größten Spannung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4E4103-DAE3-4C29-91B9-14EA903E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34" y="1959737"/>
            <a:ext cx="5953125" cy="4010025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7603EC65-DF3F-4BC9-9210-AC7C0E98DE57}"/>
              </a:ext>
            </a:extLst>
          </p:cNvPr>
          <p:cNvSpPr/>
          <p:nvPr/>
        </p:nvSpPr>
        <p:spPr>
          <a:xfrm>
            <a:off x="9805655" y="1764708"/>
            <a:ext cx="1501630" cy="57784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lang="de-DE" sz="4400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Dreiphasennetz (Phase 1,2 &amp;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jeder Phase sind Verbraucher angeschlossen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Möglichkeit der unregelmäßigen Belastung der einzelnen Phasen vorhanden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Umschaltung der Phasen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 Angleichen der unterschiedlichen Belastungen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Steuerung der Phasenumschaltungen 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259E0E-7B22-4519-B89F-10FA5C1C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3F00AE-07A4-490A-B1B0-7B13F8D0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22796-9E45-4E40-ADF5-3036039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8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  <a:r>
              <a:rPr lang="de-DE" sz="4400" dirty="0"/>
              <a:t>Lösungsansatz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Umschaltung der Phasen bei unregelmäßiger Belastung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Gezielte Umschaltung, erfolgt über Schütze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Jeweils drei Schütze pro Output, insgesamt 9 Schütze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Definition von Schaltregeln die das Umschalten eindeutig definieren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Ausschaltung der Phasen, wenn Verbraucher z.B. eine Lampe angeschlossen ist</a:t>
            </a:r>
          </a:p>
          <a:p>
            <a:pPr marL="0" indent="0">
              <a:buNone/>
            </a:pPr>
            <a:r>
              <a:rPr lang="de-DE" dirty="0"/>
              <a:t>      -&gt; Lampe erlischt kurz und leuchtet dann wieder auf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9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05376"/>
            <a:ext cx="10058400" cy="1047247"/>
          </a:xfrm>
        </p:spPr>
        <p:txBody>
          <a:bodyPr>
            <a:normAutofit/>
          </a:bodyPr>
          <a:lstStyle/>
          <a:p>
            <a:pPr algn="ctr"/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de-DE" sz="4400" dirty="0"/>
              <a:t>Programmverlauf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F18156-FFE3-4FA1-8CB3-0CE41EF9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958A199-4B9B-415E-A794-2F23B651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432D22-B96B-4641-95DB-277EF339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3.1.  </a:t>
            </a:r>
            <a:r>
              <a:rPr lang="de-DE" sz="4400" dirty="0"/>
              <a:t>Architektur und Flowchart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7948A52-7B45-495D-A6DB-B1FF4F378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846" y="1913175"/>
            <a:ext cx="7924564" cy="423052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6B6D267-284E-4431-871D-64902D7C0A4A}"/>
              </a:ext>
            </a:extLst>
          </p:cNvPr>
          <p:cNvSpPr/>
          <p:nvPr/>
        </p:nvSpPr>
        <p:spPr>
          <a:xfrm>
            <a:off x="3734537" y="1959018"/>
            <a:ext cx="713065" cy="1162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2A0B12D-EC6A-425A-B37F-7B948273ACDC}"/>
              </a:ext>
            </a:extLst>
          </p:cNvPr>
          <p:cNvCxnSpPr>
            <a:cxnSpLocks/>
          </p:cNvCxnSpPr>
          <p:nvPr/>
        </p:nvCxnSpPr>
        <p:spPr>
          <a:xfrm>
            <a:off x="2524518" y="2003820"/>
            <a:ext cx="113155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7E9136E-B7F4-48D4-84FF-7C5D70B0F0C9}"/>
              </a:ext>
            </a:extLst>
          </p:cNvPr>
          <p:cNvSpPr txBox="1"/>
          <p:nvPr/>
        </p:nvSpPr>
        <p:spPr>
          <a:xfrm>
            <a:off x="1468354" y="1818225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 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1912224-1BDC-4939-8AD2-1DB68968FA4F}"/>
              </a:ext>
            </a:extLst>
          </p:cNvPr>
          <p:cNvSpPr/>
          <p:nvPr/>
        </p:nvSpPr>
        <p:spPr>
          <a:xfrm>
            <a:off x="5046811" y="2751841"/>
            <a:ext cx="1027941" cy="20295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320AD2C-1BFE-4786-B87E-5A7EA3C851A3}"/>
              </a:ext>
            </a:extLst>
          </p:cNvPr>
          <p:cNvCxnSpPr>
            <a:cxnSpLocks/>
          </p:cNvCxnSpPr>
          <p:nvPr/>
        </p:nvCxnSpPr>
        <p:spPr>
          <a:xfrm flipH="1">
            <a:off x="5501703" y="2144069"/>
            <a:ext cx="416031" cy="5607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BFCAAFB-E816-4783-B2F7-3553CDB8E1C5}"/>
              </a:ext>
            </a:extLst>
          </p:cNvPr>
          <p:cNvSpPr txBox="1"/>
          <p:nvPr/>
        </p:nvSpPr>
        <p:spPr>
          <a:xfrm>
            <a:off x="5773350" y="1776421"/>
            <a:ext cx="59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I/O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6B1CF3B-99B2-4923-90D1-3CF739838CC8}"/>
              </a:ext>
            </a:extLst>
          </p:cNvPr>
          <p:cNvSpPr/>
          <p:nvPr/>
        </p:nvSpPr>
        <p:spPr>
          <a:xfrm>
            <a:off x="7739991" y="2594821"/>
            <a:ext cx="1027941" cy="72743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A73B935-5F27-4E20-A718-8A2D6F5081E1}"/>
              </a:ext>
            </a:extLst>
          </p:cNvPr>
          <p:cNvSpPr/>
          <p:nvPr/>
        </p:nvSpPr>
        <p:spPr>
          <a:xfrm>
            <a:off x="6836779" y="3800172"/>
            <a:ext cx="1027941" cy="72743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F1AE002-3BC3-4580-9CAC-D6EEA87F3323}"/>
              </a:ext>
            </a:extLst>
          </p:cNvPr>
          <p:cNvCxnSpPr>
            <a:cxnSpLocks/>
          </p:cNvCxnSpPr>
          <p:nvPr/>
        </p:nvCxnSpPr>
        <p:spPr>
          <a:xfrm flipH="1">
            <a:off x="8575842" y="2188486"/>
            <a:ext cx="807039" cy="3571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E25C7A7-4E6B-41D6-9596-CC2F8C0219B8}"/>
              </a:ext>
            </a:extLst>
          </p:cNvPr>
          <p:cNvSpPr txBox="1"/>
          <p:nvPr/>
        </p:nvSpPr>
        <p:spPr>
          <a:xfrm>
            <a:off x="9378300" y="1997708"/>
            <a:ext cx="329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Serielle Schnittstelle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1FC51FA-1F6F-46F0-8AAF-B34A695A5A27}"/>
              </a:ext>
            </a:extLst>
          </p:cNvPr>
          <p:cNvCxnSpPr>
            <a:cxnSpLocks/>
          </p:cNvCxnSpPr>
          <p:nvPr/>
        </p:nvCxnSpPr>
        <p:spPr>
          <a:xfrm flipV="1">
            <a:off x="6364774" y="4567437"/>
            <a:ext cx="899963" cy="60773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F1C8F2E-3E57-46C9-BE0D-E13C47F69DD9}"/>
              </a:ext>
            </a:extLst>
          </p:cNvPr>
          <p:cNvSpPr txBox="1"/>
          <p:nvPr/>
        </p:nvSpPr>
        <p:spPr>
          <a:xfrm>
            <a:off x="4983208" y="5194438"/>
            <a:ext cx="158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Physikalische Schnittstelle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D7A1F34-6209-4495-AEBA-32E84C2E52B4}"/>
              </a:ext>
            </a:extLst>
          </p:cNvPr>
          <p:cNvSpPr txBox="1"/>
          <p:nvPr/>
        </p:nvSpPr>
        <p:spPr>
          <a:xfrm>
            <a:off x="423999" y="2424449"/>
            <a:ext cx="27710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u="sng" dirty="0"/>
              <a:t>Serielle Schnittstelle: </a:t>
            </a:r>
            <a:r>
              <a:rPr lang="de-DE" dirty="0"/>
              <a:t>Bitweise Übertragung der Daten</a:t>
            </a:r>
          </a:p>
          <a:p>
            <a:endParaRPr lang="de-DE" dirty="0"/>
          </a:p>
          <a:p>
            <a:r>
              <a:rPr lang="de-DE" u="sng" dirty="0"/>
              <a:t>Physikalische Schnittstelle: </a:t>
            </a:r>
          </a:p>
          <a:p>
            <a:r>
              <a:rPr lang="de-DE" dirty="0"/>
              <a:t>Hardwareschnittstelle, besteht aus einem Softwaretreiber und einem Anschluss, Verbindung über Kabel (z.B. Ethernet)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648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3.1. </a:t>
            </a:r>
            <a:r>
              <a:rPr lang="de-DE" sz="4400" dirty="0"/>
              <a:t>Architektur und Flowchart 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C1C9D8B-A027-4E49-A122-C8600E12A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242" y="1770226"/>
            <a:ext cx="4423558" cy="4394214"/>
          </a:xfrm>
          <a:prstGeom prst="rect">
            <a:avLst/>
          </a:prstGeo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19461CE-291B-47D2-8681-3FAEFF4F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440597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dem Start wird ein UART Request angefordert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Dann UART </a:t>
            </a:r>
            <a:r>
              <a:rPr lang="de-DE" dirty="0" err="1"/>
              <a:t>Receive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dem Informationsabgleich wird die Phase (der entsprechende Schütz eines Outputs) umgeschaltet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Informationen werden an den Computer weitergesendet und ausgegeben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1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3.2.  </a:t>
            </a:r>
            <a:r>
              <a:rPr lang="de-DE" sz="4400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Zur Ermittlung der einzelnen Werte für die Schaltregeln werden bestimmte Spannungswerte benötigt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Dazu wird jeweils der größte und kleinste Wert der Spannungen im Vergleich gesucht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Diese Werte bilden die Grundlage für die Schaltentscheidungen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Funktionen werden als „Unterprogramme“ sog. Tasks erstellt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jeder Messung der Spannungen (U1, U2, U3) werden diese Funktionen neu durchlaufen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gibt folgende Funktionen: kleinste Spannung, größte Spannung, kleinster Strom, größter Strom, Output Umschaltung 1 (2,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5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1E13F-7763-4E1C-8F67-5F8477D2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3.2.1.  </a:t>
            </a:r>
            <a:r>
              <a:rPr lang="de-DE" sz="4400" dirty="0"/>
              <a:t>Funktion größte Spannung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46032-1524-440A-80CD-3CD9F114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722971" cy="402336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 sucht die größte Spannung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Spannungswerte sind in einem Array gespeichert (Spannung [i])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Sucht die Werte aus dem Array der Spannungen Spannung[i]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Diese Funktion wird benötigt, damit die Umschaltregeln erfüllt werden können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0DDDB5-730F-4993-B76B-75A24F1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420" y="194057"/>
            <a:ext cx="2090028" cy="104589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2F26D5-AFA3-4768-8308-3331994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B9B67-7FEE-4437-B9E8-DCDB43F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Virtuelle Instrumentierung, Zwischenpräsentation Projekt APUM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CF69A6-6469-437A-9C0F-9661F463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218" y="2386012"/>
            <a:ext cx="4162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3045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1420</Words>
  <Application>Microsoft Office PowerPoint</Application>
  <PresentationFormat>Widescreen</PresentationFormat>
  <Paragraphs>209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BrandonText-Regular</vt:lpstr>
      <vt:lpstr>Calibri</vt:lpstr>
      <vt:lpstr>Calibri Light</vt:lpstr>
      <vt:lpstr>NeoSansPro-Light</vt:lpstr>
      <vt:lpstr>Times New Roman</vt:lpstr>
      <vt:lpstr>Verdana</vt:lpstr>
      <vt:lpstr>Rückblick</vt:lpstr>
      <vt:lpstr>  Automatische Phasenumschaltung   Virtuelle Instrumentierung WS 2020/21 u. SS 2021 </vt:lpstr>
      <vt:lpstr>Agenda</vt:lpstr>
      <vt:lpstr>1. Einleitung</vt:lpstr>
      <vt:lpstr>2. Lösungsansatz</vt:lpstr>
      <vt:lpstr>3. Programmverlauf</vt:lpstr>
      <vt:lpstr>3.1.  Architektur und Flowchart </vt:lpstr>
      <vt:lpstr>3.1. Architektur und Flowchart  </vt:lpstr>
      <vt:lpstr>3.2.  Funktionen</vt:lpstr>
      <vt:lpstr>3.2.1.  Funktion größte Spannung</vt:lpstr>
      <vt:lpstr>3.2.2.  Funktion kleinste Spannung</vt:lpstr>
      <vt:lpstr>3.2.3.  Funktion Umschaltung Output</vt:lpstr>
      <vt:lpstr>3.3.  Schaltregeln</vt:lpstr>
      <vt:lpstr>3.3.  Schaltregeln</vt:lpstr>
      <vt:lpstr>3.3.1.  Schaltregel 1</vt:lpstr>
      <vt:lpstr>3.3.2.  Schaltregel 2</vt:lpstr>
      <vt:lpstr>3.3.3.  Schaltregel 3</vt:lpstr>
      <vt:lpstr>3.3.4.  Schaltregel 4</vt:lpstr>
      <vt:lpstr>4. Zähler SGM-C4-1A62TI</vt:lpstr>
      <vt:lpstr>6. Risikoanalyse</vt:lpstr>
      <vt:lpstr>7. Vorführung</vt:lpstr>
      <vt:lpstr>7.1. Vorführung Schaltregel 1</vt:lpstr>
      <vt:lpstr>7.2. Vorführung Schaltregel 2</vt:lpstr>
      <vt:lpstr>7.3. Vorführung Schaltregel 3</vt:lpstr>
      <vt:lpstr>7.4. Vorführung Schaltregel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Verteidigung der Bachelorarbeit  </dc:title>
  <dc:creator>Christian Baldus</dc:creator>
  <cp:lastModifiedBy>viet tran</cp:lastModifiedBy>
  <cp:revision>379</cp:revision>
  <dcterms:created xsi:type="dcterms:W3CDTF">2020-12-05T09:02:47Z</dcterms:created>
  <dcterms:modified xsi:type="dcterms:W3CDTF">2022-08-17T08:47:15Z</dcterms:modified>
</cp:coreProperties>
</file>