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74"/>
  </p:notesMasterIdLst>
  <p:sldIdLst>
    <p:sldId id="256" r:id="rId2"/>
    <p:sldId id="261" r:id="rId3"/>
    <p:sldId id="257" r:id="rId4"/>
    <p:sldId id="262" r:id="rId5"/>
    <p:sldId id="264" r:id="rId6"/>
    <p:sldId id="265" r:id="rId7"/>
    <p:sldId id="266" r:id="rId8"/>
    <p:sldId id="267" r:id="rId9"/>
    <p:sldId id="268" r:id="rId10"/>
    <p:sldId id="270" r:id="rId11"/>
    <p:sldId id="271" r:id="rId12"/>
    <p:sldId id="272" r:id="rId13"/>
    <p:sldId id="273" r:id="rId14"/>
    <p:sldId id="274" r:id="rId15"/>
    <p:sldId id="275" r:id="rId16"/>
    <p:sldId id="276" r:id="rId17"/>
    <p:sldId id="278" r:id="rId18"/>
    <p:sldId id="279" r:id="rId19"/>
    <p:sldId id="277" r:id="rId20"/>
    <p:sldId id="281" r:id="rId21"/>
    <p:sldId id="283" r:id="rId22"/>
    <p:sldId id="282" r:id="rId23"/>
    <p:sldId id="269" r:id="rId24"/>
    <p:sldId id="280" r:id="rId25"/>
    <p:sldId id="284" r:id="rId26"/>
    <p:sldId id="286" r:id="rId27"/>
    <p:sldId id="285" r:id="rId28"/>
    <p:sldId id="287" r:id="rId29"/>
    <p:sldId id="288" r:id="rId30"/>
    <p:sldId id="259" r:id="rId31"/>
    <p:sldId id="289" r:id="rId32"/>
    <p:sldId id="290" r:id="rId33"/>
    <p:sldId id="291" r:id="rId34"/>
    <p:sldId id="292" r:id="rId35"/>
    <p:sldId id="293" r:id="rId36"/>
    <p:sldId id="294" r:id="rId37"/>
    <p:sldId id="295" r:id="rId38"/>
    <p:sldId id="297" r:id="rId39"/>
    <p:sldId id="298" r:id="rId40"/>
    <p:sldId id="299" r:id="rId41"/>
    <p:sldId id="300" r:id="rId42"/>
    <p:sldId id="301" r:id="rId43"/>
    <p:sldId id="302" r:id="rId44"/>
    <p:sldId id="303" r:id="rId45"/>
    <p:sldId id="304" r:id="rId46"/>
    <p:sldId id="305" r:id="rId47"/>
    <p:sldId id="306" r:id="rId48"/>
    <p:sldId id="309" r:id="rId49"/>
    <p:sldId id="308" r:id="rId50"/>
    <p:sldId id="310" r:id="rId51"/>
    <p:sldId id="311" r:id="rId52"/>
    <p:sldId id="312" r:id="rId53"/>
    <p:sldId id="313" r:id="rId54"/>
    <p:sldId id="314" r:id="rId55"/>
    <p:sldId id="307" r:id="rId56"/>
    <p:sldId id="319" r:id="rId57"/>
    <p:sldId id="320" r:id="rId58"/>
    <p:sldId id="296" r:id="rId59"/>
    <p:sldId id="322" r:id="rId60"/>
    <p:sldId id="323" r:id="rId61"/>
    <p:sldId id="324" r:id="rId62"/>
    <p:sldId id="325" r:id="rId63"/>
    <p:sldId id="326" r:id="rId64"/>
    <p:sldId id="327" r:id="rId65"/>
    <p:sldId id="328" r:id="rId66"/>
    <p:sldId id="329" r:id="rId67"/>
    <p:sldId id="330" r:id="rId68"/>
    <p:sldId id="331" r:id="rId69"/>
    <p:sldId id="321" r:id="rId70"/>
    <p:sldId id="332" r:id="rId71"/>
    <p:sldId id="333" r:id="rId72"/>
    <p:sldId id="260" r:id="rId7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A1F"/>
    <a:srgbClr val="007033"/>
    <a:srgbClr val="9EFF29"/>
    <a:srgbClr val="003635"/>
    <a:srgbClr val="FF0D97"/>
    <a:srgbClr val="0000CC"/>
    <a:srgbClr val="C80064"/>
    <a:srgbClr val="FF2549"/>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autoAdjust="0"/>
    <p:restoredTop sz="93421" autoAdjust="0"/>
  </p:normalViewPr>
  <p:slideViewPr>
    <p:cSldViewPr snapToGrid="0">
      <p:cViewPr varScale="1">
        <p:scale>
          <a:sx n="78" d="100"/>
          <a:sy n="78" d="100"/>
        </p:scale>
        <p:origin x="940" y="-112"/>
      </p:cViewPr>
      <p:guideLst>
        <p:guide orient="horz" pos="1620"/>
        <p:guide pos="2880"/>
      </p:guideLst>
    </p:cSldViewPr>
  </p:slideViewPr>
  <p:outlineViewPr>
    <p:cViewPr>
      <p:scale>
        <a:sx n="33" d="100"/>
        <a:sy n="33" d="100"/>
      </p:scale>
      <p:origin x="0" y="-23468"/>
    </p:cViewPr>
  </p:outlin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7/15/2022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33</a:t>
            </a:fld>
            <a:endParaRPr lang="en-US"/>
          </a:p>
        </p:txBody>
      </p:sp>
    </p:spTree>
    <p:extLst>
      <p:ext uri="{BB962C8B-B14F-4D97-AF65-F5344CB8AC3E}">
        <p14:creationId xmlns:p14="http://schemas.microsoft.com/office/powerpoint/2010/main" val="1469297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65</a:t>
            </a:fld>
            <a:endParaRPr lang="en-US"/>
          </a:p>
        </p:txBody>
      </p:sp>
    </p:spTree>
    <p:extLst>
      <p:ext uri="{BB962C8B-B14F-4D97-AF65-F5344CB8AC3E}">
        <p14:creationId xmlns:p14="http://schemas.microsoft.com/office/powerpoint/2010/main" val="1079767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72</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5188" y="3303638"/>
            <a:ext cx="8008376" cy="951271"/>
          </a:xfrm>
          <a:noFill/>
          <a:effectLst>
            <a:outerShdw blurRad="50800" dist="38100" dir="2700000" algn="tl" rotWithShape="0">
              <a:prstClr val="black">
                <a:alpha val="40000"/>
              </a:prstClr>
            </a:outerShdw>
          </a:effectLst>
        </p:spPr>
        <p:txBody>
          <a:bodyPr>
            <a:normAutofit/>
          </a:bodyPr>
          <a:lstStyle>
            <a:lvl1pPr algn="ct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75188" y="4254909"/>
            <a:ext cx="8001000" cy="678426"/>
          </a:xfrm>
        </p:spPr>
        <p:txBody>
          <a:bodyPr>
            <a:normAutofit/>
          </a:bodyPr>
          <a:lstStyle>
            <a:lvl1pPr marL="0" indent="0" algn="ctr">
              <a:buNone/>
              <a:defRPr sz="2800" b="0" i="0">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7/15/2022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8" y="858518"/>
            <a:ext cx="8259098" cy="763526"/>
          </a:xfrm>
        </p:spPr>
        <p:txBody>
          <a:bodyPr>
            <a:normAutofit/>
          </a:bodyPr>
          <a:lstStyle>
            <a:lvl1pPr algn="ct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614948"/>
            <a:ext cx="8246070" cy="3163527"/>
          </a:xfrm>
        </p:spPr>
        <p:txBody>
          <a:bodyPr/>
          <a:lstStyle>
            <a:lvl1pPr algn="ctr">
              <a:defRPr sz="28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34344" y="406537"/>
            <a:ext cx="6805594" cy="725349"/>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732936" y="1143000"/>
            <a:ext cx="6828503" cy="3545497"/>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7/15/2022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832084"/>
            <a:ext cx="8093365" cy="763525"/>
          </a:xfrm>
        </p:spPr>
        <p:txBody>
          <a:bodyPr>
            <a:normAutofit/>
          </a:bodyPr>
          <a:lstStyle>
            <a:lvl1pPr algn="ct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73662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209022"/>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73662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209022"/>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7/15/2022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7/15/2022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7/15/2022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2786" y="0"/>
            <a:ext cx="8067368" cy="884898"/>
          </a:xfrm>
        </p:spPr>
        <p:txBody>
          <a:bodyPr>
            <a:normAutofit/>
          </a:bodyPr>
          <a:lstStyle/>
          <a:p>
            <a:r>
              <a:rPr kumimoji="0" lang="en-US" altLang="en-US" sz="3600" b="1" i="0" u="none" strike="noStrike" cap="none" normalizeH="0" baseline="0" dirty="0">
                <a:ln>
                  <a:noFill/>
                </a:ln>
                <a:solidFill>
                  <a:srgbClr val="FFE6E6"/>
                </a:solidFill>
                <a:effectLst/>
                <a:latin typeface="Maven Pro"/>
              </a:rPr>
              <a:t>DATA STRUCTURE:</a:t>
            </a:r>
            <a:endParaRPr lang="en-US" dirty="0"/>
          </a:p>
        </p:txBody>
      </p:sp>
      <p:sp>
        <p:nvSpPr>
          <p:cNvPr id="3" name="Subtitle 2"/>
          <p:cNvSpPr>
            <a:spLocks noGrp="1"/>
          </p:cNvSpPr>
          <p:nvPr>
            <p:ph type="subTitle" idx="1"/>
          </p:nvPr>
        </p:nvSpPr>
        <p:spPr>
          <a:xfrm>
            <a:off x="418719" y="753242"/>
            <a:ext cx="3104874" cy="730043"/>
          </a:xfrm>
        </p:spPr>
        <p:txBody>
          <a:bodyPr>
            <a:normAutofit lnSpcReduction="10000"/>
          </a:bodyPr>
          <a:lstStyle/>
          <a:p>
            <a:r>
              <a:rPr lang="en-US" sz="4400" b="1" dirty="0"/>
              <a:t>B-Tree</a:t>
            </a:r>
          </a:p>
        </p:txBody>
      </p:sp>
      <p:pic>
        <p:nvPicPr>
          <p:cNvPr id="1026" name="Picture 2">
            <a:extLst>
              <a:ext uri="{FF2B5EF4-FFF2-40B4-BE49-F238E27FC236}">
                <a16:creationId xmlns:a16="http://schemas.microsoft.com/office/drawing/2014/main" id="{162C57A0-AA85-4E18-BA58-9489EE2FB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6008" y="317394"/>
            <a:ext cx="4351462" cy="23317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EAF9118-EDCF-4817-89E7-763448E542D7}"/>
              </a:ext>
            </a:extLst>
          </p:cNvPr>
          <p:cNvSpPr txBox="1"/>
          <p:nvPr/>
        </p:nvSpPr>
        <p:spPr>
          <a:xfrm>
            <a:off x="768569" y="3583723"/>
            <a:ext cx="5510048" cy="1877437"/>
          </a:xfrm>
          <a:prstGeom prst="rect">
            <a:avLst/>
          </a:prstGeom>
          <a:noFill/>
        </p:spPr>
        <p:txBody>
          <a:bodyPr wrap="square">
            <a:spAutoFit/>
          </a:bodyPr>
          <a:lstStyle/>
          <a:p>
            <a:pPr rtl="0">
              <a:spcBef>
                <a:spcPts val="0"/>
              </a:spcBef>
              <a:spcAft>
                <a:spcPts val="0"/>
              </a:spcAft>
            </a:pPr>
            <a:r>
              <a:rPr lang="en-US" sz="4000" b="1" i="0" u="none" strike="noStrike" dirty="0">
                <a:solidFill>
                  <a:srgbClr val="9EFF29"/>
                </a:solidFill>
                <a:effectLst/>
                <a:latin typeface="Nunito"/>
              </a:rPr>
              <a:t>Group 4 - APCS2 </a:t>
            </a:r>
            <a:r>
              <a:rPr lang="en-US" sz="4000" b="1" i="0" u="none" strike="noStrike">
                <a:solidFill>
                  <a:srgbClr val="9EFF29"/>
                </a:solidFill>
                <a:effectLst/>
                <a:latin typeface="Nunito"/>
              </a:rPr>
              <a:t>- KPLT</a:t>
            </a:r>
            <a:endParaRPr lang="en-US" sz="4000" b="0" dirty="0">
              <a:solidFill>
                <a:srgbClr val="9EFF29"/>
              </a:solidFill>
              <a:effectLst/>
            </a:endParaRPr>
          </a:p>
          <a:p>
            <a:br>
              <a:rPr lang="en-US" dirty="0"/>
            </a:br>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3614-B9D3-427F-BBDE-78A7D21A7997}"/>
              </a:ext>
            </a:extLst>
          </p:cNvPr>
          <p:cNvSpPr>
            <a:spLocks noGrp="1"/>
          </p:cNvSpPr>
          <p:nvPr>
            <p:ph type="title"/>
          </p:nvPr>
        </p:nvSpPr>
        <p:spPr>
          <a:xfrm>
            <a:off x="1744390" y="92328"/>
            <a:ext cx="6805594" cy="725349"/>
          </a:xfrm>
        </p:spPr>
        <p:txBody>
          <a:bodyPr/>
          <a:lstStyle/>
          <a:p>
            <a:r>
              <a:rPr lang="en-US" dirty="0"/>
              <a:t>a. M-Ways Tree – Definition:</a:t>
            </a:r>
          </a:p>
        </p:txBody>
      </p:sp>
      <p:sp>
        <p:nvSpPr>
          <p:cNvPr id="3" name="Content Placeholder 2">
            <a:extLst>
              <a:ext uri="{FF2B5EF4-FFF2-40B4-BE49-F238E27FC236}">
                <a16:creationId xmlns:a16="http://schemas.microsoft.com/office/drawing/2014/main" id="{8E32F8DF-A260-40E2-88FB-9258850CD704}"/>
              </a:ext>
            </a:extLst>
          </p:cNvPr>
          <p:cNvSpPr>
            <a:spLocks noGrp="1"/>
          </p:cNvSpPr>
          <p:nvPr>
            <p:ph idx="1"/>
          </p:nvPr>
        </p:nvSpPr>
        <p:spPr>
          <a:xfrm>
            <a:off x="1744390" y="799001"/>
            <a:ext cx="6828503" cy="3545497"/>
          </a:xfrm>
        </p:spPr>
        <p:txBody>
          <a:bodyPr>
            <a:normAutofit/>
          </a:bodyPr>
          <a:lstStyle/>
          <a:p>
            <a:pPr marL="342900" marR="0" lvl="0" indent="-34290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An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M-way(multi-way)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is a tree that has the following properties:</a:t>
            </a:r>
            <a:endParaRPr lang="en-US" sz="14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Each node in the tree can have at most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 </a:t>
            </a:r>
            <a:r>
              <a:rPr lang="en-US" sz="1800" u="none" strike="noStrike" dirty="0">
                <a:solidFill>
                  <a:srgbClr val="212529"/>
                </a:solidFill>
                <a:effectLst/>
                <a:latin typeface="Times New Roman" panose="02020603050405020304" pitchFamily="18" charset="0"/>
                <a:ea typeface="Times New Roman" panose="02020603050405020304" pitchFamily="18" charset="0"/>
              </a:rPr>
              <a:t>children.</a:t>
            </a:r>
            <a:endParaRPr lang="en-US" sz="1400" dirty="0">
              <a:latin typeface="Arial" panose="020B0604020202020204" pitchFamily="34" charset="0"/>
              <a:ea typeface="Times New Roman" panose="02020603050405020304" pitchFamily="18" charset="0"/>
            </a:endParaRPr>
          </a:p>
          <a:p>
            <a:pPr marL="742950" marR="0" lvl="1" indent="-285750">
              <a:lnSpc>
                <a:spcPct val="115000"/>
              </a:lnSpc>
              <a:spcBef>
                <a:spcPts val="0"/>
              </a:spcBef>
              <a:spcAft>
                <a:spcPts val="0"/>
              </a:spcAft>
              <a:buFont typeface="Arial" panose="020B0604020202020204" pitchFamily="34" charset="0"/>
              <a:buChar char="○"/>
            </a:pPr>
            <a:r>
              <a:rPr lang="en-US" sz="1800" dirty="0">
                <a:solidFill>
                  <a:srgbClr val="212529"/>
                </a:solidFill>
                <a:effectLst/>
                <a:latin typeface="Times New Roman" panose="02020603050405020304" pitchFamily="18" charset="0"/>
                <a:ea typeface="Times New Roman" panose="02020603050405020304" pitchFamily="18" charset="0"/>
              </a:rPr>
              <a:t>Nodes in the tree have at most </a:t>
            </a:r>
            <a:r>
              <a:rPr lang="en-US" sz="1800" b="1" dirty="0">
                <a:solidFill>
                  <a:srgbClr val="212529"/>
                </a:solidFill>
                <a:effectLst/>
                <a:latin typeface="Times New Roman" panose="02020603050405020304" pitchFamily="18" charset="0"/>
                <a:ea typeface="Times New Roman" panose="02020603050405020304" pitchFamily="18" charset="0"/>
              </a:rPr>
              <a:t>(m-1)</a:t>
            </a:r>
            <a:r>
              <a:rPr lang="en-US" sz="1800" dirty="0">
                <a:solidFill>
                  <a:srgbClr val="212529"/>
                </a:solidFill>
                <a:effectLst/>
                <a:latin typeface="Times New Roman" panose="02020603050405020304" pitchFamily="18" charset="0"/>
                <a:ea typeface="Times New Roman" panose="02020603050405020304" pitchFamily="18" charset="0"/>
              </a:rPr>
              <a:t> key fields and pointers(references) to the children.</a:t>
            </a:r>
            <a:endParaRPr lang="en-US" sz="3600" dirty="0"/>
          </a:p>
        </p:txBody>
      </p:sp>
      <p:pic>
        <p:nvPicPr>
          <p:cNvPr id="4" name="image10.png">
            <a:extLst>
              <a:ext uri="{FF2B5EF4-FFF2-40B4-BE49-F238E27FC236}">
                <a16:creationId xmlns:a16="http://schemas.microsoft.com/office/drawing/2014/main" id="{D831B1EC-67B3-4B4C-AEC5-CACF2D3CCAEC}"/>
              </a:ext>
            </a:extLst>
          </p:cNvPr>
          <p:cNvPicPr/>
          <p:nvPr/>
        </p:nvPicPr>
        <p:blipFill>
          <a:blip r:embed="rId2"/>
          <a:srcRect/>
          <a:stretch>
            <a:fillRect/>
          </a:stretch>
        </p:blipFill>
        <p:spPr>
          <a:xfrm>
            <a:off x="2780113" y="2562346"/>
            <a:ext cx="4046271" cy="2479422"/>
          </a:xfrm>
          <a:prstGeom prst="rect">
            <a:avLst/>
          </a:prstGeom>
          <a:ln/>
        </p:spPr>
      </p:pic>
      <p:pic>
        <p:nvPicPr>
          <p:cNvPr id="5" name="image10.png">
            <a:extLst>
              <a:ext uri="{FF2B5EF4-FFF2-40B4-BE49-F238E27FC236}">
                <a16:creationId xmlns:a16="http://schemas.microsoft.com/office/drawing/2014/main" id="{C9FEDB87-8EB4-4E59-8644-04DE39F631B4}"/>
              </a:ext>
            </a:extLst>
          </p:cNvPr>
          <p:cNvPicPr/>
          <p:nvPr/>
        </p:nvPicPr>
        <p:blipFill>
          <a:blip r:embed="rId2"/>
          <a:srcRect/>
          <a:stretch>
            <a:fillRect/>
          </a:stretch>
        </p:blipFill>
        <p:spPr>
          <a:xfrm>
            <a:off x="2777698" y="707026"/>
            <a:ext cx="4203693" cy="3085531"/>
          </a:xfrm>
          <a:prstGeom prst="rect">
            <a:avLst/>
          </a:prstGeom>
          <a:ln/>
        </p:spPr>
      </p:pic>
      <p:sp>
        <p:nvSpPr>
          <p:cNvPr id="6" name="TextBox 5">
            <a:extLst>
              <a:ext uri="{FF2B5EF4-FFF2-40B4-BE49-F238E27FC236}">
                <a16:creationId xmlns:a16="http://schemas.microsoft.com/office/drawing/2014/main" id="{662E9100-662B-4544-8EE6-0B3E5233C22D}"/>
              </a:ext>
            </a:extLst>
          </p:cNvPr>
          <p:cNvSpPr txBox="1"/>
          <p:nvPr/>
        </p:nvSpPr>
        <p:spPr>
          <a:xfrm>
            <a:off x="1656529" y="3785467"/>
            <a:ext cx="6981315" cy="1107996"/>
          </a:xfrm>
          <a:prstGeom prst="rect">
            <a:avLst/>
          </a:prstGeom>
          <a:noFill/>
        </p:spPr>
        <p:txBody>
          <a:bodyPr wrap="square" rtlCol="0">
            <a:spAutoFit/>
          </a:bodyPr>
          <a:lstStyle/>
          <a:p>
            <a:r>
              <a:rPr lang="en-US" sz="2400" dirty="0">
                <a:effectLst/>
                <a:latin typeface="Times New Roman" panose="02020603050405020304" pitchFamily="18" charset="0"/>
                <a:ea typeface="Times New Roman" panose="02020603050405020304" pitchFamily="18" charset="0"/>
              </a:rPr>
              <a:t>The above image is a 3-way tree, where each node has at most (3-1) = 2 keys and 3 children.</a:t>
            </a:r>
            <a:endParaRPr lang="en-US" sz="24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63592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xit" presetSubtype="0" fill="hold" grpId="1" nodeType="clickEffect">
                                  <p:stCondLst>
                                    <p:cond delay="0"/>
                                  </p:stCondLst>
                                  <p:childTnLst>
                                    <p:animEffect transition="out" filter="fade">
                                      <p:cBhvr>
                                        <p:cTn id="33" dur="1000"/>
                                        <p:tgtEl>
                                          <p:spTgt spid="3">
                                            <p:txEl>
                                              <p:pRg st="0" end="0"/>
                                            </p:txEl>
                                          </p:spTgt>
                                        </p:tgtEl>
                                      </p:cBhvr>
                                    </p:animEffect>
                                    <p:anim calcmode="lin" valueType="num">
                                      <p:cBhvr>
                                        <p:cTn id="34"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35" dur="1000"/>
                                        <p:tgtEl>
                                          <p:spTgt spid="3">
                                            <p:txEl>
                                              <p:pRg st="0" end="0"/>
                                            </p:txEl>
                                          </p:spTgt>
                                        </p:tgtEl>
                                        <p:attrNameLst>
                                          <p:attrName>ppt_y</p:attrName>
                                        </p:attrNameLst>
                                      </p:cBhvr>
                                      <p:tavLst>
                                        <p:tav tm="0">
                                          <p:val>
                                            <p:strVal val="ppt_y"/>
                                          </p:val>
                                        </p:tav>
                                        <p:tav tm="100000">
                                          <p:val>
                                            <p:strVal val="ppt_y+.1"/>
                                          </p:val>
                                        </p:tav>
                                      </p:tavLst>
                                    </p:anim>
                                    <p:set>
                                      <p:cBhvr>
                                        <p:cTn id="36" dur="1" fill="hold">
                                          <p:stCondLst>
                                            <p:cond delay="999"/>
                                          </p:stCondLst>
                                        </p:cTn>
                                        <p:tgtEl>
                                          <p:spTgt spid="3">
                                            <p:txEl>
                                              <p:pRg st="0" end="0"/>
                                            </p:txEl>
                                          </p:spTgt>
                                        </p:tgtEl>
                                        <p:attrNameLst>
                                          <p:attrName>style.visibility</p:attrName>
                                        </p:attrNameLst>
                                      </p:cBhvr>
                                      <p:to>
                                        <p:strVal val="hidden"/>
                                      </p:to>
                                    </p:set>
                                  </p:childTnLst>
                                </p:cTn>
                              </p:par>
                              <p:par>
                                <p:cTn id="37" presetID="42" presetClass="exit" presetSubtype="0" fill="hold" grpId="1" nodeType="withEffect">
                                  <p:stCondLst>
                                    <p:cond delay="0"/>
                                  </p:stCondLst>
                                  <p:childTnLst>
                                    <p:animEffect transition="out" filter="fade">
                                      <p:cBhvr>
                                        <p:cTn id="38" dur="1000"/>
                                        <p:tgtEl>
                                          <p:spTgt spid="3">
                                            <p:txEl>
                                              <p:pRg st="1" end="1"/>
                                            </p:txEl>
                                          </p:spTgt>
                                        </p:tgtEl>
                                      </p:cBhvr>
                                    </p:animEffect>
                                    <p:anim calcmode="lin" valueType="num">
                                      <p:cBhvr>
                                        <p:cTn id="39"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40" dur="1000"/>
                                        <p:tgtEl>
                                          <p:spTgt spid="3">
                                            <p:txEl>
                                              <p:pRg st="1" end="1"/>
                                            </p:txEl>
                                          </p:spTgt>
                                        </p:tgtEl>
                                        <p:attrNameLst>
                                          <p:attrName>ppt_y</p:attrName>
                                        </p:attrNameLst>
                                      </p:cBhvr>
                                      <p:tavLst>
                                        <p:tav tm="0">
                                          <p:val>
                                            <p:strVal val="ppt_y"/>
                                          </p:val>
                                        </p:tav>
                                        <p:tav tm="100000">
                                          <p:val>
                                            <p:strVal val="ppt_y+.1"/>
                                          </p:val>
                                        </p:tav>
                                      </p:tavLst>
                                    </p:anim>
                                    <p:set>
                                      <p:cBhvr>
                                        <p:cTn id="41" dur="1" fill="hold">
                                          <p:stCondLst>
                                            <p:cond delay="999"/>
                                          </p:stCondLst>
                                        </p:cTn>
                                        <p:tgtEl>
                                          <p:spTgt spid="3">
                                            <p:txEl>
                                              <p:pRg st="1" end="1"/>
                                            </p:txEl>
                                          </p:spTgt>
                                        </p:tgtEl>
                                        <p:attrNameLst>
                                          <p:attrName>style.visibility</p:attrName>
                                        </p:attrNameLst>
                                      </p:cBhvr>
                                      <p:to>
                                        <p:strVal val="hidden"/>
                                      </p:to>
                                    </p:set>
                                  </p:childTnLst>
                                </p:cTn>
                              </p:par>
                              <p:par>
                                <p:cTn id="42" presetID="42" presetClass="exit" presetSubtype="0" fill="hold" grpId="1" nodeType="withEffect">
                                  <p:stCondLst>
                                    <p:cond delay="0"/>
                                  </p:stCondLst>
                                  <p:childTnLst>
                                    <p:animEffect transition="out" filter="fade">
                                      <p:cBhvr>
                                        <p:cTn id="43" dur="1000"/>
                                        <p:tgtEl>
                                          <p:spTgt spid="3">
                                            <p:txEl>
                                              <p:pRg st="2" end="2"/>
                                            </p:txEl>
                                          </p:spTgt>
                                        </p:tgtEl>
                                      </p:cBhvr>
                                    </p:animEffect>
                                    <p:anim calcmode="lin" valueType="num">
                                      <p:cBhvr>
                                        <p:cTn id="44" dur="1000"/>
                                        <p:tgtEl>
                                          <p:spTgt spid="3">
                                            <p:txEl>
                                              <p:pRg st="2" end="2"/>
                                            </p:txEl>
                                          </p:spTgt>
                                        </p:tgtEl>
                                        <p:attrNameLst>
                                          <p:attrName>ppt_x</p:attrName>
                                        </p:attrNameLst>
                                      </p:cBhvr>
                                      <p:tavLst>
                                        <p:tav tm="0">
                                          <p:val>
                                            <p:strVal val="ppt_x"/>
                                          </p:val>
                                        </p:tav>
                                        <p:tav tm="100000">
                                          <p:val>
                                            <p:strVal val="ppt_x"/>
                                          </p:val>
                                        </p:tav>
                                      </p:tavLst>
                                    </p:anim>
                                    <p:anim calcmode="lin" valueType="num">
                                      <p:cBhvr>
                                        <p:cTn id="45" dur="1000"/>
                                        <p:tgtEl>
                                          <p:spTgt spid="3">
                                            <p:txEl>
                                              <p:pRg st="2" end="2"/>
                                            </p:txEl>
                                          </p:spTgt>
                                        </p:tgtEl>
                                        <p:attrNameLst>
                                          <p:attrName>ppt_y</p:attrName>
                                        </p:attrNameLst>
                                      </p:cBhvr>
                                      <p:tavLst>
                                        <p:tav tm="0">
                                          <p:val>
                                            <p:strVal val="ppt_y"/>
                                          </p:val>
                                        </p:tav>
                                        <p:tav tm="100000">
                                          <p:val>
                                            <p:strVal val="ppt_y+.1"/>
                                          </p:val>
                                        </p:tav>
                                      </p:tavLst>
                                    </p:anim>
                                    <p:set>
                                      <p:cBhvr>
                                        <p:cTn id="46" dur="1" fill="hold">
                                          <p:stCondLst>
                                            <p:cond delay="999"/>
                                          </p:stCondLst>
                                        </p:cTn>
                                        <p:tgtEl>
                                          <p:spTgt spid="3">
                                            <p:txEl>
                                              <p:pRg st="2" end="2"/>
                                            </p:txEl>
                                          </p:spTgt>
                                        </p:tgtEl>
                                        <p:attrNameLst>
                                          <p:attrName>style.visibility</p:attrName>
                                        </p:attrNameLst>
                                      </p:cBhvr>
                                      <p:to>
                                        <p:strVal val="hidden"/>
                                      </p:to>
                                    </p:set>
                                  </p:childTnLst>
                                </p:cTn>
                              </p:par>
                              <p:par>
                                <p:cTn id="47" presetID="42" presetClass="exit" presetSubtype="0" fill="hold" nodeType="withEffect">
                                  <p:stCondLst>
                                    <p:cond delay="0"/>
                                  </p:stCondLst>
                                  <p:childTnLst>
                                    <p:animEffect transition="out" filter="fade">
                                      <p:cBhvr>
                                        <p:cTn id="48" dur="1000"/>
                                        <p:tgtEl>
                                          <p:spTgt spid="4"/>
                                        </p:tgtEl>
                                      </p:cBhvr>
                                    </p:animEffect>
                                    <p:anim calcmode="lin" valueType="num">
                                      <p:cBhvr>
                                        <p:cTn id="49" dur="1000"/>
                                        <p:tgtEl>
                                          <p:spTgt spid="4"/>
                                        </p:tgtEl>
                                        <p:attrNameLst>
                                          <p:attrName>ppt_x</p:attrName>
                                        </p:attrNameLst>
                                      </p:cBhvr>
                                      <p:tavLst>
                                        <p:tav tm="0">
                                          <p:val>
                                            <p:strVal val="ppt_x"/>
                                          </p:val>
                                        </p:tav>
                                        <p:tav tm="100000">
                                          <p:val>
                                            <p:strVal val="ppt_x"/>
                                          </p:val>
                                        </p:tav>
                                      </p:tavLst>
                                    </p:anim>
                                    <p:anim calcmode="lin" valueType="num">
                                      <p:cBhvr>
                                        <p:cTn id="50" dur="1000"/>
                                        <p:tgtEl>
                                          <p:spTgt spid="4"/>
                                        </p:tgtEl>
                                        <p:attrNameLst>
                                          <p:attrName>ppt_y</p:attrName>
                                        </p:attrNameLst>
                                      </p:cBhvr>
                                      <p:tavLst>
                                        <p:tav tm="0">
                                          <p:val>
                                            <p:strVal val="ppt_y"/>
                                          </p:val>
                                        </p:tav>
                                        <p:tav tm="100000">
                                          <p:val>
                                            <p:strVal val="ppt_y+.1"/>
                                          </p:val>
                                        </p:tav>
                                      </p:tavLst>
                                    </p:anim>
                                    <p:set>
                                      <p:cBhvr>
                                        <p:cTn id="51" dur="1" fill="hold">
                                          <p:stCondLst>
                                            <p:cond delay="999"/>
                                          </p:stCondLst>
                                        </p:cTn>
                                        <p:tgtEl>
                                          <p:spTgt spid="4"/>
                                        </p:tgtEl>
                                        <p:attrNameLst>
                                          <p:attrName>style.visibility</p:attrName>
                                        </p:attrNameLst>
                                      </p:cBhvr>
                                      <p:to>
                                        <p:strVal val="hidden"/>
                                      </p:to>
                                    </p:set>
                                  </p:childTnLst>
                                </p:cTn>
                              </p:par>
                              <p:par>
                                <p:cTn id="52" presetID="10" presetClass="entr" presetSubtype="0" fill="hold" nodeType="withEffect">
                                  <p:stCondLst>
                                    <p:cond delay="50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1000"/>
                                        <p:tgtEl>
                                          <p:spTgt spid="5"/>
                                        </p:tgtEl>
                                      </p:cBhvr>
                                    </p:animEffect>
                                  </p:childTnLst>
                                </p:cTn>
                              </p:par>
                              <p:par>
                                <p:cTn id="55" presetID="2" presetClass="entr" presetSubtype="4" fill="hold" grpId="0" nodeType="withEffect">
                                  <p:stCondLst>
                                    <p:cond delay="750"/>
                                  </p:stCondLst>
                                  <p:childTnLst>
                                    <p:set>
                                      <p:cBhvr>
                                        <p:cTn id="56" dur="1" fill="hold">
                                          <p:stCondLst>
                                            <p:cond delay="0"/>
                                          </p:stCondLst>
                                        </p:cTn>
                                        <p:tgtEl>
                                          <p:spTgt spid="6"/>
                                        </p:tgtEl>
                                        <p:attrNameLst>
                                          <p:attrName>style.visibility</p:attrName>
                                        </p:attrNameLst>
                                      </p:cBhvr>
                                      <p:to>
                                        <p:strVal val="visible"/>
                                      </p:to>
                                    </p:set>
                                    <p:anim calcmode="lin" valueType="num">
                                      <p:cBhvr additive="base">
                                        <p:cTn id="57" dur="500" fill="hold"/>
                                        <p:tgtEl>
                                          <p:spTgt spid="6"/>
                                        </p:tgtEl>
                                        <p:attrNameLst>
                                          <p:attrName>ppt_x</p:attrName>
                                        </p:attrNameLst>
                                      </p:cBhvr>
                                      <p:tavLst>
                                        <p:tav tm="0">
                                          <p:val>
                                            <p:strVal val="#ppt_x"/>
                                          </p:val>
                                        </p:tav>
                                        <p:tav tm="100000">
                                          <p:val>
                                            <p:strVal val="#ppt_x"/>
                                          </p:val>
                                        </p:tav>
                                      </p:tavLst>
                                    </p:anim>
                                    <p:anim calcmode="lin" valueType="num">
                                      <p:cBhvr additive="base">
                                        <p:cTn id="5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8D0ED-2651-3F7A-F40D-CE9E85AF10FC}"/>
              </a:ext>
            </a:extLst>
          </p:cNvPr>
          <p:cNvSpPr>
            <a:spLocks noGrp="1"/>
          </p:cNvSpPr>
          <p:nvPr>
            <p:ph type="title"/>
          </p:nvPr>
        </p:nvSpPr>
        <p:spPr/>
        <p:txBody>
          <a:bodyPr>
            <a:normAutofit/>
          </a:bodyPr>
          <a:lstStyle/>
          <a:p>
            <a:r>
              <a:rPr lang="en-US" dirty="0"/>
              <a:t>b. M-Ways Search Tree:</a:t>
            </a:r>
          </a:p>
        </p:txBody>
      </p:sp>
      <p:sp>
        <p:nvSpPr>
          <p:cNvPr id="3" name="Content Placeholder 2">
            <a:extLst>
              <a:ext uri="{FF2B5EF4-FFF2-40B4-BE49-F238E27FC236}">
                <a16:creationId xmlns:a16="http://schemas.microsoft.com/office/drawing/2014/main" id="{3CACE9F2-1BAB-6C5F-AEEF-B72D8156C617}"/>
              </a:ext>
            </a:extLst>
          </p:cNvPr>
          <p:cNvSpPr>
            <a:spLocks noGrp="1"/>
          </p:cNvSpPr>
          <p:nvPr>
            <p:ph idx="1"/>
          </p:nvPr>
        </p:nvSpPr>
        <p:spPr/>
        <p:txBody>
          <a:bodyPr/>
          <a:lstStyle/>
          <a:p>
            <a:r>
              <a:rPr lang="en-US" sz="1800" u="none" strike="noStrike" dirty="0">
                <a:solidFill>
                  <a:srgbClr val="212529"/>
                </a:solidFill>
                <a:effectLst/>
                <a:latin typeface="Times New Roman" panose="02020603050405020304" pitchFamily="18" charset="0"/>
                <a:ea typeface="Times New Roman" panose="02020603050405020304" pitchFamily="18" charset="0"/>
              </a:rPr>
              <a:t>An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 search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is a more constrained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which has more property: </a:t>
            </a: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Each node in the tree can associate with m children and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m-1</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 fields.</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any node of the tree are arranged in a sorted order (ascending).</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the first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dirty="0">
                <a:solidFill>
                  <a:srgbClr val="212529"/>
                </a:solidFill>
                <a:effectLst/>
                <a:latin typeface="Times New Roman" panose="02020603050405020304" pitchFamily="18" charset="0"/>
                <a:ea typeface="Times New Roman" panose="02020603050405020304" pitchFamily="18" charset="0"/>
              </a:rPr>
              <a:t> children are less than the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baseline="30000" dirty="0">
                <a:solidFill>
                  <a:srgbClr val="212529"/>
                </a:solidFill>
                <a:effectLst/>
                <a:latin typeface="Times New Roman" panose="02020603050405020304" pitchFamily="18" charset="0"/>
                <a:ea typeface="Times New Roman" panose="02020603050405020304" pitchFamily="18" charset="0"/>
              </a:rPr>
              <a:t>th</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 of this node.</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120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the last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(m-K)</a:t>
            </a:r>
            <a:r>
              <a:rPr lang="en-US" sz="1800" u="none" strike="noStrike" dirty="0">
                <a:solidFill>
                  <a:srgbClr val="212529"/>
                </a:solidFill>
                <a:effectLst/>
                <a:latin typeface="Times New Roman" panose="02020603050405020304" pitchFamily="18" charset="0"/>
                <a:ea typeface="Times New Roman" panose="02020603050405020304" pitchFamily="18" charset="0"/>
              </a:rPr>
              <a:t> children are higher than the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baseline="30000" dirty="0">
                <a:solidFill>
                  <a:srgbClr val="212529"/>
                </a:solidFill>
                <a:effectLst/>
                <a:latin typeface="Times New Roman" panose="02020603050405020304" pitchFamily="18" charset="0"/>
                <a:ea typeface="Times New Roman" panose="02020603050405020304" pitchFamily="18" charset="0"/>
              </a:rPr>
              <a:t>th</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a:t>
            </a:r>
            <a:endParaRPr lang="en-US" sz="1800" u="none" strike="noStrike"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491543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88C0AF-5D61-926F-F2E6-BB0A8AC7BE78}"/>
              </a:ext>
            </a:extLst>
          </p:cNvPr>
          <p:cNvSpPr>
            <a:spLocks noGrp="1"/>
          </p:cNvSpPr>
          <p:nvPr>
            <p:ph type="title"/>
          </p:nvPr>
        </p:nvSpPr>
        <p:spPr>
          <a:xfrm>
            <a:off x="457198" y="858518"/>
            <a:ext cx="8259098" cy="763526"/>
          </a:xfrm>
        </p:spPr>
        <p:txBody>
          <a:bodyPr anchor="ctr">
            <a:normAutofit/>
          </a:bodyPr>
          <a:lstStyle/>
          <a:p>
            <a:r>
              <a:rPr lang="en-US" dirty="0"/>
              <a:t>Example for 3-Ways Search Tree</a:t>
            </a:r>
          </a:p>
        </p:txBody>
      </p:sp>
      <p:pic>
        <p:nvPicPr>
          <p:cNvPr id="5" name="image7.png">
            <a:extLst>
              <a:ext uri="{FF2B5EF4-FFF2-40B4-BE49-F238E27FC236}">
                <a16:creationId xmlns:a16="http://schemas.microsoft.com/office/drawing/2014/main" id="{642AE9CE-BCE0-E08A-9EB3-3E57493259AF}"/>
              </a:ext>
            </a:extLst>
          </p:cNvPr>
          <p:cNvPicPr>
            <a:picLocks noGrp="1"/>
          </p:cNvPicPr>
          <p:nvPr>
            <p:ph idx="1"/>
          </p:nvPr>
        </p:nvPicPr>
        <p:blipFill>
          <a:blip r:embed="rId2"/>
          <a:stretch>
            <a:fillRect/>
          </a:stretch>
        </p:blipFill>
        <p:spPr>
          <a:xfrm>
            <a:off x="1423222" y="1614948"/>
            <a:ext cx="6327054" cy="3163527"/>
          </a:xfrm>
          <a:prstGeom prst="rect">
            <a:avLst/>
          </a:prstGeom>
          <a:noFill/>
          <a:ln/>
        </p:spPr>
      </p:pic>
    </p:spTree>
    <p:extLst>
      <p:ext uri="{BB962C8B-B14F-4D97-AF65-F5344CB8AC3E}">
        <p14:creationId xmlns:p14="http://schemas.microsoft.com/office/powerpoint/2010/main" val="247877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8818-0BEA-5EE1-7BD9-CE06F6929C86}"/>
              </a:ext>
            </a:extLst>
          </p:cNvPr>
          <p:cNvSpPr>
            <a:spLocks noGrp="1"/>
          </p:cNvSpPr>
          <p:nvPr>
            <p:ph type="title"/>
          </p:nvPr>
        </p:nvSpPr>
        <p:spPr>
          <a:xfrm>
            <a:off x="1732936" y="248172"/>
            <a:ext cx="6805594" cy="725349"/>
          </a:xfrm>
        </p:spPr>
        <p:txBody>
          <a:bodyPr>
            <a:noAutofit/>
          </a:bodyPr>
          <a:lstStyle/>
          <a:p>
            <a:r>
              <a:rPr lang="en-US" sz="4400" dirty="0"/>
              <a:t>Now, It’s time for B-Tree</a:t>
            </a:r>
          </a:p>
        </p:txBody>
      </p:sp>
      <p:sp>
        <p:nvSpPr>
          <p:cNvPr id="3" name="Content Placeholder 2">
            <a:extLst>
              <a:ext uri="{FF2B5EF4-FFF2-40B4-BE49-F238E27FC236}">
                <a16:creationId xmlns:a16="http://schemas.microsoft.com/office/drawing/2014/main" id="{96845A74-6825-9907-A053-669EC37F22D5}"/>
              </a:ext>
            </a:extLst>
          </p:cNvPr>
          <p:cNvSpPr>
            <a:spLocks noGrp="1"/>
          </p:cNvSpPr>
          <p:nvPr>
            <p:ph idx="1"/>
          </p:nvPr>
        </p:nvSpPr>
        <p:spPr>
          <a:xfrm>
            <a:off x="1732936" y="1143000"/>
            <a:ext cx="7056340" cy="3545497"/>
          </a:xfrm>
        </p:spPr>
        <p:txBody>
          <a:bodyPr>
            <a:normAutofit/>
          </a:bodyPr>
          <a:lstStyle/>
          <a:p>
            <a:pPr marL="0" indent="0">
              <a:buNone/>
            </a:pPr>
            <a:r>
              <a:rPr lang="en-US" b="1" dirty="0">
                <a:solidFill>
                  <a:srgbClr val="212529"/>
                </a:solidFill>
                <a:effectLst/>
                <a:latin typeface="Times New Roman" panose="02020603050405020304" pitchFamily="18" charset="0"/>
                <a:ea typeface="Times New Roman" panose="02020603050405020304" pitchFamily="18" charset="0"/>
              </a:rPr>
              <a:t>§ </a:t>
            </a:r>
            <a:r>
              <a:rPr lang="en-US" dirty="0">
                <a:solidFill>
                  <a:srgbClr val="212529"/>
                </a:solidFill>
                <a:effectLst/>
                <a:latin typeface="Times New Roman" panose="02020603050405020304" pitchFamily="18" charset="0"/>
                <a:ea typeface="Times New Roman" panose="02020603050405020304" pitchFamily="18" charset="0"/>
              </a:rPr>
              <a:t>Therefore, a B-tree is a special case of M-way search tree, and we got a new definition: </a:t>
            </a:r>
            <a:endParaRPr lang="en-US" sz="4000" dirty="0"/>
          </a:p>
        </p:txBody>
      </p:sp>
      <p:sp>
        <p:nvSpPr>
          <p:cNvPr id="7" name="Flowchart: Alternate Process 6">
            <a:extLst>
              <a:ext uri="{FF2B5EF4-FFF2-40B4-BE49-F238E27FC236}">
                <a16:creationId xmlns:a16="http://schemas.microsoft.com/office/drawing/2014/main" id="{761AA588-DF0A-5C11-F5A4-4C2CAB880742}"/>
              </a:ext>
            </a:extLst>
          </p:cNvPr>
          <p:cNvSpPr/>
          <p:nvPr/>
        </p:nvSpPr>
        <p:spPr>
          <a:xfrm>
            <a:off x="1805152" y="1216479"/>
            <a:ext cx="6992007" cy="3678714"/>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a:lnSpc>
                <a:spcPct val="114000"/>
              </a:lnSpc>
              <a:spcBef>
                <a:spcPts val="0"/>
              </a:spcBef>
              <a:spcAft>
                <a:spcPts val="1200"/>
              </a:spcAft>
            </a:pPr>
            <a:r>
              <a:rPr lang="en-US" sz="1800" dirty="0">
                <a:solidFill>
                  <a:srgbClr val="212529"/>
                </a:solidFill>
                <a:effectLst/>
                <a:latin typeface="Times New Roman" panose="02020603050405020304" pitchFamily="18" charset="0"/>
                <a:ea typeface="Times New Roman" panose="02020603050405020304" pitchFamily="18" charset="0"/>
              </a:rPr>
              <a:t>A B-tree is an expansion from the original M-way search tree. Besides having all the properties of an M-way search tree, it has some properties of its own, these mainly are:</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All leaves of B-tree are at the same level.</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dirty="0">
                <a:solidFill>
                  <a:srgbClr val="3A3A3A"/>
                </a:solidFill>
                <a:latin typeface="Times New Roman" panose="02020603050405020304" pitchFamily="18" charset="0"/>
                <a:ea typeface="Times New Roman" panose="02020603050405020304" pitchFamily="18" charset="0"/>
              </a:rPr>
              <a:t>Every node in</a:t>
            </a:r>
            <a:r>
              <a:rPr lang="en-US" sz="1800" dirty="0">
                <a:solidFill>
                  <a:srgbClr val="3A3A3A"/>
                </a:solidFill>
                <a:effectLst/>
                <a:latin typeface="Times New Roman" panose="02020603050405020304" pitchFamily="18" charset="0"/>
                <a:ea typeface="Times New Roman" panose="02020603050405020304" pitchFamily="18" charset="0"/>
              </a:rPr>
              <a:t> B-tree of </a:t>
            </a:r>
            <a:r>
              <a:rPr lang="en-US" sz="1800" b="1" dirty="0">
                <a:solidFill>
                  <a:srgbClr val="3A3A3A"/>
                </a:solidFill>
                <a:effectLst/>
                <a:latin typeface="Times New Roman" panose="02020603050405020304" pitchFamily="18" charset="0"/>
                <a:ea typeface="Times New Roman" panose="02020603050405020304" pitchFamily="18" charset="0"/>
              </a:rPr>
              <a:t>order m</a:t>
            </a:r>
            <a:r>
              <a:rPr lang="en-US" sz="1800" dirty="0">
                <a:solidFill>
                  <a:srgbClr val="3A3A3A"/>
                </a:solidFill>
                <a:effectLst/>
                <a:latin typeface="Times New Roman" panose="02020603050405020304" pitchFamily="18" charset="0"/>
                <a:ea typeface="Times New Roman" panose="02020603050405020304" pitchFamily="18" charset="0"/>
              </a:rPr>
              <a:t> can have at most </a:t>
            </a:r>
            <a:r>
              <a:rPr lang="en-US" sz="1800" b="1" dirty="0">
                <a:solidFill>
                  <a:srgbClr val="3A3A3A"/>
                </a:solidFill>
                <a:effectLst/>
                <a:latin typeface="Times New Roman" panose="02020603050405020304" pitchFamily="18" charset="0"/>
                <a:ea typeface="Times New Roman" panose="02020603050405020304" pitchFamily="18" charset="0"/>
              </a:rPr>
              <a:t>m-1</a:t>
            </a:r>
            <a:r>
              <a:rPr lang="en-US" sz="1800" dirty="0">
                <a:solidFill>
                  <a:srgbClr val="3A3A3A"/>
                </a:solidFill>
                <a:effectLst/>
                <a:latin typeface="Times New Roman" panose="02020603050405020304" pitchFamily="18" charset="0"/>
                <a:ea typeface="Times New Roman" panose="02020603050405020304" pitchFamily="18" charset="0"/>
              </a:rPr>
              <a:t> keys and </a:t>
            </a:r>
            <a:r>
              <a:rPr lang="en-US" sz="1800" b="1" dirty="0">
                <a:solidFill>
                  <a:srgbClr val="3A3A3A"/>
                </a:solidFill>
                <a:effectLst/>
                <a:latin typeface="Times New Roman" panose="02020603050405020304" pitchFamily="18" charset="0"/>
                <a:ea typeface="Times New Roman" panose="02020603050405020304" pitchFamily="18" charset="0"/>
              </a:rPr>
              <a:t>m</a:t>
            </a:r>
            <a:r>
              <a:rPr lang="en-US" sz="1800" dirty="0">
                <a:solidFill>
                  <a:srgbClr val="3A3A3A"/>
                </a:solidFill>
                <a:effectLst/>
                <a:latin typeface="Times New Roman" panose="02020603050405020304" pitchFamily="18" charset="0"/>
                <a:ea typeface="Times New Roman" panose="02020603050405020304" pitchFamily="18" charset="0"/>
              </a:rPr>
              <a:t> children.</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Root node must have at least two nodes.</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34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Every node except the root node and the leaf node contain at least m/2 children.</a:t>
            </a:r>
            <a:endParaRPr lang="en-US" sz="1800" dirty="0">
              <a:effectLst/>
              <a:latin typeface="Arial" panose="020B0604020202020204" pitchFamily="34" charset="0"/>
              <a:ea typeface="Arial" panose="020B0604020202020204" pitchFamily="34" charset="0"/>
            </a:endParaRPr>
          </a:p>
        </p:txBody>
      </p:sp>
      <p:sp>
        <p:nvSpPr>
          <p:cNvPr id="8" name="Rectangle 7">
            <a:extLst>
              <a:ext uri="{FF2B5EF4-FFF2-40B4-BE49-F238E27FC236}">
                <a16:creationId xmlns:a16="http://schemas.microsoft.com/office/drawing/2014/main" id="{7D5C8A00-47D4-4255-C8FB-CF0E0843B525}"/>
              </a:ext>
            </a:extLst>
          </p:cNvPr>
          <p:cNvSpPr/>
          <p:nvPr/>
        </p:nvSpPr>
        <p:spPr>
          <a:xfrm>
            <a:off x="3515866" y="219670"/>
            <a:ext cx="323973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Definition:</a:t>
            </a:r>
          </a:p>
        </p:txBody>
      </p:sp>
    </p:spTree>
    <p:extLst>
      <p:ext uri="{BB962C8B-B14F-4D97-AF65-F5344CB8AC3E}">
        <p14:creationId xmlns:p14="http://schemas.microsoft.com/office/powerpoint/2010/main" val="421969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3">
                                            <p:txEl>
                                              <p:pRg st="0" end="0"/>
                                            </p:txEl>
                                          </p:spTgt>
                                        </p:tgtEl>
                                      </p:cBhvr>
                                    </p:animEffect>
                                    <p:set>
                                      <p:cBhvr>
                                        <p:cTn id="7" dur="1" fill="hold">
                                          <p:stCondLst>
                                            <p:cond delay="1999"/>
                                          </p:stCondLst>
                                        </p:cTn>
                                        <p:tgtEl>
                                          <p:spTgt spid="3">
                                            <p:txEl>
                                              <p:pRg st="0" end="0"/>
                                            </p:txEl>
                                          </p:spTgt>
                                        </p:tgtEl>
                                        <p:attrNameLst>
                                          <p:attrName>style.visibility</p:attrName>
                                        </p:attrNameLst>
                                      </p:cBhvr>
                                      <p:to>
                                        <p:strVal val="hidden"/>
                                      </p:to>
                                    </p:set>
                                  </p:childTnLst>
                                </p:cTn>
                              </p:par>
                              <p:par>
                                <p:cTn id="8" presetID="6" presetClass="exit" presetSubtype="32" fill="hold" grpId="0" nodeType="withEffect">
                                  <p:stCondLst>
                                    <p:cond delay="0"/>
                                  </p:stCondLst>
                                  <p:childTnLst>
                                    <p:animEffect transition="out" filter="circle(out)">
                                      <p:cBhvr>
                                        <p:cTn id="9" dur="2000"/>
                                        <p:tgtEl>
                                          <p:spTgt spid="2"/>
                                        </p:tgtEl>
                                      </p:cBhvr>
                                    </p:animEffect>
                                    <p:set>
                                      <p:cBhvr>
                                        <p:cTn id="10" dur="1" fill="hold">
                                          <p:stCondLst>
                                            <p:cond delay="1999"/>
                                          </p:stCondLst>
                                        </p:cTn>
                                        <p:tgtEl>
                                          <p:spTgt spid="2"/>
                                        </p:tgtEl>
                                        <p:attrNameLst>
                                          <p:attrName>style.visibility</p:attrName>
                                        </p:attrNameLst>
                                      </p:cBhvr>
                                      <p:to>
                                        <p:strVal val="hidden"/>
                                      </p:to>
                                    </p:set>
                                  </p:childTnLst>
                                </p:cTn>
                              </p:par>
                            </p:childTnLst>
                          </p:cTn>
                        </p:par>
                        <p:par>
                          <p:cTn id="11" fill="hold">
                            <p:stCondLst>
                              <p:cond delay="2000"/>
                            </p:stCondLst>
                            <p:childTnLst>
                              <p:par>
                                <p:cTn id="12" presetID="2" presetClass="entr" presetSubtype="4"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8E62-2DDA-8653-32A7-81CB32EC1002}"/>
              </a:ext>
            </a:extLst>
          </p:cNvPr>
          <p:cNvSpPr>
            <a:spLocks noGrp="1"/>
          </p:cNvSpPr>
          <p:nvPr>
            <p:ph type="title"/>
          </p:nvPr>
        </p:nvSpPr>
        <p:spPr/>
        <p:txBody>
          <a:bodyPr/>
          <a:lstStyle/>
          <a:p>
            <a:r>
              <a:rPr lang="en-US" b="1" dirty="0">
                <a:solidFill>
                  <a:schemeClr val="tx2">
                    <a:lumMod val="20000"/>
                    <a:lumOff val="80000"/>
                  </a:schemeClr>
                </a:solidFill>
              </a:rPr>
              <a:t>Example for B-Tree:</a:t>
            </a:r>
          </a:p>
        </p:txBody>
      </p:sp>
      <p:sp>
        <p:nvSpPr>
          <p:cNvPr id="4" name="Content Placeholder 3">
            <a:extLst>
              <a:ext uri="{FF2B5EF4-FFF2-40B4-BE49-F238E27FC236}">
                <a16:creationId xmlns:a16="http://schemas.microsoft.com/office/drawing/2014/main" id="{8271E66F-363F-5B82-E145-882CCEEC79E0}"/>
              </a:ext>
            </a:extLst>
          </p:cNvPr>
          <p:cNvSpPr>
            <a:spLocks noGrp="1"/>
          </p:cNvSpPr>
          <p:nvPr>
            <p:ph sz="half" idx="2"/>
          </p:nvPr>
        </p:nvSpPr>
        <p:spPr>
          <a:xfrm>
            <a:off x="4648200" y="1200151"/>
            <a:ext cx="4038600" cy="636813"/>
          </a:xfrm>
        </p:spPr>
        <p:txBody>
          <a:bodyPr/>
          <a:lstStyle/>
          <a:p>
            <a:pPr marL="0" indent="0">
              <a:buNone/>
            </a:pPr>
            <a:r>
              <a:rPr lang="en-US" dirty="0">
                <a:solidFill>
                  <a:schemeClr val="tx2">
                    <a:lumMod val="20000"/>
                    <a:lumOff val="80000"/>
                  </a:schemeClr>
                </a:solidFill>
              </a:rPr>
              <a:t>Check for B-tree property:</a:t>
            </a:r>
          </a:p>
        </p:txBody>
      </p:sp>
      <p:pic>
        <p:nvPicPr>
          <p:cNvPr id="5" name="image8.png">
            <a:extLst>
              <a:ext uri="{FF2B5EF4-FFF2-40B4-BE49-F238E27FC236}">
                <a16:creationId xmlns:a16="http://schemas.microsoft.com/office/drawing/2014/main" id="{BF592FE6-20A0-5486-C287-7C2DE7A17635}"/>
              </a:ext>
            </a:extLst>
          </p:cNvPr>
          <p:cNvPicPr>
            <a:picLocks noGrp="1"/>
          </p:cNvPicPr>
          <p:nvPr>
            <p:ph sz="half" idx="1"/>
          </p:nvPr>
        </p:nvPicPr>
        <p:blipFill>
          <a:blip r:embed="rId2"/>
          <a:srcRect/>
          <a:stretch>
            <a:fillRect/>
          </a:stretch>
        </p:blipFill>
        <p:spPr>
          <a:xfrm>
            <a:off x="163286" y="1836964"/>
            <a:ext cx="4332514" cy="1787927"/>
          </a:xfrm>
          <a:prstGeom prst="rect">
            <a:avLst/>
          </a:prstGeom>
          <a:ln/>
        </p:spPr>
      </p:pic>
      <p:sp>
        <p:nvSpPr>
          <p:cNvPr id="6" name="TextBox 5">
            <a:extLst>
              <a:ext uri="{FF2B5EF4-FFF2-40B4-BE49-F238E27FC236}">
                <a16:creationId xmlns:a16="http://schemas.microsoft.com/office/drawing/2014/main" id="{1474E8BB-BCBE-1A8C-AF0C-4560DA2E8779}"/>
              </a:ext>
            </a:extLst>
          </p:cNvPr>
          <p:cNvSpPr txBox="1"/>
          <p:nvPr/>
        </p:nvSpPr>
        <p:spPr>
          <a:xfrm>
            <a:off x="4867275" y="1814682"/>
            <a:ext cx="3600450" cy="830997"/>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All leaves of B-tree are at the same level.</a:t>
            </a:r>
          </a:p>
        </p:txBody>
      </p:sp>
      <p:cxnSp>
        <p:nvCxnSpPr>
          <p:cNvPr id="8" name="Straight Arrow Connector 7">
            <a:extLst>
              <a:ext uri="{FF2B5EF4-FFF2-40B4-BE49-F238E27FC236}">
                <a16:creationId xmlns:a16="http://schemas.microsoft.com/office/drawing/2014/main" id="{62D1D42C-1481-E536-BB15-83C48BF8A0C5}"/>
              </a:ext>
            </a:extLst>
          </p:cNvPr>
          <p:cNvCxnSpPr>
            <a:cxnSpLocks/>
          </p:cNvCxnSpPr>
          <p:nvPr/>
        </p:nvCxnSpPr>
        <p:spPr>
          <a:xfrm flipV="1">
            <a:off x="676275" y="2081893"/>
            <a:ext cx="4263118"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8D5B29E8-6602-ACD6-AB00-3FA17AA7F2AE}"/>
              </a:ext>
            </a:extLst>
          </p:cNvPr>
          <p:cNvCxnSpPr>
            <a:cxnSpLocks/>
          </p:cNvCxnSpPr>
          <p:nvPr/>
        </p:nvCxnSpPr>
        <p:spPr>
          <a:xfrm flipV="1">
            <a:off x="2073729" y="2081893"/>
            <a:ext cx="2865664"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065F0B71-5641-B248-0985-D490EADCB1CE}"/>
              </a:ext>
            </a:extLst>
          </p:cNvPr>
          <p:cNvCxnSpPr>
            <a:cxnSpLocks/>
          </p:cNvCxnSpPr>
          <p:nvPr/>
        </p:nvCxnSpPr>
        <p:spPr>
          <a:xfrm flipV="1">
            <a:off x="3184071" y="2081893"/>
            <a:ext cx="1683204"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C96DD690-35AA-627A-B425-5015EFBBB78B}"/>
              </a:ext>
            </a:extLst>
          </p:cNvPr>
          <p:cNvCxnSpPr>
            <a:cxnSpLocks/>
          </p:cNvCxnSpPr>
          <p:nvPr/>
        </p:nvCxnSpPr>
        <p:spPr>
          <a:xfrm flipV="1">
            <a:off x="4196443" y="2163536"/>
            <a:ext cx="518432" cy="482143"/>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06057B0D-B043-CE2A-2AD3-B0449EBCB495}"/>
              </a:ext>
            </a:extLst>
          </p:cNvPr>
          <p:cNvSpPr txBox="1"/>
          <p:nvPr/>
        </p:nvSpPr>
        <p:spPr>
          <a:xfrm>
            <a:off x="4810125" y="2660045"/>
            <a:ext cx="3600450" cy="1200329"/>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A B-tree of order 4 can have at most </a:t>
            </a:r>
            <a:r>
              <a:rPr lang="en-US" sz="2400" b="1" dirty="0">
                <a:solidFill>
                  <a:srgbClr val="9EFF29"/>
                </a:solidFill>
                <a:latin typeface="Times New Roman" panose="02020603050405020304" pitchFamily="18" charset="0"/>
                <a:cs typeface="Times New Roman" panose="02020603050405020304" pitchFamily="18" charset="0"/>
              </a:rPr>
              <a:t>3 keys </a:t>
            </a:r>
            <a:r>
              <a:rPr lang="en-US" sz="2400" b="1" i="1" dirty="0">
                <a:solidFill>
                  <a:srgbClr val="9EFF29"/>
                </a:solidFill>
                <a:latin typeface="Times New Roman" panose="02020603050405020304" pitchFamily="18" charset="0"/>
                <a:cs typeface="Times New Roman" panose="02020603050405020304" pitchFamily="18" charset="0"/>
              </a:rPr>
              <a:t>and 4 children.</a:t>
            </a:r>
          </a:p>
        </p:txBody>
      </p:sp>
      <p:sp>
        <p:nvSpPr>
          <p:cNvPr id="21" name="TextBox 20">
            <a:extLst>
              <a:ext uri="{FF2B5EF4-FFF2-40B4-BE49-F238E27FC236}">
                <a16:creationId xmlns:a16="http://schemas.microsoft.com/office/drawing/2014/main" id="{56161EB2-AF71-555D-094C-8AAA21557E44}"/>
              </a:ext>
            </a:extLst>
          </p:cNvPr>
          <p:cNvSpPr txBox="1"/>
          <p:nvPr/>
        </p:nvSpPr>
        <p:spPr>
          <a:xfrm>
            <a:off x="4874759" y="1825823"/>
            <a:ext cx="3600450" cy="830997"/>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Root node must have at least two nodes.</a:t>
            </a:r>
          </a:p>
        </p:txBody>
      </p:sp>
      <p:sp>
        <p:nvSpPr>
          <p:cNvPr id="22" name="TextBox 21">
            <a:extLst>
              <a:ext uri="{FF2B5EF4-FFF2-40B4-BE49-F238E27FC236}">
                <a16:creationId xmlns:a16="http://schemas.microsoft.com/office/drawing/2014/main" id="{B7B585F6-422D-F928-1706-177584A2376A}"/>
              </a:ext>
            </a:extLst>
          </p:cNvPr>
          <p:cNvSpPr txBox="1"/>
          <p:nvPr/>
        </p:nvSpPr>
        <p:spPr>
          <a:xfrm>
            <a:off x="4810125" y="2656820"/>
            <a:ext cx="3600450" cy="1569660"/>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Every node except the root node and the leaf node contain at least 2 children.</a:t>
            </a:r>
          </a:p>
        </p:txBody>
      </p:sp>
    </p:spTree>
    <p:extLst>
      <p:ext uri="{BB962C8B-B14F-4D97-AF65-F5344CB8AC3E}">
        <p14:creationId xmlns:p14="http://schemas.microsoft.com/office/powerpoint/2010/main" val="193861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par>
                                <p:cTn id="14" presetID="22" presetClass="entr" presetSubtype="4"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500"/>
                                        <p:tgtEl>
                                          <p:spTgt spid="1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mph" presetSubtype="0" fill="hold" nodeType="clickEffect">
                                  <p:stCondLst>
                                    <p:cond delay="0"/>
                                  </p:stCondLst>
                                  <p:childTnLst>
                                    <p:animClr clrSpc="hsl" dir="cw">
                                      <p:cBhvr override="childStyle">
                                        <p:cTn id="23" dur="500" fill="hold"/>
                                        <p:tgtEl>
                                          <p:spTgt spid="8"/>
                                        </p:tgtEl>
                                        <p:attrNameLst>
                                          <p:attrName>style.color</p:attrName>
                                        </p:attrNameLst>
                                      </p:cBhvr>
                                      <p:by>
                                        <p:hsl h="7200000" s="0" l="0"/>
                                      </p:by>
                                    </p:animClr>
                                    <p:animClr clrSpc="hsl" dir="cw">
                                      <p:cBhvr>
                                        <p:cTn id="24" dur="500" fill="hold"/>
                                        <p:tgtEl>
                                          <p:spTgt spid="8"/>
                                        </p:tgtEl>
                                        <p:attrNameLst>
                                          <p:attrName>fillcolor</p:attrName>
                                        </p:attrNameLst>
                                      </p:cBhvr>
                                      <p:by>
                                        <p:hsl h="7200000" s="0" l="0"/>
                                      </p:by>
                                    </p:animClr>
                                    <p:animClr clrSpc="hsl" dir="cw">
                                      <p:cBhvr>
                                        <p:cTn id="25" dur="500" fill="hold"/>
                                        <p:tgtEl>
                                          <p:spTgt spid="8"/>
                                        </p:tgtEl>
                                        <p:attrNameLst>
                                          <p:attrName>stroke.color</p:attrName>
                                        </p:attrNameLst>
                                      </p:cBhvr>
                                      <p:by>
                                        <p:hsl h="7200000" s="0" l="0"/>
                                      </p:by>
                                    </p:animClr>
                                    <p:set>
                                      <p:cBhvr>
                                        <p:cTn id="26" dur="500" fill="hold"/>
                                        <p:tgtEl>
                                          <p:spTgt spid="8"/>
                                        </p:tgtEl>
                                        <p:attrNameLst>
                                          <p:attrName>fill.type</p:attrName>
                                        </p:attrNameLst>
                                      </p:cBhvr>
                                      <p:to>
                                        <p:strVal val="solid"/>
                                      </p:to>
                                    </p:set>
                                  </p:childTnLst>
                                </p:cTn>
                              </p:par>
                              <p:par>
                                <p:cTn id="27" presetID="21" presetClass="emph" presetSubtype="0" fill="hold" nodeType="withEffect">
                                  <p:stCondLst>
                                    <p:cond delay="0"/>
                                  </p:stCondLst>
                                  <p:childTnLst>
                                    <p:animClr clrSpc="hsl" dir="cw">
                                      <p:cBhvr override="childStyle">
                                        <p:cTn id="28" dur="500" fill="hold"/>
                                        <p:tgtEl>
                                          <p:spTgt spid="10"/>
                                        </p:tgtEl>
                                        <p:attrNameLst>
                                          <p:attrName>style.color</p:attrName>
                                        </p:attrNameLst>
                                      </p:cBhvr>
                                      <p:by>
                                        <p:hsl h="7200000" s="0" l="0"/>
                                      </p:by>
                                    </p:animClr>
                                    <p:animClr clrSpc="hsl" dir="cw">
                                      <p:cBhvr>
                                        <p:cTn id="29" dur="500" fill="hold"/>
                                        <p:tgtEl>
                                          <p:spTgt spid="10"/>
                                        </p:tgtEl>
                                        <p:attrNameLst>
                                          <p:attrName>fillcolor</p:attrName>
                                        </p:attrNameLst>
                                      </p:cBhvr>
                                      <p:by>
                                        <p:hsl h="7200000" s="0" l="0"/>
                                      </p:by>
                                    </p:animClr>
                                    <p:animClr clrSpc="hsl" dir="cw">
                                      <p:cBhvr>
                                        <p:cTn id="30" dur="500" fill="hold"/>
                                        <p:tgtEl>
                                          <p:spTgt spid="10"/>
                                        </p:tgtEl>
                                        <p:attrNameLst>
                                          <p:attrName>stroke.color</p:attrName>
                                        </p:attrNameLst>
                                      </p:cBhvr>
                                      <p:by>
                                        <p:hsl h="7200000" s="0" l="0"/>
                                      </p:by>
                                    </p:animClr>
                                    <p:set>
                                      <p:cBhvr>
                                        <p:cTn id="31" dur="500" fill="hold"/>
                                        <p:tgtEl>
                                          <p:spTgt spid="10"/>
                                        </p:tgtEl>
                                        <p:attrNameLst>
                                          <p:attrName>fill.type</p:attrName>
                                        </p:attrNameLst>
                                      </p:cBhvr>
                                      <p:to>
                                        <p:strVal val="solid"/>
                                      </p:to>
                                    </p:set>
                                  </p:childTnLst>
                                </p:cTn>
                              </p:par>
                              <p:par>
                                <p:cTn id="32" presetID="21" presetClass="emph" presetSubtype="0" fill="hold" nodeType="withEffect">
                                  <p:stCondLst>
                                    <p:cond delay="0"/>
                                  </p:stCondLst>
                                  <p:childTnLst>
                                    <p:animClr clrSpc="hsl" dir="cw">
                                      <p:cBhvr override="childStyle">
                                        <p:cTn id="33" dur="500" fill="hold"/>
                                        <p:tgtEl>
                                          <p:spTgt spid="13"/>
                                        </p:tgtEl>
                                        <p:attrNameLst>
                                          <p:attrName>style.color</p:attrName>
                                        </p:attrNameLst>
                                      </p:cBhvr>
                                      <p:by>
                                        <p:hsl h="7200000" s="0" l="0"/>
                                      </p:by>
                                    </p:animClr>
                                    <p:animClr clrSpc="hsl" dir="cw">
                                      <p:cBhvr>
                                        <p:cTn id="34" dur="500" fill="hold"/>
                                        <p:tgtEl>
                                          <p:spTgt spid="13"/>
                                        </p:tgtEl>
                                        <p:attrNameLst>
                                          <p:attrName>fillcolor</p:attrName>
                                        </p:attrNameLst>
                                      </p:cBhvr>
                                      <p:by>
                                        <p:hsl h="7200000" s="0" l="0"/>
                                      </p:by>
                                    </p:animClr>
                                    <p:animClr clrSpc="hsl" dir="cw">
                                      <p:cBhvr>
                                        <p:cTn id="35" dur="500" fill="hold"/>
                                        <p:tgtEl>
                                          <p:spTgt spid="13"/>
                                        </p:tgtEl>
                                        <p:attrNameLst>
                                          <p:attrName>stroke.color</p:attrName>
                                        </p:attrNameLst>
                                      </p:cBhvr>
                                      <p:by>
                                        <p:hsl h="7200000" s="0" l="0"/>
                                      </p:by>
                                    </p:animClr>
                                    <p:set>
                                      <p:cBhvr>
                                        <p:cTn id="36" dur="500" fill="hold"/>
                                        <p:tgtEl>
                                          <p:spTgt spid="13"/>
                                        </p:tgtEl>
                                        <p:attrNameLst>
                                          <p:attrName>fill.type</p:attrName>
                                        </p:attrNameLst>
                                      </p:cBhvr>
                                      <p:to>
                                        <p:strVal val="solid"/>
                                      </p:to>
                                    </p:set>
                                  </p:childTnLst>
                                </p:cTn>
                              </p:par>
                              <p:par>
                                <p:cTn id="37" presetID="21" presetClass="emph" presetSubtype="0" fill="hold" nodeType="withEffect">
                                  <p:stCondLst>
                                    <p:cond delay="0"/>
                                  </p:stCondLst>
                                  <p:childTnLst>
                                    <p:animClr clrSpc="hsl" dir="cw">
                                      <p:cBhvr override="childStyle">
                                        <p:cTn id="38" dur="500" fill="hold"/>
                                        <p:tgtEl>
                                          <p:spTgt spid="16"/>
                                        </p:tgtEl>
                                        <p:attrNameLst>
                                          <p:attrName>style.color</p:attrName>
                                        </p:attrNameLst>
                                      </p:cBhvr>
                                      <p:by>
                                        <p:hsl h="7200000" s="0" l="0"/>
                                      </p:by>
                                    </p:animClr>
                                    <p:animClr clrSpc="hsl" dir="cw">
                                      <p:cBhvr>
                                        <p:cTn id="39" dur="500" fill="hold"/>
                                        <p:tgtEl>
                                          <p:spTgt spid="16"/>
                                        </p:tgtEl>
                                        <p:attrNameLst>
                                          <p:attrName>fillcolor</p:attrName>
                                        </p:attrNameLst>
                                      </p:cBhvr>
                                      <p:by>
                                        <p:hsl h="7200000" s="0" l="0"/>
                                      </p:by>
                                    </p:animClr>
                                    <p:animClr clrSpc="hsl" dir="cw">
                                      <p:cBhvr>
                                        <p:cTn id="40" dur="500" fill="hold"/>
                                        <p:tgtEl>
                                          <p:spTgt spid="16"/>
                                        </p:tgtEl>
                                        <p:attrNameLst>
                                          <p:attrName>stroke.color</p:attrName>
                                        </p:attrNameLst>
                                      </p:cBhvr>
                                      <p:by>
                                        <p:hsl h="7200000" s="0" l="0"/>
                                      </p:by>
                                    </p:animClr>
                                    <p:set>
                                      <p:cBhvr>
                                        <p:cTn id="41" dur="500" fill="hold"/>
                                        <p:tgtEl>
                                          <p:spTgt spid="16"/>
                                        </p:tgtEl>
                                        <p:attrNameLst>
                                          <p:attrName>fill.type</p:attrName>
                                        </p:attrNameLst>
                                      </p:cBhvr>
                                      <p:to>
                                        <p:strVal val="solid"/>
                                      </p:to>
                                    </p:set>
                                  </p:childTnLst>
                                </p:cTn>
                              </p:par>
                              <p:par>
                                <p:cTn id="42" presetID="21" presetClass="emph" presetSubtype="0" fill="hold" nodeType="withEffect">
                                  <p:stCondLst>
                                    <p:cond delay="0"/>
                                  </p:stCondLst>
                                  <p:childTnLst>
                                    <p:animClr clrSpc="hsl" dir="cw">
                                      <p:cBhvr override="childStyle">
                                        <p:cTn id="43" dur="500" fill="hold"/>
                                        <p:tgtEl>
                                          <p:spTgt spid="6"/>
                                        </p:tgtEl>
                                        <p:attrNameLst>
                                          <p:attrName>style.color</p:attrName>
                                        </p:attrNameLst>
                                      </p:cBhvr>
                                      <p:by>
                                        <p:hsl h="7200000" s="0" l="0"/>
                                      </p:by>
                                    </p:animClr>
                                    <p:animClr clrSpc="hsl" dir="cw">
                                      <p:cBhvr>
                                        <p:cTn id="44" dur="500" fill="hold"/>
                                        <p:tgtEl>
                                          <p:spTgt spid="6"/>
                                        </p:tgtEl>
                                        <p:attrNameLst>
                                          <p:attrName>fillcolor</p:attrName>
                                        </p:attrNameLst>
                                      </p:cBhvr>
                                      <p:by>
                                        <p:hsl h="7200000" s="0" l="0"/>
                                      </p:by>
                                    </p:animClr>
                                    <p:animClr clrSpc="hsl" dir="cw">
                                      <p:cBhvr>
                                        <p:cTn id="45" dur="500" fill="hold"/>
                                        <p:tgtEl>
                                          <p:spTgt spid="6"/>
                                        </p:tgtEl>
                                        <p:attrNameLst>
                                          <p:attrName>stroke.color</p:attrName>
                                        </p:attrNameLst>
                                      </p:cBhvr>
                                      <p:by>
                                        <p:hsl h="7200000" s="0" l="0"/>
                                      </p:by>
                                    </p:animClr>
                                    <p:set>
                                      <p:cBhvr>
                                        <p:cTn id="46" dur="500" fill="hold"/>
                                        <p:tgtEl>
                                          <p:spTgt spid="6"/>
                                        </p:tgtEl>
                                        <p:attrNameLst>
                                          <p:attrName>fill.type</p:attrName>
                                        </p:attrNameLst>
                                      </p:cBhvr>
                                      <p:to>
                                        <p:strVal val="solid"/>
                                      </p:to>
                                    </p:se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8"/>
                                        </p:tgtEl>
                                      </p:cBhvr>
                                    </p:animEffect>
                                    <p:set>
                                      <p:cBhvr>
                                        <p:cTn id="51" dur="1" fill="hold">
                                          <p:stCondLst>
                                            <p:cond delay="499"/>
                                          </p:stCondLst>
                                        </p:cTn>
                                        <p:tgtEl>
                                          <p:spTgt spid="8"/>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10"/>
                                        </p:tgtEl>
                                      </p:cBhvr>
                                    </p:animEffect>
                                    <p:set>
                                      <p:cBhvr>
                                        <p:cTn id="54" dur="1" fill="hold">
                                          <p:stCondLst>
                                            <p:cond delay="499"/>
                                          </p:stCondLst>
                                        </p:cTn>
                                        <p:tgtEl>
                                          <p:spTgt spid="10"/>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6"/>
                                        </p:tgtEl>
                                      </p:cBhvr>
                                    </p:animEffect>
                                    <p:set>
                                      <p:cBhvr>
                                        <p:cTn id="60" dur="1" fill="hold">
                                          <p:stCondLst>
                                            <p:cond delay="499"/>
                                          </p:stCondLst>
                                        </p:cTn>
                                        <p:tgtEl>
                                          <p:spTgt spid="16"/>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6"/>
                                        </p:tgtEl>
                                      </p:cBhvr>
                                    </p:animEffect>
                                    <p:set>
                                      <p:cBhvr>
                                        <p:cTn id="63" dur="1" fill="hold">
                                          <p:stCondLst>
                                            <p:cond delay="499"/>
                                          </p:stCondLst>
                                        </p:cTn>
                                        <p:tgtEl>
                                          <p:spTgt spid="6"/>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down)">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1" nodeType="clickEffect">
                                  <p:stCondLst>
                                    <p:cond delay="0"/>
                                  </p:stCondLst>
                                  <p:childTnLst>
                                    <p:anim calcmode="lin" valueType="num">
                                      <p:cBhvr additive="base">
                                        <p:cTn id="72" dur="500"/>
                                        <p:tgtEl>
                                          <p:spTgt spid="20"/>
                                        </p:tgtEl>
                                        <p:attrNameLst>
                                          <p:attrName>ppt_x</p:attrName>
                                        </p:attrNameLst>
                                      </p:cBhvr>
                                      <p:tavLst>
                                        <p:tav tm="0">
                                          <p:val>
                                            <p:strVal val="ppt_x"/>
                                          </p:val>
                                        </p:tav>
                                        <p:tav tm="100000">
                                          <p:val>
                                            <p:strVal val="ppt_x"/>
                                          </p:val>
                                        </p:tav>
                                      </p:tavLst>
                                    </p:anim>
                                    <p:anim calcmode="lin" valueType="num">
                                      <p:cBhvr additive="base">
                                        <p:cTn id="73" dur="500"/>
                                        <p:tgtEl>
                                          <p:spTgt spid="20"/>
                                        </p:tgtEl>
                                        <p:attrNameLst>
                                          <p:attrName>ppt_y</p:attrName>
                                        </p:attrNameLst>
                                      </p:cBhvr>
                                      <p:tavLst>
                                        <p:tav tm="0">
                                          <p:val>
                                            <p:strVal val="ppt_y"/>
                                          </p:val>
                                        </p:tav>
                                        <p:tav tm="100000">
                                          <p:val>
                                            <p:strVal val="1+ppt_h/2"/>
                                          </p:val>
                                        </p:tav>
                                      </p:tavLst>
                                    </p:anim>
                                    <p:set>
                                      <p:cBhvr>
                                        <p:cTn id="74" dur="1" fill="hold">
                                          <p:stCondLst>
                                            <p:cond delay="499"/>
                                          </p:stCondLst>
                                        </p:cTn>
                                        <p:tgtEl>
                                          <p:spTgt spid="2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down)">
                                      <p:cBhvr>
                                        <p:cTn id="79" dur="500"/>
                                        <p:tgtEl>
                                          <p:spTgt spid="21"/>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xit" presetSubtype="4" fill="hold" grpId="1" nodeType="clickEffect">
                                  <p:stCondLst>
                                    <p:cond delay="0"/>
                                  </p:stCondLst>
                                  <p:childTnLst>
                                    <p:anim calcmode="lin" valueType="num">
                                      <p:cBhvr additive="base">
                                        <p:cTn id="83" dur="500"/>
                                        <p:tgtEl>
                                          <p:spTgt spid="21"/>
                                        </p:tgtEl>
                                        <p:attrNameLst>
                                          <p:attrName>ppt_x</p:attrName>
                                        </p:attrNameLst>
                                      </p:cBhvr>
                                      <p:tavLst>
                                        <p:tav tm="0">
                                          <p:val>
                                            <p:strVal val="ppt_x"/>
                                          </p:val>
                                        </p:tav>
                                        <p:tav tm="100000">
                                          <p:val>
                                            <p:strVal val="ppt_x"/>
                                          </p:val>
                                        </p:tav>
                                      </p:tavLst>
                                    </p:anim>
                                    <p:anim calcmode="lin" valueType="num">
                                      <p:cBhvr additive="base">
                                        <p:cTn id="84" dur="500"/>
                                        <p:tgtEl>
                                          <p:spTgt spid="21"/>
                                        </p:tgtEl>
                                        <p:attrNameLst>
                                          <p:attrName>ppt_y</p:attrName>
                                        </p:attrNameLst>
                                      </p:cBhvr>
                                      <p:tavLst>
                                        <p:tav tm="0">
                                          <p:val>
                                            <p:strVal val="ppt_y"/>
                                          </p:val>
                                        </p:tav>
                                        <p:tav tm="100000">
                                          <p:val>
                                            <p:strVal val="1+ppt_h/2"/>
                                          </p:val>
                                        </p:tav>
                                      </p:tavLst>
                                    </p:anim>
                                    <p:set>
                                      <p:cBhvr>
                                        <p:cTn id="85" dur="1" fill="hold">
                                          <p:stCondLst>
                                            <p:cond delay="499"/>
                                          </p:stCondLst>
                                        </p:cTn>
                                        <p:tgtEl>
                                          <p:spTgt spid="21"/>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down)">
                                      <p:cBhvr>
                                        <p:cTn id="90" dur="500"/>
                                        <p:tgtEl>
                                          <p:spTgt spid="22"/>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xit" presetSubtype="4" fill="hold" grpId="1" nodeType="clickEffect">
                                  <p:stCondLst>
                                    <p:cond delay="0"/>
                                  </p:stCondLst>
                                  <p:childTnLst>
                                    <p:anim calcmode="lin" valueType="num">
                                      <p:cBhvr additive="base">
                                        <p:cTn id="94" dur="500"/>
                                        <p:tgtEl>
                                          <p:spTgt spid="22"/>
                                        </p:tgtEl>
                                        <p:attrNameLst>
                                          <p:attrName>ppt_x</p:attrName>
                                        </p:attrNameLst>
                                      </p:cBhvr>
                                      <p:tavLst>
                                        <p:tav tm="0">
                                          <p:val>
                                            <p:strVal val="ppt_x"/>
                                          </p:val>
                                        </p:tav>
                                        <p:tav tm="100000">
                                          <p:val>
                                            <p:strVal val="ppt_x"/>
                                          </p:val>
                                        </p:tav>
                                      </p:tavLst>
                                    </p:anim>
                                    <p:anim calcmode="lin" valueType="num">
                                      <p:cBhvr additive="base">
                                        <p:cTn id="95" dur="500"/>
                                        <p:tgtEl>
                                          <p:spTgt spid="22"/>
                                        </p:tgtEl>
                                        <p:attrNameLst>
                                          <p:attrName>ppt_y</p:attrName>
                                        </p:attrNameLst>
                                      </p:cBhvr>
                                      <p:tavLst>
                                        <p:tav tm="0">
                                          <p:val>
                                            <p:strVal val="ppt_y"/>
                                          </p:val>
                                        </p:tav>
                                        <p:tav tm="100000">
                                          <p:val>
                                            <p:strVal val="1+ppt_h/2"/>
                                          </p:val>
                                        </p:tav>
                                      </p:tavLst>
                                    </p:anim>
                                    <p:set>
                                      <p:cBhvr>
                                        <p:cTn id="9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0" grpId="0"/>
      <p:bldP spid="20" grpId="1"/>
      <p:bldP spid="21" grpId="0"/>
      <p:bldP spid="21" grpId="1"/>
      <p:bldP spid="22" grpId="0"/>
      <p:bldP spid="2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1CE3-764E-0CA8-21DA-9477D5728829}"/>
              </a:ext>
            </a:extLst>
          </p:cNvPr>
          <p:cNvSpPr>
            <a:spLocks noGrp="1"/>
          </p:cNvSpPr>
          <p:nvPr>
            <p:ph type="title"/>
          </p:nvPr>
        </p:nvSpPr>
        <p:spPr/>
        <p:txBody>
          <a:bodyPr/>
          <a:lstStyle/>
          <a:p>
            <a:r>
              <a:rPr lang="en-US" b="1" i="1" dirty="0">
                <a:solidFill>
                  <a:schemeClr val="accent1">
                    <a:lumMod val="40000"/>
                    <a:lumOff val="60000"/>
                  </a:schemeClr>
                </a:solidFill>
              </a:rPr>
              <a:t>Note:</a:t>
            </a:r>
          </a:p>
        </p:txBody>
      </p:sp>
      <p:sp>
        <p:nvSpPr>
          <p:cNvPr id="3" name="Content Placeholder 2">
            <a:extLst>
              <a:ext uri="{FF2B5EF4-FFF2-40B4-BE49-F238E27FC236}">
                <a16:creationId xmlns:a16="http://schemas.microsoft.com/office/drawing/2014/main" id="{41FE96C3-9587-6712-DA1F-ACBA113CCEE7}"/>
              </a:ext>
            </a:extLst>
          </p:cNvPr>
          <p:cNvSpPr>
            <a:spLocks noGrp="1"/>
          </p:cNvSpPr>
          <p:nvPr>
            <p:ph sz="half" idx="1"/>
          </p:nvPr>
        </p:nvSpPr>
        <p:spPr>
          <a:xfrm>
            <a:off x="459920" y="962449"/>
            <a:ext cx="4038600" cy="1829737"/>
          </a:xfrm>
        </p:spPr>
        <p:txBody>
          <a:bodyPr/>
          <a:lstStyle/>
          <a:p>
            <a:pPr marL="0" indent="0" algn="just">
              <a:buNone/>
            </a:pPr>
            <a:r>
              <a:rPr lang="en-US" dirty="0">
                <a:solidFill>
                  <a:schemeClr val="accent1">
                    <a:lumMod val="40000"/>
                    <a:lumOff val="60000"/>
                  </a:schemeClr>
                </a:solidFill>
              </a:rPr>
              <a: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2-3 trees and binary search trees that we learned before can be B-trees.</a:t>
            </a:r>
          </a:p>
        </p:txBody>
      </p:sp>
      <p:sp>
        <p:nvSpPr>
          <p:cNvPr id="5" name="Rectangle 4">
            <a:extLst>
              <a:ext uri="{FF2B5EF4-FFF2-40B4-BE49-F238E27FC236}">
                <a16:creationId xmlns:a16="http://schemas.microsoft.com/office/drawing/2014/main" id="{11045642-DDD8-7C9C-87C5-35870D86E2A7}"/>
              </a:ext>
            </a:extLst>
          </p:cNvPr>
          <p:cNvSpPr/>
          <p:nvPr/>
        </p:nvSpPr>
        <p:spPr>
          <a:xfrm>
            <a:off x="6384472" y="806054"/>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85</a:t>
            </a:r>
          </a:p>
        </p:txBody>
      </p:sp>
      <p:sp>
        <p:nvSpPr>
          <p:cNvPr id="6" name="Rectangle 5">
            <a:extLst>
              <a:ext uri="{FF2B5EF4-FFF2-40B4-BE49-F238E27FC236}">
                <a16:creationId xmlns:a16="http://schemas.microsoft.com/office/drawing/2014/main" id="{422A8734-DEFF-38AF-C9DB-8C6EF38900F5}"/>
              </a:ext>
            </a:extLst>
          </p:cNvPr>
          <p:cNvSpPr/>
          <p:nvPr/>
        </p:nvSpPr>
        <p:spPr>
          <a:xfrm>
            <a:off x="5520417" y="1671637"/>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37</a:t>
            </a:r>
          </a:p>
        </p:txBody>
      </p:sp>
      <p:sp>
        <p:nvSpPr>
          <p:cNvPr id="7" name="Rectangle 6">
            <a:extLst>
              <a:ext uri="{FF2B5EF4-FFF2-40B4-BE49-F238E27FC236}">
                <a16:creationId xmlns:a16="http://schemas.microsoft.com/office/drawing/2014/main" id="{F09A7900-0032-6913-C7B2-CE3162823580}"/>
              </a:ext>
            </a:extLst>
          </p:cNvPr>
          <p:cNvSpPr/>
          <p:nvPr/>
        </p:nvSpPr>
        <p:spPr>
          <a:xfrm>
            <a:off x="7298872" y="1679801"/>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8" name="Rectangle 7">
            <a:extLst>
              <a:ext uri="{FF2B5EF4-FFF2-40B4-BE49-F238E27FC236}">
                <a16:creationId xmlns:a16="http://schemas.microsoft.com/office/drawing/2014/main" id="{F13AE113-2260-2B98-D23C-4ED1740735E5}"/>
              </a:ext>
            </a:extLst>
          </p:cNvPr>
          <p:cNvSpPr/>
          <p:nvPr/>
        </p:nvSpPr>
        <p:spPr>
          <a:xfrm>
            <a:off x="4965244"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9" name="Rectangle 8">
            <a:extLst>
              <a:ext uri="{FF2B5EF4-FFF2-40B4-BE49-F238E27FC236}">
                <a16:creationId xmlns:a16="http://schemas.microsoft.com/office/drawing/2014/main" id="{5FB983F2-F971-72B0-3BFF-30699933782C}"/>
              </a:ext>
            </a:extLst>
          </p:cNvPr>
          <p:cNvSpPr/>
          <p:nvPr/>
        </p:nvSpPr>
        <p:spPr>
          <a:xfrm>
            <a:off x="6099401"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46</a:t>
            </a:r>
          </a:p>
        </p:txBody>
      </p:sp>
      <p:sp>
        <p:nvSpPr>
          <p:cNvPr id="10" name="Rectangle 9">
            <a:extLst>
              <a:ext uri="{FF2B5EF4-FFF2-40B4-BE49-F238E27FC236}">
                <a16:creationId xmlns:a16="http://schemas.microsoft.com/office/drawing/2014/main" id="{A11932FD-0CBE-BEB1-38A4-D4D62342CA40}"/>
              </a:ext>
            </a:extLst>
          </p:cNvPr>
          <p:cNvSpPr/>
          <p:nvPr/>
        </p:nvSpPr>
        <p:spPr>
          <a:xfrm>
            <a:off x="6915151"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89</a:t>
            </a:r>
          </a:p>
        </p:txBody>
      </p:sp>
      <p:sp>
        <p:nvSpPr>
          <p:cNvPr id="11" name="Rectangle 10">
            <a:extLst>
              <a:ext uri="{FF2B5EF4-FFF2-40B4-BE49-F238E27FC236}">
                <a16:creationId xmlns:a16="http://schemas.microsoft.com/office/drawing/2014/main" id="{041E10FF-4735-A1D1-4DA6-2FBE661FFDC3}"/>
              </a:ext>
            </a:extLst>
          </p:cNvPr>
          <p:cNvSpPr/>
          <p:nvPr/>
        </p:nvSpPr>
        <p:spPr>
          <a:xfrm>
            <a:off x="7915274" y="2474117"/>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a:t>
            </a:r>
          </a:p>
        </p:txBody>
      </p:sp>
      <p:cxnSp>
        <p:nvCxnSpPr>
          <p:cNvPr id="15" name="Straight Arrow Connector 14">
            <a:extLst>
              <a:ext uri="{FF2B5EF4-FFF2-40B4-BE49-F238E27FC236}">
                <a16:creationId xmlns:a16="http://schemas.microsoft.com/office/drawing/2014/main" id="{E23FA1F6-320D-DFF6-E861-C9C184B03F0F}"/>
              </a:ext>
            </a:extLst>
          </p:cNvPr>
          <p:cNvCxnSpPr>
            <a:cxnSpLocks/>
            <a:endCxn id="6" idx="0"/>
          </p:cNvCxnSpPr>
          <p:nvPr/>
        </p:nvCxnSpPr>
        <p:spPr>
          <a:xfrm flipH="1">
            <a:off x="5785757" y="1320404"/>
            <a:ext cx="598715" cy="35123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C4A6699-8DF2-A642-4129-72302B28B654}"/>
              </a:ext>
            </a:extLst>
          </p:cNvPr>
          <p:cNvCxnSpPr>
            <a:cxnSpLocks/>
          </p:cNvCxnSpPr>
          <p:nvPr/>
        </p:nvCxnSpPr>
        <p:spPr>
          <a:xfrm flipH="1">
            <a:off x="5131930" y="2185987"/>
            <a:ext cx="429306" cy="27367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84A9C25-FD69-B2E4-7BBD-10AB4DB37787}"/>
              </a:ext>
            </a:extLst>
          </p:cNvPr>
          <p:cNvCxnSpPr>
            <a:cxnSpLocks/>
          </p:cNvCxnSpPr>
          <p:nvPr/>
        </p:nvCxnSpPr>
        <p:spPr>
          <a:xfrm>
            <a:off x="5989861" y="2202485"/>
            <a:ext cx="302083" cy="28770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3911AD7-4120-17C6-4FAF-F7A68FBD382D}"/>
              </a:ext>
            </a:extLst>
          </p:cNvPr>
          <p:cNvCxnSpPr>
            <a:cxnSpLocks/>
          </p:cNvCxnSpPr>
          <p:nvPr/>
        </p:nvCxnSpPr>
        <p:spPr>
          <a:xfrm>
            <a:off x="6915151" y="1296974"/>
            <a:ext cx="574223" cy="42152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BEA8FAF-F888-DB8F-42CC-3AD609E680AA}"/>
              </a:ext>
            </a:extLst>
          </p:cNvPr>
          <p:cNvCxnSpPr>
            <a:cxnSpLocks/>
          </p:cNvCxnSpPr>
          <p:nvPr/>
        </p:nvCxnSpPr>
        <p:spPr>
          <a:xfrm>
            <a:off x="7829551" y="2202485"/>
            <a:ext cx="391886" cy="27146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3C9FC6D-274D-5DF4-E3E1-964F77DCC31F}"/>
              </a:ext>
            </a:extLst>
          </p:cNvPr>
          <p:cNvCxnSpPr>
            <a:cxnSpLocks/>
          </p:cNvCxnSpPr>
          <p:nvPr/>
        </p:nvCxnSpPr>
        <p:spPr>
          <a:xfrm flipH="1">
            <a:off x="7076396" y="2177907"/>
            <a:ext cx="314324" cy="29604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34" name="image6.png">
            <a:extLst>
              <a:ext uri="{FF2B5EF4-FFF2-40B4-BE49-F238E27FC236}">
                <a16:creationId xmlns:a16="http://schemas.microsoft.com/office/drawing/2014/main" id="{3A0E6C58-04A9-9012-C6DA-52B39FB2B0BA}"/>
              </a:ext>
            </a:extLst>
          </p:cNvPr>
          <p:cNvPicPr/>
          <p:nvPr/>
        </p:nvPicPr>
        <p:blipFill>
          <a:blip r:embed="rId2"/>
          <a:srcRect/>
          <a:stretch>
            <a:fillRect/>
          </a:stretch>
        </p:blipFill>
        <p:spPr>
          <a:xfrm>
            <a:off x="3079296" y="2372121"/>
            <a:ext cx="5943600" cy="2565400"/>
          </a:xfrm>
          <a:prstGeom prst="rect">
            <a:avLst/>
          </a:prstGeom>
          <a:ln/>
        </p:spPr>
      </p:pic>
      <p:sp>
        <p:nvSpPr>
          <p:cNvPr id="35" name="Content Placeholder 2">
            <a:extLst>
              <a:ext uri="{FF2B5EF4-FFF2-40B4-BE49-F238E27FC236}">
                <a16:creationId xmlns:a16="http://schemas.microsoft.com/office/drawing/2014/main" id="{1CBEFBC2-5658-332C-B7A5-3C5B4AB8E43C}"/>
              </a:ext>
            </a:extLst>
          </p:cNvPr>
          <p:cNvSpPr txBox="1">
            <a:spLocks/>
          </p:cNvSpPr>
          <p:nvPr/>
        </p:nvSpPr>
        <p:spPr>
          <a:xfrm>
            <a:off x="374195" y="1252749"/>
            <a:ext cx="4038600"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just">
              <a:buNone/>
            </a:pPr>
            <a:r>
              <a:rPr lang="en-US" dirty="0">
                <a:solidFill>
                  <a:schemeClr val="accent1">
                    <a:lumMod val="40000"/>
                    <a:lumOff val="60000"/>
                  </a:schemeClr>
                </a:solidFill>
              </a:rPr>
              <a: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If n ≥ 1, then for any n-key B-tree of height h and minimum degree t ≥ 2, 	 h ≥  </a:t>
            </a:r>
            <a:r>
              <a:rPr lang="en-US" dirty="0" err="1">
                <a:solidFill>
                  <a:schemeClr val="accent1">
                    <a:lumMod val="40000"/>
                    <a:lumOff val="60000"/>
                  </a:schemeClr>
                </a:solidFill>
                <a:latin typeface="Times New Roman" panose="02020603050405020304" pitchFamily="18" charset="0"/>
                <a:cs typeface="Times New Roman" panose="02020603050405020304" pitchFamily="18" charset="0"/>
              </a:rPr>
              <a:t>log_t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(n+1)/2</a:t>
            </a:r>
          </a:p>
        </p:txBody>
      </p:sp>
    </p:spTree>
    <p:extLst>
      <p:ext uri="{BB962C8B-B14F-4D97-AF65-F5344CB8AC3E}">
        <p14:creationId xmlns:p14="http://schemas.microsoft.com/office/powerpoint/2010/main" val="161664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ppt_x"/>
                                          </p:val>
                                        </p:tav>
                                        <p:tav tm="100000">
                                          <p:val>
                                            <p:strVal val="#ppt_x"/>
                                          </p:val>
                                        </p:tav>
                                      </p:tavLst>
                                    </p:anim>
                                    <p:anim calcmode="lin" valueType="num">
                                      <p:cBhvr additive="base">
                                        <p:cTn id="5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xit" presetSubtype="4" fill="hold" grpId="1" nodeType="clickEffect">
                                  <p:stCondLst>
                                    <p:cond delay="0"/>
                                  </p:stCondLst>
                                  <p:childTnLst>
                                    <p:animEffect transition="out" filter="wipe(down)">
                                      <p:cBhvr>
                                        <p:cTn id="60" dur="500"/>
                                        <p:tgtEl>
                                          <p:spTgt spid="5"/>
                                        </p:tgtEl>
                                      </p:cBhvr>
                                    </p:animEffect>
                                    <p:set>
                                      <p:cBhvr>
                                        <p:cTn id="61" dur="1" fill="hold">
                                          <p:stCondLst>
                                            <p:cond delay="499"/>
                                          </p:stCondLst>
                                        </p:cTn>
                                        <p:tgtEl>
                                          <p:spTgt spid="5"/>
                                        </p:tgtEl>
                                        <p:attrNameLst>
                                          <p:attrName>style.visibility</p:attrName>
                                        </p:attrNameLst>
                                      </p:cBhvr>
                                      <p:to>
                                        <p:strVal val="hidden"/>
                                      </p:to>
                                    </p:set>
                                  </p:childTnLst>
                                </p:cTn>
                              </p:par>
                              <p:par>
                                <p:cTn id="62" presetID="22" presetClass="exit" presetSubtype="4" fill="hold" grpId="1" nodeType="withEffect">
                                  <p:stCondLst>
                                    <p:cond delay="0"/>
                                  </p:stCondLst>
                                  <p:childTnLst>
                                    <p:animEffect transition="out" filter="wipe(down)">
                                      <p:cBhvr>
                                        <p:cTn id="63" dur="500"/>
                                        <p:tgtEl>
                                          <p:spTgt spid="6"/>
                                        </p:tgtEl>
                                      </p:cBhvr>
                                    </p:animEffect>
                                    <p:set>
                                      <p:cBhvr>
                                        <p:cTn id="64" dur="1" fill="hold">
                                          <p:stCondLst>
                                            <p:cond delay="499"/>
                                          </p:stCondLst>
                                        </p:cTn>
                                        <p:tgtEl>
                                          <p:spTgt spid="6"/>
                                        </p:tgtEl>
                                        <p:attrNameLst>
                                          <p:attrName>style.visibility</p:attrName>
                                        </p:attrNameLst>
                                      </p:cBhvr>
                                      <p:to>
                                        <p:strVal val="hidden"/>
                                      </p:to>
                                    </p:set>
                                  </p:childTnLst>
                                </p:cTn>
                              </p:par>
                              <p:par>
                                <p:cTn id="65" presetID="22" presetClass="exit" presetSubtype="4" fill="hold" grpId="1" nodeType="withEffect">
                                  <p:stCondLst>
                                    <p:cond delay="0"/>
                                  </p:stCondLst>
                                  <p:childTnLst>
                                    <p:animEffect transition="out" filter="wipe(down)">
                                      <p:cBhvr>
                                        <p:cTn id="66" dur="500"/>
                                        <p:tgtEl>
                                          <p:spTgt spid="7"/>
                                        </p:tgtEl>
                                      </p:cBhvr>
                                    </p:animEffect>
                                    <p:set>
                                      <p:cBhvr>
                                        <p:cTn id="67" dur="1" fill="hold">
                                          <p:stCondLst>
                                            <p:cond delay="499"/>
                                          </p:stCondLst>
                                        </p:cTn>
                                        <p:tgtEl>
                                          <p:spTgt spid="7"/>
                                        </p:tgtEl>
                                        <p:attrNameLst>
                                          <p:attrName>style.visibility</p:attrName>
                                        </p:attrNameLst>
                                      </p:cBhvr>
                                      <p:to>
                                        <p:strVal val="hidden"/>
                                      </p:to>
                                    </p:set>
                                  </p:childTnLst>
                                </p:cTn>
                              </p:par>
                              <p:par>
                                <p:cTn id="68" presetID="22" presetClass="exit" presetSubtype="4" fill="hold" grpId="1" nodeType="withEffect">
                                  <p:stCondLst>
                                    <p:cond delay="0"/>
                                  </p:stCondLst>
                                  <p:childTnLst>
                                    <p:animEffect transition="out" filter="wipe(down)">
                                      <p:cBhvr>
                                        <p:cTn id="69" dur="500"/>
                                        <p:tgtEl>
                                          <p:spTgt spid="8"/>
                                        </p:tgtEl>
                                      </p:cBhvr>
                                    </p:animEffect>
                                    <p:set>
                                      <p:cBhvr>
                                        <p:cTn id="70" dur="1" fill="hold">
                                          <p:stCondLst>
                                            <p:cond delay="499"/>
                                          </p:stCondLst>
                                        </p:cTn>
                                        <p:tgtEl>
                                          <p:spTgt spid="8"/>
                                        </p:tgtEl>
                                        <p:attrNameLst>
                                          <p:attrName>style.visibility</p:attrName>
                                        </p:attrNameLst>
                                      </p:cBhvr>
                                      <p:to>
                                        <p:strVal val="hidden"/>
                                      </p:to>
                                    </p:set>
                                  </p:childTnLst>
                                </p:cTn>
                              </p:par>
                              <p:par>
                                <p:cTn id="71" presetID="22" presetClass="exit" presetSubtype="4" fill="hold" grpId="1" nodeType="withEffect">
                                  <p:stCondLst>
                                    <p:cond delay="0"/>
                                  </p:stCondLst>
                                  <p:childTnLst>
                                    <p:animEffect transition="out" filter="wipe(down)">
                                      <p:cBhvr>
                                        <p:cTn id="72" dur="500"/>
                                        <p:tgtEl>
                                          <p:spTgt spid="9"/>
                                        </p:tgtEl>
                                      </p:cBhvr>
                                    </p:animEffect>
                                    <p:set>
                                      <p:cBhvr>
                                        <p:cTn id="73" dur="1" fill="hold">
                                          <p:stCondLst>
                                            <p:cond delay="499"/>
                                          </p:stCondLst>
                                        </p:cTn>
                                        <p:tgtEl>
                                          <p:spTgt spid="9"/>
                                        </p:tgtEl>
                                        <p:attrNameLst>
                                          <p:attrName>style.visibility</p:attrName>
                                        </p:attrNameLst>
                                      </p:cBhvr>
                                      <p:to>
                                        <p:strVal val="hidden"/>
                                      </p:to>
                                    </p:set>
                                  </p:childTnLst>
                                </p:cTn>
                              </p:par>
                              <p:par>
                                <p:cTn id="74" presetID="22" presetClass="exit" presetSubtype="4" fill="hold" grpId="1" nodeType="withEffect">
                                  <p:stCondLst>
                                    <p:cond delay="0"/>
                                  </p:stCondLst>
                                  <p:childTnLst>
                                    <p:animEffect transition="out" filter="wipe(down)">
                                      <p:cBhvr>
                                        <p:cTn id="75" dur="500"/>
                                        <p:tgtEl>
                                          <p:spTgt spid="10"/>
                                        </p:tgtEl>
                                      </p:cBhvr>
                                    </p:animEffect>
                                    <p:set>
                                      <p:cBhvr>
                                        <p:cTn id="76" dur="1" fill="hold">
                                          <p:stCondLst>
                                            <p:cond delay="499"/>
                                          </p:stCondLst>
                                        </p:cTn>
                                        <p:tgtEl>
                                          <p:spTgt spid="10"/>
                                        </p:tgtEl>
                                        <p:attrNameLst>
                                          <p:attrName>style.visibility</p:attrName>
                                        </p:attrNameLst>
                                      </p:cBhvr>
                                      <p:to>
                                        <p:strVal val="hidden"/>
                                      </p:to>
                                    </p:set>
                                  </p:childTnLst>
                                </p:cTn>
                              </p:par>
                              <p:par>
                                <p:cTn id="77" presetID="22" presetClass="exit" presetSubtype="4" fill="hold" grpId="1" nodeType="withEffect">
                                  <p:stCondLst>
                                    <p:cond delay="0"/>
                                  </p:stCondLst>
                                  <p:childTnLst>
                                    <p:animEffect transition="out" filter="wipe(down)">
                                      <p:cBhvr>
                                        <p:cTn id="78" dur="500"/>
                                        <p:tgtEl>
                                          <p:spTgt spid="11"/>
                                        </p:tgtEl>
                                      </p:cBhvr>
                                    </p:animEffect>
                                    <p:set>
                                      <p:cBhvr>
                                        <p:cTn id="79" dur="1" fill="hold">
                                          <p:stCondLst>
                                            <p:cond delay="499"/>
                                          </p:stCondLst>
                                        </p:cTn>
                                        <p:tgtEl>
                                          <p:spTgt spid="11"/>
                                        </p:tgtEl>
                                        <p:attrNameLst>
                                          <p:attrName>style.visibility</p:attrName>
                                        </p:attrNameLst>
                                      </p:cBhvr>
                                      <p:to>
                                        <p:strVal val="hidden"/>
                                      </p:to>
                                    </p:set>
                                  </p:childTnLst>
                                </p:cTn>
                              </p:par>
                              <p:par>
                                <p:cTn id="80" presetID="22" presetClass="exit" presetSubtype="4" fill="hold" nodeType="withEffect">
                                  <p:stCondLst>
                                    <p:cond delay="0"/>
                                  </p:stCondLst>
                                  <p:childTnLst>
                                    <p:animEffect transition="out" filter="wipe(down)">
                                      <p:cBhvr>
                                        <p:cTn id="81" dur="500"/>
                                        <p:tgtEl>
                                          <p:spTgt spid="15"/>
                                        </p:tgtEl>
                                      </p:cBhvr>
                                    </p:animEffect>
                                    <p:set>
                                      <p:cBhvr>
                                        <p:cTn id="82" dur="1" fill="hold">
                                          <p:stCondLst>
                                            <p:cond delay="499"/>
                                          </p:stCondLst>
                                        </p:cTn>
                                        <p:tgtEl>
                                          <p:spTgt spid="15"/>
                                        </p:tgtEl>
                                        <p:attrNameLst>
                                          <p:attrName>style.visibility</p:attrName>
                                        </p:attrNameLst>
                                      </p:cBhvr>
                                      <p:to>
                                        <p:strVal val="hidden"/>
                                      </p:to>
                                    </p:set>
                                  </p:childTnLst>
                                </p:cTn>
                              </p:par>
                              <p:par>
                                <p:cTn id="83" presetID="22" presetClass="exit" presetSubtype="4" fill="hold" nodeType="withEffect">
                                  <p:stCondLst>
                                    <p:cond delay="0"/>
                                  </p:stCondLst>
                                  <p:childTnLst>
                                    <p:animEffect transition="out" filter="wipe(down)">
                                      <p:cBhvr>
                                        <p:cTn id="84" dur="500"/>
                                        <p:tgtEl>
                                          <p:spTgt spid="18"/>
                                        </p:tgtEl>
                                      </p:cBhvr>
                                    </p:animEffect>
                                    <p:set>
                                      <p:cBhvr>
                                        <p:cTn id="85" dur="1" fill="hold">
                                          <p:stCondLst>
                                            <p:cond delay="499"/>
                                          </p:stCondLst>
                                        </p:cTn>
                                        <p:tgtEl>
                                          <p:spTgt spid="18"/>
                                        </p:tgtEl>
                                        <p:attrNameLst>
                                          <p:attrName>style.visibility</p:attrName>
                                        </p:attrNameLst>
                                      </p:cBhvr>
                                      <p:to>
                                        <p:strVal val="hidden"/>
                                      </p:to>
                                    </p:set>
                                  </p:childTnLst>
                                </p:cTn>
                              </p:par>
                              <p:par>
                                <p:cTn id="86" presetID="22" presetClass="exit" presetSubtype="4" fill="hold" nodeType="withEffect">
                                  <p:stCondLst>
                                    <p:cond delay="0"/>
                                  </p:stCondLst>
                                  <p:childTnLst>
                                    <p:animEffect transition="out" filter="wipe(down)">
                                      <p:cBhvr>
                                        <p:cTn id="87" dur="500"/>
                                        <p:tgtEl>
                                          <p:spTgt spid="20"/>
                                        </p:tgtEl>
                                      </p:cBhvr>
                                    </p:animEffect>
                                    <p:set>
                                      <p:cBhvr>
                                        <p:cTn id="88" dur="1" fill="hold">
                                          <p:stCondLst>
                                            <p:cond delay="499"/>
                                          </p:stCondLst>
                                        </p:cTn>
                                        <p:tgtEl>
                                          <p:spTgt spid="20"/>
                                        </p:tgtEl>
                                        <p:attrNameLst>
                                          <p:attrName>style.visibility</p:attrName>
                                        </p:attrNameLst>
                                      </p:cBhvr>
                                      <p:to>
                                        <p:strVal val="hidden"/>
                                      </p:to>
                                    </p:set>
                                  </p:childTnLst>
                                </p:cTn>
                              </p:par>
                              <p:par>
                                <p:cTn id="89" presetID="22" presetClass="exit" presetSubtype="4" fill="hold" nodeType="withEffect">
                                  <p:stCondLst>
                                    <p:cond delay="0"/>
                                  </p:stCondLst>
                                  <p:childTnLst>
                                    <p:animEffect transition="out" filter="wipe(down)">
                                      <p:cBhvr>
                                        <p:cTn id="90" dur="500"/>
                                        <p:tgtEl>
                                          <p:spTgt spid="25"/>
                                        </p:tgtEl>
                                      </p:cBhvr>
                                    </p:animEffect>
                                    <p:set>
                                      <p:cBhvr>
                                        <p:cTn id="91" dur="1" fill="hold">
                                          <p:stCondLst>
                                            <p:cond delay="499"/>
                                          </p:stCondLst>
                                        </p:cTn>
                                        <p:tgtEl>
                                          <p:spTgt spid="25"/>
                                        </p:tgtEl>
                                        <p:attrNameLst>
                                          <p:attrName>style.visibility</p:attrName>
                                        </p:attrNameLst>
                                      </p:cBhvr>
                                      <p:to>
                                        <p:strVal val="hidden"/>
                                      </p:to>
                                    </p:set>
                                  </p:childTnLst>
                                </p:cTn>
                              </p:par>
                              <p:par>
                                <p:cTn id="92" presetID="22" presetClass="exit" presetSubtype="4" fill="hold" nodeType="withEffect">
                                  <p:stCondLst>
                                    <p:cond delay="0"/>
                                  </p:stCondLst>
                                  <p:childTnLst>
                                    <p:animEffect transition="out" filter="wipe(down)">
                                      <p:cBhvr>
                                        <p:cTn id="93" dur="500"/>
                                        <p:tgtEl>
                                          <p:spTgt spid="29"/>
                                        </p:tgtEl>
                                      </p:cBhvr>
                                    </p:animEffect>
                                    <p:set>
                                      <p:cBhvr>
                                        <p:cTn id="94" dur="1" fill="hold">
                                          <p:stCondLst>
                                            <p:cond delay="499"/>
                                          </p:stCondLst>
                                        </p:cTn>
                                        <p:tgtEl>
                                          <p:spTgt spid="29"/>
                                        </p:tgtEl>
                                        <p:attrNameLst>
                                          <p:attrName>style.visibility</p:attrName>
                                        </p:attrNameLst>
                                      </p:cBhvr>
                                      <p:to>
                                        <p:strVal val="hidden"/>
                                      </p:to>
                                    </p:set>
                                  </p:childTnLst>
                                </p:cTn>
                              </p:par>
                              <p:par>
                                <p:cTn id="95" presetID="22" presetClass="exit" presetSubtype="4" fill="hold" nodeType="withEffect">
                                  <p:stCondLst>
                                    <p:cond delay="0"/>
                                  </p:stCondLst>
                                  <p:childTnLst>
                                    <p:animEffect transition="out" filter="wipe(down)">
                                      <p:cBhvr>
                                        <p:cTn id="96" dur="500"/>
                                        <p:tgtEl>
                                          <p:spTgt spid="31"/>
                                        </p:tgtEl>
                                      </p:cBhvr>
                                    </p:animEffect>
                                    <p:set>
                                      <p:cBhvr>
                                        <p:cTn id="97" dur="1" fill="hold">
                                          <p:stCondLst>
                                            <p:cond delay="499"/>
                                          </p:stCondLst>
                                        </p:cTn>
                                        <p:tgtEl>
                                          <p:spTgt spid="31"/>
                                        </p:tgtEl>
                                        <p:attrNameLst>
                                          <p:attrName>style.visibility</p:attrName>
                                        </p:attrNameLst>
                                      </p:cBhvr>
                                      <p:to>
                                        <p:strVal val="hidden"/>
                                      </p:to>
                                    </p:set>
                                  </p:childTnLst>
                                </p:cTn>
                              </p:par>
                            </p:childTnLst>
                          </p:cTn>
                        </p:par>
                        <p:par>
                          <p:cTn id="98" fill="hold">
                            <p:stCondLst>
                              <p:cond delay="500"/>
                            </p:stCondLst>
                            <p:childTnLst>
                              <p:par>
                                <p:cTn id="99" presetID="42" presetClass="entr" presetSubtype="0" fill="hold" nodeType="afterEffect">
                                  <p:stCondLst>
                                    <p:cond delay="500"/>
                                  </p:stCondLst>
                                  <p:childTnLst>
                                    <p:set>
                                      <p:cBhvr>
                                        <p:cTn id="100" dur="1" fill="hold">
                                          <p:stCondLst>
                                            <p:cond delay="0"/>
                                          </p:stCondLst>
                                        </p:cTn>
                                        <p:tgtEl>
                                          <p:spTgt spid="34"/>
                                        </p:tgtEl>
                                        <p:attrNameLst>
                                          <p:attrName>style.visibility</p:attrName>
                                        </p:attrNameLst>
                                      </p:cBhvr>
                                      <p:to>
                                        <p:strVal val="visible"/>
                                      </p:to>
                                    </p:set>
                                    <p:animEffect transition="in" filter="fade">
                                      <p:cBhvr>
                                        <p:cTn id="101" dur="750"/>
                                        <p:tgtEl>
                                          <p:spTgt spid="34"/>
                                        </p:tgtEl>
                                      </p:cBhvr>
                                    </p:animEffect>
                                    <p:anim calcmode="lin" valueType="num">
                                      <p:cBhvr>
                                        <p:cTn id="102" dur="750" fill="hold"/>
                                        <p:tgtEl>
                                          <p:spTgt spid="34"/>
                                        </p:tgtEl>
                                        <p:attrNameLst>
                                          <p:attrName>ppt_x</p:attrName>
                                        </p:attrNameLst>
                                      </p:cBhvr>
                                      <p:tavLst>
                                        <p:tav tm="0">
                                          <p:val>
                                            <p:strVal val="#ppt_x"/>
                                          </p:val>
                                        </p:tav>
                                        <p:tav tm="100000">
                                          <p:val>
                                            <p:strVal val="#ppt_x"/>
                                          </p:val>
                                        </p:tav>
                                      </p:tavLst>
                                    </p:anim>
                                    <p:anim calcmode="lin" valueType="num">
                                      <p:cBhvr>
                                        <p:cTn id="103" dur="75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2" presetClass="exit" presetSubtype="4" fill="hold" nodeType="clickEffect">
                                  <p:stCondLst>
                                    <p:cond delay="0"/>
                                  </p:stCondLst>
                                  <p:childTnLst>
                                    <p:animEffect transition="out" filter="wipe(down)">
                                      <p:cBhvr>
                                        <p:cTn id="107" dur="500"/>
                                        <p:tgtEl>
                                          <p:spTgt spid="34"/>
                                        </p:tgtEl>
                                      </p:cBhvr>
                                    </p:animEffect>
                                    <p:set>
                                      <p:cBhvr>
                                        <p:cTn id="108" dur="1" fill="hold">
                                          <p:stCondLst>
                                            <p:cond delay="499"/>
                                          </p:stCondLst>
                                        </p:cTn>
                                        <p:tgtEl>
                                          <p:spTgt spid="34"/>
                                        </p:tgtEl>
                                        <p:attrNameLst>
                                          <p:attrName>style.visibility</p:attrName>
                                        </p:attrNameLst>
                                      </p:cBhvr>
                                      <p:to>
                                        <p:strVal val="hidden"/>
                                      </p:to>
                                    </p:set>
                                  </p:childTnLst>
                                </p:cTn>
                              </p:par>
                              <p:par>
                                <p:cTn id="109" presetID="22" presetClass="exit" presetSubtype="4" fill="hold" grpId="0" nodeType="withEffect">
                                  <p:stCondLst>
                                    <p:cond delay="0"/>
                                  </p:stCondLst>
                                  <p:childTnLst>
                                    <p:animEffect transition="out" filter="wipe(down)">
                                      <p:cBhvr>
                                        <p:cTn id="110" dur="500"/>
                                        <p:tgtEl>
                                          <p:spTgt spid="3">
                                            <p:txEl>
                                              <p:pRg st="0" end="0"/>
                                            </p:txEl>
                                          </p:spTgt>
                                        </p:tgtEl>
                                      </p:cBhvr>
                                    </p:animEffect>
                                    <p:set>
                                      <p:cBhvr>
                                        <p:cTn id="111" dur="1" fill="hold">
                                          <p:stCondLst>
                                            <p:cond delay="499"/>
                                          </p:stCondLst>
                                        </p:cTn>
                                        <p:tgtEl>
                                          <p:spTgt spid="3">
                                            <p:txEl>
                                              <p:pRg st="0" end="0"/>
                                            </p:txEl>
                                          </p:spTgt>
                                        </p:tgtEl>
                                        <p:attrNameLst>
                                          <p:attrName>style.visibility</p:attrName>
                                        </p:attrNameLst>
                                      </p:cBhvr>
                                      <p:to>
                                        <p:strVal val="hidden"/>
                                      </p:to>
                                    </p:set>
                                  </p:childTnLst>
                                </p:cTn>
                              </p:par>
                              <p:par>
                                <p:cTn id="112" presetID="2" presetClass="entr" presetSubtype="4" fill="hold" grpId="0" nodeType="withEffect">
                                  <p:stCondLst>
                                    <p:cond delay="0"/>
                                  </p:stCondLst>
                                  <p:childTnLst>
                                    <p:set>
                                      <p:cBhvr>
                                        <p:cTn id="113" dur="1" fill="hold">
                                          <p:stCondLst>
                                            <p:cond delay="0"/>
                                          </p:stCondLst>
                                        </p:cTn>
                                        <p:tgtEl>
                                          <p:spTgt spid="35"/>
                                        </p:tgtEl>
                                        <p:attrNameLst>
                                          <p:attrName>style.visibility</p:attrName>
                                        </p:attrNameLst>
                                      </p:cBhvr>
                                      <p:to>
                                        <p:strVal val="visible"/>
                                      </p:to>
                                    </p:set>
                                    <p:anim calcmode="lin" valueType="num">
                                      <p:cBhvr additive="base">
                                        <p:cTn id="114" dur="500" fill="hold"/>
                                        <p:tgtEl>
                                          <p:spTgt spid="35"/>
                                        </p:tgtEl>
                                        <p:attrNameLst>
                                          <p:attrName>ppt_x</p:attrName>
                                        </p:attrNameLst>
                                      </p:cBhvr>
                                      <p:tavLst>
                                        <p:tav tm="0">
                                          <p:val>
                                            <p:strVal val="#ppt_x"/>
                                          </p:val>
                                        </p:tav>
                                        <p:tav tm="100000">
                                          <p:val>
                                            <p:strVal val="#ppt_x"/>
                                          </p:val>
                                        </p:tav>
                                      </p:tavLst>
                                    </p:anim>
                                    <p:anim calcmode="lin" valueType="num">
                                      <p:cBhvr additive="base">
                                        <p:cTn id="11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9B61-E1F1-B533-25F2-1C767A55CAE1}"/>
              </a:ext>
            </a:extLst>
          </p:cNvPr>
          <p:cNvSpPr>
            <a:spLocks noGrp="1"/>
          </p:cNvSpPr>
          <p:nvPr>
            <p:ph type="title"/>
          </p:nvPr>
        </p:nvSpPr>
        <p:spPr>
          <a:xfrm>
            <a:off x="1736620" y="112623"/>
            <a:ext cx="6805594" cy="725349"/>
          </a:xfrm>
        </p:spPr>
        <p:txBody>
          <a:bodyPr>
            <a:noAutofit/>
          </a:bodyPr>
          <a:lstStyle/>
          <a:p>
            <a:r>
              <a:rPr lang="en-US" sz="5400" b="1" dirty="0">
                <a:effectLst/>
              </a:rPr>
              <a:t>Advantages:</a:t>
            </a:r>
          </a:p>
        </p:txBody>
      </p:sp>
      <p:sp>
        <p:nvSpPr>
          <p:cNvPr id="3" name="Content Placeholder 2">
            <a:extLst>
              <a:ext uri="{FF2B5EF4-FFF2-40B4-BE49-F238E27FC236}">
                <a16:creationId xmlns:a16="http://schemas.microsoft.com/office/drawing/2014/main" id="{B66FE249-BA31-C80B-3745-B96EC4FEC48B}"/>
              </a:ext>
            </a:extLst>
          </p:cNvPr>
          <p:cNvSpPr>
            <a:spLocks noGrp="1"/>
          </p:cNvSpPr>
          <p:nvPr>
            <p:ph idx="1"/>
          </p:nvPr>
        </p:nvSpPr>
        <p:spPr>
          <a:xfrm>
            <a:off x="1338942" y="963386"/>
            <a:ext cx="7600949" cy="4000500"/>
          </a:xfrm>
        </p:spPr>
        <p:txBody>
          <a:bodyPr>
            <a:noAutofit/>
          </a:bodyPr>
          <a:lstStyle/>
          <a:p>
            <a:pPr lvl="1">
              <a:lnSpc>
                <a:spcPct val="166000"/>
              </a:lnSpc>
              <a:spcBef>
                <a:spcPts val="0"/>
              </a:spcBef>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need for B-tree arose with the rise in the need for lesser time in accessing the physical storage media like a hard disk. The secondary storage devices are slower with a larger capacity. There was a need for such types of data structures that minimize the disk accesses.</a:t>
            </a:r>
            <a:endParaRPr lang="en-US" sz="1800" u="none" strike="noStrike" dirty="0">
              <a:effectLst/>
              <a:latin typeface="Arial" panose="020B0604020202020204" pitchFamily="34" charset="0"/>
              <a:ea typeface="Arial" panose="020B0604020202020204" pitchFamily="34" charset="0"/>
            </a:endParaRPr>
          </a:p>
          <a:p>
            <a:pPr lvl="1">
              <a:lnSpc>
                <a:spcPct val="166000"/>
              </a:lnSpc>
              <a:spcBef>
                <a:spcPts val="0"/>
              </a:spcBef>
            </a:pPr>
            <a:r>
              <a:rPr lang="en-US" sz="1600" u="none" strike="noStrike" dirty="0">
                <a:solidFill>
                  <a:srgbClr val="212529"/>
                </a:solidFill>
                <a:effectLst/>
                <a:latin typeface="Times New Roman" panose="02020603050405020304" pitchFamily="18" charset="0"/>
                <a:ea typeface="Times New Roman" panose="02020603050405020304" pitchFamily="18" charset="0"/>
              </a:rPr>
              <a:t>Other data structures such as a binary search tree, AVL tree, red-black tree, </a:t>
            </a:r>
            <a:r>
              <a:rPr lang="en-US" sz="1600" u="none" strike="noStrike" dirty="0" err="1">
                <a:solidFill>
                  <a:srgbClr val="212529"/>
                </a:solidFill>
                <a:effectLst/>
                <a:latin typeface="Times New Roman" panose="02020603050405020304" pitchFamily="18" charset="0"/>
                <a:ea typeface="Times New Roman" panose="02020603050405020304" pitchFamily="18" charset="0"/>
              </a:rPr>
              <a:t>e.t.c</a:t>
            </a:r>
            <a:r>
              <a:rPr lang="en-US" sz="1600" u="none" strike="noStrike" dirty="0">
                <a:solidFill>
                  <a:srgbClr val="212529"/>
                </a:solidFill>
                <a:effectLst/>
                <a:latin typeface="Times New Roman" panose="02020603050405020304" pitchFamily="18" charset="0"/>
                <a:ea typeface="Times New Roman" panose="02020603050405020304" pitchFamily="18" charset="0"/>
              </a:rPr>
              <a:t>. can store only one key in one node. If you have to store a large number of keys, then the height of such trees becomes very large and the access time increases.</a:t>
            </a:r>
            <a:endParaRPr lang="en-US" sz="1600" u="none" strike="noStrike" dirty="0">
              <a:effectLst/>
              <a:latin typeface="Arial" panose="020B0604020202020204" pitchFamily="34" charset="0"/>
              <a:ea typeface="Arial" panose="020B0604020202020204" pitchFamily="34" charset="0"/>
            </a:endParaRPr>
          </a:p>
          <a:p>
            <a:pPr lvl="1">
              <a:lnSpc>
                <a:spcPct val="166000"/>
              </a:lnSpc>
              <a:spcBef>
                <a:spcPts val="0"/>
              </a:spcBef>
            </a:pPr>
            <a:r>
              <a:rPr lang="en-US" sz="1600" u="none" strike="noStrike" dirty="0">
                <a:solidFill>
                  <a:srgbClr val="212529"/>
                </a:solidFill>
                <a:effectLst/>
                <a:latin typeface="Times New Roman" panose="02020603050405020304" pitchFamily="18" charset="0"/>
                <a:ea typeface="Times New Roman" panose="02020603050405020304" pitchFamily="18" charset="0"/>
              </a:rPr>
              <a:t>However, B-tree can store many keys in a single node and can have multiple child nodes. This decreases the height significantly allowing faster disk accesses.</a:t>
            </a:r>
            <a:endParaRPr lang="en-US" sz="1600" u="none" strike="noStrike"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4275788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9B61-E1F1-B533-25F2-1C767A55CAE1}"/>
              </a:ext>
            </a:extLst>
          </p:cNvPr>
          <p:cNvSpPr>
            <a:spLocks noGrp="1"/>
          </p:cNvSpPr>
          <p:nvPr>
            <p:ph type="title"/>
          </p:nvPr>
        </p:nvSpPr>
        <p:spPr>
          <a:xfrm>
            <a:off x="1736620" y="112623"/>
            <a:ext cx="6805594" cy="725349"/>
          </a:xfrm>
        </p:spPr>
        <p:txBody>
          <a:bodyPr>
            <a:noAutofit/>
          </a:bodyPr>
          <a:lstStyle/>
          <a:p>
            <a:r>
              <a:rPr lang="en-US" sz="5400" b="1" dirty="0">
                <a:effectLst/>
              </a:rPr>
              <a:t>Application:</a:t>
            </a:r>
          </a:p>
        </p:txBody>
      </p:sp>
      <p:sp>
        <p:nvSpPr>
          <p:cNvPr id="3" name="Content Placeholder 2">
            <a:extLst>
              <a:ext uri="{FF2B5EF4-FFF2-40B4-BE49-F238E27FC236}">
                <a16:creationId xmlns:a16="http://schemas.microsoft.com/office/drawing/2014/main" id="{B66FE249-BA31-C80B-3745-B96EC4FEC48B}"/>
              </a:ext>
            </a:extLst>
          </p:cNvPr>
          <p:cNvSpPr>
            <a:spLocks noGrp="1"/>
          </p:cNvSpPr>
          <p:nvPr>
            <p:ph idx="1"/>
          </p:nvPr>
        </p:nvSpPr>
        <p:spPr>
          <a:xfrm>
            <a:off x="930729" y="963386"/>
            <a:ext cx="8213271" cy="4000500"/>
          </a:xfrm>
        </p:spPr>
        <p:txBody>
          <a:bodyPr>
            <a:noAutofit/>
          </a:bodyPr>
          <a:lstStyle/>
          <a:p>
            <a:pPr marL="742950" marR="0" lvl="1" indent="-285750">
              <a:lnSpc>
                <a:spcPct val="166000"/>
              </a:lnSpc>
              <a:spcBef>
                <a:spcPts val="0"/>
              </a:spcBef>
              <a:spcAft>
                <a:spcPts val="0"/>
              </a:spcAft>
              <a:buFont typeface="Arial" panose="020B0604020202020204" pitchFamily="34" charset="0"/>
              <a:buChar char="○"/>
            </a:pPr>
            <a:r>
              <a:rPr lang="en-US" b="1" i="1" dirty="0">
                <a:solidFill>
                  <a:srgbClr val="007033"/>
                </a:solidFill>
                <a:latin typeface="Times New Roman" panose="02020603050405020304" pitchFamily="18" charset="0"/>
                <a:ea typeface="Times New Roman" panose="02020603050405020304" pitchFamily="18" charset="0"/>
              </a:rPr>
              <a:t>D</a:t>
            </a:r>
            <a:r>
              <a:rPr lang="en-US" b="1" i="1" u="none" strike="noStrike" dirty="0">
                <a:solidFill>
                  <a:srgbClr val="007033"/>
                </a:solidFill>
                <a:effectLst/>
                <a:latin typeface="Times New Roman" panose="02020603050405020304" pitchFamily="18" charset="0"/>
                <a:ea typeface="Times New Roman" panose="02020603050405020304" pitchFamily="18" charset="0"/>
              </a:rPr>
              <a:t>atabases and file systems</a:t>
            </a:r>
            <a:endParaRPr lang="en-US" b="1" i="1" u="none" strike="noStrike" dirty="0">
              <a:solidFill>
                <a:srgbClr val="007033"/>
              </a:solidFill>
              <a:effectLst/>
              <a:latin typeface="Arial" panose="020B0604020202020204" pitchFamily="34" charset="0"/>
              <a:ea typeface="Arial" panose="020B0604020202020204" pitchFamily="34" charset="0"/>
            </a:endParaRPr>
          </a:p>
          <a:p>
            <a:pPr marL="742950" marR="0" lvl="1" indent="-285750">
              <a:lnSpc>
                <a:spcPct val="166000"/>
              </a:lnSpc>
              <a:spcBef>
                <a:spcPts val="0"/>
              </a:spcBef>
              <a:spcAft>
                <a:spcPts val="0"/>
              </a:spcAft>
              <a:buFont typeface="Arial" panose="020B0604020202020204" pitchFamily="34" charset="0"/>
              <a:buChar char="○"/>
            </a:pPr>
            <a:r>
              <a:rPr lang="en-US" b="1" i="1" u="none" strike="noStrike" dirty="0">
                <a:solidFill>
                  <a:srgbClr val="007033"/>
                </a:solidFill>
                <a:effectLst/>
                <a:latin typeface="Times New Roman" panose="02020603050405020304" pitchFamily="18" charset="0"/>
                <a:ea typeface="Times New Roman" panose="02020603050405020304" pitchFamily="18" charset="0"/>
              </a:rPr>
              <a:t>to store blocks of data (secondary storage media)</a:t>
            </a:r>
            <a:endParaRPr lang="en-US" b="1" i="1" u="none" strike="noStrike" dirty="0">
              <a:solidFill>
                <a:srgbClr val="007033"/>
              </a:solidFill>
              <a:effectLst/>
              <a:latin typeface="Arial" panose="020B0604020202020204" pitchFamily="34" charset="0"/>
              <a:ea typeface="Arial" panose="020B0604020202020204" pitchFamily="34" charset="0"/>
            </a:endParaRPr>
          </a:p>
          <a:p>
            <a:pPr marL="742950" marR="0" lvl="1" indent="-285750">
              <a:lnSpc>
                <a:spcPct val="150000"/>
              </a:lnSpc>
              <a:spcBef>
                <a:spcPts val="0"/>
              </a:spcBef>
              <a:spcAft>
                <a:spcPts val="0"/>
              </a:spcAft>
              <a:buFont typeface="Arial" panose="020B0604020202020204" pitchFamily="34" charset="0"/>
              <a:buChar char="○"/>
            </a:pPr>
            <a:r>
              <a:rPr lang="en-US" b="1" i="1" u="none" strike="noStrike" dirty="0">
                <a:solidFill>
                  <a:srgbClr val="007033"/>
                </a:solidFill>
                <a:effectLst/>
                <a:latin typeface="Times New Roman" panose="02020603050405020304" pitchFamily="18" charset="0"/>
                <a:ea typeface="Times New Roman" panose="02020603050405020304" pitchFamily="18" charset="0"/>
              </a:rPr>
              <a:t>multilevel indexing</a:t>
            </a:r>
            <a:endParaRPr lang="en-US" b="1" i="1" u="none" strike="noStrike" dirty="0">
              <a:solidFill>
                <a:srgbClr val="007033"/>
              </a:solidFill>
              <a:effectLst/>
              <a:latin typeface="Arial" panose="020B0604020202020204" pitchFamily="34" charset="0"/>
              <a:ea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749127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23FE0E-CF62-3FA9-62C3-78CA90CF26FA}"/>
              </a:ext>
            </a:extLst>
          </p:cNvPr>
          <p:cNvSpPr/>
          <p:nvPr/>
        </p:nvSpPr>
        <p:spPr>
          <a:xfrm>
            <a:off x="1114867" y="444571"/>
            <a:ext cx="6685677"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2. Operation on B-Tree</a:t>
            </a:r>
          </a:p>
        </p:txBody>
      </p:sp>
      <p:pic>
        <p:nvPicPr>
          <p:cNvPr id="6" name="Picture 5" descr="Steel gears">
            <a:extLst>
              <a:ext uri="{FF2B5EF4-FFF2-40B4-BE49-F238E27FC236}">
                <a16:creationId xmlns:a16="http://schemas.microsoft.com/office/drawing/2014/main" id="{A8DB70B7-A878-0052-3BA9-D8A95A445C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98" y="1705069"/>
            <a:ext cx="4881681" cy="3253660"/>
          </a:xfrm>
          <a:prstGeom prst="rect">
            <a:avLst/>
          </a:prstGeom>
        </p:spPr>
      </p:pic>
      <p:pic>
        <p:nvPicPr>
          <p:cNvPr id="8" name="Picture 7" descr="Metal tic-tac-toe game pieces">
            <a:extLst>
              <a:ext uri="{FF2B5EF4-FFF2-40B4-BE49-F238E27FC236}">
                <a16:creationId xmlns:a16="http://schemas.microsoft.com/office/drawing/2014/main" id="{61B2E714-F49B-42CA-6BB9-BF922FBF70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1933" y="1902279"/>
            <a:ext cx="3426769" cy="2571750"/>
          </a:xfrm>
          <a:prstGeom prst="rect">
            <a:avLst/>
          </a:prstGeom>
        </p:spPr>
      </p:pic>
    </p:spTree>
    <p:extLst>
      <p:ext uri="{BB962C8B-B14F-4D97-AF65-F5344CB8AC3E}">
        <p14:creationId xmlns:p14="http://schemas.microsoft.com/office/powerpoint/2010/main" val="328197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F0A9C-52A0-5A04-090C-6DE19541166D}"/>
              </a:ext>
            </a:extLst>
          </p:cNvPr>
          <p:cNvSpPr>
            <a:spLocks noGrp="1"/>
          </p:cNvSpPr>
          <p:nvPr>
            <p:ph type="title"/>
          </p:nvPr>
        </p:nvSpPr>
        <p:spPr/>
        <p:txBody>
          <a:bodyPr>
            <a:normAutofit/>
          </a:bodyPr>
          <a:lstStyle/>
          <a:p>
            <a:r>
              <a:rPr lang="en-US" sz="4000" b="1" dirty="0">
                <a:solidFill>
                  <a:srgbClr val="C33A1F"/>
                </a:solidFill>
                <a:effectLst/>
              </a:rPr>
              <a:t>Main Operation for B-Tree:</a:t>
            </a:r>
          </a:p>
        </p:txBody>
      </p:sp>
      <p:sp>
        <p:nvSpPr>
          <p:cNvPr id="3" name="Content Placeholder 2">
            <a:extLst>
              <a:ext uri="{FF2B5EF4-FFF2-40B4-BE49-F238E27FC236}">
                <a16:creationId xmlns:a16="http://schemas.microsoft.com/office/drawing/2014/main" id="{3C2CC577-F178-0EDA-47C7-38C1A48D265D}"/>
              </a:ext>
            </a:extLst>
          </p:cNvPr>
          <p:cNvSpPr>
            <a:spLocks noGrp="1"/>
          </p:cNvSpPr>
          <p:nvPr>
            <p:ph idx="1"/>
          </p:nvPr>
        </p:nvSpPr>
        <p:spPr/>
        <p:txBody>
          <a:bodyPr>
            <a:normAutofit/>
          </a:bodyPr>
          <a:lstStyle/>
          <a:p>
            <a:r>
              <a:rPr lang="en-US" sz="3600" dirty="0">
                <a:solidFill>
                  <a:srgbClr val="212529"/>
                </a:solidFill>
                <a:effectLst/>
                <a:latin typeface="Times New Roman" panose="02020603050405020304" pitchFamily="18" charset="0"/>
                <a:ea typeface="Times New Roman" panose="02020603050405020304" pitchFamily="18" charset="0"/>
              </a:rPr>
              <a:t>Insert a node in a B-Tree</a:t>
            </a:r>
          </a:p>
          <a:p>
            <a:r>
              <a:rPr lang="en-US" sz="3600" dirty="0">
                <a:solidFill>
                  <a:srgbClr val="212529"/>
                </a:solidFill>
                <a:effectLst/>
                <a:latin typeface="Times New Roman" panose="02020603050405020304" pitchFamily="18" charset="0"/>
                <a:ea typeface="Times New Roman" panose="02020603050405020304" pitchFamily="18" charset="0"/>
              </a:rPr>
              <a:t>Search for a node in a B-tree.</a:t>
            </a:r>
            <a:endParaRPr lang="en-US" sz="3600" dirty="0">
              <a:solidFill>
                <a:srgbClr val="212529"/>
              </a:solidFill>
              <a:latin typeface="Times New Roman" panose="02020603050405020304" pitchFamily="18" charset="0"/>
              <a:ea typeface="Times New Roman" panose="02020603050405020304" pitchFamily="18" charset="0"/>
            </a:endParaRPr>
          </a:p>
          <a:p>
            <a:r>
              <a:rPr lang="en-US" sz="3600" dirty="0">
                <a:solidFill>
                  <a:srgbClr val="212529"/>
                </a:solidFill>
                <a:effectLst/>
                <a:latin typeface="Times New Roman" panose="02020603050405020304" pitchFamily="18" charset="0"/>
                <a:ea typeface="Times New Roman" panose="02020603050405020304" pitchFamily="18" charset="0"/>
              </a:rPr>
              <a:t>Delete a node in a B-Tree</a:t>
            </a:r>
            <a:endParaRPr lang="en-US" sz="4800" dirty="0"/>
          </a:p>
        </p:txBody>
      </p:sp>
    </p:spTree>
    <p:extLst>
      <p:ext uri="{BB962C8B-B14F-4D97-AF65-F5344CB8AC3E}">
        <p14:creationId xmlns:p14="http://schemas.microsoft.com/office/powerpoint/2010/main" val="3475464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4A59094-F0FB-4F64-BEF1-007F2A0375D1}"/>
              </a:ext>
            </a:extLst>
          </p:cNvPr>
          <p:cNvSpPr>
            <a:spLocks noChangeArrowheads="1"/>
          </p:cNvSpPr>
          <p:nvPr/>
        </p:nvSpPr>
        <p:spPr bwMode="auto">
          <a:xfrm>
            <a:off x="2414376" y="2143124"/>
            <a:ext cx="8229600" cy="857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fontScale="92500" lnSpcReduction="10000"/>
          </a:bodyPr>
          <a:lstStyle/>
          <a:p>
            <a:pPr marL="0" marR="0" lvl="0" indent="0" algn="ctr" fontAlgn="base">
              <a:lnSpc>
                <a:spcPct val="90000"/>
              </a:lnSpc>
              <a:spcBef>
                <a:spcPct val="0"/>
              </a:spcBef>
              <a:spcAft>
                <a:spcPts val="600"/>
              </a:spcAft>
              <a:buClrTx/>
              <a:buSzTx/>
              <a:tabLst/>
            </a:pPr>
            <a:r>
              <a:rPr kumimoji="0" lang="en-US" altLang="en-US" sz="3500" b="1" i="0" u="none" strike="noStrike" kern="1200" cap="none" normalizeH="0" baseline="0" dirty="0">
                <a:ln>
                  <a:noFill/>
                </a:ln>
                <a:solidFill>
                  <a:srgbClr val="9EFF29"/>
                </a:solidFill>
                <a:effectLst/>
                <a:latin typeface="+mj-lt"/>
                <a:ea typeface="+mj-ea"/>
                <a:cs typeface="+mj-cs"/>
              </a:rPr>
              <a:t>Why are we using B-Tree?</a:t>
            </a:r>
          </a:p>
          <a:p>
            <a:pPr marL="0" marR="0" lvl="0" indent="0" algn="ctr" fontAlgn="base">
              <a:lnSpc>
                <a:spcPct val="90000"/>
              </a:lnSpc>
              <a:spcBef>
                <a:spcPct val="0"/>
              </a:spcBef>
              <a:spcAft>
                <a:spcPts val="600"/>
              </a:spcAft>
              <a:buClrTx/>
              <a:buSzTx/>
              <a:tabLst/>
            </a:pPr>
            <a:r>
              <a:rPr kumimoji="0" lang="en-US" altLang="en-US" sz="2400" b="0" i="0" u="none" strike="noStrike" kern="1200" cap="none" normalizeH="0" baseline="0" dirty="0">
                <a:ln>
                  <a:noFill/>
                </a:ln>
                <a:effectLst/>
                <a:latin typeface="+mj-lt"/>
                <a:ea typeface="+mj-ea"/>
                <a:cs typeface="+mj-cs"/>
              </a:rPr>
              <a:t>        </a:t>
            </a:r>
          </a:p>
        </p:txBody>
      </p:sp>
      <p:pic>
        <p:nvPicPr>
          <p:cNvPr id="6" name="Picture 5" descr="Question mark on green pastel background">
            <a:extLst>
              <a:ext uri="{FF2B5EF4-FFF2-40B4-BE49-F238E27FC236}">
                <a16:creationId xmlns:a16="http://schemas.microsoft.com/office/drawing/2014/main" id="{3D5A9C50-CDD9-44B1-A2EA-D88EF10E75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31761"/>
            <a:ext cx="4106636" cy="3079977"/>
          </a:xfrm>
          <a:prstGeom prst="rect">
            <a:avLst/>
          </a:prstGeom>
        </p:spPr>
      </p:pic>
    </p:spTree>
    <p:extLst>
      <p:ext uri="{BB962C8B-B14F-4D97-AF65-F5344CB8AC3E}">
        <p14:creationId xmlns:p14="http://schemas.microsoft.com/office/powerpoint/2010/main" val="3403218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8102C5-0624-C1EF-C8D8-401FD5FA8518}"/>
              </a:ext>
            </a:extLst>
          </p:cNvPr>
          <p:cNvSpPr/>
          <p:nvPr/>
        </p:nvSpPr>
        <p:spPr>
          <a:xfrm>
            <a:off x="1166933" y="142493"/>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sp>
        <p:nvSpPr>
          <p:cNvPr id="6" name="Rectangle 5">
            <a:extLst>
              <a:ext uri="{FF2B5EF4-FFF2-40B4-BE49-F238E27FC236}">
                <a16:creationId xmlns:a16="http://schemas.microsoft.com/office/drawing/2014/main" id="{17487E27-E43C-3F44-2B05-84D416D8AD9B}"/>
              </a:ext>
            </a:extLst>
          </p:cNvPr>
          <p:cNvSpPr/>
          <p:nvPr/>
        </p:nvSpPr>
        <p:spPr>
          <a:xfrm>
            <a:off x="709532" y="909936"/>
            <a:ext cx="7724936"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DEFINE B-TREE IN CODING</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7" name="Picture 6">
            <a:extLst>
              <a:ext uri="{FF2B5EF4-FFF2-40B4-BE49-F238E27FC236}">
                <a16:creationId xmlns:a16="http://schemas.microsoft.com/office/drawing/2014/main" id="{081A52C9-450F-80E5-8C28-922DA2137F11}"/>
              </a:ext>
            </a:extLst>
          </p:cNvPr>
          <p:cNvPicPr>
            <a:picLocks noChangeAspect="1"/>
          </p:cNvPicPr>
          <p:nvPr/>
        </p:nvPicPr>
        <p:blipFill>
          <a:blip r:embed="rId2"/>
          <a:stretch>
            <a:fillRect/>
          </a:stretch>
        </p:blipFill>
        <p:spPr>
          <a:xfrm>
            <a:off x="1600200" y="3136900"/>
            <a:ext cx="5943600" cy="1498600"/>
          </a:xfrm>
          <a:prstGeom prst="rect">
            <a:avLst/>
          </a:prstGeom>
        </p:spPr>
      </p:pic>
      <p:sp>
        <p:nvSpPr>
          <p:cNvPr id="9" name="TextBox 8">
            <a:extLst>
              <a:ext uri="{FF2B5EF4-FFF2-40B4-BE49-F238E27FC236}">
                <a16:creationId xmlns:a16="http://schemas.microsoft.com/office/drawing/2014/main" id="{492B7821-5353-87AE-506C-EA611EDFDA7B}"/>
              </a:ext>
            </a:extLst>
          </p:cNvPr>
          <p:cNvSpPr txBox="1"/>
          <p:nvPr/>
        </p:nvSpPr>
        <p:spPr>
          <a:xfrm>
            <a:off x="1256539" y="2046291"/>
            <a:ext cx="6360739" cy="954107"/>
          </a:xfrm>
          <a:prstGeom prst="rect">
            <a:avLst/>
          </a:prstGeom>
          <a:noFill/>
        </p:spPr>
        <p:txBody>
          <a:bodyPr wrap="square" rtlCol="0">
            <a:spAutoFit/>
          </a:bodyPr>
          <a:lstStyle/>
          <a:p>
            <a:r>
              <a:rPr lang="en-US" sz="2800" dirty="0">
                <a:solidFill>
                  <a:schemeClr val="accent6">
                    <a:lumMod val="40000"/>
                    <a:lumOff val="60000"/>
                  </a:schemeClr>
                </a:solidFill>
              </a:rPr>
              <a:t>We define a new struct B-Tree according to the definition of B-Tree as below:</a:t>
            </a:r>
          </a:p>
        </p:txBody>
      </p:sp>
    </p:spTree>
    <p:extLst>
      <p:ext uri="{BB962C8B-B14F-4D97-AF65-F5344CB8AC3E}">
        <p14:creationId xmlns:p14="http://schemas.microsoft.com/office/powerpoint/2010/main" val="3588322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8102C5-0624-C1EF-C8D8-401FD5FA8518}"/>
              </a:ext>
            </a:extLst>
          </p:cNvPr>
          <p:cNvSpPr/>
          <p:nvPr/>
        </p:nvSpPr>
        <p:spPr>
          <a:xfrm>
            <a:off x="1166933" y="289450"/>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pic>
        <p:nvPicPr>
          <p:cNvPr id="3" name="Picture 2">
            <a:extLst>
              <a:ext uri="{FF2B5EF4-FFF2-40B4-BE49-F238E27FC236}">
                <a16:creationId xmlns:a16="http://schemas.microsoft.com/office/drawing/2014/main" id="{93F15268-6E1D-DE8C-EFC1-6CC0A70DD37A}"/>
              </a:ext>
            </a:extLst>
          </p:cNvPr>
          <p:cNvPicPr>
            <a:picLocks noChangeAspect="1"/>
          </p:cNvPicPr>
          <p:nvPr/>
        </p:nvPicPr>
        <p:blipFill>
          <a:blip r:embed="rId2"/>
          <a:stretch>
            <a:fillRect/>
          </a:stretch>
        </p:blipFill>
        <p:spPr>
          <a:xfrm>
            <a:off x="1600200" y="1212780"/>
            <a:ext cx="5943600" cy="1498600"/>
          </a:xfrm>
          <a:prstGeom prst="rect">
            <a:avLst/>
          </a:prstGeom>
        </p:spPr>
      </p:pic>
      <p:cxnSp>
        <p:nvCxnSpPr>
          <p:cNvPr id="4" name="Straight Arrow Connector 3">
            <a:extLst>
              <a:ext uri="{FF2B5EF4-FFF2-40B4-BE49-F238E27FC236}">
                <a16:creationId xmlns:a16="http://schemas.microsoft.com/office/drawing/2014/main" id="{50097813-E557-854C-8857-940770A31E89}"/>
              </a:ext>
            </a:extLst>
          </p:cNvPr>
          <p:cNvCxnSpPr>
            <a:cxnSpLocks/>
          </p:cNvCxnSpPr>
          <p:nvPr/>
        </p:nvCxnSpPr>
        <p:spPr>
          <a:xfrm flipV="1">
            <a:off x="808264" y="1730829"/>
            <a:ext cx="1208315" cy="1920210"/>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10" name="TextBox 9">
            <a:extLst>
              <a:ext uri="{FF2B5EF4-FFF2-40B4-BE49-F238E27FC236}">
                <a16:creationId xmlns:a16="http://schemas.microsoft.com/office/drawing/2014/main" id="{138D4A1B-94D9-ECD1-CCBF-EB3FE1947C41}"/>
              </a:ext>
            </a:extLst>
          </p:cNvPr>
          <p:cNvSpPr txBox="1"/>
          <p:nvPr/>
        </p:nvSpPr>
        <p:spPr>
          <a:xfrm>
            <a:off x="461002" y="3651039"/>
            <a:ext cx="2277836" cy="954107"/>
          </a:xfrm>
          <a:prstGeom prst="rect">
            <a:avLst/>
          </a:prstGeom>
          <a:noFill/>
        </p:spPr>
        <p:txBody>
          <a:bodyPr wrap="square" rtlCol="0">
            <a:spAutoFit/>
          </a:bodyPr>
          <a:lstStyle/>
          <a:p>
            <a:r>
              <a:rPr lang="en-US" sz="2800" dirty="0">
                <a:solidFill>
                  <a:schemeClr val="accent2">
                    <a:lumMod val="20000"/>
                    <a:lumOff val="80000"/>
                  </a:schemeClr>
                </a:solidFill>
              </a:rPr>
              <a:t>Number of keys in a node</a:t>
            </a:r>
          </a:p>
        </p:txBody>
      </p:sp>
      <p:cxnSp>
        <p:nvCxnSpPr>
          <p:cNvPr id="13" name="Straight Arrow Connector 12">
            <a:extLst>
              <a:ext uri="{FF2B5EF4-FFF2-40B4-BE49-F238E27FC236}">
                <a16:creationId xmlns:a16="http://schemas.microsoft.com/office/drawing/2014/main" id="{ECC16B13-E376-E3D4-BB6D-7053A91E12C0}"/>
              </a:ext>
            </a:extLst>
          </p:cNvPr>
          <p:cNvCxnSpPr>
            <a:cxnSpLocks/>
          </p:cNvCxnSpPr>
          <p:nvPr/>
        </p:nvCxnSpPr>
        <p:spPr>
          <a:xfrm flipH="1" flipV="1">
            <a:off x="2495810" y="1877786"/>
            <a:ext cx="908697" cy="1681843"/>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16" name="TextBox 15">
            <a:extLst>
              <a:ext uri="{FF2B5EF4-FFF2-40B4-BE49-F238E27FC236}">
                <a16:creationId xmlns:a16="http://schemas.microsoft.com/office/drawing/2014/main" id="{A9F34304-977E-D9D9-F2B2-2A97B7469587}"/>
              </a:ext>
            </a:extLst>
          </p:cNvPr>
          <p:cNvSpPr txBox="1"/>
          <p:nvPr/>
        </p:nvSpPr>
        <p:spPr>
          <a:xfrm>
            <a:off x="2947307" y="3559629"/>
            <a:ext cx="2277836" cy="954107"/>
          </a:xfrm>
          <a:prstGeom prst="rect">
            <a:avLst/>
          </a:prstGeom>
          <a:noFill/>
        </p:spPr>
        <p:txBody>
          <a:bodyPr wrap="square" rtlCol="0">
            <a:spAutoFit/>
          </a:bodyPr>
          <a:lstStyle/>
          <a:p>
            <a:r>
              <a:rPr lang="en-US" sz="2800" dirty="0">
                <a:solidFill>
                  <a:schemeClr val="accent2">
                    <a:lumMod val="20000"/>
                    <a:lumOff val="80000"/>
                  </a:schemeClr>
                </a:solidFill>
              </a:rPr>
              <a:t>An array to store keys</a:t>
            </a:r>
          </a:p>
        </p:txBody>
      </p:sp>
      <p:cxnSp>
        <p:nvCxnSpPr>
          <p:cNvPr id="17" name="Straight Arrow Connector 16">
            <a:extLst>
              <a:ext uri="{FF2B5EF4-FFF2-40B4-BE49-F238E27FC236}">
                <a16:creationId xmlns:a16="http://schemas.microsoft.com/office/drawing/2014/main" id="{EA3E960F-FFCF-97CB-722F-E6AD6533407E}"/>
              </a:ext>
            </a:extLst>
          </p:cNvPr>
          <p:cNvCxnSpPr>
            <a:cxnSpLocks/>
          </p:cNvCxnSpPr>
          <p:nvPr/>
        </p:nvCxnSpPr>
        <p:spPr>
          <a:xfrm flipV="1">
            <a:off x="1600200" y="2118214"/>
            <a:ext cx="763641" cy="1258172"/>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EEB67D72-9E0F-65F0-A008-9BF15532A501}"/>
              </a:ext>
            </a:extLst>
          </p:cNvPr>
          <p:cNvCxnSpPr>
            <a:cxnSpLocks/>
          </p:cNvCxnSpPr>
          <p:nvPr/>
        </p:nvCxnSpPr>
        <p:spPr>
          <a:xfrm flipH="1" flipV="1">
            <a:off x="3294569" y="2294583"/>
            <a:ext cx="2118354" cy="1008672"/>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27" name="TextBox 26">
            <a:extLst>
              <a:ext uri="{FF2B5EF4-FFF2-40B4-BE49-F238E27FC236}">
                <a16:creationId xmlns:a16="http://schemas.microsoft.com/office/drawing/2014/main" id="{E3B842B9-DFDF-F8C8-352E-54043E0A2487}"/>
              </a:ext>
            </a:extLst>
          </p:cNvPr>
          <p:cNvSpPr txBox="1"/>
          <p:nvPr/>
        </p:nvSpPr>
        <p:spPr>
          <a:xfrm>
            <a:off x="603487" y="3303255"/>
            <a:ext cx="3127592" cy="954107"/>
          </a:xfrm>
          <a:prstGeom prst="rect">
            <a:avLst/>
          </a:prstGeom>
          <a:noFill/>
        </p:spPr>
        <p:txBody>
          <a:bodyPr wrap="square" rtlCol="0">
            <a:spAutoFit/>
          </a:bodyPr>
          <a:lstStyle/>
          <a:p>
            <a:r>
              <a:rPr lang="en-US" sz="2800" dirty="0">
                <a:solidFill>
                  <a:schemeClr val="accent2">
                    <a:lumMod val="20000"/>
                    <a:lumOff val="80000"/>
                  </a:schemeClr>
                </a:solidFill>
              </a:rPr>
              <a:t>Number of children in a node</a:t>
            </a:r>
          </a:p>
        </p:txBody>
      </p:sp>
      <p:sp>
        <p:nvSpPr>
          <p:cNvPr id="34" name="TextBox 33">
            <a:extLst>
              <a:ext uri="{FF2B5EF4-FFF2-40B4-BE49-F238E27FC236}">
                <a16:creationId xmlns:a16="http://schemas.microsoft.com/office/drawing/2014/main" id="{0B5719AE-98F6-EE7E-6E3B-77EC51A42AA6}"/>
              </a:ext>
            </a:extLst>
          </p:cNvPr>
          <p:cNvSpPr txBox="1"/>
          <p:nvPr/>
        </p:nvSpPr>
        <p:spPr>
          <a:xfrm>
            <a:off x="5151664" y="3242998"/>
            <a:ext cx="3298372" cy="954107"/>
          </a:xfrm>
          <a:prstGeom prst="rect">
            <a:avLst/>
          </a:prstGeom>
          <a:noFill/>
        </p:spPr>
        <p:txBody>
          <a:bodyPr wrap="square" rtlCol="0">
            <a:spAutoFit/>
          </a:bodyPr>
          <a:lstStyle/>
          <a:p>
            <a:r>
              <a:rPr lang="en-US" sz="2800" dirty="0">
                <a:solidFill>
                  <a:schemeClr val="accent2">
                    <a:lumMod val="20000"/>
                    <a:lumOff val="80000"/>
                  </a:schemeClr>
                </a:solidFill>
              </a:rPr>
              <a:t>A list of pointers for children of a node</a:t>
            </a:r>
          </a:p>
        </p:txBody>
      </p:sp>
    </p:spTree>
    <p:extLst>
      <p:ext uri="{BB962C8B-B14F-4D97-AF65-F5344CB8AC3E}">
        <p14:creationId xmlns:p14="http://schemas.microsoft.com/office/powerpoint/2010/main" val="25511123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1" presetClass="emph" presetSubtype="0" repeatCount="indefinite" fill="hold" nodeType="afterEffect">
                                  <p:stCondLst>
                                    <p:cond delay="1000"/>
                                  </p:stCondLst>
                                  <p:childTnLst>
                                    <p:animClr clrSpc="hsl" dir="cw">
                                      <p:cBhvr override="childStyle">
                                        <p:cTn id="27" dur="1000" fill="hold"/>
                                        <p:tgtEl>
                                          <p:spTgt spid="4"/>
                                        </p:tgtEl>
                                        <p:attrNameLst>
                                          <p:attrName>style.color</p:attrName>
                                        </p:attrNameLst>
                                      </p:cBhvr>
                                      <p:by>
                                        <p:hsl h="7200000" s="0" l="0"/>
                                      </p:by>
                                    </p:animClr>
                                    <p:animClr clrSpc="hsl" dir="cw">
                                      <p:cBhvr>
                                        <p:cTn id="28" dur="1000" fill="hold"/>
                                        <p:tgtEl>
                                          <p:spTgt spid="4"/>
                                        </p:tgtEl>
                                        <p:attrNameLst>
                                          <p:attrName>fillcolor</p:attrName>
                                        </p:attrNameLst>
                                      </p:cBhvr>
                                      <p:by>
                                        <p:hsl h="7200000" s="0" l="0"/>
                                      </p:by>
                                    </p:animClr>
                                    <p:animClr clrSpc="hsl" dir="cw">
                                      <p:cBhvr>
                                        <p:cTn id="29" dur="1000" fill="hold"/>
                                        <p:tgtEl>
                                          <p:spTgt spid="4"/>
                                        </p:tgtEl>
                                        <p:attrNameLst>
                                          <p:attrName>stroke.color</p:attrName>
                                        </p:attrNameLst>
                                      </p:cBhvr>
                                      <p:by>
                                        <p:hsl h="7200000" s="0" l="0"/>
                                      </p:by>
                                    </p:animClr>
                                    <p:set>
                                      <p:cBhvr>
                                        <p:cTn id="30" dur="1000" fill="hold"/>
                                        <p:tgtEl>
                                          <p:spTgt spid="4"/>
                                        </p:tgtEl>
                                        <p:attrNameLst>
                                          <p:attrName>fill.type</p:attrName>
                                        </p:attrNameLst>
                                      </p:cBhvr>
                                      <p:to>
                                        <p:strVal val="solid"/>
                                      </p:to>
                                    </p:set>
                                  </p:childTnLst>
                                </p:cTn>
                              </p:par>
                              <p:par>
                                <p:cTn id="31" presetID="21" presetClass="emph" presetSubtype="0" repeatCount="indefinite" fill="hold" grpId="1" nodeType="withEffect">
                                  <p:stCondLst>
                                    <p:cond delay="1000"/>
                                  </p:stCondLst>
                                  <p:childTnLst>
                                    <p:animClr clrSpc="hsl" dir="cw">
                                      <p:cBhvr override="childStyle">
                                        <p:cTn id="32" dur="1000" fill="hold"/>
                                        <p:tgtEl>
                                          <p:spTgt spid="10"/>
                                        </p:tgtEl>
                                        <p:attrNameLst>
                                          <p:attrName>style.color</p:attrName>
                                        </p:attrNameLst>
                                      </p:cBhvr>
                                      <p:by>
                                        <p:hsl h="7200000" s="0" l="0"/>
                                      </p:by>
                                    </p:animClr>
                                    <p:animClr clrSpc="hsl" dir="cw">
                                      <p:cBhvr>
                                        <p:cTn id="33" dur="1000" fill="hold"/>
                                        <p:tgtEl>
                                          <p:spTgt spid="10"/>
                                        </p:tgtEl>
                                        <p:attrNameLst>
                                          <p:attrName>fillcolor</p:attrName>
                                        </p:attrNameLst>
                                      </p:cBhvr>
                                      <p:by>
                                        <p:hsl h="7200000" s="0" l="0"/>
                                      </p:by>
                                    </p:animClr>
                                    <p:animClr clrSpc="hsl" dir="cw">
                                      <p:cBhvr>
                                        <p:cTn id="34" dur="1000" fill="hold"/>
                                        <p:tgtEl>
                                          <p:spTgt spid="10"/>
                                        </p:tgtEl>
                                        <p:attrNameLst>
                                          <p:attrName>stroke.color</p:attrName>
                                        </p:attrNameLst>
                                      </p:cBhvr>
                                      <p:by>
                                        <p:hsl h="7200000" s="0" l="0"/>
                                      </p:by>
                                    </p:animClr>
                                    <p:set>
                                      <p:cBhvr>
                                        <p:cTn id="35" dur="1000" fill="hold"/>
                                        <p:tgtEl>
                                          <p:spTgt spid="10"/>
                                        </p:tgtEl>
                                        <p:attrNameLst>
                                          <p:attrName>fill.type</p:attrName>
                                        </p:attrNameLst>
                                      </p:cBhvr>
                                      <p:to>
                                        <p:strVal val="solid"/>
                                      </p:to>
                                    </p:set>
                                  </p:childTnLst>
                                </p:cTn>
                              </p:par>
                              <p:par>
                                <p:cTn id="36" presetID="21" presetClass="emph" presetSubtype="0" repeatCount="indefinite" fill="hold" nodeType="withEffect">
                                  <p:stCondLst>
                                    <p:cond delay="1000"/>
                                  </p:stCondLst>
                                  <p:childTnLst>
                                    <p:animClr clrSpc="hsl" dir="cw">
                                      <p:cBhvr override="childStyle">
                                        <p:cTn id="37" dur="1000" fill="hold"/>
                                        <p:tgtEl>
                                          <p:spTgt spid="13"/>
                                        </p:tgtEl>
                                        <p:attrNameLst>
                                          <p:attrName>style.color</p:attrName>
                                        </p:attrNameLst>
                                      </p:cBhvr>
                                      <p:by>
                                        <p:hsl h="7200000" s="0" l="0"/>
                                      </p:by>
                                    </p:animClr>
                                    <p:animClr clrSpc="hsl" dir="cw">
                                      <p:cBhvr>
                                        <p:cTn id="38" dur="1000" fill="hold"/>
                                        <p:tgtEl>
                                          <p:spTgt spid="13"/>
                                        </p:tgtEl>
                                        <p:attrNameLst>
                                          <p:attrName>fillcolor</p:attrName>
                                        </p:attrNameLst>
                                      </p:cBhvr>
                                      <p:by>
                                        <p:hsl h="7200000" s="0" l="0"/>
                                      </p:by>
                                    </p:animClr>
                                    <p:animClr clrSpc="hsl" dir="cw">
                                      <p:cBhvr>
                                        <p:cTn id="39" dur="1000" fill="hold"/>
                                        <p:tgtEl>
                                          <p:spTgt spid="13"/>
                                        </p:tgtEl>
                                        <p:attrNameLst>
                                          <p:attrName>stroke.color</p:attrName>
                                        </p:attrNameLst>
                                      </p:cBhvr>
                                      <p:by>
                                        <p:hsl h="7200000" s="0" l="0"/>
                                      </p:by>
                                    </p:animClr>
                                    <p:set>
                                      <p:cBhvr>
                                        <p:cTn id="40" dur="1000" fill="hold"/>
                                        <p:tgtEl>
                                          <p:spTgt spid="13"/>
                                        </p:tgtEl>
                                        <p:attrNameLst>
                                          <p:attrName>fill.type</p:attrName>
                                        </p:attrNameLst>
                                      </p:cBhvr>
                                      <p:to>
                                        <p:strVal val="solid"/>
                                      </p:to>
                                    </p:set>
                                  </p:childTnLst>
                                </p:cTn>
                              </p:par>
                              <p:par>
                                <p:cTn id="41" presetID="21" presetClass="emph" presetSubtype="0" repeatCount="indefinite" fill="hold" grpId="1" nodeType="withEffect">
                                  <p:stCondLst>
                                    <p:cond delay="1000"/>
                                  </p:stCondLst>
                                  <p:childTnLst>
                                    <p:animClr clrSpc="hsl" dir="cw">
                                      <p:cBhvr override="childStyle">
                                        <p:cTn id="42" dur="1000" fill="hold"/>
                                        <p:tgtEl>
                                          <p:spTgt spid="16"/>
                                        </p:tgtEl>
                                        <p:attrNameLst>
                                          <p:attrName>style.color</p:attrName>
                                        </p:attrNameLst>
                                      </p:cBhvr>
                                      <p:by>
                                        <p:hsl h="7200000" s="0" l="0"/>
                                      </p:by>
                                    </p:animClr>
                                    <p:animClr clrSpc="hsl" dir="cw">
                                      <p:cBhvr>
                                        <p:cTn id="43" dur="1000" fill="hold"/>
                                        <p:tgtEl>
                                          <p:spTgt spid="16"/>
                                        </p:tgtEl>
                                        <p:attrNameLst>
                                          <p:attrName>fillcolor</p:attrName>
                                        </p:attrNameLst>
                                      </p:cBhvr>
                                      <p:by>
                                        <p:hsl h="7200000" s="0" l="0"/>
                                      </p:by>
                                    </p:animClr>
                                    <p:animClr clrSpc="hsl" dir="cw">
                                      <p:cBhvr>
                                        <p:cTn id="44" dur="1000" fill="hold"/>
                                        <p:tgtEl>
                                          <p:spTgt spid="16"/>
                                        </p:tgtEl>
                                        <p:attrNameLst>
                                          <p:attrName>stroke.color</p:attrName>
                                        </p:attrNameLst>
                                      </p:cBhvr>
                                      <p:by>
                                        <p:hsl h="7200000" s="0" l="0"/>
                                      </p:by>
                                    </p:animClr>
                                    <p:set>
                                      <p:cBhvr>
                                        <p:cTn id="45" dur="1000" fill="hold"/>
                                        <p:tgtEl>
                                          <p:spTgt spid="16"/>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42" presetClass="exit" presetSubtype="0" fill="hold" nodeType="clickEffect">
                                  <p:stCondLst>
                                    <p:cond delay="0"/>
                                  </p:stCondLst>
                                  <p:childTnLst>
                                    <p:animEffect transition="out" filter="fade">
                                      <p:cBhvr>
                                        <p:cTn id="49" dur="1000"/>
                                        <p:tgtEl>
                                          <p:spTgt spid="4"/>
                                        </p:tgtEl>
                                      </p:cBhvr>
                                    </p:animEffect>
                                    <p:anim calcmode="lin" valueType="num">
                                      <p:cBhvr>
                                        <p:cTn id="50" dur="1000"/>
                                        <p:tgtEl>
                                          <p:spTgt spid="4"/>
                                        </p:tgtEl>
                                        <p:attrNameLst>
                                          <p:attrName>ppt_x</p:attrName>
                                        </p:attrNameLst>
                                      </p:cBhvr>
                                      <p:tavLst>
                                        <p:tav tm="0">
                                          <p:val>
                                            <p:strVal val="ppt_x"/>
                                          </p:val>
                                        </p:tav>
                                        <p:tav tm="100000">
                                          <p:val>
                                            <p:strVal val="ppt_x"/>
                                          </p:val>
                                        </p:tav>
                                      </p:tavLst>
                                    </p:anim>
                                    <p:anim calcmode="lin" valueType="num">
                                      <p:cBhvr>
                                        <p:cTn id="51" dur="1000"/>
                                        <p:tgtEl>
                                          <p:spTgt spid="4"/>
                                        </p:tgtEl>
                                        <p:attrNameLst>
                                          <p:attrName>ppt_y</p:attrName>
                                        </p:attrNameLst>
                                      </p:cBhvr>
                                      <p:tavLst>
                                        <p:tav tm="0">
                                          <p:val>
                                            <p:strVal val="ppt_y"/>
                                          </p:val>
                                        </p:tav>
                                        <p:tav tm="100000">
                                          <p:val>
                                            <p:strVal val="ppt_y+.1"/>
                                          </p:val>
                                        </p:tav>
                                      </p:tavLst>
                                    </p:anim>
                                    <p:set>
                                      <p:cBhvr>
                                        <p:cTn id="52" dur="1" fill="hold">
                                          <p:stCondLst>
                                            <p:cond delay="999"/>
                                          </p:stCondLst>
                                        </p:cTn>
                                        <p:tgtEl>
                                          <p:spTgt spid="4"/>
                                        </p:tgtEl>
                                        <p:attrNameLst>
                                          <p:attrName>style.visibility</p:attrName>
                                        </p:attrNameLst>
                                      </p:cBhvr>
                                      <p:to>
                                        <p:strVal val="hidden"/>
                                      </p:to>
                                    </p:set>
                                  </p:childTnLst>
                                </p:cTn>
                              </p:par>
                              <p:par>
                                <p:cTn id="53" presetID="42" presetClass="exit" presetSubtype="0" fill="hold" grpId="2" nodeType="withEffect">
                                  <p:stCondLst>
                                    <p:cond delay="0"/>
                                  </p:stCondLst>
                                  <p:childTnLst>
                                    <p:animEffect transition="out" filter="fade">
                                      <p:cBhvr>
                                        <p:cTn id="54" dur="1000"/>
                                        <p:tgtEl>
                                          <p:spTgt spid="10"/>
                                        </p:tgtEl>
                                      </p:cBhvr>
                                    </p:animEffect>
                                    <p:anim calcmode="lin" valueType="num">
                                      <p:cBhvr>
                                        <p:cTn id="55" dur="1000"/>
                                        <p:tgtEl>
                                          <p:spTgt spid="10"/>
                                        </p:tgtEl>
                                        <p:attrNameLst>
                                          <p:attrName>ppt_x</p:attrName>
                                        </p:attrNameLst>
                                      </p:cBhvr>
                                      <p:tavLst>
                                        <p:tav tm="0">
                                          <p:val>
                                            <p:strVal val="ppt_x"/>
                                          </p:val>
                                        </p:tav>
                                        <p:tav tm="100000">
                                          <p:val>
                                            <p:strVal val="ppt_x"/>
                                          </p:val>
                                        </p:tav>
                                      </p:tavLst>
                                    </p:anim>
                                    <p:anim calcmode="lin" valueType="num">
                                      <p:cBhvr>
                                        <p:cTn id="56" dur="1000"/>
                                        <p:tgtEl>
                                          <p:spTgt spid="10"/>
                                        </p:tgtEl>
                                        <p:attrNameLst>
                                          <p:attrName>ppt_y</p:attrName>
                                        </p:attrNameLst>
                                      </p:cBhvr>
                                      <p:tavLst>
                                        <p:tav tm="0">
                                          <p:val>
                                            <p:strVal val="ppt_y"/>
                                          </p:val>
                                        </p:tav>
                                        <p:tav tm="100000">
                                          <p:val>
                                            <p:strVal val="ppt_y+.1"/>
                                          </p:val>
                                        </p:tav>
                                      </p:tavLst>
                                    </p:anim>
                                    <p:set>
                                      <p:cBhvr>
                                        <p:cTn id="57" dur="1" fill="hold">
                                          <p:stCondLst>
                                            <p:cond delay="999"/>
                                          </p:stCondLst>
                                        </p:cTn>
                                        <p:tgtEl>
                                          <p:spTgt spid="10"/>
                                        </p:tgtEl>
                                        <p:attrNameLst>
                                          <p:attrName>style.visibility</p:attrName>
                                        </p:attrNameLst>
                                      </p:cBhvr>
                                      <p:to>
                                        <p:strVal val="hidden"/>
                                      </p:to>
                                    </p:set>
                                  </p:childTnLst>
                                </p:cTn>
                              </p:par>
                              <p:par>
                                <p:cTn id="58" presetID="42" presetClass="exit" presetSubtype="0" fill="hold" nodeType="withEffect">
                                  <p:stCondLst>
                                    <p:cond delay="0"/>
                                  </p:stCondLst>
                                  <p:childTnLst>
                                    <p:animEffect transition="out" filter="fade">
                                      <p:cBhvr>
                                        <p:cTn id="59" dur="1000"/>
                                        <p:tgtEl>
                                          <p:spTgt spid="13"/>
                                        </p:tgtEl>
                                      </p:cBhvr>
                                    </p:animEffect>
                                    <p:anim calcmode="lin" valueType="num">
                                      <p:cBhvr>
                                        <p:cTn id="60" dur="1000"/>
                                        <p:tgtEl>
                                          <p:spTgt spid="13"/>
                                        </p:tgtEl>
                                        <p:attrNameLst>
                                          <p:attrName>ppt_x</p:attrName>
                                        </p:attrNameLst>
                                      </p:cBhvr>
                                      <p:tavLst>
                                        <p:tav tm="0">
                                          <p:val>
                                            <p:strVal val="ppt_x"/>
                                          </p:val>
                                        </p:tav>
                                        <p:tav tm="100000">
                                          <p:val>
                                            <p:strVal val="ppt_x"/>
                                          </p:val>
                                        </p:tav>
                                      </p:tavLst>
                                    </p:anim>
                                    <p:anim calcmode="lin" valueType="num">
                                      <p:cBhvr>
                                        <p:cTn id="61" dur="1000"/>
                                        <p:tgtEl>
                                          <p:spTgt spid="13"/>
                                        </p:tgtEl>
                                        <p:attrNameLst>
                                          <p:attrName>ppt_y</p:attrName>
                                        </p:attrNameLst>
                                      </p:cBhvr>
                                      <p:tavLst>
                                        <p:tav tm="0">
                                          <p:val>
                                            <p:strVal val="ppt_y"/>
                                          </p:val>
                                        </p:tav>
                                        <p:tav tm="100000">
                                          <p:val>
                                            <p:strVal val="ppt_y+.1"/>
                                          </p:val>
                                        </p:tav>
                                      </p:tavLst>
                                    </p:anim>
                                    <p:set>
                                      <p:cBhvr>
                                        <p:cTn id="62" dur="1" fill="hold">
                                          <p:stCondLst>
                                            <p:cond delay="999"/>
                                          </p:stCondLst>
                                        </p:cTn>
                                        <p:tgtEl>
                                          <p:spTgt spid="13"/>
                                        </p:tgtEl>
                                        <p:attrNameLst>
                                          <p:attrName>style.visibility</p:attrName>
                                        </p:attrNameLst>
                                      </p:cBhvr>
                                      <p:to>
                                        <p:strVal val="hidden"/>
                                      </p:to>
                                    </p:set>
                                  </p:childTnLst>
                                </p:cTn>
                              </p:par>
                              <p:par>
                                <p:cTn id="63" presetID="42" presetClass="exit" presetSubtype="0" fill="hold" grpId="2" nodeType="withEffect">
                                  <p:stCondLst>
                                    <p:cond delay="0"/>
                                  </p:stCondLst>
                                  <p:childTnLst>
                                    <p:animEffect transition="out" filter="fade">
                                      <p:cBhvr>
                                        <p:cTn id="64" dur="1000"/>
                                        <p:tgtEl>
                                          <p:spTgt spid="16"/>
                                        </p:tgtEl>
                                      </p:cBhvr>
                                    </p:animEffect>
                                    <p:anim calcmode="lin" valueType="num">
                                      <p:cBhvr>
                                        <p:cTn id="65" dur="1000"/>
                                        <p:tgtEl>
                                          <p:spTgt spid="16"/>
                                        </p:tgtEl>
                                        <p:attrNameLst>
                                          <p:attrName>ppt_x</p:attrName>
                                        </p:attrNameLst>
                                      </p:cBhvr>
                                      <p:tavLst>
                                        <p:tav tm="0">
                                          <p:val>
                                            <p:strVal val="ppt_x"/>
                                          </p:val>
                                        </p:tav>
                                        <p:tav tm="100000">
                                          <p:val>
                                            <p:strVal val="ppt_x"/>
                                          </p:val>
                                        </p:tav>
                                      </p:tavLst>
                                    </p:anim>
                                    <p:anim calcmode="lin" valueType="num">
                                      <p:cBhvr>
                                        <p:cTn id="66" dur="1000"/>
                                        <p:tgtEl>
                                          <p:spTgt spid="16"/>
                                        </p:tgtEl>
                                        <p:attrNameLst>
                                          <p:attrName>ppt_y</p:attrName>
                                        </p:attrNameLst>
                                      </p:cBhvr>
                                      <p:tavLst>
                                        <p:tav tm="0">
                                          <p:val>
                                            <p:strVal val="ppt_y"/>
                                          </p:val>
                                        </p:tav>
                                        <p:tav tm="100000">
                                          <p:val>
                                            <p:strVal val="ppt_y+.1"/>
                                          </p:val>
                                        </p:tav>
                                      </p:tavLst>
                                    </p:anim>
                                    <p:set>
                                      <p:cBhvr>
                                        <p:cTn id="67" dur="1" fill="hold">
                                          <p:stCondLst>
                                            <p:cond delay="999"/>
                                          </p:stCondLst>
                                        </p:cTn>
                                        <p:tgtEl>
                                          <p:spTgt spid="16"/>
                                        </p:tgtEl>
                                        <p:attrNameLst>
                                          <p:attrName>style.visibility</p:attrName>
                                        </p:attrNameLst>
                                      </p:cBhvr>
                                      <p:to>
                                        <p:strVal val="hidden"/>
                                      </p:to>
                                    </p:set>
                                  </p:childTnLst>
                                </p:cTn>
                              </p:par>
                              <p:par>
                                <p:cTn id="68" presetID="42" presetClass="entr" presetSubtype="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1000"/>
                                        <p:tgtEl>
                                          <p:spTgt spid="34"/>
                                        </p:tgtEl>
                                      </p:cBhvr>
                                    </p:animEffect>
                                    <p:anim calcmode="lin" valueType="num">
                                      <p:cBhvr>
                                        <p:cTn id="71" dur="1000" fill="hold"/>
                                        <p:tgtEl>
                                          <p:spTgt spid="34"/>
                                        </p:tgtEl>
                                        <p:attrNameLst>
                                          <p:attrName>ppt_x</p:attrName>
                                        </p:attrNameLst>
                                      </p:cBhvr>
                                      <p:tavLst>
                                        <p:tav tm="0">
                                          <p:val>
                                            <p:strVal val="#ppt_x"/>
                                          </p:val>
                                        </p:tav>
                                        <p:tav tm="100000">
                                          <p:val>
                                            <p:strVal val="#ppt_x"/>
                                          </p:val>
                                        </p:tav>
                                      </p:tavLst>
                                    </p:anim>
                                    <p:anim calcmode="lin" valueType="num">
                                      <p:cBhvr>
                                        <p:cTn id="72" dur="1000" fill="hold"/>
                                        <p:tgtEl>
                                          <p:spTgt spid="34"/>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1000"/>
                                        <p:tgtEl>
                                          <p:spTgt spid="18"/>
                                        </p:tgtEl>
                                      </p:cBhvr>
                                    </p:animEffect>
                                    <p:anim calcmode="lin" valueType="num">
                                      <p:cBhvr>
                                        <p:cTn id="76" dur="1000" fill="hold"/>
                                        <p:tgtEl>
                                          <p:spTgt spid="18"/>
                                        </p:tgtEl>
                                        <p:attrNameLst>
                                          <p:attrName>ppt_x</p:attrName>
                                        </p:attrNameLst>
                                      </p:cBhvr>
                                      <p:tavLst>
                                        <p:tav tm="0">
                                          <p:val>
                                            <p:strVal val="#ppt_x"/>
                                          </p:val>
                                        </p:tav>
                                        <p:tav tm="100000">
                                          <p:val>
                                            <p:strVal val="#ppt_x"/>
                                          </p:val>
                                        </p:tav>
                                      </p:tavLst>
                                    </p:anim>
                                    <p:anim calcmode="lin" valueType="num">
                                      <p:cBhvr>
                                        <p:cTn id="77" dur="1000" fill="hold"/>
                                        <p:tgtEl>
                                          <p:spTgt spid="18"/>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fade">
                                      <p:cBhvr>
                                        <p:cTn id="80" dur="1000"/>
                                        <p:tgtEl>
                                          <p:spTgt spid="17"/>
                                        </p:tgtEl>
                                      </p:cBhvr>
                                    </p:animEffect>
                                    <p:anim calcmode="lin" valueType="num">
                                      <p:cBhvr>
                                        <p:cTn id="81" dur="1000" fill="hold"/>
                                        <p:tgtEl>
                                          <p:spTgt spid="17"/>
                                        </p:tgtEl>
                                        <p:attrNameLst>
                                          <p:attrName>ppt_x</p:attrName>
                                        </p:attrNameLst>
                                      </p:cBhvr>
                                      <p:tavLst>
                                        <p:tav tm="0">
                                          <p:val>
                                            <p:strVal val="#ppt_x"/>
                                          </p:val>
                                        </p:tav>
                                        <p:tav tm="100000">
                                          <p:val>
                                            <p:strVal val="#ppt_x"/>
                                          </p:val>
                                        </p:tav>
                                      </p:tavLst>
                                    </p:anim>
                                    <p:anim calcmode="lin" valueType="num">
                                      <p:cBhvr>
                                        <p:cTn id="82" dur="1000" fill="hold"/>
                                        <p:tgtEl>
                                          <p:spTgt spid="17"/>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1000"/>
                                        <p:tgtEl>
                                          <p:spTgt spid="27"/>
                                        </p:tgtEl>
                                      </p:cBhvr>
                                    </p:animEffect>
                                    <p:anim calcmode="lin" valueType="num">
                                      <p:cBhvr>
                                        <p:cTn id="86" dur="1000" fill="hold"/>
                                        <p:tgtEl>
                                          <p:spTgt spid="27"/>
                                        </p:tgtEl>
                                        <p:attrNameLst>
                                          <p:attrName>ppt_x</p:attrName>
                                        </p:attrNameLst>
                                      </p:cBhvr>
                                      <p:tavLst>
                                        <p:tav tm="0">
                                          <p:val>
                                            <p:strVal val="#ppt_x"/>
                                          </p:val>
                                        </p:tav>
                                        <p:tav tm="100000">
                                          <p:val>
                                            <p:strVal val="#ppt_x"/>
                                          </p:val>
                                        </p:tav>
                                      </p:tavLst>
                                    </p:anim>
                                    <p:anim calcmode="lin" valueType="num">
                                      <p:cBhvr>
                                        <p:cTn id="87" dur="1000" fill="hold"/>
                                        <p:tgtEl>
                                          <p:spTgt spid="27"/>
                                        </p:tgtEl>
                                        <p:attrNameLst>
                                          <p:attrName>ppt_y</p:attrName>
                                        </p:attrNameLst>
                                      </p:cBhvr>
                                      <p:tavLst>
                                        <p:tav tm="0">
                                          <p:val>
                                            <p:strVal val="#ppt_y+.1"/>
                                          </p:val>
                                        </p:tav>
                                        <p:tav tm="100000">
                                          <p:val>
                                            <p:strVal val="#ppt_y"/>
                                          </p:val>
                                        </p:tav>
                                      </p:tavLst>
                                    </p:anim>
                                  </p:childTnLst>
                                </p:cTn>
                              </p:par>
                            </p:childTnLst>
                          </p:cTn>
                        </p:par>
                        <p:par>
                          <p:cTn id="88" fill="hold">
                            <p:stCondLst>
                              <p:cond delay="1000"/>
                            </p:stCondLst>
                            <p:childTnLst>
                              <p:par>
                                <p:cTn id="89" presetID="21" presetClass="emph" presetSubtype="0" repeatCount="indefinite" fill="hold" grpId="1" nodeType="afterEffect">
                                  <p:stCondLst>
                                    <p:cond delay="0"/>
                                  </p:stCondLst>
                                  <p:endCondLst>
                                    <p:cond evt="onNext" delay="0">
                                      <p:tgtEl>
                                        <p:sldTgt/>
                                      </p:tgtEl>
                                    </p:cond>
                                  </p:endCondLst>
                                  <p:childTnLst>
                                    <p:animClr clrSpc="hsl" dir="cw">
                                      <p:cBhvr override="childStyle">
                                        <p:cTn id="90" dur="1000" fill="hold"/>
                                        <p:tgtEl>
                                          <p:spTgt spid="34"/>
                                        </p:tgtEl>
                                        <p:attrNameLst>
                                          <p:attrName>style.color</p:attrName>
                                        </p:attrNameLst>
                                      </p:cBhvr>
                                      <p:by>
                                        <p:hsl h="7200000" s="0" l="0"/>
                                      </p:by>
                                    </p:animClr>
                                    <p:animClr clrSpc="hsl" dir="cw">
                                      <p:cBhvr>
                                        <p:cTn id="91" dur="1000" fill="hold"/>
                                        <p:tgtEl>
                                          <p:spTgt spid="34"/>
                                        </p:tgtEl>
                                        <p:attrNameLst>
                                          <p:attrName>fillcolor</p:attrName>
                                        </p:attrNameLst>
                                      </p:cBhvr>
                                      <p:by>
                                        <p:hsl h="7200000" s="0" l="0"/>
                                      </p:by>
                                    </p:animClr>
                                    <p:animClr clrSpc="hsl" dir="cw">
                                      <p:cBhvr>
                                        <p:cTn id="92" dur="1000" fill="hold"/>
                                        <p:tgtEl>
                                          <p:spTgt spid="34"/>
                                        </p:tgtEl>
                                        <p:attrNameLst>
                                          <p:attrName>stroke.color</p:attrName>
                                        </p:attrNameLst>
                                      </p:cBhvr>
                                      <p:by>
                                        <p:hsl h="7200000" s="0" l="0"/>
                                      </p:by>
                                    </p:animClr>
                                    <p:set>
                                      <p:cBhvr>
                                        <p:cTn id="93" dur="1000" fill="hold"/>
                                        <p:tgtEl>
                                          <p:spTgt spid="34"/>
                                        </p:tgtEl>
                                        <p:attrNameLst>
                                          <p:attrName>fill.type</p:attrName>
                                        </p:attrNameLst>
                                      </p:cBhvr>
                                      <p:to>
                                        <p:strVal val="solid"/>
                                      </p:to>
                                    </p:set>
                                  </p:childTnLst>
                                </p:cTn>
                              </p:par>
                              <p:par>
                                <p:cTn id="94" presetID="21" presetClass="emph" presetSubtype="0" repeatCount="indefinite" fill="hold" nodeType="withEffect">
                                  <p:stCondLst>
                                    <p:cond delay="0"/>
                                  </p:stCondLst>
                                  <p:endCondLst>
                                    <p:cond evt="onNext" delay="0">
                                      <p:tgtEl>
                                        <p:sldTgt/>
                                      </p:tgtEl>
                                    </p:cond>
                                  </p:endCondLst>
                                  <p:childTnLst>
                                    <p:animClr clrSpc="hsl" dir="cw">
                                      <p:cBhvr override="childStyle">
                                        <p:cTn id="95" dur="1000" fill="hold"/>
                                        <p:tgtEl>
                                          <p:spTgt spid="18"/>
                                        </p:tgtEl>
                                        <p:attrNameLst>
                                          <p:attrName>style.color</p:attrName>
                                        </p:attrNameLst>
                                      </p:cBhvr>
                                      <p:by>
                                        <p:hsl h="7200000" s="0" l="0"/>
                                      </p:by>
                                    </p:animClr>
                                    <p:animClr clrSpc="hsl" dir="cw">
                                      <p:cBhvr>
                                        <p:cTn id="96" dur="1000" fill="hold"/>
                                        <p:tgtEl>
                                          <p:spTgt spid="18"/>
                                        </p:tgtEl>
                                        <p:attrNameLst>
                                          <p:attrName>fillcolor</p:attrName>
                                        </p:attrNameLst>
                                      </p:cBhvr>
                                      <p:by>
                                        <p:hsl h="7200000" s="0" l="0"/>
                                      </p:by>
                                    </p:animClr>
                                    <p:animClr clrSpc="hsl" dir="cw">
                                      <p:cBhvr>
                                        <p:cTn id="97" dur="1000" fill="hold"/>
                                        <p:tgtEl>
                                          <p:spTgt spid="18"/>
                                        </p:tgtEl>
                                        <p:attrNameLst>
                                          <p:attrName>stroke.color</p:attrName>
                                        </p:attrNameLst>
                                      </p:cBhvr>
                                      <p:by>
                                        <p:hsl h="7200000" s="0" l="0"/>
                                      </p:by>
                                    </p:animClr>
                                    <p:set>
                                      <p:cBhvr>
                                        <p:cTn id="98" dur="1000" fill="hold"/>
                                        <p:tgtEl>
                                          <p:spTgt spid="18"/>
                                        </p:tgtEl>
                                        <p:attrNameLst>
                                          <p:attrName>fill.type</p:attrName>
                                        </p:attrNameLst>
                                      </p:cBhvr>
                                      <p:to>
                                        <p:strVal val="solid"/>
                                      </p:to>
                                    </p:set>
                                  </p:childTnLst>
                                </p:cTn>
                              </p:par>
                              <p:par>
                                <p:cTn id="99" presetID="21" presetClass="emph" presetSubtype="0" repeatCount="indefinite" fill="hold" nodeType="withEffect">
                                  <p:stCondLst>
                                    <p:cond delay="0"/>
                                  </p:stCondLst>
                                  <p:endCondLst>
                                    <p:cond evt="onNext" delay="0">
                                      <p:tgtEl>
                                        <p:sldTgt/>
                                      </p:tgtEl>
                                    </p:cond>
                                  </p:endCondLst>
                                  <p:childTnLst>
                                    <p:animClr clrSpc="hsl" dir="cw">
                                      <p:cBhvr override="childStyle">
                                        <p:cTn id="100" dur="1000" fill="hold"/>
                                        <p:tgtEl>
                                          <p:spTgt spid="17"/>
                                        </p:tgtEl>
                                        <p:attrNameLst>
                                          <p:attrName>style.color</p:attrName>
                                        </p:attrNameLst>
                                      </p:cBhvr>
                                      <p:by>
                                        <p:hsl h="7200000" s="0" l="0"/>
                                      </p:by>
                                    </p:animClr>
                                    <p:animClr clrSpc="hsl" dir="cw">
                                      <p:cBhvr>
                                        <p:cTn id="101" dur="1000" fill="hold"/>
                                        <p:tgtEl>
                                          <p:spTgt spid="17"/>
                                        </p:tgtEl>
                                        <p:attrNameLst>
                                          <p:attrName>fillcolor</p:attrName>
                                        </p:attrNameLst>
                                      </p:cBhvr>
                                      <p:by>
                                        <p:hsl h="7200000" s="0" l="0"/>
                                      </p:by>
                                    </p:animClr>
                                    <p:animClr clrSpc="hsl" dir="cw">
                                      <p:cBhvr>
                                        <p:cTn id="102" dur="1000" fill="hold"/>
                                        <p:tgtEl>
                                          <p:spTgt spid="17"/>
                                        </p:tgtEl>
                                        <p:attrNameLst>
                                          <p:attrName>stroke.color</p:attrName>
                                        </p:attrNameLst>
                                      </p:cBhvr>
                                      <p:by>
                                        <p:hsl h="7200000" s="0" l="0"/>
                                      </p:by>
                                    </p:animClr>
                                    <p:set>
                                      <p:cBhvr>
                                        <p:cTn id="103" dur="1000" fill="hold"/>
                                        <p:tgtEl>
                                          <p:spTgt spid="17"/>
                                        </p:tgtEl>
                                        <p:attrNameLst>
                                          <p:attrName>fill.type</p:attrName>
                                        </p:attrNameLst>
                                      </p:cBhvr>
                                      <p:to>
                                        <p:strVal val="solid"/>
                                      </p:to>
                                    </p:set>
                                  </p:childTnLst>
                                </p:cTn>
                              </p:par>
                              <p:par>
                                <p:cTn id="104" presetID="21" presetClass="emph" presetSubtype="0" repeatCount="indefinite" fill="hold" grpId="1" nodeType="withEffect">
                                  <p:stCondLst>
                                    <p:cond delay="0"/>
                                  </p:stCondLst>
                                  <p:endCondLst>
                                    <p:cond evt="onNext" delay="0">
                                      <p:tgtEl>
                                        <p:sldTgt/>
                                      </p:tgtEl>
                                    </p:cond>
                                  </p:endCondLst>
                                  <p:childTnLst>
                                    <p:animClr clrSpc="hsl" dir="cw">
                                      <p:cBhvr override="childStyle">
                                        <p:cTn id="105" dur="1000" fill="hold"/>
                                        <p:tgtEl>
                                          <p:spTgt spid="27"/>
                                        </p:tgtEl>
                                        <p:attrNameLst>
                                          <p:attrName>style.color</p:attrName>
                                        </p:attrNameLst>
                                      </p:cBhvr>
                                      <p:by>
                                        <p:hsl h="7200000" s="0" l="0"/>
                                      </p:by>
                                    </p:animClr>
                                    <p:animClr clrSpc="hsl" dir="cw">
                                      <p:cBhvr>
                                        <p:cTn id="106" dur="1000" fill="hold"/>
                                        <p:tgtEl>
                                          <p:spTgt spid="27"/>
                                        </p:tgtEl>
                                        <p:attrNameLst>
                                          <p:attrName>fillcolor</p:attrName>
                                        </p:attrNameLst>
                                      </p:cBhvr>
                                      <p:by>
                                        <p:hsl h="7200000" s="0" l="0"/>
                                      </p:by>
                                    </p:animClr>
                                    <p:animClr clrSpc="hsl" dir="cw">
                                      <p:cBhvr>
                                        <p:cTn id="107" dur="1000" fill="hold"/>
                                        <p:tgtEl>
                                          <p:spTgt spid="27"/>
                                        </p:tgtEl>
                                        <p:attrNameLst>
                                          <p:attrName>stroke.color</p:attrName>
                                        </p:attrNameLst>
                                      </p:cBhvr>
                                      <p:by>
                                        <p:hsl h="7200000" s="0" l="0"/>
                                      </p:by>
                                    </p:animClr>
                                    <p:set>
                                      <p:cBhvr>
                                        <p:cTn id="108" dur="1000" fill="hold"/>
                                        <p:tgtEl>
                                          <p:spTgt spid="2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0" grpId="2"/>
      <p:bldP spid="16" grpId="0"/>
      <p:bldP spid="16" grpId="1"/>
      <p:bldP spid="16" grpId="2"/>
      <p:bldP spid="27" grpId="0"/>
      <p:bldP spid="27" grpId="1"/>
      <p:bldP spid="34" grpId="0"/>
      <p:bldP spid="34"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8FA106-A744-7BAE-2BFD-110AAACC470A}"/>
              </a:ext>
            </a:extLst>
          </p:cNvPr>
          <p:cNvSpPr/>
          <p:nvPr/>
        </p:nvSpPr>
        <p:spPr>
          <a:xfrm>
            <a:off x="1166933" y="142493"/>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sp>
        <p:nvSpPr>
          <p:cNvPr id="3" name="Rectangle 2">
            <a:extLst>
              <a:ext uri="{FF2B5EF4-FFF2-40B4-BE49-F238E27FC236}">
                <a16:creationId xmlns:a16="http://schemas.microsoft.com/office/drawing/2014/main" id="{6F039079-9C52-DE5D-9D1B-CE2C6F157B2E}"/>
              </a:ext>
            </a:extLst>
          </p:cNvPr>
          <p:cNvSpPr/>
          <p:nvPr/>
        </p:nvSpPr>
        <p:spPr>
          <a:xfrm>
            <a:off x="2822572" y="1065823"/>
            <a:ext cx="3368231"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EFFICIENCY</a:t>
            </a:r>
          </a:p>
        </p:txBody>
      </p:sp>
      <p:sp>
        <p:nvSpPr>
          <p:cNvPr id="4" name="TextBox 3">
            <a:extLst>
              <a:ext uri="{FF2B5EF4-FFF2-40B4-BE49-F238E27FC236}">
                <a16:creationId xmlns:a16="http://schemas.microsoft.com/office/drawing/2014/main" id="{9C265FEB-873F-6246-8B0D-16054EB81879}"/>
              </a:ext>
            </a:extLst>
          </p:cNvPr>
          <p:cNvSpPr txBox="1"/>
          <p:nvPr/>
        </p:nvSpPr>
        <p:spPr>
          <a:xfrm>
            <a:off x="1085850" y="2171700"/>
            <a:ext cx="7323364" cy="1815882"/>
          </a:xfrm>
          <a:prstGeom prst="rect">
            <a:avLst/>
          </a:prstGeom>
          <a:noFill/>
        </p:spPr>
        <p:txBody>
          <a:bodyPr wrap="square" rtlCol="0">
            <a:spAutoFit/>
          </a:bodyPr>
          <a:lstStyle/>
          <a:p>
            <a:pPr algn="just"/>
            <a:r>
              <a:rPr lang="en-US" sz="2800" dirty="0">
                <a:solidFill>
                  <a:schemeClr val="accent5">
                    <a:lumMod val="20000"/>
                    <a:lumOff val="80000"/>
                  </a:schemeClr>
                </a:solidFill>
                <a:latin typeface="Times New Roman" panose="02020603050405020304" pitchFamily="18" charset="0"/>
                <a:cs typeface="Times New Roman" panose="02020603050405020304" pitchFamily="18" charset="0"/>
              </a:rPr>
              <a:t>However, this structure seem not efficiency when programming, since it’s looking a bit hard to maintain the property. So, we have a small update for this data structure: </a:t>
            </a:r>
          </a:p>
        </p:txBody>
      </p:sp>
      <p:pic>
        <p:nvPicPr>
          <p:cNvPr id="5" name="Picture 4">
            <a:extLst>
              <a:ext uri="{FF2B5EF4-FFF2-40B4-BE49-F238E27FC236}">
                <a16:creationId xmlns:a16="http://schemas.microsoft.com/office/drawing/2014/main" id="{313A47CB-7861-095F-6B6C-AB451D15DE99}"/>
              </a:ext>
            </a:extLst>
          </p:cNvPr>
          <p:cNvPicPr>
            <a:picLocks noChangeAspect="1"/>
          </p:cNvPicPr>
          <p:nvPr/>
        </p:nvPicPr>
        <p:blipFill>
          <a:blip r:embed="rId2"/>
          <a:stretch>
            <a:fillRect/>
          </a:stretch>
        </p:blipFill>
        <p:spPr>
          <a:xfrm>
            <a:off x="136565" y="2469358"/>
            <a:ext cx="8870870" cy="1608319"/>
          </a:xfrm>
          <a:prstGeom prst="rect">
            <a:avLst/>
          </a:prstGeom>
        </p:spPr>
      </p:pic>
      <p:sp>
        <p:nvSpPr>
          <p:cNvPr id="6" name="TextBox 5">
            <a:extLst>
              <a:ext uri="{FF2B5EF4-FFF2-40B4-BE49-F238E27FC236}">
                <a16:creationId xmlns:a16="http://schemas.microsoft.com/office/drawing/2014/main" id="{852E0A60-AA46-96CF-E8C1-52BE603A28C2}"/>
              </a:ext>
            </a:extLst>
          </p:cNvPr>
          <p:cNvSpPr txBox="1"/>
          <p:nvPr/>
        </p:nvSpPr>
        <p:spPr>
          <a:xfrm>
            <a:off x="797553" y="4139352"/>
            <a:ext cx="7418267" cy="954107"/>
          </a:xfrm>
          <a:prstGeom prst="rect">
            <a:avLst/>
          </a:prstGeom>
          <a:noFill/>
        </p:spPr>
        <p:txBody>
          <a:bodyPr wrap="square" rtlCol="0">
            <a:spAutoFit/>
          </a:bodyPr>
          <a:lstStyle/>
          <a:p>
            <a:r>
              <a:rPr lang="en-US" sz="2800" b="1" dirty="0">
                <a:solidFill>
                  <a:schemeClr val="accent5">
                    <a:lumMod val="20000"/>
                    <a:lumOff val="80000"/>
                  </a:schemeClr>
                </a:solidFill>
                <a:latin typeface="Times New Roman" panose="02020603050405020304" pitchFamily="18" charset="0"/>
                <a:cs typeface="Times New Roman" panose="02020603050405020304" pitchFamily="18" charset="0"/>
              </a:rPr>
              <a:t>We add 1 more Boolean variable to check if this node is a leaf or not!</a:t>
            </a:r>
          </a:p>
        </p:txBody>
      </p:sp>
    </p:spTree>
    <p:extLst>
      <p:ext uri="{BB962C8B-B14F-4D97-AF65-F5344CB8AC3E}">
        <p14:creationId xmlns:p14="http://schemas.microsoft.com/office/powerpoint/2010/main" val="11825237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E87DAC-30BF-2717-D77B-76B2F8DA8A97}"/>
              </a:ext>
            </a:extLst>
          </p:cNvPr>
          <p:cNvSpPr/>
          <p:nvPr/>
        </p:nvSpPr>
        <p:spPr>
          <a:xfrm>
            <a:off x="960178" y="224135"/>
            <a:ext cx="7223644"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ADDITIONAL FUNCTION:</a:t>
            </a:r>
          </a:p>
        </p:txBody>
      </p:sp>
      <p:pic>
        <p:nvPicPr>
          <p:cNvPr id="5" name="Picture 4">
            <a:extLst>
              <a:ext uri="{FF2B5EF4-FFF2-40B4-BE49-F238E27FC236}">
                <a16:creationId xmlns:a16="http://schemas.microsoft.com/office/drawing/2014/main" id="{AEB992AB-A99E-9A6F-5B27-B6A7053CEFB1}"/>
              </a:ext>
            </a:extLst>
          </p:cNvPr>
          <p:cNvPicPr>
            <a:picLocks noChangeAspect="1"/>
          </p:cNvPicPr>
          <p:nvPr/>
        </p:nvPicPr>
        <p:blipFill rotWithShape="1">
          <a:blip r:embed="rId2"/>
          <a:srcRect l="1" r="40821"/>
          <a:stretch/>
        </p:blipFill>
        <p:spPr>
          <a:xfrm>
            <a:off x="351064" y="2516981"/>
            <a:ext cx="3558490" cy="2347615"/>
          </a:xfrm>
          <a:prstGeom prst="rect">
            <a:avLst/>
          </a:prstGeom>
        </p:spPr>
      </p:pic>
      <p:sp>
        <p:nvSpPr>
          <p:cNvPr id="6" name="TextBox 5">
            <a:extLst>
              <a:ext uri="{FF2B5EF4-FFF2-40B4-BE49-F238E27FC236}">
                <a16:creationId xmlns:a16="http://schemas.microsoft.com/office/drawing/2014/main" id="{6C30E684-9E51-E2E1-E2DB-E870C13DF1B4}"/>
              </a:ext>
            </a:extLst>
          </p:cNvPr>
          <p:cNvSpPr txBox="1"/>
          <p:nvPr/>
        </p:nvSpPr>
        <p:spPr>
          <a:xfrm>
            <a:off x="4754880" y="2013856"/>
            <a:ext cx="4389120" cy="461665"/>
          </a:xfrm>
          <a:prstGeom prst="rect">
            <a:avLst/>
          </a:prstGeom>
          <a:noFill/>
        </p:spPr>
        <p:txBody>
          <a:bodyPr wrap="square" rtlCol="0">
            <a:spAutoFit/>
          </a:bodyPr>
          <a:lstStyle/>
          <a:p>
            <a:r>
              <a:rPr lang="en-US" sz="2400" dirty="0">
                <a:solidFill>
                  <a:schemeClr val="accent5">
                    <a:lumMod val="20000"/>
                    <a:lumOff val="80000"/>
                  </a:schemeClr>
                </a:solidFill>
                <a:latin typeface="Times New Roman" panose="02020603050405020304" pitchFamily="18" charset="0"/>
                <a:cs typeface="Times New Roman" panose="02020603050405020304" pitchFamily="18" charset="0"/>
              </a:rPr>
              <a:t>Find a valid key in a node</a:t>
            </a:r>
          </a:p>
        </p:txBody>
      </p:sp>
      <p:pic>
        <p:nvPicPr>
          <p:cNvPr id="7" name="Picture 6">
            <a:extLst>
              <a:ext uri="{FF2B5EF4-FFF2-40B4-BE49-F238E27FC236}">
                <a16:creationId xmlns:a16="http://schemas.microsoft.com/office/drawing/2014/main" id="{935AAA82-02B1-EA51-4E6A-CE3029A80150}"/>
              </a:ext>
            </a:extLst>
          </p:cNvPr>
          <p:cNvPicPr>
            <a:picLocks noChangeAspect="1"/>
          </p:cNvPicPr>
          <p:nvPr/>
        </p:nvPicPr>
        <p:blipFill rotWithShape="1">
          <a:blip r:embed="rId3"/>
          <a:srcRect r="30433"/>
          <a:stretch/>
        </p:blipFill>
        <p:spPr>
          <a:xfrm>
            <a:off x="4471549" y="2516980"/>
            <a:ext cx="4389120" cy="2347615"/>
          </a:xfrm>
          <a:prstGeom prst="rect">
            <a:avLst/>
          </a:prstGeom>
        </p:spPr>
      </p:pic>
      <p:sp>
        <p:nvSpPr>
          <p:cNvPr id="8" name="TextBox 7">
            <a:extLst>
              <a:ext uri="{FF2B5EF4-FFF2-40B4-BE49-F238E27FC236}">
                <a16:creationId xmlns:a16="http://schemas.microsoft.com/office/drawing/2014/main" id="{97CE6010-18D9-4247-AD7C-C9D0330EECED}"/>
              </a:ext>
            </a:extLst>
          </p:cNvPr>
          <p:cNvSpPr txBox="1"/>
          <p:nvPr/>
        </p:nvSpPr>
        <p:spPr>
          <a:xfrm>
            <a:off x="399020" y="2013857"/>
            <a:ext cx="3558490" cy="461665"/>
          </a:xfrm>
          <a:prstGeom prst="rect">
            <a:avLst/>
          </a:prstGeom>
          <a:noFill/>
        </p:spPr>
        <p:txBody>
          <a:bodyPr wrap="square" rtlCol="0">
            <a:spAutoFit/>
          </a:bodyPr>
          <a:lstStyle/>
          <a:p>
            <a:r>
              <a:rPr lang="en-US" sz="2400" dirty="0">
                <a:solidFill>
                  <a:schemeClr val="accent5">
                    <a:lumMod val="20000"/>
                    <a:lumOff val="80000"/>
                  </a:schemeClr>
                </a:solidFill>
                <a:latin typeface="Times New Roman" panose="02020603050405020304" pitchFamily="18" charset="0"/>
                <a:cs typeface="Times New Roman" panose="02020603050405020304" pitchFamily="18" charset="0"/>
              </a:rPr>
              <a:t>Creating a node for B-Tree</a:t>
            </a:r>
          </a:p>
        </p:txBody>
      </p:sp>
    </p:spTree>
    <p:extLst>
      <p:ext uri="{BB962C8B-B14F-4D97-AF65-F5344CB8AC3E}">
        <p14:creationId xmlns:p14="http://schemas.microsoft.com/office/powerpoint/2010/main" val="1892487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399353" y="2342385"/>
            <a:ext cx="4018729"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1. INSERTION</a:t>
            </a:r>
          </a:p>
        </p:txBody>
      </p:sp>
    </p:spTree>
    <p:extLst>
      <p:ext uri="{BB962C8B-B14F-4D97-AF65-F5344CB8AC3E}">
        <p14:creationId xmlns:p14="http://schemas.microsoft.com/office/powerpoint/2010/main" val="1307328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0578-1400-9E32-5DF2-84A064D55055}"/>
              </a:ext>
            </a:extLst>
          </p:cNvPr>
          <p:cNvSpPr>
            <a:spLocks noGrp="1"/>
          </p:cNvSpPr>
          <p:nvPr>
            <p:ph type="title"/>
          </p:nvPr>
        </p:nvSpPr>
        <p:spPr>
          <a:xfrm>
            <a:off x="1813959" y="0"/>
            <a:ext cx="6805594" cy="725349"/>
          </a:xfrm>
        </p:spPr>
        <p:txBody>
          <a:bodyPr>
            <a:normAutofit fontScale="90000"/>
          </a:bodyPr>
          <a:lstStyle/>
          <a:p>
            <a:r>
              <a:rPr lang="en-US" b="1" dirty="0">
                <a:effectLst/>
              </a:rPr>
              <a:t>ADDITIONAL FUNCTION IN INSERTION</a:t>
            </a:r>
          </a:p>
        </p:txBody>
      </p:sp>
      <p:sp>
        <p:nvSpPr>
          <p:cNvPr id="4" name="Rectangle 3">
            <a:extLst>
              <a:ext uri="{FF2B5EF4-FFF2-40B4-BE49-F238E27FC236}">
                <a16:creationId xmlns:a16="http://schemas.microsoft.com/office/drawing/2014/main" id="{FE0DF1DB-450A-98DF-BCD6-154E55A98F4E}"/>
              </a:ext>
            </a:extLst>
          </p:cNvPr>
          <p:cNvSpPr/>
          <p:nvPr/>
        </p:nvSpPr>
        <p:spPr>
          <a:xfrm>
            <a:off x="1620526" y="1694587"/>
            <a:ext cx="3387976" cy="175432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Split children</a:t>
            </a:r>
          </a:p>
        </p:txBody>
      </p:sp>
      <p:pic>
        <p:nvPicPr>
          <p:cNvPr id="5" name="Picture 4">
            <a:extLst>
              <a:ext uri="{FF2B5EF4-FFF2-40B4-BE49-F238E27FC236}">
                <a16:creationId xmlns:a16="http://schemas.microsoft.com/office/drawing/2014/main" id="{F0ED6C71-AF34-F8CD-7E70-34F108BE8B53}"/>
              </a:ext>
            </a:extLst>
          </p:cNvPr>
          <p:cNvPicPr>
            <a:picLocks noChangeAspect="1"/>
          </p:cNvPicPr>
          <p:nvPr/>
        </p:nvPicPr>
        <p:blipFill rotWithShape="1">
          <a:blip r:embed="rId2"/>
          <a:srcRect l="1" r="23572"/>
          <a:stretch/>
        </p:blipFill>
        <p:spPr>
          <a:xfrm>
            <a:off x="4815068" y="725349"/>
            <a:ext cx="4023360" cy="4362450"/>
          </a:xfrm>
          <a:prstGeom prst="rect">
            <a:avLst/>
          </a:prstGeom>
        </p:spPr>
      </p:pic>
    </p:spTree>
    <p:extLst>
      <p:ext uri="{BB962C8B-B14F-4D97-AF65-F5344CB8AC3E}">
        <p14:creationId xmlns:p14="http://schemas.microsoft.com/office/powerpoint/2010/main" val="3893940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0578-1400-9E32-5DF2-84A064D55055}"/>
              </a:ext>
            </a:extLst>
          </p:cNvPr>
          <p:cNvSpPr>
            <a:spLocks noGrp="1"/>
          </p:cNvSpPr>
          <p:nvPr>
            <p:ph type="title"/>
          </p:nvPr>
        </p:nvSpPr>
        <p:spPr>
          <a:xfrm>
            <a:off x="1813959" y="0"/>
            <a:ext cx="6805594" cy="725349"/>
          </a:xfrm>
        </p:spPr>
        <p:txBody>
          <a:bodyPr>
            <a:normAutofit fontScale="90000"/>
          </a:bodyPr>
          <a:lstStyle/>
          <a:p>
            <a:r>
              <a:rPr lang="en-US" b="1" dirty="0">
                <a:effectLst/>
              </a:rPr>
              <a:t>ADDITIONAL FUNCTION IN INSERTION</a:t>
            </a:r>
          </a:p>
        </p:txBody>
      </p:sp>
      <p:pic>
        <p:nvPicPr>
          <p:cNvPr id="5" name="Picture 4">
            <a:extLst>
              <a:ext uri="{FF2B5EF4-FFF2-40B4-BE49-F238E27FC236}">
                <a16:creationId xmlns:a16="http://schemas.microsoft.com/office/drawing/2014/main" id="{F0ED6C71-AF34-F8CD-7E70-34F108BE8B53}"/>
              </a:ext>
            </a:extLst>
          </p:cNvPr>
          <p:cNvPicPr>
            <a:picLocks noChangeAspect="1"/>
          </p:cNvPicPr>
          <p:nvPr/>
        </p:nvPicPr>
        <p:blipFill rotWithShape="1">
          <a:blip r:embed="rId2"/>
          <a:srcRect l="1" r="23572"/>
          <a:stretch/>
        </p:blipFill>
        <p:spPr>
          <a:xfrm>
            <a:off x="4815068" y="725349"/>
            <a:ext cx="4023360" cy="4362450"/>
          </a:xfrm>
          <a:prstGeom prst="rect">
            <a:avLst/>
          </a:prstGeom>
        </p:spPr>
      </p:pic>
      <p:sp>
        <p:nvSpPr>
          <p:cNvPr id="6" name="TextBox 5">
            <a:extLst>
              <a:ext uri="{FF2B5EF4-FFF2-40B4-BE49-F238E27FC236}">
                <a16:creationId xmlns:a16="http://schemas.microsoft.com/office/drawing/2014/main" id="{9E6FC55D-3D8E-F9C3-F9D0-4167B4E38C2E}"/>
              </a:ext>
            </a:extLst>
          </p:cNvPr>
          <p:cNvSpPr txBox="1"/>
          <p:nvPr/>
        </p:nvSpPr>
        <p:spPr>
          <a:xfrm>
            <a:off x="1453243" y="1166171"/>
            <a:ext cx="3361825" cy="3251980"/>
          </a:xfrm>
          <a:prstGeom prst="rect">
            <a:avLst/>
          </a:prstGeom>
          <a:noFill/>
        </p:spPr>
        <p:txBody>
          <a:bodyPr wrap="square">
            <a:spAutoFit/>
          </a:bodyPr>
          <a:lstStyle/>
          <a:p>
            <a:pPr marL="342900" marR="0" lvl="0" indent="-342900" algn="just">
              <a:lnSpc>
                <a:spcPct val="115000"/>
              </a:lnSpc>
              <a:spcBef>
                <a:spcPts val="0"/>
              </a:spcBef>
              <a:spcAft>
                <a:spcPts val="1200"/>
              </a:spcAft>
              <a:buFont typeface="Wingdings" panose="05000000000000000000" pitchFamily="2" charset="2"/>
              <a:buChar char=""/>
            </a:pPr>
            <a:r>
              <a:rPr lang="en-US" sz="1800" dirty="0">
                <a:solidFill>
                  <a:srgbClr val="212529"/>
                </a:solidFill>
                <a:effectLst/>
                <a:latin typeface="Times New Roman" panose="02020603050405020304" pitchFamily="18" charset="0"/>
                <a:ea typeface="Times New Roman" panose="02020603050405020304" pitchFamily="18" charset="0"/>
              </a:rPr>
              <a:t>In this function, a child of a parent node name </a:t>
            </a:r>
            <a:r>
              <a:rPr lang="en-US" sz="1800" b="1" i="1" dirty="0">
                <a:solidFill>
                  <a:srgbClr val="212529"/>
                </a:solidFill>
                <a:effectLst/>
                <a:latin typeface="Times New Roman" panose="02020603050405020304" pitchFamily="18" charset="0"/>
                <a:ea typeface="Times New Roman" panose="02020603050405020304" pitchFamily="18" charset="0"/>
              </a:rPr>
              <a:t>y</a:t>
            </a:r>
            <a:r>
              <a:rPr lang="en-US" sz="1800" dirty="0">
                <a:solidFill>
                  <a:srgbClr val="212529"/>
                </a:solidFill>
                <a:effectLst/>
                <a:latin typeface="Times New Roman" panose="02020603050405020304" pitchFamily="18" charset="0"/>
                <a:ea typeface="Times New Roman" panose="02020603050405020304" pitchFamily="18" charset="0"/>
              </a:rPr>
              <a:t> will be split out to 2 children, the first child have the keys from the first key to </a:t>
            </a:r>
            <a:r>
              <a:rPr lang="en-US" sz="1800" dirty="0" err="1">
                <a:solidFill>
                  <a:srgbClr val="212529"/>
                </a:solidFill>
                <a:effectLst/>
                <a:latin typeface="Times New Roman" panose="02020603050405020304" pitchFamily="18" charset="0"/>
                <a:ea typeface="Times New Roman" panose="02020603050405020304" pitchFamily="18" charset="0"/>
              </a:rPr>
              <a:t>i</a:t>
            </a:r>
            <a:r>
              <a:rPr lang="en-US" sz="1800" baseline="30000" dirty="0" err="1">
                <a:solidFill>
                  <a:srgbClr val="212529"/>
                </a:solidFill>
                <a:effectLst/>
                <a:latin typeface="Times New Roman" panose="02020603050405020304" pitchFamily="18" charset="0"/>
                <a:ea typeface="Times New Roman" panose="02020603050405020304" pitchFamily="18" charset="0"/>
              </a:rPr>
              <a:t>th</a:t>
            </a:r>
            <a:r>
              <a:rPr lang="en-US" sz="1800" dirty="0">
                <a:solidFill>
                  <a:srgbClr val="212529"/>
                </a:solidFill>
                <a:effectLst/>
                <a:latin typeface="Times New Roman" panose="02020603050405020304" pitchFamily="18" charset="0"/>
                <a:ea typeface="Times New Roman" panose="02020603050405020304" pitchFamily="18" charset="0"/>
              </a:rPr>
              <a:t> key of the previous child, and the remaining child will have the other keys, and them both connect to the parent of node </a:t>
            </a:r>
            <a:r>
              <a:rPr lang="en-US" sz="1800" b="1" i="1" dirty="0">
                <a:solidFill>
                  <a:srgbClr val="212529"/>
                </a:solidFill>
                <a:effectLst/>
                <a:latin typeface="Times New Roman" panose="02020603050405020304" pitchFamily="18" charset="0"/>
                <a:ea typeface="Times New Roman" panose="02020603050405020304" pitchFamily="18" charset="0"/>
              </a:rPr>
              <a:t>y</a:t>
            </a:r>
            <a:r>
              <a:rPr lang="en-US" sz="1800" dirty="0">
                <a:solidFill>
                  <a:srgbClr val="212529"/>
                </a:solidFill>
                <a:effectLst/>
                <a:latin typeface="Times New Roman" panose="02020603050405020304" pitchFamily="18" charset="0"/>
                <a:ea typeface="Times New Roman" panose="02020603050405020304" pitchFamily="18" charset="0"/>
              </a:rPr>
              <a:t> in the function .</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618220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4" name="Rectangle 3">
            <a:extLst>
              <a:ext uri="{FF2B5EF4-FFF2-40B4-BE49-F238E27FC236}">
                <a16:creationId xmlns:a16="http://schemas.microsoft.com/office/drawing/2014/main" id="{C592B247-08C4-86F9-FF6A-9088CBFAADC2}"/>
              </a:ext>
            </a:extLst>
          </p:cNvPr>
          <p:cNvSpPr/>
          <p:nvPr/>
        </p:nvSpPr>
        <p:spPr>
          <a:xfrm>
            <a:off x="2865666"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12</a:t>
            </a:r>
            <a:endParaRPr lang="en-US" dirty="0">
              <a:solidFill>
                <a:schemeClr val="tx1"/>
              </a:solidFill>
            </a:endParaRPr>
          </a:p>
        </p:txBody>
      </p:sp>
      <p:sp>
        <p:nvSpPr>
          <p:cNvPr id="5" name="Rectangle 4">
            <a:extLst>
              <a:ext uri="{FF2B5EF4-FFF2-40B4-BE49-F238E27FC236}">
                <a16:creationId xmlns:a16="http://schemas.microsoft.com/office/drawing/2014/main" id="{36DC2C8F-ABC9-790A-B2AB-F237136F25D4}"/>
              </a:ext>
            </a:extLst>
          </p:cNvPr>
          <p:cNvSpPr/>
          <p:nvPr/>
        </p:nvSpPr>
        <p:spPr>
          <a:xfrm>
            <a:off x="3967844"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26</a:t>
            </a:r>
          </a:p>
        </p:txBody>
      </p:sp>
      <p:sp>
        <p:nvSpPr>
          <p:cNvPr id="6" name="Rectangle 5">
            <a:extLst>
              <a:ext uri="{FF2B5EF4-FFF2-40B4-BE49-F238E27FC236}">
                <a16:creationId xmlns:a16="http://schemas.microsoft.com/office/drawing/2014/main" id="{62CCDD39-098D-BEB9-4D2F-F753BF4433BB}"/>
              </a:ext>
            </a:extLst>
          </p:cNvPr>
          <p:cNvSpPr/>
          <p:nvPr/>
        </p:nvSpPr>
        <p:spPr>
          <a:xfrm>
            <a:off x="5070022"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sp>
        <p:nvSpPr>
          <p:cNvPr id="7" name="Rectangle 6">
            <a:extLst>
              <a:ext uri="{FF2B5EF4-FFF2-40B4-BE49-F238E27FC236}">
                <a16:creationId xmlns:a16="http://schemas.microsoft.com/office/drawing/2014/main" id="{ED183926-DC26-ECDC-18F5-D41B378713FC}"/>
              </a:ext>
            </a:extLst>
          </p:cNvPr>
          <p:cNvSpPr/>
          <p:nvPr/>
        </p:nvSpPr>
        <p:spPr>
          <a:xfrm>
            <a:off x="6172200"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69</a:t>
            </a:r>
          </a:p>
        </p:txBody>
      </p:sp>
      <p:sp>
        <p:nvSpPr>
          <p:cNvPr id="8" name="Rectangle 7">
            <a:extLst>
              <a:ext uri="{FF2B5EF4-FFF2-40B4-BE49-F238E27FC236}">
                <a16:creationId xmlns:a16="http://schemas.microsoft.com/office/drawing/2014/main" id="{944A0491-9C17-1770-9BBC-4AC89F298C9F}"/>
              </a:ext>
            </a:extLst>
          </p:cNvPr>
          <p:cNvSpPr/>
          <p:nvPr/>
        </p:nvSpPr>
        <p:spPr>
          <a:xfrm>
            <a:off x="7274378"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98</a:t>
            </a:r>
          </a:p>
        </p:txBody>
      </p:sp>
    </p:spTree>
    <p:extLst>
      <p:ext uri="{BB962C8B-B14F-4D97-AF65-F5344CB8AC3E}">
        <p14:creationId xmlns:p14="http://schemas.microsoft.com/office/powerpoint/2010/main" val="1766436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 0 L -0.25 0 E" pathEditMode="relative" ptsTypes="">
                                      <p:cBhvr>
                                        <p:cTn id="6" dur="2000" fill="hold"/>
                                        <p:tgtEl>
                                          <p:spTgt spid="4"/>
                                        </p:tgtEl>
                                        <p:attrNameLst>
                                          <p:attrName>ppt_x</p:attrName>
                                          <p:attrName>ppt_y</p:attrName>
                                        </p:attrNameLst>
                                      </p:cBhvr>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2000" fill="hold"/>
                                        <p:tgtEl>
                                          <p:spTgt spid="5"/>
                                        </p:tgtEl>
                                        <p:attrNameLst>
                                          <p:attrName>ppt_x</p:attrName>
                                          <p:attrName>ppt_y</p:attrName>
                                        </p:attrNameLst>
                                      </p:cBhvr>
                                    </p:animMotion>
                                  </p:childTnLst>
                                </p:cTn>
                              </p:par>
                              <p:par>
                                <p:cTn id="9" presetID="35" presetClass="path" presetSubtype="0" accel="50000" decel="50000" fill="hold" grpId="0" nodeType="withEffect">
                                  <p:stCondLst>
                                    <p:cond delay="0"/>
                                  </p:stCondLst>
                                  <p:childTnLst>
                                    <p:animMotion origin="layout" path="M 0 0 L -0.25 0 E" pathEditMode="relative" ptsTypes="">
                                      <p:cBhvr>
                                        <p:cTn id="10" dur="2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D5181-F565-C9ED-7262-D3C9FD6143B2}"/>
              </a:ext>
            </a:extLst>
          </p:cNvPr>
          <p:cNvSpPr>
            <a:spLocks noGrp="1"/>
          </p:cNvSpPr>
          <p:nvPr>
            <p:ph idx="1"/>
          </p:nvPr>
        </p:nvSpPr>
        <p:spPr>
          <a:xfrm>
            <a:off x="1526721" y="1131888"/>
            <a:ext cx="3282043" cy="3860799"/>
          </a:xfrm>
        </p:spPr>
        <p:txBody>
          <a:bodyPr>
            <a:normAutofit/>
          </a:bodyPr>
          <a:lstStyle/>
          <a:p>
            <a:r>
              <a:rPr lang="en-US" sz="2000" b="1" i="1" dirty="0">
                <a:latin typeface="Times New Roman" panose="02020603050405020304" pitchFamily="18" charset="0"/>
                <a:cs typeface="Times New Roman" panose="02020603050405020304" pitchFamily="18" charset="0"/>
              </a:rPr>
              <a:t>Insert a node whose root wasn’t full :</a:t>
            </a:r>
            <a:br>
              <a:rPr lang="en-US" sz="2000" dirty="0">
                <a:latin typeface="Times New Roman" panose="02020603050405020304" pitchFamily="18" charset="0"/>
                <a:cs typeface="Times New Roman" panose="02020603050405020304" pitchFamily="18" charset="0"/>
              </a:rPr>
            </a:br>
            <a:r>
              <a:rPr lang="en-US" sz="1800" dirty="0">
                <a:solidFill>
                  <a:srgbClr val="212529"/>
                </a:solidFill>
                <a:effectLst/>
                <a:latin typeface="Times New Roman" panose="02020603050405020304" pitchFamily="18" charset="0"/>
                <a:ea typeface="Times New Roman" panose="02020603050405020304" pitchFamily="18" charset="0"/>
              </a:rPr>
              <a:t>This function helps us to insert another key to a Node whose root is not full and save the property of a tree such as: all the keys in the node are in increasing order, …</a:t>
            </a:r>
            <a:endParaRPr lang="en-US"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54030F8-FB1F-D1A5-E452-AD37237F1A40}"/>
              </a:ext>
            </a:extLst>
          </p:cNvPr>
          <p:cNvSpPr>
            <a:spLocks noGrp="1"/>
          </p:cNvSpPr>
          <p:nvPr>
            <p:ph type="title"/>
          </p:nvPr>
        </p:nvSpPr>
        <p:spPr>
          <a:xfrm>
            <a:off x="1735138" y="406400"/>
            <a:ext cx="6804025" cy="725488"/>
          </a:xfrm>
        </p:spPr>
        <p:txBody>
          <a:bodyPr>
            <a:normAutofit fontScale="90000"/>
          </a:bodyPr>
          <a:lstStyle/>
          <a:p>
            <a:r>
              <a:rPr lang="en-US" b="1" dirty="0">
                <a:effectLst/>
              </a:rPr>
              <a:t>ADDITIONAL FUNCTION IN INSERTION</a:t>
            </a:r>
          </a:p>
        </p:txBody>
      </p:sp>
      <p:pic>
        <p:nvPicPr>
          <p:cNvPr id="5" name="Picture 4">
            <a:extLst>
              <a:ext uri="{FF2B5EF4-FFF2-40B4-BE49-F238E27FC236}">
                <a16:creationId xmlns:a16="http://schemas.microsoft.com/office/drawing/2014/main" id="{FADAA719-5853-FFE7-5414-6C48E276BAEB}"/>
              </a:ext>
            </a:extLst>
          </p:cNvPr>
          <p:cNvPicPr>
            <a:picLocks noChangeAspect="1"/>
          </p:cNvPicPr>
          <p:nvPr/>
        </p:nvPicPr>
        <p:blipFill>
          <a:blip r:embed="rId2"/>
          <a:stretch>
            <a:fillRect/>
          </a:stretch>
        </p:blipFill>
        <p:spPr>
          <a:xfrm>
            <a:off x="5026706" y="943294"/>
            <a:ext cx="3512457" cy="4049393"/>
          </a:xfrm>
          <a:prstGeom prst="rect">
            <a:avLst/>
          </a:prstGeom>
        </p:spPr>
      </p:pic>
    </p:spTree>
    <p:extLst>
      <p:ext uri="{BB962C8B-B14F-4D97-AF65-F5344CB8AC3E}">
        <p14:creationId xmlns:p14="http://schemas.microsoft.com/office/powerpoint/2010/main" val="2026387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4" name="Rectangle 3">
            <a:extLst>
              <a:ext uri="{FF2B5EF4-FFF2-40B4-BE49-F238E27FC236}">
                <a16:creationId xmlns:a16="http://schemas.microsoft.com/office/drawing/2014/main" id="{C592B247-08C4-86F9-FF6A-9088CBFAADC2}"/>
              </a:ext>
            </a:extLst>
          </p:cNvPr>
          <p:cNvSpPr/>
          <p:nvPr/>
        </p:nvSpPr>
        <p:spPr>
          <a:xfrm>
            <a:off x="2068284"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endParaRPr lang="en-US" dirty="0">
              <a:solidFill>
                <a:schemeClr val="tx1"/>
              </a:solidFill>
            </a:endParaRPr>
          </a:p>
        </p:txBody>
      </p:sp>
      <p:sp>
        <p:nvSpPr>
          <p:cNvPr id="5" name="Rectangle 4">
            <a:extLst>
              <a:ext uri="{FF2B5EF4-FFF2-40B4-BE49-F238E27FC236}">
                <a16:creationId xmlns:a16="http://schemas.microsoft.com/office/drawing/2014/main" id="{36DC2C8F-ABC9-790A-B2AB-F237136F25D4}"/>
              </a:ext>
            </a:extLst>
          </p:cNvPr>
          <p:cNvSpPr/>
          <p:nvPr/>
        </p:nvSpPr>
        <p:spPr>
          <a:xfrm>
            <a:off x="3367351"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6" name="Rectangle 5">
            <a:extLst>
              <a:ext uri="{FF2B5EF4-FFF2-40B4-BE49-F238E27FC236}">
                <a16:creationId xmlns:a16="http://schemas.microsoft.com/office/drawing/2014/main" id="{62CCDD39-098D-BEB9-4D2F-F753BF4433BB}"/>
              </a:ext>
            </a:extLst>
          </p:cNvPr>
          <p:cNvSpPr/>
          <p:nvPr/>
        </p:nvSpPr>
        <p:spPr>
          <a:xfrm>
            <a:off x="5832780" y="27537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7" name="Rectangle 6">
            <a:extLst>
              <a:ext uri="{FF2B5EF4-FFF2-40B4-BE49-F238E27FC236}">
                <a16:creationId xmlns:a16="http://schemas.microsoft.com/office/drawing/2014/main" id="{ED183926-DC26-ECDC-18F5-D41B378713FC}"/>
              </a:ext>
            </a:extLst>
          </p:cNvPr>
          <p:cNvSpPr/>
          <p:nvPr/>
        </p:nvSpPr>
        <p:spPr>
          <a:xfrm>
            <a:off x="5017204"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14</a:t>
            </a:r>
          </a:p>
        </p:txBody>
      </p:sp>
      <p:sp>
        <p:nvSpPr>
          <p:cNvPr id="8" name="Rectangle 7">
            <a:extLst>
              <a:ext uri="{FF2B5EF4-FFF2-40B4-BE49-F238E27FC236}">
                <a16:creationId xmlns:a16="http://schemas.microsoft.com/office/drawing/2014/main" id="{944A0491-9C17-1770-9BBC-4AC89F298C9F}"/>
              </a:ext>
            </a:extLst>
          </p:cNvPr>
          <p:cNvSpPr/>
          <p:nvPr/>
        </p:nvSpPr>
        <p:spPr>
          <a:xfrm>
            <a:off x="6249456" y="375148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17</a:t>
            </a:r>
          </a:p>
        </p:txBody>
      </p:sp>
      <p:sp>
        <p:nvSpPr>
          <p:cNvPr id="9" name="Rectangle 8">
            <a:extLst>
              <a:ext uri="{FF2B5EF4-FFF2-40B4-BE49-F238E27FC236}">
                <a16:creationId xmlns:a16="http://schemas.microsoft.com/office/drawing/2014/main" id="{2A7F1F09-9C29-E431-0A08-08B5D0078706}"/>
              </a:ext>
            </a:extLst>
          </p:cNvPr>
          <p:cNvSpPr/>
          <p:nvPr/>
        </p:nvSpPr>
        <p:spPr>
          <a:xfrm>
            <a:off x="4823729" y="186281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11</a:t>
            </a:r>
          </a:p>
        </p:txBody>
      </p:sp>
      <p:sp>
        <p:nvSpPr>
          <p:cNvPr id="10" name="Rectangle 9">
            <a:extLst>
              <a:ext uri="{FF2B5EF4-FFF2-40B4-BE49-F238E27FC236}">
                <a16:creationId xmlns:a16="http://schemas.microsoft.com/office/drawing/2014/main" id="{81E08B5D-51A4-6EC9-2E58-6BCF0D53DC7B}"/>
              </a:ext>
            </a:extLst>
          </p:cNvPr>
          <p:cNvSpPr/>
          <p:nvPr/>
        </p:nvSpPr>
        <p:spPr>
          <a:xfrm>
            <a:off x="3267624" y="27122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11" name="Rectangle 10">
            <a:extLst>
              <a:ext uri="{FF2B5EF4-FFF2-40B4-BE49-F238E27FC236}">
                <a16:creationId xmlns:a16="http://schemas.microsoft.com/office/drawing/2014/main" id="{A0007216-5E04-5BDE-A506-C7D134AF85A1}"/>
              </a:ext>
            </a:extLst>
          </p:cNvPr>
          <p:cNvSpPr/>
          <p:nvPr/>
        </p:nvSpPr>
        <p:spPr>
          <a:xfrm>
            <a:off x="6513966" y="275370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18</a:t>
            </a:r>
          </a:p>
        </p:txBody>
      </p:sp>
      <p:cxnSp>
        <p:nvCxnSpPr>
          <p:cNvPr id="14" name="Straight Arrow Connector 13">
            <a:extLst>
              <a:ext uri="{FF2B5EF4-FFF2-40B4-BE49-F238E27FC236}">
                <a16:creationId xmlns:a16="http://schemas.microsoft.com/office/drawing/2014/main" id="{84A7F814-1E31-612B-6E15-C65C60B0E104}"/>
              </a:ext>
            </a:extLst>
          </p:cNvPr>
          <p:cNvCxnSpPr>
            <a:cxnSpLocks/>
          </p:cNvCxnSpPr>
          <p:nvPr/>
        </p:nvCxnSpPr>
        <p:spPr>
          <a:xfrm flipH="1">
            <a:off x="2465611" y="3271528"/>
            <a:ext cx="845611" cy="52304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287EBF1-12D6-1218-4C2B-4960EEF3B023}"/>
              </a:ext>
            </a:extLst>
          </p:cNvPr>
          <p:cNvCxnSpPr>
            <a:cxnSpLocks/>
          </p:cNvCxnSpPr>
          <p:nvPr/>
        </p:nvCxnSpPr>
        <p:spPr>
          <a:xfrm flipH="1">
            <a:off x="3833370" y="2422069"/>
            <a:ext cx="990359" cy="29020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12596DEE-D044-BF25-8131-E2EDA4C6AA69}"/>
              </a:ext>
            </a:extLst>
          </p:cNvPr>
          <p:cNvCxnSpPr>
            <a:cxnSpLocks/>
          </p:cNvCxnSpPr>
          <p:nvPr/>
        </p:nvCxnSpPr>
        <p:spPr>
          <a:xfrm>
            <a:off x="3768322" y="3271528"/>
            <a:ext cx="130097" cy="4799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149646F2-E0DC-7311-3BA2-CF1FA1F023B4}"/>
              </a:ext>
            </a:extLst>
          </p:cNvPr>
          <p:cNvSpPr/>
          <p:nvPr/>
        </p:nvSpPr>
        <p:spPr>
          <a:xfrm>
            <a:off x="7347002"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24</a:t>
            </a:r>
          </a:p>
        </p:txBody>
      </p:sp>
      <p:sp>
        <p:nvSpPr>
          <p:cNvPr id="28" name="Rectangle 27">
            <a:extLst>
              <a:ext uri="{FF2B5EF4-FFF2-40B4-BE49-F238E27FC236}">
                <a16:creationId xmlns:a16="http://schemas.microsoft.com/office/drawing/2014/main" id="{4065ABFD-4FC6-5043-EB29-315E9687060C}"/>
              </a:ext>
            </a:extLst>
          </p:cNvPr>
          <p:cNvSpPr/>
          <p:nvPr/>
        </p:nvSpPr>
        <p:spPr>
          <a:xfrm>
            <a:off x="8028188" y="375148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29" name="Straight Arrow Connector 28">
            <a:extLst>
              <a:ext uri="{FF2B5EF4-FFF2-40B4-BE49-F238E27FC236}">
                <a16:creationId xmlns:a16="http://schemas.microsoft.com/office/drawing/2014/main" id="{7DF6D89D-EB6F-554A-3DBF-DE7AD85EC3CE}"/>
              </a:ext>
            </a:extLst>
          </p:cNvPr>
          <p:cNvCxnSpPr>
            <a:cxnSpLocks/>
          </p:cNvCxnSpPr>
          <p:nvPr/>
        </p:nvCxnSpPr>
        <p:spPr>
          <a:xfrm>
            <a:off x="5483676" y="2422069"/>
            <a:ext cx="990359" cy="33163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68CB901E-FE3A-F927-DF4E-BAFF95CF29BA}"/>
              </a:ext>
            </a:extLst>
          </p:cNvPr>
          <p:cNvCxnSpPr>
            <a:cxnSpLocks/>
            <a:endCxn id="7" idx="0"/>
          </p:cNvCxnSpPr>
          <p:nvPr/>
        </p:nvCxnSpPr>
        <p:spPr>
          <a:xfrm flipH="1">
            <a:off x="5347178" y="3312956"/>
            <a:ext cx="485602" cy="43853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BBCF956-444B-B215-EECB-0750959A3F00}"/>
              </a:ext>
            </a:extLst>
          </p:cNvPr>
          <p:cNvCxnSpPr>
            <a:cxnSpLocks/>
            <a:endCxn id="8" idx="0"/>
          </p:cNvCxnSpPr>
          <p:nvPr/>
        </p:nvCxnSpPr>
        <p:spPr>
          <a:xfrm>
            <a:off x="6492727" y="3312956"/>
            <a:ext cx="86703" cy="43853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1B02C1D3-C92D-2004-8B4C-15B1E28DD61A}"/>
              </a:ext>
            </a:extLst>
          </p:cNvPr>
          <p:cNvCxnSpPr>
            <a:cxnSpLocks/>
          </p:cNvCxnSpPr>
          <p:nvPr/>
        </p:nvCxnSpPr>
        <p:spPr>
          <a:xfrm>
            <a:off x="7152660" y="3312956"/>
            <a:ext cx="710321" cy="43853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id="{B3DD899A-32F3-CF51-05A8-5BD198491C3A}"/>
              </a:ext>
            </a:extLst>
          </p:cNvPr>
          <p:cNvSpPr/>
          <p:nvPr/>
        </p:nvSpPr>
        <p:spPr>
          <a:xfrm>
            <a:off x="7368241" y="111238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a:t>
            </a:r>
          </a:p>
        </p:txBody>
      </p:sp>
      <p:sp>
        <p:nvSpPr>
          <p:cNvPr id="42" name="TextBox 41">
            <a:extLst>
              <a:ext uri="{FF2B5EF4-FFF2-40B4-BE49-F238E27FC236}">
                <a16:creationId xmlns:a16="http://schemas.microsoft.com/office/drawing/2014/main" id="{D2D47168-2BE3-9CF6-E54D-440A4BB77495}"/>
              </a:ext>
            </a:extLst>
          </p:cNvPr>
          <p:cNvSpPr txBox="1"/>
          <p:nvPr/>
        </p:nvSpPr>
        <p:spPr>
          <a:xfrm>
            <a:off x="6332163" y="1160681"/>
            <a:ext cx="1175657" cy="461665"/>
          </a:xfrm>
          <a:prstGeom prst="rect">
            <a:avLst/>
          </a:prstGeom>
          <a:noFill/>
        </p:spPr>
        <p:txBody>
          <a:bodyPr wrap="square" rtlCol="0">
            <a:spAutoFit/>
          </a:bodyPr>
          <a:lstStyle/>
          <a:p>
            <a:r>
              <a:rPr lang="en-US" sz="2400" dirty="0"/>
              <a:t>Insert:</a:t>
            </a:r>
          </a:p>
        </p:txBody>
      </p:sp>
    </p:spTree>
    <p:extLst>
      <p:ext uri="{BB962C8B-B14F-4D97-AF65-F5344CB8AC3E}">
        <p14:creationId xmlns:p14="http://schemas.microsoft.com/office/powerpoint/2010/main" val="2097189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2"/>
                                        </p:tgtEl>
                                      </p:cBhvr>
                                    </p:animEffect>
                                    <p:set>
                                      <p:cBhvr>
                                        <p:cTn id="7" dur="1" fill="hold">
                                          <p:stCondLst>
                                            <p:cond delay="499"/>
                                          </p:stCondLst>
                                        </p:cTn>
                                        <p:tgtEl>
                                          <p:spTgt spid="42"/>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0.00122 9.87654E-7 L -0.35972 0.14105 " pathEditMode="relative" rAng="0" ptsTypes="AA">
                                      <p:cBhvr>
                                        <p:cTn id="10" dur="2000" fill="hold"/>
                                        <p:tgtEl>
                                          <p:spTgt spid="41"/>
                                        </p:tgtEl>
                                        <p:attrNameLst>
                                          <p:attrName>ppt_x</p:attrName>
                                          <p:attrName>ppt_y</p:attrName>
                                        </p:attrNameLst>
                                      </p:cBhvr>
                                      <p:rCtr x="-18056" y="7037"/>
                                    </p:animMotion>
                                  </p:childTnLst>
                                </p:cTn>
                              </p:par>
                            </p:childTnLst>
                          </p:cTn>
                        </p:par>
                        <p:par>
                          <p:cTn id="11" fill="hold">
                            <p:stCondLst>
                              <p:cond delay="2500"/>
                            </p:stCondLst>
                            <p:childTnLst>
                              <p:par>
                                <p:cTn id="12" presetID="42" presetClass="path" presetSubtype="0" accel="50000" decel="50000" fill="hold" grpId="1" nodeType="afterEffect">
                                  <p:stCondLst>
                                    <p:cond delay="0"/>
                                  </p:stCondLst>
                                  <p:childTnLst>
                                    <p:animMotion origin="layout" path="M -0.35972 0.14105 L -0.52934 0.30864 " pathEditMode="relative" rAng="0" ptsTypes="AA">
                                      <p:cBhvr>
                                        <p:cTn id="13" dur="2000" fill="hold"/>
                                        <p:tgtEl>
                                          <p:spTgt spid="41"/>
                                        </p:tgtEl>
                                        <p:attrNameLst>
                                          <p:attrName>ppt_x</p:attrName>
                                          <p:attrName>ppt_y</p:attrName>
                                        </p:attrNameLst>
                                      </p:cBhvr>
                                      <p:rCtr x="-8490" y="8364"/>
                                    </p:animMotion>
                                  </p:childTnLst>
                                </p:cTn>
                              </p:par>
                            </p:childTnLst>
                          </p:cTn>
                        </p:par>
                        <p:par>
                          <p:cTn id="14" fill="hold">
                            <p:stCondLst>
                              <p:cond delay="4500"/>
                            </p:stCondLst>
                            <p:childTnLst>
                              <p:par>
                                <p:cTn id="15" presetID="42" presetClass="path" presetSubtype="0" accel="50000" decel="50000" fill="hold" grpId="2" nodeType="afterEffect">
                                  <p:stCondLst>
                                    <p:cond delay="0"/>
                                  </p:stCondLst>
                                  <p:childTnLst>
                                    <p:animMotion origin="layout" path="M -0.52934 0.30864 L -0.65625 0.51018 " pathEditMode="relative" rAng="0" ptsTypes="AA">
                                      <p:cBhvr>
                                        <p:cTn id="16" dur="2000" fill="hold"/>
                                        <p:tgtEl>
                                          <p:spTgt spid="41"/>
                                        </p:tgtEl>
                                        <p:attrNameLst>
                                          <p:attrName>ppt_x</p:attrName>
                                          <p:attrName>ppt_y</p:attrName>
                                        </p:attrNameLst>
                                      </p:cBhvr>
                                      <p:rCtr x="-6354" y="100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1" grpId="2" animBg="1"/>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51" y="645684"/>
            <a:ext cx="8259098" cy="763526"/>
          </a:xfrm>
        </p:spPr>
        <p:txBody>
          <a:bodyPr>
            <a:normAutofit/>
          </a:bodyPr>
          <a:lstStyle/>
          <a:p>
            <a:r>
              <a:rPr lang="en-US" sz="4400" dirty="0"/>
              <a:t>Review:</a:t>
            </a:r>
          </a:p>
        </p:txBody>
      </p:sp>
      <p:sp>
        <p:nvSpPr>
          <p:cNvPr id="6" name="TextBox 5">
            <a:extLst>
              <a:ext uri="{FF2B5EF4-FFF2-40B4-BE49-F238E27FC236}">
                <a16:creationId xmlns:a16="http://schemas.microsoft.com/office/drawing/2014/main" id="{4029C48C-54A5-4C1E-8467-83CB296E88BD}"/>
              </a:ext>
            </a:extLst>
          </p:cNvPr>
          <p:cNvSpPr txBox="1"/>
          <p:nvPr/>
        </p:nvSpPr>
        <p:spPr>
          <a:xfrm>
            <a:off x="930166" y="1734207"/>
            <a:ext cx="7425558" cy="1569660"/>
          </a:xfrm>
          <a:prstGeom prst="rect">
            <a:avLst/>
          </a:prstGeom>
          <a:noFill/>
        </p:spPr>
        <p:txBody>
          <a:bodyPr wrap="square" rtlCol="0">
            <a:spAutoFit/>
          </a:bodyPr>
          <a:lstStyle/>
          <a:p>
            <a:pPr rtl="0">
              <a:spcBef>
                <a:spcPts val="0"/>
              </a:spcBef>
              <a:spcAft>
                <a:spcPts val="0"/>
              </a:spcAft>
            </a:pPr>
            <a:r>
              <a:rPr lang="en-US" sz="2400" b="0" i="0" u="none" strike="noStrike">
                <a:solidFill>
                  <a:srgbClr val="F3F3F3"/>
                </a:solidFill>
                <a:effectLst/>
                <a:latin typeface="Times New Roman" panose="02020603050405020304" pitchFamily="18" charset="0"/>
              </a:rPr>
              <a:t>We have already </a:t>
            </a:r>
            <a:r>
              <a:rPr lang="en-US" sz="2400" b="0" i="0" u="none" strike="noStrike" dirty="0">
                <a:solidFill>
                  <a:srgbClr val="F3F3F3"/>
                </a:solidFill>
                <a:effectLst/>
                <a:latin typeface="Times New Roman" panose="02020603050405020304" pitchFamily="18" charset="0"/>
              </a:rPr>
              <a:t>learned about linked list - A very useful data structure for coding, but they are sequential lists.</a:t>
            </a:r>
            <a:endParaRPr lang="en-US" sz="2400" b="0" dirty="0">
              <a:effectLst/>
            </a:endParaRPr>
          </a:p>
          <a:p>
            <a:br>
              <a:rPr lang="en-US" sz="2400" dirty="0"/>
            </a:br>
            <a:endParaRPr lang="en-US" sz="2400" dirty="0"/>
          </a:p>
        </p:txBody>
      </p:sp>
      <p:pic>
        <p:nvPicPr>
          <p:cNvPr id="3074" name="Picture 2">
            <a:extLst>
              <a:ext uri="{FF2B5EF4-FFF2-40B4-BE49-F238E27FC236}">
                <a16:creationId xmlns:a16="http://schemas.microsoft.com/office/drawing/2014/main" id="{7D88FB34-D4C4-42D1-A06B-2500073C9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33207"/>
            <a:ext cx="9144000" cy="1246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4375" y="89037"/>
            <a:ext cx="6805594" cy="725349"/>
          </a:xfrm>
        </p:spPr>
        <p:txBody>
          <a:bodyPr>
            <a:normAutofit/>
          </a:bodyPr>
          <a:lstStyle/>
          <a:p>
            <a:r>
              <a:rPr lang="en-US" dirty="0"/>
              <a:t>Operation for Insertion:</a:t>
            </a:r>
          </a:p>
        </p:txBody>
      </p:sp>
      <p:sp>
        <p:nvSpPr>
          <p:cNvPr id="5" name="Content Placeholder 4"/>
          <p:cNvSpPr>
            <a:spLocks noGrp="1"/>
          </p:cNvSpPr>
          <p:nvPr>
            <p:ph idx="1"/>
          </p:nvPr>
        </p:nvSpPr>
        <p:spPr>
          <a:xfrm>
            <a:off x="1326546" y="771915"/>
            <a:ext cx="7927521" cy="4275667"/>
          </a:xfrm>
        </p:spPr>
        <p:txBody>
          <a:bodyPr>
            <a:noAutofit/>
          </a:bodyPr>
          <a:lstStyle/>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If the tree is empty, allocate a root node and insert the key.</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Update the allowed number of keys in the node.</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Search the appropriate node for insertion.</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If the node is full, follow the steps below.</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Insert the elements in increasing order.</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Now, there are elements greater than its limit. So, split at the median.</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Push the median key upwards and make the left keys as a left child and the right keys as a right child.</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If the node is not full, follow the steps below.</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Insert the node in increasing order.</a:t>
            </a:r>
            <a:endParaRPr lang="en-US" sz="2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101633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a:t>Implementation</a:t>
            </a:r>
          </a:p>
        </p:txBody>
      </p:sp>
      <p:pic>
        <p:nvPicPr>
          <p:cNvPr id="4" name="Picture 3" descr="Graphical user interface, text, application&#10;&#10;Description automatically generated">
            <a:extLst>
              <a:ext uri="{FF2B5EF4-FFF2-40B4-BE49-F238E27FC236}">
                <a16:creationId xmlns:a16="http://schemas.microsoft.com/office/drawing/2014/main" id="{F02A0E48-6940-0F1F-EF17-CBEBBA8BA1E3}"/>
              </a:ext>
            </a:extLst>
          </p:cNvPr>
          <p:cNvPicPr>
            <a:picLocks noChangeAspect="1"/>
          </p:cNvPicPr>
          <p:nvPr/>
        </p:nvPicPr>
        <p:blipFill>
          <a:blip r:embed="rId2"/>
          <a:stretch>
            <a:fillRect/>
          </a:stretch>
        </p:blipFill>
        <p:spPr>
          <a:xfrm>
            <a:off x="2695922" y="775607"/>
            <a:ext cx="5329571" cy="4330276"/>
          </a:xfrm>
          <a:prstGeom prst="rect">
            <a:avLst/>
          </a:prstGeom>
          <a:noFill/>
        </p:spPr>
      </p:pic>
    </p:spTree>
    <p:extLst>
      <p:ext uri="{BB962C8B-B14F-4D97-AF65-F5344CB8AC3E}">
        <p14:creationId xmlns:p14="http://schemas.microsoft.com/office/powerpoint/2010/main" val="3931511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C5177-ACB9-E5B9-8355-A3C196E0A3E6}"/>
              </a:ext>
            </a:extLst>
          </p:cNvPr>
          <p:cNvSpPr>
            <a:spLocks noGrp="1"/>
          </p:cNvSpPr>
          <p:nvPr>
            <p:ph type="title"/>
          </p:nvPr>
        </p:nvSpPr>
        <p:spPr>
          <a:xfrm>
            <a:off x="1732936" y="92328"/>
            <a:ext cx="6805594" cy="725349"/>
          </a:xfrm>
        </p:spPr>
        <p:txBody>
          <a:bodyPr/>
          <a:lstStyle/>
          <a:p>
            <a:r>
              <a:rPr lang="en-US" b="1" dirty="0">
                <a:effectLst/>
              </a:rPr>
              <a:t>Understand the code:</a:t>
            </a:r>
          </a:p>
        </p:txBody>
      </p:sp>
      <p:sp>
        <p:nvSpPr>
          <p:cNvPr id="3" name="Content Placeholder 2">
            <a:extLst>
              <a:ext uri="{FF2B5EF4-FFF2-40B4-BE49-F238E27FC236}">
                <a16:creationId xmlns:a16="http://schemas.microsoft.com/office/drawing/2014/main" id="{C529EF1A-77BA-29A9-DF86-9CF8E190F4B5}"/>
              </a:ext>
            </a:extLst>
          </p:cNvPr>
          <p:cNvSpPr>
            <a:spLocks noGrp="1"/>
          </p:cNvSpPr>
          <p:nvPr>
            <p:ph idx="1"/>
          </p:nvPr>
        </p:nvSpPr>
        <p:spPr>
          <a:xfrm>
            <a:off x="1732936" y="793431"/>
            <a:ext cx="6708935" cy="800100"/>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Check root is a null ?If true:</a:t>
            </a:r>
          </a:p>
        </p:txBody>
      </p:sp>
      <p:pic>
        <p:nvPicPr>
          <p:cNvPr id="4" name="Picture 3">
            <a:extLst>
              <a:ext uri="{FF2B5EF4-FFF2-40B4-BE49-F238E27FC236}">
                <a16:creationId xmlns:a16="http://schemas.microsoft.com/office/drawing/2014/main" id="{23C29302-FCA7-B2E1-58C3-3CDFF0CBB561}"/>
              </a:ext>
            </a:extLst>
          </p:cNvPr>
          <p:cNvPicPr>
            <a:picLocks noChangeAspect="1"/>
          </p:cNvPicPr>
          <p:nvPr/>
        </p:nvPicPr>
        <p:blipFill rotWithShape="1">
          <a:blip r:embed="rId2"/>
          <a:srcRect r="27397" b="70183"/>
          <a:stretch/>
        </p:blipFill>
        <p:spPr bwMode="auto">
          <a:xfrm>
            <a:off x="2594372" y="1496006"/>
            <a:ext cx="5082720" cy="169424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EE96CD33-E416-DFFC-7196-644CCC32D165}"/>
              </a:ext>
            </a:extLst>
          </p:cNvPr>
          <p:cNvSpPr txBox="1"/>
          <p:nvPr/>
        </p:nvSpPr>
        <p:spPr>
          <a:xfrm>
            <a:off x="2049236" y="2571750"/>
            <a:ext cx="6172200" cy="1125436"/>
          </a:xfrm>
          <a:prstGeom prst="rect">
            <a:avLst/>
          </a:prstGeom>
          <a:noFill/>
        </p:spPr>
        <p:txBody>
          <a:bodyPr wrap="square" rtlCol="0">
            <a:spAutoFit/>
          </a:bodyPr>
          <a:lstStyle/>
          <a:p>
            <a:pPr marR="0" lvl="0">
              <a:lnSpc>
                <a:spcPct val="115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Then, create a new tree by constructor for root, with t we already set as the order for the tree before, then, set the first key to k, then set number of  key to 1.</a:t>
            </a:r>
            <a:endParaRPr lang="en-US" sz="1600" dirty="0">
              <a:effectLst/>
              <a:latin typeface="Arial" panose="020B0604020202020204" pitchFamily="34" charset="0"/>
              <a:ea typeface="Arial" panose="020B0604020202020204" pitchFamily="34" charset="0"/>
            </a:endParaRPr>
          </a:p>
        </p:txBody>
      </p:sp>
      <p:sp>
        <p:nvSpPr>
          <p:cNvPr id="7" name="Content Placeholder 2">
            <a:extLst>
              <a:ext uri="{FF2B5EF4-FFF2-40B4-BE49-F238E27FC236}">
                <a16:creationId xmlns:a16="http://schemas.microsoft.com/office/drawing/2014/main" id="{FF40A44C-E7A6-5FFC-2806-9572448869F4}"/>
              </a:ext>
            </a:extLst>
          </p:cNvPr>
          <p:cNvSpPr txBox="1">
            <a:spLocks/>
          </p:cNvSpPr>
          <p:nvPr/>
        </p:nvSpPr>
        <p:spPr>
          <a:xfrm>
            <a:off x="1930854" y="793431"/>
            <a:ext cx="6408964" cy="11254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latin typeface="Times New Roman" panose="02020603050405020304" pitchFamily="18" charset="0"/>
                <a:cs typeface="Times New Roman" panose="02020603050405020304" pitchFamily="18" charset="0"/>
              </a:rPr>
              <a:t>Check root is a null ? If not: (B-Tree already existed)</a:t>
            </a:r>
          </a:p>
        </p:txBody>
      </p:sp>
      <p:pic>
        <p:nvPicPr>
          <p:cNvPr id="8" name="Picture 7">
            <a:extLst>
              <a:ext uri="{FF2B5EF4-FFF2-40B4-BE49-F238E27FC236}">
                <a16:creationId xmlns:a16="http://schemas.microsoft.com/office/drawing/2014/main" id="{BCA0138D-A154-D986-C6CD-62258970D2B2}"/>
              </a:ext>
            </a:extLst>
          </p:cNvPr>
          <p:cNvPicPr>
            <a:picLocks noChangeAspect="1"/>
          </p:cNvPicPr>
          <p:nvPr/>
        </p:nvPicPr>
        <p:blipFill>
          <a:blip r:embed="rId3"/>
          <a:stretch>
            <a:fillRect/>
          </a:stretch>
        </p:blipFill>
        <p:spPr>
          <a:xfrm>
            <a:off x="2594372" y="1909937"/>
            <a:ext cx="3695700" cy="2787650"/>
          </a:xfrm>
          <a:prstGeom prst="rect">
            <a:avLst/>
          </a:prstGeom>
        </p:spPr>
      </p:pic>
    </p:spTree>
    <p:extLst>
      <p:ext uri="{BB962C8B-B14F-4D97-AF65-F5344CB8AC3E}">
        <p14:creationId xmlns:p14="http://schemas.microsoft.com/office/powerpoint/2010/main" val="160632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64" presetClass="path" presetSubtype="0" accel="50000" decel="50000" fill="hold" nodeType="withEffect">
                                  <p:stCondLst>
                                    <p:cond delay="0"/>
                                  </p:stCondLst>
                                  <p:childTnLst>
                                    <p:animMotion origin="layout" path="M -1.94444E-6 4.44444E-6 L -0.00087 -0.14105 " pathEditMode="relative" rAng="0" ptsTypes="AA">
                                      <p:cBhvr>
                                        <p:cTn id="9" dur="2000" fill="hold"/>
                                        <p:tgtEl>
                                          <p:spTgt spid="4"/>
                                        </p:tgtEl>
                                        <p:attrNameLst>
                                          <p:attrName>ppt_x</p:attrName>
                                          <p:attrName>ppt_y</p:attrName>
                                        </p:attrNameLst>
                                      </p:cBhvr>
                                      <p:rCtr x="-52" y="-7068"/>
                                    </p:animMotion>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42"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6" grpId="0"/>
      <p:bldP spid="6" grpId="1"/>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16DD0-0619-933B-AB63-5767A53D4B8E}"/>
              </a:ext>
            </a:extLst>
          </p:cNvPr>
          <p:cNvSpPr>
            <a:spLocks noGrp="1"/>
          </p:cNvSpPr>
          <p:nvPr>
            <p:ph idx="1"/>
          </p:nvPr>
        </p:nvSpPr>
        <p:spPr>
          <a:xfrm>
            <a:off x="4092430" y="960438"/>
            <a:ext cx="4794849" cy="3948112"/>
          </a:xfrm>
        </p:spPr>
        <p:txBody>
          <a:bodyPr>
            <a:normAutofit/>
          </a:bodyPr>
          <a:lstStyle/>
          <a:p>
            <a:pPr marL="0" indent="0">
              <a:buNone/>
            </a:pPr>
            <a:r>
              <a:rPr lang="en-US" sz="2000" dirty="0">
                <a:effectLst/>
                <a:latin typeface="Times New Roman" panose="02020603050405020304" pitchFamily="18" charset="0"/>
                <a:ea typeface="Times New Roman" panose="02020603050405020304" pitchFamily="18" charset="0"/>
              </a:rPr>
              <a:t>Check if the root is full or not by check if ( root-&gt;n == 2 * t -1). </a:t>
            </a:r>
          </a:p>
          <a:p>
            <a:pPr lvl="1">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If it is true (full), then we must create another new node for updating root, split the old root into two roots and make them become children of the new root, which is the root has 1 key of the old root so that it’s keep the same property of B-tree. </a:t>
            </a:r>
          </a:p>
          <a:p>
            <a:pPr lvl="1">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If it’s not full, then use the function of insert B-tree that its root isn’t full.</a:t>
            </a:r>
            <a:endParaRPr lang="en-US" sz="3200" dirty="0"/>
          </a:p>
        </p:txBody>
      </p:sp>
      <p:sp>
        <p:nvSpPr>
          <p:cNvPr id="4" name="Title 1">
            <a:extLst>
              <a:ext uri="{FF2B5EF4-FFF2-40B4-BE49-F238E27FC236}">
                <a16:creationId xmlns:a16="http://schemas.microsoft.com/office/drawing/2014/main" id="{4B5C055E-A7D7-CEAD-386D-88C4494AF28A}"/>
              </a:ext>
            </a:extLst>
          </p:cNvPr>
          <p:cNvSpPr>
            <a:spLocks noGrp="1"/>
          </p:cNvSpPr>
          <p:nvPr>
            <p:ph type="title"/>
          </p:nvPr>
        </p:nvSpPr>
        <p:spPr>
          <a:xfrm>
            <a:off x="1732936" y="234950"/>
            <a:ext cx="6804025" cy="725488"/>
          </a:xfrm>
        </p:spPr>
        <p:txBody>
          <a:bodyPr/>
          <a:lstStyle/>
          <a:p>
            <a:r>
              <a:rPr lang="en-US" b="1" dirty="0">
                <a:effectLst/>
              </a:rPr>
              <a:t>Understand the code:</a:t>
            </a:r>
          </a:p>
        </p:txBody>
      </p:sp>
      <p:pic>
        <p:nvPicPr>
          <p:cNvPr id="5" name="Picture 4">
            <a:extLst>
              <a:ext uri="{FF2B5EF4-FFF2-40B4-BE49-F238E27FC236}">
                <a16:creationId xmlns:a16="http://schemas.microsoft.com/office/drawing/2014/main" id="{A9729853-749C-322C-D953-533856C56006}"/>
              </a:ext>
            </a:extLst>
          </p:cNvPr>
          <p:cNvPicPr>
            <a:picLocks noChangeAspect="1"/>
          </p:cNvPicPr>
          <p:nvPr/>
        </p:nvPicPr>
        <p:blipFill rotWithShape="1">
          <a:blip r:embed="rId3"/>
          <a:srcRect l="1" r="18855"/>
          <a:stretch/>
        </p:blipFill>
        <p:spPr>
          <a:xfrm>
            <a:off x="0" y="1033917"/>
            <a:ext cx="3920245" cy="3644219"/>
          </a:xfrm>
          <a:prstGeom prst="rect">
            <a:avLst/>
          </a:prstGeom>
        </p:spPr>
      </p:pic>
      <p:cxnSp>
        <p:nvCxnSpPr>
          <p:cNvPr id="8" name="Straight Arrow Connector 7">
            <a:extLst>
              <a:ext uri="{FF2B5EF4-FFF2-40B4-BE49-F238E27FC236}">
                <a16:creationId xmlns:a16="http://schemas.microsoft.com/office/drawing/2014/main" id="{452A60AD-2077-5F00-AF3C-D499B35BD7F4}"/>
              </a:ext>
            </a:extLst>
          </p:cNvPr>
          <p:cNvCxnSpPr>
            <a:cxnSpLocks/>
          </p:cNvCxnSpPr>
          <p:nvPr/>
        </p:nvCxnSpPr>
        <p:spPr>
          <a:xfrm>
            <a:off x="2979964" y="2408464"/>
            <a:ext cx="1894850"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4FE2056-F2AF-06CB-C3AA-3DDFB21CAAC8}"/>
              </a:ext>
            </a:extLst>
          </p:cNvPr>
          <p:cNvCxnSpPr>
            <a:cxnSpLocks/>
          </p:cNvCxnSpPr>
          <p:nvPr/>
        </p:nvCxnSpPr>
        <p:spPr>
          <a:xfrm>
            <a:off x="2879271" y="4218214"/>
            <a:ext cx="1894850"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5168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1" presetClass="emph" presetSubtype="0" repeatCount="indefinite" fill="hold" nodeType="afterEffect">
                                  <p:stCondLst>
                                    <p:cond delay="0"/>
                                  </p:stCondLst>
                                  <p:endCondLst>
                                    <p:cond evt="onNext" delay="0">
                                      <p:tgtEl>
                                        <p:sldTgt/>
                                      </p:tgtEl>
                                    </p:cond>
                                  </p:endCondLst>
                                  <p:childTnLst>
                                    <p:animClr clrSpc="hsl" dir="cw">
                                      <p:cBhvr override="childStyle">
                                        <p:cTn id="10" dur="1000" fill="hold"/>
                                        <p:tgtEl>
                                          <p:spTgt spid="8"/>
                                        </p:tgtEl>
                                        <p:attrNameLst>
                                          <p:attrName>style.color</p:attrName>
                                        </p:attrNameLst>
                                      </p:cBhvr>
                                      <p:by>
                                        <p:hsl h="7200000" s="0" l="0"/>
                                      </p:by>
                                    </p:animClr>
                                    <p:animClr clrSpc="hsl" dir="cw">
                                      <p:cBhvr>
                                        <p:cTn id="11" dur="1000" fill="hold"/>
                                        <p:tgtEl>
                                          <p:spTgt spid="8"/>
                                        </p:tgtEl>
                                        <p:attrNameLst>
                                          <p:attrName>fillcolor</p:attrName>
                                        </p:attrNameLst>
                                      </p:cBhvr>
                                      <p:by>
                                        <p:hsl h="7200000" s="0" l="0"/>
                                      </p:by>
                                    </p:animClr>
                                    <p:animClr clrSpc="hsl" dir="cw">
                                      <p:cBhvr>
                                        <p:cTn id="12" dur="1000" fill="hold"/>
                                        <p:tgtEl>
                                          <p:spTgt spid="8"/>
                                        </p:tgtEl>
                                        <p:attrNameLst>
                                          <p:attrName>stroke.color</p:attrName>
                                        </p:attrNameLst>
                                      </p:cBhvr>
                                      <p:by>
                                        <p:hsl h="7200000" s="0" l="0"/>
                                      </p:by>
                                    </p:animClr>
                                    <p:set>
                                      <p:cBhvr>
                                        <p:cTn id="13" dur="1000" fill="hold"/>
                                        <p:tgtEl>
                                          <p:spTgt spid="8"/>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500"/>
                            </p:stCondLst>
                            <p:childTnLst>
                              <p:par>
                                <p:cTn id="23" presetID="21" presetClass="emph" presetSubtype="0" repeatCount="indefinite" fill="hold" nodeType="afterEffect">
                                  <p:stCondLst>
                                    <p:cond delay="0"/>
                                  </p:stCondLst>
                                  <p:childTnLst>
                                    <p:animClr clrSpc="hsl" dir="cw">
                                      <p:cBhvr override="childStyle">
                                        <p:cTn id="24" dur="1000" fill="hold"/>
                                        <p:tgtEl>
                                          <p:spTgt spid="11"/>
                                        </p:tgtEl>
                                        <p:attrNameLst>
                                          <p:attrName>style.color</p:attrName>
                                        </p:attrNameLst>
                                      </p:cBhvr>
                                      <p:by>
                                        <p:hsl h="7200000" s="0" l="0"/>
                                      </p:by>
                                    </p:animClr>
                                    <p:animClr clrSpc="hsl" dir="cw">
                                      <p:cBhvr>
                                        <p:cTn id="25" dur="1000" fill="hold"/>
                                        <p:tgtEl>
                                          <p:spTgt spid="11"/>
                                        </p:tgtEl>
                                        <p:attrNameLst>
                                          <p:attrName>fillcolor</p:attrName>
                                        </p:attrNameLst>
                                      </p:cBhvr>
                                      <p:by>
                                        <p:hsl h="7200000" s="0" l="0"/>
                                      </p:by>
                                    </p:animClr>
                                    <p:animClr clrSpc="hsl" dir="cw">
                                      <p:cBhvr>
                                        <p:cTn id="26" dur="1000" fill="hold"/>
                                        <p:tgtEl>
                                          <p:spTgt spid="11"/>
                                        </p:tgtEl>
                                        <p:attrNameLst>
                                          <p:attrName>stroke.color</p:attrName>
                                        </p:attrNameLst>
                                      </p:cBhvr>
                                      <p:by>
                                        <p:hsl h="7200000" s="0" l="0"/>
                                      </p:by>
                                    </p:animClr>
                                    <p:set>
                                      <p:cBhvr>
                                        <p:cTn id="27" dur="1000" fill="hold"/>
                                        <p:tgtEl>
                                          <p:spTgt spid="1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C8D9B-5934-6B1C-86A5-A252E18F13E1}"/>
              </a:ext>
            </a:extLst>
          </p:cNvPr>
          <p:cNvSpPr>
            <a:spLocks noGrp="1"/>
          </p:cNvSpPr>
          <p:nvPr>
            <p:ph idx="1"/>
          </p:nvPr>
        </p:nvSpPr>
        <p:spPr>
          <a:xfrm>
            <a:off x="1732936" y="1143000"/>
            <a:ext cx="6804025" cy="1102179"/>
          </a:xfrm>
        </p:spPr>
        <p:txBody>
          <a:bodyPr>
            <a:normAutofit/>
          </a:bodyPr>
          <a:lstStyle/>
          <a:p>
            <a:r>
              <a:rPr lang="en-US" b="1" i="1" dirty="0">
                <a:latin typeface="Times New Roman" panose="02020603050405020304" pitchFamily="18" charset="0"/>
                <a:ea typeface="Times New Roman" panose="02020603050405020304" pitchFamily="18" charset="0"/>
              </a:rPr>
              <a:t>I</a:t>
            </a:r>
            <a:r>
              <a:rPr lang="en-US" b="1" i="1" dirty="0">
                <a:effectLst/>
                <a:latin typeface="Times New Roman" panose="02020603050405020304" pitchFamily="18" charset="0"/>
                <a:ea typeface="Times New Roman" panose="02020603050405020304" pitchFamily="18" charset="0"/>
              </a:rPr>
              <a:t>nsertion of b-tree has order 4 in this set of numbers: 37, 49, 80 ,19, 39, 60, 88, 100</a:t>
            </a:r>
            <a:endParaRPr lang="en-US" sz="4000" dirty="0"/>
          </a:p>
        </p:txBody>
      </p:sp>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Tree>
    <p:extLst>
      <p:ext uri="{BB962C8B-B14F-4D97-AF65-F5344CB8AC3E}">
        <p14:creationId xmlns:p14="http://schemas.microsoft.com/office/powerpoint/2010/main" val="2694104042"/>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E71AE5-347C-106E-003D-AE6DB0F03736}"/>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9" name="TextBox 8">
            <a:extLst>
              <a:ext uri="{FF2B5EF4-FFF2-40B4-BE49-F238E27FC236}">
                <a16:creationId xmlns:a16="http://schemas.microsoft.com/office/drawing/2014/main" id="{5C94AC62-2F9B-C760-7010-6E401D04C237}"/>
              </a:ext>
            </a:extLst>
          </p:cNvPr>
          <p:cNvSpPr txBox="1"/>
          <p:nvPr/>
        </p:nvSpPr>
        <p:spPr>
          <a:xfrm>
            <a:off x="5495851" y="144411"/>
            <a:ext cx="3453945" cy="369332"/>
          </a:xfrm>
          <a:prstGeom prst="rect">
            <a:avLst/>
          </a:prstGeom>
          <a:noFill/>
        </p:spPr>
        <p:txBody>
          <a:bodyPr wrap="square">
            <a:spAutoFit/>
          </a:bodyPr>
          <a:lstStyle/>
          <a:p>
            <a:r>
              <a:rPr lang="en-US" b="1" i="1" dirty="0">
                <a:effectLst/>
                <a:latin typeface="Times New Roman" panose="02020603050405020304" pitchFamily="18" charset="0"/>
                <a:ea typeface="Times New Roman" panose="02020603050405020304" pitchFamily="18" charset="0"/>
              </a:rPr>
              <a:t>37, 49, 80 ,19, 39, 60, 88, 100</a:t>
            </a:r>
            <a:endParaRPr lang="en-US" dirty="0"/>
          </a:p>
        </p:txBody>
      </p:sp>
      <p:sp>
        <p:nvSpPr>
          <p:cNvPr id="10" name="Rectangle 9">
            <a:extLst>
              <a:ext uri="{FF2B5EF4-FFF2-40B4-BE49-F238E27FC236}">
                <a16:creationId xmlns:a16="http://schemas.microsoft.com/office/drawing/2014/main" id="{03944D94-0316-0402-2D13-6350A30890C2}"/>
              </a:ext>
            </a:extLst>
          </p:cNvPr>
          <p:cNvSpPr/>
          <p:nvPr/>
        </p:nvSpPr>
        <p:spPr>
          <a:xfrm>
            <a:off x="4328204" y="2697868"/>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sp>
        <p:nvSpPr>
          <p:cNvPr id="11" name="Rectangle 10">
            <a:extLst>
              <a:ext uri="{FF2B5EF4-FFF2-40B4-BE49-F238E27FC236}">
                <a16:creationId xmlns:a16="http://schemas.microsoft.com/office/drawing/2014/main" id="{F3659833-288A-A4CF-AD14-F96FDA2521AE}"/>
              </a:ext>
            </a:extLst>
          </p:cNvPr>
          <p:cNvSpPr/>
          <p:nvPr/>
        </p:nvSpPr>
        <p:spPr>
          <a:xfrm>
            <a:off x="7537070" y="189505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13" name="Rectangle 12">
            <a:extLst>
              <a:ext uri="{FF2B5EF4-FFF2-40B4-BE49-F238E27FC236}">
                <a16:creationId xmlns:a16="http://schemas.microsoft.com/office/drawing/2014/main" id="{8629E832-4A5B-73EC-B644-D81EFF1C7D4C}"/>
              </a:ext>
            </a:extLst>
          </p:cNvPr>
          <p:cNvSpPr/>
          <p:nvPr/>
        </p:nvSpPr>
        <p:spPr>
          <a:xfrm>
            <a:off x="7713962" y="253999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14" name="Rectangle 13">
            <a:extLst>
              <a:ext uri="{FF2B5EF4-FFF2-40B4-BE49-F238E27FC236}">
                <a16:creationId xmlns:a16="http://schemas.microsoft.com/office/drawing/2014/main" id="{98B13B35-C309-22AB-12C3-1E334DF6FB8F}"/>
              </a:ext>
            </a:extLst>
          </p:cNvPr>
          <p:cNvSpPr/>
          <p:nvPr/>
        </p:nvSpPr>
        <p:spPr>
          <a:xfrm>
            <a:off x="4988151"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15" name="Rectangle 14">
            <a:extLst>
              <a:ext uri="{FF2B5EF4-FFF2-40B4-BE49-F238E27FC236}">
                <a16:creationId xmlns:a16="http://schemas.microsoft.com/office/drawing/2014/main" id="{FD36694C-1E1B-6F54-F904-E06FC2381FC9}"/>
              </a:ext>
            </a:extLst>
          </p:cNvPr>
          <p:cNvSpPr/>
          <p:nvPr/>
        </p:nvSpPr>
        <p:spPr>
          <a:xfrm>
            <a:off x="5648098"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16" name="Rectangle 15">
            <a:extLst>
              <a:ext uri="{FF2B5EF4-FFF2-40B4-BE49-F238E27FC236}">
                <a16:creationId xmlns:a16="http://schemas.microsoft.com/office/drawing/2014/main" id="{C7F70704-79D1-922C-989A-BA66A943AC41}"/>
              </a:ext>
            </a:extLst>
          </p:cNvPr>
          <p:cNvSpPr/>
          <p:nvPr/>
        </p:nvSpPr>
        <p:spPr>
          <a:xfrm>
            <a:off x="2421241" y="22544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17" name="Rectangle 16">
            <a:extLst>
              <a:ext uri="{FF2B5EF4-FFF2-40B4-BE49-F238E27FC236}">
                <a16:creationId xmlns:a16="http://schemas.microsoft.com/office/drawing/2014/main" id="{F8720DA6-B70C-6FBF-02F0-9BE74BCF3DA1}"/>
              </a:ext>
            </a:extLst>
          </p:cNvPr>
          <p:cNvSpPr/>
          <p:nvPr/>
        </p:nvSpPr>
        <p:spPr>
          <a:xfrm>
            <a:off x="3668257"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18" name="Rectangle 17">
            <a:extLst>
              <a:ext uri="{FF2B5EF4-FFF2-40B4-BE49-F238E27FC236}">
                <a16:creationId xmlns:a16="http://schemas.microsoft.com/office/drawing/2014/main" id="{899B340B-DEC0-9644-95BE-B36BC756353B}"/>
              </a:ext>
            </a:extLst>
          </p:cNvPr>
          <p:cNvSpPr/>
          <p:nvPr/>
        </p:nvSpPr>
        <p:spPr>
          <a:xfrm>
            <a:off x="4328204" y="155631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cxnSp>
        <p:nvCxnSpPr>
          <p:cNvPr id="19" name="Straight Arrow Connector 18">
            <a:extLst>
              <a:ext uri="{FF2B5EF4-FFF2-40B4-BE49-F238E27FC236}">
                <a16:creationId xmlns:a16="http://schemas.microsoft.com/office/drawing/2014/main" id="{46806C52-4909-B02B-3ED1-A5F6759619A4}"/>
              </a:ext>
            </a:extLst>
          </p:cNvPr>
          <p:cNvCxnSpPr>
            <a:cxnSpLocks/>
          </p:cNvCxnSpPr>
          <p:nvPr/>
        </p:nvCxnSpPr>
        <p:spPr>
          <a:xfrm flipH="1">
            <a:off x="3833370" y="2115570"/>
            <a:ext cx="494834" cy="59670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7B576597-6BC2-454D-E0F5-09DCEF51F1A3}"/>
              </a:ext>
            </a:extLst>
          </p:cNvPr>
          <p:cNvCxnSpPr>
            <a:cxnSpLocks/>
          </p:cNvCxnSpPr>
          <p:nvPr/>
        </p:nvCxnSpPr>
        <p:spPr>
          <a:xfrm>
            <a:off x="4988151" y="2115570"/>
            <a:ext cx="537752" cy="56363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FDE5E4A5-7BF3-4A88-57F4-676D8AFE41A7}"/>
              </a:ext>
            </a:extLst>
          </p:cNvPr>
          <p:cNvSpPr/>
          <p:nvPr/>
        </p:nvSpPr>
        <p:spPr>
          <a:xfrm>
            <a:off x="7939234" y="5267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2" name="Rectangle 21">
            <a:extLst>
              <a:ext uri="{FF2B5EF4-FFF2-40B4-BE49-F238E27FC236}">
                <a16:creationId xmlns:a16="http://schemas.microsoft.com/office/drawing/2014/main" id="{F3AEF7D1-29D5-8354-4770-70C4F6E537DD}"/>
              </a:ext>
            </a:extLst>
          </p:cNvPr>
          <p:cNvSpPr/>
          <p:nvPr/>
        </p:nvSpPr>
        <p:spPr>
          <a:xfrm>
            <a:off x="4985888" y="271227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6" name="Rectangle 25">
            <a:extLst>
              <a:ext uri="{FF2B5EF4-FFF2-40B4-BE49-F238E27FC236}">
                <a16:creationId xmlns:a16="http://schemas.microsoft.com/office/drawing/2014/main" id="{F33FFC82-B7EE-632F-62D2-9BC5FDECD0E1}"/>
              </a:ext>
            </a:extLst>
          </p:cNvPr>
          <p:cNvSpPr/>
          <p:nvPr/>
        </p:nvSpPr>
        <p:spPr>
          <a:xfrm>
            <a:off x="5645835" y="271227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27" name="Rectangle 26">
            <a:extLst>
              <a:ext uri="{FF2B5EF4-FFF2-40B4-BE49-F238E27FC236}">
                <a16:creationId xmlns:a16="http://schemas.microsoft.com/office/drawing/2014/main" id="{A374A8CE-62D6-7235-9D83-376D46E531B5}"/>
              </a:ext>
            </a:extLst>
          </p:cNvPr>
          <p:cNvSpPr/>
          <p:nvPr/>
        </p:nvSpPr>
        <p:spPr>
          <a:xfrm>
            <a:off x="6305782" y="27122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Tree>
    <p:extLst>
      <p:ext uri="{BB962C8B-B14F-4D97-AF65-F5344CB8AC3E}">
        <p14:creationId xmlns:p14="http://schemas.microsoft.com/office/powerpoint/2010/main" val="310953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par>
                          <p:cTn id="13" fill="hold">
                            <p:stCondLst>
                              <p:cond delay="500"/>
                            </p:stCondLst>
                            <p:childTnLst>
                              <p:par>
                                <p:cTn id="14" presetID="35" presetClass="path" presetSubtype="0" accel="50000" decel="50000" fill="hold" grpId="1" nodeType="afterEffect">
                                  <p:stCondLst>
                                    <p:cond delay="0"/>
                                  </p:stCondLst>
                                  <p:childTnLst>
                                    <p:animMotion origin="layout" path="M -3.05556E-6 4.93827E-7 L -0.27639 0.15988 " pathEditMode="relative" rAng="0" ptsTypes="AA">
                                      <p:cBhvr>
                                        <p:cTn id="15" dur="2000" fill="hold"/>
                                        <p:tgtEl>
                                          <p:spTgt spid="11"/>
                                        </p:tgtEl>
                                        <p:attrNameLst>
                                          <p:attrName>ppt_x</p:attrName>
                                          <p:attrName>ppt_y</p:attrName>
                                        </p:attrNameLst>
                                      </p:cBhvr>
                                      <p:rCtr x="-13819" y="7994"/>
                                    </p:animMotion>
                                  </p:childTnLst>
                                </p:cTn>
                              </p:par>
                            </p:childTnLst>
                          </p:cTn>
                        </p:par>
                        <p:par>
                          <p:cTn id="16" fill="hold">
                            <p:stCondLst>
                              <p:cond delay="2500"/>
                            </p:stCondLst>
                            <p:childTnLst>
                              <p:par>
                                <p:cTn id="17" presetID="1" presetClass="exit" presetSubtype="0" fill="hold" grpId="2" nodeType="after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childTnLst>
                          </p:cTn>
                        </p:par>
                        <p:par>
                          <p:cTn id="26" fill="hold">
                            <p:stCondLst>
                              <p:cond delay="500"/>
                            </p:stCondLst>
                            <p:childTnLst>
                              <p:par>
                                <p:cTn id="27" presetID="35" presetClass="path" presetSubtype="0" accel="50000" decel="50000" fill="hold" grpId="1" nodeType="afterEffect">
                                  <p:stCondLst>
                                    <p:cond delay="0"/>
                                  </p:stCondLst>
                                  <p:childTnLst>
                                    <p:animMotion origin="layout" path="M -0.00139 -0.02346 L -0.22518 0.02839 " pathEditMode="relative" rAng="0" ptsTypes="AA">
                                      <p:cBhvr>
                                        <p:cTn id="28" dur="2000" fill="hold"/>
                                        <p:tgtEl>
                                          <p:spTgt spid="13"/>
                                        </p:tgtEl>
                                        <p:attrNameLst>
                                          <p:attrName>ppt_x</p:attrName>
                                          <p:attrName>ppt_y</p:attrName>
                                        </p:attrNameLst>
                                      </p:cBhvr>
                                      <p:rCtr x="-11198" y="2593"/>
                                    </p:animMotion>
                                  </p:childTnLst>
                                </p:cTn>
                              </p:par>
                            </p:childTnLst>
                          </p:cTn>
                        </p:par>
                        <p:par>
                          <p:cTn id="29" fill="hold">
                            <p:stCondLst>
                              <p:cond delay="2500"/>
                            </p:stCondLst>
                            <p:childTnLst>
                              <p:par>
                                <p:cTn id="30" presetID="1" presetClass="exit" presetSubtype="0" fill="hold" grpId="2" nodeType="afterEffect">
                                  <p:stCondLst>
                                    <p:cond delay="0"/>
                                  </p:stCondLst>
                                  <p:childTnLst>
                                    <p:set>
                                      <p:cBhvr>
                                        <p:cTn id="31" dur="1" fill="hold">
                                          <p:stCondLst>
                                            <p:cond delay="0"/>
                                          </p:stCondLst>
                                        </p:cTn>
                                        <p:tgtEl>
                                          <p:spTgt spid="13"/>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arn(inVertical)">
                                      <p:cBhvr>
                                        <p:cTn id="38" dur="500"/>
                                        <p:tgtEl>
                                          <p:spTgt spid="16"/>
                                        </p:tgtEl>
                                      </p:cBhvr>
                                    </p:animEffect>
                                  </p:childTnLst>
                                </p:cTn>
                              </p:par>
                            </p:childTnLst>
                          </p:cTn>
                        </p:par>
                        <p:par>
                          <p:cTn id="39" fill="hold">
                            <p:stCondLst>
                              <p:cond delay="500"/>
                            </p:stCondLst>
                            <p:childTnLst>
                              <p:par>
                                <p:cTn id="40" presetID="35" presetClass="path" presetSubtype="0" accel="50000" decel="50000" fill="hold" grpId="1" nodeType="afterEffect">
                                  <p:stCondLst>
                                    <p:cond delay="0"/>
                                  </p:stCondLst>
                                  <p:childTnLst>
                                    <p:animMotion origin="layout" path="M -0.00139 -0.02345 L 0.1342 0.09198 " pathEditMode="relative" rAng="0" ptsTypes="AA">
                                      <p:cBhvr>
                                        <p:cTn id="41" dur="2000" fill="hold"/>
                                        <p:tgtEl>
                                          <p:spTgt spid="16"/>
                                        </p:tgtEl>
                                        <p:attrNameLst>
                                          <p:attrName>ppt_x</p:attrName>
                                          <p:attrName>ppt_y</p:attrName>
                                        </p:attrNameLst>
                                      </p:cBhvr>
                                      <p:rCtr x="6771" y="5772"/>
                                    </p:animMotion>
                                  </p:childTnLst>
                                </p:cTn>
                              </p:par>
                            </p:childTnLst>
                          </p:cTn>
                        </p:par>
                        <p:par>
                          <p:cTn id="42" fill="hold">
                            <p:stCondLst>
                              <p:cond delay="2500"/>
                            </p:stCondLst>
                            <p:childTnLst>
                              <p:par>
                                <p:cTn id="43" presetID="1" presetClass="exit" presetSubtype="0" fill="hold" grpId="2" nodeType="afterEffect">
                                  <p:stCondLst>
                                    <p:cond delay="0"/>
                                  </p:stCondLst>
                                  <p:childTnLst>
                                    <p:set>
                                      <p:cBhvr>
                                        <p:cTn id="44" dur="1" fill="hold">
                                          <p:stCondLst>
                                            <p:cond delay="0"/>
                                          </p:stCondLst>
                                        </p:cTn>
                                        <p:tgtEl>
                                          <p:spTgt spid="16"/>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42" presetClass="path" presetSubtype="0" accel="50000" decel="50000" fill="hold" grpId="1" nodeType="withEffect">
                                  <p:stCondLst>
                                    <p:cond delay="0"/>
                                  </p:stCondLst>
                                  <p:childTnLst>
                                    <p:animMotion origin="layout" path="M 5E-6 1.23457E-6 L -0.00052 -0.23766 " pathEditMode="relative" rAng="0" ptsTypes="AA">
                                      <p:cBhvr>
                                        <p:cTn id="48" dur="2000" fill="hold"/>
                                        <p:tgtEl>
                                          <p:spTgt spid="10"/>
                                        </p:tgtEl>
                                        <p:attrNameLst>
                                          <p:attrName>ppt_x</p:attrName>
                                          <p:attrName>ppt_y</p:attrName>
                                        </p:attrNameLst>
                                      </p:cBhvr>
                                      <p:rCtr x="-35" y="-11883"/>
                                    </p:animMotion>
                                  </p:childTnLst>
                                </p:cTn>
                              </p:par>
                            </p:childTnLst>
                          </p:cTn>
                        </p:par>
                        <p:par>
                          <p:cTn id="49" fill="hold">
                            <p:stCondLst>
                              <p:cond delay="4500"/>
                            </p:stCondLst>
                            <p:childTnLst>
                              <p:par>
                                <p:cTn id="50" presetID="1" presetClass="exit" presetSubtype="0" fill="hold" grpId="2" nodeType="afterEffect">
                                  <p:stCondLst>
                                    <p:cond delay="0"/>
                                  </p:stCondLst>
                                  <p:childTnLst>
                                    <p:set>
                                      <p:cBhvr>
                                        <p:cTn id="51" dur="1" fill="hold">
                                          <p:stCondLst>
                                            <p:cond delay="0"/>
                                          </p:stCondLst>
                                        </p:cTn>
                                        <p:tgtEl>
                                          <p:spTgt spid="10"/>
                                        </p:tgtEl>
                                        <p:attrNameLst>
                                          <p:attrName>style.visibility</p:attrName>
                                        </p:attrNameLst>
                                      </p:cBhvr>
                                      <p:to>
                                        <p:strVal val="hidden"/>
                                      </p:to>
                                    </p:set>
                                  </p:childTnLst>
                                </p:cTn>
                              </p:par>
                            </p:childTnLst>
                          </p:cTn>
                        </p:par>
                        <p:par>
                          <p:cTn id="52" fill="hold">
                            <p:stCondLst>
                              <p:cond delay="4500"/>
                            </p:stCondLst>
                            <p:childTnLst>
                              <p:par>
                                <p:cTn id="53" presetID="1" presetClass="entr" presetSubtype="0"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par>
                                <p:cTn id="64" presetID="42" presetClass="path" presetSubtype="0" accel="50000" decel="50000" fill="hold" grpId="1" nodeType="withEffect">
                                  <p:stCondLst>
                                    <p:cond delay="0"/>
                                  </p:stCondLst>
                                  <p:childTnLst>
                                    <p:animMotion origin="layout" path="M -2.77778E-7 -1.23457E-7 L -0.31771 0.19506 " pathEditMode="relative" rAng="0" ptsTypes="AA">
                                      <p:cBhvr>
                                        <p:cTn id="65" dur="2000" fill="hold"/>
                                        <p:tgtEl>
                                          <p:spTgt spid="20"/>
                                        </p:tgtEl>
                                        <p:attrNameLst>
                                          <p:attrName>ppt_x</p:attrName>
                                          <p:attrName>ppt_y</p:attrName>
                                        </p:attrNameLst>
                                      </p:cBhvr>
                                      <p:rCtr x="-15885" y="9753"/>
                                    </p:animMotion>
                                  </p:childTnLst>
                                </p:cTn>
                              </p:par>
                            </p:childTnLst>
                          </p:cTn>
                        </p:par>
                        <p:par>
                          <p:cTn id="66" fill="hold">
                            <p:stCondLst>
                              <p:cond delay="2000"/>
                            </p:stCondLst>
                            <p:childTnLst>
                              <p:par>
                                <p:cTn id="67" presetID="42" presetClass="path" presetSubtype="0" accel="50000" decel="50000" fill="hold" grpId="2" nodeType="afterEffect">
                                  <p:stCondLst>
                                    <p:cond delay="0"/>
                                  </p:stCondLst>
                                  <p:childTnLst>
                                    <p:animMotion origin="layout" path="M -0.31771 0.19506 L -0.17674 0.42253 " pathEditMode="relative" rAng="0" ptsTypes="AA">
                                      <p:cBhvr>
                                        <p:cTn id="68" dur="2000" fill="hold"/>
                                        <p:tgtEl>
                                          <p:spTgt spid="20"/>
                                        </p:tgtEl>
                                        <p:attrNameLst>
                                          <p:attrName>ppt_x</p:attrName>
                                          <p:attrName>ppt_y</p:attrName>
                                        </p:attrNameLst>
                                      </p:cBhvr>
                                      <p:rCtr x="7049" y="11358"/>
                                    </p:animMotion>
                                  </p:childTnLst>
                                </p:cTn>
                              </p:par>
                            </p:childTnLst>
                          </p:cTn>
                        </p:par>
                        <p:par>
                          <p:cTn id="69" fill="hold">
                            <p:stCondLst>
                              <p:cond delay="4000"/>
                            </p:stCondLst>
                            <p:childTnLst>
                              <p:par>
                                <p:cTn id="70" presetID="1" presetClass="exit" presetSubtype="0" fill="hold" grpId="1" nodeType="afterEffect">
                                  <p:stCondLst>
                                    <p:cond delay="0"/>
                                  </p:stCondLst>
                                  <p:childTnLst>
                                    <p:set>
                                      <p:cBhvr>
                                        <p:cTn id="71" dur="1" fill="hold">
                                          <p:stCondLst>
                                            <p:cond delay="0"/>
                                          </p:stCondLst>
                                        </p:cTn>
                                        <p:tgtEl>
                                          <p:spTgt spid="14"/>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15"/>
                                        </p:tgtEl>
                                        <p:attrNameLst>
                                          <p:attrName>style.visibility</p:attrName>
                                        </p:attrNameLst>
                                      </p:cBhvr>
                                      <p:to>
                                        <p:strVal val="hidden"/>
                                      </p:to>
                                    </p:set>
                                  </p:childTnLst>
                                </p:cTn>
                              </p:par>
                              <p:par>
                                <p:cTn id="74" presetID="1" presetClass="exit" presetSubtype="0" fill="hold" grpId="3" nodeType="withEffect">
                                  <p:stCondLst>
                                    <p:cond delay="0"/>
                                  </p:stCondLst>
                                  <p:childTnLst>
                                    <p:set>
                                      <p:cBhvr>
                                        <p:cTn id="75" dur="1" fill="hold">
                                          <p:stCondLst>
                                            <p:cond delay="0"/>
                                          </p:stCondLst>
                                        </p:cTn>
                                        <p:tgtEl>
                                          <p:spTgt spid="20"/>
                                        </p:tgtEl>
                                        <p:attrNameLst>
                                          <p:attrName>style.visibility</p:attrName>
                                        </p:attrNameLst>
                                      </p:cBhvr>
                                      <p:to>
                                        <p:strVal val="hidden"/>
                                      </p:to>
                                    </p:set>
                                  </p:childTnLst>
                                </p:cTn>
                              </p:par>
                              <p:par>
                                <p:cTn id="76" presetID="1" presetClass="entr" presetSubtype="0" fill="hold" grpId="0" nodeType="withEffect">
                                  <p:stCondLst>
                                    <p:cond delay="0"/>
                                  </p:stCondLst>
                                  <p:childTnLst>
                                    <p:set>
                                      <p:cBhvr>
                                        <p:cTn id="77" dur="1" fill="hold">
                                          <p:stCondLst>
                                            <p:cond delay="0"/>
                                          </p:stCondLst>
                                        </p:cTn>
                                        <p:tgtEl>
                                          <p:spTgt spid="22"/>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1" grpId="0" animBg="1"/>
      <p:bldP spid="11" grpId="1" animBg="1"/>
      <p:bldP spid="11" grpId="2" animBg="1"/>
      <p:bldP spid="13" grpId="0" animBg="1"/>
      <p:bldP spid="13" grpId="1" animBg="1"/>
      <p:bldP spid="13" grpId="2" animBg="1"/>
      <p:bldP spid="14" grpId="0" animBg="1"/>
      <p:bldP spid="14" grpId="1" animBg="1"/>
      <p:bldP spid="15" grpId="0" animBg="1"/>
      <p:bldP spid="15" grpId="1" animBg="1"/>
      <p:bldP spid="16" grpId="0" animBg="1"/>
      <p:bldP spid="16" grpId="1" animBg="1"/>
      <p:bldP spid="16" grpId="2" animBg="1"/>
      <p:bldP spid="17" grpId="0" animBg="1"/>
      <p:bldP spid="18" grpId="0" animBg="1"/>
      <p:bldP spid="20" grpId="0" animBg="1"/>
      <p:bldP spid="20" grpId="1" animBg="1"/>
      <p:bldP spid="20" grpId="2" animBg="1"/>
      <p:bldP spid="20" grpId="3" animBg="1"/>
      <p:bldP spid="22" grpId="0" animBg="1"/>
      <p:bldP spid="26" grpId="0" animBg="1"/>
      <p:bldP spid="2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FE6062-42B7-C622-A7EE-B63B95423B85}"/>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5" name="Rectangle 4">
            <a:extLst>
              <a:ext uri="{FF2B5EF4-FFF2-40B4-BE49-F238E27FC236}">
                <a16:creationId xmlns:a16="http://schemas.microsoft.com/office/drawing/2014/main" id="{87F938E1-6CA8-B5AE-86F1-5B9EA40FC49F}"/>
              </a:ext>
            </a:extLst>
          </p:cNvPr>
          <p:cNvSpPr/>
          <p:nvPr/>
        </p:nvSpPr>
        <p:spPr>
          <a:xfrm>
            <a:off x="3049891" y="296476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6" name="Rectangle 5">
            <a:extLst>
              <a:ext uri="{FF2B5EF4-FFF2-40B4-BE49-F238E27FC236}">
                <a16:creationId xmlns:a16="http://schemas.microsoft.com/office/drawing/2014/main" id="{8A51A5E1-D725-5C22-C145-E06807EA212E}"/>
              </a:ext>
            </a:extLst>
          </p:cNvPr>
          <p:cNvSpPr/>
          <p:nvPr/>
        </p:nvSpPr>
        <p:spPr>
          <a:xfrm>
            <a:off x="4111249" y="135345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sp>
        <p:nvSpPr>
          <p:cNvPr id="7" name="Rectangle 6">
            <a:extLst>
              <a:ext uri="{FF2B5EF4-FFF2-40B4-BE49-F238E27FC236}">
                <a16:creationId xmlns:a16="http://schemas.microsoft.com/office/drawing/2014/main" id="{C2A763C2-264A-56DB-67BF-AE50AC050101}"/>
              </a:ext>
            </a:extLst>
          </p:cNvPr>
          <p:cNvSpPr/>
          <p:nvPr/>
        </p:nvSpPr>
        <p:spPr>
          <a:xfrm>
            <a:off x="4862362"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8" name="Rectangle 7">
            <a:extLst>
              <a:ext uri="{FF2B5EF4-FFF2-40B4-BE49-F238E27FC236}">
                <a16:creationId xmlns:a16="http://schemas.microsoft.com/office/drawing/2014/main" id="{2F9A6A87-5169-4EF1-C20D-1A071E97F69F}"/>
              </a:ext>
            </a:extLst>
          </p:cNvPr>
          <p:cNvSpPr/>
          <p:nvPr/>
        </p:nvSpPr>
        <p:spPr>
          <a:xfrm>
            <a:off x="5522309"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9" name="Rectangle 8">
            <a:extLst>
              <a:ext uri="{FF2B5EF4-FFF2-40B4-BE49-F238E27FC236}">
                <a16:creationId xmlns:a16="http://schemas.microsoft.com/office/drawing/2014/main" id="{9B28E946-776C-F717-D4EF-0421258B6699}"/>
              </a:ext>
            </a:extLst>
          </p:cNvPr>
          <p:cNvSpPr/>
          <p:nvPr/>
        </p:nvSpPr>
        <p:spPr>
          <a:xfrm>
            <a:off x="6182256"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cxnSp>
        <p:nvCxnSpPr>
          <p:cNvPr id="10" name="Straight Arrow Connector 9">
            <a:extLst>
              <a:ext uri="{FF2B5EF4-FFF2-40B4-BE49-F238E27FC236}">
                <a16:creationId xmlns:a16="http://schemas.microsoft.com/office/drawing/2014/main" id="{E36CC9EB-59C1-2B7C-8C9D-55ECE895389D}"/>
              </a:ext>
            </a:extLst>
          </p:cNvPr>
          <p:cNvCxnSpPr>
            <a:cxnSpLocks/>
            <a:endCxn id="5" idx="0"/>
          </p:cNvCxnSpPr>
          <p:nvPr/>
        </p:nvCxnSpPr>
        <p:spPr>
          <a:xfrm flipH="1">
            <a:off x="3379865" y="1912708"/>
            <a:ext cx="731384"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B55692E4-E1FD-2D5A-9515-7D38623FFC17}"/>
              </a:ext>
            </a:extLst>
          </p:cNvPr>
          <p:cNvCxnSpPr>
            <a:cxnSpLocks/>
            <a:endCxn id="7" idx="0"/>
          </p:cNvCxnSpPr>
          <p:nvPr/>
        </p:nvCxnSpPr>
        <p:spPr>
          <a:xfrm>
            <a:off x="4771196" y="1912708"/>
            <a:ext cx="421140" cy="105205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A1D704A2-98BB-052C-54B2-E8D4D49208BA}"/>
              </a:ext>
            </a:extLst>
          </p:cNvPr>
          <p:cNvSpPr/>
          <p:nvPr/>
        </p:nvSpPr>
        <p:spPr>
          <a:xfrm>
            <a:off x="7881482" y="406400"/>
            <a:ext cx="949329"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100</a:t>
            </a:r>
          </a:p>
        </p:txBody>
      </p:sp>
      <p:sp>
        <p:nvSpPr>
          <p:cNvPr id="17" name="Rectangle 16">
            <a:extLst>
              <a:ext uri="{FF2B5EF4-FFF2-40B4-BE49-F238E27FC236}">
                <a16:creationId xmlns:a16="http://schemas.microsoft.com/office/drawing/2014/main" id="{F9D09DBC-D963-ED2A-2790-F687336EDEA9}"/>
              </a:ext>
            </a:extLst>
          </p:cNvPr>
          <p:cNvSpPr/>
          <p:nvPr/>
        </p:nvSpPr>
        <p:spPr>
          <a:xfrm>
            <a:off x="7192435" y="9630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sp>
        <p:nvSpPr>
          <p:cNvPr id="18" name="Rectangle 17">
            <a:extLst>
              <a:ext uri="{FF2B5EF4-FFF2-40B4-BE49-F238E27FC236}">
                <a16:creationId xmlns:a16="http://schemas.microsoft.com/office/drawing/2014/main" id="{BF953604-CC42-47C7-4937-D84AF723F5C6}"/>
              </a:ext>
            </a:extLst>
          </p:cNvPr>
          <p:cNvSpPr/>
          <p:nvPr/>
        </p:nvSpPr>
        <p:spPr>
          <a:xfrm>
            <a:off x="6182256"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sp>
        <p:nvSpPr>
          <p:cNvPr id="19" name="Rectangle 18">
            <a:extLst>
              <a:ext uri="{FF2B5EF4-FFF2-40B4-BE49-F238E27FC236}">
                <a16:creationId xmlns:a16="http://schemas.microsoft.com/office/drawing/2014/main" id="{FBE42D10-E623-DA32-5AC4-64267D1591CB}"/>
              </a:ext>
            </a:extLst>
          </p:cNvPr>
          <p:cNvSpPr/>
          <p:nvPr/>
        </p:nvSpPr>
        <p:spPr>
          <a:xfrm>
            <a:off x="6842202"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21" name="Rectangle 20">
            <a:extLst>
              <a:ext uri="{FF2B5EF4-FFF2-40B4-BE49-F238E27FC236}">
                <a16:creationId xmlns:a16="http://schemas.microsoft.com/office/drawing/2014/main" id="{714E4B1F-B408-9118-1427-5A1688D9E063}"/>
              </a:ext>
            </a:extLst>
          </p:cNvPr>
          <p:cNvSpPr/>
          <p:nvPr/>
        </p:nvSpPr>
        <p:spPr>
          <a:xfrm>
            <a:off x="4771196" y="135345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cxnSp>
        <p:nvCxnSpPr>
          <p:cNvPr id="22" name="Straight Arrow Connector 21">
            <a:extLst>
              <a:ext uri="{FF2B5EF4-FFF2-40B4-BE49-F238E27FC236}">
                <a16:creationId xmlns:a16="http://schemas.microsoft.com/office/drawing/2014/main" id="{F83905A4-031C-F2FD-E643-29F5419DDA86}"/>
              </a:ext>
            </a:extLst>
          </p:cNvPr>
          <p:cNvCxnSpPr>
            <a:cxnSpLocks/>
          </p:cNvCxnSpPr>
          <p:nvPr/>
        </p:nvCxnSpPr>
        <p:spPr>
          <a:xfrm>
            <a:off x="5448907" y="1912707"/>
            <a:ext cx="1210128"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41E9C6A6-78E5-9C9C-F12E-632988FDE06D}"/>
              </a:ext>
            </a:extLst>
          </p:cNvPr>
          <p:cNvSpPr/>
          <p:nvPr/>
        </p:nvSpPr>
        <p:spPr>
          <a:xfrm>
            <a:off x="8026174" y="15222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88</a:t>
            </a:r>
          </a:p>
        </p:txBody>
      </p:sp>
      <p:sp>
        <p:nvSpPr>
          <p:cNvPr id="25" name="Rectangle 24">
            <a:extLst>
              <a:ext uri="{FF2B5EF4-FFF2-40B4-BE49-F238E27FC236}">
                <a16:creationId xmlns:a16="http://schemas.microsoft.com/office/drawing/2014/main" id="{76E976AF-3C5F-DA7A-5FB3-E407C603153B}"/>
              </a:ext>
            </a:extLst>
          </p:cNvPr>
          <p:cNvSpPr/>
          <p:nvPr/>
        </p:nvSpPr>
        <p:spPr>
          <a:xfrm>
            <a:off x="7502149"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88</a:t>
            </a:r>
          </a:p>
        </p:txBody>
      </p:sp>
      <p:sp>
        <p:nvSpPr>
          <p:cNvPr id="26" name="Rectangle 25">
            <a:extLst>
              <a:ext uri="{FF2B5EF4-FFF2-40B4-BE49-F238E27FC236}">
                <a16:creationId xmlns:a16="http://schemas.microsoft.com/office/drawing/2014/main" id="{924D1A3F-5F2B-DCDD-A62F-41C20406D041}"/>
              </a:ext>
            </a:extLst>
          </p:cNvPr>
          <p:cNvSpPr/>
          <p:nvPr/>
        </p:nvSpPr>
        <p:spPr>
          <a:xfrm>
            <a:off x="8162095" y="2964766"/>
            <a:ext cx="879320"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100</a:t>
            </a:r>
          </a:p>
        </p:txBody>
      </p:sp>
      <p:cxnSp>
        <p:nvCxnSpPr>
          <p:cNvPr id="28" name="Straight Arrow Connector 27">
            <a:extLst>
              <a:ext uri="{FF2B5EF4-FFF2-40B4-BE49-F238E27FC236}">
                <a16:creationId xmlns:a16="http://schemas.microsoft.com/office/drawing/2014/main" id="{7919EBCA-54D5-8A2A-478D-434778A33A7D}"/>
              </a:ext>
            </a:extLst>
          </p:cNvPr>
          <p:cNvCxnSpPr>
            <a:cxnSpLocks/>
          </p:cNvCxnSpPr>
          <p:nvPr/>
        </p:nvCxnSpPr>
        <p:spPr>
          <a:xfrm>
            <a:off x="5908147" y="1912707"/>
            <a:ext cx="2253947"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35034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01128 -0.00031 L -0.29306 0.07901 L -0.03542 0.39012 " pathEditMode="relative" rAng="0" ptsTypes="AAA">
                                      <p:cBhvr>
                                        <p:cTn id="12" dur="3750" fill="hold"/>
                                        <p:tgtEl>
                                          <p:spTgt spid="17"/>
                                        </p:tgtEl>
                                        <p:attrNameLst>
                                          <p:attrName>ppt_x</p:attrName>
                                          <p:attrName>ppt_y</p:attrName>
                                        </p:attrNameLst>
                                      </p:cBhvr>
                                      <p:rCtr x="-15226" y="19506"/>
                                    </p:animMotion>
                                  </p:childTnLst>
                                </p:cTn>
                              </p:par>
                            </p:childTnLst>
                          </p:cTn>
                        </p:par>
                        <p:par>
                          <p:cTn id="13" fill="hold">
                            <p:stCondLst>
                              <p:cond delay="3750"/>
                            </p:stCondLst>
                            <p:childTnLst>
                              <p:par>
                                <p:cTn id="14" presetID="1"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par>
                          <p:cTn id="16" fill="hold">
                            <p:stCondLst>
                              <p:cond delay="3750"/>
                            </p:stCondLst>
                            <p:childTnLst>
                              <p:par>
                                <p:cTn id="17" presetID="1"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7"/>
                                        </p:tgtEl>
                                        <p:attrNameLst>
                                          <p:attrName>style.visibility</p:attrName>
                                        </p:attrNameLst>
                                      </p:cBhvr>
                                      <p:to>
                                        <p:strVal val="hidden"/>
                                      </p:to>
                                    </p:set>
                                  </p:childTnLst>
                                </p:cTn>
                              </p:par>
                            </p:childTnLst>
                          </p:cTn>
                        </p:par>
                        <p:par>
                          <p:cTn id="23" fill="hold">
                            <p:stCondLst>
                              <p:cond delay="3750"/>
                            </p:stCondLst>
                            <p:childTnLst>
                              <p:par>
                                <p:cTn id="24" presetID="42" presetClass="path" presetSubtype="0" accel="50000" decel="50000" fill="hold" grpId="0" nodeType="afterEffect">
                                  <p:stCondLst>
                                    <p:cond delay="0"/>
                                  </p:stCondLst>
                                  <p:childTnLst>
                                    <p:animMotion origin="layout" path="M -5.55556E-7 -4.19753E-6 L -0.08212 -0.31327 " pathEditMode="relative" rAng="0" ptsTypes="AA">
                                      <p:cBhvr>
                                        <p:cTn id="25" dur="2000" fill="hold"/>
                                        <p:tgtEl>
                                          <p:spTgt spid="8"/>
                                        </p:tgtEl>
                                        <p:attrNameLst>
                                          <p:attrName>ppt_x</p:attrName>
                                          <p:attrName>ppt_y</p:attrName>
                                        </p:attrNameLst>
                                      </p:cBhvr>
                                      <p:rCtr x="-4115" y="-15679"/>
                                    </p:animMotion>
                                  </p:childTnLst>
                                </p:cTn>
                              </p:par>
                            </p:childTnLst>
                          </p:cTn>
                        </p:par>
                        <p:par>
                          <p:cTn id="26" fill="hold">
                            <p:stCondLst>
                              <p:cond delay="5750"/>
                            </p:stCondLst>
                            <p:childTnLst>
                              <p:par>
                                <p:cTn id="27" presetID="1" presetClass="exit" presetSubtype="0" fill="hold" grpId="1" nodeType="after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par>
                          <p:cTn id="29" fill="hold">
                            <p:stCondLst>
                              <p:cond delay="5750"/>
                            </p:stCondLst>
                            <p:childTnLst>
                              <p:par>
                                <p:cTn id="30" presetID="1"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0"/>
                            </p:stCondLst>
                            <p:childTnLst>
                              <p:par>
                                <p:cTn id="39" presetID="0" presetClass="path" presetSubtype="0" accel="50000" decel="50000" fill="hold" grpId="1" nodeType="afterEffect">
                                  <p:stCondLst>
                                    <p:cond delay="0"/>
                                  </p:stCondLst>
                                  <p:childTnLst>
                                    <p:animMotion origin="layout" path="M -0.00052 -0.00587 L -0.2809 -0.03117 L -0.05504 0.27037 " pathEditMode="relative" ptsTypes="AAA">
                                      <p:cBhvr>
                                        <p:cTn id="40" dur="2000" fill="hold"/>
                                        <p:tgtEl>
                                          <p:spTgt spid="24"/>
                                        </p:tgtEl>
                                        <p:attrNameLst>
                                          <p:attrName>ppt_x</p:attrName>
                                          <p:attrName>ppt_y</p:attrName>
                                        </p:attrNameLst>
                                      </p:cBhvr>
                                    </p:animMotion>
                                  </p:childTnLst>
                                </p:cTn>
                              </p:par>
                            </p:childTnLst>
                          </p:cTn>
                        </p:par>
                        <p:par>
                          <p:cTn id="41" fill="hold">
                            <p:stCondLst>
                              <p:cond delay="2000"/>
                            </p:stCondLst>
                            <p:childTnLst>
                              <p:par>
                                <p:cTn id="42" presetID="1" presetClass="exit" presetSubtype="0" fill="hold" grpId="2" nodeType="afterEffect">
                                  <p:stCondLst>
                                    <p:cond delay="0"/>
                                  </p:stCondLst>
                                  <p:childTnLst>
                                    <p:set>
                                      <p:cBhvr>
                                        <p:cTn id="43" dur="1" fill="hold">
                                          <p:stCondLst>
                                            <p:cond delay="0"/>
                                          </p:stCondLst>
                                        </p:cTn>
                                        <p:tgtEl>
                                          <p:spTgt spid="24"/>
                                        </p:tgtEl>
                                        <p:attrNameLst>
                                          <p:attrName>style.visibility</p:attrName>
                                        </p:attrNameLst>
                                      </p:cBhvr>
                                      <p:to>
                                        <p:strVal val="hidden"/>
                                      </p:to>
                                    </p:set>
                                  </p:childTnLst>
                                </p:cTn>
                              </p:par>
                            </p:childTnLst>
                          </p:cTn>
                        </p:par>
                        <p:par>
                          <p:cTn id="44" fill="hold">
                            <p:stCondLst>
                              <p:cond delay="2000"/>
                            </p:stCondLst>
                            <p:childTnLst>
                              <p:par>
                                <p:cTn id="45" presetID="1" presetClass="entr" presetSubtype="0"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par>
                          <p:cTn id="51" fill="hold">
                            <p:stCondLst>
                              <p:cond delay="0"/>
                            </p:stCondLst>
                            <p:childTnLst>
                              <p:par>
                                <p:cTn id="52" presetID="0" presetClass="path" presetSubtype="0" accel="50000" decel="50000" fill="hold" grpId="1" nodeType="afterEffect">
                                  <p:stCondLst>
                                    <p:cond delay="0"/>
                                  </p:stCondLst>
                                  <p:childTnLst>
                                    <p:animMotion origin="layout" path="M -0.00139 -0.00308 L -0.27813 0.18395 L 0.02882 0.48581 L 0.02986 0.48395 " pathEditMode="relative" ptsTypes="AAAA">
                                      <p:cBhvr>
                                        <p:cTn id="53" dur="2000" fill="hold"/>
                                        <p:tgtEl>
                                          <p:spTgt spid="16"/>
                                        </p:tgtEl>
                                        <p:attrNameLst>
                                          <p:attrName>ppt_x</p:attrName>
                                          <p:attrName>ppt_y</p:attrName>
                                        </p:attrNameLst>
                                      </p:cBhvr>
                                    </p:animMotion>
                                  </p:childTnLst>
                                </p:cTn>
                              </p:par>
                            </p:childTnLst>
                          </p:cTn>
                        </p:par>
                        <p:par>
                          <p:cTn id="54" fill="hold">
                            <p:stCondLst>
                              <p:cond delay="2000"/>
                            </p:stCondLst>
                            <p:childTnLst>
                              <p:par>
                                <p:cTn id="55" presetID="1" presetClass="exit" presetSubtype="0" fill="hold" grpId="2" nodeType="afterEffect">
                                  <p:stCondLst>
                                    <p:cond delay="0"/>
                                  </p:stCondLst>
                                  <p:childTnLst>
                                    <p:set>
                                      <p:cBhvr>
                                        <p:cTn id="56" dur="1" fill="hold">
                                          <p:stCondLst>
                                            <p:cond delay="0"/>
                                          </p:stCondLst>
                                        </p:cTn>
                                        <p:tgtEl>
                                          <p:spTgt spid="16"/>
                                        </p:tgtEl>
                                        <p:attrNameLst>
                                          <p:attrName>style.visibility</p:attrName>
                                        </p:attrNameLst>
                                      </p:cBhvr>
                                      <p:to>
                                        <p:strVal val="hidden"/>
                                      </p:to>
                                    </p:set>
                                  </p:childTnLst>
                                </p:cTn>
                              </p:par>
                            </p:childTnLst>
                          </p:cTn>
                        </p:par>
                        <p:par>
                          <p:cTn id="57" fill="hold">
                            <p:stCondLst>
                              <p:cond delay="2000"/>
                            </p:stCondLst>
                            <p:childTnLst>
                              <p:par>
                                <p:cTn id="58" presetID="1" presetClass="entr" presetSubtype="0"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childTnLst>
                                </p:cTn>
                              </p:par>
                            </p:childTnLst>
                          </p:cTn>
                        </p:par>
                        <p:par>
                          <p:cTn id="60" fill="hold">
                            <p:stCondLst>
                              <p:cond delay="2000"/>
                            </p:stCondLst>
                            <p:childTnLst>
                              <p:par>
                                <p:cTn id="61" presetID="42" presetClass="path" presetSubtype="0" accel="50000" decel="50000" fill="hold" grpId="1" nodeType="afterEffect">
                                  <p:stCondLst>
                                    <p:cond delay="0"/>
                                  </p:stCondLst>
                                  <p:childTnLst>
                                    <p:animMotion origin="layout" path="M 5E-6 -4.19753E-6 L -0.15244 -0.31327 " pathEditMode="relative" rAng="0" ptsTypes="AA">
                                      <p:cBhvr>
                                        <p:cTn id="62" dur="2000" fill="hold"/>
                                        <p:tgtEl>
                                          <p:spTgt spid="19"/>
                                        </p:tgtEl>
                                        <p:attrNameLst>
                                          <p:attrName>ppt_x</p:attrName>
                                          <p:attrName>ppt_y</p:attrName>
                                        </p:attrNameLst>
                                      </p:cBhvr>
                                      <p:rCtr x="-7622" y="-15679"/>
                                    </p:animMotion>
                                  </p:childTnLst>
                                </p:cTn>
                              </p:par>
                            </p:childTnLst>
                          </p:cTn>
                        </p:par>
                        <p:par>
                          <p:cTn id="63" fill="hold">
                            <p:stCondLst>
                              <p:cond delay="4000"/>
                            </p:stCondLst>
                            <p:childTnLst>
                              <p:par>
                                <p:cTn id="64" presetID="1" presetClass="entr" presetSubtype="0" fill="hold" nodeType="afterEffect">
                                  <p:stCondLst>
                                    <p:cond delay="0"/>
                                  </p:stCondLst>
                                  <p:childTnLst>
                                    <p:set>
                                      <p:cBhvr>
                                        <p:cTn id="65"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16" grpId="0" animBg="1"/>
      <p:bldP spid="16" grpId="1" animBg="1"/>
      <p:bldP spid="16" grpId="2" animBg="1"/>
      <p:bldP spid="17" grpId="0" animBg="1"/>
      <p:bldP spid="17" grpId="1" animBg="1"/>
      <p:bldP spid="18" grpId="0" animBg="1"/>
      <p:bldP spid="19" grpId="0" animBg="1"/>
      <p:bldP spid="19" grpId="1" animBg="1"/>
      <p:bldP spid="21" grpId="0" animBg="1"/>
      <p:bldP spid="24" grpId="0" animBg="1"/>
      <p:bldP spid="24" grpId="1" animBg="1"/>
      <p:bldP spid="24" grpId="2" animBg="1"/>
      <p:bldP spid="25" grpId="0" animBg="1"/>
      <p:bldP spid="2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AA4B410-5E9B-ABA6-D3B7-1D117E99E091}"/>
                  </a:ext>
                </a:extLst>
              </p:cNvPr>
              <p:cNvSpPr>
                <a:spLocks noGrp="1"/>
              </p:cNvSpPr>
              <p:nvPr>
                <p:ph idx="1"/>
              </p:nvPr>
            </p:nvSpPr>
            <p:spPr>
              <a:xfrm>
                <a:off x="1732937" y="1143001"/>
                <a:ext cx="6488500" cy="1428750"/>
              </a:xfrm>
            </p:spPr>
            <p:txBody>
              <a:bodyPr>
                <a:normAutofit/>
              </a:bodyPr>
              <a:lstStyle/>
              <a:p>
                <a:pPr marL="742950" marR="0" lvl="1" indent="-285750">
                  <a:lnSpc>
                    <a:spcPct val="115000"/>
                  </a:lnSpc>
                  <a:spcBef>
                    <a:spcPts val="0"/>
                  </a:spcBef>
                  <a:spcAft>
                    <a:spcPts val="0"/>
                  </a:spcAft>
                  <a:buFont typeface="Courier New" panose="02070309020205020404" pitchFamily="49" charset="0"/>
                  <a:buChar char="o"/>
                </a:pPr>
                <a:r>
                  <a:rPr lang="en-US" sz="3200" dirty="0">
                    <a:effectLst/>
                    <a:latin typeface="Times New Roman" panose="02020603050405020304" pitchFamily="18" charset="0"/>
                    <a:ea typeface="Times New Roman" panose="02020603050405020304" pitchFamily="18" charset="0"/>
                  </a:rPr>
                  <a:t>Time complexity: O(</a:t>
                </a:r>
                <a14:m>
                  <m:oMath xmlns:m="http://schemas.openxmlformats.org/officeDocument/2006/math">
                    <m:func>
                      <m:funcP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3200">
                            <a:effectLst/>
                            <a:latin typeface="Cambria Math" panose="02040503050406030204" pitchFamily="18" charset="0"/>
                            <a:ea typeface="Times New Roman" panose="02020603050405020304" pitchFamily="18" charset="0"/>
                            <a:cs typeface="Times New Roman" panose="02020603050405020304" pitchFamily="18" charset="0"/>
                          </a:rPr>
                          <m:t>log</m:t>
                        </m:r>
                        <m:r>
                          <a:rPr lang="en-US" sz="3200" b="0" i="1" baseline="-25000" smtClean="0">
                            <a:effectLst/>
                            <a:latin typeface="Cambria Math" panose="02040503050406030204" pitchFamily="18" charset="0"/>
                            <a:ea typeface="Times New Roman" panose="02020603050405020304" pitchFamily="18" charset="0"/>
                            <a:cs typeface="Times New Roman" panose="02020603050405020304" pitchFamily="18" charset="0"/>
                          </a:rPr>
                          <m:t>𝑚</m:t>
                        </m:r>
                      </m:fName>
                      <m:e>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𝑛</m:t>
                        </m:r>
                      </m:e>
                    </m:func>
                  </m:oMath>
                </a14:m>
                <a:r>
                  <a:rPr lang="en-US" sz="3200" dirty="0">
                    <a:effectLst/>
                    <a:latin typeface="Times New Roman" panose="02020603050405020304" pitchFamily="18" charset="0"/>
                    <a:ea typeface="Times New Roman" panose="02020603050405020304" pitchFamily="18" charset="0"/>
                  </a:rPr>
                  <a:t>)</a:t>
                </a:r>
                <a:endParaRPr lang="en-US" sz="3200"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Courier New" panose="02070309020205020404" pitchFamily="49" charset="0"/>
                  <a:buChar char="o"/>
                </a:pPr>
                <a:r>
                  <a:rPr lang="en-US" sz="3200" dirty="0">
                    <a:effectLst/>
                    <a:latin typeface="Times New Roman" panose="02020603050405020304" pitchFamily="18" charset="0"/>
                    <a:ea typeface="Times New Roman" panose="02020603050405020304" pitchFamily="18" charset="0"/>
                  </a:rPr>
                  <a:t>Space complexity: O(n)</a:t>
                </a:r>
                <a:endParaRPr lang="en-US" sz="3200" dirty="0">
                  <a:effectLst/>
                  <a:latin typeface="Arial" panose="020B0604020202020204" pitchFamily="34" charset="0"/>
                  <a:ea typeface="Arial" panose="020B0604020202020204" pitchFamily="34" charset="0"/>
                </a:endParaRPr>
              </a:p>
            </p:txBody>
          </p:sp>
        </mc:Choice>
        <mc:Fallback>
          <p:sp>
            <p:nvSpPr>
              <p:cNvPr id="3" name="Content Placeholder 2">
                <a:extLst>
                  <a:ext uri="{FF2B5EF4-FFF2-40B4-BE49-F238E27FC236}">
                    <a16:creationId xmlns:a16="http://schemas.microsoft.com/office/drawing/2014/main" id="{2AA4B410-5E9B-ABA6-D3B7-1D117E99E091}"/>
                  </a:ext>
                </a:extLst>
              </p:cNvPr>
              <p:cNvSpPr>
                <a:spLocks noGrp="1" noRot="1" noChangeAspect="1" noMove="1" noResize="1" noEditPoints="1" noAdjustHandles="1" noChangeArrowheads="1" noChangeShapeType="1" noTextEdit="1"/>
              </p:cNvSpPr>
              <p:nvPr>
                <p:ph idx="1"/>
              </p:nvPr>
            </p:nvSpPr>
            <p:spPr>
              <a:xfrm>
                <a:off x="1732937" y="1143001"/>
                <a:ext cx="6488500" cy="1428750"/>
              </a:xfrm>
              <a:blipFill>
                <a:blip r:embed="rId2"/>
                <a:stretch>
                  <a:fillRect t="-3846"/>
                </a:stretch>
              </a:blipFill>
            </p:spPr>
            <p:txBody>
              <a:bodyPr/>
              <a:lstStyle/>
              <a:p>
                <a:r>
                  <a:rPr lang="en-US">
                    <a:noFill/>
                  </a:rPr>
                  <a:t> </a:t>
                </a:r>
              </a:p>
            </p:txBody>
          </p:sp>
        </mc:Fallback>
      </mc:AlternateContent>
    </p:spTree>
    <p:extLst>
      <p:ext uri="{BB962C8B-B14F-4D97-AF65-F5344CB8AC3E}">
        <p14:creationId xmlns:p14="http://schemas.microsoft.com/office/powerpoint/2010/main" val="1696761978"/>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296153" y="2342385"/>
            <a:ext cx="4225132"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2. SEARCHING</a:t>
            </a:r>
          </a:p>
        </p:txBody>
      </p:sp>
    </p:spTree>
    <p:extLst>
      <p:ext uri="{BB962C8B-B14F-4D97-AF65-F5344CB8AC3E}">
        <p14:creationId xmlns:p14="http://schemas.microsoft.com/office/powerpoint/2010/main" val="1585187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4375" y="89037"/>
            <a:ext cx="6805594" cy="725349"/>
          </a:xfrm>
        </p:spPr>
        <p:txBody>
          <a:bodyPr>
            <a:normAutofit/>
          </a:bodyPr>
          <a:lstStyle/>
          <a:p>
            <a:r>
              <a:rPr lang="en-US" dirty="0"/>
              <a:t>Operation for Searching:</a:t>
            </a:r>
          </a:p>
        </p:txBody>
      </p:sp>
      <p:sp>
        <p:nvSpPr>
          <p:cNvPr id="5" name="Content Placeholder 4"/>
          <p:cNvSpPr>
            <a:spLocks noGrp="1"/>
          </p:cNvSpPr>
          <p:nvPr>
            <p:ph idx="1"/>
          </p:nvPr>
        </p:nvSpPr>
        <p:spPr>
          <a:xfrm>
            <a:off x="1326547" y="771915"/>
            <a:ext cx="7752140" cy="4371585"/>
          </a:xfrm>
        </p:spPr>
        <p:txBody>
          <a:bodyPr>
            <a:noAutofit/>
          </a:bodyPr>
          <a:lstStyle/>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Starting from the root node, compare k with the first key of the node.</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a:solidFill>
                  <a:srgbClr val="000000"/>
                </a:solidFill>
                <a:effectLst/>
                <a:latin typeface="Times New Roman" panose="02020603050405020304" pitchFamily="18" charset="0"/>
                <a:ea typeface="Times New Roman" panose="02020603050405020304" pitchFamily="18" charset="0"/>
              </a:rPr>
              <a:t>k = the first key of the node</a:t>
            </a:r>
            <a:r>
              <a:rPr lang="en-US" sz="2000" dirty="0">
                <a:solidFill>
                  <a:srgbClr val="000000"/>
                </a:solidFill>
                <a:effectLst/>
                <a:latin typeface="Times New Roman" panose="02020603050405020304" pitchFamily="18" charset="0"/>
                <a:ea typeface="Times New Roman" panose="02020603050405020304" pitchFamily="18" charset="0"/>
              </a:rPr>
              <a:t>, return the node and the index.</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err="1">
                <a:solidFill>
                  <a:srgbClr val="000000"/>
                </a:solidFill>
                <a:effectLst/>
                <a:latin typeface="Times New Roman" panose="02020603050405020304" pitchFamily="18" charset="0"/>
                <a:ea typeface="Times New Roman" panose="02020603050405020304" pitchFamily="18" charset="0"/>
              </a:rPr>
              <a:t>k.leaf</a:t>
            </a:r>
            <a:r>
              <a:rPr lang="en-US" sz="2000" b="1" u="sng" dirty="0">
                <a:solidFill>
                  <a:srgbClr val="000000"/>
                </a:solidFill>
                <a:effectLst/>
                <a:latin typeface="Times New Roman" panose="02020603050405020304" pitchFamily="18" charset="0"/>
                <a:ea typeface="Times New Roman" panose="02020603050405020304" pitchFamily="18" charset="0"/>
              </a:rPr>
              <a:t> = true</a:t>
            </a:r>
            <a:r>
              <a:rPr lang="en-US" sz="2000" dirty="0">
                <a:solidFill>
                  <a:srgbClr val="000000"/>
                </a:solidFill>
                <a:effectLst/>
                <a:latin typeface="Times New Roman" panose="02020603050405020304" pitchFamily="18" charset="0"/>
                <a:ea typeface="Times New Roman" panose="02020603050405020304" pitchFamily="18" charset="0"/>
              </a:rPr>
              <a:t>, return </a:t>
            </a:r>
            <a:r>
              <a:rPr lang="en-US" sz="2000" b="1" u="sng" dirty="0">
                <a:solidFill>
                  <a:srgbClr val="000000"/>
                </a:solidFill>
                <a:effectLst/>
                <a:latin typeface="Times New Roman" panose="02020603050405020304" pitchFamily="18" charset="0"/>
                <a:ea typeface="Times New Roman" panose="02020603050405020304" pitchFamily="18" charset="0"/>
              </a:rPr>
              <a:t>NULL</a:t>
            </a:r>
            <a:r>
              <a:rPr lang="en-US" sz="2000" dirty="0">
                <a:solidFill>
                  <a:srgbClr val="000000"/>
                </a:solidFill>
                <a:effectLst/>
                <a:latin typeface="Times New Roman" panose="02020603050405020304" pitchFamily="18" charset="0"/>
                <a:ea typeface="Times New Roman" panose="02020603050405020304" pitchFamily="18" charset="0"/>
              </a:rPr>
              <a:t> (i.e. not found).</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If </a:t>
            </a:r>
            <a:r>
              <a:rPr lang="en-US" sz="2000" b="1" u="sng" dirty="0">
                <a:effectLst/>
                <a:latin typeface="Times New Roman" panose="02020603050405020304" pitchFamily="18" charset="0"/>
                <a:ea typeface="Times New Roman" panose="02020603050405020304" pitchFamily="18" charset="0"/>
              </a:rPr>
              <a:t>k &lt; the first key of the root node</a:t>
            </a:r>
            <a:r>
              <a:rPr lang="en-US" sz="2000" dirty="0">
                <a:effectLst/>
                <a:latin typeface="Times New Roman" panose="02020603050405020304" pitchFamily="18" charset="0"/>
                <a:ea typeface="Times New Roman" panose="02020603050405020304" pitchFamily="18" charset="0"/>
              </a:rPr>
              <a:t>, search the left child of this key recursively.</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there is more than one key in the current node and </a:t>
            </a:r>
            <a:r>
              <a:rPr lang="en-US" sz="2000" b="1" u="sng" dirty="0">
                <a:solidFill>
                  <a:srgbClr val="000000"/>
                </a:solidFill>
                <a:effectLst/>
                <a:latin typeface="Times New Roman" panose="02020603050405020304" pitchFamily="18" charset="0"/>
                <a:ea typeface="Times New Roman" panose="02020603050405020304" pitchFamily="18" charset="0"/>
              </a:rPr>
              <a:t>k &gt; the first key</a:t>
            </a:r>
            <a:r>
              <a:rPr lang="en-US" sz="2000" dirty="0">
                <a:solidFill>
                  <a:srgbClr val="000000"/>
                </a:solidFill>
                <a:effectLst/>
                <a:latin typeface="Times New Roman" panose="02020603050405020304" pitchFamily="18" charset="0"/>
                <a:ea typeface="Times New Roman" panose="02020603050405020304" pitchFamily="18" charset="0"/>
              </a:rPr>
              <a:t>, compare k with the next key in the node.</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a:solidFill>
                  <a:srgbClr val="000000"/>
                </a:solidFill>
                <a:effectLst/>
                <a:latin typeface="Times New Roman" panose="02020603050405020304" pitchFamily="18" charset="0"/>
                <a:ea typeface="Times New Roman" panose="02020603050405020304" pitchFamily="18" charset="0"/>
              </a:rPr>
              <a:t>k &lt; next key</a:t>
            </a:r>
            <a:r>
              <a:rPr lang="en-US" sz="2000" dirty="0">
                <a:solidFill>
                  <a:srgbClr val="000000"/>
                </a:solidFill>
                <a:effectLst/>
                <a:latin typeface="Times New Roman" panose="02020603050405020304" pitchFamily="18" charset="0"/>
                <a:ea typeface="Times New Roman" panose="02020603050405020304" pitchFamily="18" charset="0"/>
              </a:rPr>
              <a:t>, search the left child of this key (</a:t>
            </a:r>
            <a:r>
              <a:rPr lang="en-US" sz="2000" dirty="0" err="1">
                <a:solidFill>
                  <a:srgbClr val="000000"/>
                </a:solidFill>
                <a:effectLst/>
                <a:latin typeface="Times New Roman" panose="02020603050405020304" pitchFamily="18" charset="0"/>
                <a:ea typeface="Times New Roman" panose="02020603050405020304" pitchFamily="18" charset="0"/>
              </a:rPr>
              <a:t>ie</a:t>
            </a:r>
            <a:r>
              <a:rPr lang="en-US" sz="2000" dirty="0">
                <a:solidFill>
                  <a:srgbClr val="000000"/>
                </a:solidFill>
                <a:effectLst/>
                <a:latin typeface="Times New Roman" panose="02020603050405020304" pitchFamily="18" charset="0"/>
                <a:ea typeface="Times New Roman" panose="02020603050405020304" pitchFamily="18" charset="0"/>
              </a:rPr>
              <a:t>. K lies in between the first and the second keys).</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Else, search the right child of the key.</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Repeat steps 1 to 4 until the leaf is reached</a:t>
            </a:r>
            <a:r>
              <a:rPr lang="en-US" sz="1800" dirty="0">
                <a:effectLst/>
                <a:latin typeface="Times New Roman" panose="02020603050405020304" pitchFamily="18" charset="0"/>
                <a:ea typeface="Times New Roman" panose="02020603050405020304" pitchFamily="18" charset="0"/>
              </a:rPr>
              <a:t>.</a:t>
            </a: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945985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BD6B-0BE4-4E12-A8EF-FA6E9A5C3B6C}"/>
              </a:ext>
            </a:extLst>
          </p:cNvPr>
          <p:cNvSpPr>
            <a:spLocks noGrp="1"/>
          </p:cNvSpPr>
          <p:nvPr>
            <p:ph type="title"/>
          </p:nvPr>
        </p:nvSpPr>
        <p:spPr>
          <a:xfrm>
            <a:off x="442451" y="546994"/>
            <a:ext cx="8259098" cy="763526"/>
          </a:xfrm>
        </p:spPr>
        <p:txBody>
          <a:bodyPr>
            <a:noAutofit/>
          </a:bodyPr>
          <a:lstStyle/>
          <a:p>
            <a:r>
              <a:rPr lang="en-US" sz="4800" dirty="0"/>
              <a:t>Learn more:</a:t>
            </a:r>
          </a:p>
        </p:txBody>
      </p:sp>
      <p:sp>
        <p:nvSpPr>
          <p:cNvPr id="3" name="Content Placeholder 2">
            <a:extLst>
              <a:ext uri="{FF2B5EF4-FFF2-40B4-BE49-F238E27FC236}">
                <a16:creationId xmlns:a16="http://schemas.microsoft.com/office/drawing/2014/main" id="{B81ACE41-F7D6-4B59-9074-7112BF0B7A07}"/>
              </a:ext>
            </a:extLst>
          </p:cNvPr>
          <p:cNvSpPr>
            <a:spLocks noGrp="1"/>
          </p:cNvSpPr>
          <p:nvPr>
            <p:ph idx="1"/>
          </p:nvPr>
        </p:nvSpPr>
        <p:spPr>
          <a:xfrm>
            <a:off x="1275638" y="1788369"/>
            <a:ext cx="3934865" cy="1987472"/>
          </a:xfrm>
        </p:spPr>
        <p:txBody>
          <a:bodyPr>
            <a:normAutofit/>
          </a:bodyPr>
          <a:lstStyle/>
          <a:p>
            <a:pPr marL="0" indent="0" algn="just">
              <a:buNone/>
            </a:pPr>
            <a:r>
              <a:rPr lang="en-US" sz="2400" dirty="0">
                <a:effectLst/>
                <a:latin typeface="Times New Roman" panose="02020603050405020304" pitchFamily="18" charset="0"/>
                <a:ea typeface="Times New Roman" panose="02020603050405020304" pitchFamily="18" charset="0"/>
              </a:rPr>
              <a:t>Therefore, we can consider trees or graphs as a data structure, using the methods of pointers and linked lists for their implementation.</a:t>
            </a:r>
            <a:endParaRPr lang="en-US" sz="3600" dirty="0"/>
          </a:p>
        </p:txBody>
      </p:sp>
      <p:pic>
        <p:nvPicPr>
          <p:cNvPr id="5" name="Graphic 4" descr="Lights On with solid fill">
            <a:extLst>
              <a:ext uri="{FF2B5EF4-FFF2-40B4-BE49-F238E27FC236}">
                <a16:creationId xmlns:a16="http://schemas.microsoft.com/office/drawing/2014/main" id="{A8A1FED1-E976-48DB-9544-8A3B758467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980542"/>
            <a:ext cx="1406907" cy="1406907"/>
          </a:xfrm>
          <a:prstGeom prst="rect">
            <a:avLst/>
          </a:prstGeom>
        </p:spPr>
      </p:pic>
      <p:pic>
        <p:nvPicPr>
          <p:cNvPr id="6" name="image2.png">
            <a:extLst>
              <a:ext uri="{FF2B5EF4-FFF2-40B4-BE49-F238E27FC236}">
                <a16:creationId xmlns:a16="http://schemas.microsoft.com/office/drawing/2014/main" id="{62A80E0C-9BC9-4B2D-A9B9-C845814FE656}"/>
              </a:ext>
            </a:extLst>
          </p:cNvPr>
          <p:cNvPicPr/>
          <p:nvPr/>
        </p:nvPicPr>
        <p:blipFill>
          <a:blip r:embed="rId4"/>
          <a:srcRect/>
          <a:stretch>
            <a:fillRect/>
          </a:stretch>
        </p:blipFill>
        <p:spPr>
          <a:xfrm>
            <a:off x="5383924" y="1524791"/>
            <a:ext cx="3594538" cy="2318408"/>
          </a:xfrm>
          <a:prstGeom prst="rect">
            <a:avLst/>
          </a:prstGeom>
          <a:ln/>
        </p:spPr>
      </p:pic>
    </p:spTree>
    <p:extLst>
      <p:ext uri="{BB962C8B-B14F-4D97-AF65-F5344CB8AC3E}">
        <p14:creationId xmlns:p14="http://schemas.microsoft.com/office/powerpoint/2010/main" val="283511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a:t>Implementation</a:t>
            </a:r>
          </a:p>
        </p:txBody>
      </p:sp>
      <p:pic>
        <p:nvPicPr>
          <p:cNvPr id="5" name="Picture 4">
            <a:extLst>
              <a:ext uri="{FF2B5EF4-FFF2-40B4-BE49-F238E27FC236}">
                <a16:creationId xmlns:a16="http://schemas.microsoft.com/office/drawing/2014/main" id="{66DF692C-5FA4-7776-6798-EAD56F695DCF}"/>
              </a:ext>
            </a:extLst>
          </p:cNvPr>
          <p:cNvPicPr>
            <a:picLocks noChangeAspect="1"/>
          </p:cNvPicPr>
          <p:nvPr/>
        </p:nvPicPr>
        <p:blipFill>
          <a:blip r:embed="rId2"/>
          <a:stretch>
            <a:fillRect/>
          </a:stretch>
        </p:blipFill>
        <p:spPr>
          <a:xfrm>
            <a:off x="1952625" y="1168400"/>
            <a:ext cx="6566216" cy="3517900"/>
          </a:xfrm>
          <a:prstGeom prst="rect">
            <a:avLst/>
          </a:prstGeom>
        </p:spPr>
      </p:pic>
    </p:spTree>
    <p:extLst>
      <p:ext uri="{BB962C8B-B14F-4D97-AF65-F5344CB8AC3E}">
        <p14:creationId xmlns:p14="http://schemas.microsoft.com/office/powerpoint/2010/main" val="4189871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C8D9B-5934-6B1C-86A5-A252E18F13E1}"/>
              </a:ext>
            </a:extLst>
          </p:cNvPr>
          <p:cNvSpPr>
            <a:spLocks noGrp="1"/>
          </p:cNvSpPr>
          <p:nvPr>
            <p:ph idx="1"/>
          </p:nvPr>
        </p:nvSpPr>
        <p:spPr>
          <a:xfrm>
            <a:off x="1732936" y="1143000"/>
            <a:ext cx="6804025" cy="1102179"/>
          </a:xfrm>
        </p:spPr>
        <p:txBody>
          <a:bodyPr>
            <a:normAutofit/>
          </a:bodyPr>
          <a:lstStyle/>
          <a:p>
            <a:r>
              <a:rPr lang="en-US" b="1" i="1" dirty="0">
                <a:latin typeface="Times New Roman" panose="02020603050405020304" pitchFamily="18" charset="0"/>
                <a:ea typeface="Times New Roman" panose="02020603050405020304" pitchFamily="18" charset="0"/>
              </a:rPr>
              <a:t>Search for 17 in this B-tree below.</a:t>
            </a:r>
            <a:endParaRPr lang="en-US" sz="4000" dirty="0"/>
          </a:p>
        </p:txBody>
      </p:sp>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a:effectLst/>
              </a:rPr>
              <a:t>DEMONSTRATION</a:t>
            </a:r>
            <a:endParaRPr lang="en-US" sz="4800" b="1" dirty="0">
              <a:effectLst/>
            </a:endParaRPr>
          </a:p>
        </p:txBody>
      </p:sp>
      <p:pic>
        <p:nvPicPr>
          <p:cNvPr id="5" name="Picture 4">
            <a:extLst>
              <a:ext uri="{FF2B5EF4-FFF2-40B4-BE49-F238E27FC236}">
                <a16:creationId xmlns:a16="http://schemas.microsoft.com/office/drawing/2014/main" id="{6A6620EE-3F47-77F5-C109-4BD4D96BD4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63148" y="1694089"/>
            <a:ext cx="5943600" cy="2930525"/>
          </a:xfrm>
          <a:prstGeom prst="rect">
            <a:avLst/>
          </a:prstGeom>
          <a:noFill/>
          <a:ln>
            <a:noFill/>
          </a:ln>
        </p:spPr>
      </p:pic>
    </p:spTree>
    <p:extLst>
      <p:ext uri="{BB962C8B-B14F-4D97-AF65-F5344CB8AC3E}">
        <p14:creationId xmlns:p14="http://schemas.microsoft.com/office/powerpoint/2010/main" val="1118664244"/>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7" name="Rectangle 6">
            <a:extLst>
              <a:ext uri="{FF2B5EF4-FFF2-40B4-BE49-F238E27FC236}">
                <a16:creationId xmlns:a16="http://schemas.microsoft.com/office/drawing/2014/main" id="{80F0D36E-68F8-F110-69FF-738782B7DA16}"/>
              </a:ext>
            </a:extLst>
          </p:cNvPr>
          <p:cNvSpPr/>
          <p:nvPr/>
        </p:nvSpPr>
        <p:spPr>
          <a:xfrm>
            <a:off x="4580164" y="137772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11</a:t>
            </a:r>
          </a:p>
        </p:txBody>
      </p:sp>
      <p:sp>
        <p:nvSpPr>
          <p:cNvPr id="8" name="Rectangle 7">
            <a:extLst>
              <a:ext uri="{FF2B5EF4-FFF2-40B4-BE49-F238E27FC236}">
                <a16:creationId xmlns:a16="http://schemas.microsoft.com/office/drawing/2014/main" id="{95BDD092-8B95-109A-F9C0-1A118644AB2F}"/>
              </a:ext>
            </a:extLst>
          </p:cNvPr>
          <p:cNvSpPr/>
          <p:nvPr/>
        </p:nvSpPr>
        <p:spPr>
          <a:xfrm>
            <a:off x="5869820" y="257175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9" name="Rectangle 8">
            <a:extLst>
              <a:ext uri="{FF2B5EF4-FFF2-40B4-BE49-F238E27FC236}">
                <a16:creationId xmlns:a16="http://schemas.microsoft.com/office/drawing/2014/main" id="{4342177E-86BC-65E6-70DD-8B2B13B0C79B}"/>
              </a:ext>
            </a:extLst>
          </p:cNvPr>
          <p:cNvSpPr/>
          <p:nvPr/>
        </p:nvSpPr>
        <p:spPr>
          <a:xfrm>
            <a:off x="6529767" y="257174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18</a:t>
            </a:r>
          </a:p>
        </p:txBody>
      </p:sp>
      <p:sp>
        <p:nvSpPr>
          <p:cNvPr id="10" name="Rectangle 9">
            <a:extLst>
              <a:ext uri="{FF2B5EF4-FFF2-40B4-BE49-F238E27FC236}">
                <a16:creationId xmlns:a16="http://schemas.microsoft.com/office/drawing/2014/main" id="{E4C9A942-23C3-B540-018A-3837F260C32A}"/>
              </a:ext>
            </a:extLst>
          </p:cNvPr>
          <p:cNvSpPr/>
          <p:nvPr/>
        </p:nvSpPr>
        <p:spPr>
          <a:xfrm>
            <a:off x="3338891" y="257174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11" name="Rectangle 10">
            <a:extLst>
              <a:ext uri="{FF2B5EF4-FFF2-40B4-BE49-F238E27FC236}">
                <a16:creationId xmlns:a16="http://schemas.microsoft.com/office/drawing/2014/main" id="{52907533-F7F0-B09E-FEA6-C3E7FE0B52B1}"/>
              </a:ext>
            </a:extLst>
          </p:cNvPr>
          <p:cNvSpPr/>
          <p:nvPr/>
        </p:nvSpPr>
        <p:spPr>
          <a:xfrm>
            <a:off x="2522463" y="356779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p>
        </p:txBody>
      </p:sp>
      <p:sp>
        <p:nvSpPr>
          <p:cNvPr id="12" name="Rectangle 11">
            <a:extLst>
              <a:ext uri="{FF2B5EF4-FFF2-40B4-BE49-F238E27FC236}">
                <a16:creationId xmlns:a16="http://schemas.microsoft.com/office/drawing/2014/main" id="{200CA7F2-621E-A4B6-F84C-7C80D54F8FAE}"/>
              </a:ext>
            </a:extLst>
          </p:cNvPr>
          <p:cNvSpPr/>
          <p:nvPr/>
        </p:nvSpPr>
        <p:spPr>
          <a:xfrm>
            <a:off x="3998838"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13" name="Rectangle 12">
            <a:extLst>
              <a:ext uri="{FF2B5EF4-FFF2-40B4-BE49-F238E27FC236}">
                <a16:creationId xmlns:a16="http://schemas.microsoft.com/office/drawing/2014/main" id="{E83CE84F-6DA4-7E3A-D208-CE7ADADE8F3C}"/>
              </a:ext>
            </a:extLst>
          </p:cNvPr>
          <p:cNvSpPr/>
          <p:nvPr/>
        </p:nvSpPr>
        <p:spPr>
          <a:xfrm>
            <a:off x="5475213"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14" name="Rectangle 13">
            <a:extLst>
              <a:ext uri="{FF2B5EF4-FFF2-40B4-BE49-F238E27FC236}">
                <a16:creationId xmlns:a16="http://schemas.microsoft.com/office/drawing/2014/main" id="{7DB35EE0-EAB3-21BC-2781-ABB2CD5FC443}"/>
              </a:ext>
            </a:extLst>
          </p:cNvPr>
          <p:cNvSpPr/>
          <p:nvPr/>
        </p:nvSpPr>
        <p:spPr>
          <a:xfrm>
            <a:off x="6365121"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17</a:t>
            </a:r>
          </a:p>
        </p:txBody>
      </p:sp>
      <p:sp>
        <p:nvSpPr>
          <p:cNvPr id="15" name="Rectangle 14">
            <a:extLst>
              <a:ext uri="{FF2B5EF4-FFF2-40B4-BE49-F238E27FC236}">
                <a16:creationId xmlns:a16="http://schemas.microsoft.com/office/drawing/2014/main" id="{46A4BC9D-0706-E84F-1FBD-94015367EE1E}"/>
              </a:ext>
            </a:extLst>
          </p:cNvPr>
          <p:cNvSpPr/>
          <p:nvPr/>
        </p:nvSpPr>
        <p:spPr>
          <a:xfrm>
            <a:off x="7483628" y="35677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16" name="Rectangle 15">
            <a:extLst>
              <a:ext uri="{FF2B5EF4-FFF2-40B4-BE49-F238E27FC236}">
                <a16:creationId xmlns:a16="http://schemas.microsoft.com/office/drawing/2014/main" id="{7B8F38BC-F828-FD1D-EEB1-DB13ACEE0B7A}"/>
              </a:ext>
            </a:extLst>
          </p:cNvPr>
          <p:cNvSpPr/>
          <p:nvPr/>
        </p:nvSpPr>
        <p:spPr>
          <a:xfrm>
            <a:off x="8143575" y="35677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23</a:t>
            </a:r>
          </a:p>
        </p:txBody>
      </p:sp>
      <p:cxnSp>
        <p:nvCxnSpPr>
          <p:cNvPr id="17" name="Straight Arrow Connector 16">
            <a:extLst>
              <a:ext uri="{FF2B5EF4-FFF2-40B4-BE49-F238E27FC236}">
                <a16:creationId xmlns:a16="http://schemas.microsoft.com/office/drawing/2014/main" id="{640AD039-D755-CD09-4375-A93033886758}"/>
              </a:ext>
            </a:extLst>
          </p:cNvPr>
          <p:cNvCxnSpPr>
            <a:cxnSpLocks/>
            <a:stCxn id="7" idx="2"/>
            <a:endCxn id="10" idx="0"/>
          </p:cNvCxnSpPr>
          <p:nvPr/>
        </p:nvCxnSpPr>
        <p:spPr>
          <a:xfrm flipH="1">
            <a:off x="3668865" y="1936980"/>
            <a:ext cx="1241273" cy="6347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9B4CCDF4-D072-0968-F626-6AEC7A140DDF}"/>
              </a:ext>
            </a:extLst>
          </p:cNvPr>
          <p:cNvCxnSpPr>
            <a:cxnSpLocks/>
            <a:stCxn id="7" idx="2"/>
          </p:cNvCxnSpPr>
          <p:nvPr/>
        </p:nvCxnSpPr>
        <p:spPr>
          <a:xfrm>
            <a:off x="4910138" y="1936980"/>
            <a:ext cx="1580318" cy="6347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7954EC1C-24F7-6071-CE50-E58FCD06AAB7}"/>
              </a:ext>
            </a:extLst>
          </p:cNvPr>
          <p:cNvCxnSpPr>
            <a:cxnSpLocks/>
          </p:cNvCxnSpPr>
          <p:nvPr/>
        </p:nvCxnSpPr>
        <p:spPr>
          <a:xfrm flipH="1">
            <a:off x="2882107" y="3131001"/>
            <a:ext cx="466177" cy="43678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4F20B5E-FACA-8FB6-F2E8-39A16A72C26A}"/>
              </a:ext>
            </a:extLst>
          </p:cNvPr>
          <p:cNvCxnSpPr>
            <a:cxnSpLocks/>
          </p:cNvCxnSpPr>
          <p:nvPr/>
        </p:nvCxnSpPr>
        <p:spPr>
          <a:xfrm>
            <a:off x="3959527" y="3131001"/>
            <a:ext cx="359950" cy="45016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25F8B07-A5DB-E2FB-2626-9E03487A15A3}"/>
              </a:ext>
            </a:extLst>
          </p:cNvPr>
          <p:cNvCxnSpPr>
            <a:cxnSpLocks/>
            <a:stCxn id="8" idx="2"/>
          </p:cNvCxnSpPr>
          <p:nvPr/>
        </p:nvCxnSpPr>
        <p:spPr>
          <a:xfrm flipH="1">
            <a:off x="5672383" y="3131003"/>
            <a:ext cx="527411" cy="43678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B242AA1F-F4CE-823F-C062-F1BBBD72B901}"/>
              </a:ext>
            </a:extLst>
          </p:cNvPr>
          <p:cNvCxnSpPr>
            <a:cxnSpLocks/>
          </p:cNvCxnSpPr>
          <p:nvPr/>
        </p:nvCxnSpPr>
        <p:spPr>
          <a:xfrm>
            <a:off x="6529767" y="3142794"/>
            <a:ext cx="114506" cy="44857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566159C-249F-DE31-3545-7AEB5AF6ABD8}"/>
              </a:ext>
            </a:extLst>
          </p:cNvPr>
          <p:cNvCxnSpPr>
            <a:cxnSpLocks/>
          </p:cNvCxnSpPr>
          <p:nvPr/>
        </p:nvCxnSpPr>
        <p:spPr>
          <a:xfrm>
            <a:off x="7203795" y="3131001"/>
            <a:ext cx="939780" cy="4705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1CFAF471-6D8F-08AE-455E-3261F6C08469}"/>
              </a:ext>
            </a:extLst>
          </p:cNvPr>
          <p:cNvSpPr txBox="1"/>
          <p:nvPr/>
        </p:nvSpPr>
        <p:spPr>
          <a:xfrm>
            <a:off x="5712738" y="4243667"/>
            <a:ext cx="2457450"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Since 16&lt;17&lt;18, so we go to the 2</a:t>
            </a:r>
            <a:r>
              <a:rPr lang="en-US" sz="2000" b="1" baseline="30000" dirty="0">
                <a:latin typeface="Times New Roman" panose="02020603050405020304" pitchFamily="18" charset="0"/>
                <a:cs typeface="Times New Roman" panose="02020603050405020304" pitchFamily="18" charset="0"/>
              </a:rPr>
              <a:t>nd</a:t>
            </a:r>
            <a:r>
              <a:rPr lang="en-US" sz="2000" b="1" dirty="0">
                <a:latin typeface="Times New Roman" panose="02020603050405020304" pitchFamily="18" charset="0"/>
                <a:cs typeface="Times New Roman" panose="02020603050405020304" pitchFamily="18" charset="0"/>
              </a:rPr>
              <a:t> child</a:t>
            </a:r>
          </a:p>
        </p:txBody>
      </p:sp>
      <p:sp>
        <p:nvSpPr>
          <p:cNvPr id="33" name="TextBox 32">
            <a:extLst>
              <a:ext uri="{FF2B5EF4-FFF2-40B4-BE49-F238E27FC236}">
                <a16:creationId xmlns:a16="http://schemas.microsoft.com/office/drawing/2014/main" id="{D6E84220-B997-5C2A-1189-8E3ACEB1BFF3}"/>
              </a:ext>
            </a:extLst>
          </p:cNvPr>
          <p:cNvSpPr txBox="1"/>
          <p:nvPr/>
        </p:nvSpPr>
        <p:spPr>
          <a:xfrm>
            <a:off x="5710998" y="1568674"/>
            <a:ext cx="2457450"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Since 17&gt;11, so we go to the right child</a:t>
            </a:r>
          </a:p>
        </p:txBody>
      </p:sp>
      <p:sp>
        <p:nvSpPr>
          <p:cNvPr id="36" name="TextBox 35">
            <a:extLst>
              <a:ext uri="{FF2B5EF4-FFF2-40B4-BE49-F238E27FC236}">
                <a16:creationId xmlns:a16="http://schemas.microsoft.com/office/drawing/2014/main" id="{B37BFB6E-B884-A976-870A-C5A54088557D}"/>
              </a:ext>
            </a:extLst>
          </p:cNvPr>
          <p:cNvSpPr txBox="1"/>
          <p:nvPr/>
        </p:nvSpPr>
        <p:spPr>
          <a:xfrm>
            <a:off x="5627047" y="4125279"/>
            <a:ext cx="2465386"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And we found out 17!!!</a:t>
            </a:r>
          </a:p>
        </p:txBody>
      </p:sp>
    </p:spTree>
    <p:extLst>
      <p:ext uri="{BB962C8B-B14F-4D97-AF65-F5344CB8AC3E}">
        <p14:creationId xmlns:p14="http://schemas.microsoft.com/office/powerpoint/2010/main" val="7790388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7" presetClass="emph" presetSubtype="2" repeatCount="indefinite" fill="hold" nodeType="afterEffect">
                                  <p:stCondLst>
                                    <p:cond delay="0"/>
                                  </p:stCondLst>
                                  <p:endCondLst>
                                    <p:cond evt="onNext" delay="0">
                                      <p:tgtEl>
                                        <p:sldTgt/>
                                      </p:tgtEl>
                                    </p:cond>
                                  </p:endCondLst>
                                  <p:childTnLst>
                                    <p:animClr clrSpc="rgb" dir="cw">
                                      <p:cBhvr>
                                        <p:cTn id="12" dur="500" fill="hold"/>
                                        <p:tgtEl>
                                          <p:spTgt spid="20"/>
                                        </p:tgtEl>
                                        <p:attrNameLst>
                                          <p:attrName>stroke.color</p:attrName>
                                        </p:attrNameLst>
                                      </p:cBhvr>
                                      <p:to>
                                        <a:srgbClr val="D7E3BC"/>
                                      </p:to>
                                    </p:animClr>
                                    <p:set>
                                      <p:cBhvr>
                                        <p:cTn id="13" dur="500" fill="hold"/>
                                        <p:tgtEl>
                                          <p:spTgt spid="20"/>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3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p:cTn id="22" dur="500" fill="hold"/>
                                        <p:tgtEl>
                                          <p:spTgt spid="34"/>
                                        </p:tgtEl>
                                        <p:attrNameLst>
                                          <p:attrName>ppt_w</p:attrName>
                                        </p:attrNameLst>
                                      </p:cBhvr>
                                      <p:tavLst>
                                        <p:tav tm="0">
                                          <p:val>
                                            <p:fltVal val="0"/>
                                          </p:val>
                                        </p:tav>
                                        <p:tav tm="100000">
                                          <p:val>
                                            <p:strVal val="#ppt_w"/>
                                          </p:val>
                                        </p:tav>
                                      </p:tavLst>
                                    </p:anim>
                                    <p:anim calcmode="lin" valueType="num">
                                      <p:cBhvr>
                                        <p:cTn id="23" dur="500" fill="hold"/>
                                        <p:tgtEl>
                                          <p:spTgt spid="34"/>
                                        </p:tgtEl>
                                        <p:attrNameLst>
                                          <p:attrName>ppt_h</p:attrName>
                                        </p:attrNameLst>
                                      </p:cBhvr>
                                      <p:tavLst>
                                        <p:tav tm="0">
                                          <p:val>
                                            <p:fltVal val="0"/>
                                          </p:val>
                                        </p:tav>
                                        <p:tav tm="100000">
                                          <p:val>
                                            <p:strVal val="#ppt_h"/>
                                          </p:val>
                                        </p:tav>
                                      </p:tavLst>
                                    </p:anim>
                                    <p:animEffect transition="in" filter="fade">
                                      <p:cBhvr>
                                        <p:cTn id="24" dur="500"/>
                                        <p:tgtEl>
                                          <p:spTgt spid="34"/>
                                        </p:tgtEl>
                                      </p:cBhvr>
                                    </p:animEffect>
                                  </p:childTnLst>
                                </p:cTn>
                              </p:par>
                            </p:childTnLst>
                          </p:cTn>
                        </p:par>
                        <p:par>
                          <p:cTn id="25" fill="hold">
                            <p:stCondLst>
                              <p:cond delay="500"/>
                            </p:stCondLst>
                            <p:childTnLst>
                              <p:par>
                                <p:cTn id="26" presetID="7" presetClass="emph" presetSubtype="2" repeatCount="indefinite" fill="hold" nodeType="afterEffect">
                                  <p:stCondLst>
                                    <p:cond delay="0"/>
                                  </p:stCondLst>
                                  <p:endCondLst>
                                    <p:cond evt="onNext" delay="0">
                                      <p:tgtEl>
                                        <p:sldTgt/>
                                      </p:tgtEl>
                                    </p:cond>
                                  </p:endCondLst>
                                  <p:childTnLst>
                                    <p:animClr clrSpc="rgb" dir="cw">
                                      <p:cBhvr>
                                        <p:cTn id="27" dur="1000" fill="hold"/>
                                        <p:tgtEl>
                                          <p:spTgt spid="29"/>
                                        </p:tgtEl>
                                        <p:attrNameLst>
                                          <p:attrName>stroke.color</p:attrName>
                                        </p:attrNameLst>
                                      </p:cBhvr>
                                      <p:to>
                                        <a:srgbClr val="C3D69B"/>
                                      </p:to>
                                    </p:animClr>
                                    <p:set>
                                      <p:cBhvr>
                                        <p:cTn id="28" dur="1000" fill="hold"/>
                                        <p:tgtEl>
                                          <p:spTgt spid="29"/>
                                        </p:tgtEl>
                                        <p:attrNameLst>
                                          <p:attrName>stroke.on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childTnLst>
                          </p:cTn>
                        </p:par>
                        <p:par>
                          <p:cTn id="38" fill="hold">
                            <p:stCondLst>
                              <p:cond delay="500"/>
                            </p:stCondLst>
                            <p:childTnLst>
                              <p:par>
                                <p:cTn id="39" presetID="1" presetClass="emph" presetSubtype="2" repeatCount="indefinite" fill="hold" grpId="0" nodeType="afterEffect">
                                  <p:stCondLst>
                                    <p:cond delay="0"/>
                                  </p:stCondLst>
                                  <p:childTnLst>
                                    <p:animClr clrSpc="rgb" dir="cw">
                                      <p:cBhvr>
                                        <p:cTn id="40" dur="1000" fill="hold"/>
                                        <p:tgtEl>
                                          <p:spTgt spid="14"/>
                                        </p:tgtEl>
                                        <p:attrNameLst>
                                          <p:attrName>fillcolor</p:attrName>
                                        </p:attrNameLst>
                                      </p:cBhvr>
                                      <p:to>
                                        <a:srgbClr val="FAC08F"/>
                                      </p:to>
                                    </p:animClr>
                                    <p:set>
                                      <p:cBhvr>
                                        <p:cTn id="41" dur="1000" fill="hold"/>
                                        <p:tgtEl>
                                          <p:spTgt spid="14"/>
                                        </p:tgtEl>
                                        <p:attrNameLst>
                                          <p:attrName>fill.type</p:attrName>
                                        </p:attrNameLst>
                                      </p:cBhvr>
                                      <p:to>
                                        <p:strVal val="solid"/>
                                      </p:to>
                                    </p:set>
                                    <p:set>
                                      <p:cBhvr>
                                        <p:cTn id="42" dur="1000" fill="hold"/>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4" grpId="0"/>
      <p:bldP spid="34" grpId="1"/>
      <p:bldP spid="33" grpId="0"/>
      <p:bldP spid="33" grpId="1"/>
      <p:bldP spid="3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p:sp>
        <p:nvSpPr>
          <p:cNvPr id="4" name="Rectangle 1">
            <a:extLst>
              <a:ext uri="{FF2B5EF4-FFF2-40B4-BE49-F238E27FC236}">
                <a16:creationId xmlns:a16="http://schemas.microsoft.com/office/drawing/2014/main" id="{870933EA-2239-38B8-905B-918F3CB5FA77}"/>
              </a:ext>
            </a:extLst>
          </p:cNvPr>
          <p:cNvSpPr>
            <a:spLocks noChangeArrowheads="1"/>
          </p:cNvSpPr>
          <p:nvPr/>
        </p:nvSpPr>
        <p:spPr bwMode="auto">
          <a:xfrm>
            <a:off x="2099733" y="1571476"/>
            <a:ext cx="5588000"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Worst case Time complexity: </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O(log n)</a:t>
            </a:r>
            <a:endParaRPr kumimoji="0" lang="en-US" altLang="en-US" sz="4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Average case Time complexity: O(log n)</a:t>
            </a:r>
            <a:endParaRPr kumimoji="0" lang="en-US" altLang="en-US" sz="3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Best case Time complexity: O(log n)</a:t>
            </a:r>
            <a:endParaRPr kumimoji="0" lang="en-US" altLang="en-US" sz="3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Average case Space complexity: O(n)</a:t>
            </a: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Worst case Space complexity: O(n)</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689633"/>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541061" y="2342385"/>
            <a:ext cx="3735318"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3</a:t>
            </a:r>
            <a:r>
              <a:rPr lang="en-US" sz="5400" b="1" cap="none" spc="0" dirty="0">
                <a:ln/>
                <a:solidFill>
                  <a:schemeClr val="accent3"/>
                </a:solidFill>
                <a:effectLst/>
              </a:rPr>
              <a:t>. DELETION</a:t>
            </a:r>
          </a:p>
        </p:txBody>
      </p:sp>
    </p:spTree>
    <p:extLst>
      <p:ext uri="{BB962C8B-B14F-4D97-AF65-F5344CB8AC3E}">
        <p14:creationId xmlns:p14="http://schemas.microsoft.com/office/powerpoint/2010/main" val="3115480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EFABD0-3ADB-335A-72EE-C24E22F6F7FB}"/>
              </a:ext>
            </a:extLst>
          </p:cNvPr>
          <p:cNvSpPr>
            <a:spLocks noGrp="1"/>
          </p:cNvSpPr>
          <p:nvPr>
            <p:ph idx="1"/>
          </p:nvPr>
        </p:nvSpPr>
        <p:spPr>
          <a:xfrm>
            <a:off x="463714" y="1975757"/>
            <a:ext cx="8246070" cy="2802718"/>
          </a:xfrm>
        </p:spPr>
        <p:txBody>
          <a:bodyPr/>
          <a:lstStyle/>
          <a:p>
            <a:pPr algn="l"/>
            <a:r>
              <a:rPr lang="en-US" dirty="0">
                <a:solidFill>
                  <a:schemeClr val="accent1">
                    <a:lumMod val="40000"/>
                    <a:lumOff val="60000"/>
                  </a:schemeClr>
                </a:solidFill>
              </a:rPr>
              <a:t>A node can have a maximum of m children. </a:t>
            </a:r>
          </a:p>
          <a:p>
            <a:pPr algn="l"/>
            <a:r>
              <a:rPr lang="en-US" dirty="0">
                <a:solidFill>
                  <a:schemeClr val="accent1">
                    <a:lumMod val="40000"/>
                    <a:lumOff val="60000"/>
                  </a:schemeClr>
                </a:solidFill>
              </a:rPr>
              <a:t>A node can contain a maximum of m – 1 keys. </a:t>
            </a:r>
          </a:p>
          <a:p>
            <a:pPr algn="l"/>
            <a:r>
              <a:rPr lang="en-US" dirty="0">
                <a:solidFill>
                  <a:schemeClr val="accent1">
                    <a:lumMod val="40000"/>
                    <a:lumOff val="60000"/>
                  </a:schemeClr>
                </a:solidFill>
              </a:rPr>
              <a:t>A node should have a minimum of ⌈m/2⌉ children. </a:t>
            </a:r>
          </a:p>
          <a:p>
            <a:pPr algn="just"/>
            <a:r>
              <a:rPr lang="en-US" dirty="0">
                <a:solidFill>
                  <a:schemeClr val="accent1">
                    <a:lumMod val="40000"/>
                    <a:lumOff val="60000"/>
                  </a:schemeClr>
                </a:solidFill>
              </a:rPr>
              <a:t>A node (except root node) should contain a minimum of ⌈m/2⌉ - 1 keys.</a:t>
            </a:r>
          </a:p>
        </p:txBody>
      </p:sp>
      <p:sp>
        <p:nvSpPr>
          <p:cNvPr id="4" name="Rectangle 3">
            <a:extLst>
              <a:ext uri="{FF2B5EF4-FFF2-40B4-BE49-F238E27FC236}">
                <a16:creationId xmlns:a16="http://schemas.microsoft.com/office/drawing/2014/main" id="{17422D0B-D362-7BCF-58EA-8F346B2083F5}"/>
              </a:ext>
            </a:extLst>
          </p:cNvPr>
          <p:cNvSpPr/>
          <p:nvPr/>
        </p:nvSpPr>
        <p:spPr>
          <a:xfrm>
            <a:off x="1469811" y="691618"/>
            <a:ext cx="6057427"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REMIND: PROPERTY</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41494123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dirty="0"/>
              <a:t>ADDITIONAL TERMS:</a:t>
            </a:r>
          </a:p>
        </p:txBody>
      </p:sp>
      <p:sp>
        <p:nvSpPr>
          <p:cNvPr id="3" name="TextBox 2">
            <a:extLst>
              <a:ext uri="{FF2B5EF4-FFF2-40B4-BE49-F238E27FC236}">
                <a16:creationId xmlns:a16="http://schemas.microsoft.com/office/drawing/2014/main" id="{D5EDAD73-C607-6066-121E-D7077D7C38AA}"/>
              </a:ext>
            </a:extLst>
          </p:cNvPr>
          <p:cNvSpPr txBox="1"/>
          <p:nvPr/>
        </p:nvSpPr>
        <p:spPr>
          <a:xfrm>
            <a:off x="1934936" y="963386"/>
            <a:ext cx="6074228" cy="2954655"/>
          </a:xfrm>
          <a:prstGeom prst="rect">
            <a:avLst/>
          </a:prstGeom>
          <a:noFill/>
        </p:spPr>
        <p:txBody>
          <a:bodyPr wrap="square" rtlCol="0">
            <a:spAutoFit/>
          </a:bodyPr>
          <a:lstStyle/>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          </a:t>
            </a:r>
            <a:r>
              <a:rPr lang="en-US" sz="2800" b="1" i="0" dirty="0" err="1">
                <a:effectLst/>
                <a:latin typeface="Times New Roman" panose="02020603050405020304" pitchFamily="18" charset="0"/>
                <a:cs typeface="Times New Roman" panose="02020603050405020304" pitchFamily="18" charset="0"/>
              </a:rPr>
              <a:t>Inorder</a:t>
            </a:r>
            <a:r>
              <a:rPr lang="en-US" sz="2800" b="1" i="0" dirty="0">
                <a:effectLst/>
                <a:latin typeface="Times New Roman" panose="02020603050405020304" pitchFamily="18" charset="0"/>
                <a:cs typeface="Times New Roman" panose="02020603050405020304" pitchFamily="18" charset="0"/>
              </a:rPr>
              <a:t> Predecessor</a:t>
            </a:r>
            <a:br>
              <a:rPr lang="en-US" sz="2800" b="0"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The largest key on the left child of a node is called its </a:t>
            </a:r>
            <a:r>
              <a:rPr lang="en-US" sz="2800" b="0" i="0" dirty="0" err="1">
                <a:effectLst/>
                <a:latin typeface="Times New Roman" panose="02020603050405020304" pitchFamily="18" charset="0"/>
                <a:cs typeface="Times New Roman" panose="02020603050405020304" pitchFamily="18" charset="0"/>
              </a:rPr>
              <a:t>inorder</a:t>
            </a:r>
            <a:r>
              <a:rPr lang="en-US" sz="2800" b="0" i="0" dirty="0">
                <a:effectLst/>
                <a:latin typeface="Times New Roman" panose="02020603050405020304" pitchFamily="18" charset="0"/>
                <a:cs typeface="Times New Roman" panose="02020603050405020304" pitchFamily="18" charset="0"/>
              </a:rPr>
              <a:t> predecessor.</a:t>
            </a:r>
          </a:p>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          </a:t>
            </a:r>
            <a:r>
              <a:rPr lang="en-US" sz="2800" b="1" i="0" dirty="0" err="1">
                <a:effectLst/>
                <a:latin typeface="Times New Roman" panose="02020603050405020304" pitchFamily="18" charset="0"/>
                <a:cs typeface="Times New Roman" panose="02020603050405020304" pitchFamily="18" charset="0"/>
              </a:rPr>
              <a:t>Inorder</a:t>
            </a:r>
            <a:r>
              <a:rPr lang="en-US" sz="2800" b="1" i="0" dirty="0">
                <a:effectLst/>
                <a:latin typeface="Times New Roman" panose="02020603050405020304" pitchFamily="18" charset="0"/>
                <a:cs typeface="Times New Roman" panose="02020603050405020304" pitchFamily="18" charset="0"/>
              </a:rPr>
              <a:t> Successor</a:t>
            </a:r>
            <a:br>
              <a:rPr lang="en-US" sz="2800" b="0"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The smallest key on the right child of a node is called its </a:t>
            </a:r>
            <a:r>
              <a:rPr lang="en-US" sz="2800" b="0" i="0" dirty="0" err="1">
                <a:effectLst/>
                <a:latin typeface="Times New Roman" panose="02020603050405020304" pitchFamily="18" charset="0"/>
                <a:cs typeface="Times New Roman" panose="02020603050405020304" pitchFamily="18" charset="0"/>
              </a:rPr>
              <a:t>inorder</a:t>
            </a:r>
            <a:r>
              <a:rPr lang="en-US" sz="2800" b="0" i="0" dirty="0">
                <a:effectLst/>
                <a:latin typeface="Times New Roman" panose="02020603050405020304" pitchFamily="18" charset="0"/>
                <a:cs typeface="Times New Roman" panose="02020603050405020304" pitchFamily="18" charset="0"/>
              </a:rPr>
              <a:t> successor.</a:t>
            </a:r>
          </a:p>
          <a:p>
            <a:endParaRPr lang="en-US" dirty="0"/>
          </a:p>
        </p:txBody>
      </p:sp>
    </p:spTree>
    <p:extLst>
      <p:ext uri="{BB962C8B-B14F-4D97-AF65-F5344CB8AC3E}">
        <p14:creationId xmlns:p14="http://schemas.microsoft.com/office/powerpoint/2010/main" val="2955403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2222678" y="0"/>
            <a:ext cx="6805594" cy="725349"/>
          </a:xfrm>
        </p:spPr>
        <p:txBody>
          <a:bodyPr anchor="ctr">
            <a:normAutofit/>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1241014" y="635541"/>
            <a:ext cx="7694286"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1. REMOVE A KEY IN LEAF NODE</a:t>
            </a:r>
          </a:p>
        </p:txBody>
      </p:sp>
      <p:pic>
        <p:nvPicPr>
          <p:cNvPr id="7" name="Picture 6">
            <a:extLst>
              <a:ext uri="{FF2B5EF4-FFF2-40B4-BE49-F238E27FC236}">
                <a16:creationId xmlns:a16="http://schemas.microsoft.com/office/drawing/2014/main" id="{AC6E8E64-7644-C7F6-AC40-32B66809F877}"/>
              </a:ext>
            </a:extLst>
          </p:cNvPr>
          <p:cNvPicPr>
            <a:picLocks noChangeAspect="1"/>
          </p:cNvPicPr>
          <p:nvPr/>
        </p:nvPicPr>
        <p:blipFill rotWithShape="1">
          <a:blip r:embed="rId2"/>
          <a:srcRect t="-1" r="33220" b="-10564"/>
          <a:stretch/>
        </p:blipFill>
        <p:spPr>
          <a:xfrm>
            <a:off x="237671" y="1551938"/>
            <a:ext cx="4334329" cy="2956021"/>
          </a:xfrm>
          <a:prstGeom prst="rect">
            <a:avLst/>
          </a:prstGeom>
        </p:spPr>
      </p:pic>
      <p:sp>
        <p:nvSpPr>
          <p:cNvPr id="11" name="TextBox 10">
            <a:extLst>
              <a:ext uri="{FF2B5EF4-FFF2-40B4-BE49-F238E27FC236}">
                <a16:creationId xmlns:a16="http://schemas.microsoft.com/office/drawing/2014/main" id="{2E9E160D-F733-C189-68C0-775BA717367B}"/>
              </a:ext>
            </a:extLst>
          </p:cNvPr>
          <p:cNvSpPr txBox="1"/>
          <p:nvPr/>
        </p:nvSpPr>
        <p:spPr>
          <a:xfrm>
            <a:off x="3282043" y="1819834"/>
            <a:ext cx="5521097" cy="1539139"/>
          </a:xfrm>
          <a:prstGeom prst="rect">
            <a:avLst/>
          </a:prstGeom>
          <a:noFill/>
        </p:spPr>
        <p:txBody>
          <a:bodyPr wrap="square">
            <a:spAutoFit/>
          </a:bodyPr>
          <a:lstStyle/>
          <a:p>
            <a:pPr marL="1371600">
              <a:lnSpc>
                <a:spcPct val="115000"/>
              </a:lnSpc>
            </a:pPr>
            <a:r>
              <a:rPr lang="en-US" sz="2800" dirty="0">
                <a:effectLst/>
                <a:latin typeface="Times New Roman" panose="02020603050405020304" pitchFamily="18" charset="0"/>
                <a:ea typeface="Times New Roman" panose="02020603050405020304" pitchFamily="18" charset="0"/>
              </a:rPr>
              <a:t>This function will remove an </a:t>
            </a:r>
            <a:r>
              <a:rPr lang="en-US" sz="2800" dirty="0" err="1">
                <a:effectLst/>
                <a:latin typeface="Times New Roman" panose="02020603050405020304" pitchFamily="18" charset="0"/>
                <a:ea typeface="Times New Roman" panose="02020603050405020304" pitchFamily="18" charset="0"/>
              </a:rPr>
              <a:t>idx</a:t>
            </a:r>
            <a:r>
              <a:rPr lang="en-US" sz="2800" baseline="30000" dirty="0" err="1">
                <a:effectLst/>
                <a:latin typeface="Times New Roman" panose="02020603050405020304" pitchFamily="18" charset="0"/>
                <a:ea typeface="Times New Roman" panose="02020603050405020304" pitchFamily="18" charset="0"/>
              </a:rPr>
              <a:t>th</a:t>
            </a:r>
            <a:r>
              <a:rPr lang="en-US" sz="2800" dirty="0">
                <a:effectLst/>
                <a:latin typeface="Times New Roman" panose="02020603050405020304" pitchFamily="18" charset="0"/>
                <a:ea typeface="Times New Roman" panose="02020603050405020304" pitchFamily="18" charset="0"/>
              </a:rPr>
              <a:t> key in a leaf node and arrange other numbers</a:t>
            </a:r>
            <a:r>
              <a:rPr lang="en-US" dirty="0">
                <a:effectLst/>
                <a:latin typeface="Times New Roman" panose="02020603050405020304" pitchFamily="18" charset="0"/>
                <a:ea typeface="Times New Roman" panose="02020603050405020304" pitchFamily="18" charset="0"/>
              </a:rPr>
              <a:t>.</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111312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22" name="Rectangle 21">
            <a:extLst>
              <a:ext uri="{FF2B5EF4-FFF2-40B4-BE49-F238E27FC236}">
                <a16:creationId xmlns:a16="http://schemas.microsoft.com/office/drawing/2014/main" id="{6FD0A920-29DF-B913-0812-F2EBB425D451}"/>
              </a:ext>
            </a:extLst>
          </p:cNvPr>
          <p:cNvSpPr/>
          <p:nvPr/>
        </p:nvSpPr>
        <p:spPr>
          <a:xfrm>
            <a:off x="2674482" y="1691358"/>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a:t>
            </a:r>
          </a:p>
        </p:txBody>
      </p:sp>
      <p:sp>
        <p:nvSpPr>
          <p:cNvPr id="23" name="Rectangle 22">
            <a:extLst>
              <a:ext uri="{FF2B5EF4-FFF2-40B4-BE49-F238E27FC236}">
                <a16:creationId xmlns:a16="http://schemas.microsoft.com/office/drawing/2014/main" id="{79888B09-EF06-0EF1-3932-41C0FA91ABB7}"/>
              </a:ext>
            </a:extLst>
          </p:cNvPr>
          <p:cNvSpPr/>
          <p:nvPr/>
        </p:nvSpPr>
        <p:spPr>
          <a:xfrm>
            <a:off x="3579358" y="1691358"/>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p>
        </p:txBody>
      </p:sp>
      <p:sp>
        <p:nvSpPr>
          <p:cNvPr id="24" name="Rectangle 23">
            <a:extLst>
              <a:ext uri="{FF2B5EF4-FFF2-40B4-BE49-F238E27FC236}">
                <a16:creationId xmlns:a16="http://schemas.microsoft.com/office/drawing/2014/main" id="{97CC28CF-C1C4-4889-33CE-9975C07B7E2A}"/>
              </a:ext>
            </a:extLst>
          </p:cNvPr>
          <p:cNvSpPr/>
          <p:nvPr/>
        </p:nvSpPr>
        <p:spPr>
          <a:xfrm>
            <a:off x="4466548" y="1691357"/>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25" name="Rectangle 24">
            <a:extLst>
              <a:ext uri="{FF2B5EF4-FFF2-40B4-BE49-F238E27FC236}">
                <a16:creationId xmlns:a16="http://schemas.microsoft.com/office/drawing/2014/main" id="{743F88C7-50F7-9CDA-A3A0-207D0EE7B9A4}"/>
              </a:ext>
            </a:extLst>
          </p:cNvPr>
          <p:cNvSpPr/>
          <p:nvPr/>
        </p:nvSpPr>
        <p:spPr>
          <a:xfrm>
            <a:off x="6219146" y="1691357"/>
            <a:ext cx="896033" cy="7253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26" name="Rectangle 25">
            <a:extLst>
              <a:ext uri="{FF2B5EF4-FFF2-40B4-BE49-F238E27FC236}">
                <a16:creationId xmlns:a16="http://schemas.microsoft.com/office/drawing/2014/main" id="{2DB705AD-641B-3DB3-64A3-39122DD0640A}"/>
              </a:ext>
            </a:extLst>
          </p:cNvPr>
          <p:cNvSpPr/>
          <p:nvPr/>
        </p:nvSpPr>
        <p:spPr>
          <a:xfrm>
            <a:off x="5362581" y="1691358"/>
            <a:ext cx="856565" cy="7253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30" name="Rectangle 29">
            <a:extLst>
              <a:ext uri="{FF2B5EF4-FFF2-40B4-BE49-F238E27FC236}">
                <a16:creationId xmlns:a16="http://schemas.microsoft.com/office/drawing/2014/main" id="{6B4E660F-9626-2C13-59F7-DA4507D35876}"/>
              </a:ext>
            </a:extLst>
          </p:cNvPr>
          <p:cNvSpPr/>
          <p:nvPr/>
        </p:nvSpPr>
        <p:spPr>
          <a:xfrm>
            <a:off x="4475391" y="1691356"/>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31" name="Rectangle 30">
            <a:extLst>
              <a:ext uri="{FF2B5EF4-FFF2-40B4-BE49-F238E27FC236}">
                <a16:creationId xmlns:a16="http://schemas.microsoft.com/office/drawing/2014/main" id="{0FC94125-37D2-DD30-E356-65E817DB8529}"/>
              </a:ext>
            </a:extLst>
          </p:cNvPr>
          <p:cNvSpPr/>
          <p:nvPr/>
        </p:nvSpPr>
        <p:spPr>
          <a:xfrm>
            <a:off x="5380267" y="1691356"/>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Tree>
    <p:extLst>
      <p:ext uri="{BB962C8B-B14F-4D97-AF65-F5344CB8AC3E}">
        <p14:creationId xmlns:p14="http://schemas.microsoft.com/office/powerpoint/2010/main" val="155621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3.33333E-6 -4.07407E-6 L -0.09584 -4.07407E-6 " pathEditMode="relative" rAng="0" ptsTypes="AA">
                                      <p:cBhvr>
                                        <p:cTn id="10" dur="2000" fill="hold"/>
                                        <p:tgtEl>
                                          <p:spTgt spid="25"/>
                                        </p:tgtEl>
                                        <p:attrNameLst>
                                          <p:attrName>ppt_x</p:attrName>
                                          <p:attrName>ppt_y</p:attrName>
                                        </p:attrNameLst>
                                      </p:cBhvr>
                                      <p:rCtr x="-4792" y="0"/>
                                    </p:animMotion>
                                  </p:childTnLst>
                                </p:cTn>
                              </p:par>
                              <p:par>
                                <p:cTn id="11" presetID="42" presetClass="path" presetSubtype="0" accel="50000" decel="50000" fill="hold" grpId="0" nodeType="withEffect">
                                  <p:stCondLst>
                                    <p:cond delay="0"/>
                                  </p:stCondLst>
                                  <p:childTnLst>
                                    <p:animMotion origin="layout" path="M -3.33333E-6 -4.07407E-6 L -0.09791 -0.00216 " pathEditMode="relative" rAng="0" ptsTypes="AA">
                                      <p:cBhvr>
                                        <p:cTn id="12" dur="2000" fill="hold"/>
                                        <p:tgtEl>
                                          <p:spTgt spid="26"/>
                                        </p:tgtEl>
                                        <p:attrNameLst>
                                          <p:attrName>ppt_x</p:attrName>
                                          <p:attrName>ppt_y</p:attrName>
                                        </p:attrNameLst>
                                      </p:cBhvr>
                                      <p:rCtr x="-4896" y="-123"/>
                                    </p:animMotion>
                                  </p:childTnLst>
                                </p:cTn>
                              </p:par>
                            </p:childTnLst>
                          </p:cTn>
                        </p:par>
                        <p:par>
                          <p:cTn id="13" fill="hold">
                            <p:stCondLst>
                              <p:cond delay="2500"/>
                            </p:stCondLst>
                            <p:childTnLst>
                              <p:par>
                                <p:cTn id="14" presetID="1" presetClass="exit" presetSubtype="0" fill="hold" grpId="1" nodeType="afterEffect">
                                  <p:stCondLst>
                                    <p:cond delay="0"/>
                                  </p:stCondLst>
                                  <p:childTnLst>
                                    <p:set>
                                      <p:cBhvr>
                                        <p:cTn id="15" dur="1" fill="hold">
                                          <p:stCondLst>
                                            <p:cond delay="0"/>
                                          </p:stCondLst>
                                        </p:cTn>
                                        <p:tgtEl>
                                          <p:spTgt spid="25"/>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26"/>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5" grpId="1" animBg="1"/>
      <p:bldP spid="26" grpId="0" animBg="1"/>
      <p:bldP spid="26" grpId="1" animBg="1"/>
      <p:bldP spid="30" grpId="0" animBg="1"/>
      <p:bldP spid="3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2222678" y="0"/>
            <a:ext cx="6805594" cy="725349"/>
          </a:xfrm>
        </p:spPr>
        <p:txBody>
          <a:bodyPr anchor="ctr">
            <a:normAutofit/>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2222678" y="562063"/>
            <a:ext cx="4772268"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2. REPLACE A NODE</a:t>
            </a:r>
          </a:p>
        </p:txBody>
      </p:sp>
      <p:sp>
        <p:nvSpPr>
          <p:cNvPr id="3" name="TextBox 2">
            <a:extLst>
              <a:ext uri="{FF2B5EF4-FFF2-40B4-BE49-F238E27FC236}">
                <a16:creationId xmlns:a16="http://schemas.microsoft.com/office/drawing/2014/main" id="{3900997E-E536-07AD-08E7-38D619FA6F98}"/>
              </a:ext>
            </a:extLst>
          </p:cNvPr>
          <p:cNvSpPr txBox="1"/>
          <p:nvPr/>
        </p:nvSpPr>
        <p:spPr>
          <a:xfrm>
            <a:off x="4898571" y="3061784"/>
            <a:ext cx="3853543"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Case 2: By a successor node</a:t>
            </a:r>
          </a:p>
        </p:txBody>
      </p:sp>
      <p:sp>
        <p:nvSpPr>
          <p:cNvPr id="8" name="TextBox 7">
            <a:extLst>
              <a:ext uri="{FF2B5EF4-FFF2-40B4-BE49-F238E27FC236}">
                <a16:creationId xmlns:a16="http://schemas.microsoft.com/office/drawing/2014/main" id="{2E323D35-4D9C-0BBA-3F8B-B61A506306B8}"/>
              </a:ext>
            </a:extLst>
          </p:cNvPr>
          <p:cNvSpPr txBox="1"/>
          <p:nvPr/>
        </p:nvSpPr>
        <p:spPr>
          <a:xfrm>
            <a:off x="4898572" y="1416513"/>
            <a:ext cx="3853543"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Case 1: By a predecessor node</a:t>
            </a:r>
          </a:p>
        </p:txBody>
      </p:sp>
      <p:pic>
        <p:nvPicPr>
          <p:cNvPr id="9" name="Picture 8">
            <a:extLst>
              <a:ext uri="{FF2B5EF4-FFF2-40B4-BE49-F238E27FC236}">
                <a16:creationId xmlns:a16="http://schemas.microsoft.com/office/drawing/2014/main" id="{326DD77C-2CE1-8044-C613-607940F1EA55}"/>
              </a:ext>
            </a:extLst>
          </p:cNvPr>
          <p:cNvPicPr>
            <a:picLocks noChangeAspect="1"/>
          </p:cNvPicPr>
          <p:nvPr/>
        </p:nvPicPr>
        <p:blipFill>
          <a:blip r:embed="rId2"/>
          <a:stretch>
            <a:fillRect/>
          </a:stretch>
        </p:blipFill>
        <p:spPr>
          <a:xfrm>
            <a:off x="189352" y="1267462"/>
            <a:ext cx="4447496" cy="3313975"/>
          </a:xfrm>
          <a:prstGeom prst="rect">
            <a:avLst/>
          </a:prstGeom>
        </p:spPr>
      </p:pic>
    </p:spTree>
    <p:extLst>
      <p:ext uri="{BB962C8B-B14F-4D97-AF65-F5344CB8AC3E}">
        <p14:creationId xmlns:p14="http://schemas.microsoft.com/office/powerpoint/2010/main" val="54231704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BB3D8-4C70-4994-8182-7C0F340E2D94}"/>
              </a:ext>
            </a:extLst>
          </p:cNvPr>
          <p:cNvSpPr>
            <a:spLocks noGrp="1"/>
          </p:cNvSpPr>
          <p:nvPr>
            <p:ph type="title"/>
          </p:nvPr>
        </p:nvSpPr>
        <p:spPr>
          <a:xfrm>
            <a:off x="1734344" y="406537"/>
            <a:ext cx="7220470" cy="2328780"/>
          </a:xfrm>
        </p:spPr>
        <p:txBody>
          <a:bodyPr>
            <a:normAutofit/>
          </a:bodyPr>
          <a:lstStyle/>
          <a:p>
            <a:r>
              <a:rPr lang="en-US" b="1" dirty="0">
                <a:latin typeface="Times New Roman" panose="02020603050405020304" pitchFamily="18" charset="0"/>
                <a:cs typeface="Times New Roman" panose="02020603050405020304" pitchFamily="18" charset="0"/>
              </a:rPr>
              <a:t>Therefore</a:t>
            </a:r>
            <a:r>
              <a:rPr lang="en-US" dirty="0">
                <a:latin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2700" dirty="0">
                <a:effectLst/>
                <a:latin typeface="Times New Roman" panose="02020603050405020304" pitchFamily="18" charset="0"/>
                <a:ea typeface="Times New Roman" panose="02020603050405020304" pitchFamily="18" charset="0"/>
              </a:rPr>
              <a:t>In data structures for programming, we already learned about some data structures such as: binary tree and 2-3 tree, etc.; which are very useful for programming.</a:t>
            </a:r>
            <a:endParaRPr lang="en-US" dirty="0">
              <a:latin typeface="Times New Roman" panose="02020603050405020304" pitchFamily="18" charset="0"/>
              <a:cs typeface="Times New Roman" panose="02020603050405020304" pitchFamily="18" charset="0"/>
            </a:endParaRPr>
          </a:p>
        </p:txBody>
      </p:sp>
      <p:pic>
        <p:nvPicPr>
          <p:cNvPr id="4" name="image1.png">
            <a:extLst>
              <a:ext uri="{FF2B5EF4-FFF2-40B4-BE49-F238E27FC236}">
                <a16:creationId xmlns:a16="http://schemas.microsoft.com/office/drawing/2014/main" id="{E67A619E-007A-45EA-888E-C96A0B524E74}"/>
              </a:ext>
            </a:extLst>
          </p:cNvPr>
          <p:cNvPicPr/>
          <p:nvPr/>
        </p:nvPicPr>
        <p:blipFill>
          <a:blip r:embed="rId2"/>
          <a:srcRect/>
          <a:stretch>
            <a:fillRect/>
          </a:stretch>
        </p:blipFill>
        <p:spPr>
          <a:xfrm>
            <a:off x="2278117" y="2626929"/>
            <a:ext cx="5943600" cy="2324100"/>
          </a:xfrm>
          <a:prstGeom prst="rect">
            <a:avLst/>
          </a:prstGeom>
          <a:ln/>
        </p:spPr>
      </p:pic>
      <p:pic>
        <p:nvPicPr>
          <p:cNvPr id="5" name="image6.png">
            <a:extLst>
              <a:ext uri="{FF2B5EF4-FFF2-40B4-BE49-F238E27FC236}">
                <a16:creationId xmlns:a16="http://schemas.microsoft.com/office/drawing/2014/main" id="{484B5680-E3F9-4F41-8516-B307CA20E65A}"/>
              </a:ext>
            </a:extLst>
          </p:cNvPr>
          <p:cNvPicPr/>
          <p:nvPr/>
        </p:nvPicPr>
        <p:blipFill>
          <a:blip r:embed="rId3"/>
          <a:srcRect/>
          <a:stretch>
            <a:fillRect/>
          </a:stretch>
        </p:blipFill>
        <p:spPr>
          <a:xfrm>
            <a:off x="2278117" y="2506279"/>
            <a:ext cx="5943600" cy="2565400"/>
          </a:xfrm>
          <a:prstGeom prst="rect">
            <a:avLst/>
          </a:prstGeom>
          <a:ln/>
        </p:spPr>
      </p:pic>
    </p:spTree>
    <p:extLst>
      <p:ext uri="{BB962C8B-B14F-4D97-AF65-F5344CB8AC3E}">
        <p14:creationId xmlns:p14="http://schemas.microsoft.com/office/powerpoint/2010/main" val="404048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4" presetClass="path" presetSubtype="0" accel="50000" decel="50000" fill="hold" grpId="1" nodeType="clickEffect">
                                  <p:stCondLst>
                                    <p:cond delay="0"/>
                                  </p:stCondLst>
                                  <p:childTnLst>
                                    <p:animMotion origin="layout" path="M 1.38889E-6 3.08642E-6 L 1.38889E-6 -0.08766 " pathEditMode="relative" rAng="0" ptsTypes="AA">
                                      <p:cBhvr>
                                        <p:cTn id="12" dur="2000" fill="hold"/>
                                        <p:tgtEl>
                                          <p:spTgt spid="2"/>
                                        </p:tgtEl>
                                        <p:attrNameLst>
                                          <p:attrName>ppt_x</p:attrName>
                                          <p:attrName>ppt_y</p:attrName>
                                        </p:attrNameLst>
                                      </p:cBhvr>
                                      <p:rCtr x="0" y="-4383"/>
                                    </p:animMotion>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339110"/>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3. </a:t>
            </a:r>
            <a:r>
              <a:rPr lang="en-US" sz="4400" b="1" dirty="0">
                <a:ln/>
                <a:solidFill>
                  <a:schemeClr val="accent4"/>
                </a:solidFill>
              </a:rPr>
              <a:t>MERGE 2 CHILDREN</a:t>
            </a:r>
          </a:p>
          <a:p>
            <a:pPr algn="ctr"/>
            <a:r>
              <a:rPr lang="en-US" sz="4400" b="1" cap="none" spc="0" dirty="0">
                <a:ln/>
                <a:solidFill>
                  <a:schemeClr val="accent4"/>
                </a:solidFill>
                <a:effectLst/>
              </a:rPr>
              <a:t>OF A </a:t>
            </a:r>
            <a:r>
              <a:rPr lang="en-US" sz="4400" b="1" dirty="0">
                <a:ln/>
                <a:solidFill>
                  <a:schemeClr val="accent4"/>
                </a:solidFill>
              </a:rPr>
              <a:t>NODE</a:t>
            </a:r>
            <a:endParaRPr lang="en-US" sz="4400" b="1" cap="none" spc="0" dirty="0">
              <a:ln/>
              <a:solidFill>
                <a:schemeClr val="accent4"/>
              </a:solidFill>
              <a:effectLst/>
            </a:endParaRPr>
          </a:p>
        </p:txBody>
      </p:sp>
      <p:pic>
        <p:nvPicPr>
          <p:cNvPr id="7" name="Picture 6">
            <a:extLst>
              <a:ext uri="{FF2B5EF4-FFF2-40B4-BE49-F238E27FC236}">
                <a16:creationId xmlns:a16="http://schemas.microsoft.com/office/drawing/2014/main" id="{B08AC5DF-7EAA-4C1E-1AA8-38DFA0794D89}"/>
              </a:ext>
            </a:extLst>
          </p:cNvPr>
          <p:cNvPicPr>
            <a:picLocks noChangeAspect="1"/>
          </p:cNvPicPr>
          <p:nvPr/>
        </p:nvPicPr>
        <p:blipFill rotWithShape="1">
          <a:blip r:embed="rId2"/>
          <a:srcRect r="27011" b="3009"/>
          <a:stretch/>
        </p:blipFill>
        <p:spPr>
          <a:xfrm>
            <a:off x="70370" y="339110"/>
            <a:ext cx="3489897" cy="4791392"/>
          </a:xfrm>
          <a:prstGeom prst="rect">
            <a:avLst/>
          </a:prstGeom>
        </p:spPr>
      </p:pic>
      <p:sp>
        <p:nvSpPr>
          <p:cNvPr id="10" name="TextBox 9">
            <a:extLst>
              <a:ext uri="{FF2B5EF4-FFF2-40B4-BE49-F238E27FC236}">
                <a16:creationId xmlns:a16="http://schemas.microsoft.com/office/drawing/2014/main" id="{0072DE42-7111-551B-1C72-6BD2BA48B583}"/>
              </a:ext>
            </a:extLst>
          </p:cNvPr>
          <p:cNvSpPr txBox="1"/>
          <p:nvPr/>
        </p:nvSpPr>
        <p:spPr>
          <a:xfrm>
            <a:off x="2369609" y="2031215"/>
            <a:ext cx="6644754" cy="1332096"/>
          </a:xfrm>
          <a:prstGeom prst="rect">
            <a:avLst/>
          </a:prstGeom>
          <a:noFill/>
        </p:spPr>
        <p:txBody>
          <a:bodyPr wrap="square">
            <a:spAutoFit/>
          </a:bodyPr>
          <a:lstStyle/>
          <a:p>
            <a:pPr marL="1371600" marR="0">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This function will merge 2 </a:t>
            </a:r>
            <a:r>
              <a:rPr lang="en-US" sz="2400" b="1" i="1" dirty="0" err="1">
                <a:effectLst/>
                <a:latin typeface="Times New Roman" panose="02020603050405020304" pitchFamily="18" charset="0"/>
                <a:ea typeface="Times New Roman" panose="02020603050405020304" pitchFamily="18" charset="0"/>
              </a:rPr>
              <a:t>idx</a:t>
            </a:r>
            <a:r>
              <a:rPr lang="en-US" sz="2400" b="1" i="1" baseline="30000" dirty="0" err="1">
                <a:effectLst/>
                <a:latin typeface="Times New Roman" panose="02020603050405020304" pitchFamily="18" charset="0"/>
                <a:ea typeface="Times New Roman" panose="02020603050405020304" pitchFamily="18" charset="0"/>
              </a:rPr>
              <a:t>th</a:t>
            </a:r>
            <a:r>
              <a:rPr lang="en-US" sz="2400" b="1" i="1" dirty="0">
                <a:effectLst/>
                <a:latin typeface="Times New Roman" panose="02020603050405020304" pitchFamily="18" charset="0"/>
                <a:ea typeface="Times New Roman" panose="02020603050405020304" pitchFamily="18" charset="0"/>
              </a:rPr>
              <a:t> and (idx+1)</a:t>
            </a:r>
            <a:r>
              <a:rPr lang="en-US" sz="2400" b="1" i="1" baseline="30000" dirty="0" err="1">
                <a:effectLst/>
                <a:latin typeface="Times New Roman" panose="02020603050405020304" pitchFamily="18" charset="0"/>
                <a:ea typeface="Times New Roman" panose="02020603050405020304" pitchFamily="18" charset="0"/>
              </a:rPr>
              <a:t>th</a:t>
            </a:r>
            <a:r>
              <a:rPr lang="en-US" sz="2400" b="1" i="1" baseline="300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children of a node into 1 child. Then, merge their children also. </a:t>
            </a:r>
            <a:endParaRPr lang="en-US"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17832569"/>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461888"/>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4</a:t>
            </a:r>
            <a:r>
              <a:rPr lang="en-US" sz="4400" b="1" cap="none" spc="0" dirty="0">
                <a:ln/>
                <a:solidFill>
                  <a:schemeClr val="accent4"/>
                </a:solidFill>
                <a:effectLst/>
              </a:rPr>
              <a:t>. RE</a:t>
            </a:r>
            <a:r>
              <a:rPr lang="en-US" sz="4400" b="1" dirty="0">
                <a:ln/>
                <a:solidFill>
                  <a:schemeClr val="accent4"/>
                </a:solidFill>
              </a:rPr>
              <a:t>MOVE A KEY IN AN INTERNAL NODE.</a:t>
            </a:r>
            <a:endParaRPr lang="en-US" sz="4400" b="1" cap="none" spc="0" dirty="0">
              <a:ln/>
              <a:solidFill>
                <a:schemeClr val="accent4"/>
              </a:solidFill>
              <a:effectLst/>
            </a:endParaRPr>
          </a:p>
        </p:txBody>
      </p:sp>
      <p:sp>
        <p:nvSpPr>
          <p:cNvPr id="10" name="TextBox 9">
            <a:extLst>
              <a:ext uri="{FF2B5EF4-FFF2-40B4-BE49-F238E27FC236}">
                <a16:creationId xmlns:a16="http://schemas.microsoft.com/office/drawing/2014/main" id="{0072DE42-7111-551B-1C72-6BD2BA48B583}"/>
              </a:ext>
            </a:extLst>
          </p:cNvPr>
          <p:cNvSpPr txBox="1"/>
          <p:nvPr/>
        </p:nvSpPr>
        <p:spPr>
          <a:xfrm>
            <a:off x="2830667" y="1719527"/>
            <a:ext cx="6644754" cy="417550"/>
          </a:xfrm>
          <a:prstGeom prst="rect">
            <a:avLst/>
          </a:prstGeom>
          <a:noFill/>
        </p:spPr>
        <p:txBody>
          <a:bodyPr wrap="square">
            <a:spAutoFit/>
          </a:bodyPr>
          <a:lstStyle/>
          <a:p>
            <a:pPr marL="1371600" marR="0">
              <a:lnSpc>
                <a:spcPct val="115000"/>
              </a:lnSpc>
              <a:spcBef>
                <a:spcPts val="0"/>
              </a:spcBef>
              <a:spcAft>
                <a:spcPts val="0"/>
              </a:spcAft>
            </a:pPr>
            <a:r>
              <a:rPr lang="en-US" sz="2000" b="1" i="1" dirty="0">
                <a:effectLst/>
                <a:latin typeface="Times New Roman" panose="02020603050405020304" pitchFamily="18" charset="0"/>
                <a:ea typeface="Times New Roman" panose="02020603050405020304" pitchFamily="18" charset="0"/>
              </a:rPr>
              <a:t>There are 3 main cases for this operation:</a:t>
            </a:r>
            <a:endParaRPr lang="en-US" sz="2000" b="1" i="1" dirty="0">
              <a:effectLst/>
              <a:latin typeface="Arial" panose="020B0604020202020204" pitchFamily="34" charset="0"/>
              <a:ea typeface="Arial" panose="020B0604020202020204" pitchFamily="34" charset="0"/>
            </a:endParaRPr>
          </a:p>
        </p:txBody>
      </p:sp>
      <p:pic>
        <p:nvPicPr>
          <p:cNvPr id="8" name="Picture 7">
            <a:extLst>
              <a:ext uri="{FF2B5EF4-FFF2-40B4-BE49-F238E27FC236}">
                <a16:creationId xmlns:a16="http://schemas.microsoft.com/office/drawing/2014/main" id="{D0805B19-EE12-0389-9CD5-C3B6C2962493}"/>
              </a:ext>
            </a:extLst>
          </p:cNvPr>
          <p:cNvPicPr>
            <a:picLocks noChangeAspect="1"/>
          </p:cNvPicPr>
          <p:nvPr/>
        </p:nvPicPr>
        <p:blipFill rotWithShape="1">
          <a:blip r:embed="rId2"/>
          <a:srcRect l="-2" r="31429"/>
          <a:stretch/>
        </p:blipFill>
        <p:spPr>
          <a:xfrm>
            <a:off x="0" y="339110"/>
            <a:ext cx="3733800" cy="4863683"/>
          </a:xfrm>
          <a:prstGeom prst="rect">
            <a:avLst/>
          </a:prstGeom>
        </p:spPr>
      </p:pic>
      <p:sp>
        <p:nvSpPr>
          <p:cNvPr id="9" name="TextBox 8">
            <a:extLst>
              <a:ext uri="{FF2B5EF4-FFF2-40B4-BE49-F238E27FC236}">
                <a16:creationId xmlns:a16="http://schemas.microsoft.com/office/drawing/2014/main" id="{DB1FE032-7520-9506-8F8B-679984B89210}"/>
              </a:ext>
            </a:extLst>
          </p:cNvPr>
          <p:cNvSpPr txBox="1"/>
          <p:nvPr/>
        </p:nvSpPr>
        <p:spPr>
          <a:xfrm>
            <a:off x="3988703" y="2137077"/>
            <a:ext cx="4927146" cy="1022139"/>
          </a:xfrm>
          <a:prstGeom prst="rect">
            <a:avLst/>
          </a:prstGeom>
          <a:noFill/>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Arial" panose="020B0604020202020204" pitchFamily="34" charset="0"/>
              </a:rPr>
              <a:t>The internal node, which is deleted, is replaced by an </a:t>
            </a:r>
            <a:r>
              <a:rPr lang="en-US" sz="1800" dirty="0" err="1">
                <a:solidFill>
                  <a:srgbClr val="000000"/>
                </a:solidFill>
                <a:effectLst/>
                <a:latin typeface="Times New Roman" panose="02020603050405020304" pitchFamily="18" charset="0"/>
                <a:ea typeface="Arial" panose="020B0604020202020204" pitchFamily="34" charset="0"/>
              </a:rPr>
              <a:t>inorder</a:t>
            </a:r>
            <a:r>
              <a:rPr lang="en-US" sz="1800" dirty="0">
                <a:solidFill>
                  <a:srgbClr val="000000"/>
                </a:solidFill>
                <a:effectLst/>
                <a:latin typeface="Times New Roman" panose="02020603050405020304" pitchFamily="18" charset="0"/>
                <a:ea typeface="Arial" panose="020B0604020202020204" pitchFamily="34" charset="0"/>
              </a:rPr>
              <a:t> predecessor if the left child has more than the minimum number of keys.</a:t>
            </a:r>
            <a:endParaRPr lang="en-US" sz="1400" dirty="0">
              <a:effectLst/>
              <a:latin typeface="Arial" panose="020B0604020202020204" pitchFamily="34" charset="0"/>
              <a:ea typeface="Arial" panose="020B0604020202020204" pitchFamily="34" charset="0"/>
            </a:endParaRPr>
          </a:p>
        </p:txBody>
      </p:sp>
      <p:cxnSp>
        <p:nvCxnSpPr>
          <p:cNvPr id="5" name="Straight Arrow Connector 4">
            <a:extLst>
              <a:ext uri="{FF2B5EF4-FFF2-40B4-BE49-F238E27FC236}">
                <a16:creationId xmlns:a16="http://schemas.microsoft.com/office/drawing/2014/main" id="{E03B16F6-9D0D-52CF-4B86-E6FB3B2EFFBA}"/>
              </a:ext>
            </a:extLst>
          </p:cNvPr>
          <p:cNvCxnSpPr>
            <a:cxnSpLocks/>
          </p:cNvCxnSpPr>
          <p:nvPr/>
        </p:nvCxnSpPr>
        <p:spPr>
          <a:xfrm>
            <a:off x="2971800" y="1996119"/>
            <a:ext cx="1167493" cy="3695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3EE40E7-ECFC-2558-76E0-757B030441A9}"/>
              </a:ext>
            </a:extLst>
          </p:cNvPr>
          <p:cNvSpPr txBox="1"/>
          <p:nvPr/>
        </p:nvSpPr>
        <p:spPr>
          <a:xfrm>
            <a:off x="3988703" y="2929514"/>
            <a:ext cx="4751614" cy="1252202"/>
          </a:xfrm>
          <a:prstGeom prst="rect">
            <a:avLst/>
          </a:prstGeom>
          <a:noFill/>
        </p:spPr>
        <p:txBody>
          <a:bodyPr wrap="square">
            <a:spAutoFit/>
          </a:bodyPr>
          <a:lstStyle/>
          <a:p>
            <a:pPr marL="342900" marR="0" lvl="0" indent="-342900">
              <a:lnSpc>
                <a:spcPts val="2250"/>
              </a:lnSpc>
              <a:spcBef>
                <a:spcPts val="0"/>
              </a:spcBef>
              <a:spcAft>
                <a:spcPts val="900"/>
              </a:spcAft>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The internal node, which is deleted, is replaced by an </a:t>
            </a:r>
            <a:r>
              <a:rPr lang="en-US" sz="1800" dirty="0" err="1">
                <a:solidFill>
                  <a:srgbClr val="000000"/>
                </a:solidFill>
                <a:effectLst/>
                <a:latin typeface="Times New Roman" panose="02020603050405020304" pitchFamily="18" charset="0"/>
                <a:ea typeface="Times New Roman" panose="02020603050405020304" pitchFamily="18" charset="0"/>
              </a:rPr>
              <a:t>inorder</a:t>
            </a:r>
            <a:r>
              <a:rPr lang="en-US" sz="1800" dirty="0">
                <a:solidFill>
                  <a:srgbClr val="000000"/>
                </a:solidFill>
                <a:effectLst/>
                <a:latin typeface="Times New Roman" panose="02020603050405020304" pitchFamily="18" charset="0"/>
                <a:ea typeface="Times New Roman" panose="02020603050405020304" pitchFamily="18" charset="0"/>
              </a:rPr>
              <a:t> successor if the right child has more than the minimum number of keys.</a:t>
            </a:r>
            <a:endParaRPr lang="en-US" sz="1400" dirty="0">
              <a:effectLst/>
              <a:latin typeface="Arial" panose="020B0604020202020204" pitchFamily="34" charset="0"/>
              <a:ea typeface="Arial" panose="020B0604020202020204" pitchFamily="34" charset="0"/>
            </a:endParaRPr>
          </a:p>
        </p:txBody>
      </p:sp>
      <p:cxnSp>
        <p:nvCxnSpPr>
          <p:cNvPr id="14" name="Straight Arrow Connector 13">
            <a:extLst>
              <a:ext uri="{FF2B5EF4-FFF2-40B4-BE49-F238E27FC236}">
                <a16:creationId xmlns:a16="http://schemas.microsoft.com/office/drawing/2014/main" id="{005025FF-276D-E09D-8345-AC8284464C7B}"/>
              </a:ext>
            </a:extLst>
          </p:cNvPr>
          <p:cNvCxnSpPr>
            <a:cxnSpLocks/>
          </p:cNvCxnSpPr>
          <p:nvPr/>
        </p:nvCxnSpPr>
        <p:spPr>
          <a:xfrm>
            <a:off x="2975426" y="3135900"/>
            <a:ext cx="11638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C8A244C-F185-556C-4EB2-36D6B69995D8}"/>
              </a:ext>
            </a:extLst>
          </p:cNvPr>
          <p:cNvSpPr txBox="1"/>
          <p:nvPr/>
        </p:nvSpPr>
        <p:spPr>
          <a:xfrm>
            <a:off x="4077856" y="3999417"/>
            <a:ext cx="4748840" cy="1022139"/>
          </a:xfrm>
          <a:prstGeom prst="rect">
            <a:avLst/>
          </a:prstGeom>
          <a:noFill/>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Arial" panose="020B0604020202020204" pitchFamily="34" charset="0"/>
              </a:rPr>
              <a:t>If either child has exactly a minimum number of keys then, merge the left and the right children. </a:t>
            </a:r>
            <a:endParaRPr lang="en-US" sz="1400" dirty="0">
              <a:effectLst/>
              <a:latin typeface="Arial" panose="020B0604020202020204" pitchFamily="34" charset="0"/>
              <a:ea typeface="Arial" panose="020B0604020202020204" pitchFamily="34" charset="0"/>
            </a:endParaRPr>
          </a:p>
        </p:txBody>
      </p:sp>
      <p:cxnSp>
        <p:nvCxnSpPr>
          <p:cNvPr id="18" name="Straight Arrow Connector 17">
            <a:extLst>
              <a:ext uri="{FF2B5EF4-FFF2-40B4-BE49-F238E27FC236}">
                <a16:creationId xmlns:a16="http://schemas.microsoft.com/office/drawing/2014/main" id="{A1AFD9C9-ED81-53A2-B800-46CE7C886DF7}"/>
              </a:ext>
            </a:extLst>
          </p:cNvPr>
          <p:cNvCxnSpPr>
            <a:cxnSpLocks/>
          </p:cNvCxnSpPr>
          <p:nvPr/>
        </p:nvCxnSpPr>
        <p:spPr>
          <a:xfrm>
            <a:off x="2975426" y="4181716"/>
            <a:ext cx="11638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8230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4"/>
                                        </p:tgtEl>
                                      </p:cBhvr>
                                    </p:animEffect>
                                    <p:set>
                                      <p:cBhvr>
                                        <p:cTn id="29" dur="1" fill="hold">
                                          <p:stCondLst>
                                            <p:cond delay="499"/>
                                          </p:stCondLst>
                                        </p:cTn>
                                        <p:tgtEl>
                                          <p:spTgt spid="14"/>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3"/>
                                        </p:tgtEl>
                                      </p:cBhvr>
                                    </p:animEffect>
                                    <p:set>
                                      <p:cBhvr>
                                        <p:cTn id="32" dur="1" fill="hold">
                                          <p:stCondLst>
                                            <p:cond delay="499"/>
                                          </p:stCondLst>
                                        </p:cTn>
                                        <p:tgtEl>
                                          <p:spTgt spid="13"/>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3" grpId="0"/>
      <p:bldP spid="13" grpId="1"/>
      <p:bldP spid="1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1D973-BB45-1ABE-B9E5-01E1DA9DFC00}"/>
              </a:ext>
            </a:extLst>
          </p:cNvPr>
          <p:cNvSpPr>
            <a:spLocks noGrp="1"/>
          </p:cNvSpPr>
          <p:nvPr>
            <p:ph type="title"/>
          </p:nvPr>
        </p:nvSpPr>
        <p:spPr>
          <a:xfrm>
            <a:off x="533400" y="-161996"/>
            <a:ext cx="8229600" cy="857250"/>
          </a:xfrm>
        </p:spPr>
        <p:txBody>
          <a:bodyPr/>
          <a:lstStyle/>
          <a:p>
            <a:r>
              <a:rPr lang="en-US" dirty="0">
                <a:solidFill>
                  <a:schemeClr val="bg1"/>
                </a:solidFill>
              </a:rPr>
              <a:t>ADDITIONAL FUNCTION:</a:t>
            </a:r>
          </a:p>
        </p:txBody>
      </p:sp>
      <p:sp>
        <p:nvSpPr>
          <p:cNvPr id="5" name="Rectangle 4">
            <a:extLst>
              <a:ext uri="{FF2B5EF4-FFF2-40B4-BE49-F238E27FC236}">
                <a16:creationId xmlns:a16="http://schemas.microsoft.com/office/drawing/2014/main" id="{FE2DA2D8-1D99-56F4-072B-B62C04D94AE6}"/>
              </a:ext>
            </a:extLst>
          </p:cNvPr>
          <p:cNvSpPr/>
          <p:nvPr/>
        </p:nvSpPr>
        <p:spPr>
          <a:xfrm>
            <a:off x="1637126" y="405873"/>
            <a:ext cx="5869748"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5.BORROW A NODE</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7" name="Content Placeholder 6">
            <a:extLst>
              <a:ext uri="{FF2B5EF4-FFF2-40B4-BE49-F238E27FC236}">
                <a16:creationId xmlns:a16="http://schemas.microsoft.com/office/drawing/2014/main" id="{6C2A165C-C0B6-883F-2906-AD1262A7D7AA}"/>
              </a:ext>
            </a:extLst>
          </p:cNvPr>
          <p:cNvPicPr>
            <a:picLocks noGrp="1" noChangeAspect="1"/>
          </p:cNvPicPr>
          <p:nvPr>
            <p:ph sz="half" idx="2"/>
          </p:nvPr>
        </p:nvPicPr>
        <p:blipFill rotWithShape="1">
          <a:blip r:embed="rId2"/>
          <a:srcRect r="28001"/>
          <a:stretch/>
        </p:blipFill>
        <p:spPr>
          <a:xfrm>
            <a:off x="4399504" y="1162837"/>
            <a:ext cx="3446374" cy="3896026"/>
          </a:xfrm>
          <a:prstGeom prst="rect">
            <a:avLst/>
          </a:prstGeom>
        </p:spPr>
      </p:pic>
      <p:pic>
        <p:nvPicPr>
          <p:cNvPr id="10" name="Picture 9">
            <a:extLst>
              <a:ext uri="{FF2B5EF4-FFF2-40B4-BE49-F238E27FC236}">
                <a16:creationId xmlns:a16="http://schemas.microsoft.com/office/drawing/2014/main" id="{434F0B66-2336-A448-9064-5ADF1C89C750}"/>
              </a:ext>
            </a:extLst>
          </p:cNvPr>
          <p:cNvPicPr>
            <a:picLocks noChangeAspect="1"/>
          </p:cNvPicPr>
          <p:nvPr/>
        </p:nvPicPr>
        <p:blipFill rotWithShape="1">
          <a:blip r:embed="rId3"/>
          <a:srcRect r="22508"/>
          <a:stretch/>
        </p:blipFill>
        <p:spPr>
          <a:xfrm>
            <a:off x="971549" y="1162836"/>
            <a:ext cx="3216729" cy="3896027"/>
          </a:xfrm>
          <a:prstGeom prst="rect">
            <a:avLst/>
          </a:prstGeom>
        </p:spPr>
      </p:pic>
    </p:spTree>
    <p:extLst>
      <p:ext uri="{BB962C8B-B14F-4D97-AF65-F5344CB8AC3E}">
        <p14:creationId xmlns:p14="http://schemas.microsoft.com/office/powerpoint/2010/main" val="3209698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3029649" y="0"/>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1676400" y="461888"/>
            <a:ext cx="74943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5.BORROW A NODE FROM THE PREVIOUS AND NEXT</a:t>
            </a:r>
          </a:p>
        </p:txBody>
      </p:sp>
      <p:sp>
        <p:nvSpPr>
          <p:cNvPr id="15" name="TextBox 14">
            <a:extLst>
              <a:ext uri="{FF2B5EF4-FFF2-40B4-BE49-F238E27FC236}">
                <a16:creationId xmlns:a16="http://schemas.microsoft.com/office/drawing/2014/main" id="{9D73A746-4D5C-4E0E-3EB1-88222EBE3718}"/>
              </a:ext>
            </a:extLst>
          </p:cNvPr>
          <p:cNvSpPr txBox="1"/>
          <p:nvPr/>
        </p:nvSpPr>
        <p:spPr>
          <a:xfrm>
            <a:off x="2273300" y="1898240"/>
            <a:ext cx="6413500" cy="2606291"/>
          </a:xfrm>
          <a:prstGeom prst="rect">
            <a:avLst/>
          </a:prstGeom>
          <a:noFill/>
        </p:spPr>
        <p:txBody>
          <a:bodyPr wrap="square">
            <a:spAutoFit/>
          </a:bodyPr>
          <a:lstStyle/>
          <a:p>
            <a:pPr marL="0" marR="0" algn="just">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These 2 functions help us borrow the node from their children, the next children or the previous child of a key (for shorter, we can understand it as a left child or right child of a key) and keep the property of a B-tree after delete a node in a special case in the next part of the report.</a:t>
            </a:r>
            <a:endParaRPr lang="en-US"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076625096"/>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461888"/>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6</a:t>
            </a:r>
            <a:r>
              <a:rPr lang="en-US" sz="4400" b="1" cap="none" spc="0" dirty="0">
                <a:ln/>
                <a:solidFill>
                  <a:schemeClr val="accent4"/>
                </a:solidFill>
                <a:effectLst/>
              </a:rPr>
              <a:t>. FILL A NODE AFTER DELETE:</a:t>
            </a:r>
          </a:p>
        </p:txBody>
      </p:sp>
      <p:pic>
        <p:nvPicPr>
          <p:cNvPr id="12" name="Picture 11">
            <a:extLst>
              <a:ext uri="{FF2B5EF4-FFF2-40B4-BE49-F238E27FC236}">
                <a16:creationId xmlns:a16="http://schemas.microsoft.com/office/drawing/2014/main" id="{3BD9FB73-5630-9F94-B444-985FD47D6684}"/>
              </a:ext>
            </a:extLst>
          </p:cNvPr>
          <p:cNvPicPr>
            <a:picLocks noChangeAspect="1"/>
          </p:cNvPicPr>
          <p:nvPr/>
        </p:nvPicPr>
        <p:blipFill rotWithShape="1">
          <a:blip r:embed="rId2"/>
          <a:srcRect r="24855"/>
          <a:stretch/>
        </p:blipFill>
        <p:spPr>
          <a:xfrm>
            <a:off x="0" y="1275708"/>
            <a:ext cx="4480560" cy="3918710"/>
          </a:xfrm>
          <a:prstGeom prst="rect">
            <a:avLst/>
          </a:prstGeom>
        </p:spPr>
      </p:pic>
      <p:sp>
        <p:nvSpPr>
          <p:cNvPr id="15" name="TextBox 14">
            <a:extLst>
              <a:ext uri="{FF2B5EF4-FFF2-40B4-BE49-F238E27FC236}">
                <a16:creationId xmlns:a16="http://schemas.microsoft.com/office/drawing/2014/main" id="{76263603-739A-EDD1-A6EF-467FAA5A416F}"/>
              </a:ext>
            </a:extLst>
          </p:cNvPr>
          <p:cNvSpPr txBox="1"/>
          <p:nvPr/>
        </p:nvSpPr>
        <p:spPr>
          <a:xfrm>
            <a:off x="4573353" y="1908438"/>
            <a:ext cx="4597400" cy="3031407"/>
          </a:xfrm>
          <a:prstGeom prst="rect">
            <a:avLst/>
          </a:prstGeom>
          <a:noFill/>
        </p:spPr>
        <p:txBody>
          <a:bodyPr wrap="square">
            <a:spAutoFit/>
          </a:bodyPr>
          <a:lstStyle/>
          <a:p>
            <a:pPr marL="0" marR="0" algn="just">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After delete a node, there may be some empty space in tree, and we need to fill it to make the tree look “fully”.  The main idea of this function is borrowing a spare key from the next or previous children or merge 2 children into 1</a:t>
            </a:r>
            <a:r>
              <a:rPr lang="en-US" sz="1800" dirty="0">
                <a:effectLst/>
                <a:latin typeface="Times New Roman" panose="02020603050405020304" pitchFamily="18" charset="0"/>
                <a:ea typeface="Times New Roman" panose="02020603050405020304" pitchFamily="18" charset="0"/>
              </a:rPr>
              <a:t>.</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77634803"/>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C42D-030E-B079-136B-675460797794}"/>
              </a:ext>
            </a:extLst>
          </p:cNvPr>
          <p:cNvSpPr>
            <a:spLocks noGrp="1"/>
          </p:cNvSpPr>
          <p:nvPr>
            <p:ph type="title"/>
          </p:nvPr>
        </p:nvSpPr>
        <p:spPr/>
        <p:txBody>
          <a:bodyPr>
            <a:normAutofit/>
          </a:bodyPr>
          <a:lstStyle/>
          <a:p>
            <a:r>
              <a:rPr lang="en-US" sz="4000" b="1" dirty="0"/>
              <a:t>OPERATION FOR DELETION:</a:t>
            </a:r>
          </a:p>
        </p:txBody>
      </p:sp>
      <p:sp>
        <p:nvSpPr>
          <p:cNvPr id="3" name="Content Placeholder 2">
            <a:extLst>
              <a:ext uri="{FF2B5EF4-FFF2-40B4-BE49-F238E27FC236}">
                <a16:creationId xmlns:a16="http://schemas.microsoft.com/office/drawing/2014/main" id="{C1AE627F-2EBA-8635-E63E-18F77B405621}"/>
              </a:ext>
            </a:extLst>
          </p:cNvPr>
          <p:cNvSpPr>
            <a:spLocks noGrp="1"/>
          </p:cNvSpPr>
          <p:nvPr>
            <p:ph idx="1"/>
          </p:nvPr>
        </p:nvSpPr>
        <p:spPr/>
        <p:txBody>
          <a:bodyPr/>
          <a:lstStyle/>
          <a:p>
            <a:pPr algn="just">
              <a:buFont typeface="Wingdings" panose="05000000000000000000" pitchFamily="2" charset="2"/>
              <a:buChar char="v"/>
            </a:pPr>
            <a:r>
              <a:rPr lang="en-US" sz="2400" b="1" i="1" dirty="0">
                <a:effectLst/>
                <a:latin typeface="Times New Roman" panose="02020603050405020304" pitchFamily="18" charset="0"/>
                <a:ea typeface="Times New Roman" panose="02020603050405020304" pitchFamily="18" charset="0"/>
              </a:rPr>
              <a:t>So, after these supporting functions, now we go to the main algorithm and operation of delete a number in B-tree, along with example to illustrate:</a:t>
            </a:r>
            <a:endParaRPr lang="en-US" sz="2400" b="1" i="1" dirty="0">
              <a:effectLst/>
              <a:latin typeface="Arial" panose="020B0604020202020204" pitchFamily="34" charset="0"/>
              <a:ea typeface="Arial" panose="020B0604020202020204" pitchFamily="34" charset="0"/>
            </a:endParaRPr>
          </a:p>
          <a:p>
            <a:pPr lvl="2">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1</a:t>
            </a:r>
            <a:r>
              <a:rPr lang="en-US" dirty="0">
                <a:effectLst/>
                <a:latin typeface="Times New Roman" panose="02020603050405020304" pitchFamily="18" charset="0"/>
                <a:ea typeface="Times New Roman" panose="02020603050405020304" pitchFamily="18" charset="0"/>
              </a:rPr>
              <a:t>: The key does not exist in the B-tree</a:t>
            </a:r>
            <a:r>
              <a:rPr lang="en-US" sz="2000" dirty="0">
                <a:latin typeface="Times New Roman" panose="02020603050405020304" pitchFamily="18" charset="0"/>
                <a:ea typeface="Times New Roman" panose="02020603050405020304" pitchFamily="18" charset="0"/>
              </a:rPr>
              <a:t>.</a:t>
            </a:r>
          </a:p>
          <a:p>
            <a:pPr lvl="3">
              <a:buFont typeface="Wingdings" panose="05000000000000000000" pitchFamily="2" charset="2"/>
              <a:buChar char="Ø"/>
            </a:pPr>
            <a:r>
              <a:rPr lang="en-US" sz="10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2400" b="1" dirty="0">
                <a:solidFill>
                  <a:schemeClr val="accent6">
                    <a:lumMod val="50000"/>
                  </a:schemeClr>
                </a:solidFill>
                <a:effectLst/>
                <a:latin typeface="Times New Roman" panose="02020603050405020304" pitchFamily="18" charset="0"/>
                <a:ea typeface="Times New Roman" panose="02020603050405020304" pitchFamily="18" charset="0"/>
              </a:rPr>
              <a:t>It’s easy, no work for that case.</a:t>
            </a:r>
            <a:endParaRPr lang="en-US" sz="2400" b="1" dirty="0">
              <a:solidFill>
                <a:schemeClr val="accent6">
                  <a:lumMod val="50000"/>
                </a:schemeClr>
              </a:solidFill>
              <a:effectLst/>
              <a:latin typeface="Arial" panose="020B0604020202020204" pitchFamily="34" charset="0"/>
              <a:ea typeface="Arial" panose="020B0604020202020204" pitchFamily="34" charset="0"/>
            </a:endParaRPr>
          </a:p>
          <a:p>
            <a:pPr lvl="3">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2225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peech Bubble: Oval 3">
            <a:extLst>
              <a:ext uri="{FF2B5EF4-FFF2-40B4-BE49-F238E27FC236}">
                <a16:creationId xmlns:a16="http://schemas.microsoft.com/office/drawing/2014/main" id="{493B2625-11A7-F260-8E9F-769A6084514E}"/>
              </a:ext>
            </a:extLst>
          </p:cNvPr>
          <p:cNvSpPr/>
          <p:nvPr/>
        </p:nvSpPr>
        <p:spPr>
          <a:xfrm>
            <a:off x="4220935" y="810760"/>
            <a:ext cx="4825093" cy="2571750"/>
          </a:xfrm>
          <a:prstGeom prst="wedgeEllipseCallout">
            <a:avLst>
              <a:gd name="adj1" fmla="val -74543"/>
              <a:gd name="adj2" fmla="val 948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i="1" dirty="0">
                <a:latin typeface="Times New Roman" panose="02020603050405020304" pitchFamily="18" charset="0"/>
                <a:cs typeface="Times New Roman" panose="02020603050405020304" pitchFamily="18" charset="0"/>
              </a:rPr>
              <a:t>Note</a:t>
            </a:r>
            <a:r>
              <a:rPr lang="en-US" sz="2400"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Let consider this B-tree for all of case in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Case 2</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Case 3</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5" name="Picture 4" descr="Taking Notes Chicken">
            <a:extLst>
              <a:ext uri="{FF2B5EF4-FFF2-40B4-BE49-F238E27FC236}">
                <a16:creationId xmlns:a16="http://schemas.microsoft.com/office/drawing/2014/main" id="{6899A606-50B4-B4BA-C69D-917B0A65F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321" y="818924"/>
            <a:ext cx="3810000" cy="3810000"/>
          </a:xfrm>
          <a:prstGeom prst="rect">
            <a:avLst/>
          </a:prstGeom>
        </p:spPr>
      </p:pic>
    </p:spTree>
    <p:extLst>
      <p:ext uri="{BB962C8B-B14F-4D97-AF65-F5344CB8AC3E}">
        <p14:creationId xmlns:p14="http://schemas.microsoft.com/office/powerpoint/2010/main" val="2730775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C05FF8B-9560-E15E-1CB8-E6C74F9471CD}"/>
              </a:ext>
            </a:extLst>
          </p:cNvPr>
          <p:cNvSpPr>
            <a:spLocks noGrp="1"/>
          </p:cNvSpPr>
          <p:nvPr>
            <p:ph type="title"/>
          </p:nvPr>
        </p:nvSpPr>
        <p:spPr>
          <a:xfrm>
            <a:off x="457198" y="858518"/>
            <a:ext cx="8259098" cy="763526"/>
          </a:xfrm>
        </p:spPr>
        <p:txBody>
          <a:bodyPr>
            <a:normAutofit/>
          </a:bodyPr>
          <a:lstStyle/>
          <a:p>
            <a:r>
              <a:rPr lang="en-US" sz="4400" dirty="0"/>
              <a:t>B-TREE – DEGREE: 3</a:t>
            </a:r>
          </a:p>
        </p:txBody>
      </p:sp>
      <p:pic>
        <p:nvPicPr>
          <p:cNvPr id="2" name="Picture 1">
            <a:extLst>
              <a:ext uri="{FF2B5EF4-FFF2-40B4-BE49-F238E27FC236}">
                <a16:creationId xmlns:a16="http://schemas.microsoft.com/office/drawing/2014/main" id="{41C533BB-1889-A0A5-4199-0D6DB4BE6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70226" y="2105032"/>
            <a:ext cx="8246070" cy="2576896"/>
          </a:xfrm>
          <a:prstGeom prst="rect">
            <a:avLst/>
          </a:prstGeom>
          <a:noFill/>
          <a:ln>
            <a:noFill/>
          </a:ln>
        </p:spPr>
      </p:pic>
    </p:spTree>
    <p:extLst>
      <p:ext uri="{BB962C8B-B14F-4D97-AF65-F5344CB8AC3E}">
        <p14:creationId xmlns:p14="http://schemas.microsoft.com/office/powerpoint/2010/main" val="27052259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9"/>
            <a:ext cx="7002851" cy="3072720"/>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The deletion of the key does not violate the property of the minimum number of keys a node should hold. Then just remove it as normal.</a:t>
            </a:r>
            <a:endParaRPr lang="en-US" sz="4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28848130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2106" y="139262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4936" y="1941958"/>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2053" y="139262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6082" y="3212330"/>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7104" y="267488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6233" y="3259906"/>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7157"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41775" y="3235346"/>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9395" y="384368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2053" y="1960091"/>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4962" y="265307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6109" y="384705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6259"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6954"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6901"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5556"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6175"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00145"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8186"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8133"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6848" y="3246398"/>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6128" y="3235346"/>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8740" y="38528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9330" y="38528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72000" y="1941958"/>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8324" y="3229493"/>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81258" y="3238846"/>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40782" y="3215697"/>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FF8AF255-EFC8-93D2-7C59-F96AEF682706}"/>
              </a:ext>
            </a:extLst>
          </p:cNvPr>
          <p:cNvSpPr txBox="1"/>
          <p:nvPr/>
        </p:nvSpPr>
        <p:spPr>
          <a:xfrm>
            <a:off x="4572000" y="759635"/>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32</a:t>
            </a:r>
          </a:p>
        </p:txBody>
      </p:sp>
      <p:sp>
        <p:nvSpPr>
          <p:cNvPr id="38" name="Rectangle 37">
            <a:extLst>
              <a:ext uri="{FF2B5EF4-FFF2-40B4-BE49-F238E27FC236}">
                <a16:creationId xmlns:a16="http://schemas.microsoft.com/office/drawing/2014/main" id="{80930449-BAC0-CB35-4343-101E86A384FC}"/>
              </a:ext>
            </a:extLst>
          </p:cNvPr>
          <p:cNvSpPr/>
          <p:nvPr/>
        </p:nvSpPr>
        <p:spPr>
          <a:xfrm>
            <a:off x="4176683" y="384705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Tree>
    <p:extLst>
      <p:ext uri="{BB962C8B-B14F-4D97-AF65-F5344CB8AC3E}">
        <p14:creationId xmlns:p14="http://schemas.microsoft.com/office/powerpoint/2010/main" val="31077316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grpId="0" nodeType="clickEffect">
                                  <p:stCondLst>
                                    <p:cond delay="0"/>
                                  </p:stCondLst>
                                  <p:childTnLst>
                                    <p:animClr clrSpc="rgb" dir="cw">
                                      <p:cBhvr>
                                        <p:cTn id="10" dur="2000" fill="hold"/>
                                        <p:tgtEl>
                                          <p:spTgt spid="37"/>
                                        </p:tgtEl>
                                        <p:attrNameLst>
                                          <p:attrName>fillcolor</p:attrName>
                                        </p:attrNameLst>
                                      </p:cBhvr>
                                      <p:to>
                                        <a:srgbClr val="FAC08F"/>
                                      </p:to>
                                    </p:animClr>
                                    <p:set>
                                      <p:cBhvr>
                                        <p:cTn id="11" dur="2000" fill="hold"/>
                                        <p:tgtEl>
                                          <p:spTgt spid="37"/>
                                        </p:tgtEl>
                                        <p:attrNameLst>
                                          <p:attrName>fill.type</p:attrName>
                                        </p:attrNameLst>
                                      </p:cBhvr>
                                      <p:to>
                                        <p:strVal val="solid"/>
                                      </p:to>
                                    </p:set>
                                    <p:set>
                                      <p:cBhvr>
                                        <p:cTn id="12" dur="2000" fill="hold"/>
                                        <p:tgtEl>
                                          <p:spTgt spid="37"/>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1" nodeType="afterEffect">
                                  <p:stCondLst>
                                    <p:cond delay="0"/>
                                  </p:stCondLst>
                                  <p:childTnLst>
                                    <p:animEffect transition="out" filter="fade">
                                      <p:cBhvr>
                                        <p:cTn id="15" dur="500"/>
                                        <p:tgtEl>
                                          <p:spTgt spid="37"/>
                                        </p:tgtEl>
                                      </p:cBhvr>
                                    </p:animEffect>
                                    <p:set>
                                      <p:cBhvr>
                                        <p:cTn id="16" dur="1" fill="hold">
                                          <p:stCondLst>
                                            <p:cond delay="499"/>
                                          </p:stCondLst>
                                        </p:cTn>
                                        <p:tgtEl>
                                          <p:spTgt spid="37"/>
                                        </p:tgtEl>
                                        <p:attrNameLst>
                                          <p:attrName>style.visibility</p:attrName>
                                        </p:attrNameLst>
                                      </p:cBhvr>
                                      <p:to>
                                        <p:strVal val="hidden"/>
                                      </p:to>
                                    </p:set>
                                  </p:childTnLst>
                                </p:cTn>
                              </p:par>
                            </p:childTnLst>
                          </p:cTn>
                        </p:par>
                        <p:par>
                          <p:cTn id="17" fill="hold">
                            <p:stCondLst>
                              <p:cond delay="2500"/>
                            </p:stCondLst>
                            <p:childTnLst>
                              <p:par>
                                <p:cTn id="18" presetID="1" presetClass="exit" presetSubtype="0" fill="hold" grpId="0" nodeType="afterEffect">
                                  <p:stCondLst>
                                    <p:cond delay="0"/>
                                  </p:stCondLst>
                                  <p:childTnLst>
                                    <p:set>
                                      <p:cBhvr>
                                        <p:cTn id="19" dur="1" fill="hold">
                                          <p:stCondLst>
                                            <p:cond delay="0"/>
                                          </p:stCondLst>
                                        </p:cTn>
                                        <p:tgtEl>
                                          <p:spTgt spid="36"/>
                                        </p:tgtEl>
                                        <p:attrNameLst>
                                          <p:attrName>style.visibility</p:attrName>
                                        </p:attrNameLst>
                                      </p:cBhvr>
                                      <p:to>
                                        <p:strVal val="hidden"/>
                                      </p:to>
                                    </p:set>
                                  </p:childTnLst>
                                </p:cTn>
                              </p:par>
                            </p:childTnLst>
                          </p:cTn>
                        </p:par>
                        <p:par>
                          <p:cTn id="20" fill="hold">
                            <p:stCondLst>
                              <p:cond delay="2500"/>
                            </p:stCondLst>
                            <p:childTnLst>
                              <p:par>
                                <p:cTn id="21" presetID="1" presetClass="entr" presetSubtype="0"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7" grpId="1" animBg="1"/>
      <p:bldP spid="3" grpId="0"/>
      <p:bldP spid="3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59FD-2A69-40C1-9716-9E4F9ADD7572}"/>
              </a:ext>
            </a:extLst>
          </p:cNvPr>
          <p:cNvSpPr>
            <a:spLocks noGrp="1"/>
          </p:cNvSpPr>
          <p:nvPr>
            <p:ph type="title"/>
          </p:nvPr>
        </p:nvSpPr>
        <p:spPr>
          <a:xfrm>
            <a:off x="149773" y="548878"/>
            <a:ext cx="3882477" cy="871538"/>
          </a:xfrm>
        </p:spPr>
        <p:txBody>
          <a:bodyPr>
            <a:normAutofit fontScale="90000"/>
          </a:bodyPr>
          <a:lstStyle/>
          <a:p>
            <a:r>
              <a:rPr lang="en-US" sz="4800" dirty="0">
                <a:solidFill>
                  <a:schemeClr val="tx2">
                    <a:lumMod val="20000"/>
                    <a:lumOff val="80000"/>
                  </a:schemeClr>
                </a:solidFill>
                <a:latin typeface="Times New Roman" panose="02020603050405020304" pitchFamily="18" charset="0"/>
                <a:cs typeface="Times New Roman" panose="02020603050405020304" pitchFamily="18" charset="0"/>
              </a:rPr>
              <a:t>GENERALIZE</a:t>
            </a:r>
          </a:p>
        </p:txBody>
      </p:sp>
      <p:sp>
        <p:nvSpPr>
          <p:cNvPr id="4" name="Text Placeholder 3">
            <a:extLst>
              <a:ext uri="{FF2B5EF4-FFF2-40B4-BE49-F238E27FC236}">
                <a16:creationId xmlns:a16="http://schemas.microsoft.com/office/drawing/2014/main" id="{25D0E89B-8D07-475E-A958-0BA8D3B5E723}"/>
              </a:ext>
            </a:extLst>
          </p:cNvPr>
          <p:cNvSpPr>
            <a:spLocks noGrp="1"/>
          </p:cNvSpPr>
          <p:nvPr>
            <p:ph type="body" sz="half" idx="2"/>
          </p:nvPr>
        </p:nvSpPr>
        <p:spPr>
          <a:xfrm>
            <a:off x="299545" y="1420416"/>
            <a:ext cx="3523593" cy="3518297"/>
          </a:xfrm>
        </p:spPr>
        <p:txBody>
          <a:bodyPr>
            <a:normAutofit/>
          </a:bodyPr>
          <a:lstStyle/>
          <a:p>
            <a:pPr algn="just"/>
            <a:r>
              <a:rPr lang="en-US" sz="2400" dirty="0">
                <a:solidFill>
                  <a:schemeClr val="accent3">
                    <a:lumMod val="20000"/>
                    <a:lumOff val="80000"/>
                  </a:schemeClr>
                </a:solidFill>
                <a:latin typeface="Times New Roman" panose="02020603050405020304" pitchFamily="18" charset="0"/>
                <a:cs typeface="Times New Roman" panose="02020603050405020304" pitchFamily="18" charset="0"/>
              </a:rPr>
              <a:t>We can come to the generalized form of these data structures, which is called: M-Way tree. </a:t>
            </a:r>
          </a:p>
          <a:p>
            <a:pPr algn="just"/>
            <a:r>
              <a:rPr lang="en-US" sz="2400" b="1" i="1" dirty="0">
                <a:solidFill>
                  <a:schemeClr val="accent6">
                    <a:lumMod val="40000"/>
                    <a:lumOff val="60000"/>
                  </a:schemeClr>
                </a:solidFill>
                <a:latin typeface="Times New Roman" panose="02020603050405020304" pitchFamily="18" charset="0"/>
                <a:cs typeface="Times New Roman" panose="02020603050405020304" pitchFamily="18" charset="0"/>
              </a:rPr>
              <a:t>Example: 3-Ways Tree</a:t>
            </a:r>
          </a:p>
        </p:txBody>
      </p:sp>
      <p:pic>
        <p:nvPicPr>
          <p:cNvPr id="5" name="image10.png">
            <a:extLst>
              <a:ext uri="{FF2B5EF4-FFF2-40B4-BE49-F238E27FC236}">
                <a16:creationId xmlns:a16="http://schemas.microsoft.com/office/drawing/2014/main" id="{ABF8B9FF-6CF3-4C98-ABD9-FA55D13DD282}"/>
              </a:ext>
            </a:extLst>
          </p:cNvPr>
          <p:cNvPicPr/>
          <p:nvPr/>
        </p:nvPicPr>
        <p:blipFill>
          <a:blip r:embed="rId2"/>
          <a:srcRect/>
          <a:stretch>
            <a:fillRect/>
          </a:stretch>
        </p:blipFill>
        <p:spPr>
          <a:xfrm>
            <a:off x="4039005" y="630621"/>
            <a:ext cx="4955222" cy="3443023"/>
          </a:xfrm>
          <a:prstGeom prst="rect">
            <a:avLst/>
          </a:prstGeom>
          <a:ln/>
        </p:spPr>
      </p:pic>
    </p:spTree>
    <p:extLst>
      <p:ext uri="{BB962C8B-B14F-4D97-AF65-F5344CB8AC3E}">
        <p14:creationId xmlns:p14="http://schemas.microsoft.com/office/powerpoint/2010/main" val="119618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00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indent="-342900" algn="just">
              <a:lnSpc>
                <a:spcPct val="115000"/>
              </a:lnSpc>
              <a:spcBef>
                <a:spcPts val="0"/>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The deletion of the key violates the property of the minimum number of keys a node should hold. In this case, we </a:t>
            </a:r>
            <a:r>
              <a:rPr lang="en-US" sz="2000" b="1" i="1" dirty="0">
                <a:effectLst/>
                <a:latin typeface="Times New Roman" panose="02020603050405020304" pitchFamily="18" charset="0"/>
                <a:ea typeface="Times New Roman" panose="02020603050405020304" pitchFamily="18" charset="0"/>
              </a:rPr>
              <a:t>borrow a key from its immediate neighboring sibling node in the order of left to right</a:t>
            </a:r>
            <a:r>
              <a:rPr lang="en-US" sz="2000" dirty="0">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pPr lvl="2" algn="just">
              <a:lnSpc>
                <a:spcPct val="115000"/>
              </a:lnSpc>
              <a:spcBef>
                <a:spcPts val="0"/>
              </a:spcBef>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First, visit the immediate left sibling. If the left sibling node has more than a minimum number of keys, then borrow a key from this node.</a:t>
            </a:r>
            <a:endParaRPr lang="en-US" sz="1400" dirty="0">
              <a:effectLst/>
              <a:latin typeface="Arial" panose="020B0604020202020204" pitchFamily="34" charset="0"/>
              <a:ea typeface="Arial" panose="020B0604020202020204" pitchFamily="34" charset="0"/>
            </a:endParaRPr>
          </a:p>
          <a:p>
            <a:pPr lvl="2" algn="just">
              <a:lnSpc>
                <a:spcPct val="115000"/>
              </a:lnSpc>
              <a:spcBef>
                <a:spcPts val="0"/>
              </a:spcBef>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Else, check to borrow from the immediate right sibling node.</a:t>
            </a:r>
            <a:endParaRPr lang="en-US" sz="14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2627851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323572" y="159673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76402" y="2146065"/>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83519" y="159673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507548" y="3416437"/>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78570" y="287899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707699" y="3464013"/>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918623"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3013241" y="3439453"/>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520861" y="404779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83519" y="2164198"/>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346428" y="285718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77575" y="405115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77725"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508420"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168367"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427022"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87641"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71611"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949652"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609599"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828314" y="3450505"/>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167594" y="3439453"/>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440206" y="40569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340796" y="40569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643466" y="2146065"/>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909790" y="3433600"/>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552724" y="3442953"/>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712248" y="3419804"/>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5882FFEA-AB06-B9FA-F6E8-4A29770D2EE6}"/>
              </a:ext>
            </a:extLst>
          </p:cNvPr>
          <p:cNvSpPr txBox="1"/>
          <p:nvPr/>
        </p:nvSpPr>
        <p:spPr>
          <a:xfrm>
            <a:off x="4828314" y="852912"/>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35</a:t>
            </a:r>
          </a:p>
        </p:txBody>
      </p:sp>
      <p:cxnSp>
        <p:nvCxnSpPr>
          <p:cNvPr id="38" name="Straight Arrow Connector 37">
            <a:extLst>
              <a:ext uri="{FF2B5EF4-FFF2-40B4-BE49-F238E27FC236}">
                <a16:creationId xmlns:a16="http://schemas.microsoft.com/office/drawing/2014/main" id="{FE2518F6-70D0-4EA2-60D4-F8B44256DCC8}"/>
              </a:ext>
            </a:extLst>
          </p:cNvPr>
          <p:cNvCxnSpPr>
            <a:cxnSpLocks/>
          </p:cNvCxnSpPr>
          <p:nvPr/>
        </p:nvCxnSpPr>
        <p:spPr>
          <a:xfrm>
            <a:off x="4768475" y="3428321"/>
            <a:ext cx="1033109" cy="65637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1374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grpId="0" nodeType="clickEffect">
                                  <p:stCondLst>
                                    <p:cond delay="0"/>
                                  </p:stCondLst>
                                  <p:childTnLst>
                                    <p:animClr clrSpc="rgb" dir="cw">
                                      <p:cBhvr>
                                        <p:cTn id="10" dur="2000" fill="hold"/>
                                        <p:tgtEl>
                                          <p:spTgt spid="35"/>
                                        </p:tgtEl>
                                        <p:attrNameLst>
                                          <p:attrName>fillcolor</p:attrName>
                                        </p:attrNameLst>
                                      </p:cBhvr>
                                      <p:to>
                                        <a:srgbClr val="FAC08F"/>
                                      </p:to>
                                    </p:animClr>
                                    <p:set>
                                      <p:cBhvr>
                                        <p:cTn id="11" dur="2000" fill="hold"/>
                                        <p:tgtEl>
                                          <p:spTgt spid="35"/>
                                        </p:tgtEl>
                                        <p:attrNameLst>
                                          <p:attrName>fill.type</p:attrName>
                                        </p:attrNameLst>
                                      </p:cBhvr>
                                      <p:to>
                                        <p:strVal val="solid"/>
                                      </p:to>
                                    </p:set>
                                    <p:set>
                                      <p:cBhvr>
                                        <p:cTn id="12" dur="2000" fill="hold"/>
                                        <p:tgtEl>
                                          <p:spTgt spid="35"/>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1" nodeType="afterEffect">
                                  <p:stCondLst>
                                    <p:cond delay="0"/>
                                  </p:stCondLst>
                                  <p:childTnLst>
                                    <p:animEffect transition="out" filter="fade">
                                      <p:cBhvr>
                                        <p:cTn id="15" dur="500"/>
                                        <p:tgtEl>
                                          <p:spTgt spid="35"/>
                                        </p:tgtEl>
                                      </p:cBhvr>
                                    </p:animEffect>
                                    <p:set>
                                      <p:cBhvr>
                                        <p:cTn id="16" dur="1" fill="hold">
                                          <p:stCondLst>
                                            <p:cond delay="499"/>
                                          </p:stCondLst>
                                        </p:cTn>
                                        <p:tgtEl>
                                          <p:spTgt spid="3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9"/>
                                        </p:tgtEl>
                                      </p:cBhvr>
                                    </p:animEffect>
                                    <p:set>
                                      <p:cBhvr>
                                        <p:cTn id="19" dur="1" fill="hold">
                                          <p:stCondLst>
                                            <p:cond delay="499"/>
                                          </p:stCondLst>
                                        </p:cTn>
                                        <p:tgtEl>
                                          <p:spTgt spid="39"/>
                                        </p:tgtEl>
                                        <p:attrNameLst>
                                          <p:attrName>style.visibility</p:attrName>
                                        </p:attrNameLst>
                                      </p:cBhvr>
                                      <p:to>
                                        <p:strVal val="hidden"/>
                                      </p:to>
                                    </p:set>
                                  </p:childTnLst>
                                </p:cTn>
                              </p:par>
                            </p:childTnLst>
                          </p:cTn>
                        </p:par>
                        <p:par>
                          <p:cTn id="20" fill="hold">
                            <p:stCondLst>
                              <p:cond delay="2500"/>
                            </p:stCondLst>
                            <p:childTnLst>
                              <p:par>
                                <p:cTn id="21" presetID="1" presetClass="emph" presetSubtype="2" fill="hold" nodeType="afterEffect">
                                  <p:stCondLst>
                                    <p:cond delay="250"/>
                                  </p:stCondLst>
                                  <p:childTnLst>
                                    <p:animClr clrSpc="rgb" dir="cw">
                                      <p:cBhvr>
                                        <p:cTn id="22" dur="1500" fill="hold"/>
                                        <p:tgtEl>
                                          <p:spTgt spid="37"/>
                                        </p:tgtEl>
                                        <p:attrNameLst>
                                          <p:attrName>fillcolor</p:attrName>
                                        </p:attrNameLst>
                                      </p:cBhvr>
                                      <p:to>
                                        <a:srgbClr val="FAC08F"/>
                                      </p:to>
                                    </p:animClr>
                                    <p:set>
                                      <p:cBhvr>
                                        <p:cTn id="23" dur="1500" fill="hold"/>
                                        <p:tgtEl>
                                          <p:spTgt spid="37"/>
                                        </p:tgtEl>
                                        <p:attrNameLst>
                                          <p:attrName>fill.type</p:attrName>
                                        </p:attrNameLst>
                                      </p:cBhvr>
                                      <p:to>
                                        <p:strVal val="solid"/>
                                      </p:to>
                                    </p:set>
                                    <p:set>
                                      <p:cBhvr>
                                        <p:cTn id="24" dur="1500" fill="hold"/>
                                        <p:tgtEl>
                                          <p:spTgt spid="37"/>
                                        </p:tgtEl>
                                        <p:attrNameLst>
                                          <p:attrName>fill.on</p:attrName>
                                        </p:attrNameLst>
                                      </p:cBhvr>
                                      <p:to>
                                        <p:strVal val="true"/>
                                      </p:to>
                                    </p:set>
                                  </p:childTnLst>
                                </p:cTn>
                              </p:par>
                            </p:childTnLst>
                          </p:cTn>
                        </p:par>
                        <p:par>
                          <p:cTn id="25" fill="hold">
                            <p:stCondLst>
                              <p:cond delay="4250"/>
                            </p:stCondLst>
                            <p:childTnLst>
                              <p:par>
                                <p:cTn id="26" presetID="42" presetClass="path" presetSubtype="0" accel="50000" decel="50000" fill="hold" grpId="0" nodeType="afterEffect">
                                  <p:stCondLst>
                                    <p:cond delay="750"/>
                                  </p:stCondLst>
                                  <p:childTnLst>
                                    <p:animMotion origin="layout" path="M -4.16667E-6 1.23457E-7 L -0.04826 -0.22901 " pathEditMode="relative" rAng="0" ptsTypes="AA">
                                      <p:cBhvr>
                                        <p:cTn id="27" dur="2000" fill="hold"/>
                                        <p:tgtEl>
                                          <p:spTgt spid="37"/>
                                        </p:tgtEl>
                                        <p:attrNameLst>
                                          <p:attrName>ppt_x</p:attrName>
                                          <p:attrName>ppt_y</p:attrName>
                                        </p:attrNameLst>
                                      </p:cBhvr>
                                      <p:rCtr x="-2413" y="-11451"/>
                                    </p:animMotion>
                                  </p:childTnLst>
                                </p:cTn>
                              </p:par>
                            </p:childTnLst>
                          </p:cTn>
                        </p:par>
                        <p:par>
                          <p:cTn id="28" fill="hold">
                            <p:stCondLst>
                              <p:cond delay="7000"/>
                            </p:stCondLst>
                            <p:childTnLst>
                              <p:par>
                                <p:cTn id="29" presetID="42" presetClass="path" presetSubtype="0" accel="50000" decel="50000" fill="hold" grpId="0" nodeType="afterEffect">
                                  <p:stCondLst>
                                    <p:cond delay="0"/>
                                  </p:stCondLst>
                                  <p:childTnLst>
                                    <p:animMotion origin="layout" path="M -2.77778E-7 2.46914E-6 L 0.14323 0.23179 " pathEditMode="relative" rAng="0" ptsTypes="AA">
                                      <p:cBhvr>
                                        <p:cTn id="30" dur="2000" fill="hold"/>
                                        <p:tgtEl>
                                          <p:spTgt spid="32"/>
                                        </p:tgtEl>
                                        <p:attrNameLst>
                                          <p:attrName>ppt_x</p:attrName>
                                          <p:attrName>ppt_y</p:attrName>
                                        </p:attrNameLst>
                                      </p:cBhvr>
                                      <p:rCtr x="7153" y="11574"/>
                                    </p:animMotion>
                                  </p:childTnLst>
                                </p:cTn>
                              </p:par>
                            </p:childTnLst>
                          </p:cTn>
                        </p:par>
                        <p:par>
                          <p:cTn id="31" fill="hold">
                            <p:stCondLst>
                              <p:cond delay="9000"/>
                            </p:stCondLst>
                            <p:childTnLst>
                              <p:par>
                                <p:cTn id="32" presetID="1" presetClass="entr" presetSubtype="0"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5" grpId="0" animBg="1"/>
      <p:bldP spid="35" grpId="1" animBg="1"/>
      <p:bldP spid="37" grpId="0" animBg="1"/>
      <p:bldP spid="3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indent="-342900">
              <a:lnSpc>
                <a:spcPct val="115000"/>
              </a:lnSpc>
              <a:spcBef>
                <a:spcPts val="0"/>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If both the immediate sibling nodes already have a minimum number of keys, then merge the node with either the left sibling node or the right sibling node. This merging is done through the parent node.</a:t>
            </a: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518033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0094" y="169470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2924" y="2244036"/>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0041" y="169470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4070" y="3514408"/>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5092" y="297696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4221" y="3561984"/>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5145"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39763" y="3537424"/>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7383" y="414576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0041" y="2262169"/>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2950" y="295515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4097" y="414913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4247"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4942"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4889"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3544"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4163"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398133"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6174"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6121"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4836" y="3548476"/>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4116" y="3537424"/>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6728" y="415488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7318" y="415488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69988" y="2244036"/>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6312" y="3531571"/>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79246" y="3540924"/>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38770" y="3517775"/>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13AECAC3-605D-A730-3CBE-600C784ED085}"/>
              </a:ext>
            </a:extLst>
          </p:cNvPr>
          <p:cNvSpPr txBox="1"/>
          <p:nvPr/>
        </p:nvSpPr>
        <p:spPr>
          <a:xfrm>
            <a:off x="4828314" y="852912"/>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55</a:t>
            </a:r>
          </a:p>
        </p:txBody>
      </p:sp>
      <p:sp>
        <p:nvSpPr>
          <p:cNvPr id="38" name="Rectangle 37">
            <a:extLst>
              <a:ext uri="{FF2B5EF4-FFF2-40B4-BE49-F238E27FC236}">
                <a16:creationId xmlns:a16="http://schemas.microsoft.com/office/drawing/2014/main" id="{D2D42BA2-D13A-8B30-469D-97DDA4EF4A09}"/>
              </a:ext>
            </a:extLst>
          </p:cNvPr>
          <p:cNvSpPr/>
          <p:nvPr/>
        </p:nvSpPr>
        <p:spPr>
          <a:xfrm>
            <a:off x="6435096" y="414744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sp>
        <p:nvSpPr>
          <p:cNvPr id="40" name="Rectangle 39">
            <a:extLst>
              <a:ext uri="{FF2B5EF4-FFF2-40B4-BE49-F238E27FC236}">
                <a16:creationId xmlns:a16="http://schemas.microsoft.com/office/drawing/2014/main" id="{BB8D98B5-1D41-32D8-4D95-79397CD38A00}"/>
              </a:ext>
            </a:extLst>
          </p:cNvPr>
          <p:cNvSpPr/>
          <p:nvPr/>
        </p:nvSpPr>
        <p:spPr>
          <a:xfrm>
            <a:off x="7095043" y="414744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41" name="Straight Arrow Connector 40">
            <a:extLst>
              <a:ext uri="{FF2B5EF4-FFF2-40B4-BE49-F238E27FC236}">
                <a16:creationId xmlns:a16="http://schemas.microsoft.com/office/drawing/2014/main" id="{6B9D6A94-29C9-AAC0-B49B-E0E358F18C97}"/>
              </a:ext>
            </a:extLst>
          </p:cNvPr>
          <p:cNvCxnSpPr>
            <a:cxnSpLocks/>
          </p:cNvCxnSpPr>
          <p:nvPr/>
        </p:nvCxnSpPr>
        <p:spPr>
          <a:xfrm flipH="1">
            <a:off x="6964036" y="3585301"/>
            <a:ext cx="541056" cy="57642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7193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47"/>
                                        </p:tgtEl>
                                        <p:attrNameLst>
                                          <p:attrName>fillcolor</p:attrName>
                                        </p:attrNameLst>
                                      </p:cBhvr>
                                      <p:to>
                                        <a:srgbClr val="FAC08F"/>
                                      </p:to>
                                    </p:animClr>
                                    <p:set>
                                      <p:cBhvr>
                                        <p:cTn id="11" dur="2000" fill="hold"/>
                                        <p:tgtEl>
                                          <p:spTgt spid="47"/>
                                        </p:tgtEl>
                                        <p:attrNameLst>
                                          <p:attrName>fill.type</p:attrName>
                                        </p:attrNameLst>
                                      </p:cBhvr>
                                      <p:to>
                                        <p:strVal val="solid"/>
                                      </p:to>
                                    </p:set>
                                    <p:set>
                                      <p:cBhvr>
                                        <p:cTn id="12" dur="2000" fill="hold"/>
                                        <p:tgtEl>
                                          <p:spTgt spid="47"/>
                                        </p:tgtEl>
                                        <p:attrNameLst>
                                          <p:attrName>fill.on</p:attrName>
                                        </p:attrNameLst>
                                      </p:cBhvr>
                                      <p:to>
                                        <p:strVal val="true"/>
                                      </p:to>
                                    </p:set>
                                  </p:childTnLst>
                                </p:cTn>
                              </p:par>
                            </p:childTnLst>
                          </p:cTn>
                        </p:par>
                        <p:par>
                          <p:cTn id="13" fill="hold">
                            <p:stCondLst>
                              <p:cond delay="2000"/>
                            </p:stCondLst>
                            <p:childTnLst>
                              <p:par>
                                <p:cTn id="14" presetID="1" presetClass="exit" presetSubtype="0" fill="hold" grpId="0" nodeType="afterEffect">
                                  <p:stCondLst>
                                    <p:cond delay="500"/>
                                  </p:stCondLst>
                                  <p:childTnLst>
                                    <p:set>
                                      <p:cBhvr>
                                        <p:cTn id="15" dur="1" fill="hold">
                                          <p:stCondLst>
                                            <p:cond delay="0"/>
                                          </p:stCondLst>
                                        </p:cTn>
                                        <p:tgtEl>
                                          <p:spTgt spid="47"/>
                                        </p:tgtEl>
                                        <p:attrNameLst>
                                          <p:attrName>style.visibility</p:attrName>
                                        </p:attrNameLst>
                                      </p:cBhvr>
                                      <p:to>
                                        <p:strVal val="hidden"/>
                                      </p:to>
                                    </p:set>
                                  </p:childTnLst>
                                </p:cTn>
                              </p:par>
                              <p:par>
                                <p:cTn id="16" presetID="1" presetClass="exit" presetSubtype="0" fill="hold" nodeType="withEffect">
                                  <p:stCondLst>
                                    <p:cond delay="500"/>
                                  </p:stCondLst>
                                  <p:childTnLst>
                                    <p:set>
                                      <p:cBhvr>
                                        <p:cTn id="17" dur="1" fill="hold">
                                          <p:stCondLst>
                                            <p:cond delay="0"/>
                                          </p:stCondLst>
                                        </p:cTn>
                                        <p:tgtEl>
                                          <p:spTgt spid="61"/>
                                        </p:tgtEl>
                                        <p:attrNameLst>
                                          <p:attrName>style.visibility</p:attrName>
                                        </p:attrNameLst>
                                      </p:cBhvr>
                                      <p:to>
                                        <p:strVal val="hidden"/>
                                      </p:to>
                                    </p:set>
                                  </p:childTnLst>
                                </p:cTn>
                              </p:par>
                              <p:par>
                                <p:cTn id="18" presetID="1" presetClass="exit" presetSubtype="0" fill="hold" nodeType="withEffect">
                                  <p:stCondLst>
                                    <p:cond delay="500"/>
                                  </p:stCondLst>
                                  <p:childTnLst>
                                    <p:set>
                                      <p:cBhvr>
                                        <p:cTn id="19" dur="1" fill="hold">
                                          <p:stCondLst>
                                            <p:cond delay="0"/>
                                          </p:stCondLst>
                                        </p:cTn>
                                        <p:tgtEl>
                                          <p:spTgt spid="65"/>
                                        </p:tgtEl>
                                        <p:attrNameLst>
                                          <p:attrName>style.visibility</p:attrName>
                                        </p:attrNameLst>
                                      </p:cBhvr>
                                      <p:to>
                                        <p:strVal val="hidden"/>
                                      </p:to>
                                    </p:set>
                                  </p:childTnLst>
                                </p:cTn>
                              </p:par>
                            </p:childTnLst>
                          </p:cTn>
                        </p:par>
                        <p:par>
                          <p:cTn id="20" fill="hold">
                            <p:stCondLst>
                              <p:cond delay="2500"/>
                            </p:stCondLst>
                            <p:childTnLst>
                              <p:par>
                                <p:cTn id="21" presetID="1" presetClass="emph" presetSubtype="2" fill="hold" nodeType="afterEffect">
                                  <p:stCondLst>
                                    <p:cond delay="0"/>
                                  </p:stCondLst>
                                  <p:childTnLst>
                                    <p:animClr clrSpc="rgb" dir="cw">
                                      <p:cBhvr>
                                        <p:cTn id="22" dur="2000" fill="hold"/>
                                        <p:tgtEl>
                                          <p:spTgt spid="20"/>
                                        </p:tgtEl>
                                        <p:attrNameLst>
                                          <p:attrName>fillcolor</p:attrName>
                                        </p:attrNameLst>
                                      </p:cBhvr>
                                      <p:to>
                                        <a:srgbClr val="FAC08F"/>
                                      </p:to>
                                    </p:animClr>
                                    <p:set>
                                      <p:cBhvr>
                                        <p:cTn id="23" dur="2000" fill="hold"/>
                                        <p:tgtEl>
                                          <p:spTgt spid="20"/>
                                        </p:tgtEl>
                                        <p:attrNameLst>
                                          <p:attrName>fill.type</p:attrName>
                                        </p:attrNameLst>
                                      </p:cBhvr>
                                      <p:to>
                                        <p:strVal val="solid"/>
                                      </p:to>
                                    </p:set>
                                    <p:set>
                                      <p:cBhvr>
                                        <p:cTn id="24" dur="2000" fill="hold"/>
                                        <p:tgtEl>
                                          <p:spTgt spid="20"/>
                                        </p:tgtEl>
                                        <p:attrNameLst>
                                          <p:attrName>fill.on</p:attrName>
                                        </p:attrNameLst>
                                      </p:cBhvr>
                                      <p:to>
                                        <p:strVal val="true"/>
                                      </p:to>
                                    </p:set>
                                  </p:childTnLst>
                                </p:cTn>
                              </p:par>
                            </p:childTnLst>
                          </p:cTn>
                        </p:par>
                        <p:par>
                          <p:cTn id="25" fill="hold">
                            <p:stCondLst>
                              <p:cond delay="4500"/>
                            </p:stCondLst>
                            <p:childTnLst>
                              <p:par>
                                <p:cTn id="26" presetID="42" presetClass="path" presetSubtype="0" accel="50000" decel="50000" fill="hold" grpId="0" nodeType="afterEffect">
                                  <p:stCondLst>
                                    <p:cond delay="0"/>
                                  </p:stCondLst>
                                  <p:childTnLst>
                                    <p:animMotion origin="layout" path="M -2.22222E-6 -3.33333E-6 L 0.03038 0.22871 " pathEditMode="relative" rAng="0" ptsTypes="AA">
                                      <p:cBhvr>
                                        <p:cTn id="27" dur="2000" fill="hold"/>
                                        <p:tgtEl>
                                          <p:spTgt spid="20"/>
                                        </p:tgtEl>
                                        <p:attrNameLst>
                                          <p:attrName>ppt_x</p:attrName>
                                          <p:attrName>ppt_y</p:attrName>
                                        </p:attrNameLst>
                                      </p:cBhvr>
                                      <p:rCtr x="1510" y="11420"/>
                                    </p:animMotion>
                                  </p:childTnLst>
                                </p:cTn>
                              </p:par>
                            </p:childTnLst>
                          </p:cTn>
                        </p:par>
                        <p:par>
                          <p:cTn id="28" fill="hold">
                            <p:stCondLst>
                              <p:cond delay="6500"/>
                            </p:stCondLst>
                            <p:childTnLst>
                              <p:par>
                                <p:cTn id="29" presetID="1" presetClass="exit" presetSubtype="0" fill="hold" grpId="1" nodeType="afterEffect">
                                  <p:stCondLst>
                                    <p:cond delay="0"/>
                                  </p:stCondLst>
                                  <p:childTnLst>
                                    <p:set>
                                      <p:cBhvr>
                                        <p:cTn id="30" dur="1" fill="hold">
                                          <p:stCondLst>
                                            <p:cond delay="0"/>
                                          </p:stCondLst>
                                        </p:cTn>
                                        <p:tgtEl>
                                          <p:spTgt spid="20"/>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hidden"/>
                                      </p:to>
                                    </p:set>
                                  </p:childTnLst>
                                </p:cTn>
                              </p:par>
                            </p:childTnLst>
                          </p:cTn>
                        </p:par>
                        <p:par>
                          <p:cTn id="33" fill="hold">
                            <p:stCondLst>
                              <p:cond delay="6500"/>
                            </p:stCondLst>
                            <p:childTnLst>
                              <p:par>
                                <p:cTn id="34" presetID="1" presetClass="entr" presetSubtype="0"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childTnLst>
                                </p:cTn>
                              </p:par>
                            </p:childTnLst>
                          </p:cTn>
                        </p:par>
                        <p:par>
                          <p:cTn id="38" fill="hold">
                            <p:stCondLst>
                              <p:cond delay="6500"/>
                            </p:stCondLst>
                            <p:childTnLst>
                              <p:par>
                                <p:cTn id="39" presetID="1" presetClass="entr" presetSubtype="0"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2" grpId="0" animBg="1"/>
      <p:bldP spid="47" grpId="0" animBg="1"/>
      <p:bldP spid="30" grpId="0"/>
      <p:bldP spid="38" grpId="0" animBg="1"/>
      <p:bldP spid="4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3</a:t>
            </a:r>
            <a:r>
              <a:rPr lang="en-US" dirty="0">
                <a:effectLst/>
                <a:latin typeface="Times New Roman" panose="02020603050405020304" pitchFamily="18" charset="0"/>
                <a:ea typeface="Times New Roman" panose="02020603050405020304" pitchFamily="18" charset="0"/>
              </a:rPr>
              <a:t>:  The key in the internal node.</a:t>
            </a:r>
          </a:p>
          <a:p>
            <a:pPr lvl="1" indent="-342900" algn="just">
              <a:lnSpc>
                <a:spcPct val="115000"/>
              </a:lnSpc>
              <a:spcBef>
                <a:spcPts val="0"/>
              </a:spcBef>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The internal node, which is deleted, is replaced by </a:t>
            </a:r>
            <a:r>
              <a:rPr lang="en-US" sz="2400" b="1" i="1" dirty="0">
                <a:effectLst/>
                <a:latin typeface="Times New Roman" panose="02020603050405020304" pitchFamily="18" charset="0"/>
                <a:ea typeface="Times New Roman" panose="02020603050405020304" pitchFamily="18" charset="0"/>
              </a:rPr>
              <a:t>an </a:t>
            </a:r>
            <a:r>
              <a:rPr lang="en-US" sz="2400" b="1" i="1" dirty="0" err="1">
                <a:effectLst/>
                <a:latin typeface="Times New Roman" panose="02020603050405020304" pitchFamily="18" charset="0"/>
                <a:ea typeface="Times New Roman" panose="02020603050405020304" pitchFamily="18" charset="0"/>
              </a:rPr>
              <a:t>inorder</a:t>
            </a:r>
            <a:r>
              <a:rPr lang="en-US" sz="2400" b="1" i="1" dirty="0">
                <a:effectLst/>
                <a:latin typeface="Times New Roman" panose="02020603050405020304" pitchFamily="18" charset="0"/>
                <a:ea typeface="Times New Roman" panose="02020603050405020304" pitchFamily="18" charset="0"/>
              </a:rPr>
              <a:t> predecessor or successor </a:t>
            </a:r>
            <a:r>
              <a:rPr lang="en-US" sz="2400" i="1" dirty="0">
                <a:effectLst/>
                <a:latin typeface="Times New Roman" panose="02020603050405020304" pitchFamily="18" charset="0"/>
                <a:ea typeface="Times New Roman" panose="02020603050405020304" pitchFamily="18" charset="0"/>
              </a:rPr>
              <a:t>if the left child has more than the minimum number of keys</a:t>
            </a:r>
            <a:r>
              <a:rPr lang="en-US" sz="2400" dirty="0">
                <a:effectLst/>
                <a:latin typeface="Times New Roman" panose="02020603050405020304" pitchFamily="18" charset="0"/>
                <a:ea typeface="Times New Roman" panose="02020603050405020304" pitchFamily="18" charset="0"/>
              </a:rPr>
              <a:t>.</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801271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2106" y="19151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4936" y="2464473"/>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2053" y="19151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6082" y="3734845"/>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7104" y="31974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6233" y="3782421"/>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7157"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41775" y="3757861"/>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9395" y="436619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2053" y="2482606"/>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4962" y="317559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6109" y="43695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6259"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6954"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6901"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5556"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6175"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00145"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8186"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8133"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6848" y="3768913"/>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6128" y="3757861"/>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8740" y="437531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9330" y="437531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72000" y="2464473"/>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8324" y="3752008"/>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81258" y="3761361"/>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40782" y="3738212"/>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CCE1895D-1D8F-CE92-8FB2-40310A7328D9}"/>
              </a:ext>
            </a:extLst>
          </p:cNvPr>
          <p:cNvSpPr txBox="1"/>
          <p:nvPr/>
        </p:nvSpPr>
        <p:spPr>
          <a:xfrm>
            <a:off x="4821312" y="929827"/>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33</a:t>
            </a:r>
          </a:p>
        </p:txBody>
      </p:sp>
    </p:spTree>
    <p:extLst>
      <p:ext uri="{BB962C8B-B14F-4D97-AF65-F5344CB8AC3E}">
        <p14:creationId xmlns:p14="http://schemas.microsoft.com/office/powerpoint/2010/main" val="313663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32"/>
                                        </p:tgtEl>
                                        <p:attrNameLst>
                                          <p:attrName>fillcolor</p:attrName>
                                        </p:attrNameLst>
                                      </p:cBhvr>
                                      <p:to>
                                        <a:srgbClr val="FAC08F"/>
                                      </p:to>
                                    </p:animClr>
                                    <p:set>
                                      <p:cBhvr>
                                        <p:cTn id="11" dur="2000" fill="hold"/>
                                        <p:tgtEl>
                                          <p:spTgt spid="32"/>
                                        </p:tgtEl>
                                        <p:attrNameLst>
                                          <p:attrName>fill.type</p:attrName>
                                        </p:attrNameLst>
                                      </p:cBhvr>
                                      <p:to>
                                        <p:strVal val="solid"/>
                                      </p:to>
                                    </p:set>
                                    <p:set>
                                      <p:cBhvr>
                                        <p:cTn id="12" dur="2000" fill="hold"/>
                                        <p:tgtEl>
                                          <p:spTgt spid="32"/>
                                        </p:tgtEl>
                                        <p:attrNameLst>
                                          <p:attrName>fill.on</p:attrName>
                                        </p:attrNameLst>
                                      </p:cBhvr>
                                      <p:to>
                                        <p:strVal val="true"/>
                                      </p:to>
                                    </p:set>
                                  </p:childTnLst>
                                </p:cTn>
                              </p:par>
                            </p:childTnLst>
                          </p:cTn>
                        </p:par>
                        <p:par>
                          <p:cTn id="13" fill="hold">
                            <p:stCondLst>
                              <p:cond delay="2000"/>
                            </p:stCondLst>
                            <p:childTnLst>
                              <p:par>
                                <p:cTn id="14" presetID="1" presetClass="exit" presetSubtype="0" fill="hold" grpId="0" nodeType="afterEffect">
                                  <p:stCondLst>
                                    <p:cond delay="0"/>
                                  </p:stCondLst>
                                  <p:childTnLst>
                                    <p:set>
                                      <p:cBhvr>
                                        <p:cTn id="15" dur="1" fill="hold">
                                          <p:stCondLst>
                                            <p:cond delay="0"/>
                                          </p:stCondLst>
                                        </p:cTn>
                                        <p:tgtEl>
                                          <p:spTgt spid="32"/>
                                        </p:tgtEl>
                                        <p:attrNameLst>
                                          <p:attrName>style.visibility</p:attrName>
                                        </p:attrNameLst>
                                      </p:cBhvr>
                                      <p:to>
                                        <p:strVal val="hidden"/>
                                      </p:to>
                                    </p:set>
                                  </p:childTnLst>
                                </p:cTn>
                              </p:par>
                            </p:childTnLst>
                          </p:cTn>
                        </p:par>
                        <p:par>
                          <p:cTn id="16" fill="hold">
                            <p:stCondLst>
                              <p:cond delay="2000"/>
                            </p:stCondLst>
                            <p:childTnLst>
                              <p:par>
                                <p:cTn id="17" presetID="1" presetClass="emph" presetSubtype="2" fill="hold" nodeType="afterEffect">
                                  <p:stCondLst>
                                    <p:cond delay="0"/>
                                  </p:stCondLst>
                                  <p:childTnLst>
                                    <p:animClr clrSpc="rgb" dir="cw">
                                      <p:cBhvr>
                                        <p:cTn id="18" dur="2000" fill="hold"/>
                                        <p:tgtEl>
                                          <p:spTgt spid="37"/>
                                        </p:tgtEl>
                                        <p:attrNameLst>
                                          <p:attrName>fillcolor</p:attrName>
                                        </p:attrNameLst>
                                      </p:cBhvr>
                                      <p:to>
                                        <a:srgbClr val="FAC08F"/>
                                      </p:to>
                                    </p:animClr>
                                    <p:set>
                                      <p:cBhvr>
                                        <p:cTn id="19" dur="2000" fill="hold"/>
                                        <p:tgtEl>
                                          <p:spTgt spid="37"/>
                                        </p:tgtEl>
                                        <p:attrNameLst>
                                          <p:attrName>fill.type</p:attrName>
                                        </p:attrNameLst>
                                      </p:cBhvr>
                                      <p:to>
                                        <p:strVal val="solid"/>
                                      </p:to>
                                    </p:set>
                                    <p:set>
                                      <p:cBhvr>
                                        <p:cTn id="20" dur="2000" fill="hold"/>
                                        <p:tgtEl>
                                          <p:spTgt spid="37"/>
                                        </p:tgtEl>
                                        <p:attrNameLst>
                                          <p:attrName>fill.on</p:attrName>
                                        </p:attrNameLst>
                                      </p:cBhvr>
                                      <p:to>
                                        <p:strVal val="true"/>
                                      </p:to>
                                    </p:set>
                                  </p:childTnLst>
                                </p:cTn>
                              </p:par>
                            </p:childTnLst>
                          </p:cTn>
                        </p:par>
                        <p:par>
                          <p:cTn id="21" fill="hold">
                            <p:stCondLst>
                              <p:cond delay="4000"/>
                            </p:stCondLst>
                            <p:childTnLst>
                              <p:par>
                                <p:cTn id="22" presetID="1" presetClass="emph" presetSubtype="2" fill="hold" nodeType="afterEffect">
                                  <p:stCondLst>
                                    <p:cond delay="0"/>
                                  </p:stCondLst>
                                  <p:childTnLst>
                                    <p:animClr clrSpc="rgb" dir="cw">
                                      <p:cBhvr>
                                        <p:cTn id="23" dur="10" fill="hold"/>
                                        <p:tgtEl>
                                          <p:spTgt spid="37"/>
                                        </p:tgtEl>
                                        <p:attrNameLst>
                                          <p:attrName>fillcolor</p:attrName>
                                        </p:attrNameLst>
                                      </p:cBhvr>
                                      <p:to>
                                        <a:srgbClr val="FFFFFF"/>
                                      </p:to>
                                    </p:animClr>
                                    <p:set>
                                      <p:cBhvr>
                                        <p:cTn id="24" dur="10" fill="hold"/>
                                        <p:tgtEl>
                                          <p:spTgt spid="37"/>
                                        </p:tgtEl>
                                        <p:attrNameLst>
                                          <p:attrName>fill.type</p:attrName>
                                        </p:attrNameLst>
                                      </p:cBhvr>
                                      <p:to>
                                        <p:strVal val="solid"/>
                                      </p:to>
                                    </p:set>
                                    <p:set>
                                      <p:cBhvr>
                                        <p:cTn id="25" dur="10" fill="hold"/>
                                        <p:tgtEl>
                                          <p:spTgt spid="37"/>
                                        </p:tgtEl>
                                        <p:attrNameLst>
                                          <p:attrName>fill.on</p:attrName>
                                        </p:attrNameLst>
                                      </p:cBhvr>
                                      <p:to>
                                        <p:strVal val="true"/>
                                      </p:to>
                                    </p:set>
                                  </p:childTnLst>
                                </p:cTn>
                              </p:par>
                            </p:childTnLst>
                          </p:cTn>
                        </p:par>
                        <p:par>
                          <p:cTn id="26" fill="hold">
                            <p:stCondLst>
                              <p:cond delay="4010"/>
                            </p:stCondLst>
                            <p:childTnLst>
                              <p:par>
                                <p:cTn id="27" presetID="42" presetClass="path" presetSubtype="0" accel="50000" decel="50000" fill="hold" grpId="0" nodeType="afterEffect">
                                  <p:stCondLst>
                                    <p:cond delay="0"/>
                                  </p:stCondLst>
                                  <p:childTnLst>
                                    <p:animMotion origin="layout" path="M -1.66667E-6 1.7284E-6 L -0.04826 -0.22871 " pathEditMode="relative" rAng="0" ptsTypes="AA">
                                      <p:cBhvr>
                                        <p:cTn id="28" dur="2000" fill="hold"/>
                                        <p:tgtEl>
                                          <p:spTgt spid="37"/>
                                        </p:tgtEl>
                                        <p:attrNameLst>
                                          <p:attrName>ppt_x</p:attrName>
                                          <p:attrName>ppt_y</p:attrName>
                                        </p:attrNameLst>
                                      </p:cBhvr>
                                      <p:rCtr x="-2413" y="-114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3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3</a:t>
            </a:r>
            <a:r>
              <a:rPr lang="en-US" dirty="0">
                <a:effectLst/>
                <a:latin typeface="Times New Roman" panose="02020603050405020304" pitchFamily="18" charset="0"/>
                <a:ea typeface="Times New Roman" panose="02020603050405020304" pitchFamily="18" charset="0"/>
              </a:rPr>
              <a:t>:  The key in the internal node.</a:t>
            </a:r>
          </a:p>
          <a:p>
            <a:pPr lvl="1" indent="-342900" algn="just">
              <a:lnSpc>
                <a:spcPct val="115000"/>
              </a:lnSpc>
              <a:spcBef>
                <a:spcPts val="0"/>
              </a:spcBef>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If either child has exactly a minimum number of keys then, </a:t>
            </a:r>
            <a:r>
              <a:rPr lang="en-US" sz="2400" b="1" dirty="0">
                <a:effectLst/>
                <a:latin typeface="Times New Roman" panose="02020603050405020304" pitchFamily="18" charset="0"/>
                <a:ea typeface="Times New Roman" panose="02020603050405020304" pitchFamily="18" charset="0"/>
              </a:rPr>
              <a:t>merge the left and the right children</a:t>
            </a:r>
            <a:r>
              <a:rPr lang="en-US" sz="2400" dirty="0">
                <a:effectLst/>
                <a:latin typeface="Times New Roman" panose="02020603050405020304" pitchFamily="18" charset="0"/>
                <a:ea typeface="Times New Roman" panose="02020603050405020304" pitchFamily="18" charset="0"/>
              </a:rPr>
              <a:t>.</a:t>
            </a: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98840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315408" y="176002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68238" y="2309351"/>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75355" y="176002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99384" y="3579723"/>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70406" y="304227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99535" y="3627299"/>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910459"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3005077" y="3602739"/>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512697" y="421107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75355" y="2327484"/>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338264" y="302047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69411" y="421444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69561"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500256"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160203"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418858"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79477"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63447"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941488"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601435"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820150" y="3613791"/>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159430" y="3602739"/>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432042" y="42201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332632" y="42201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635302" y="2309351"/>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901626" y="3596886"/>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544560" y="3606239"/>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704084" y="3583090"/>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21322B5E-5949-6091-6B91-9AD344B3B256}"/>
              </a:ext>
            </a:extLst>
          </p:cNvPr>
          <p:cNvSpPr txBox="1"/>
          <p:nvPr/>
        </p:nvSpPr>
        <p:spPr>
          <a:xfrm>
            <a:off x="4820150" y="1084949"/>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50</a:t>
            </a:r>
          </a:p>
        </p:txBody>
      </p:sp>
      <p:sp>
        <p:nvSpPr>
          <p:cNvPr id="38" name="Rectangle 37">
            <a:extLst>
              <a:ext uri="{FF2B5EF4-FFF2-40B4-BE49-F238E27FC236}">
                <a16:creationId xmlns:a16="http://schemas.microsoft.com/office/drawing/2014/main" id="{56BF1DE3-96B8-6EB9-B9CE-832024CE6BFF}"/>
              </a:ext>
            </a:extLst>
          </p:cNvPr>
          <p:cNvSpPr/>
          <p:nvPr/>
        </p:nvSpPr>
        <p:spPr>
          <a:xfrm>
            <a:off x="6766470" y="422019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40" name="Straight Arrow Connector 39">
            <a:extLst>
              <a:ext uri="{FF2B5EF4-FFF2-40B4-BE49-F238E27FC236}">
                <a16:creationId xmlns:a16="http://schemas.microsoft.com/office/drawing/2014/main" id="{D855B41B-7EBA-258C-C9D0-FC0B33EC968B}"/>
              </a:ext>
            </a:extLst>
          </p:cNvPr>
          <p:cNvCxnSpPr>
            <a:cxnSpLocks/>
          </p:cNvCxnSpPr>
          <p:nvPr/>
        </p:nvCxnSpPr>
        <p:spPr>
          <a:xfrm flipH="1">
            <a:off x="7116322" y="3577339"/>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898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
                                        </p:tgtEl>
                                        <p:attrNameLst>
                                          <p:attrName>fillcolor</p:attrName>
                                        </p:attrNameLst>
                                      </p:cBhvr>
                                      <p:to>
                                        <a:srgbClr val="FAC08F"/>
                                      </p:to>
                                    </p:animClr>
                                    <p:set>
                                      <p:cBhvr>
                                        <p:cTn id="11" dur="2000" fill="hold"/>
                                        <p:tgtEl>
                                          <p:spTgt spid="20"/>
                                        </p:tgtEl>
                                        <p:attrNameLst>
                                          <p:attrName>fill.type</p:attrName>
                                        </p:attrNameLst>
                                      </p:cBhvr>
                                      <p:to>
                                        <p:strVal val="solid"/>
                                      </p:to>
                                    </p:set>
                                    <p:set>
                                      <p:cBhvr>
                                        <p:cTn id="12" dur="2000" fill="hold"/>
                                        <p:tgtEl>
                                          <p:spTgt spid="20"/>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500"/>
                                        <p:tgtEl>
                                          <p:spTgt spid="20"/>
                                        </p:tgtEl>
                                      </p:cBhvr>
                                    </p:animEffect>
                                    <p:set>
                                      <p:cBhvr>
                                        <p:cTn id="16" dur="1" fill="hold">
                                          <p:stCondLst>
                                            <p:cond delay="499"/>
                                          </p:stCondLst>
                                        </p:cTn>
                                        <p:tgtEl>
                                          <p:spTgt spid="20"/>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65"/>
                                        </p:tgtEl>
                                        <p:attrNameLst>
                                          <p:attrName>style.visibility</p:attrName>
                                        </p:attrNameLst>
                                      </p:cBhvr>
                                      <p:to>
                                        <p:strVal val="hidden"/>
                                      </p:to>
                                    </p:set>
                                  </p:childTnLst>
                                </p:cTn>
                              </p:par>
                            </p:childTnLst>
                          </p:cTn>
                        </p:par>
                        <p:par>
                          <p:cTn id="19" fill="hold">
                            <p:stCondLst>
                              <p:cond delay="2500"/>
                            </p:stCondLst>
                            <p:childTnLst>
                              <p:par>
                                <p:cTn id="20" presetID="42" presetClass="path" presetSubtype="0" accel="50000" decel="50000" fill="hold" grpId="0" nodeType="afterEffect">
                                  <p:stCondLst>
                                    <p:cond delay="0"/>
                                  </p:stCondLst>
                                  <p:childTnLst>
                                    <p:animMotion origin="layout" path="M -3.88889E-6 1.85185E-6 L 0.02761 -0.00494 " pathEditMode="relative" rAng="0" ptsTypes="AA">
                                      <p:cBhvr>
                                        <p:cTn id="21" dur="2000" fill="hold"/>
                                        <p:tgtEl>
                                          <p:spTgt spid="22"/>
                                        </p:tgtEl>
                                        <p:attrNameLst>
                                          <p:attrName>ppt_x</p:attrName>
                                          <p:attrName>ppt_y</p:attrName>
                                        </p:attrNameLst>
                                      </p:cBhvr>
                                      <p:rCtr x="1372" y="-247"/>
                                    </p:animMotion>
                                  </p:childTnLst>
                                </p:cTn>
                              </p:par>
                            </p:childTnLst>
                          </p:cTn>
                        </p:par>
                        <p:par>
                          <p:cTn id="22" fill="hold">
                            <p:stCondLst>
                              <p:cond delay="4500"/>
                            </p:stCondLst>
                            <p:childTnLst>
                              <p:par>
                                <p:cTn id="23" presetID="1" presetClass="exit" presetSubtype="0" fill="hold" grpId="1" nodeType="afterEffect">
                                  <p:stCondLst>
                                    <p:cond delay="0"/>
                                  </p:stCondLst>
                                  <p:childTnLst>
                                    <p:set>
                                      <p:cBhvr>
                                        <p:cTn id="24" dur="1" fill="hold">
                                          <p:stCondLst>
                                            <p:cond delay="0"/>
                                          </p:stCondLst>
                                        </p:cTn>
                                        <p:tgtEl>
                                          <p:spTgt spid="22"/>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61"/>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2" grpId="1" animBg="1"/>
      <p:bldP spid="30" grpId="0"/>
      <p:bldP spid="3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569649" y="601208"/>
            <a:ext cx="7574351" cy="4395335"/>
          </a:xfrm>
        </p:spPr>
        <p:txBody>
          <a:bodyPr>
            <a:normAutofit lnSpcReduction="10000"/>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4</a:t>
            </a:r>
            <a:r>
              <a:rPr lang="en-US" dirty="0">
                <a:effectLst/>
                <a:latin typeface="Times New Roman" panose="02020603050405020304" pitchFamily="18" charset="0"/>
                <a:ea typeface="Times New Roman" panose="02020603050405020304" pitchFamily="18" charset="0"/>
              </a:rPr>
              <a:t>:  Shrinking the tree.</a:t>
            </a:r>
          </a:p>
          <a:p>
            <a:pPr lvl="1" indent="-342900" algn="just">
              <a:lnSpc>
                <a:spcPct val="115000"/>
              </a:lnSpc>
              <a:spcBef>
                <a:spcPts val="0"/>
              </a:spcBef>
              <a:buFont typeface="Wingdings" panose="05000000000000000000" pitchFamily="2" charset="2"/>
              <a:buChar char=""/>
            </a:pPr>
            <a:r>
              <a:rPr lang="en-US" sz="2200" dirty="0">
                <a:effectLst/>
                <a:latin typeface="Times New Roman" panose="02020603050405020304" pitchFamily="18" charset="0"/>
                <a:ea typeface="Times New Roman" panose="02020603050405020304" pitchFamily="18" charset="0"/>
              </a:rPr>
              <a:t>In this case, </a:t>
            </a:r>
            <a:r>
              <a:rPr lang="en-US" sz="2200" b="1" i="1" dirty="0">
                <a:effectLst/>
                <a:latin typeface="Times New Roman" panose="02020603050405020304" pitchFamily="18" charset="0"/>
                <a:ea typeface="Times New Roman" panose="02020603050405020304" pitchFamily="18" charset="0"/>
              </a:rPr>
              <a:t>the height of the tree </a:t>
            </a:r>
            <a:r>
              <a:rPr lang="en-US" sz="2200" dirty="0">
                <a:effectLst/>
                <a:latin typeface="Times New Roman" panose="02020603050405020304" pitchFamily="18" charset="0"/>
                <a:ea typeface="Times New Roman" panose="02020603050405020304" pitchFamily="18" charset="0"/>
              </a:rPr>
              <a:t>shrinks. </a:t>
            </a:r>
            <a:r>
              <a:rPr lang="en-US" sz="2200" i="1" dirty="0">
                <a:effectLst/>
                <a:latin typeface="Times New Roman" panose="02020603050405020304" pitchFamily="18" charset="0"/>
                <a:ea typeface="Times New Roman" panose="02020603050405020304" pitchFamily="18" charset="0"/>
              </a:rPr>
              <a:t>If the target key lies in an internal node</a:t>
            </a:r>
            <a:r>
              <a:rPr lang="en-US" sz="2200" dirty="0">
                <a:effectLst/>
                <a:latin typeface="Times New Roman" panose="02020603050405020304" pitchFamily="18" charset="0"/>
                <a:ea typeface="Times New Roman" panose="02020603050405020304" pitchFamily="18" charset="0"/>
              </a:rPr>
              <a:t>, and the deletion of the key leads to a fewer number of keys in the node (i.e. less than the minimum required), then look for the </a:t>
            </a:r>
            <a:r>
              <a:rPr lang="en-US" sz="2200" b="1" i="1" dirty="0" err="1">
                <a:effectLst/>
                <a:latin typeface="Times New Roman" panose="02020603050405020304" pitchFamily="18" charset="0"/>
                <a:ea typeface="Times New Roman" panose="02020603050405020304" pitchFamily="18" charset="0"/>
              </a:rPr>
              <a:t>inorder</a:t>
            </a:r>
            <a:r>
              <a:rPr lang="en-US" sz="2200" b="1" i="1" dirty="0">
                <a:effectLst/>
                <a:latin typeface="Times New Roman" panose="02020603050405020304" pitchFamily="18" charset="0"/>
                <a:ea typeface="Times New Roman" panose="02020603050405020304" pitchFamily="18" charset="0"/>
              </a:rPr>
              <a:t> predecessor and the </a:t>
            </a:r>
            <a:r>
              <a:rPr lang="en-US" sz="2200" b="1" i="1" dirty="0" err="1">
                <a:effectLst/>
                <a:latin typeface="Times New Roman" panose="02020603050405020304" pitchFamily="18" charset="0"/>
                <a:ea typeface="Times New Roman" panose="02020603050405020304" pitchFamily="18" charset="0"/>
              </a:rPr>
              <a:t>inorder</a:t>
            </a:r>
            <a:r>
              <a:rPr lang="en-US" sz="2200" b="1" i="1" dirty="0">
                <a:effectLst/>
                <a:latin typeface="Times New Roman" panose="02020603050405020304" pitchFamily="18" charset="0"/>
                <a:ea typeface="Times New Roman" panose="02020603050405020304" pitchFamily="18" charset="0"/>
              </a:rPr>
              <a:t> successor</a:t>
            </a:r>
            <a:r>
              <a:rPr lang="en-US" sz="2200" dirty="0">
                <a:effectLst/>
                <a:latin typeface="Times New Roman" panose="02020603050405020304" pitchFamily="18" charset="0"/>
                <a:ea typeface="Times New Roman" panose="02020603050405020304" pitchFamily="18" charset="0"/>
              </a:rPr>
              <a:t>. If both the children contain a minimum number of keys then, borrowing cannot take place. This leads to </a:t>
            </a:r>
            <a:r>
              <a:rPr lang="en-US" sz="2200" b="1" dirty="0">
                <a:effectLst/>
                <a:latin typeface="Times New Roman" panose="02020603050405020304" pitchFamily="18" charset="0"/>
                <a:ea typeface="Times New Roman" panose="02020603050405020304" pitchFamily="18" charset="0"/>
              </a:rPr>
              <a:t>Case 3</a:t>
            </a:r>
            <a:r>
              <a:rPr lang="en-US" sz="2200" dirty="0">
                <a:effectLst/>
                <a:latin typeface="Times New Roman" panose="02020603050405020304" pitchFamily="18" charset="0"/>
                <a:ea typeface="Times New Roman" panose="02020603050405020304" pitchFamily="18" charset="0"/>
              </a:rPr>
              <a:t> i.e. merging the children.</a:t>
            </a:r>
          </a:p>
          <a:p>
            <a:pPr lvl="1" indent="-342900" algn="just">
              <a:lnSpc>
                <a:spcPct val="115000"/>
              </a:lnSpc>
              <a:spcBef>
                <a:spcPts val="0"/>
              </a:spcBef>
              <a:buFont typeface="Wingdings" panose="05000000000000000000" pitchFamily="2" charset="2"/>
              <a:buChar char=""/>
            </a:pPr>
            <a:r>
              <a:rPr lang="en-US" sz="2200" dirty="0">
                <a:effectLst/>
                <a:latin typeface="Times New Roman" panose="02020603050405020304" pitchFamily="18" charset="0"/>
                <a:ea typeface="Times New Roman" panose="02020603050405020304" pitchFamily="18" charset="0"/>
              </a:rPr>
              <a:t>Again, look for the sibling to borrow a key. But, if the sibling also </a:t>
            </a:r>
            <a:r>
              <a:rPr lang="en-US" sz="2200" i="1" dirty="0">
                <a:effectLst/>
                <a:latin typeface="Times New Roman" panose="02020603050405020304" pitchFamily="18" charset="0"/>
                <a:ea typeface="Times New Roman" panose="02020603050405020304" pitchFamily="18" charset="0"/>
              </a:rPr>
              <a:t>has only a minimum number of keys</a:t>
            </a:r>
            <a:r>
              <a:rPr lang="en-US" sz="2200" dirty="0">
                <a:effectLst/>
                <a:latin typeface="Times New Roman" panose="02020603050405020304" pitchFamily="18" charset="0"/>
                <a:ea typeface="Times New Roman" panose="02020603050405020304" pitchFamily="18" charset="0"/>
              </a:rPr>
              <a:t> then, </a:t>
            </a:r>
            <a:r>
              <a:rPr lang="en-US" sz="2200" i="1" dirty="0">
                <a:effectLst/>
                <a:latin typeface="Times New Roman" panose="02020603050405020304" pitchFamily="18" charset="0"/>
                <a:ea typeface="Times New Roman" panose="02020603050405020304" pitchFamily="18" charset="0"/>
              </a:rPr>
              <a:t>merge the node with the sibling along with the parent</a:t>
            </a:r>
            <a:r>
              <a:rPr lang="en-US" sz="2200" dirty="0">
                <a:effectLst/>
                <a:latin typeface="Times New Roman" panose="02020603050405020304" pitchFamily="18" charset="0"/>
                <a:ea typeface="Times New Roman" panose="02020603050405020304" pitchFamily="18" charset="0"/>
              </a:rPr>
              <a:t>. Arrange the children accordingly (increasing order).</a:t>
            </a:r>
            <a:endParaRPr lang="en-US" sz="2200" dirty="0">
              <a:effectLst/>
              <a:latin typeface="Arial" panose="020B0604020202020204" pitchFamily="34" charset="0"/>
              <a:ea typeface="Arial" panose="020B0604020202020204" pitchFamily="34" charset="0"/>
            </a:endParaRPr>
          </a:p>
          <a:p>
            <a:pPr lvl="1" indent="-342900" algn="just">
              <a:lnSpc>
                <a:spcPct val="115000"/>
              </a:lnSpc>
              <a:spcBef>
                <a:spcPts val="0"/>
              </a:spcBef>
              <a:buFont typeface="Wingdings" panose="05000000000000000000" pitchFamily="2" charset="2"/>
              <a:buChar char=""/>
            </a:pP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814578" y="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417396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a:off x="3058638" y="3212497"/>
            <a:ext cx="523651" cy="86704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830211" y="136662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2743408" y="1925878"/>
            <a:ext cx="1263744" cy="75947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742923" y="3212497"/>
            <a:ext cx="630475" cy="8242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5712575" y="4051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flipH="1">
            <a:off x="4574911" y="3212497"/>
            <a:ext cx="273980" cy="87930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3252315" y="40795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26" name="Rectangle 25">
            <a:extLst>
              <a:ext uri="{FF2B5EF4-FFF2-40B4-BE49-F238E27FC236}">
                <a16:creationId xmlns:a16="http://schemas.microsoft.com/office/drawing/2014/main" id="{4A945494-4F9F-E8AA-C9BF-47B3959344AB}"/>
              </a:ext>
            </a:extLst>
          </p:cNvPr>
          <p:cNvSpPr/>
          <p:nvPr/>
        </p:nvSpPr>
        <p:spPr>
          <a:xfrm>
            <a:off x="4267529" y="407954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7" name="Rectangle 26">
            <a:extLst>
              <a:ext uri="{FF2B5EF4-FFF2-40B4-BE49-F238E27FC236}">
                <a16:creationId xmlns:a16="http://schemas.microsoft.com/office/drawing/2014/main" id="{55542C1A-70EE-80CC-38C3-BF446E96572E}"/>
              </a:ext>
            </a:extLst>
          </p:cNvPr>
          <p:cNvSpPr/>
          <p:nvPr/>
        </p:nvSpPr>
        <p:spPr>
          <a:xfrm>
            <a:off x="1412949" y="403671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31" name="Rectangle 30">
            <a:extLst>
              <a:ext uri="{FF2B5EF4-FFF2-40B4-BE49-F238E27FC236}">
                <a16:creationId xmlns:a16="http://schemas.microsoft.com/office/drawing/2014/main" id="{1EEF16B7-4211-A7ED-77C3-45BD61B0F97D}"/>
              </a:ext>
            </a:extLst>
          </p:cNvPr>
          <p:cNvSpPr/>
          <p:nvPr/>
        </p:nvSpPr>
        <p:spPr>
          <a:xfrm>
            <a:off x="2398692" y="26532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2" name="Rectangle 31">
            <a:extLst>
              <a:ext uri="{FF2B5EF4-FFF2-40B4-BE49-F238E27FC236}">
                <a16:creationId xmlns:a16="http://schemas.microsoft.com/office/drawing/2014/main" id="{7D84C6A4-C345-2A8C-4B6C-8B57F83987B7}"/>
              </a:ext>
            </a:extLst>
          </p:cNvPr>
          <p:cNvSpPr/>
          <p:nvPr/>
        </p:nvSpPr>
        <p:spPr>
          <a:xfrm>
            <a:off x="4756321" y="26532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44</a:t>
            </a:r>
          </a:p>
        </p:txBody>
      </p:sp>
      <p:cxnSp>
        <p:nvCxnSpPr>
          <p:cNvPr id="58" name="Straight Arrow Connector 57">
            <a:extLst>
              <a:ext uri="{FF2B5EF4-FFF2-40B4-BE49-F238E27FC236}">
                <a16:creationId xmlns:a16="http://schemas.microsoft.com/office/drawing/2014/main" id="{9C557C0B-A378-71FC-44E8-01823AFB6EEF}"/>
              </a:ext>
            </a:extLst>
          </p:cNvPr>
          <p:cNvCxnSpPr>
            <a:cxnSpLocks/>
            <a:endCxn id="32" idx="0"/>
          </p:cNvCxnSpPr>
          <p:nvPr/>
        </p:nvCxnSpPr>
        <p:spPr>
          <a:xfrm>
            <a:off x="4267529" y="1925878"/>
            <a:ext cx="818766" cy="72736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a:endCxn id="20" idx="0"/>
          </p:cNvCxnSpPr>
          <p:nvPr/>
        </p:nvCxnSpPr>
        <p:spPr>
          <a:xfrm>
            <a:off x="5281569" y="3212497"/>
            <a:ext cx="760980" cy="83898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1B79AD16-0F17-CF14-C6B7-7381802BDD73}"/>
              </a:ext>
            </a:extLst>
          </p:cNvPr>
          <p:cNvSpPr txBox="1"/>
          <p:nvPr/>
        </p:nvSpPr>
        <p:spPr>
          <a:xfrm>
            <a:off x="4996543" y="856056"/>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44</a:t>
            </a:r>
          </a:p>
        </p:txBody>
      </p:sp>
      <p:cxnSp>
        <p:nvCxnSpPr>
          <p:cNvPr id="76" name="Straight Arrow Connector 75">
            <a:extLst>
              <a:ext uri="{FF2B5EF4-FFF2-40B4-BE49-F238E27FC236}">
                <a16:creationId xmlns:a16="http://schemas.microsoft.com/office/drawing/2014/main" id="{DD56808A-65B7-2F50-8B98-E9EBAE0E01E2}"/>
              </a:ext>
            </a:extLst>
          </p:cNvPr>
          <p:cNvCxnSpPr>
            <a:cxnSpLocks/>
          </p:cNvCxnSpPr>
          <p:nvPr/>
        </p:nvCxnSpPr>
        <p:spPr>
          <a:xfrm>
            <a:off x="3711227" y="3212497"/>
            <a:ext cx="1886451" cy="8242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7222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75"/>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32"/>
                                        </p:tgtEl>
                                        <p:attrNameLst>
                                          <p:attrName>fillcolor</p:attrName>
                                        </p:attrNameLst>
                                      </p:cBhvr>
                                      <p:to>
                                        <a:srgbClr val="FAC08F"/>
                                      </p:to>
                                    </p:animClr>
                                    <p:set>
                                      <p:cBhvr>
                                        <p:cTn id="11" dur="2000" fill="hold"/>
                                        <p:tgtEl>
                                          <p:spTgt spid="32"/>
                                        </p:tgtEl>
                                        <p:attrNameLst>
                                          <p:attrName>fill.type</p:attrName>
                                        </p:attrNameLst>
                                      </p:cBhvr>
                                      <p:to>
                                        <p:strVal val="solid"/>
                                      </p:to>
                                    </p:set>
                                    <p:set>
                                      <p:cBhvr>
                                        <p:cTn id="12" dur="2000" fill="hold"/>
                                        <p:tgtEl>
                                          <p:spTgt spid="32"/>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500"/>
                                        <p:tgtEl>
                                          <p:spTgt spid="32"/>
                                        </p:tgtEl>
                                      </p:cBhvr>
                                    </p:animEffect>
                                    <p:set>
                                      <p:cBhvr>
                                        <p:cTn id="16" dur="1" fill="hold">
                                          <p:stCondLst>
                                            <p:cond delay="499"/>
                                          </p:stCondLst>
                                        </p:cTn>
                                        <p:tgtEl>
                                          <p:spTgt spid="3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58"/>
                                        </p:tgtEl>
                                      </p:cBhvr>
                                    </p:animEffect>
                                    <p:set>
                                      <p:cBhvr>
                                        <p:cTn id="19" dur="1" fill="hold">
                                          <p:stCondLst>
                                            <p:cond delay="499"/>
                                          </p:stCondLst>
                                        </p:cTn>
                                        <p:tgtEl>
                                          <p:spTgt spid="58"/>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3"/>
                                        </p:tgtEl>
                                      </p:cBhvr>
                                    </p:animEffect>
                                    <p:set>
                                      <p:cBhvr>
                                        <p:cTn id="25" dur="1" fill="hold">
                                          <p:stCondLst>
                                            <p:cond delay="499"/>
                                          </p:stCondLst>
                                        </p:cTn>
                                        <p:tgtEl>
                                          <p:spTgt spid="23"/>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60"/>
                                        </p:tgtEl>
                                      </p:cBhvr>
                                    </p:animEffect>
                                    <p:set>
                                      <p:cBhvr>
                                        <p:cTn id="28" dur="1" fill="hold">
                                          <p:stCondLst>
                                            <p:cond delay="499"/>
                                          </p:stCondLst>
                                        </p:cTn>
                                        <p:tgtEl>
                                          <p:spTgt spid="60"/>
                                        </p:tgtEl>
                                        <p:attrNameLst>
                                          <p:attrName>style.visibility</p:attrName>
                                        </p:attrNameLst>
                                      </p:cBhvr>
                                      <p:to>
                                        <p:strVal val="hidden"/>
                                      </p:to>
                                    </p:set>
                                  </p:childTnLst>
                                </p:cTn>
                              </p:par>
                            </p:childTnLst>
                          </p:cTn>
                        </p:par>
                        <p:par>
                          <p:cTn id="29" fill="hold">
                            <p:stCondLst>
                              <p:cond delay="2500"/>
                            </p:stCondLst>
                            <p:childTnLst>
                              <p:par>
                                <p:cTn id="30" presetID="42" presetClass="path" presetSubtype="0" accel="50000" decel="50000" fill="hold" grpId="0" nodeType="afterEffect">
                                  <p:stCondLst>
                                    <p:cond delay="0"/>
                                  </p:stCondLst>
                                  <p:childTnLst>
                                    <p:animMotion origin="layout" path="M -1.11111E-6 -1.7284E-6 L -0.08264 0.24969 " pathEditMode="relative" rAng="0" ptsTypes="AA">
                                      <p:cBhvr>
                                        <p:cTn id="31" dur="2500" fill="hold"/>
                                        <p:tgtEl>
                                          <p:spTgt spid="6"/>
                                        </p:tgtEl>
                                        <p:attrNameLst>
                                          <p:attrName>ppt_x</p:attrName>
                                          <p:attrName>ppt_y</p:attrName>
                                        </p:attrNameLst>
                                      </p:cBhvr>
                                      <p:rCtr x="-4132" y="12469"/>
                                    </p:animMotion>
                                  </p:childTnLst>
                                </p:cTn>
                              </p:par>
                              <p:par>
                                <p:cTn id="32" presetID="42" presetClass="path" presetSubtype="0" accel="50000" decel="50000" fill="hold" grpId="0" nodeType="withEffect">
                                  <p:stCondLst>
                                    <p:cond delay="0"/>
                                  </p:stCondLst>
                                  <p:childTnLst>
                                    <p:animMotion origin="layout" path="M 0.00208 -0.00463 L 0.08524 -0.00463 " pathEditMode="relative" rAng="0" ptsTypes="AA">
                                      <p:cBhvr>
                                        <p:cTn id="33" dur="2500" fill="hold"/>
                                        <p:tgtEl>
                                          <p:spTgt spid="26"/>
                                        </p:tgtEl>
                                        <p:attrNameLst>
                                          <p:attrName>ppt_x</p:attrName>
                                          <p:attrName>ppt_y</p:attrName>
                                        </p:attrNameLst>
                                      </p:cBhvr>
                                      <p:rCtr x="4149" y="0"/>
                                    </p:animMotion>
                                  </p:childTnLst>
                                </p:cTn>
                              </p:par>
                            </p:childTnLst>
                          </p:cTn>
                        </p:par>
                        <p:par>
                          <p:cTn id="34" fill="hold">
                            <p:stCondLst>
                              <p:cond delay="5000"/>
                            </p:stCondLst>
                            <p:childTnLst>
                              <p:par>
                                <p:cTn id="35" presetID="1" presetClass="entr" presetSubtype="0"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6" grpId="0" animBg="1"/>
      <p:bldP spid="32" grpId="0" animBg="1"/>
      <p:bldP spid="7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BD6B-0BE4-4E12-A8EF-FA6E9A5C3B6C}"/>
              </a:ext>
            </a:extLst>
          </p:cNvPr>
          <p:cNvSpPr>
            <a:spLocks noGrp="1"/>
          </p:cNvSpPr>
          <p:nvPr>
            <p:ph type="title"/>
          </p:nvPr>
        </p:nvSpPr>
        <p:spPr>
          <a:xfrm>
            <a:off x="442451" y="1330375"/>
            <a:ext cx="8259098" cy="763526"/>
          </a:xfrm>
        </p:spPr>
        <p:txBody>
          <a:bodyPr>
            <a:noAutofit/>
          </a:bodyPr>
          <a:lstStyle/>
          <a:p>
            <a:r>
              <a:rPr lang="en-US" sz="4800" dirty="0"/>
              <a:t>Learn more:</a:t>
            </a:r>
          </a:p>
        </p:txBody>
      </p:sp>
      <p:sp>
        <p:nvSpPr>
          <p:cNvPr id="3" name="Content Placeholder 2">
            <a:extLst>
              <a:ext uri="{FF2B5EF4-FFF2-40B4-BE49-F238E27FC236}">
                <a16:creationId xmlns:a16="http://schemas.microsoft.com/office/drawing/2014/main" id="{B81ACE41-F7D6-4B59-9074-7112BF0B7A07}"/>
              </a:ext>
            </a:extLst>
          </p:cNvPr>
          <p:cNvSpPr>
            <a:spLocks noGrp="1"/>
          </p:cNvSpPr>
          <p:nvPr>
            <p:ph idx="1"/>
          </p:nvPr>
        </p:nvSpPr>
        <p:spPr>
          <a:xfrm>
            <a:off x="1283521" y="2429860"/>
            <a:ext cx="6804190" cy="1033659"/>
          </a:xfrm>
        </p:spPr>
        <p:txBody>
          <a:bodyPr>
            <a:normAutofit/>
          </a:bodyPr>
          <a:lstStyle/>
          <a:p>
            <a:pPr marL="0" indent="0" algn="just">
              <a:buNone/>
            </a:pPr>
            <a:r>
              <a:rPr lang="en-US" sz="2000" dirty="0">
                <a:solidFill>
                  <a:schemeClr val="accent6">
                    <a:lumMod val="40000"/>
                    <a:lumOff val="60000"/>
                  </a:schemeClr>
                </a:solidFill>
                <a:effectLst/>
                <a:latin typeface="Times New Roman" panose="02020603050405020304" pitchFamily="18" charset="0"/>
                <a:ea typeface="Times New Roman" panose="02020603050405020304" pitchFamily="18" charset="0"/>
              </a:rPr>
              <a:t>Go further on the M-Way tree, we will get a more special type of data structure: M-Way search tree.</a:t>
            </a:r>
            <a:endParaRPr lang="en-US" sz="4000" dirty="0">
              <a:solidFill>
                <a:schemeClr val="accent6">
                  <a:lumMod val="40000"/>
                  <a:lumOff val="60000"/>
                </a:schemeClr>
              </a:solidFill>
            </a:endParaRPr>
          </a:p>
        </p:txBody>
      </p:sp>
      <p:pic>
        <p:nvPicPr>
          <p:cNvPr id="5" name="Graphic 4" descr="Lights On with solid fill">
            <a:extLst>
              <a:ext uri="{FF2B5EF4-FFF2-40B4-BE49-F238E27FC236}">
                <a16:creationId xmlns:a16="http://schemas.microsoft.com/office/drawing/2014/main" id="{A8A1FED1-E976-48DB-9544-8A3B758467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2243235"/>
            <a:ext cx="1406907" cy="1406907"/>
          </a:xfrm>
          <a:prstGeom prst="rect">
            <a:avLst/>
          </a:prstGeom>
        </p:spPr>
      </p:pic>
      <p:pic>
        <p:nvPicPr>
          <p:cNvPr id="8" name="image7.png">
            <a:extLst>
              <a:ext uri="{FF2B5EF4-FFF2-40B4-BE49-F238E27FC236}">
                <a16:creationId xmlns:a16="http://schemas.microsoft.com/office/drawing/2014/main" id="{E4159D04-5332-428E-8FC7-56EA0023E44C}"/>
              </a:ext>
            </a:extLst>
          </p:cNvPr>
          <p:cNvPicPr/>
          <p:nvPr/>
        </p:nvPicPr>
        <p:blipFill>
          <a:blip r:embed="rId4"/>
          <a:srcRect/>
          <a:stretch>
            <a:fillRect/>
          </a:stretch>
        </p:blipFill>
        <p:spPr>
          <a:xfrm>
            <a:off x="1600200" y="2103754"/>
            <a:ext cx="5943600" cy="2971800"/>
          </a:xfrm>
          <a:prstGeom prst="rect">
            <a:avLst/>
          </a:prstGeom>
          <a:ln/>
        </p:spPr>
      </p:pic>
    </p:spTree>
    <p:extLst>
      <p:ext uri="{BB962C8B-B14F-4D97-AF65-F5344CB8AC3E}">
        <p14:creationId xmlns:p14="http://schemas.microsoft.com/office/powerpoint/2010/main" val="253462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2000"/>
                                  </p:stCondLst>
                                  <p:childTnLst>
                                    <p:animMotion origin="layout" path="M 0 0 L 0 -0.25 E" pathEditMode="relative" ptsTypes="">
                                      <p:cBhvr>
                                        <p:cTn id="6" dur="1500" fill="hold"/>
                                        <p:tgtEl>
                                          <p:spTgt spid="2"/>
                                        </p:tgtEl>
                                        <p:attrNameLst>
                                          <p:attrName>ppt_x</p:attrName>
                                          <p:attrName>ppt_y</p:attrName>
                                        </p:attrNameLst>
                                      </p:cBhvr>
                                    </p:animMotion>
                                  </p:childTnLst>
                                </p:cTn>
                              </p:par>
                            </p:childTnLst>
                          </p:cTn>
                        </p:par>
                        <p:par>
                          <p:cTn id="7" fill="hold">
                            <p:stCondLst>
                              <p:cond delay="3500"/>
                            </p:stCondLst>
                            <p:childTnLst>
                              <p:par>
                                <p:cTn id="8" presetID="64" presetClass="path" presetSubtype="0" accel="50000" decel="50000" fill="hold" grpId="0" nodeType="afterEffect">
                                  <p:stCondLst>
                                    <p:cond delay="750"/>
                                  </p:stCondLst>
                                  <p:childTnLst>
                                    <p:animMotion origin="layout" path="M -2.22222E-6 -7.40741E-7 L -2.22222E-6 -0.25 " pathEditMode="relative" rAng="0" ptsTypes="AA">
                                      <p:cBhvr>
                                        <p:cTn id="9" dur="1500" fill="hold"/>
                                        <p:tgtEl>
                                          <p:spTgt spid="3">
                                            <p:txEl>
                                              <p:pRg st="0" end="0"/>
                                            </p:txEl>
                                          </p:spTgt>
                                        </p:tgtEl>
                                        <p:attrNameLst>
                                          <p:attrName>ppt_x</p:attrName>
                                          <p:attrName>ppt_y</p:attrName>
                                        </p:attrNameLst>
                                      </p:cBhvr>
                                      <p:rCtr x="0" y="-12500"/>
                                    </p:animMotion>
                                  </p:childTnLst>
                                </p:cTn>
                              </p:par>
                              <p:par>
                                <p:cTn id="10" presetID="64" presetClass="path" presetSubtype="0" accel="50000" decel="50000" fill="hold" nodeType="withEffect">
                                  <p:stCondLst>
                                    <p:cond delay="750"/>
                                  </p:stCondLst>
                                  <p:childTnLst>
                                    <p:animMotion origin="layout" path="M 2.77778E-7 4.93827E-7 L 2.77778E-7 -0.25 " pathEditMode="relative" rAng="0" ptsTypes="AA">
                                      <p:cBhvr>
                                        <p:cTn id="11" dur="1500" fill="hold"/>
                                        <p:tgtEl>
                                          <p:spTgt spid="5"/>
                                        </p:tgtEl>
                                        <p:attrNameLst>
                                          <p:attrName>ppt_x</p:attrName>
                                          <p:attrName>ppt_y</p:attrName>
                                        </p:attrNameLst>
                                      </p:cBhvr>
                                      <p:rCtr x="0" y="-12500"/>
                                    </p:animMotion>
                                  </p:childTnLst>
                                </p:cTn>
                              </p:par>
                            </p:childTnLst>
                          </p:cTn>
                        </p:par>
                        <p:par>
                          <p:cTn id="12" fill="hold">
                            <p:stCondLst>
                              <p:cond delay="5750"/>
                            </p:stCondLst>
                            <p:childTnLst>
                              <p:par>
                                <p:cTn id="13" presetID="42" presetClass="entr" presetSubtype="0" fill="hold" nodeType="afterEffect">
                                  <p:stCondLst>
                                    <p:cond delay="20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A538-6D94-4207-EE13-1A41FEE5CD4C}"/>
              </a:ext>
            </a:extLst>
          </p:cNvPr>
          <p:cNvSpPr>
            <a:spLocks noGrp="1"/>
          </p:cNvSpPr>
          <p:nvPr>
            <p:ph type="title"/>
          </p:nvPr>
        </p:nvSpPr>
        <p:spPr>
          <a:xfrm>
            <a:off x="1734344" y="0"/>
            <a:ext cx="6805594" cy="725349"/>
          </a:xfrm>
        </p:spPr>
        <p:txBody>
          <a:bodyPr anchor="ctr">
            <a:normAutofit fontScale="90000"/>
          </a:bodyPr>
          <a:lstStyle/>
          <a:p>
            <a:r>
              <a:rPr lang="en-US" sz="4400" b="1" dirty="0">
                <a:effectLst/>
              </a:rPr>
              <a:t>IMPLEMENTATION:</a:t>
            </a:r>
          </a:p>
        </p:txBody>
      </p:sp>
      <p:pic>
        <p:nvPicPr>
          <p:cNvPr id="4" name="Content Placeholder 3" descr="Graphical user interface, text, application, email&#10;&#10;Description automatically generated">
            <a:extLst>
              <a:ext uri="{FF2B5EF4-FFF2-40B4-BE49-F238E27FC236}">
                <a16:creationId xmlns:a16="http://schemas.microsoft.com/office/drawing/2014/main" id="{3D3E6477-D67F-6FF6-199F-A1F4BAB40F04}"/>
              </a:ext>
            </a:extLst>
          </p:cNvPr>
          <p:cNvPicPr>
            <a:picLocks noGrp="1" noChangeAspect="1"/>
          </p:cNvPicPr>
          <p:nvPr>
            <p:ph idx="1"/>
          </p:nvPr>
        </p:nvPicPr>
        <p:blipFill>
          <a:blip r:embed="rId2"/>
          <a:stretch>
            <a:fillRect/>
          </a:stretch>
        </p:blipFill>
        <p:spPr>
          <a:xfrm>
            <a:off x="1603715" y="644978"/>
            <a:ext cx="5436281" cy="4498522"/>
          </a:xfrm>
          <a:prstGeom prst="rect">
            <a:avLst/>
          </a:prstGeom>
          <a:noFill/>
        </p:spPr>
      </p:pic>
    </p:spTree>
    <p:extLst>
      <p:ext uri="{BB962C8B-B14F-4D97-AF65-F5344CB8AC3E}">
        <p14:creationId xmlns:p14="http://schemas.microsoft.com/office/powerpoint/2010/main" val="2931320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p:sp>
        <p:nvSpPr>
          <p:cNvPr id="3" name="Content Placeholder 2">
            <a:extLst>
              <a:ext uri="{FF2B5EF4-FFF2-40B4-BE49-F238E27FC236}">
                <a16:creationId xmlns:a16="http://schemas.microsoft.com/office/drawing/2014/main" id="{2AA4B410-5E9B-ABA6-D3B7-1D117E99E091}"/>
              </a:ext>
            </a:extLst>
          </p:cNvPr>
          <p:cNvSpPr>
            <a:spLocks noGrp="1"/>
          </p:cNvSpPr>
          <p:nvPr>
            <p:ph idx="1"/>
          </p:nvPr>
        </p:nvSpPr>
        <p:spPr>
          <a:xfrm>
            <a:off x="1732937" y="1143001"/>
            <a:ext cx="6488500" cy="1428750"/>
          </a:xfrm>
        </p:spPr>
        <p:txBody>
          <a:bodyPr>
            <a:normAutofit lnSpcReduction="10000"/>
          </a:bodyPr>
          <a:lstStyle/>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Best case Time complexity: </a:t>
            </a:r>
            <a:r>
              <a:rPr lang="en-US" dirty="0">
                <a:latin typeface="Times New Roman" panose="02020603050405020304" pitchFamily="18" charset="0"/>
                <a:ea typeface="Times New Roman" panose="02020603050405020304" pitchFamily="18" charset="0"/>
              </a:rPr>
              <a:t>O(log n)</a:t>
            </a:r>
            <a:endParaRPr lang="en-US" sz="2000" dirty="0">
              <a:latin typeface="Arial" panose="020B0604020202020204" pitchFamily="34" charset="0"/>
              <a:ea typeface="Arial" panose="020B0604020202020204" pitchFamily="34" charset="0"/>
            </a:endParaRPr>
          </a:p>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Average case Space complexity: </a:t>
            </a:r>
            <a:r>
              <a:rPr lang="en-US" dirty="0">
                <a:latin typeface="Times New Roman" panose="02020603050405020304" pitchFamily="18" charset="0"/>
                <a:ea typeface="Times New Roman" panose="02020603050405020304" pitchFamily="18" charset="0"/>
              </a:rPr>
              <a:t>O(n)</a:t>
            </a:r>
            <a:endParaRPr lang="en-US" sz="2000" dirty="0">
              <a:latin typeface="Arial" panose="020B0604020202020204" pitchFamily="34" charset="0"/>
              <a:ea typeface="Arial" panose="020B0604020202020204" pitchFamily="34" charset="0"/>
            </a:endParaRPr>
          </a:p>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Worst case Space complexity: </a:t>
            </a:r>
            <a:r>
              <a:rPr lang="en-US" dirty="0">
                <a:latin typeface="Times New Roman" panose="02020603050405020304" pitchFamily="18" charset="0"/>
                <a:ea typeface="Times New Roman" panose="02020603050405020304" pitchFamily="18" charset="0"/>
              </a:rPr>
              <a:t>O(n)</a:t>
            </a:r>
            <a:endParaRPr lang="en-US" sz="2000"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58208118"/>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47B33B7-F9E1-1183-8914-5FBFB35A8636}"/>
              </a:ext>
            </a:extLst>
          </p:cNvPr>
          <p:cNvSpPr>
            <a:spLocks noGrp="1"/>
          </p:cNvSpPr>
          <p:nvPr>
            <p:ph type="title"/>
          </p:nvPr>
        </p:nvSpPr>
        <p:spPr>
          <a:xfrm>
            <a:off x="1522867" y="3600449"/>
            <a:ext cx="5486400" cy="425054"/>
          </a:xfrm>
        </p:spPr>
        <p:txBody>
          <a:bodyPr>
            <a:noAutofit/>
          </a:bodyPr>
          <a:lstStyle/>
          <a:p>
            <a:r>
              <a:rPr lang="en-US" sz="2800" dirty="0">
                <a:solidFill>
                  <a:schemeClr val="accent4">
                    <a:lumMod val="20000"/>
                    <a:lumOff val="80000"/>
                  </a:schemeClr>
                </a:solidFill>
              </a:rPr>
              <a:t>	THANK YOU FOR LISTENING</a:t>
            </a:r>
          </a:p>
        </p:txBody>
      </p:sp>
      <p:pic>
        <p:nvPicPr>
          <p:cNvPr id="4" name="Picture 3" descr="Thank You Teodor the Cat">
            <a:extLst>
              <a:ext uri="{FF2B5EF4-FFF2-40B4-BE49-F238E27FC236}">
                <a16:creationId xmlns:a16="http://schemas.microsoft.com/office/drawing/2014/main" id="{7CE7A100-C02E-5FF3-1EA4-B243A065CC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2438" y="459581"/>
            <a:ext cx="3086100" cy="3086100"/>
          </a:xfrm>
          <a:prstGeom prst="rect">
            <a:avLst/>
          </a:prstGeom>
          <a:noFill/>
        </p:spPr>
      </p:pic>
    </p:spTree>
    <p:extLst>
      <p:ext uri="{BB962C8B-B14F-4D97-AF65-F5344CB8AC3E}">
        <p14:creationId xmlns:p14="http://schemas.microsoft.com/office/powerpoint/2010/main" val="109100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A9662E-6BB0-4344-9813-D3671B88C1D2}"/>
              </a:ext>
            </a:extLst>
          </p:cNvPr>
          <p:cNvSpPr>
            <a:spLocks noGrp="1"/>
          </p:cNvSpPr>
          <p:nvPr>
            <p:ph idx="1"/>
          </p:nvPr>
        </p:nvSpPr>
        <p:spPr>
          <a:xfrm>
            <a:off x="1740819" y="567559"/>
            <a:ext cx="6828503" cy="1064172"/>
          </a:xfrm>
        </p:spPr>
        <p:txBody>
          <a:bodyPr>
            <a:normAutofit/>
          </a:bodyPr>
          <a:lstStyle/>
          <a:p>
            <a:pPr marL="457200" marR="0">
              <a:lnSpc>
                <a:spcPct val="115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Going deeper on the M-way search tree we get a more specific type of data structure :</a:t>
            </a:r>
            <a:endParaRPr lang="en-US" sz="2400" b="1" dirty="0">
              <a:effectLst/>
              <a:latin typeface="Arial" panose="020B0604020202020204" pitchFamily="34" charset="0"/>
              <a:ea typeface="Arial" panose="020B0604020202020204" pitchFamily="34" charset="0"/>
            </a:endParaRPr>
          </a:p>
        </p:txBody>
      </p:sp>
      <p:sp>
        <p:nvSpPr>
          <p:cNvPr id="4" name="TextBox 3">
            <a:extLst>
              <a:ext uri="{FF2B5EF4-FFF2-40B4-BE49-F238E27FC236}">
                <a16:creationId xmlns:a16="http://schemas.microsoft.com/office/drawing/2014/main" id="{6072ED7A-BC20-4861-ABFB-806F555B94ED}"/>
              </a:ext>
            </a:extLst>
          </p:cNvPr>
          <p:cNvSpPr txBox="1"/>
          <p:nvPr/>
        </p:nvSpPr>
        <p:spPr>
          <a:xfrm>
            <a:off x="6834350" y="969580"/>
            <a:ext cx="1623850" cy="584775"/>
          </a:xfrm>
          <a:prstGeom prst="rect">
            <a:avLst/>
          </a:prstGeom>
          <a:noFill/>
        </p:spPr>
        <p:txBody>
          <a:bodyPr wrap="square" rtlCol="0">
            <a:spAutoFit/>
          </a:bodyPr>
          <a:lstStyle/>
          <a:p>
            <a:r>
              <a:rPr lang="en-US" sz="3200" b="1" dirty="0">
                <a:effectLst/>
                <a:latin typeface="Times New Roman" panose="02020603050405020304" pitchFamily="18" charset="0"/>
                <a:ea typeface="Times New Roman" panose="02020603050405020304" pitchFamily="18" charset="0"/>
              </a:rPr>
              <a:t>B-Tree.</a:t>
            </a:r>
            <a:endParaRPr lang="en-US" sz="3200" dirty="0"/>
          </a:p>
        </p:txBody>
      </p:sp>
      <p:pic>
        <p:nvPicPr>
          <p:cNvPr id="5" name="image8.png">
            <a:extLst>
              <a:ext uri="{FF2B5EF4-FFF2-40B4-BE49-F238E27FC236}">
                <a16:creationId xmlns:a16="http://schemas.microsoft.com/office/drawing/2014/main" id="{48ACB77D-9F79-4EE0-A8C2-E7487B5EEC78}"/>
              </a:ext>
            </a:extLst>
          </p:cNvPr>
          <p:cNvPicPr/>
          <p:nvPr/>
        </p:nvPicPr>
        <p:blipFill>
          <a:blip r:embed="rId2"/>
          <a:srcRect/>
          <a:stretch>
            <a:fillRect/>
          </a:stretch>
        </p:blipFill>
        <p:spPr>
          <a:xfrm>
            <a:off x="2317531" y="1956376"/>
            <a:ext cx="5943600" cy="2146300"/>
          </a:xfrm>
          <a:prstGeom prst="rect">
            <a:avLst/>
          </a:prstGeom>
          <a:ln/>
        </p:spPr>
      </p:pic>
    </p:spTree>
    <p:extLst>
      <p:ext uri="{BB962C8B-B14F-4D97-AF65-F5344CB8AC3E}">
        <p14:creationId xmlns:p14="http://schemas.microsoft.com/office/powerpoint/2010/main" val="167135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4000"/>
                                  </p:stCondLst>
                                  <p:iterate type="lt">
                                    <p:tmPct val="4000"/>
                                  </p:iterate>
                                  <p:childTnLst>
                                    <p:set>
                                      <p:cBhvr override="childStyle">
                                        <p:cTn id="6" dur="1500" fill="hold"/>
                                        <p:tgtEl>
                                          <p:spTgt spid="4"/>
                                        </p:tgtEl>
                                        <p:attrNameLst>
                                          <p:attrName>style.color</p:attrName>
                                        </p:attrNameLst>
                                      </p:cBhvr>
                                      <p:to>
                                        <p:clrVal>
                                          <a:srgbClr val="974806"/>
                                        </p:clrVal>
                                      </p:to>
                                    </p:set>
                                    <p:set>
                                      <p:cBhvr>
                                        <p:cTn id="7" dur="1500" fill="hold"/>
                                        <p:tgtEl>
                                          <p:spTgt spid="4"/>
                                        </p:tgtEl>
                                        <p:attrNameLst>
                                          <p:attrName>fillcolor</p:attrName>
                                        </p:attrNameLst>
                                      </p:cBhvr>
                                      <p:to>
                                        <p:clrVal>
                                          <a:srgbClr val="974806"/>
                                        </p:clrVal>
                                      </p:to>
                                    </p:set>
                                    <p:set>
                                      <p:cBhvr>
                                        <p:cTn id="8" dur="1500" fill="hold"/>
                                        <p:tgtEl>
                                          <p:spTgt spid="4"/>
                                        </p:tgtEl>
                                        <p:attrNameLst>
                                          <p:attrName>fill.type</p:attrName>
                                        </p:attrNameLst>
                                      </p:cBhvr>
                                      <p:to>
                                        <p:strVal val="solid"/>
                                      </p:to>
                                    </p:set>
                                  </p:childTnLst>
                                </p:cTn>
                              </p:par>
                            </p:childTnLst>
                          </p:cTn>
                        </p:par>
                        <p:par>
                          <p:cTn id="9" fill="hold">
                            <p:stCondLst>
                              <p:cond delay="5860"/>
                            </p:stCondLst>
                            <p:childTnLst>
                              <p:par>
                                <p:cTn id="10" presetID="42" presetClass="entr" presetSubtype="0" fill="hold" nodeType="afterEffect">
                                  <p:stCondLst>
                                    <p:cond delay="250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29CDF6-FF5A-4E91-B68F-6909F00B2665}"/>
              </a:ext>
            </a:extLst>
          </p:cNvPr>
          <p:cNvSpPr>
            <a:spLocks noGrp="1"/>
          </p:cNvSpPr>
          <p:nvPr>
            <p:ph type="body" idx="1"/>
          </p:nvPr>
        </p:nvSpPr>
        <p:spPr>
          <a:xfrm>
            <a:off x="722313" y="469476"/>
            <a:ext cx="7772400" cy="1125140"/>
          </a:xfrm>
        </p:spPr>
        <p:txBody>
          <a:bodyPr>
            <a:normAutofit/>
          </a:bodyPr>
          <a:lstStyle/>
          <a:p>
            <a:r>
              <a:rPr lang="en-US" sz="4800" b="1" i="1" dirty="0">
                <a:solidFill>
                  <a:schemeClr val="accent6">
                    <a:lumMod val="40000"/>
                    <a:lumOff val="60000"/>
                  </a:schemeClr>
                </a:solidFill>
                <a:latin typeface="Times New Roman" panose="02020603050405020304" pitchFamily="18" charset="0"/>
                <a:cs typeface="Times New Roman" panose="02020603050405020304" pitchFamily="18" charset="0"/>
              </a:rPr>
              <a:t>1.Definition of B-Tree</a:t>
            </a:r>
          </a:p>
        </p:txBody>
      </p:sp>
      <p:pic>
        <p:nvPicPr>
          <p:cNvPr id="5" name="Picture 4" descr="Question Cat">
            <a:extLst>
              <a:ext uri="{FF2B5EF4-FFF2-40B4-BE49-F238E27FC236}">
                <a16:creationId xmlns:a16="http://schemas.microsoft.com/office/drawing/2014/main" id="{9F329CD5-CE16-48C0-BC9D-462C44FCB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527" y="1932096"/>
            <a:ext cx="2619375" cy="2619375"/>
          </a:xfrm>
          <a:prstGeom prst="rect">
            <a:avLst/>
          </a:prstGeom>
        </p:spPr>
      </p:pic>
      <p:pic>
        <p:nvPicPr>
          <p:cNvPr id="11" name="Picture 10" descr="Book open on a deck with a blackboard in the background">
            <a:extLst>
              <a:ext uri="{FF2B5EF4-FFF2-40B4-BE49-F238E27FC236}">
                <a16:creationId xmlns:a16="http://schemas.microsoft.com/office/drawing/2014/main" id="{6229A2CF-E034-446A-A93F-C8C8482F61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25614" y="1776084"/>
            <a:ext cx="4783122" cy="3192988"/>
          </a:xfrm>
          <a:prstGeom prst="rect">
            <a:avLst/>
          </a:prstGeom>
        </p:spPr>
      </p:pic>
    </p:spTree>
    <p:extLst>
      <p:ext uri="{BB962C8B-B14F-4D97-AF65-F5344CB8AC3E}">
        <p14:creationId xmlns:p14="http://schemas.microsoft.com/office/powerpoint/2010/main" val="1848551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2768</Words>
  <Application>Microsoft Office PowerPoint</Application>
  <PresentationFormat>On-screen Show (16:9)</PresentationFormat>
  <Paragraphs>378</Paragraphs>
  <Slides>72</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72</vt:i4>
      </vt:variant>
    </vt:vector>
  </HeadingPairs>
  <TitlesOfParts>
    <vt:vector size="82" baseType="lpstr">
      <vt:lpstr>Arial</vt:lpstr>
      <vt:lpstr>Calibri</vt:lpstr>
      <vt:lpstr>Cambria Math</vt:lpstr>
      <vt:lpstr>Courier New</vt:lpstr>
      <vt:lpstr>Maven Pro</vt:lpstr>
      <vt:lpstr>Nunito</vt:lpstr>
      <vt:lpstr>Symbol</vt:lpstr>
      <vt:lpstr>Times New Roman</vt:lpstr>
      <vt:lpstr>Wingdings</vt:lpstr>
      <vt:lpstr>Office Theme</vt:lpstr>
      <vt:lpstr>DATA STRUCTURE:</vt:lpstr>
      <vt:lpstr>PowerPoint Presentation</vt:lpstr>
      <vt:lpstr>Review:</vt:lpstr>
      <vt:lpstr>Learn more:</vt:lpstr>
      <vt:lpstr>Therefore, In data structures for programming, we already learned about some data structures such as: binary tree and 2-3 tree, etc.; which are very useful for programming.</vt:lpstr>
      <vt:lpstr>GENERALIZE</vt:lpstr>
      <vt:lpstr>Learn more:</vt:lpstr>
      <vt:lpstr>PowerPoint Presentation</vt:lpstr>
      <vt:lpstr>PowerPoint Presentation</vt:lpstr>
      <vt:lpstr>a. M-Ways Tree – Definition:</vt:lpstr>
      <vt:lpstr>b. M-Ways Search Tree:</vt:lpstr>
      <vt:lpstr>Example for 3-Ways Search Tree</vt:lpstr>
      <vt:lpstr>Now, It’s time for B-Tree</vt:lpstr>
      <vt:lpstr>Example for B-Tree:</vt:lpstr>
      <vt:lpstr>Note:</vt:lpstr>
      <vt:lpstr>Advantages:</vt:lpstr>
      <vt:lpstr>Application:</vt:lpstr>
      <vt:lpstr>PowerPoint Presentation</vt:lpstr>
      <vt:lpstr>Main Operation for B-Tree:</vt:lpstr>
      <vt:lpstr>PowerPoint Presentation</vt:lpstr>
      <vt:lpstr>PowerPoint Presentation</vt:lpstr>
      <vt:lpstr>PowerPoint Presentation</vt:lpstr>
      <vt:lpstr>PowerPoint Presentation</vt:lpstr>
      <vt:lpstr>PowerPoint Presentation</vt:lpstr>
      <vt:lpstr>ADDITIONAL FUNCTION IN INSERTION</vt:lpstr>
      <vt:lpstr>ADDITIONAL FUNCTION IN INSERTION</vt:lpstr>
      <vt:lpstr>DEMONSTRATION</vt:lpstr>
      <vt:lpstr>ADDITIONAL FUNCTION IN INSERTION</vt:lpstr>
      <vt:lpstr>DEMONSTRATION</vt:lpstr>
      <vt:lpstr>Operation for Insertion:</vt:lpstr>
      <vt:lpstr>Implementation</vt:lpstr>
      <vt:lpstr>Understand the code:</vt:lpstr>
      <vt:lpstr>Understand the code:</vt:lpstr>
      <vt:lpstr>DEMONSTRATION</vt:lpstr>
      <vt:lpstr>DEMONSTRATION</vt:lpstr>
      <vt:lpstr>DEMONSTRATION</vt:lpstr>
      <vt:lpstr>CALCULATE THE COMPLEXITY</vt:lpstr>
      <vt:lpstr>PowerPoint Presentation</vt:lpstr>
      <vt:lpstr>Operation for Searching:</vt:lpstr>
      <vt:lpstr>Implementation</vt:lpstr>
      <vt:lpstr>DEMONSTRATION</vt:lpstr>
      <vt:lpstr>DEMONSTRATION</vt:lpstr>
      <vt:lpstr>CALCULATE THE COMPLEXITY</vt:lpstr>
      <vt:lpstr>PowerPoint Presentation</vt:lpstr>
      <vt:lpstr>PowerPoint Presentation</vt:lpstr>
      <vt:lpstr>ADDITIONAL TERMS:</vt:lpstr>
      <vt:lpstr>ADDITIONAL FUNCTION:</vt:lpstr>
      <vt:lpstr>DEMONSTRATION</vt:lpstr>
      <vt:lpstr>ADDITIONAL FUNCTION:</vt:lpstr>
      <vt:lpstr>ADDITIONAL FUNCTION:</vt:lpstr>
      <vt:lpstr>ADDITIONAL FUNCTION:</vt:lpstr>
      <vt:lpstr>ADDITIONAL FUNCTION:</vt:lpstr>
      <vt:lpstr>ADDITIONAL FUNCTION:</vt:lpstr>
      <vt:lpstr>ADDITIONAL FUNCTION:</vt:lpstr>
      <vt:lpstr>OPERATION FOR DELETION:</vt:lpstr>
      <vt:lpstr>PowerPoint Presentation</vt:lpstr>
      <vt:lpstr>B-TREE – DEGREE: 3</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IMPLEMENTATION:</vt:lpstr>
      <vt:lpstr>CALCULATE THE COMPLEXITY</vt:lpstr>
      <vt:lpstr> 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2022-07-15T05:28:31Z</dcterms:modified>
</cp:coreProperties>
</file>