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7"/>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334" r:id="rId73"/>
    <p:sldId id="336" r:id="rId74"/>
    <p:sldId id="337" r:id="rId75"/>
    <p:sldId id="260" r:id="rId7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3421" autoAdjust="0"/>
  </p:normalViewPr>
  <p:slideViewPr>
    <p:cSldViewPr snapToGrid="0">
      <p:cViewPr varScale="1">
        <p:scale>
          <a:sx n="78" d="100"/>
          <a:sy n="78" d="100"/>
        </p:scale>
        <p:origin x="940" y="32"/>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877437"/>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a:t>
            </a:r>
            <a:r>
              <a:rPr lang="en-US" sz="4000" b="1" i="0" u="none" strike="noStrike">
                <a:solidFill>
                  <a:srgbClr val="9EFF29"/>
                </a:solidFill>
                <a:effectLst/>
                <a:latin typeface="Nunito"/>
              </a:rPr>
              <a:t>- KPLT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dirty="0">
                <a:solidFill>
                  <a:srgbClr val="3A3A3A"/>
                </a:solidFill>
                <a:latin typeface="Times New Roman" panose="02020603050405020304" pitchFamily="18" charset="0"/>
                <a:ea typeface="Times New Roman" panose="02020603050405020304" pitchFamily="18" charset="0"/>
              </a:rPr>
              <a:t>Every node in</a:t>
            </a:r>
            <a:r>
              <a:rPr lang="en-US" sz="1800" dirty="0">
                <a:solidFill>
                  <a:srgbClr val="3A3A3A"/>
                </a:solidFill>
                <a:effectLst/>
                <a:latin typeface="Times New Roman" panose="02020603050405020304" pitchFamily="18" charset="0"/>
                <a:ea typeface="Times New Roman" panose="02020603050405020304" pitchFamily="18" charset="0"/>
              </a:rPr>
              <a:t>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3251980"/>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a child of a parent node name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will be split out to 2 children, the first child have the keys from the first key to </a:t>
            </a:r>
            <a:r>
              <a:rPr lang="en-US" sz="1800" dirty="0" err="1">
                <a:solidFill>
                  <a:srgbClr val="212529"/>
                </a:solidFill>
                <a:effectLst/>
                <a:latin typeface="Times New Roman" panose="02020603050405020304" pitchFamily="18" charset="0"/>
                <a:ea typeface="Times New Roman" panose="02020603050405020304" pitchFamily="18" charset="0"/>
              </a:rPr>
              <a:t>i</a:t>
            </a:r>
            <a:r>
              <a:rPr lang="en-US" sz="1800" baseline="30000" dirty="0" err="1">
                <a:solidFill>
                  <a:srgbClr val="212529"/>
                </a:solidFill>
                <a:effectLst/>
                <a:latin typeface="Times New Roman" panose="02020603050405020304" pitchFamily="18" charset="0"/>
                <a:ea typeface="Times New Roman" panose="02020603050405020304" pitchFamily="18" charset="0"/>
              </a:rPr>
              <a:t>th</a:t>
            </a:r>
            <a:r>
              <a:rPr lang="en-US" sz="1800" dirty="0">
                <a:solidFill>
                  <a:srgbClr val="212529"/>
                </a:solidFill>
                <a:effectLst/>
                <a:latin typeface="Times New Roman" panose="02020603050405020304" pitchFamily="18" charset="0"/>
                <a:ea typeface="Times New Roman" panose="02020603050405020304" pitchFamily="18" charset="0"/>
              </a:rPr>
              <a:t> key of the previous child, and the remaining child will have the other keys, and them both connect to the parent of node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in the function .</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326546" y="771915"/>
            <a:ext cx="7927521"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Search the appropriate node for insertion.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r>
                          <a:rPr lang="en-US" sz="3200" b="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t>𝑚</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1569660"/>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1. Calculate the maximum numbers of keys can have in a B-Tree of Order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and height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Give the formula of the answer base on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Explain</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71835F1-0AA4-C000-8280-06D131378866}"/>
                  </a:ext>
                </a:extLst>
              </p:cNvPr>
              <p:cNvSpPr txBox="1"/>
              <p:nvPr/>
            </p:nvSpPr>
            <p:spPr>
              <a:xfrm>
                <a:off x="3539217" y="3228611"/>
                <a:ext cx="3195555" cy="4385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solidFill>
                            <a:schemeClr val="accent1">
                              <a:lumMod val="20000"/>
                              <a:lumOff val="80000"/>
                            </a:schemeClr>
                          </a:solidFill>
                          <a:latin typeface="Cambria Math" panose="02040503050406030204" pitchFamily="18" charset="0"/>
                        </a:rPr>
                        <m:t>𝐴𝑛𝑠𝑤𝑒𝑟</m:t>
                      </m:r>
                      <m:r>
                        <a:rPr lang="en-US" sz="2800" b="0" i="1" smtClean="0">
                          <a:solidFill>
                            <a:schemeClr val="accent1">
                              <a:lumMod val="20000"/>
                              <a:lumOff val="80000"/>
                            </a:schemeClr>
                          </a:solidFill>
                          <a:latin typeface="Cambria Math" panose="02040503050406030204" pitchFamily="18" charset="0"/>
                        </a:rPr>
                        <m:t>:</m:t>
                      </m:r>
                      <m:r>
                        <a:rPr lang="en-US" sz="2800" b="0" i="1" smtClean="0">
                          <a:solidFill>
                            <a:schemeClr val="accent1">
                              <a:lumMod val="20000"/>
                              <a:lumOff val="80000"/>
                            </a:schemeClr>
                          </a:solidFill>
                          <a:latin typeface="Cambria Math" panose="02040503050406030204" pitchFamily="18" charset="0"/>
                        </a:rPr>
                        <m:t>𝐾</m:t>
                      </m:r>
                      <m:r>
                        <a:rPr lang="en-US" sz="2800" b="0" i="1" smtClean="0">
                          <a:solidFill>
                            <a:schemeClr val="accent1">
                              <a:lumMod val="20000"/>
                              <a:lumOff val="80000"/>
                            </a:schemeClr>
                          </a:solidFill>
                          <a:latin typeface="Cambria Math" panose="02040503050406030204" pitchFamily="18" charset="0"/>
                        </a:rPr>
                        <m:t>=</m:t>
                      </m:r>
                      <m:sSup>
                        <m:sSupPr>
                          <m:ctrlPr>
                            <a:rPr lang="en-US" sz="2800" b="0" i="1" smtClean="0">
                              <a:solidFill>
                                <a:schemeClr val="accent1">
                                  <a:lumMod val="20000"/>
                                  <a:lumOff val="80000"/>
                                </a:schemeClr>
                              </a:solidFill>
                              <a:latin typeface="Cambria Math" panose="02040503050406030204" pitchFamily="18" charset="0"/>
                            </a:rPr>
                          </m:ctrlPr>
                        </m:sSupPr>
                        <m:e>
                          <m:r>
                            <a:rPr lang="en-US" sz="2800" b="0" i="1" smtClean="0">
                              <a:solidFill>
                                <a:schemeClr val="accent1">
                                  <a:lumMod val="20000"/>
                                  <a:lumOff val="80000"/>
                                </a:schemeClr>
                              </a:solidFill>
                              <a:latin typeface="Cambria Math" panose="02040503050406030204" pitchFamily="18" charset="0"/>
                            </a:rPr>
                            <m:t>3</m:t>
                          </m:r>
                        </m:e>
                        <m:sup>
                          <m:r>
                            <a:rPr lang="en-US" sz="2800" b="0" i="1" smtClean="0">
                              <a:solidFill>
                                <a:schemeClr val="accent1">
                                  <a:lumMod val="20000"/>
                                  <a:lumOff val="80000"/>
                                </a:schemeClr>
                              </a:solidFill>
                              <a:latin typeface="Cambria Math" panose="02040503050406030204" pitchFamily="18" charset="0"/>
                            </a:rPr>
                            <m:t>h</m:t>
                          </m:r>
                        </m:sup>
                      </m:sSup>
                      <m:r>
                        <a:rPr lang="en-US" sz="2800" b="0" i="1" smtClean="0">
                          <a:solidFill>
                            <a:schemeClr val="accent1">
                              <a:lumMod val="20000"/>
                              <a:lumOff val="80000"/>
                            </a:schemeClr>
                          </a:solidFill>
                          <a:latin typeface="Cambria Math" panose="02040503050406030204" pitchFamily="18" charset="0"/>
                        </a:rPr>
                        <m:t>−1</m:t>
                      </m:r>
                    </m:oMath>
                  </m:oMathPara>
                </a14:m>
                <a:endParaRPr lang="en-US" sz="2800" dirty="0">
                  <a:solidFill>
                    <a:schemeClr val="accent1">
                      <a:lumMod val="20000"/>
                      <a:lumOff val="80000"/>
                    </a:schemeClr>
                  </a:solidFill>
                </a:endParaRPr>
              </a:p>
            </p:txBody>
          </p:sp>
        </mc:Choice>
        <mc:Fallback>
          <p:sp>
            <p:nvSpPr>
              <p:cNvPr id="7" name="TextBox 6">
                <a:extLst>
                  <a:ext uri="{FF2B5EF4-FFF2-40B4-BE49-F238E27FC236}">
                    <a16:creationId xmlns:a16="http://schemas.microsoft.com/office/drawing/2014/main" id="{471835F1-0AA4-C000-8280-06D131378866}"/>
                  </a:ext>
                </a:extLst>
              </p:cNvPr>
              <p:cNvSpPr txBox="1">
                <a:spLocks noRot="1" noChangeAspect="1" noMove="1" noResize="1" noEditPoints="1" noAdjustHandles="1" noChangeArrowheads="1" noChangeShapeType="1" noTextEdit="1"/>
              </p:cNvSpPr>
              <p:nvPr/>
            </p:nvSpPr>
            <p:spPr>
              <a:xfrm>
                <a:off x="3539217" y="3228611"/>
                <a:ext cx="3195555" cy="4385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07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2. When discussion about the operation on deletion, we have this case:</a:t>
            </a:r>
          </a:p>
        </p:txBody>
      </p:sp>
      <p:pic>
        <p:nvPicPr>
          <p:cNvPr id="4" name="Picture 3">
            <a:extLst>
              <a:ext uri="{FF2B5EF4-FFF2-40B4-BE49-F238E27FC236}">
                <a16:creationId xmlns:a16="http://schemas.microsoft.com/office/drawing/2014/main" id="{FBEE2635-6EA6-8CA7-665A-D209A13CFE8E}"/>
              </a:ext>
            </a:extLst>
          </p:cNvPr>
          <p:cNvPicPr>
            <a:picLocks noChangeAspect="1"/>
          </p:cNvPicPr>
          <p:nvPr/>
        </p:nvPicPr>
        <p:blipFill>
          <a:blip r:embed="rId3"/>
          <a:stretch>
            <a:fillRect/>
          </a:stretch>
        </p:blipFill>
        <p:spPr>
          <a:xfrm>
            <a:off x="2774662" y="2378390"/>
            <a:ext cx="5607338" cy="1257365"/>
          </a:xfrm>
          <a:prstGeom prst="rect">
            <a:avLst/>
          </a:prstGeom>
        </p:spPr>
      </p:pic>
      <p:sp>
        <p:nvSpPr>
          <p:cNvPr id="8" name="TextBox 7">
            <a:extLst>
              <a:ext uri="{FF2B5EF4-FFF2-40B4-BE49-F238E27FC236}">
                <a16:creationId xmlns:a16="http://schemas.microsoft.com/office/drawing/2014/main" id="{21ED651D-EF1B-92D3-E1CF-0AF880219377}"/>
              </a:ext>
            </a:extLst>
          </p:cNvPr>
          <p:cNvSpPr txBox="1"/>
          <p:nvPr/>
        </p:nvSpPr>
        <p:spPr>
          <a:xfrm>
            <a:off x="3118758" y="3635755"/>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Then, why after this operation, the B-tree still maintain it’s property?</a:t>
            </a:r>
          </a:p>
        </p:txBody>
      </p:sp>
    </p:spTree>
    <p:extLst>
      <p:ext uri="{BB962C8B-B14F-4D97-AF65-F5344CB8AC3E}">
        <p14:creationId xmlns:p14="http://schemas.microsoft.com/office/powerpoint/2010/main" val="2191974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C23-5084-1EF9-6625-364B96F0A463}"/>
              </a:ext>
            </a:extLst>
          </p:cNvPr>
          <p:cNvSpPr>
            <a:spLocks noGrp="1"/>
          </p:cNvSpPr>
          <p:nvPr>
            <p:ph type="title"/>
          </p:nvPr>
        </p:nvSpPr>
        <p:spPr>
          <a:xfrm>
            <a:off x="375555" y="365025"/>
            <a:ext cx="8259098" cy="763526"/>
          </a:xfrm>
        </p:spPr>
        <p:txBody>
          <a:bodyPr/>
          <a:lstStyle/>
          <a:p>
            <a:r>
              <a:rPr lang="en-US" dirty="0"/>
              <a:t>Answer:</a:t>
            </a:r>
          </a:p>
        </p:txBody>
      </p:sp>
      <p:sp>
        <p:nvSpPr>
          <p:cNvPr id="3" name="Content Placeholder 2">
            <a:extLst>
              <a:ext uri="{FF2B5EF4-FFF2-40B4-BE49-F238E27FC236}">
                <a16:creationId xmlns:a16="http://schemas.microsoft.com/office/drawing/2014/main" id="{0621D58D-44B7-3D79-04A7-B968D5B51DF8}"/>
              </a:ext>
            </a:extLst>
          </p:cNvPr>
          <p:cNvSpPr>
            <a:spLocks noGrp="1"/>
          </p:cNvSpPr>
          <p:nvPr>
            <p:ph idx="1"/>
          </p:nvPr>
        </p:nvSpPr>
        <p:spPr>
          <a:xfrm>
            <a:off x="463714" y="1128552"/>
            <a:ext cx="8246070" cy="3649924"/>
          </a:xfrm>
        </p:spPr>
        <p:txBody>
          <a:bodyPr>
            <a:normAutofit lnSpcReduction="10000"/>
          </a:bodyPr>
          <a:lstStyle/>
          <a:p>
            <a:pPr marL="0" indent="0" algn="l">
              <a:buNone/>
            </a:pPr>
            <a:r>
              <a:rPr lang="en-US" dirty="0">
                <a:solidFill>
                  <a:schemeClr val="accent1">
                    <a:lumMod val="40000"/>
                    <a:lumOff val="60000"/>
                  </a:schemeClr>
                </a:solidFill>
              </a:rPr>
              <a:t>We remind a little bit on the property of B-tree:</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a:p>
            <a:pPr marL="0" indent="0" algn="just">
              <a:buNone/>
            </a:pPr>
            <a:r>
              <a:rPr lang="en-US" dirty="0">
                <a:solidFill>
                  <a:schemeClr val="accent1">
                    <a:lumMod val="40000"/>
                    <a:lumOff val="60000"/>
                  </a:schemeClr>
                </a:solidFill>
              </a:rPr>
              <a:t>Therefore , the number of keys and children in the node of a tree is acceptable in this B-tree after merging, beside that, we can check other </a:t>
            </a:r>
            <a:r>
              <a:rPr lang="en-US">
                <a:solidFill>
                  <a:schemeClr val="accent1">
                    <a:lumMod val="40000"/>
                    <a:lumOff val="60000"/>
                  </a:schemeClr>
                </a:solidFill>
              </a:rPr>
              <a:t>property and </a:t>
            </a:r>
            <a:r>
              <a:rPr lang="en-US" dirty="0">
                <a:solidFill>
                  <a:schemeClr val="accent1">
                    <a:lumMod val="40000"/>
                    <a:lumOff val="60000"/>
                  </a:schemeClr>
                </a:solidFill>
              </a:rPr>
              <a:t>hence the B-tree still maintain it’s property.</a:t>
            </a:r>
          </a:p>
        </p:txBody>
      </p:sp>
    </p:spTree>
    <p:extLst>
      <p:ext uri="{BB962C8B-B14F-4D97-AF65-F5344CB8AC3E}">
        <p14:creationId xmlns:p14="http://schemas.microsoft.com/office/powerpoint/2010/main" val="179804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2925</Words>
  <Application>Microsoft Office PowerPoint</Application>
  <PresentationFormat>On-screen Show (16:9)</PresentationFormat>
  <Paragraphs>389</Paragraphs>
  <Slides>75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QUESTION:</vt:lpstr>
      <vt:lpstr>QUESTION:</vt:lpstr>
      <vt:lpstr>Answer:</vt:lpstr>
      <vt:lpstr>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2022-07-15T16:51:51Z</dcterms:modified>
</cp:coreProperties>
</file>