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5"/>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260" r:id="rId73"/>
    <p:sldId id="258" r:id="rId7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3447" autoAdjust="0"/>
  </p:normalViewPr>
  <p:slideViewPr>
    <p:cSldViewPr snapToGrid="0">
      <p:cViewPr varScale="1">
        <p:scale>
          <a:sx n="78" d="100"/>
          <a:sy n="78" d="100"/>
        </p:scale>
        <p:origin x="940" y="36"/>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261884"/>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 KLPT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2"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2"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2"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2"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in B-tree has at most </a:t>
            </a:r>
            <a:r>
              <a:rPr lang="en-US" sz="1800" b="1" dirty="0">
                <a:solidFill>
                  <a:srgbClr val="3A3A3A"/>
                </a:solidFill>
                <a:effectLst/>
                <a:latin typeface="Times New Roman" panose="02020603050405020304" pitchFamily="18" charset="0"/>
                <a:ea typeface="Times New Roman" panose="02020603050405020304" pitchFamily="18" charset="0"/>
              </a:rPr>
              <a:t>m children</a:t>
            </a:r>
            <a:r>
              <a:rPr lang="en-US" sz="1800" dirty="0">
                <a:solidFill>
                  <a:srgbClr val="3A3A3A"/>
                </a:solidFill>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3251980"/>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a child of a parent node name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will be split out to 2 children, the first child have the keys from the first key to </a:t>
            </a:r>
            <a:r>
              <a:rPr lang="en-US" sz="1800" dirty="0" err="1">
                <a:solidFill>
                  <a:srgbClr val="212529"/>
                </a:solidFill>
                <a:effectLst/>
                <a:latin typeface="Times New Roman" panose="02020603050405020304" pitchFamily="18" charset="0"/>
                <a:ea typeface="Times New Roman" panose="02020603050405020304" pitchFamily="18" charset="0"/>
              </a:rPr>
              <a:t>i</a:t>
            </a:r>
            <a:r>
              <a:rPr lang="en-US" sz="1800" baseline="30000" dirty="0" err="1">
                <a:solidFill>
                  <a:srgbClr val="212529"/>
                </a:solidFill>
                <a:effectLst/>
                <a:latin typeface="Times New Roman" panose="02020603050405020304" pitchFamily="18" charset="0"/>
                <a:ea typeface="Times New Roman" panose="02020603050405020304" pitchFamily="18" charset="0"/>
              </a:rPr>
              <a:t>th</a:t>
            </a:r>
            <a:r>
              <a:rPr lang="en-US" sz="1800" dirty="0">
                <a:solidFill>
                  <a:srgbClr val="212529"/>
                </a:solidFill>
                <a:effectLst/>
                <a:latin typeface="Times New Roman" panose="02020603050405020304" pitchFamily="18" charset="0"/>
                <a:ea typeface="Times New Roman" panose="02020603050405020304" pitchFamily="18" charset="0"/>
              </a:rPr>
              <a:t> key of the previous child, and the remaining child will have the other keys, and them both connect to the parent of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in the function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326546" y="771915"/>
            <a:ext cx="7927521"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Search the appropriate node for insertion.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dirty="0" err="1">
                <a:effectLst/>
                <a:latin typeface="Times New Roman" panose="02020603050405020304" pitchFamily="18" charset="0"/>
                <a:ea typeface="Times New Roman" panose="02020603050405020304" pitchFamily="18" charset="0"/>
              </a:rPr>
              <a:t>idx</a:t>
            </a:r>
            <a:r>
              <a:rPr lang="en-US" sz="2400" baseline="30000" dirty="0" err="1">
                <a:effectLst/>
                <a:latin typeface="Times New Roman" panose="02020603050405020304" pitchFamily="18" charset="0"/>
                <a:ea typeface="Times New Roman" panose="02020603050405020304" pitchFamily="18" charset="0"/>
              </a:rPr>
              <a:t>th</a:t>
            </a:r>
            <a:r>
              <a:rPr lang="en-US" sz="2400" dirty="0">
                <a:effectLst/>
                <a:latin typeface="Times New Roman" panose="02020603050405020304" pitchFamily="18" charset="0"/>
                <a:ea typeface="Times New Roman" panose="02020603050405020304" pitchFamily="18" charset="0"/>
              </a:rPr>
              <a:t> and (idx+1)</a:t>
            </a:r>
            <a:r>
              <a:rPr lang="en-US" sz="2400" baseline="30000" dirty="0" err="1">
                <a:effectLst/>
                <a:latin typeface="Times New Roman" panose="02020603050405020304" pitchFamily="18" charset="0"/>
                <a:ea typeface="Times New Roman" panose="02020603050405020304" pitchFamily="18" charset="0"/>
              </a:rPr>
              <a:t>th</a:t>
            </a:r>
            <a:r>
              <a:rPr lang="en-US" sz="2400"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borrow a key from its immediate neighboring sibling node in the order of left to right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an </a:t>
            </a:r>
            <a:r>
              <a:rPr lang="en-US" sz="2400" dirty="0" err="1">
                <a:effectLst/>
                <a:latin typeface="Times New Roman" panose="02020603050405020304" pitchFamily="18" charset="0"/>
                <a:ea typeface="Times New Roman" panose="02020603050405020304" pitchFamily="18" charset="0"/>
              </a:rPr>
              <a:t>inorder</a:t>
            </a:r>
            <a:r>
              <a:rPr lang="en-US" sz="2400" dirty="0">
                <a:effectLst/>
                <a:latin typeface="Times New Roman" panose="02020603050405020304" pitchFamily="18" charset="0"/>
                <a:ea typeface="Times New Roman" panose="02020603050405020304" pitchFamily="18" charset="0"/>
              </a:rPr>
              <a:t> predecessor or successor if the left child has more than the minimum number of keys.</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merge the left and the right children.</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the height of the tree shrinks. If the target key lies in an internal node, and the deletion of the key leads to a fewer number of keys in the node (i.e. less than the minimum required), then look for the </a:t>
            </a:r>
            <a:r>
              <a:rPr lang="en-US" sz="2200" dirty="0" err="1">
                <a:effectLst/>
                <a:latin typeface="Times New Roman" panose="02020603050405020304" pitchFamily="18" charset="0"/>
                <a:ea typeface="Times New Roman" panose="02020603050405020304" pitchFamily="18" charset="0"/>
              </a:rPr>
              <a:t>inorder</a:t>
            </a:r>
            <a:r>
              <a:rPr lang="en-US" sz="2200" dirty="0">
                <a:effectLst/>
                <a:latin typeface="Times New Roman" panose="02020603050405020304" pitchFamily="18" charset="0"/>
                <a:ea typeface="Times New Roman" panose="02020603050405020304" pitchFamily="18" charset="0"/>
              </a:rPr>
              <a:t> predecessor and the </a:t>
            </a:r>
            <a:r>
              <a:rPr lang="en-US" sz="2200" dirty="0" err="1">
                <a:effectLst/>
                <a:latin typeface="Times New Roman" panose="02020603050405020304" pitchFamily="18" charset="0"/>
                <a:ea typeface="Times New Roman" panose="02020603050405020304" pitchFamily="18" charset="0"/>
              </a:rPr>
              <a:t>inorder</a:t>
            </a:r>
            <a:r>
              <a:rPr lang="en-US" sz="2200" dirty="0">
                <a:effectLst/>
                <a:latin typeface="Times New Roman" panose="02020603050405020304" pitchFamily="18" charset="0"/>
                <a:ea typeface="Times New Roman" panose="02020603050405020304" pitchFamily="18" charset="0"/>
              </a:rPr>
              <a:t> successor.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has only a minimum number of keys then, merge the node with the sibling along with the parent.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IMPLIMENTATION: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dirty="0">
                <a:latin typeface="Times New Roman" panose="02020603050405020304" pitchFamily="18" charset="0"/>
                <a:ea typeface="Times New Roman" panose="02020603050405020304" pitchFamily="18" charset="0"/>
              </a:rPr>
              <a:t>Best case Time complexity: 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dirty="0">
                <a:latin typeface="Times New Roman" panose="02020603050405020304" pitchFamily="18" charset="0"/>
                <a:ea typeface="Times New Roman" panose="02020603050405020304" pitchFamily="18" charset="0"/>
              </a:rPr>
              <a:t>Average case Space complexity: 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dirty="0">
                <a:latin typeface="Times New Roman" panose="02020603050405020304" pitchFamily="18" charset="0"/>
                <a:ea typeface="Times New Roman" panose="02020603050405020304" pitchFamily="18" charset="0"/>
              </a:rPr>
              <a:t>Worst case Space complexity: 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Slide Title</a:t>
            </a:r>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endParaRPr lang="en-US" dirty="0"/>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2794</Words>
  <Application>Microsoft Office PowerPoint</Application>
  <PresentationFormat>On-screen Show (16:9)</PresentationFormat>
  <Paragraphs>388</Paragraphs>
  <Slides>73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73</vt:i4>
      </vt:variant>
    </vt:vector>
  </HeadingPairs>
  <TitlesOfParts>
    <vt:vector size="83"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IMPLIMENTATION:</vt:lpstr>
      <vt:lpstr>CALCULATE THE COMPLEXITY</vt:lpstr>
      <vt:lpstr> THANK YOU FOR LISTENING</vt:lpstr>
      <vt:lpstr>Slide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2022-07-09T15:01:57Z</dcterms:modified>
</cp:coreProperties>
</file>