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7"/>
  </p:notesMasterIdLst>
  <p:sldIdLst>
    <p:sldId id="256" r:id="rId2"/>
    <p:sldId id="261" r:id="rId3"/>
    <p:sldId id="257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9" r:id="rId19"/>
    <p:sldId id="277" r:id="rId20"/>
    <p:sldId id="281" r:id="rId21"/>
    <p:sldId id="283" r:id="rId22"/>
    <p:sldId id="282" r:id="rId23"/>
    <p:sldId id="269" r:id="rId24"/>
    <p:sldId id="280" r:id="rId25"/>
    <p:sldId id="287" r:id="rId26"/>
    <p:sldId id="288" r:id="rId27"/>
    <p:sldId id="284" r:id="rId28"/>
    <p:sldId id="286" r:id="rId29"/>
    <p:sldId id="285" r:id="rId30"/>
    <p:sldId id="259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9" r:id="rId49"/>
    <p:sldId id="308" r:id="rId50"/>
    <p:sldId id="310" r:id="rId51"/>
    <p:sldId id="311" r:id="rId52"/>
    <p:sldId id="312" r:id="rId53"/>
    <p:sldId id="313" r:id="rId54"/>
    <p:sldId id="314" r:id="rId55"/>
    <p:sldId id="307" r:id="rId56"/>
    <p:sldId id="319" r:id="rId57"/>
    <p:sldId id="320" r:id="rId58"/>
    <p:sldId id="296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21" r:id="rId70"/>
    <p:sldId id="332" r:id="rId71"/>
    <p:sldId id="333" r:id="rId72"/>
    <p:sldId id="334" r:id="rId73"/>
    <p:sldId id="336" r:id="rId74"/>
    <p:sldId id="337" r:id="rId75"/>
    <p:sldId id="260" r:id="rId7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007033"/>
    <a:srgbClr val="9EFF29"/>
    <a:srgbClr val="003635"/>
    <a:srgbClr val="FF0D97"/>
    <a:srgbClr val="0000CC"/>
    <a:srgbClr val="C80064"/>
    <a:srgbClr val="FF2549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3448" autoAdjust="0"/>
  </p:normalViewPr>
  <p:slideViewPr>
    <p:cSldViewPr snapToGrid="0">
      <p:cViewPr varScale="1">
        <p:scale>
          <a:sx n="157" d="100"/>
          <a:sy n="157" d="100"/>
        </p:scale>
        <p:origin x="560" y="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3468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7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6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42786" y="0"/>
            <a:ext cx="8067368" cy="884898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E6E6"/>
                </a:solidFill>
                <a:effectLst/>
                <a:latin typeface="Maven Pro"/>
              </a:rPr>
              <a:t>DATA STRUCTURE: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719" y="753242"/>
            <a:ext cx="3104874" cy="730043"/>
          </a:xfrm>
        </p:spPr>
        <p:txBody>
          <a:bodyPr>
            <a:normAutofit lnSpcReduction="10000"/>
          </a:bodyPr>
          <a:lstStyle/>
          <a:p>
            <a:r>
              <a:rPr lang="en-US" sz="4400" b="1" dirty="0"/>
              <a:t>B-Tree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2C57A0-AA85-4E18-BA58-9489EE2F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08" y="317394"/>
            <a:ext cx="4351462" cy="233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F9118-EDCF-4817-89E7-763448E542D7}"/>
              </a:ext>
            </a:extLst>
          </p:cNvPr>
          <p:cNvSpPr txBox="1"/>
          <p:nvPr/>
        </p:nvSpPr>
        <p:spPr>
          <a:xfrm>
            <a:off x="768569" y="3583723"/>
            <a:ext cx="551004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9EFF29"/>
                </a:solidFill>
                <a:effectLst/>
                <a:latin typeface="Nunito"/>
              </a:rPr>
              <a:t>Group 4 - APCS2 </a:t>
            </a:r>
            <a:r>
              <a:rPr lang="en-US" sz="4000" b="1" i="0" u="none" strike="noStrike">
                <a:solidFill>
                  <a:srgbClr val="9EFF29"/>
                </a:solidFill>
                <a:effectLst/>
                <a:latin typeface="Nunito"/>
              </a:rPr>
              <a:t>- KPLT</a:t>
            </a:r>
            <a:endParaRPr lang="en-US" sz="4000" b="0" dirty="0">
              <a:solidFill>
                <a:srgbClr val="9EFF29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614-B9D3-427F-BBDE-78A7D21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90" y="92328"/>
            <a:ext cx="6805594" cy="725349"/>
          </a:xfrm>
        </p:spPr>
        <p:txBody>
          <a:bodyPr/>
          <a:lstStyle/>
          <a:p>
            <a:r>
              <a:rPr lang="en-US" dirty="0"/>
              <a:t>a. M-Ways Tree –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F8DF-A260-40E2-88FB-9258850C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390" y="799001"/>
            <a:ext cx="6828503" cy="354549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M-way(multi-way)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tree that has the following properties:</a:t>
            </a:r>
            <a:endParaRPr lang="en-US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have at most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children.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 in the tree have at most </a:t>
            </a:r>
            <a:r>
              <a:rPr lang="en-US" sz="18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(m-1)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 and pointers(references) to the children.</a:t>
            </a:r>
            <a:endParaRPr lang="en-US" sz="3600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D831B1EC-67B3-4B4C-AEC5-CACF2D3CCAE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80113" y="2562346"/>
            <a:ext cx="4046271" cy="2479422"/>
          </a:xfrm>
          <a:prstGeom prst="rect">
            <a:avLst/>
          </a:prstGeom>
          <a:ln/>
        </p:spPr>
      </p:pic>
      <p:pic>
        <p:nvPicPr>
          <p:cNvPr id="5" name="image10.png">
            <a:extLst>
              <a:ext uri="{FF2B5EF4-FFF2-40B4-BE49-F238E27FC236}">
                <a16:creationId xmlns:a16="http://schemas.microsoft.com/office/drawing/2014/main" id="{C9FEDB87-8EB4-4E59-8644-04DE39F631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77698" y="707026"/>
            <a:ext cx="4203693" cy="3085531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E9100-662B-4544-8EE6-0B3E5233C22D}"/>
              </a:ext>
            </a:extLst>
          </p:cNvPr>
          <p:cNvSpPr txBox="1"/>
          <p:nvPr/>
        </p:nvSpPr>
        <p:spPr>
          <a:xfrm>
            <a:off x="1656529" y="3785467"/>
            <a:ext cx="6981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above image is a 3-way tree, where each node has at most (3-1) = 2 keys and 3 children.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D0ED-2651-3F7A-F40D-CE9E85AF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b. M-Ways Search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E9F2-1BAB-6C5F-AEEF-B72D8156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search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more constrained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which has more property: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associate with m children and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any node of the tree are arranged in a sorted order (ascending).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first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less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of this node.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last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(m-K)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higher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4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8C0AF-5D61-926F-F2E6-BB0A8AC7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Example for 3-Ways Search Tree</a:t>
            </a:r>
          </a:p>
        </p:txBody>
      </p:sp>
      <p:pic>
        <p:nvPicPr>
          <p:cNvPr id="5" name="image7.png">
            <a:extLst>
              <a:ext uri="{FF2B5EF4-FFF2-40B4-BE49-F238E27FC236}">
                <a16:creationId xmlns:a16="http://schemas.microsoft.com/office/drawing/2014/main" id="{642AE9CE-BCE0-E08A-9EB3-3E57493259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222" y="1614948"/>
            <a:ext cx="6327054" cy="316352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4787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818-0BEA-5EE1-7BD9-CE06F692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48172"/>
            <a:ext cx="6805594" cy="725349"/>
          </a:xfrm>
        </p:spPr>
        <p:txBody>
          <a:bodyPr>
            <a:noAutofit/>
          </a:bodyPr>
          <a:lstStyle/>
          <a:p>
            <a:r>
              <a:rPr lang="en-US" sz="4400" dirty="0"/>
              <a:t>Now, It’s time for B-Tree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5A74-6825-9907-A053-669EC37F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7056340" cy="354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§ </a:t>
            </a:r>
            <a:r>
              <a:rPr lang="en-US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a B-tree is a special case of M-way search tree, and we got a new definition: </a:t>
            </a:r>
            <a:endParaRPr lang="en-US" sz="4000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61AA588-DF0A-5C11-F5A4-4C2CAB880742}"/>
              </a:ext>
            </a:extLst>
          </p:cNvPr>
          <p:cNvSpPr/>
          <p:nvPr/>
        </p:nvSpPr>
        <p:spPr>
          <a:xfrm>
            <a:off x="1805152" y="1216479"/>
            <a:ext cx="6992007" cy="3678714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is an expansion from the original M-way search tree. Besides having all the properties of an M-way search tree, it has some properties of its own, these mainly are: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leaves of B-tree are at the same level.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3A3A3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Every node in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B-tree of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have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keys and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 node must have at least two nodes.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34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except the root node and the leaf node contain at least m/2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C8A00-47D4-4255-C8FB-CF0E0843B525}"/>
              </a:ext>
            </a:extLst>
          </p:cNvPr>
          <p:cNvSpPr/>
          <p:nvPr/>
        </p:nvSpPr>
        <p:spPr>
          <a:xfrm>
            <a:off x="3515866" y="219670"/>
            <a:ext cx="3239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Definition:</a:t>
            </a:r>
          </a:p>
        </p:txBody>
      </p:sp>
    </p:spTree>
    <p:extLst>
      <p:ext uri="{BB962C8B-B14F-4D97-AF65-F5344CB8AC3E}">
        <p14:creationId xmlns:p14="http://schemas.microsoft.com/office/powerpoint/2010/main" val="42196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8E62-2DDA-8653-32A7-81CB32EC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Example for B-Tree: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1E66F-363F-5B82-E145-882CCEEC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6368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Check for B-tree property:</a:t>
            </a:r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BF592FE6-20A0-5486-C287-7C2DE7A1763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3286" y="1836964"/>
            <a:ext cx="4332514" cy="1787927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4E8BB-BCBE-1A8C-AF0C-4560DA2E8779}"/>
              </a:ext>
            </a:extLst>
          </p:cNvPr>
          <p:cNvSpPr txBox="1"/>
          <p:nvPr/>
        </p:nvSpPr>
        <p:spPr>
          <a:xfrm>
            <a:off x="4867275" y="1814682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leaves of B-tree are at the same level.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1D42C-1481-E536-BB15-83C48BF8A0C5}"/>
              </a:ext>
            </a:extLst>
          </p:cNvPr>
          <p:cNvCxnSpPr>
            <a:cxnSpLocks/>
          </p:cNvCxnSpPr>
          <p:nvPr/>
        </p:nvCxnSpPr>
        <p:spPr>
          <a:xfrm flipV="1">
            <a:off x="676275" y="2081893"/>
            <a:ext cx="4263118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5B29E8-6602-ACD6-AB00-3FA17AA7F2AE}"/>
              </a:ext>
            </a:extLst>
          </p:cNvPr>
          <p:cNvCxnSpPr>
            <a:cxnSpLocks/>
          </p:cNvCxnSpPr>
          <p:nvPr/>
        </p:nvCxnSpPr>
        <p:spPr>
          <a:xfrm flipV="1">
            <a:off x="2073729" y="2081893"/>
            <a:ext cx="286566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5F0B71-5641-B248-0985-D490EADCB1CE}"/>
              </a:ext>
            </a:extLst>
          </p:cNvPr>
          <p:cNvCxnSpPr>
            <a:cxnSpLocks/>
          </p:cNvCxnSpPr>
          <p:nvPr/>
        </p:nvCxnSpPr>
        <p:spPr>
          <a:xfrm flipV="1">
            <a:off x="3184071" y="2081893"/>
            <a:ext cx="168320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6DD690-35AA-627A-B425-5015EFBBB78B}"/>
              </a:ext>
            </a:extLst>
          </p:cNvPr>
          <p:cNvCxnSpPr>
            <a:cxnSpLocks/>
          </p:cNvCxnSpPr>
          <p:nvPr/>
        </p:nvCxnSpPr>
        <p:spPr>
          <a:xfrm flipV="1">
            <a:off x="4196443" y="2163536"/>
            <a:ext cx="518432" cy="48214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057B0D-B043-CE2A-2AD3-B0449EBCB495}"/>
              </a:ext>
            </a:extLst>
          </p:cNvPr>
          <p:cNvSpPr txBox="1"/>
          <p:nvPr/>
        </p:nvSpPr>
        <p:spPr>
          <a:xfrm>
            <a:off x="4810125" y="2660045"/>
            <a:ext cx="360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B-tree of order 4 can have at most </a:t>
            </a:r>
            <a:r>
              <a:rPr lang="en-US" sz="2400" b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keys </a:t>
            </a: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4 children.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61EB2-AF71-555D-094C-8AAA21557E44}"/>
              </a:ext>
            </a:extLst>
          </p:cNvPr>
          <p:cNvSpPr txBox="1"/>
          <p:nvPr/>
        </p:nvSpPr>
        <p:spPr>
          <a:xfrm>
            <a:off x="4874759" y="1825823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node must have at least two nodes.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585F6-422D-F928-1706-177584A2376A}"/>
              </a:ext>
            </a:extLst>
          </p:cNvPr>
          <p:cNvSpPr txBox="1"/>
          <p:nvPr/>
        </p:nvSpPr>
        <p:spPr>
          <a:xfrm>
            <a:off x="4810125" y="2656820"/>
            <a:ext cx="3600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node except the root node and the leaf node contain at least 2 children.</a:t>
            </a:r>
          </a:p>
        </p:txBody>
      </p:sp>
    </p:spTree>
    <p:extLst>
      <p:ext uri="{BB962C8B-B14F-4D97-AF65-F5344CB8AC3E}">
        <p14:creationId xmlns:p14="http://schemas.microsoft.com/office/powerpoint/2010/main" val="19386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1CE3-764E-0CA8-21DA-9477D572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96C3-9587-6712-DA1F-ACBA113C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920" y="962449"/>
            <a:ext cx="4038600" cy="182973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2-3 trees and binary search trees that we learned before can be B-trees.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5642-DDD8-7C9C-87C5-35870D86E2A7}"/>
              </a:ext>
            </a:extLst>
          </p:cNvPr>
          <p:cNvSpPr/>
          <p:nvPr/>
        </p:nvSpPr>
        <p:spPr>
          <a:xfrm>
            <a:off x="6384472" y="806054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2A8734-DEFF-38AF-C9DB-8C6EF38900F5}"/>
              </a:ext>
            </a:extLst>
          </p:cNvPr>
          <p:cNvSpPr/>
          <p:nvPr/>
        </p:nvSpPr>
        <p:spPr>
          <a:xfrm>
            <a:off x="5520417" y="167163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A7900-0032-6913-C7B2-CE3162823580}"/>
              </a:ext>
            </a:extLst>
          </p:cNvPr>
          <p:cNvSpPr/>
          <p:nvPr/>
        </p:nvSpPr>
        <p:spPr>
          <a:xfrm>
            <a:off x="7298872" y="1679801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AE113-2260-2B98-D23C-4ED1740735E5}"/>
              </a:ext>
            </a:extLst>
          </p:cNvPr>
          <p:cNvSpPr/>
          <p:nvPr/>
        </p:nvSpPr>
        <p:spPr>
          <a:xfrm>
            <a:off x="4965244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983F2-F971-72B0-3BFF-30699933782C}"/>
              </a:ext>
            </a:extLst>
          </p:cNvPr>
          <p:cNvSpPr/>
          <p:nvPr/>
        </p:nvSpPr>
        <p:spPr>
          <a:xfrm>
            <a:off x="609940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1932FD-0CBE-BEB1-38A4-D4D62342CA40}"/>
              </a:ext>
            </a:extLst>
          </p:cNvPr>
          <p:cNvSpPr/>
          <p:nvPr/>
        </p:nvSpPr>
        <p:spPr>
          <a:xfrm>
            <a:off x="691515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E10FF-4735-A1D1-4DA6-2FBE661FFDC3}"/>
              </a:ext>
            </a:extLst>
          </p:cNvPr>
          <p:cNvSpPr/>
          <p:nvPr/>
        </p:nvSpPr>
        <p:spPr>
          <a:xfrm>
            <a:off x="7915274" y="247411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3FA1F6-320D-DFF6-E861-C9C184B03F0F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785757" y="1320404"/>
            <a:ext cx="598715" cy="3512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4A6699-8DF2-A642-4129-72302B28B654}"/>
              </a:ext>
            </a:extLst>
          </p:cNvPr>
          <p:cNvCxnSpPr>
            <a:cxnSpLocks/>
          </p:cNvCxnSpPr>
          <p:nvPr/>
        </p:nvCxnSpPr>
        <p:spPr>
          <a:xfrm flipH="1">
            <a:off x="5131930" y="2185987"/>
            <a:ext cx="429306" cy="27367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4A9C25-FD69-B2E4-7BBD-10AB4DB37787}"/>
              </a:ext>
            </a:extLst>
          </p:cNvPr>
          <p:cNvCxnSpPr>
            <a:cxnSpLocks/>
          </p:cNvCxnSpPr>
          <p:nvPr/>
        </p:nvCxnSpPr>
        <p:spPr>
          <a:xfrm>
            <a:off x="5989861" y="2202485"/>
            <a:ext cx="302083" cy="28770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911AD7-4120-17C6-4FAF-F7A68FBD382D}"/>
              </a:ext>
            </a:extLst>
          </p:cNvPr>
          <p:cNvCxnSpPr>
            <a:cxnSpLocks/>
          </p:cNvCxnSpPr>
          <p:nvPr/>
        </p:nvCxnSpPr>
        <p:spPr>
          <a:xfrm>
            <a:off x="6915151" y="1296974"/>
            <a:ext cx="574223" cy="4215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EA8FAF-F888-DB8F-42CC-3AD609E680AA}"/>
              </a:ext>
            </a:extLst>
          </p:cNvPr>
          <p:cNvCxnSpPr>
            <a:cxnSpLocks/>
          </p:cNvCxnSpPr>
          <p:nvPr/>
        </p:nvCxnSpPr>
        <p:spPr>
          <a:xfrm>
            <a:off x="7829551" y="2202485"/>
            <a:ext cx="391886" cy="2714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C9FC6D-274D-5DF4-E3E1-964F77DCC31F}"/>
              </a:ext>
            </a:extLst>
          </p:cNvPr>
          <p:cNvCxnSpPr>
            <a:cxnSpLocks/>
          </p:cNvCxnSpPr>
          <p:nvPr/>
        </p:nvCxnSpPr>
        <p:spPr>
          <a:xfrm flipH="1">
            <a:off x="7076396" y="2177907"/>
            <a:ext cx="314324" cy="296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6.png">
            <a:extLst>
              <a:ext uri="{FF2B5EF4-FFF2-40B4-BE49-F238E27FC236}">
                <a16:creationId xmlns:a16="http://schemas.microsoft.com/office/drawing/2014/main" id="{3A0E6C58-04A9-9012-C6DA-52B39FB2B0B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79296" y="2372121"/>
            <a:ext cx="5943600" cy="2565400"/>
          </a:xfrm>
          <a:prstGeom prst="rect">
            <a:avLst/>
          </a:prstGeom>
          <a:ln/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CBEFBC2-5658-332C-B7A5-3C5B4AB8E43C}"/>
              </a:ext>
            </a:extLst>
          </p:cNvPr>
          <p:cNvSpPr txBox="1">
            <a:spLocks/>
          </p:cNvSpPr>
          <p:nvPr/>
        </p:nvSpPr>
        <p:spPr>
          <a:xfrm>
            <a:off x="374195" y="1252749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 ≥ 1, then for any n-key B-tree of height h and minimum degree t ≥ 2, 	 h ≥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log_t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(n+1)/2</a:t>
            </a:r>
          </a:p>
        </p:txBody>
      </p:sp>
    </p:spTree>
    <p:extLst>
      <p:ext uri="{BB962C8B-B14F-4D97-AF65-F5344CB8AC3E}">
        <p14:creationId xmlns:p14="http://schemas.microsoft.com/office/powerpoint/2010/main" val="16166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942" y="963386"/>
            <a:ext cx="7600949" cy="4000500"/>
          </a:xfrm>
        </p:spPr>
        <p:txBody>
          <a:bodyPr>
            <a:noAutofit/>
          </a:bodyPr>
          <a:lstStyle/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need for B-tree arose with the rise in the need for lesser time in accessing the physical storage media like a hard disk. The secondary storage devices are slower with a larger capacity. There was a need for such types of data structures that minimize the disk accesses.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data structures such as a binary search tree, AVL tree, red-black tree, </a:t>
            </a:r>
            <a:r>
              <a:rPr lang="en-US" sz="160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e.t.c</a:t>
            </a: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can store only one key in one node. If you have to store a large number of keys, then the height of such trees becomes very large and the access time increases.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B-tree can store many keys in a single node and can have multiple child nodes. This decreases the height significantly allowing faster disk accesses.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8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9" y="963386"/>
            <a:ext cx="8213271" cy="4000500"/>
          </a:xfrm>
        </p:spPr>
        <p:txBody>
          <a:bodyPr>
            <a:noAutofit/>
          </a:bodyPr>
          <a:lstStyle/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dirty="0">
                <a:solidFill>
                  <a:srgbClr val="0070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atabases and file systems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store blocks of data (secondary storage media)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multilevel indexing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2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23FE0E-CF62-3FA9-62C3-78CA90CF26FA}"/>
              </a:ext>
            </a:extLst>
          </p:cNvPr>
          <p:cNvSpPr/>
          <p:nvPr/>
        </p:nvSpPr>
        <p:spPr>
          <a:xfrm>
            <a:off x="1114867" y="444571"/>
            <a:ext cx="6685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Operation on B-Tree</a:t>
            </a:r>
          </a:p>
        </p:txBody>
      </p:sp>
      <p:pic>
        <p:nvPicPr>
          <p:cNvPr id="6" name="Picture 5" descr="Steel gears">
            <a:extLst>
              <a:ext uri="{FF2B5EF4-FFF2-40B4-BE49-F238E27FC236}">
                <a16:creationId xmlns:a16="http://schemas.microsoft.com/office/drawing/2014/main" id="{A8DB70B7-A878-0052-3BA9-D8A95A445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8" y="1705069"/>
            <a:ext cx="4881681" cy="3253660"/>
          </a:xfrm>
          <a:prstGeom prst="rect">
            <a:avLst/>
          </a:prstGeom>
        </p:spPr>
      </p:pic>
      <p:pic>
        <p:nvPicPr>
          <p:cNvPr id="8" name="Picture 7" descr="Metal tic-tac-toe game pieces">
            <a:extLst>
              <a:ext uri="{FF2B5EF4-FFF2-40B4-BE49-F238E27FC236}">
                <a16:creationId xmlns:a16="http://schemas.microsoft.com/office/drawing/2014/main" id="{61B2E714-F49B-42CA-6BB9-BF922FBF70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33" y="1902279"/>
            <a:ext cx="342676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0A9C-52A0-5A04-090C-6DE19541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33A1F"/>
                </a:solidFill>
                <a:effectLst/>
              </a:rPr>
              <a:t>Main Operation for B-Tree: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C577-F178-0EDA-47C7-38C1A48D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a node in a B-Tree</a:t>
            </a: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a node in a B-tree.</a:t>
            </a:r>
            <a:endParaRPr lang="en-US" sz="3600" dirty="0">
              <a:solidFill>
                <a:srgbClr val="21252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a node in a B-Tree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754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4A59094-F0FB-4F64-BEF1-007F2A03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376" y="2143124"/>
            <a:ext cx="8229600" cy="857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500" b="1" i="0" u="none" strike="noStrike" kern="1200" cap="none" normalizeH="0" baseline="0" dirty="0">
                <a:ln>
                  <a:noFill/>
                </a:ln>
                <a:solidFill>
                  <a:srgbClr val="9EFF29"/>
                </a:solidFill>
                <a:effectLst/>
                <a:latin typeface="+mj-lt"/>
                <a:ea typeface="+mj-ea"/>
                <a:cs typeface="+mj-cs"/>
              </a:rPr>
              <a:t>Why are we using B-Tree?</a:t>
            </a: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0" u="none" strike="noStrike" kern="1200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       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3D5A9C50-CDD9-44B1-A2EA-D88EF10E7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761"/>
            <a:ext cx="4106636" cy="30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87E27-E43C-3F44-2B05-84D416D8AD9B}"/>
              </a:ext>
            </a:extLst>
          </p:cNvPr>
          <p:cNvSpPr/>
          <p:nvPr/>
        </p:nvSpPr>
        <p:spPr>
          <a:xfrm>
            <a:off x="709532" y="909936"/>
            <a:ext cx="7724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DEFINE B-TREE IN CODING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A52C9-450F-80E5-8C28-922DA213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36900"/>
            <a:ext cx="5943600" cy="149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B7821-5353-87AE-506C-EA611EDFDA7B}"/>
              </a:ext>
            </a:extLst>
          </p:cNvPr>
          <p:cNvSpPr txBox="1"/>
          <p:nvPr/>
        </p:nvSpPr>
        <p:spPr>
          <a:xfrm>
            <a:off x="1256539" y="2046291"/>
            <a:ext cx="636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We define a new struct B-Tree according to the definition of B-Tree as below:</a:t>
            </a:r>
          </a:p>
        </p:txBody>
      </p:sp>
    </p:spTree>
    <p:extLst>
      <p:ext uri="{BB962C8B-B14F-4D97-AF65-F5344CB8AC3E}">
        <p14:creationId xmlns:p14="http://schemas.microsoft.com/office/powerpoint/2010/main" val="3588322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289450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15268-6E1D-DE8C-EFC1-6CC0A70D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12780"/>
            <a:ext cx="5943600" cy="14986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097813-E557-854C-8857-940770A31E89}"/>
              </a:ext>
            </a:extLst>
          </p:cNvPr>
          <p:cNvCxnSpPr>
            <a:cxnSpLocks/>
          </p:cNvCxnSpPr>
          <p:nvPr/>
        </p:nvCxnSpPr>
        <p:spPr>
          <a:xfrm flipV="1">
            <a:off x="808264" y="1730829"/>
            <a:ext cx="1208315" cy="1920210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4A1B-94D9-ECD1-CCBF-EB3FE1947C41}"/>
              </a:ext>
            </a:extLst>
          </p:cNvPr>
          <p:cNvSpPr txBox="1"/>
          <p:nvPr/>
        </p:nvSpPr>
        <p:spPr>
          <a:xfrm>
            <a:off x="461002" y="365103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keys in a node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C16B13-E376-E3D4-BB6D-7053A91E12C0}"/>
              </a:ext>
            </a:extLst>
          </p:cNvPr>
          <p:cNvCxnSpPr>
            <a:cxnSpLocks/>
          </p:cNvCxnSpPr>
          <p:nvPr/>
        </p:nvCxnSpPr>
        <p:spPr>
          <a:xfrm flipH="1" flipV="1">
            <a:off x="2495810" y="1877786"/>
            <a:ext cx="908697" cy="1681843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F34304-977E-D9D9-F2B2-2A97B7469587}"/>
              </a:ext>
            </a:extLst>
          </p:cNvPr>
          <p:cNvSpPr txBox="1"/>
          <p:nvPr/>
        </p:nvSpPr>
        <p:spPr>
          <a:xfrm>
            <a:off x="2947307" y="355962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 array to store keys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3E960F-FFCF-97CB-722F-E6AD6533407E}"/>
              </a:ext>
            </a:extLst>
          </p:cNvPr>
          <p:cNvCxnSpPr>
            <a:cxnSpLocks/>
          </p:cNvCxnSpPr>
          <p:nvPr/>
        </p:nvCxnSpPr>
        <p:spPr>
          <a:xfrm flipV="1">
            <a:off x="1600200" y="2118214"/>
            <a:ext cx="763641" cy="12581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B67D72-9E0F-65F0-A008-9BF15532A501}"/>
              </a:ext>
            </a:extLst>
          </p:cNvPr>
          <p:cNvCxnSpPr>
            <a:cxnSpLocks/>
          </p:cNvCxnSpPr>
          <p:nvPr/>
        </p:nvCxnSpPr>
        <p:spPr>
          <a:xfrm flipH="1" flipV="1">
            <a:off x="3294569" y="2294583"/>
            <a:ext cx="2118354" cy="10086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B842B9-DFDF-F8C8-352E-54043E0A2487}"/>
              </a:ext>
            </a:extLst>
          </p:cNvPr>
          <p:cNvSpPr txBox="1"/>
          <p:nvPr/>
        </p:nvSpPr>
        <p:spPr>
          <a:xfrm>
            <a:off x="603487" y="3303255"/>
            <a:ext cx="3127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children in a node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719AE-98F6-EE7E-6E3B-77EC51A42AA6}"/>
              </a:ext>
            </a:extLst>
          </p:cNvPr>
          <p:cNvSpPr txBox="1"/>
          <p:nvPr/>
        </p:nvSpPr>
        <p:spPr>
          <a:xfrm>
            <a:off x="5151664" y="3242998"/>
            <a:ext cx="3298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 list of pointers for children of a node</a:t>
            </a:r>
          </a:p>
        </p:txBody>
      </p:sp>
    </p:spTree>
    <p:extLst>
      <p:ext uri="{BB962C8B-B14F-4D97-AF65-F5344CB8AC3E}">
        <p14:creationId xmlns:p14="http://schemas.microsoft.com/office/powerpoint/2010/main" val="2551112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mph" presetSubtype="0" repeatCount="indefinite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1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6" grpId="0"/>
      <p:bldP spid="16" grpId="1"/>
      <p:bldP spid="16" grpId="2"/>
      <p:bldP spid="27" grpId="0"/>
      <p:bldP spid="27" grpId="1"/>
      <p:bldP spid="34" grpId="0"/>
      <p:bldP spid="3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8FA106-A744-7BAE-2BFD-110AAACC470A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39079-9C52-DE5D-9D1B-CE2C6F157B2E}"/>
              </a:ext>
            </a:extLst>
          </p:cNvPr>
          <p:cNvSpPr/>
          <p:nvPr/>
        </p:nvSpPr>
        <p:spPr>
          <a:xfrm>
            <a:off x="2822572" y="1065823"/>
            <a:ext cx="3368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EFFICIENCY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65FEB-873F-6246-8B0D-16054EB81879}"/>
              </a:ext>
            </a:extLst>
          </p:cNvPr>
          <p:cNvSpPr txBox="1"/>
          <p:nvPr/>
        </p:nvSpPr>
        <p:spPr>
          <a:xfrm>
            <a:off x="1085850" y="2171700"/>
            <a:ext cx="7323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structure seem not efficiency when programming, since it’s looking a bit hard to maintain the property. So, we have a small update for this data structure: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A47CB-7861-095F-6B6C-AB451D15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5" y="2469358"/>
            <a:ext cx="8870870" cy="1608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E0A60-AA46-96CF-E8C1-52BE603A28C2}"/>
              </a:ext>
            </a:extLst>
          </p:cNvPr>
          <p:cNvSpPr txBox="1"/>
          <p:nvPr/>
        </p:nvSpPr>
        <p:spPr>
          <a:xfrm>
            <a:off x="797553" y="4139352"/>
            <a:ext cx="7418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add 1 more Boolean variable to check if this node is a leaf or not!</a:t>
            </a:r>
          </a:p>
        </p:txBody>
      </p:sp>
    </p:spTree>
    <p:extLst>
      <p:ext uri="{BB962C8B-B14F-4D97-AF65-F5344CB8AC3E}">
        <p14:creationId xmlns:p14="http://schemas.microsoft.com/office/powerpoint/2010/main" val="118252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87DAC-30BF-2717-D77B-76B2F8DA8A97}"/>
              </a:ext>
            </a:extLst>
          </p:cNvPr>
          <p:cNvSpPr/>
          <p:nvPr/>
        </p:nvSpPr>
        <p:spPr>
          <a:xfrm>
            <a:off x="960178" y="224135"/>
            <a:ext cx="7223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ADDITIONAL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992AB-A99E-9A6F-5B27-B6A7053CE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0821"/>
          <a:stretch/>
        </p:blipFill>
        <p:spPr>
          <a:xfrm>
            <a:off x="351064" y="2516981"/>
            <a:ext cx="3558490" cy="2347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30E684-9E51-E2E1-E2DB-E870C13DF1B4}"/>
              </a:ext>
            </a:extLst>
          </p:cNvPr>
          <p:cNvSpPr txBox="1"/>
          <p:nvPr/>
        </p:nvSpPr>
        <p:spPr>
          <a:xfrm>
            <a:off x="4754880" y="2013856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 valid key in a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AAA82-02B1-EA51-4E6A-CE3029A80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33"/>
          <a:stretch/>
        </p:blipFill>
        <p:spPr>
          <a:xfrm>
            <a:off x="4471549" y="2516980"/>
            <a:ext cx="4389120" cy="2347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CE6010-18D9-4247-AD7C-C9D0330EECED}"/>
              </a:ext>
            </a:extLst>
          </p:cNvPr>
          <p:cNvSpPr txBox="1"/>
          <p:nvPr/>
        </p:nvSpPr>
        <p:spPr>
          <a:xfrm>
            <a:off x="399020" y="2013857"/>
            <a:ext cx="355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node for B-Tree</a:t>
            </a:r>
          </a:p>
        </p:txBody>
      </p:sp>
    </p:spTree>
    <p:extLst>
      <p:ext uri="{BB962C8B-B14F-4D97-AF65-F5344CB8AC3E}">
        <p14:creationId xmlns:p14="http://schemas.microsoft.com/office/powerpoint/2010/main" val="1892487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399353" y="2342385"/>
            <a:ext cx="4018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1. INSERTION</a:t>
            </a:r>
          </a:p>
        </p:txBody>
      </p:sp>
    </p:spTree>
    <p:extLst>
      <p:ext uri="{BB962C8B-B14F-4D97-AF65-F5344CB8AC3E}">
        <p14:creationId xmlns:p14="http://schemas.microsoft.com/office/powerpoint/2010/main" val="1307328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5181-F565-C9ED-7262-D3C9FD61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721" y="1131888"/>
            <a:ext cx="3282043" cy="3860799"/>
          </a:xfrm>
        </p:spPr>
        <p:txBody>
          <a:bodyPr>
            <a:norm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 node whose root wasn’t full 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used to insert a key into a non-full node (it might be already non-full or it had been split beforehand). Before inserting, we must choose the correct child to insert to in case of non-leaf node and we have to split that child if necessary.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030F8-FB1F-D1A5-E452-AD37237F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AA719-5853-FFE7-5414-6C48E276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706" y="943294"/>
            <a:ext cx="3512457" cy="40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87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068284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367351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832780" y="27537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5017204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6249456" y="375148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F1F09-9C29-E431-0A08-08B5D0078706}"/>
              </a:ext>
            </a:extLst>
          </p:cNvPr>
          <p:cNvSpPr/>
          <p:nvPr/>
        </p:nvSpPr>
        <p:spPr>
          <a:xfrm>
            <a:off x="4823729" y="186281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E08B5D-51A4-6EC9-2E58-6BCF0D53DC7B}"/>
              </a:ext>
            </a:extLst>
          </p:cNvPr>
          <p:cNvSpPr/>
          <p:nvPr/>
        </p:nvSpPr>
        <p:spPr>
          <a:xfrm>
            <a:off x="3267624" y="27122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007216-5E04-5BDE-A506-C7D134AF85A1}"/>
              </a:ext>
            </a:extLst>
          </p:cNvPr>
          <p:cNvSpPr/>
          <p:nvPr/>
        </p:nvSpPr>
        <p:spPr>
          <a:xfrm>
            <a:off x="6513966" y="275370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7F814-1E31-612B-6E15-C65C60B0E104}"/>
              </a:ext>
            </a:extLst>
          </p:cNvPr>
          <p:cNvCxnSpPr>
            <a:cxnSpLocks/>
          </p:cNvCxnSpPr>
          <p:nvPr/>
        </p:nvCxnSpPr>
        <p:spPr>
          <a:xfrm flipH="1">
            <a:off x="2465611" y="3271528"/>
            <a:ext cx="845611" cy="523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87EBF1-12D6-1218-4C2B-4960EEF3B023}"/>
              </a:ext>
            </a:extLst>
          </p:cNvPr>
          <p:cNvCxnSpPr>
            <a:cxnSpLocks/>
          </p:cNvCxnSpPr>
          <p:nvPr/>
        </p:nvCxnSpPr>
        <p:spPr>
          <a:xfrm flipH="1">
            <a:off x="3833370" y="2422069"/>
            <a:ext cx="990359" cy="2902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596DEE-D044-BF25-8131-E2EDA4C6AA69}"/>
              </a:ext>
            </a:extLst>
          </p:cNvPr>
          <p:cNvCxnSpPr>
            <a:cxnSpLocks/>
          </p:cNvCxnSpPr>
          <p:nvPr/>
        </p:nvCxnSpPr>
        <p:spPr>
          <a:xfrm>
            <a:off x="3768322" y="3271528"/>
            <a:ext cx="130097" cy="479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49646F2-E0DC-7311-3BA2-CF1FA1F023B4}"/>
              </a:ext>
            </a:extLst>
          </p:cNvPr>
          <p:cNvSpPr/>
          <p:nvPr/>
        </p:nvSpPr>
        <p:spPr>
          <a:xfrm>
            <a:off x="7347002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5ABFD-4FC6-5043-EB29-315E9687060C}"/>
              </a:ext>
            </a:extLst>
          </p:cNvPr>
          <p:cNvSpPr/>
          <p:nvPr/>
        </p:nvSpPr>
        <p:spPr>
          <a:xfrm>
            <a:off x="8028188" y="375148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F6D89D-EB6F-554A-3DBF-DE7AD85EC3CE}"/>
              </a:ext>
            </a:extLst>
          </p:cNvPr>
          <p:cNvCxnSpPr>
            <a:cxnSpLocks/>
          </p:cNvCxnSpPr>
          <p:nvPr/>
        </p:nvCxnSpPr>
        <p:spPr>
          <a:xfrm>
            <a:off x="5483676" y="2422069"/>
            <a:ext cx="990359" cy="331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CB901E-FE3A-F927-DF4E-BAFF95CF29B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347178" y="3312956"/>
            <a:ext cx="485602" cy="4385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BCF956-444B-B215-EECB-0750959A3F0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492727" y="3312956"/>
            <a:ext cx="86703" cy="438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02C1D3-C92D-2004-8B4C-15B1E28DD61A}"/>
              </a:ext>
            </a:extLst>
          </p:cNvPr>
          <p:cNvCxnSpPr>
            <a:cxnSpLocks/>
          </p:cNvCxnSpPr>
          <p:nvPr/>
        </p:nvCxnSpPr>
        <p:spPr>
          <a:xfrm>
            <a:off x="7152660" y="3312956"/>
            <a:ext cx="710321" cy="438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3DD899A-32F3-CF51-05A8-5BD198491C3A}"/>
              </a:ext>
            </a:extLst>
          </p:cNvPr>
          <p:cNvSpPr/>
          <p:nvPr/>
        </p:nvSpPr>
        <p:spPr>
          <a:xfrm>
            <a:off x="7368241" y="111238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D47168-2BE3-9CF6-E54D-440A4BB77495}"/>
              </a:ext>
            </a:extLst>
          </p:cNvPr>
          <p:cNvSpPr txBox="1"/>
          <p:nvPr/>
        </p:nvSpPr>
        <p:spPr>
          <a:xfrm>
            <a:off x="6332163" y="1160681"/>
            <a:ext cx="117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Insert:</a:t>
            </a:r>
          </a:p>
        </p:txBody>
      </p:sp>
    </p:spTree>
    <p:extLst>
      <p:ext uri="{BB962C8B-B14F-4D97-AF65-F5344CB8AC3E}">
        <p14:creationId xmlns:p14="http://schemas.microsoft.com/office/powerpoint/2010/main" val="2097189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9.87654E-7 L -0.35972 0.141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56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972 0.14105 L -0.52934 0.3086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8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934 0.30864 L -0.65625 0.5101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10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1" grpId="2" animBg="1"/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0DF1DB-450A-98DF-BCD6-154E55A98F4E}"/>
              </a:ext>
            </a:extLst>
          </p:cNvPr>
          <p:cNvSpPr/>
          <p:nvPr/>
        </p:nvSpPr>
        <p:spPr>
          <a:xfrm>
            <a:off x="1620526" y="1694587"/>
            <a:ext cx="33879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Split children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40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FC55D-3D8E-F9C3-F9D0-4167B4E38C2E}"/>
              </a:ext>
            </a:extLst>
          </p:cNvPr>
          <p:cNvSpPr txBox="1"/>
          <p:nvPr/>
        </p:nvSpPr>
        <p:spPr>
          <a:xfrm>
            <a:off x="1453243" y="1166171"/>
            <a:ext cx="3361825" cy="3724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function, before inserting a key to a child node, should we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know that a child named y is already full, we have to split it into two. During the process</a:t>
            </a:r>
            <a:r>
              <a:rPr lang="en-US" b="1" i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median key of the split child node will be pushed into the current parent node.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4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 also have </a:t>
            </a:r>
            <a:r>
              <a:rPr lang="en-US" sz="1400" b="1" i="1" dirty="0" err="1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400" b="1" i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 the index of child node in array.</a:t>
            </a:r>
            <a:endParaRPr lang="en-US" sz="14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20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865666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967844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070022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6172200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7274378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76643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46914E-7 L -0.08646 -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1" y="645684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Review: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9C48C-54A5-4C1E-8467-83CB296E88BD}"/>
              </a:ext>
            </a:extLst>
          </p:cNvPr>
          <p:cNvSpPr txBox="1"/>
          <p:nvPr/>
        </p:nvSpPr>
        <p:spPr>
          <a:xfrm>
            <a:off x="930166" y="1734207"/>
            <a:ext cx="7425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We have already </a:t>
            </a:r>
            <a:r>
              <a:rPr lang="en-US" sz="24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learned about linked list - A very useful data structure for coding, but they are sequential lists.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8FB34-D4C4-42D1-A06B-2500073C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207"/>
            <a:ext cx="9144000" cy="12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375" y="89037"/>
            <a:ext cx="6805594" cy="725349"/>
          </a:xfrm>
        </p:spPr>
        <p:txBody>
          <a:bodyPr>
            <a:normAutofit/>
          </a:bodyPr>
          <a:lstStyle/>
          <a:p>
            <a:r>
              <a:rPr lang="en-US" dirty="0"/>
              <a:t>Operation for Insertion: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4375" y="771915"/>
            <a:ext cx="7459692" cy="4275667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tree is empty, allocate a root node and insert the key.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 the allowed number of keys in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Initialize the tree with the newly added key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node is full, follow the steps below.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the elements in increasing order.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Now, there are elements greater than its limit. So, split at the median.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 the median key upwards and make the left keys as a left child and the right keys as a right child.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node is not full, follow the steps below.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the node in increasing order.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/>
              <a:t>Implementation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2A0E48-6940-0F1F-EF17-CBEBBA8B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922" y="775607"/>
            <a:ext cx="5329571" cy="4330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1511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5177-ACB9-E5B9-8355-A3C196E0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92328"/>
            <a:ext cx="6805594" cy="725349"/>
          </a:xfrm>
        </p:spPr>
        <p:txBody>
          <a:bodyPr/>
          <a:lstStyle/>
          <a:p>
            <a:r>
              <a:rPr lang="en-US" b="1" dirty="0">
                <a:effectLst/>
              </a:rPr>
              <a:t>Understand the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EF1A-77BA-29A9-DF86-9CF8E190F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793431"/>
            <a:ext cx="6708935" cy="800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root is a null ?If true: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29302-FCA7-B2E1-58C3-3CDFF0CBB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97" b="70183"/>
          <a:stretch/>
        </p:blipFill>
        <p:spPr bwMode="auto">
          <a:xfrm>
            <a:off x="2594372" y="1496006"/>
            <a:ext cx="5082720" cy="1694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96CD33-E416-DFFC-7196-644CCC32D165}"/>
              </a:ext>
            </a:extLst>
          </p:cNvPr>
          <p:cNvSpPr txBox="1"/>
          <p:nvPr/>
        </p:nvSpPr>
        <p:spPr>
          <a:xfrm>
            <a:off x="2049236" y="2571750"/>
            <a:ext cx="6172200" cy="112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Then, create a new tree by constructor for root, with t we already set as the order for the tree before, then, set the first key to k, then set number of  key to 1.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40A44C-E7A6-5FFC-2806-9572448869F4}"/>
              </a:ext>
            </a:extLst>
          </p:cNvPr>
          <p:cNvSpPr txBox="1">
            <a:spLocks/>
          </p:cNvSpPr>
          <p:nvPr/>
        </p:nvSpPr>
        <p:spPr>
          <a:xfrm>
            <a:off x="1930854" y="793431"/>
            <a:ext cx="6408964" cy="1125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root is a null ? If not: (B-Tree already existed)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A0138D-A154-D986-C6CD-62258970D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72" y="1909937"/>
            <a:ext cx="3695700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2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-0.00087 -0.1410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06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6DD0-0619-933B-AB63-5767A53D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430" y="960438"/>
            <a:ext cx="4794849" cy="394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 if the root is full or not by check if ( root-&gt;n == 2 * t -1).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 is true (full), we have to split the root into two new nodes. These two nodes will become children of a new root node, which now contains the median of the previous root. Then we insert to the correct child node (split from the original root).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it’s not full, simply insert the key to root node according to the rule (keys must be in the ascending order)</a:t>
            </a:r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5C055E-A7D7-CEAD-386D-88C4494A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34950"/>
            <a:ext cx="6804025" cy="725488"/>
          </a:xfrm>
        </p:spPr>
        <p:txBody>
          <a:bodyPr/>
          <a:lstStyle/>
          <a:p>
            <a:r>
              <a:rPr lang="en-US" b="1" dirty="0">
                <a:effectLst/>
              </a:rPr>
              <a:t>Understand the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29853-749C-322C-D953-533856C560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8855"/>
          <a:stretch/>
        </p:blipFill>
        <p:spPr>
          <a:xfrm>
            <a:off x="0" y="1033917"/>
            <a:ext cx="3920245" cy="36442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2A60AD-2077-5F00-AF3C-D499B35BD7F4}"/>
              </a:ext>
            </a:extLst>
          </p:cNvPr>
          <p:cNvCxnSpPr>
            <a:cxnSpLocks/>
          </p:cNvCxnSpPr>
          <p:nvPr/>
        </p:nvCxnSpPr>
        <p:spPr>
          <a:xfrm>
            <a:off x="2979964" y="2408464"/>
            <a:ext cx="189485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FE2056-F2AF-06CB-C3AA-3DDFB21CAAC8}"/>
              </a:ext>
            </a:extLst>
          </p:cNvPr>
          <p:cNvCxnSpPr>
            <a:cxnSpLocks/>
          </p:cNvCxnSpPr>
          <p:nvPr/>
        </p:nvCxnSpPr>
        <p:spPr>
          <a:xfrm>
            <a:off x="2879271" y="4218214"/>
            <a:ext cx="189485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516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D9B-5934-6B1C-86A5-A252E18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04025" cy="1102179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nsertion of b-tree has order 4 in this set of numbers: 37, 49, 80 ,19, 39, 60, 88, 100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9410404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E71AE5-347C-106E-003D-AE6DB0F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4AC62-2F9B-C760-7010-6E401D04C237}"/>
              </a:ext>
            </a:extLst>
          </p:cNvPr>
          <p:cNvSpPr txBox="1"/>
          <p:nvPr/>
        </p:nvSpPr>
        <p:spPr>
          <a:xfrm>
            <a:off x="5495851" y="144411"/>
            <a:ext cx="3453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37, 49, 80 ,19, 39, 60, 88, 100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44D94-0316-0402-2D13-6350A30890C2}"/>
              </a:ext>
            </a:extLst>
          </p:cNvPr>
          <p:cNvSpPr/>
          <p:nvPr/>
        </p:nvSpPr>
        <p:spPr>
          <a:xfrm>
            <a:off x="4328204" y="2697868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59833-288A-A4CF-AD14-F96FDA2521AE}"/>
              </a:ext>
            </a:extLst>
          </p:cNvPr>
          <p:cNvSpPr/>
          <p:nvPr/>
        </p:nvSpPr>
        <p:spPr>
          <a:xfrm>
            <a:off x="7537070" y="189505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9E832-4A5B-73EC-B644-D81EFF1C7D4C}"/>
              </a:ext>
            </a:extLst>
          </p:cNvPr>
          <p:cNvSpPr/>
          <p:nvPr/>
        </p:nvSpPr>
        <p:spPr>
          <a:xfrm>
            <a:off x="7713962" y="253999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B13B35-C309-22AB-12C3-1E334DF6FB8F}"/>
              </a:ext>
            </a:extLst>
          </p:cNvPr>
          <p:cNvSpPr/>
          <p:nvPr/>
        </p:nvSpPr>
        <p:spPr>
          <a:xfrm>
            <a:off x="4988151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6694C-1E1B-6F54-F904-E06FC2381FC9}"/>
              </a:ext>
            </a:extLst>
          </p:cNvPr>
          <p:cNvSpPr/>
          <p:nvPr/>
        </p:nvSpPr>
        <p:spPr>
          <a:xfrm>
            <a:off x="5648098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F70704-79D1-922C-989A-BA66A943AC41}"/>
              </a:ext>
            </a:extLst>
          </p:cNvPr>
          <p:cNvSpPr/>
          <p:nvPr/>
        </p:nvSpPr>
        <p:spPr>
          <a:xfrm>
            <a:off x="2421241" y="22544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720DA6-B70C-6FBF-02F0-9BE74BCF3DA1}"/>
              </a:ext>
            </a:extLst>
          </p:cNvPr>
          <p:cNvSpPr/>
          <p:nvPr/>
        </p:nvSpPr>
        <p:spPr>
          <a:xfrm>
            <a:off x="3668257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9B340B-DEC0-9644-95BE-B36BC756353B}"/>
              </a:ext>
            </a:extLst>
          </p:cNvPr>
          <p:cNvSpPr/>
          <p:nvPr/>
        </p:nvSpPr>
        <p:spPr>
          <a:xfrm>
            <a:off x="4328204" y="155631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806C52-4909-B02B-3ED1-A5F6759619A4}"/>
              </a:ext>
            </a:extLst>
          </p:cNvPr>
          <p:cNvCxnSpPr>
            <a:cxnSpLocks/>
          </p:cNvCxnSpPr>
          <p:nvPr/>
        </p:nvCxnSpPr>
        <p:spPr>
          <a:xfrm flipH="1">
            <a:off x="3833370" y="2115570"/>
            <a:ext cx="494834" cy="5967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576597-6BC2-454D-E0F5-09DCEF51F1A3}"/>
              </a:ext>
            </a:extLst>
          </p:cNvPr>
          <p:cNvCxnSpPr>
            <a:cxnSpLocks/>
          </p:cNvCxnSpPr>
          <p:nvPr/>
        </p:nvCxnSpPr>
        <p:spPr>
          <a:xfrm>
            <a:off x="4988151" y="2115570"/>
            <a:ext cx="537752" cy="563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5E4A5-7BF3-4A88-57F4-676D8AFE41A7}"/>
              </a:ext>
            </a:extLst>
          </p:cNvPr>
          <p:cNvSpPr/>
          <p:nvPr/>
        </p:nvSpPr>
        <p:spPr>
          <a:xfrm>
            <a:off x="7939234" y="5267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AEF7D1-29D5-8354-4770-70C4F6E537DD}"/>
              </a:ext>
            </a:extLst>
          </p:cNvPr>
          <p:cNvSpPr/>
          <p:nvPr/>
        </p:nvSpPr>
        <p:spPr>
          <a:xfrm>
            <a:off x="4985888" y="271227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3FFC82-B7EE-632F-62D2-9BC5FDECD0E1}"/>
              </a:ext>
            </a:extLst>
          </p:cNvPr>
          <p:cNvSpPr/>
          <p:nvPr/>
        </p:nvSpPr>
        <p:spPr>
          <a:xfrm>
            <a:off x="5645835" y="271227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4A8CE-62D6-7235-9D83-376D46E531B5}"/>
              </a:ext>
            </a:extLst>
          </p:cNvPr>
          <p:cNvSpPr/>
          <p:nvPr/>
        </p:nvSpPr>
        <p:spPr>
          <a:xfrm>
            <a:off x="6305782" y="27122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310953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93827E-7 L -0.27639 0.1598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19" y="7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346 L -0.22518 0.0283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345 L 0.1342 0.0919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5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23457E-6 L -0.00052 -0.2376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1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23457E-7 L -0.31771 0.1950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97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71 0.19506 L -0.17674 0.4225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11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7" grpId="0" animBg="1"/>
      <p:bldP spid="18" grpId="0" animBg="1"/>
      <p:bldP spid="20" grpId="0" animBg="1"/>
      <p:bldP spid="20" grpId="1" animBg="1"/>
      <p:bldP spid="20" grpId="2" animBg="1"/>
      <p:bldP spid="20" grpId="3" animBg="1"/>
      <p:bldP spid="22" grpId="0" animBg="1"/>
      <p:bldP spid="26" grpId="0" animBg="1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FE6062-42B7-C622-A7EE-B63B9542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938E1-6CA8-B5AE-86F1-5B9EA40FC49F}"/>
              </a:ext>
            </a:extLst>
          </p:cNvPr>
          <p:cNvSpPr/>
          <p:nvPr/>
        </p:nvSpPr>
        <p:spPr>
          <a:xfrm>
            <a:off x="3049891" y="296476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1A5E1-D725-5C22-C145-E06807EA212E}"/>
              </a:ext>
            </a:extLst>
          </p:cNvPr>
          <p:cNvSpPr/>
          <p:nvPr/>
        </p:nvSpPr>
        <p:spPr>
          <a:xfrm>
            <a:off x="4111249" y="135345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763C2-264A-56DB-67BF-AE50AC050101}"/>
              </a:ext>
            </a:extLst>
          </p:cNvPr>
          <p:cNvSpPr/>
          <p:nvPr/>
        </p:nvSpPr>
        <p:spPr>
          <a:xfrm>
            <a:off x="4862362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A6A87-5169-4EF1-C20D-1A071E97F69F}"/>
              </a:ext>
            </a:extLst>
          </p:cNvPr>
          <p:cNvSpPr/>
          <p:nvPr/>
        </p:nvSpPr>
        <p:spPr>
          <a:xfrm>
            <a:off x="5522309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8E946-776C-F717-D4EF-0421258B6699}"/>
              </a:ext>
            </a:extLst>
          </p:cNvPr>
          <p:cNvSpPr/>
          <p:nvPr/>
        </p:nvSpPr>
        <p:spPr>
          <a:xfrm>
            <a:off x="6182256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6CC9EB-59C1-2B7C-8C9D-55ECE895389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379865" y="1912708"/>
            <a:ext cx="731384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5692E4-E1FD-2D5A-9515-7D38623FFC1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771196" y="1912708"/>
            <a:ext cx="421140" cy="10520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704A2-98BB-052C-54B2-E8D4D49208BA}"/>
              </a:ext>
            </a:extLst>
          </p:cNvPr>
          <p:cNvSpPr/>
          <p:nvPr/>
        </p:nvSpPr>
        <p:spPr>
          <a:xfrm>
            <a:off x="7881482" y="406400"/>
            <a:ext cx="949329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D09DBC-D963-ED2A-2790-F687336EDEA9}"/>
              </a:ext>
            </a:extLst>
          </p:cNvPr>
          <p:cNvSpPr/>
          <p:nvPr/>
        </p:nvSpPr>
        <p:spPr>
          <a:xfrm>
            <a:off x="7192435" y="9630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53604-CC42-47C7-4937-D84AF723F5C6}"/>
              </a:ext>
            </a:extLst>
          </p:cNvPr>
          <p:cNvSpPr/>
          <p:nvPr/>
        </p:nvSpPr>
        <p:spPr>
          <a:xfrm>
            <a:off x="6182256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42D10-E623-DA32-5AC4-64267D1591CB}"/>
              </a:ext>
            </a:extLst>
          </p:cNvPr>
          <p:cNvSpPr/>
          <p:nvPr/>
        </p:nvSpPr>
        <p:spPr>
          <a:xfrm>
            <a:off x="6842202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4E4B1F-B408-9118-1427-5A1688D9E063}"/>
              </a:ext>
            </a:extLst>
          </p:cNvPr>
          <p:cNvSpPr/>
          <p:nvPr/>
        </p:nvSpPr>
        <p:spPr>
          <a:xfrm>
            <a:off x="4771196" y="135345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3905A4-031C-F2FD-E643-29F5419DDA86}"/>
              </a:ext>
            </a:extLst>
          </p:cNvPr>
          <p:cNvCxnSpPr>
            <a:cxnSpLocks/>
          </p:cNvCxnSpPr>
          <p:nvPr/>
        </p:nvCxnSpPr>
        <p:spPr>
          <a:xfrm>
            <a:off x="5448907" y="1912707"/>
            <a:ext cx="1210128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E9C6A6-78E5-9C9C-F12E-632988FDE06D}"/>
              </a:ext>
            </a:extLst>
          </p:cNvPr>
          <p:cNvSpPr/>
          <p:nvPr/>
        </p:nvSpPr>
        <p:spPr>
          <a:xfrm>
            <a:off x="8026174" y="15222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E976AF-3C5F-DA7A-5FB3-E407C603153B}"/>
              </a:ext>
            </a:extLst>
          </p:cNvPr>
          <p:cNvSpPr/>
          <p:nvPr/>
        </p:nvSpPr>
        <p:spPr>
          <a:xfrm>
            <a:off x="7502149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4D1A3F-5F2B-DCDD-A62F-41C20406D041}"/>
              </a:ext>
            </a:extLst>
          </p:cNvPr>
          <p:cNvSpPr/>
          <p:nvPr/>
        </p:nvSpPr>
        <p:spPr>
          <a:xfrm>
            <a:off x="8162095" y="2964766"/>
            <a:ext cx="879320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19EBCA-54D5-8A2A-478D-434778A33A7D}"/>
              </a:ext>
            </a:extLst>
          </p:cNvPr>
          <p:cNvCxnSpPr>
            <a:cxnSpLocks/>
          </p:cNvCxnSpPr>
          <p:nvPr/>
        </p:nvCxnSpPr>
        <p:spPr>
          <a:xfrm>
            <a:off x="5908147" y="1912707"/>
            <a:ext cx="2253947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503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28 -0.00031 L -0.29306 0.07901 L -0.03542 0.39012 " pathEditMode="relative" rAng="0" ptsTypes="AAA">
                                      <p:cBhvr>
                                        <p:cTn id="12" dur="3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6" y="19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5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19753E-6 L -0.08212 -0.3132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-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5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587 L -0.2809 -0.03117 L -0.05504 0.27037 " pathEditMode="relative" ptsTypes="AAA">
                                      <p:cBhvr>
                                        <p:cTn id="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308 L -0.27813 0.18395 L 0.02882 0.48581 L 0.02986 0.48395 " pathEditMode="relative" ptsTypes="AAAA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19753E-6 L -0.15244 -0.3132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22" y="-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6" grpId="0" animBg="1"/>
      <p:bldP spid="16" grpId="1" animBg="1"/>
      <p:bldP spid="16" grpId="2" animBg="1"/>
      <p:bldP spid="17" grpId="0" animBg="1"/>
      <p:bldP spid="17" grpId="1" animBg="1"/>
      <p:bldP spid="18" grpId="0" animBg="1"/>
      <p:bldP spid="19" grpId="0" animBg="1"/>
      <p:bldP spid="19" grpId="1" animBg="1"/>
      <p:bldP spid="21" grpId="0" animBg="1"/>
      <p:bldP spid="24" grpId="0" animBg="1"/>
      <p:bldP spid="24" grpId="1" animBg="1"/>
      <p:bldP spid="24" grpId="2" animBg="1"/>
      <p:bldP spid="25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4B410-5E9B-ABA6-D3B7-1D117E99E0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2937" y="1143001"/>
                <a:ext cx="6488500" cy="1428750"/>
              </a:xfrm>
            </p:spPr>
            <p:txBody>
              <a:bodyPr>
                <a:normAutofit/>
              </a:bodyPr>
              <a:lstStyle/>
              <a:p>
                <a:pPr marL="742950" marR="0" lvl="1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Time complexity: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sz="3200" b="0" i="1" baseline="-250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742950" marR="0" lvl="1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Space complexity: O(n)</a:t>
                </a:r>
                <a:endPara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4B410-5E9B-ABA6-D3B7-1D117E99E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2937" y="1143001"/>
                <a:ext cx="6488500" cy="1428750"/>
              </a:xfrm>
              <a:blipFill>
                <a:blip r:embed="rId2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761978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296153" y="2342385"/>
            <a:ext cx="4225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2. SEARCHING</a:t>
            </a:r>
          </a:p>
        </p:txBody>
      </p:sp>
    </p:spTree>
    <p:extLst>
      <p:ext uri="{BB962C8B-B14F-4D97-AF65-F5344CB8AC3E}">
        <p14:creationId xmlns:p14="http://schemas.microsoft.com/office/powerpoint/2010/main" val="1585187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375" y="89037"/>
            <a:ext cx="6805594" cy="725349"/>
          </a:xfrm>
        </p:spPr>
        <p:txBody>
          <a:bodyPr>
            <a:normAutofit/>
          </a:bodyPr>
          <a:lstStyle/>
          <a:p>
            <a:r>
              <a:rPr lang="en-US" dirty="0"/>
              <a:t>Operation for Searching: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26547" y="771915"/>
            <a:ext cx="7752140" cy="4371585"/>
          </a:xfrm>
        </p:spPr>
        <p:txBody>
          <a:bodyPr>
            <a:noAutofit/>
          </a:bodyPr>
          <a:lstStyle/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Starting from the root node, compare k with the first key of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= the first key of the node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return the node and the index.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k.leaf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true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return 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(i.e. not found).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&lt; the first key of the root node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search the left child of this key recursively.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there is more than one key in the current node and 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&gt; the first 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compare k with the next key in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&lt; next 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search the left child of this key (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K lies in between the first and the second keys).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Else, search the right child of the key.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Repeat steps 1 to 4 until the leaf is reached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8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546994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638" y="1788369"/>
            <a:ext cx="3934865" cy="1987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we can consider trees or graphs as a data structure, using the methods of pointers and linked lists for their implementation.</a:t>
            </a:r>
            <a:endParaRPr lang="en-US" sz="3600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80542"/>
            <a:ext cx="1406907" cy="1406907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62A80E0C-9BC9-4B2D-A9B9-C845814FE65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83924" y="1524791"/>
            <a:ext cx="3594538" cy="23184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51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F692C-5FA4-7776-6798-EAD56F695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168400"/>
            <a:ext cx="6566216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71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D9B-5934-6B1C-86A5-A252E18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04025" cy="1102179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Search for 17 in this B-tree below.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>
                <a:effectLst/>
              </a:rPr>
              <a:t>DEMONSTRATION</a:t>
            </a:r>
            <a:endParaRPr lang="en-US" sz="4800" b="1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620EE-3F47-77F5-C109-4BD4D96BD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48" y="1694089"/>
            <a:ext cx="5943600" cy="293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664244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0D36E-68F8-F110-69FF-738782B7DA16}"/>
              </a:ext>
            </a:extLst>
          </p:cNvPr>
          <p:cNvSpPr/>
          <p:nvPr/>
        </p:nvSpPr>
        <p:spPr>
          <a:xfrm>
            <a:off x="4580164" y="137772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BDD092-8B95-109A-F9C0-1A118644AB2F}"/>
              </a:ext>
            </a:extLst>
          </p:cNvPr>
          <p:cNvSpPr/>
          <p:nvPr/>
        </p:nvSpPr>
        <p:spPr>
          <a:xfrm>
            <a:off x="5869820" y="257175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2177E-86BC-65E6-70DD-8B2B13B0C79B}"/>
              </a:ext>
            </a:extLst>
          </p:cNvPr>
          <p:cNvSpPr/>
          <p:nvPr/>
        </p:nvSpPr>
        <p:spPr>
          <a:xfrm>
            <a:off x="6529767" y="257174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C9A942-23C3-B540-018A-3837F260C32A}"/>
              </a:ext>
            </a:extLst>
          </p:cNvPr>
          <p:cNvSpPr/>
          <p:nvPr/>
        </p:nvSpPr>
        <p:spPr>
          <a:xfrm>
            <a:off x="3338891" y="257174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907533-F7F0-B09E-FEA6-C3E7FE0B52B1}"/>
              </a:ext>
            </a:extLst>
          </p:cNvPr>
          <p:cNvSpPr/>
          <p:nvPr/>
        </p:nvSpPr>
        <p:spPr>
          <a:xfrm>
            <a:off x="2522463" y="356779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CA7F2-621E-A4B6-F84C-7C80D54F8FAE}"/>
              </a:ext>
            </a:extLst>
          </p:cNvPr>
          <p:cNvSpPr/>
          <p:nvPr/>
        </p:nvSpPr>
        <p:spPr>
          <a:xfrm>
            <a:off x="3998838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3CE84F-6DA4-7E3A-D208-CE7ADADE8F3C}"/>
              </a:ext>
            </a:extLst>
          </p:cNvPr>
          <p:cNvSpPr/>
          <p:nvPr/>
        </p:nvSpPr>
        <p:spPr>
          <a:xfrm>
            <a:off x="5475213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35EE0-EAB3-21BC-2781-ABB2CD5FC443}"/>
              </a:ext>
            </a:extLst>
          </p:cNvPr>
          <p:cNvSpPr/>
          <p:nvPr/>
        </p:nvSpPr>
        <p:spPr>
          <a:xfrm>
            <a:off x="6365121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A4BC9D-0706-E84F-1FBD-94015367EE1E}"/>
              </a:ext>
            </a:extLst>
          </p:cNvPr>
          <p:cNvSpPr/>
          <p:nvPr/>
        </p:nvSpPr>
        <p:spPr>
          <a:xfrm>
            <a:off x="7483628" y="35677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8F38BC-F828-FD1D-EEB1-DB13ACEE0B7A}"/>
              </a:ext>
            </a:extLst>
          </p:cNvPr>
          <p:cNvSpPr/>
          <p:nvPr/>
        </p:nvSpPr>
        <p:spPr>
          <a:xfrm>
            <a:off x="8143575" y="35677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0AD039-D755-CD09-4375-A9303388675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668865" y="1936980"/>
            <a:ext cx="1241273" cy="634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4CCDF4-D072-0968-F626-6AEC7A140DD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910138" y="1936980"/>
            <a:ext cx="1580318" cy="634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54EC1C-24F7-6071-CE50-E58FCD06AAB7}"/>
              </a:ext>
            </a:extLst>
          </p:cNvPr>
          <p:cNvCxnSpPr>
            <a:cxnSpLocks/>
          </p:cNvCxnSpPr>
          <p:nvPr/>
        </p:nvCxnSpPr>
        <p:spPr>
          <a:xfrm flipH="1">
            <a:off x="2882107" y="3131001"/>
            <a:ext cx="466177" cy="4367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F20B5E-FACA-8FB6-F2E8-39A16A72C26A}"/>
              </a:ext>
            </a:extLst>
          </p:cNvPr>
          <p:cNvCxnSpPr>
            <a:cxnSpLocks/>
          </p:cNvCxnSpPr>
          <p:nvPr/>
        </p:nvCxnSpPr>
        <p:spPr>
          <a:xfrm>
            <a:off x="3959527" y="3131001"/>
            <a:ext cx="359950" cy="450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5F8B07-A5DB-E2FB-2626-9E03487A15A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672383" y="3131003"/>
            <a:ext cx="527411" cy="4367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42AA1F-F4CE-823F-C062-F1BBBD72B901}"/>
              </a:ext>
            </a:extLst>
          </p:cNvPr>
          <p:cNvCxnSpPr>
            <a:cxnSpLocks/>
          </p:cNvCxnSpPr>
          <p:nvPr/>
        </p:nvCxnSpPr>
        <p:spPr>
          <a:xfrm>
            <a:off x="6529767" y="3142794"/>
            <a:ext cx="114506" cy="4485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66159C-249F-DE31-3545-7AEB5AF6ABD8}"/>
              </a:ext>
            </a:extLst>
          </p:cNvPr>
          <p:cNvCxnSpPr>
            <a:cxnSpLocks/>
          </p:cNvCxnSpPr>
          <p:nvPr/>
        </p:nvCxnSpPr>
        <p:spPr>
          <a:xfrm>
            <a:off x="7203795" y="3131001"/>
            <a:ext cx="939780" cy="4705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FAF471-6D8F-08AE-455E-3261F6C08469}"/>
              </a:ext>
            </a:extLst>
          </p:cNvPr>
          <p:cNvSpPr txBox="1"/>
          <p:nvPr/>
        </p:nvSpPr>
        <p:spPr>
          <a:xfrm>
            <a:off x="5712738" y="4243667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16&lt;17&lt;18, so we go to the 2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E84220-B997-5C2A-1189-8E3ACEB1BFF3}"/>
              </a:ext>
            </a:extLst>
          </p:cNvPr>
          <p:cNvSpPr txBox="1"/>
          <p:nvPr/>
        </p:nvSpPr>
        <p:spPr>
          <a:xfrm>
            <a:off x="5710998" y="1568674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17&gt;11, so we go to the right child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7BFB6E-B884-A976-870A-C5A54088557D}"/>
              </a:ext>
            </a:extLst>
          </p:cNvPr>
          <p:cNvSpPr txBox="1"/>
          <p:nvPr/>
        </p:nvSpPr>
        <p:spPr>
          <a:xfrm>
            <a:off x="5627047" y="4125279"/>
            <a:ext cx="246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 found out 17!!!</a:t>
            </a:r>
          </a:p>
        </p:txBody>
      </p:sp>
    </p:spTree>
    <p:extLst>
      <p:ext uri="{BB962C8B-B14F-4D97-AF65-F5344CB8AC3E}">
        <p14:creationId xmlns:p14="http://schemas.microsoft.com/office/powerpoint/2010/main" val="779038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E3B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4" grpId="0"/>
      <p:bldP spid="34" grpId="1"/>
      <p:bldP spid="33" grpId="0"/>
      <p:bldP spid="33" grpId="1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0933EA-2239-38B8-905B-918F3CB5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733" y="1571476"/>
            <a:ext cx="55880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 case Time complexity: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case Time complexity: O(log 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case Time complexity: O(log 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case Space complexity: O(n)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 case Space complexity: O(n)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89633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541061" y="2342385"/>
            <a:ext cx="3735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3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. DELETION</a:t>
            </a:r>
          </a:p>
        </p:txBody>
      </p:sp>
    </p:spTree>
    <p:extLst>
      <p:ext uri="{BB962C8B-B14F-4D97-AF65-F5344CB8AC3E}">
        <p14:creationId xmlns:p14="http://schemas.microsoft.com/office/powerpoint/2010/main" val="311548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ABD0-3ADB-335A-72EE-C24E22F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975757"/>
            <a:ext cx="8246070" cy="280271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can have a maximum of m children.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can contain a maximum of m – 1 keys.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should have a minimum of ⌈m/2⌉ children. </a:t>
            </a:r>
          </a:p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(except root node) should contain a minimum of ⌈m/2⌉ - 1 keys.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22D0B-D362-7BCF-58EA-8F346B2083F5}"/>
              </a:ext>
            </a:extLst>
          </p:cNvPr>
          <p:cNvSpPr/>
          <p:nvPr/>
        </p:nvSpPr>
        <p:spPr>
          <a:xfrm>
            <a:off x="1469811" y="691618"/>
            <a:ext cx="6057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REMIND: PROPERTY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9412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TERMS: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DAD73-C607-6066-121E-D7077D7C38AA}"/>
              </a:ext>
            </a:extLst>
          </p:cNvPr>
          <p:cNvSpPr txBox="1"/>
          <p:nvPr/>
        </p:nvSpPr>
        <p:spPr>
          <a:xfrm>
            <a:off x="1934936" y="963386"/>
            <a:ext cx="607422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Predecessor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largest key on the left child of a node is called its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predecessor.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Successor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key on the right child of a node is called its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0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78" y="0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1241014" y="635541"/>
            <a:ext cx="76942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1. REMOVE A KEY IN LEAF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E8E64-7644-C7F6-AC40-32B66809F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33220" b="-10564"/>
          <a:stretch/>
        </p:blipFill>
        <p:spPr>
          <a:xfrm>
            <a:off x="237671" y="1551938"/>
            <a:ext cx="4334329" cy="29560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9E160D-F733-C189-68C0-775BA717367B}"/>
              </a:ext>
            </a:extLst>
          </p:cNvPr>
          <p:cNvSpPr txBox="1"/>
          <p:nvPr/>
        </p:nvSpPr>
        <p:spPr>
          <a:xfrm>
            <a:off x="3282043" y="1819834"/>
            <a:ext cx="5521097" cy="1539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will remove 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idx</a:t>
            </a:r>
            <a:r>
              <a:rPr lang="en-US" sz="2800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in a leaf node and arrange other numbers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312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D0A920-29DF-B913-0812-F2EBB425D451}"/>
              </a:ext>
            </a:extLst>
          </p:cNvPr>
          <p:cNvSpPr/>
          <p:nvPr/>
        </p:nvSpPr>
        <p:spPr>
          <a:xfrm>
            <a:off x="2674482" y="1691358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888B09-EF06-0EF1-3932-41C0FA91ABB7}"/>
              </a:ext>
            </a:extLst>
          </p:cNvPr>
          <p:cNvSpPr/>
          <p:nvPr/>
        </p:nvSpPr>
        <p:spPr>
          <a:xfrm>
            <a:off x="3579358" y="1691358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CC28CF-C1C4-4889-33CE-9975C07B7E2A}"/>
              </a:ext>
            </a:extLst>
          </p:cNvPr>
          <p:cNvSpPr/>
          <p:nvPr/>
        </p:nvSpPr>
        <p:spPr>
          <a:xfrm>
            <a:off x="4466548" y="1691357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3F88C7-50F7-9CDA-A3A0-207D0EE7B9A4}"/>
              </a:ext>
            </a:extLst>
          </p:cNvPr>
          <p:cNvSpPr/>
          <p:nvPr/>
        </p:nvSpPr>
        <p:spPr>
          <a:xfrm>
            <a:off x="6219146" y="1691357"/>
            <a:ext cx="896033" cy="725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B705AD-641B-3DB3-64A3-39122DD0640A}"/>
              </a:ext>
            </a:extLst>
          </p:cNvPr>
          <p:cNvSpPr/>
          <p:nvPr/>
        </p:nvSpPr>
        <p:spPr>
          <a:xfrm>
            <a:off x="5362581" y="1691358"/>
            <a:ext cx="856565" cy="725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4E660F-9626-2C13-59F7-DA4507D35876}"/>
              </a:ext>
            </a:extLst>
          </p:cNvPr>
          <p:cNvSpPr/>
          <p:nvPr/>
        </p:nvSpPr>
        <p:spPr>
          <a:xfrm>
            <a:off x="4475391" y="1691356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C94125-37D2-DD30-E356-65E817DB8529}"/>
              </a:ext>
            </a:extLst>
          </p:cNvPr>
          <p:cNvSpPr/>
          <p:nvPr/>
        </p:nvSpPr>
        <p:spPr>
          <a:xfrm>
            <a:off x="5380267" y="1691356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5621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9584 -4.0740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09791 -0.002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5" grpId="1" animBg="1"/>
      <p:bldP spid="26" grpId="0" animBg="1"/>
      <p:bldP spid="26" grpId="1" animBg="1"/>
      <p:bldP spid="30" grpId="0" animBg="1"/>
      <p:bldP spid="3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78" y="0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2222678" y="562063"/>
            <a:ext cx="47722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2. REPLACE A NODE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0997E-E536-07AD-08E7-38D619FA6F98}"/>
              </a:ext>
            </a:extLst>
          </p:cNvPr>
          <p:cNvSpPr txBox="1"/>
          <p:nvPr/>
        </p:nvSpPr>
        <p:spPr>
          <a:xfrm>
            <a:off x="4898571" y="3061784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 By a successor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23D35-4D9C-0BBA-3F8B-B61A506306B8}"/>
              </a:ext>
            </a:extLst>
          </p:cNvPr>
          <p:cNvSpPr txBox="1"/>
          <p:nvPr/>
        </p:nvSpPr>
        <p:spPr>
          <a:xfrm>
            <a:off x="4898572" y="1416513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By a predecessor node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DD77C-2CE1-8044-C613-607940F1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52" y="1267462"/>
            <a:ext cx="4447496" cy="33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170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B3D8-4C70-4994-8182-7C0F340E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406537"/>
            <a:ext cx="7220470" cy="232878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data structures for programming, we already learned about some data structures such as: binary tree and 2-3 tree, etc.; which are very useful for programming.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67A619E-007A-45EA-888E-C96A0B524E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78117" y="2626929"/>
            <a:ext cx="5943600" cy="2324100"/>
          </a:xfrm>
          <a:prstGeom prst="rect">
            <a:avLst/>
          </a:prstGeom>
          <a:ln/>
        </p:spPr>
      </p:pic>
      <p:pic>
        <p:nvPicPr>
          <p:cNvPr id="5" name="image6.png">
            <a:extLst>
              <a:ext uri="{FF2B5EF4-FFF2-40B4-BE49-F238E27FC236}">
                <a16:creationId xmlns:a16="http://schemas.microsoft.com/office/drawing/2014/main" id="{484B5680-E3F9-4F41-8516-B307CA20E65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78117" y="2506279"/>
            <a:ext cx="5943600" cy="2565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404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08642E-6 L 1.38889E-6 -0.087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339110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3.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MERGE 2 CHILDREN</a:t>
            </a:r>
          </a:p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OF A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NODE</a:t>
            </a:r>
            <a:endParaRPr 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AC5DF-7EAA-4C1E-1AA8-38DFA0794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11" b="3009"/>
          <a:stretch/>
        </p:blipFill>
        <p:spPr>
          <a:xfrm>
            <a:off x="70370" y="339110"/>
            <a:ext cx="3489897" cy="4791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2DE42-7111-551B-1C72-6BD2BA48B583}"/>
              </a:ext>
            </a:extLst>
          </p:cNvPr>
          <p:cNvSpPr txBox="1"/>
          <p:nvPr/>
        </p:nvSpPr>
        <p:spPr>
          <a:xfrm>
            <a:off x="2369609" y="2031215"/>
            <a:ext cx="6644754" cy="1332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will merge 2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idx</a:t>
            </a:r>
            <a:r>
              <a:rPr lang="en-US" sz="2400" b="1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(idx+1)</a:t>
            </a:r>
            <a:r>
              <a:rPr lang="en-US" sz="2400" b="1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b="1" i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 of a node into 1 child. Then, merge their children also. 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32569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461888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4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. RE</a:t>
            </a:r>
            <a:r>
              <a:rPr lang="en-US" sz="4400" b="1" dirty="0">
                <a:ln/>
                <a:solidFill>
                  <a:schemeClr val="accent4"/>
                </a:solidFill>
              </a:rPr>
              <a:t>MOVE A KEY IN AN INTERNAL NODE.</a:t>
            </a:r>
            <a:endParaRPr 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2DE42-7111-551B-1C72-6BD2BA48B583}"/>
              </a:ext>
            </a:extLst>
          </p:cNvPr>
          <p:cNvSpPr txBox="1"/>
          <p:nvPr/>
        </p:nvSpPr>
        <p:spPr>
          <a:xfrm>
            <a:off x="2830667" y="1719527"/>
            <a:ext cx="6644754" cy="417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3 main cases for this operation:</a:t>
            </a:r>
            <a:endParaRPr lang="en-US" sz="20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805B19-EE12-0389-9CD5-C3B6C2962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r="31429"/>
          <a:stretch/>
        </p:blipFill>
        <p:spPr>
          <a:xfrm>
            <a:off x="0" y="339110"/>
            <a:ext cx="3733800" cy="4863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1FE032-7520-9506-8F8B-679984B89210}"/>
              </a:ext>
            </a:extLst>
          </p:cNvPr>
          <p:cNvSpPr txBox="1"/>
          <p:nvPr/>
        </p:nvSpPr>
        <p:spPr>
          <a:xfrm>
            <a:off x="3988703" y="2137077"/>
            <a:ext cx="4927146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internal node, which is deleted, is replaced by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predecessor if the left child has more than the minimum number of keys.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3B16F6-9D0D-52CF-4B86-E6FB3B2EFFBA}"/>
              </a:ext>
            </a:extLst>
          </p:cNvPr>
          <p:cNvCxnSpPr>
            <a:cxnSpLocks/>
          </p:cNvCxnSpPr>
          <p:nvPr/>
        </p:nvCxnSpPr>
        <p:spPr>
          <a:xfrm>
            <a:off x="2971800" y="1996119"/>
            <a:ext cx="1167493" cy="36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EE40E7-ECFC-2558-76E0-757B030441A9}"/>
              </a:ext>
            </a:extLst>
          </p:cNvPr>
          <p:cNvSpPr txBox="1"/>
          <p:nvPr/>
        </p:nvSpPr>
        <p:spPr>
          <a:xfrm>
            <a:off x="3988703" y="2929514"/>
            <a:ext cx="4751614" cy="125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internal node, which is deleted, is replaced by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successor if the right child has more than the minimum number of keys.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5025FF-276D-E09D-8345-AC8284464C7B}"/>
              </a:ext>
            </a:extLst>
          </p:cNvPr>
          <p:cNvCxnSpPr>
            <a:cxnSpLocks/>
          </p:cNvCxnSpPr>
          <p:nvPr/>
        </p:nvCxnSpPr>
        <p:spPr>
          <a:xfrm>
            <a:off x="2975426" y="3135900"/>
            <a:ext cx="1163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8A244C-F185-556C-4EB2-36D6B69995D8}"/>
              </a:ext>
            </a:extLst>
          </p:cNvPr>
          <p:cNvSpPr txBox="1"/>
          <p:nvPr/>
        </p:nvSpPr>
        <p:spPr>
          <a:xfrm>
            <a:off x="4077856" y="3999417"/>
            <a:ext cx="4748840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If either child has exactly a minimum number of keys then, merge the left and the right children. 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AFD9C9-ED81-53A2-B800-46CE7C886DF7}"/>
              </a:ext>
            </a:extLst>
          </p:cNvPr>
          <p:cNvCxnSpPr>
            <a:cxnSpLocks/>
          </p:cNvCxnSpPr>
          <p:nvPr/>
        </p:nvCxnSpPr>
        <p:spPr>
          <a:xfrm>
            <a:off x="2975426" y="4181716"/>
            <a:ext cx="1163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823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3" grpId="0"/>
      <p:bldP spid="13" grpId="1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D973-BB45-1ABE-B9E5-01E1DA9D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61996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ADDITIONAL FUNCTION: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DA2D8-1D99-56F4-072B-B62C04D94AE6}"/>
              </a:ext>
            </a:extLst>
          </p:cNvPr>
          <p:cNvSpPr/>
          <p:nvPr/>
        </p:nvSpPr>
        <p:spPr>
          <a:xfrm>
            <a:off x="1637126" y="405873"/>
            <a:ext cx="5869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5.BORROW A NODE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2A165C-C0B6-883F-2906-AD1262A7D7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8001"/>
          <a:stretch/>
        </p:blipFill>
        <p:spPr>
          <a:xfrm>
            <a:off x="4399504" y="1162837"/>
            <a:ext cx="3446374" cy="3896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4F0B66-2336-A448-9064-5ADF1C89C7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08"/>
          <a:stretch/>
        </p:blipFill>
        <p:spPr>
          <a:xfrm>
            <a:off x="971549" y="1162836"/>
            <a:ext cx="3216729" cy="38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980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649" y="0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1676400" y="461888"/>
            <a:ext cx="74943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5.BORROW A NODE FROM THE PREVIOUS AND 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73A746-4D5C-4E0E-3EB1-88222EBE3718}"/>
              </a:ext>
            </a:extLst>
          </p:cNvPr>
          <p:cNvSpPr txBox="1"/>
          <p:nvPr/>
        </p:nvSpPr>
        <p:spPr>
          <a:xfrm>
            <a:off x="2273300" y="1898240"/>
            <a:ext cx="6413500" cy="260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2 functions help us borrow the node from their children, the next children or the previous child of a key (for shorter, we can understand it as a left child or right child of a key) and keep the property of a B-tree after delete a node in a special case in the next part of the report.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25096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461888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6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. FILL A NODE AFTER DELETE: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D9FB73-5630-9F94-B444-985FD47D6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55"/>
          <a:stretch/>
        </p:blipFill>
        <p:spPr>
          <a:xfrm>
            <a:off x="0" y="1275708"/>
            <a:ext cx="4480560" cy="39187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263603-739A-EDD1-A6EF-467FAA5A416F}"/>
              </a:ext>
            </a:extLst>
          </p:cNvPr>
          <p:cNvSpPr txBox="1"/>
          <p:nvPr/>
        </p:nvSpPr>
        <p:spPr>
          <a:xfrm>
            <a:off x="4573353" y="1908438"/>
            <a:ext cx="4597400" cy="3031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delete a node, there may be some empty space in tree, and we need to fill it to make the tree look “fully”.  The main idea of this function is borrowing a spare key from the next or previous children or merge 2 children into 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34803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C42D-030E-B079-136B-67546079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E627F-2EBA-8635-E63E-18F77B40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So, after these supporting functions, now we go to the main algorithm and operation of delete a number in B-tree, along with example to illustrate:</a:t>
            </a:r>
            <a:endParaRPr lang="en-US" sz="24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1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The key does not exist in the B-tree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It’s easy, no work for that case.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2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493B2625-11A7-F260-8E9F-769A6084514E}"/>
              </a:ext>
            </a:extLst>
          </p:cNvPr>
          <p:cNvSpPr/>
          <p:nvPr/>
        </p:nvSpPr>
        <p:spPr>
          <a:xfrm>
            <a:off x="4220935" y="810760"/>
            <a:ext cx="4825093" cy="2571750"/>
          </a:xfrm>
          <a:prstGeom prst="wedgeEllipseCallout">
            <a:avLst>
              <a:gd name="adj1" fmla="val -74543"/>
              <a:gd name="adj2" fmla="val 948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consider this B-tree for all of case in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king Notes Chicken">
            <a:extLst>
              <a:ext uri="{FF2B5EF4-FFF2-40B4-BE49-F238E27FC236}">
                <a16:creationId xmlns:a16="http://schemas.microsoft.com/office/drawing/2014/main" id="{6899A606-50B4-B4BA-C69D-917B0A65F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21" y="81892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75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C05FF8B-9560-E15E-1CB8-E6C74F94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B-TREE – DEGREE: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C533BB-1889-A0A5-4199-0D6DB4BE6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226" y="2105032"/>
            <a:ext cx="8246070" cy="2576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52259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9"/>
            <a:ext cx="7002851" cy="3072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deletion of the key does not violate the property of the minimum number of keys a node should hold. Then just remove it as normal.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28848130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2106" y="139262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4936" y="1941958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2053" y="139262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6082" y="3212330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7104" y="267488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6233" y="3259906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7157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41775" y="3235346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9395" y="384368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2053" y="1960091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4962" y="265307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6109" y="384705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6259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6954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6901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5556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6175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00145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8186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8133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6848" y="3246398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6128" y="3235346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8740" y="38528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9330" y="38528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72000" y="1941958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8324" y="3229493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81258" y="3238846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40782" y="3215697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8AF255-EFC8-93D2-7C59-F96AEF682706}"/>
              </a:ext>
            </a:extLst>
          </p:cNvPr>
          <p:cNvSpPr txBox="1"/>
          <p:nvPr/>
        </p:nvSpPr>
        <p:spPr>
          <a:xfrm>
            <a:off x="4572000" y="759635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30449-BAC0-CB35-4343-101E86A384FC}"/>
              </a:ext>
            </a:extLst>
          </p:cNvPr>
          <p:cNvSpPr/>
          <p:nvPr/>
        </p:nvSpPr>
        <p:spPr>
          <a:xfrm>
            <a:off x="4176683" y="384705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107731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7" grpId="1" animBg="1"/>
      <p:bldP spid="3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9FD-2A69-40C1-9716-9E4F9ADD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73" y="548878"/>
            <a:ext cx="3882477" cy="87153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E89B-8D07-475E-A958-0BA8D3B5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545" y="1420416"/>
            <a:ext cx="3523593" cy="351829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come to the generalized form of these data structures, which is called: M-Way tree. </a:t>
            </a:r>
          </a:p>
          <a:p>
            <a:pPr algn="just"/>
            <a:r>
              <a:rPr lang="en-US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3-Ways Tree</a:t>
            </a:r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ABF8B9FF-6CF3-4C98-ABD9-FA55D13DD28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39005" y="630621"/>
            <a:ext cx="4955222" cy="34430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9618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deletion of the key violates the property of the minimum number of keys a node should hold. In this case, we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borrow a key from its immediate neighboring sibling node in the order of left to right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First, visit the immediate left sibling. If the left sibling node has more than a minimum number of keys, then borrow a key from this node.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Else, check to borrow from the immediate right sibling node.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2627851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323572" y="159673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76402" y="2146065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83519" y="159673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507548" y="3416437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78570" y="287899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707699" y="3464013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918623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3013241" y="3439453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520861" y="404779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83519" y="2164198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346428" y="285718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77575" y="405115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77725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508420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168367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427022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87641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71611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949652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609599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828314" y="3450505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167594" y="3439453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440206" y="40569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340796" y="40569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643466" y="2146065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909790" y="3433600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552724" y="3442953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712248" y="3419804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82FFEA-AB06-B9FA-F6E8-4A29770D2EE6}"/>
              </a:ext>
            </a:extLst>
          </p:cNvPr>
          <p:cNvSpPr txBox="1"/>
          <p:nvPr/>
        </p:nvSpPr>
        <p:spPr>
          <a:xfrm>
            <a:off x="4828314" y="852912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35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2518F6-70D0-4EA2-60D4-F8B44256DCC8}"/>
              </a:ext>
            </a:extLst>
          </p:cNvPr>
          <p:cNvCxnSpPr>
            <a:cxnSpLocks/>
          </p:cNvCxnSpPr>
          <p:nvPr/>
        </p:nvCxnSpPr>
        <p:spPr>
          <a:xfrm>
            <a:off x="4768475" y="3428321"/>
            <a:ext cx="1033109" cy="65637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37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3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16667E-6 1.23457E-7 L -0.04826 -0.2290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46914E-6 L 0.14323 0.231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3" y="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5" grpId="1" animBg="1"/>
      <p:bldP spid="37" grpId="0" animBg="1"/>
      <p:bldP spid="3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both the immediate sibling nodes already have a minimum number of keys, then merge the node with either the left sibling node or the right sibling node. This merging is done through the parent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518033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0094" y="169470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2924" y="2244036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0041" y="169470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4070" y="3514408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5092" y="297696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4221" y="3561984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5145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39763" y="3537424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7383" y="414576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0041" y="2262169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2950" y="295515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4097" y="414913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4247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4942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4889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3544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4163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398133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6174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6121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4836" y="3548476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4116" y="3537424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6728" y="415488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7318" y="415488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69988" y="2244036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6312" y="3531571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79246" y="3540924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38770" y="3517775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3AECAC3-605D-A730-3CBE-600C784ED085}"/>
              </a:ext>
            </a:extLst>
          </p:cNvPr>
          <p:cNvSpPr txBox="1"/>
          <p:nvPr/>
        </p:nvSpPr>
        <p:spPr>
          <a:xfrm>
            <a:off x="4828314" y="852912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55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D42BA2-D13A-8B30-469D-97DDA4EF4A09}"/>
              </a:ext>
            </a:extLst>
          </p:cNvPr>
          <p:cNvSpPr/>
          <p:nvPr/>
        </p:nvSpPr>
        <p:spPr>
          <a:xfrm>
            <a:off x="6435096" y="414744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8D98B5-1D41-32D8-4D95-79397CD38A00}"/>
              </a:ext>
            </a:extLst>
          </p:cNvPr>
          <p:cNvSpPr/>
          <p:nvPr/>
        </p:nvSpPr>
        <p:spPr>
          <a:xfrm>
            <a:off x="7095043" y="414744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9D6A94-29C9-AAC0-B49B-E0E358F18C97}"/>
              </a:ext>
            </a:extLst>
          </p:cNvPr>
          <p:cNvCxnSpPr>
            <a:cxnSpLocks/>
          </p:cNvCxnSpPr>
          <p:nvPr/>
        </p:nvCxnSpPr>
        <p:spPr>
          <a:xfrm flipH="1">
            <a:off x="6964036" y="3585301"/>
            <a:ext cx="541056" cy="57642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0.03038 0.2287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11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47" grpId="0" animBg="1"/>
      <p:bldP spid="30" grpId="0"/>
      <p:bldP spid="38" grpId="0" animBg="1"/>
      <p:bldP spid="4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internal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internal node, which is deleted, is replaced by 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predecessor or successor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left child has more than the minimum number of keys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801271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2106" y="19151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4936" y="2464473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2053" y="19151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6082" y="3734845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7104" y="31974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6233" y="3782421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7157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41775" y="3757861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9395" y="436619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2053" y="2482606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4962" y="317559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6109" y="43695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6259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6954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6901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5556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6175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00145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8186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8133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6848" y="3768913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6128" y="3757861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8740" y="437531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9330" y="437531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72000" y="2464473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8324" y="3752008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81258" y="3761361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40782" y="3738212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E1895D-1D8F-CE92-8FB2-40310A7328D9}"/>
              </a:ext>
            </a:extLst>
          </p:cNvPr>
          <p:cNvSpPr txBox="1"/>
          <p:nvPr/>
        </p:nvSpPr>
        <p:spPr>
          <a:xfrm>
            <a:off x="4821312" y="929827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33</a:t>
            </a:r>
          </a:p>
        </p:txBody>
      </p:sp>
    </p:spTree>
    <p:extLst>
      <p:ext uri="{BB962C8B-B14F-4D97-AF65-F5344CB8AC3E}">
        <p14:creationId xmlns:p14="http://schemas.microsoft.com/office/powerpoint/2010/main" val="313663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4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1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7284E-6 L -0.04826 -0.2287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internal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either child has exactly a minimum number of keys then,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left and the right children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98840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315408" y="176002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68238" y="2309351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75355" y="176002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99384" y="3579723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70406" y="304227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99535" y="3627299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910459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3005077" y="3602739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512697" y="421107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75355" y="2327484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338264" y="302047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69411" y="421444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69561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500256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160203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418858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79477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63447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941488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601435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820150" y="3613791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159430" y="3602739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432042" y="42201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332632" y="42201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635302" y="2309351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901626" y="3596886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544560" y="3606239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704084" y="3583090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1322B5E-5949-6091-6B91-9AD344B3B256}"/>
              </a:ext>
            </a:extLst>
          </p:cNvPr>
          <p:cNvSpPr txBox="1"/>
          <p:nvPr/>
        </p:nvSpPr>
        <p:spPr>
          <a:xfrm>
            <a:off x="4820150" y="1084949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50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BF1DE3-96B8-6EB9-B9CE-832024CE6BFF}"/>
              </a:ext>
            </a:extLst>
          </p:cNvPr>
          <p:cNvSpPr/>
          <p:nvPr/>
        </p:nvSpPr>
        <p:spPr>
          <a:xfrm>
            <a:off x="6766470" y="422019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55B41B-7EBA-258C-C9D0-FC0B33EC968B}"/>
              </a:ext>
            </a:extLst>
          </p:cNvPr>
          <p:cNvCxnSpPr>
            <a:cxnSpLocks/>
          </p:cNvCxnSpPr>
          <p:nvPr/>
        </p:nvCxnSpPr>
        <p:spPr>
          <a:xfrm flipH="1">
            <a:off x="7116322" y="3577339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98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02761 -0.0049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2" grpId="1" animBg="1"/>
      <p:bldP spid="30" grpId="0"/>
      <p:bldP spid="3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649" y="601208"/>
            <a:ext cx="7574351" cy="439533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4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Shrinking the tree.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case, 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height of the tree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shrinks.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target key lies in an internal node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the deletion of the key leads to a fewer number of keys in the node (i.e. less than the minimum required), then look for the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predecessor and the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successor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If both the children contain a minimum number of keys then, borrowing cannot take place. This leads to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i.e. merging the children.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Again, look for the sibling to borrow a key. But, if the sibling also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 only a minimum number of keys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then,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node with the sibling along with the parent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Arrange the children accordingly (increasing order).</a:t>
            </a:r>
            <a:endParaRPr lang="en-US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578" y="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41739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058638" y="3212497"/>
            <a:ext cx="523651" cy="86704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830211" y="136662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2743408" y="1925878"/>
            <a:ext cx="1263744" cy="75947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742923" y="3212497"/>
            <a:ext cx="630475" cy="8242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5712575" y="4051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 flipH="1">
            <a:off x="4574911" y="3212497"/>
            <a:ext cx="273980" cy="87930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3252315" y="40795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4267529" y="407954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412949" y="403671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2398692" y="26532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756321" y="26532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267529" y="1925878"/>
            <a:ext cx="818766" cy="72736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281569" y="3212497"/>
            <a:ext cx="760980" cy="83898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B79AD16-0F17-CF14-C6B7-7381802BDD73}"/>
              </a:ext>
            </a:extLst>
          </p:cNvPr>
          <p:cNvSpPr txBox="1"/>
          <p:nvPr/>
        </p:nvSpPr>
        <p:spPr>
          <a:xfrm>
            <a:off x="4996543" y="856056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44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D56808A-65B7-2F50-8B98-E9EBAE0E01E2}"/>
              </a:ext>
            </a:extLst>
          </p:cNvPr>
          <p:cNvCxnSpPr>
            <a:cxnSpLocks/>
          </p:cNvCxnSpPr>
          <p:nvPr/>
        </p:nvCxnSpPr>
        <p:spPr>
          <a:xfrm>
            <a:off x="3711227" y="3212497"/>
            <a:ext cx="1886451" cy="8242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2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7284E-6 L -0.08264 0.24969 " pathEditMode="relative" rAng="0" ptsTypes="AA">
                                      <p:cBhvr>
                                        <p:cTn id="31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2" y="124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463 L 0.08524 -0.00463 " pathEditMode="relative" rAng="0" ptsTypes="AA">
                                      <p:cBhvr>
                                        <p:cTn id="33" dur="2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32" grpId="0" animBg="1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330375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21" y="2429860"/>
            <a:ext cx="6804190" cy="10336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further on the M-Way tree, we will get a more special type of data structure: M-Way search tree.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43235"/>
            <a:ext cx="1406907" cy="1406907"/>
          </a:xfrm>
          <a:prstGeom prst="rect">
            <a:avLst/>
          </a:prstGeom>
        </p:spPr>
      </p:pic>
      <p:pic>
        <p:nvPicPr>
          <p:cNvPr id="8" name="image7.png">
            <a:extLst>
              <a:ext uri="{FF2B5EF4-FFF2-40B4-BE49-F238E27FC236}">
                <a16:creationId xmlns:a16="http://schemas.microsoft.com/office/drawing/2014/main" id="{E4159D04-5332-428E-8FC7-56EA0023E44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00200" y="2103754"/>
            <a:ext cx="5943600" cy="2971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46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2222E-6 -7.40741E-7 L -2.22222E-6 -0.25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7778E-7 4.93827E-7 L 2.77778E-7 -0.25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A538-6D94-4207-EE13-1A41FEE5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0"/>
            <a:ext cx="6805594" cy="725349"/>
          </a:xfrm>
        </p:spPr>
        <p:txBody>
          <a:bodyPr anchor="ctr">
            <a:normAutofit fontScale="90000"/>
          </a:bodyPr>
          <a:lstStyle/>
          <a:p>
            <a:r>
              <a:rPr lang="en-US" sz="4400" b="1" dirty="0">
                <a:effectLst/>
              </a:rPr>
              <a:t>IMPLEMENTATION: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D3E6477-D67F-6FF6-199F-A1F4BAB40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715" y="644978"/>
            <a:ext cx="5436281" cy="4498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1320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B410-5E9B-ABA6-D3B7-1D117E99E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1"/>
            <a:ext cx="6488500" cy="142875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Best case Time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O(log 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Average case Space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Worst case Space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08118"/>
      </p:ext>
    </p:extLst>
  </p:cSld>
  <p:clrMapOvr>
    <a:masterClrMapping/>
  </p:clrMapOvr>
  <p:transition spd="slow">
    <p:wip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C10-8FC1-ECBE-4A8B-1FBD55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4" y="744220"/>
            <a:ext cx="3780067" cy="763526"/>
          </a:xfrm>
        </p:spPr>
        <p:txBody>
          <a:bodyPr/>
          <a:lstStyle/>
          <a:p>
            <a:r>
              <a:rPr lang="en-US" b="1" dirty="0"/>
              <a:t>QUESTION:</a:t>
            </a:r>
          </a:p>
        </p:txBody>
      </p:sp>
      <p:pic>
        <p:nvPicPr>
          <p:cNvPr id="5" name="Content Placeholder 4" descr="Question Zutto">
            <a:extLst>
              <a:ext uri="{FF2B5EF4-FFF2-40B4-BE49-F238E27FC236}">
                <a16:creationId xmlns:a16="http://schemas.microsoft.com/office/drawing/2014/main" id="{F817B647-C56B-4A76-D6DC-1BFF74D2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91" y="128588"/>
            <a:ext cx="3163887" cy="316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4751C-293E-0D5B-693F-30AEF0EC5E4B}"/>
              </a:ext>
            </a:extLst>
          </p:cNvPr>
          <p:cNvSpPr txBox="1"/>
          <p:nvPr/>
        </p:nvSpPr>
        <p:spPr>
          <a:xfrm>
            <a:off x="3118758" y="1507746"/>
            <a:ext cx="5110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Calculate the maximum numbers of keys can have in a B-Tree of Order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height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Give the formula of the answer base on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Explain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835F1-0AA4-C000-8280-06D131378866}"/>
                  </a:ext>
                </a:extLst>
              </p:cNvPr>
              <p:cNvSpPr txBox="1"/>
              <p:nvPr/>
            </p:nvSpPr>
            <p:spPr>
              <a:xfrm>
                <a:off x="3539217" y="3228611"/>
                <a:ext cx="3195555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𝐴𝑛𝑠𝑤𝑒𝑟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835F1-0AA4-C000-8280-06D131378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217" y="3228611"/>
                <a:ext cx="3195555" cy="43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7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C10-8FC1-ECBE-4A8B-1FBD55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4" y="744220"/>
            <a:ext cx="3780067" cy="763526"/>
          </a:xfrm>
        </p:spPr>
        <p:txBody>
          <a:bodyPr/>
          <a:lstStyle/>
          <a:p>
            <a:r>
              <a:rPr lang="en-US" b="1" dirty="0"/>
              <a:t>QUESTION:</a:t>
            </a:r>
          </a:p>
        </p:txBody>
      </p:sp>
      <p:pic>
        <p:nvPicPr>
          <p:cNvPr id="5" name="Content Placeholder 4" descr="Question Zutto">
            <a:extLst>
              <a:ext uri="{FF2B5EF4-FFF2-40B4-BE49-F238E27FC236}">
                <a16:creationId xmlns:a16="http://schemas.microsoft.com/office/drawing/2014/main" id="{F817B647-C56B-4A76-D6DC-1BFF74D2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91" y="128588"/>
            <a:ext cx="3163887" cy="316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4751C-293E-0D5B-693F-30AEF0EC5E4B}"/>
              </a:ext>
            </a:extLst>
          </p:cNvPr>
          <p:cNvSpPr txBox="1"/>
          <p:nvPr/>
        </p:nvSpPr>
        <p:spPr>
          <a:xfrm>
            <a:off x="3118758" y="1507746"/>
            <a:ext cx="5110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When discussion about the operation on deletion, we have this case: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E2635-6EA6-8CA7-665A-D209A13CF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62" y="2378390"/>
            <a:ext cx="5607338" cy="1257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ED651D-EF1B-92D3-E1CF-0AF880219377}"/>
              </a:ext>
            </a:extLst>
          </p:cNvPr>
          <p:cNvSpPr txBox="1"/>
          <p:nvPr/>
        </p:nvSpPr>
        <p:spPr>
          <a:xfrm>
            <a:off x="3118758" y="3635755"/>
            <a:ext cx="5110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why after this operation, the B-tree still maintain it’s property?</a:t>
            </a:r>
          </a:p>
        </p:txBody>
      </p:sp>
    </p:spTree>
    <p:extLst>
      <p:ext uri="{BB962C8B-B14F-4D97-AF65-F5344CB8AC3E}">
        <p14:creationId xmlns:p14="http://schemas.microsoft.com/office/powerpoint/2010/main" val="21919747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0C23-5084-1EF9-6625-364B96F0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5" y="365025"/>
            <a:ext cx="8259098" cy="763526"/>
          </a:xfrm>
        </p:spPr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D58D-44B7-3D79-04A7-B968D5B5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128552"/>
            <a:ext cx="8246070" cy="364992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 remind a little bit on the property of B-tree: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should have a minimum of m/2 children. </a:t>
            </a:r>
          </a:p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(except root node) should contain a minimum of m/2 - 1 keys.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Therefore , the number of keys and children in the node of a tree is acceptable in this B-tree after merging, beside that, we can check other </a:t>
            </a: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property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hence the B-tree still maintain it’s property.</a:t>
            </a:r>
          </a:p>
        </p:txBody>
      </p:sp>
    </p:spTree>
    <p:extLst>
      <p:ext uri="{BB962C8B-B14F-4D97-AF65-F5344CB8AC3E}">
        <p14:creationId xmlns:p14="http://schemas.microsoft.com/office/powerpoint/2010/main" val="1798048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47B33B7-F9E1-1183-8914-5FBFB35A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67" y="3600449"/>
            <a:ext cx="5486400" cy="42505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	THANK YOU FOR LISTENING</a:t>
            </a:r>
          </a:p>
        </p:txBody>
      </p:sp>
      <p:pic>
        <p:nvPicPr>
          <p:cNvPr id="4" name="Picture 3" descr="Thank You Teodor the Cat">
            <a:extLst>
              <a:ext uri="{FF2B5EF4-FFF2-40B4-BE49-F238E27FC236}">
                <a16:creationId xmlns:a16="http://schemas.microsoft.com/office/drawing/2014/main" id="{7CE7A100-C02E-5FF3-1EA4-B243A065C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38" y="459581"/>
            <a:ext cx="3086100" cy="3086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662E-6BB0-4344-9813-D3671B88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19" y="567559"/>
            <a:ext cx="6828503" cy="1064172"/>
          </a:xfrm>
        </p:spPr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deeper on the M-way search tree we get a more specific type of data structure :</a:t>
            </a:r>
            <a:endParaRPr lang="en-US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2ED7A-BC20-4861-ABFB-806F555B94ED}"/>
              </a:ext>
            </a:extLst>
          </p:cNvPr>
          <p:cNvSpPr txBox="1"/>
          <p:nvPr/>
        </p:nvSpPr>
        <p:spPr>
          <a:xfrm>
            <a:off x="6834350" y="969580"/>
            <a:ext cx="162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B-Tree.</a:t>
            </a:r>
            <a:endParaRPr lang="en-US" sz="3200" dirty="0"/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48ACB77D-9F79-4EE0-A8C2-E7487B5EEC7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17531" y="1956376"/>
            <a:ext cx="5943600" cy="2146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713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6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9CDF6-FF5A-4E91-B68F-6909F00B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69476"/>
            <a:ext cx="7772400" cy="1125140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1.Definition of B-Tree</a:t>
            </a:r>
          </a:p>
        </p:txBody>
      </p:sp>
      <p:pic>
        <p:nvPicPr>
          <p:cNvPr id="5" name="Picture 4" descr="Question Cat">
            <a:extLst>
              <a:ext uri="{FF2B5EF4-FFF2-40B4-BE49-F238E27FC236}">
                <a16:creationId xmlns:a16="http://schemas.microsoft.com/office/drawing/2014/main" id="{9F329CD5-CE16-48C0-BC9D-462C44FCB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7" y="1932096"/>
            <a:ext cx="2619375" cy="2619375"/>
          </a:xfrm>
          <a:prstGeom prst="rect">
            <a:avLst/>
          </a:prstGeom>
        </p:spPr>
      </p:pic>
      <p:pic>
        <p:nvPicPr>
          <p:cNvPr id="11" name="Picture 10" descr="Book open on a deck with a blackboard in the background">
            <a:extLst>
              <a:ext uri="{FF2B5EF4-FFF2-40B4-BE49-F238E27FC236}">
                <a16:creationId xmlns:a16="http://schemas.microsoft.com/office/drawing/2014/main" id="{6229A2CF-E034-446A-A93F-C8C8482F6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14" y="1776084"/>
            <a:ext cx="4783122" cy="31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2952</Words>
  <Application>Microsoft Macintosh PowerPoint</Application>
  <PresentationFormat>On-screen Show (16:9)</PresentationFormat>
  <Paragraphs>391</Paragraphs>
  <Slides>75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Arial</vt:lpstr>
      <vt:lpstr>Calibri</vt:lpstr>
      <vt:lpstr>Cambria Math</vt:lpstr>
      <vt:lpstr>Courier New</vt:lpstr>
      <vt:lpstr>Maven Pro</vt:lpstr>
      <vt:lpstr>Nunito</vt:lpstr>
      <vt:lpstr>Symbol</vt:lpstr>
      <vt:lpstr>Times New Roman</vt:lpstr>
      <vt:lpstr>Wingdings</vt:lpstr>
      <vt:lpstr>Office Theme</vt:lpstr>
      <vt:lpstr>DATA STRUCTURE:</vt:lpstr>
      <vt:lpstr>PowerPoint Presentation</vt:lpstr>
      <vt:lpstr>Review:</vt:lpstr>
      <vt:lpstr>Learn more:</vt:lpstr>
      <vt:lpstr>Therefore, In data structures for programming, we already learned about some data structures such as: binary tree and 2-3 tree, etc.; which are very useful for programming.</vt:lpstr>
      <vt:lpstr>GENERALIZE</vt:lpstr>
      <vt:lpstr>Learn more:</vt:lpstr>
      <vt:lpstr>PowerPoint Presentation</vt:lpstr>
      <vt:lpstr>PowerPoint Presentation</vt:lpstr>
      <vt:lpstr>a. M-Ways Tree – Definition:</vt:lpstr>
      <vt:lpstr>b. M-Ways Search Tree:</vt:lpstr>
      <vt:lpstr>Example for 3-Ways Search Tree</vt:lpstr>
      <vt:lpstr>Now, It’s time for B-Tree</vt:lpstr>
      <vt:lpstr>Example for B-Tree:</vt:lpstr>
      <vt:lpstr>Note:</vt:lpstr>
      <vt:lpstr>Advantages:</vt:lpstr>
      <vt:lpstr>Application:</vt:lpstr>
      <vt:lpstr>PowerPoint Presentation</vt:lpstr>
      <vt:lpstr>Main Operation for B-Tree: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FUNCTION IN INSERTION</vt:lpstr>
      <vt:lpstr>DEMONSTRATION</vt:lpstr>
      <vt:lpstr>ADDITIONAL FUNCTION IN INSERTION</vt:lpstr>
      <vt:lpstr>ADDITIONAL FUNCTION IN INSERTION</vt:lpstr>
      <vt:lpstr>DEMONSTRATION</vt:lpstr>
      <vt:lpstr>Operation for Insertion:</vt:lpstr>
      <vt:lpstr>Implementation</vt:lpstr>
      <vt:lpstr>Understand the code:</vt:lpstr>
      <vt:lpstr>Understand the code:</vt:lpstr>
      <vt:lpstr>DEMONSTRATION</vt:lpstr>
      <vt:lpstr>DEMONSTRATION</vt:lpstr>
      <vt:lpstr>DEMONSTRATION</vt:lpstr>
      <vt:lpstr>CALCULATE THE COMPLEXITY</vt:lpstr>
      <vt:lpstr>PowerPoint Presentation</vt:lpstr>
      <vt:lpstr>Operation for Searching:</vt:lpstr>
      <vt:lpstr>Implementation</vt:lpstr>
      <vt:lpstr>DEMONSTRATION</vt:lpstr>
      <vt:lpstr>DEMONSTRATION</vt:lpstr>
      <vt:lpstr>CALCULATE THE COMPLEXITY</vt:lpstr>
      <vt:lpstr>PowerPoint Presentation</vt:lpstr>
      <vt:lpstr>PowerPoint Presentation</vt:lpstr>
      <vt:lpstr>ADDITIONAL TERMS:</vt:lpstr>
      <vt:lpstr>ADDITIONAL FUNCTION:</vt:lpstr>
      <vt:lpstr>DEMONSTRATION</vt:lpstr>
      <vt:lpstr>ADDITIONAL FUNCTION:</vt:lpstr>
      <vt:lpstr>ADDITIONAL FUNCTION:</vt:lpstr>
      <vt:lpstr>ADDITIONAL FUNCTION:</vt:lpstr>
      <vt:lpstr>ADDITIONAL FUNCTION:</vt:lpstr>
      <vt:lpstr>ADDITIONAL FUNCTION:</vt:lpstr>
      <vt:lpstr>ADDITIONAL FUNCTION:</vt:lpstr>
      <vt:lpstr>OPERATION FOR DELETION:</vt:lpstr>
      <vt:lpstr>PowerPoint Presentation</vt:lpstr>
      <vt:lpstr>B-TREE – DEGREE: 3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IMPLEMENTATION:</vt:lpstr>
      <vt:lpstr>CALCULATE THE COMPLEXITY</vt:lpstr>
      <vt:lpstr>QUESTION:</vt:lpstr>
      <vt:lpstr>QUESTION:</vt:lpstr>
      <vt:lpstr>Answer:</vt:lpstr>
      <vt:lpstr> 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2022-07-18T17:16:46Z</dcterms:modified>
</cp:coreProperties>
</file>