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5"/>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260" r:id="rId73"/>
    <p:sldId id="258" r:id="rId7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3421" autoAdjust="0"/>
  </p:normalViewPr>
  <p:slideViewPr>
    <p:cSldViewPr snapToGrid="0">
      <p:cViewPr varScale="1">
        <p:scale>
          <a:sx n="105" d="100"/>
          <a:sy n="105" d="100"/>
        </p:scale>
        <p:origin x="1301" y="62"/>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72</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in B-tree has at most </a:t>
            </a:r>
            <a:r>
              <a:rPr lang="en-US" sz="1800" b="1" dirty="0">
                <a:solidFill>
                  <a:srgbClr val="3A3A3A"/>
                </a:solidFill>
                <a:effectLst/>
                <a:latin typeface="Times New Roman" panose="02020603050405020304" pitchFamily="18" charset="0"/>
                <a:ea typeface="Times New Roman" panose="02020603050405020304" pitchFamily="18" charset="0"/>
              </a:rPr>
              <a:t>m children</a:t>
            </a:r>
            <a:r>
              <a:rPr lang="en-US" sz="1800" dirty="0">
                <a:solidFill>
                  <a:srgbClr val="3A3A3A"/>
                </a:solidFill>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3251980"/>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a child of a parent node name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will be split out to 2 children, the first child have the keys from the first key to </a:t>
            </a:r>
            <a:r>
              <a:rPr lang="en-US" sz="1800" dirty="0" err="1">
                <a:solidFill>
                  <a:srgbClr val="212529"/>
                </a:solidFill>
                <a:effectLst/>
                <a:latin typeface="Times New Roman" panose="02020603050405020304" pitchFamily="18" charset="0"/>
                <a:ea typeface="Times New Roman" panose="02020603050405020304" pitchFamily="18" charset="0"/>
              </a:rPr>
              <a:t>i</a:t>
            </a:r>
            <a:r>
              <a:rPr lang="en-US" sz="1800" baseline="30000" dirty="0" err="1">
                <a:solidFill>
                  <a:srgbClr val="212529"/>
                </a:solidFill>
                <a:effectLst/>
                <a:latin typeface="Times New Roman" panose="02020603050405020304" pitchFamily="18" charset="0"/>
                <a:ea typeface="Times New Roman" panose="02020603050405020304" pitchFamily="18" charset="0"/>
              </a:rPr>
              <a:t>th</a:t>
            </a:r>
            <a:r>
              <a:rPr lang="en-US" sz="1800" dirty="0">
                <a:solidFill>
                  <a:srgbClr val="212529"/>
                </a:solidFill>
                <a:effectLst/>
                <a:latin typeface="Times New Roman" panose="02020603050405020304" pitchFamily="18" charset="0"/>
                <a:ea typeface="Times New Roman" panose="02020603050405020304" pitchFamily="18" charset="0"/>
              </a:rPr>
              <a:t> key of the previous child, and the remaining child will have the other keys, and them both connect to the parent of node </a:t>
            </a:r>
            <a:r>
              <a:rPr lang="en-US" sz="1800" b="1" i="1" dirty="0">
                <a:solidFill>
                  <a:srgbClr val="212529"/>
                </a:solidFill>
                <a:effectLst/>
                <a:latin typeface="Times New Roman" panose="02020603050405020304" pitchFamily="18" charset="0"/>
                <a:ea typeface="Times New Roman" panose="02020603050405020304" pitchFamily="18" charset="0"/>
              </a:rPr>
              <a:t>y</a:t>
            </a:r>
            <a:r>
              <a:rPr lang="en-US" sz="1800" dirty="0">
                <a:solidFill>
                  <a:srgbClr val="212529"/>
                </a:solidFill>
                <a:effectLst/>
                <a:latin typeface="Times New Roman" panose="02020603050405020304" pitchFamily="18" charset="0"/>
                <a:ea typeface="Times New Roman" panose="02020603050405020304" pitchFamily="18" charset="0"/>
              </a:rPr>
              <a:t> in the function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326546" y="771915"/>
            <a:ext cx="7927521"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Search the appropriate node for insertion.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4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Slide Title</a:t>
            </a:r>
          </a:p>
        </p:txBody>
      </p:sp>
      <p:sp>
        <p:nvSpPr>
          <p:cNvPr id="5" name="Text Placeholder 4"/>
          <p:cNvSpPr>
            <a:spLocks noGrp="1"/>
          </p:cNvSpPr>
          <p:nvPr>
            <p:ph type="body" idx="1"/>
          </p:nvPr>
        </p:nvSpPr>
        <p:spPr/>
        <p:txBody>
          <a:bodyPr/>
          <a:lstStyle/>
          <a:p>
            <a:r>
              <a:rPr lang="en-US"/>
              <a:t>Product A</a:t>
            </a:r>
            <a:endParaRPr lang="en-US" dirty="0"/>
          </a:p>
        </p:txBody>
      </p:sp>
      <p:sp>
        <p:nvSpPr>
          <p:cNvPr id="6" name="Content Placeholder 5"/>
          <p:cNvSpPr>
            <a:spLocks noGrp="1"/>
          </p:cNvSpPr>
          <p:nvPr>
            <p:ph sz="half" idx="2"/>
          </p:nvPr>
        </p:nvSpPr>
        <p:spPr/>
        <p:txBody>
          <a:bodyPr/>
          <a:lstStyle/>
          <a:p>
            <a:r>
              <a:rPr lang="en-US"/>
              <a:t>Feature 1</a:t>
            </a:r>
          </a:p>
          <a:p>
            <a:r>
              <a:rPr lang="en-US"/>
              <a:t>Feature 2</a:t>
            </a:r>
          </a:p>
          <a:p>
            <a:r>
              <a:rPr lang="en-US"/>
              <a:t>Feature 3</a:t>
            </a:r>
            <a:endParaRPr lang="en-US" dirty="0"/>
          </a:p>
        </p:txBody>
      </p:sp>
      <p:sp>
        <p:nvSpPr>
          <p:cNvPr id="7" name="Text Placeholder 6"/>
          <p:cNvSpPr>
            <a:spLocks noGrp="1"/>
          </p:cNvSpPr>
          <p:nvPr>
            <p:ph type="body" sz="quarter" idx="3"/>
          </p:nvPr>
        </p:nvSpPr>
        <p:spPr/>
        <p:txBody>
          <a:bodyPr/>
          <a:lstStyle/>
          <a:p>
            <a:r>
              <a:rPr lang="en-US"/>
              <a:t>Product B</a:t>
            </a:r>
          </a:p>
        </p:txBody>
      </p:sp>
      <p:sp>
        <p:nvSpPr>
          <p:cNvPr id="8" name="Content Placeholder 7"/>
          <p:cNvSpPr>
            <a:spLocks noGrp="1"/>
          </p:cNvSpPr>
          <p:nvPr>
            <p:ph sz="quarter" idx="4"/>
          </p:nvPr>
        </p:nvSpPr>
        <p:spPr/>
        <p:txBody>
          <a:bodyPr/>
          <a:lstStyle/>
          <a:p>
            <a:r>
              <a:rPr lang="en-US"/>
              <a:t>Feature 1</a:t>
            </a:r>
          </a:p>
          <a:p>
            <a:r>
              <a:rPr lang="en-US"/>
              <a:t>Feature 2</a:t>
            </a:r>
          </a:p>
          <a:p>
            <a:r>
              <a:rPr lang="en-US"/>
              <a:t>Feature 3</a:t>
            </a:r>
          </a:p>
        </p:txBody>
      </p:sp>
    </p:spTree>
    <p:extLst>
      <p:ext uri="{BB962C8B-B14F-4D97-AF65-F5344CB8AC3E}">
        <p14:creationId xmlns:p14="http://schemas.microsoft.com/office/powerpoint/2010/main" val="4170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2794</Words>
  <Application>Microsoft Office PowerPoint</Application>
  <PresentationFormat>On-screen Show (16:9)</PresentationFormat>
  <Paragraphs>388</Paragraphs>
  <Slides>73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 THANK YOU FOR LISTENING</vt:lpstr>
      <vt:lpstr>Slide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2022-07-11T00:29:57Z</dcterms:modified>
</cp:coreProperties>
</file>