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9"/>
  </p:notesMasterIdLst>
  <p:sldIdLst>
    <p:sldId id="256" r:id="rId2"/>
    <p:sldId id="261" r:id="rId3"/>
    <p:sldId id="257" r:id="rId4"/>
    <p:sldId id="262" r:id="rId5"/>
    <p:sldId id="264" r:id="rId6"/>
    <p:sldId id="265" r:id="rId7"/>
    <p:sldId id="266" r:id="rId8"/>
    <p:sldId id="267" r:id="rId9"/>
    <p:sldId id="338" r:id="rId10"/>
    <p:sldId id="340" r:id="rId11"/>
    <p:sldId id="268" r:id="rId12"/>
    <p:sldId id="270" r:id="rId13"/>
    <p:sldId id="271" r:id="rId14"/>
    <p:sldId id="272" r:id="rId15"/>
    <p:sldId id="273" r:id="rId16"/>
    <p:sldId id="274" r:id="rId17"/>
    <p:sldId id="275" r:id="rId18"/>
    <p:sldId id="276" r:id="rId19"/>
    <p:sldId id="278" r:id="rId20"/>
    <p:sldId id="279" r:id="rId21"/>
    <p:sldId id="277" r:id="rId22"/>
    <p:sldId id="281" r:id="rId23"/>
    <p:sldId id="283" r:id="rId24"/>
    <p:sldId id="282" r:id="rId25"/>
    <p:sldId id="269" r:id="rId26"/>
    <p:sldId id="280" r:id="rId27"/>
    <p:sldId id="284" r:id="rId28"/>
    <p:sldId id="286" r:id="rId29"/>
    <p:sldId id="285" r:id="rId30"/>
    <p:sldId id="287" r:id="rId31"/>
    <p:sldId id="288" r:id="rId32"/>
    <p:sldId id="259"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9" r:id="rId51"/>
    <p:sldId id="308" r:id="rId52"/>
    <p:sldId id="310" r:id="rId53"/>
    <p:sldId id="311" r:id="rId54"/>
    <p:sldId id="312" r:id="rId55"/>
    <p:sldId id="313" r:id="rId56"/>
    <p:sldId id="314" r:id="rId57"/>
    <p:sldId id="307" r:id="rId58"/>
    <p:sldId id="319" r:id="rId59"/>
    <p:sldId id="320" r:id="rId60"/>
    <p:sldId id="296" r:id="rId61"/>
    <p:sldId id="322" r:id="rId62"/>
    <p:sldId id="323" r:id="rId63"/>
    <p:sldId id="324" r:id="rId64"/>
    <p:sldId id="325" r:id="rId65"/>
    <p:sldId id="326" r:id="rId66"/>
    <p:sldId id="327" r:id="rId67"/>
    <p:sldId id="328" r:id="rId68"/>
    <p:sldId id="329" r:id="rId69"/>
    <p:sldId id="330" r:id="rId70"/>
    <p:sldId id="331" r:id="rId71"/>
    <p:sldId id="321" r:id="rId72"/>
    <p:sldId id="332" r:id="rId73"/>
    <p:sldId id="333" r:id="rId74"/>
    <p:sldId id="334" r:id="rId75"/>
    <p:sldId id="336" r:id="rId76"/>
    <p:sldId id="337" r:id="rId77"/>
    <p:sldId id="260" r:id="rId7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5" autoAdjust="0"/>
  </p:normalViewPr>
  <p:slideViewPr>
    <p:cSldViewPr snapToGrid="0">
      <p:cViewPr varScale="1">
        <p:scale>
          <a:sx n="149" d="100"/>
          <a:sy n="149" d="100"/>
        </p:scale>
        <p:origin x="8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57538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29613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67</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7/19/22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Fun Fact:</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497719" y="1716820"/>
            <a:ext cx="3998491" cy="2879686"/>
          </a:xfrm>
        </p:spPr>
        <p:txBody>
          <a:bodyPr>
            <a:normAutofit fontScale="92500" lnSpcReduction="10000"/>
          </a:bodyPr>
          <a:lstStyle/>
          <a:p>
            <a:pPr marL="0" indent="0" algn="just">
              <a:buNone/>
            </a:pPr>
            <a:r>
              <a:rPr lang="en-US" sz="2400" dirty="0">
                <a:effectLst/>
                <a:latin typeface="Times New Roman" panose="02020603050405020304" pitchFamily="18" charset="0"/>
                <a:ea typeface="Times New Roman" panose="02020603050405020304" pitchFamily="18" charset="0"/>
              </a:rPr>
              <a:t>Bayer and McCreight never explained what, if anything, the B stands for: Boeing, balanced, broad, bushy, and Bayer have been suggested. McCreight has said that "the more you think about what the B in B-trees means, the better you understand B-trees."</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0058" y="225303"/>
            <a:ext cx="1406907" cy="1406907"/>
          </a:xfrm>
          <a:prstGeom prst="rect">
            <a:avLst/>
          </a:prstGeom>
        </p:spPr>
      </p:pic>
      <p:pic>
        <p:nvPicPr>
          <p:cNvPr id="7" name="Graphic 6" descr="Scales of justice outline">
            <a:extLst>
              <a:ext uri="{FF2B5EF4-FFF2-40B4-BE49-F238E27FC236}">
                <a16:creationId xmlns:a16="http://schemas.microsoft.com/office/drawing/2014/main" id="{99B58E32-4767-2CE5-7357-4FB53068FC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1694" y="1934205"/>
            <a:ext cx="1744507" cy="1744507"/>
          </a:xfrm>
          <a:prstGeom prst="rect">
            <a:avLst/>
          </a:prstGeom>
        </p:spPr>
      </p:pic>
    </p:spTree>
    <p:extLst>
      <p:ext uri="{BB962C8B-B14F-4D97-AF65-F5344CB8AC3E}">
        <p14:creationId xmlns:p14="http://schemas.microsoft.com/office/powerpoint/2010/main" val="263241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therefore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3"/>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 open book and on top are eyeglasses and pen">
            <a:extLst>
              <a:ext uri="{FF2B5EF4-FFF2-40B4-BE49-F238E27FC236}">
                <a16:creationId xmlns:a16="http://schemas.microsoft.com/office/drawing/2014/main" id="{B8F63303-C86F-1598-DCA6-859BD479BD1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9944" y="266108"/>
            <a:ext cx="3076370" cy="2050913"/>
          </a:xfrm>
        </p:spPr>
      </p:pic>
      <p:sp>
        <p:nvSpPr>
          <p:cNvPr id="6" name="Rectangle 5">
            <a:extLst>
              <a:ext uri="{FF2B5EF4-FFF2-40B4-BE49-F238E27FC236}">
                <a16:creationId xmlns:a16="http://schemas.microsoft.com/office/drawing/2014/main" id="{EA682640-387C-3FDD-565B-5765B17E9646}"/>
              </a:ext>
            </a:extLst>
          </p:cNvPr>
          <p:cNvSpPr/>
          <p:nvPr/>
        </p:nvSpPr>
        <p:spPr>
          <a:xfrm>
            <a:off x="3360757" y="502682"/>
            <a:ext cx="499181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History of B-Tree</a:t>
            </a:r>
          </a:p>
        </p:txBody>
      </p:sp>
      <p:sp>
        <p:nvSpPr>
          <p:cNvPr id="7" name="TextBox 6">
            <a:extLst>
              <a:ext uri="{FF2B5EF4-FFF2-40B4-BE49-F238E27FC236}">
                <a16:creationId xmlns:a16="http://schemas.microsoft.com/office/drawing/2014/main" id="{2B5035AF-E9FB-3F98-D964-A97B164B0BF5}"/>
              </a:ext>
            </a:extLst>
          </p:cNvPr>
          <p:cNvSpPr txBox="1"/>
          <p:nvPr/>
        </p:nvSpPr>
        <p:spPr>
          <a:xfrm>
            <a:off x="2126157" y="2317021"/>
            <a:ext cx="6667637" cy="2614883"/>
          </a:xfrm>
          <a:prstGeom prst="rect">
            <a:avLst/>
          </a:prstGeom>
          <a:noFill/>
        </p:spPr>
        <p:txBody>
          <a:bodyPr wrap="square" rtlCol="0">
            <a:spAutoFit/>
          </a:bodyPr>
          <a:lstStyle/>
          <a:p>
            <a:pPr marL="742950" marR="0" indent="-285750" algn="just">
              <a:lnSpc>
                <a:spcPct val="115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Invented by Rudolf Bayer and Edward M. McCreight . While they are working at Boeing Research Labs, for the purpose of efficiently managing index pages for large random-access files. </a:t>
            </a:r>
          </a:p>
          <a:p>
            <a:pPr marL="742950" marR="0" indent="-285750" algn="just">
              <a:lnSpc>
                <a:spcPct val="115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Reason: The basic assumption was that indexes would be so voluminous that only small chunks of the tree could fit in main memory. </a:t>
            </a:r>
            <a:endParaRPr lang="en-US" sz="1800" dirty="0">
              <a:effectLst/>
              <a:latin typeface="Arial" panose="020B0604020202020204" pitchFamily="34" charset="0"/>
              <a:ea typeface="Arial" panose="020B0604020202020204" pitchFamily="34"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8C75DB67-F00E-59EF-B8EE-23417B252CFB}"/>
              </a:ext>
            </a:extLst>
          </p:cNvPr>
          <p:cNvSpPr txBox="1"/>
          <p:nvPr/>
        </p:nvSpPr>
        <p:spPr>
          <a:xfrm>
            <a:off x="2589208" y="2317021"/>
            <a:ext cx="5741534"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Bayer and McCreight's paper, Organization, and maintenance of large ordered indices, was first circulated in July 1970 and later published in Acta Informatica.</a:t>
            </a:r>
            <a:endParaRPr lang="en-US" dirty="0"/>
          </a:p>
        </p:txBody>
      </p:sp>
    </p:spTree>
    <p:extLst>
      <p:ext uri="{BB962C8B-B14F-4D97-AF65-F5344CB8AC3E}">
        <p14:creationId xmlns:p14="http://schemas.microsoft.com/office/powerpoint/2010/main" val="1996849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3049</Words>
  <Application>Microsoft Macintosh PowerPoint</Application>
  <PresentationFormat>On-screen Show (16:9)</PresentationFormat>
  <Paragraphs>399</Paragraphs>
  <Slides>77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Fun Fact:</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2022-07-19T07:06:57Z</dcterms:modified>
</cp:coreProperties>
</file>