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3421" autoAdjust="0"/>
  </p:normalViewPr>
  <p:slideViewPr>
    <p:cSldViewPr snapToGrid="0">
      <p:cViewPr varScale="1">
        <p:scale>
          <a:sx n="156" d="100"/>
          <a:sy n="156" d="100"/>
        </p:scale>
        <p:origin x="600" y="-392"/>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7/18/22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1977786"/>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before inserting a value, should we </a:t>
            </a:r>
            <a:r>
              <a:rPr lang="en-US" dirty="0">
                <a:solidFill>
                  <a:srgbClr val="212529"/>
                </a:solidFill>
                <a:latin typeface="Times New Roman" panose="02020603050405020304" pitchFamily="18" charset="0"/>
                <a:ea typeface="Times New Roman" panose="02020603050405020304" pitchFamily="18" charset="0"/>
              </a:rPr>
              <a:t>know that a child node named y is already full, we have to split it. We also have </a:t>
            </a:r>
            <a:r>
              <a:rPr lang="en-US" b="1" i="1" dirty="0" err="1">
                <a:solidFill>
                  <a:srgbClr val="212529"/>
                </a:solidFill>
                <a:latin typeface="Times New Roman" panose="02020603050405020304" pitchFamily="18" charset="0"/>
                <a:ea typeface="Times New Roman" panose="02020603050405020304" pitchFamily="18" charset="0"/>
              </a:rPr>
              <a:t>i</a:t>
            </a:r>
            <a:r>
              <a:rPr lang="en-US" b="1" i="1" dirty="0">
                <a:solidFill>
                  <a:srgbClr val="212529"/>
                </a:solidFill>
                <a:latin typeface="Times New Roman" panose="02020603050405020304" pitchFamily="18" charset="0"/>
                <a:ea typeface="Times New Roman" panose="02020603050405020304" pitchFamily="18" charset="0"/>
              </a:rPr>
              <a:t> </a:t>
            </a:r>
            <a:r>
              <a:rPr lang="en-US" dirty="0">
                <a:solidFill>
                  <a:srgbClr val="212529"/>
                </a:solidFill>
                <a:latin typeface="Times New Roman" panose="02020603050405020304" pitchFamily="18" charset="0"/>
                <a:ea typeface="Times New Roman" panose="02020603050405020304" pitchFamily="18" charset="0"/>
              </a:rPr>
              <a:t>as the index of child node in array. </a:t>
            </a:r>
            <a:r>
              <a:rPr lang="en-US" b="1" i="1" dirty="0">
                <a:solidFill>
                  <a:srgbClr val="212529"/>
                </a:solidFill>
                <a:latin typeface="Times New Roman" panose="02020603050405020304" pitchFamily="18" charset="0"/>
                <a:ea typeface="Times New Roman" panose="02020603050405020304" pitchFamily="18" charset="0"/>
              </a:rPr>
              <a:t> </a:t>
            </a:r>
            <a:endParaRPr lang="en-US" sz="1400" b="1" i="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5 -2.46914E-7 L -0.08646 -0.23333 " pathEditMode="relative" rAng="0" ptsTypes="AA">
                                      <p:cBhvr>
                                        <p:cTn id="13" dur="2000" fill="hold"/>
                                        <p:tgtEl>
                                          <p:spTgt spid="6"/>
                                        </p:tgtEl>
                                        <p:attrNameLst>
                                          <p:attrName>ppt_x</p:attrName>
                                          <p:attrName>ppt_y</p:attrName>
                                        </p:attrNameLst>
                                      </p:cBhvr>
                                      <p:rCtr x="8177" y="-11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lnSpcReduction="10000"/>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latin typeface="Times New Roman" panose="02020603050405020304" pitchFamily="18" charset="0"/>
                <a:cs typeface="Times New Roman" panose="02020603050405020304" pitchFamily="18" charset="0"/>
              </a:rPr>
              <a:t>This function is used to insert a key into a non-full node (it might be already non-full or it had been split beforehand).</a:t>
            </a:r>
          </a:p>
          <a:p>
            <a:pPr marL="0" indent="0">
              <a:buNone/>
            </a:pPr>
            <a:endParaRPr lang="en-US" sz="2000" dirty="0">
              <a:solidFill>
                <a:srgbClr val="212529"/>
              </a:solidFill>
              <a:latin typeface="Times New Roman" panose="02020603050405020304" pitchFamily="18" charset="0"/>
              <a:cs typeface="Times New Roman" panose="02020603050405020304" pitchFamily="18" charset="0"/>
            </a:endParaRPr>
          </a:p>
          <a:p>
            <a:pPr marL="0" indent="0">
              <a:buNone/>
            </a:pPr>
            <a:r>
              <a:rPr lang="en-US" sz="2000">
                <a:solidFill>
                  <a:srgbClr val="212529"/>
                </a:solidFill>
                <a:latin typeface="Times New Roman" panose="02020603050405020304" pitchFamily="18" charset="0"/>
                <a:cs typeface="Times New Roman" panose="02020603050405020304" pitchFamily="18" charset="0"/>
              </a:rPr>
              <a:t>For a non-leaf node, </a:t>
            </a:r>
            <a:r>
              <a:rPr lang="en-US" sz="2000" dirty="0">
                <a:solidFill>
                  <a:srgbClr val="212529"/>
                </a:solidFill>
                <a:latin typeface="Times New Roman" panose="02020603050405020304" pitchFamily="18" charset="0"/>
                <a:cs typeface="Times New Roman" panose="02020603050405020304" pitchFamily="18" charset="0"/>
              </a:rPr>
              <a:t>we also have to check whether the corresponding child node is full, if yes then we have to split it before inserting to that node.</a:t>
            </a:r>
            <a:endParaRPr lang="en-US" sz="1800" dirty="0">
              <a:solidFill>
                <a:srgbClr val="212529"/>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794375" y="771915"/>
            <a:ext cx="7459692"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Initialize the tree with the newly added key</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2925</Words>
  <Application>Microsoft Macintosh PowerPoint</Application>
  <PresentationFormat>On-screen Show (16:9)</PresentationFormat>
  <Paragraphs>392</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2022-07-18T16:07:21Z</dcterms:modified>
</cp:coreProperties>
</file>