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5"/>
  </p:notesMasterIdLst>
  <p:sldIdLst>
    <p:sldId id="256" r:id="rId2"/>
    <p:sldId id="261" r:id="rId3"/>
    <p:sldId id="257"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77" r:id="rId20"/>
    <p:sldId id="281" r:id="rId21"/>
    <p:sldId id="283" r:id="rId22"/>
    <p:sldId id="282" r:id="rId23"/>
    <p:sldId id="269" r:id="rId24"/>
    <p:sldId id="280" r:id="rId25"/>
    <p:sldId id="284" r:id="rId26"/>
    <p:sldId id="286" r:id="rId27"/>
    <p:sldId id="285" r:id="rId28"/>
    <p:sldId id="287" r:id="rId29"/>
    <p:sldId id="288" r:id="rId30"/>
    <p:sldId id="259"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9" r:id="rId49"/>
    <p:sldId id="308" r:id="rId50"/>
    <p:sldId id="310" r:id="rId51"/>
    <p:sldId id="311" r:id="rId52"/>
    <p:sldId id="312" r:id="rId53"/>
    <p:sldId id="313" r:id="rId54"/>
    <p:sldId id="314" r:id="rId55"/>
    <p:sldId id="307" r:id="rId56"/>
    <p:sldId id="319" r:id="rId57"/>
    <p:sldId id="320" r:id="rId58"/>
    <p:sldId id="296" r:id="rId59"/>
    <p:sldId id="322" r:id="rId60"/>
    <p:sldId id="323" r:id="rId61"/>
    <p:sldId id="324" r:id="rId62"/>
    <p:sldId id="325" r:id="rId63"/>
    <p:sldId id="326" r:id="rId64"/>
    <p:sldId id="327" r:id="rId65"/>
    <p:sldId id="328" r:id="rId66"/>
    <p:sldId id="329" r:id="rId67"/>
    <p:sldId id="330" r:id="rId68"/>
    <p:sldId id="331" r:id="rId69"/>
    <p:sldId id="321" r:id="rId70"/>
    <p:sldId id="332" r:id="rId71"/>
    <p:sldId id="333" r:id="rId72"/>
    <p:sldId id="260" r:id="rId73"/>
    <p:sldId id="258" r:id="rId7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autoAdjust="0"/>
    <p:restoredTop sz="93421" autoAdjust="0"/>
  </p:normalViewPr>
  <p:slideViewPr>
    <p:cSldViewPr snapToGrid="0">
      <p:cViewPr varScale="1">
        <p:scale>
          <a:sx n="156" d="100"/>
          <a:sy n="156" d="100"/>
        </p:scale>
        <p:origin x="600" y="176"/>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65</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72</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261884"/>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 KLPT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2"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2"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2"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2"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in B-tree has at most </a:t>
            </a:r>
            <a:r>
              <a:rPr lang="en-US" sz="1800" b="1" dirty="0">
                <a:solidFill>
                  <a:srgbClr val="3A3A3A"/>
                </a:solidFill>
                <a:effectLst/>
                <a:latin typeface="Times New Roman" panose="02020603050405020304" pitchFamily="18" charset="0"/>
                <a:ea typeface="Times New Roman" panose="02020603050405020304" pitchFamily="18" charset="0"/>
              </a:rPr>
              <a:t>m children</a:t>
            </a:r>
            <a:r>
              <a:rPr lang="en-US" sz="1800" dirty="0">
                <a:solidFill>
                  <a:srgbClr val="3A3A3A"/>
                </a:solidFill>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3251980"/>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a child of a parent node name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will be split out to 2 children, the first child have the keys from the first key to </a:t>
            </a:r>
            <a:r>
              <a:rPr lang="en-US" sz="1800" dirty="0" err="1">
                <a:solidFill>
                  <a:srgbClr val="212529"/>
                </a:solidFill>
                <a:effectLst/>
                <a:latin typeface="Times New Roman" panose="02020603050405020304" pitchFamily="18" charset="0"/>
                <a:ea typeface="Times New Roman" panose="02020603050405020304" pitchFamily="18" charset="0"/>
              </a:rPr>
              <a:t>i</a:t>
            </a:r>
            <a:r>
              <a:rPr lang="en-US" sz="1800" baseline="30000" dirty="0" err="1">
                <a:solidFill>
                  <a:srgbClr val="212529"/>
                </a:solidFill>
                <a:effectLst/>
                <a:latin typeface="Times New Roman" panose="02020603050405020304" pitchFamily="18" charset="0"/>
                <a:ea typeface="Times New Roman" panose="02020603050405020304" pitchFamily="18" charset="0"/>
              </a:rPr>
              <a:t>th</a:t>
            </a:r>
            <a:r>
              <a:rPr lang="en-US" sz="1800" dirty="0">
                <a:solidFill>
                  <a:srgbClr val="212529"/>
                </a:solidFill>
                <a:effectLst/>
                <a:latin typeface="Times New Roman" panose="02020603050405020304" pitchFamily="18" charset="0"/>
                <a:ea typeface="Times New Roman" panose="02020603050405020304" pitchFamily="18" charset="0"/>
              </a:rPr>
              <a:t> key of the previous child, and the remaining child will have the other keys, and them both connect to the parent of node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in the function .</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326546" y="771915"/>
            <a:ext cx="7927521"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Search the appropriate node for insertion.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dirty="0" err="1">
                <a:effectLst/>
                <a:latin typeface="Times New Roman" panose="02020603050405020304" pitchFamily="18" charset="0"/>
                <a:ea typeface="Times New Roman" panose="02020603050405020304" pitchFamily="18" charset="0"/>
              </a:rPr>
              <a:t>idx</a:t>
            </a:r>
            <a:r>
              <a:rPr lang="en-US" sz="2400" baseline="30000" dirty="0" err="1">
                <a:effectLst/>
                <a:latin typeface="Times New Roman" panose="02020603050405020304" pitchFamily="18" charset="0"/>
                <a:ea typeface="Times New Roman" panose="02020603050405020304" pitchFamily="18" charset="0"/>
              </a:rPr>
              <a:t>th</a:t>
            </a:r>
            <a:r>
              <a:rPr lang="en-US" sz="2400" dirty="0">
                <a:effectLst/>
                <a:latin typeface="Times New Roman" panose="02020603050405020304" pitchFamily="18" charset="0"/>
                <a:ea typeface="Times New Roman" panose="02020603050405020304" pitchFamily="18" charset="0"/>
              </a:rPr>
              <a:t> and (idx+1)</a:t>
            </a:r>
            <a:r>
              <a:rPr lang="en-US" sz="2400" baseline="30000" dirty="0" err="1">
                <a:effectLst/>
                <a:latin typeface="Times New Roman" panose="02020603050405020304" pitchFamily="18" charset="0"/>
                <a:ea typeface="Times New Roman" panose="02020603050405020304" pitchFamily="18" charset="0"/>
              </a:rPr>
              <a:t>th</a:t>
            </a:r>
            <a:r>
              <a:rPr lang="en-US" sz="2400"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a:t>
            </a:r>
            <a:r>
              <a:rPr lang="en-US" sz="2000" b="1" i="1" dirty="0">
                <a:effectLst/>
                <a:latin typeface="Times New Roman" panose="02020603050405020304" pitchFamily="18" charset="0"/>
                <a:ea typeface="Times New Roman" panose="02020603050405020304" pitchFamily="18" charset="0"/>
              </a:rPr>
              <a:t>borrow a key from its immediate neighboring sibling node in the order of left to right</a:t>
            </a:r>
            <a:r>
              <a:rPr lang="en-US" sz="20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t>
            </a:r>
            <a:r>
              <a:rPr lang="en-US" sz="2400" b="1" i="1" dirty="0">
                <a:effectLst/>
                <a:latin typeface="Times New Roman" panose="02020603050405020304" pitchFamily="18" charset="0"/>
                <a:ea typeface="Times New Roman" panose="02020603050405020304" pitchFamily="18" charset="0"/>
              </a:rPr>
              <a:t>an </a:t>
            </a:r>
            <a:r>
              <a:rPr lang="en-US" sz="2400" b="1" i="1" dirty="0" err="1">
                <a:effectLst/>
                <a:latin typeface="Times New Roman" panose="02020603050405020304" pitchFamily="18" charset="0"/>
                <a:ea typeface="Times New Roman" panose="02020603050405020304" pitchFamily="18" charset="0"/>
              </a:rPr>
              <a:t>inorder</a:t>
            </a:r>
            <a:r>
              <a:rPr lang="en-US" sz="2400" b="1" i="1" dirty="0">
                <a:effectLst/>
                <a:latin typeface="Times New Roman" panose="02020603050405020304" pitchFamily="18" charset="0"/>
                <a:ea typeface="Times New Roman" panose="02020603050405020304" pitchFamily="18" charset="0"/>
              </a:rPr>
              <a:t> predecessor or successor </a:t>
            </a:r>
            <a:r>
              <a:rPr lang="en-US" sz="2400" i="1" dirty="0">
                <a:effectLst/>
                <a:latin typeface="Times New Roman" panose="02020603050405020304" pitchFamily="18" charset="0"/>
                <a:ea typeface="Times New Roman" panose="02020603050405020304" pitchFamily="18" charset="0"/>
              </a:rPr>
              <a:t>if the left child has more than the minimum number of keys</a:t>
            </a:r>
            <a:r>
              <a:rPr lang="en-US" sz="24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a:t>
            </a:r>
            <a:r>
              <a:rPr lang="en-US" sz="2400" b="1" dirty="0">
                <a:effectLst/>
                <a:latin typeface="Times New Roman" panose="02020603050405020304" pitchFamily="18" charset="0"/>
                <a:ea typeface="Times New Roman" panose="02020603050405020304" pitchFamily="18" charset="0"/>
              </a:rPr>
              <a:t>merge the left and the right children</a:t>
            </a:r>
            <a:r>
              <a:rPr lang="en-US" sz="2400" dirty="0">
                <a:effectLst/>
                <a:latin typeface="Times New Roman" panose="02020603050405020304" pitchFamily="18" charset="0"/>
                <a:ea typeface="Times New Roman" panose="02020603050405020304" pitchFamily="18" charset="0"/>
              </a:rPr>
              <a:t>.</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a:t>
            </a:r>
            <a:r>
              <a:rPr lang="en-US" sz="2200" b="1" i="1" dirty="0">
                <a:effectLst/>
                <a:latin typeface="Times New Roman" panose="02020603050405020304" pitchFamily="18" charset="0"/>
                <a:ea typeface="Times New Roman" panose="02020603050405020304" pitchFamily="18" charset="0"/>
              </a:rPr>
              <a:t>the height of the tree </a:t>
            </a:r>
            <a:r>
              <a:rPr lang="en-US" sz="2200" dirty="0">
                <a:effectLst/>
                <a:latin typeface="Times New Roman" panose="02020603050405020304" pitchFamily="18" charset="0"/>
                <a:ea typeface="Times New Roman" panose="02020603050405020304" pitchFamily="18" charset="0"/>
              </a:rPr>
              <a:t>shrinks. </a:t>
            </a:r>
            <a:r>
              <a:rPr lang="en-US" sz="2200" i="1" dirty="0">
                <a:effectLst/>
                <a:latin typeface="Times New Roman" panose="02020603050405020304" pitchFamily="18" charset="0"/>
                <a:ea typeface="Times New Roman" panose="02020603050405020304" pitchFamily="18" charset="0"/>
              </a:rPr>
              <a:t>If the target key lies in an internal node</a:t>
            </a:r>
            <a:r>
              <a:rPr lang="en-US" sz="2200" dirty="0">
                <a:effectLst/>
                <a:latin typeface="Times New Roman" panose="02020603050405020304" pitchFamily="18" charset="0"/>
                <a:ea typeface="Times New Roman" panose="02020603050405020304" pitchFamily="18" charset="0"/>
              </a:rPr>
              <a:t>, and the deletion of the key leads to a fewer number of keys in the node (i.e. less than the minimum required), then look for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predecessor and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successor</a:t>
            </a:r>
            <a:r>
              <a:rPr lang="en-US" sz="2200" dirty="0">
                <a:effectLst/>
                <a:latin typeface="Times New Roman" panose="02020603050405020304" pitchFamily="18" charset="0"/>
                <a:ea typeface="Times New Roman" panose="02020603050405020304" pitchFamily="18" charset="0"/>
              </a:rPr>
              <a:t>.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a:t>
            </a:r>
            <a:r>
              <a:rPr lang="en-US" sz="2200" i="1" dirty="0">
                <a:effectLst/>
                <a:latin typeface="Times New Roman" panose="02020603050405020304" pitchFamily="18" charset="0"/>
                <a:ea typeface="Times New Roman" panose="02020603050405020304" pitchFamily="18" charset="0"/>
              </a:rPr>
              <a:t>has only a minimum number of keys</a:t>
            </a:r>
            <a:r>
              <a:rPr lang="en-US" sz="2200" dirty="0">
                <a:effectLst/>
                <a:latin typeface="Times New Roman" panose="02020603050405020304" pitchFamily="18" charset="0"/>
                <a:ea typeface="Times New Roman" panose="02020603050405020304" pitchFamily="18" charset="0"/>
              </a:rPr>
              <a:t> then, </a:t>
            </a:r>
            <a:r>
              <a:rPr lang="en-US" sz="2200" i="1" dirty="0">
                <a:effectLst/>
                <a:latin typeface="Times New Roman" panose="02020603050405020304" pitchFamily="18" charset="0"/>
                <a:ea typeface="Times New Roman" panose="02020603050405020304" pitchFamily="18" charset="0"/>
              </a:rPr>
              <a:t>merge the node with the sibling along with the parent</a:t>
            </a:r>
            <a:r>
              <a:rPr lang="en-US" sz="2200" dirty="0">
                <a:effectLst/>
                <a:latin typeface="Times New Roman" panose="02020603050405020304" pitchFamily="18" charset="0"/>
                <a:ea typeface="Times New Roman" panose="02020603050405020304" pitchFamily="18" charset="0"/>
              </a:rPr>
              <a: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IMPLEMENTATION: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Best case Time complexity: </a:t>
            </a:r>
            <a:r>
              <a:rPr lang="en-US" dirty="0">
                <a:latin typeface="Times New Roman" panose="02020603050405020304" pitchFamily="18" charset="0"/>
                <a:ea typeface="Times New Roman" panose="02020603050405020304" pitchFamily="18" charset="0"/>
              </a:rPr>
              <a:t>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Average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Worst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Slide Title</a:t>
            </a:r>
          </a:p>
        </p:txBody>
      </p:sp>
      <p:sp>
        <p:nvSpPr>
          <p:cNvPr id="5" name="Text Placeholder 4"/>
          <p:cNvSpPr>
            <a:spLocks noGrp="1"/>
          </p:cNvSpPr>
          <p:nvPr>
            <p:ph type="body" idx="1"/>
          </p:nvPr>
        </p:nvSpPr>
        <p:spPr/>
        <p:txBody>
          <a:bodyPr/>
          <a:lstStyle/>
          <a:p>
            <a:r>
              <a:rPr lang="en-US"/>
              <a:t>Product A</a:t>
            </a:r>
            <a:endParaRPr lang="en-US" dirty="0"/>
          </a:p>
        </p:txBody>
      </p:sp>
      <p:sp>
        <p:nvSpPr>
          <p:cNvPr id="6" name="Content Placeholder 5"/>
          <p:cNvSpPr>
            <a:spLocks noGrp="1"/>
          </p:cNvSpPr>
          <p:nvPr>
            <p:ph sz="half" idx="2"/>
          </p:nvPr>
        </p:nvSpPr>
        <p:spPr/>
        <p:txBody>
          <a:bodyPr/>
          <a:lstStyle/>
          <a:p>
            <a:r>
              <a:rPr lang="en-US"/>
              <a:t>Feature 1</a:t>
            </a:r>
          </a:p>
          <a:p>
            <a:r>
              <a:rPr lang="en-US"/>
              <a:t>Feature 2</a:t>
            </a:r>
          </a:p>
          <a:p>
            <a:r>
              <a:rPr lang="en-US"/>
              <a:t>Feature 3</a:t>
            </a:r>
            <a:endParaRPr lang="en-US" dirty="0"/>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417078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2"/>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2794</Words>
  <Application>Microsoft Macintosh PowerPoint</Application>
  <PresentationFormat>On-screen Show (16:9)</PresentationFormat>
  <Paragraphs>388</Paragraphs>
  <Slides>73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73</vt:i4>
      </vt:variant>
    </vt:vector>
  </HeadingPairs>
  <TitlesOfParts>
    <vt:vector size="83"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IMPLEMENTATION:</vt:lpstr>
      <vt:lpstr>CALCULATE THE COMPLEXITY</vt:lpstr>
      <vt:lpstr> THANK YOU FOR LISTENING</vt:lpstr>
      <vt:lpstr>Slide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2022-07-10T12:53:20Z</dcterms:modified>
</cp:coreProperties>
</file>