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7"/>
  </p:notesMasterIdLst>
  <p:sldIdLst>
    <p:sldId id="256" r:id="rId2"/>
    <p:sldId id="261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1" r:id="rId21"/>
    <p:sldId id="283" r:id="rId22"/>
    <p:sldId id="282" r:id="rId23"/>
    <p:sldId id="269" r:id="rId24"/>
    <p:sldId id="280" r:id="rId25"/>
    <p:sldId id="284" r:id="rId26"/>
    <p:sldId id="286" r:id="rId27"/>
    <p:sldId id="285" r:id="rId28"/>
    <p:sldId id="287" r:id="rId29"/>
    <p:sldId id="288" r:id="rId30"/>
    <p:sldId id="259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9" r:id="rId49"/>
    <p:sldId id="308" r:id="rId50"/>
    <p:sldId id="310" r:id="rId51"/>
    <p:sldId id="311" r:id="rId52"/>
    <p:sldId id="312" r:id="rId53"/>
    <p:sldId id="313" r:id="rId54"/>
    <p:sldId id="314" r:id="rId55"/>
    <p:sldId id="307" r:id="rId56"/>
    <p:sldId id="319" r:id="rId57"/>
    <p:sldId id="320" r:id="rId58"/>
    <p:sldId id="296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21" r:id="rId70"/>
    <p:sldId id="332" r:id="rId71"/>
    <p:sldId id="333" r:id="rId72"/>
    <p:sldId id="334" r:id="rId73"/>
    <p:sldId id="336" r:id="rId74"/>
    <p:sldId id="337" r:id="rId75"/>
    <p:sldId id="260" r:id="rId7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007033"/>
    <a:srgbClr val="9EFF29"/>
    <a:srgbClr val="003635"/>
    <a:srgbClr val="FF0D97"/>
    <a:srgbClr val="0000CC"/>
    <a:srgbClr val="C80064"/>
    <a:srgbClr val="FF2549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3448" autoAdjust="0"/>
  </p:normalViewPr>
  <p:slideViewPr>
    <p:cSldViewPr snapToGrid="0">
      <p:cViewPr varScale="1">
        <p:scale>
          <a:sx n="157" d="100"/>
          <a:sy n="157" d="100"/>
        </p:scale>
        <p:origin x="560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468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42786" y="0"/>
            <a:ext cx="8067368" cy="884898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E6E6"/>
                </a:solidFill>
                <a:effectLst/>
                <a:latin typeface="Maven Pro"/>
              </a:rPr>
              <a:t>DATA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719" y="753242"/>
            <a:ext cx="3104874" cy="730043"/>
          </a:xfrm>
        </p:spPr>
        <p:txBody>
          <a:bodyPr>
            <a:normAutofit lnSpcReduction="10000"/>
          </a:bodyPr>
          <a:lstStyle/>
          <a:p>
            <a:r>
              <a:rPr lang="en-US" sz="4400" b="1" dirty="0"/>
              <a:t>B-Tree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2C57A0-AA85-4E18-BA58-9489EE2F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08" y="317394"/>
            <a:ext cx="4351462" cy="233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F9118-EDCF-4817-89E7-763448E542D7}"/>
              </a:ext>
            </a:extLst>
          </p:cNvPr>
          <p:cNvSpPr txBox="1"/>
          <p:nvPr/>
        </p:nvSpPr>
        <p:spPr>
          <a:xfrm>
            <a:off x="768569" y="3583723"/>
            <a:ext cx="551004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9EFF29"/>
                </a:solidFill>
                <a:effectLst/>
                <a:latin typeface="Nunito"/>
              </a:rPr>
              <a:t>Group 4 - APCS2 </a:t>
            </a:r>
            <a:r>
              <a:rPr lang="en-US" sz="4000" b="1" i="0" u="none" strike="noStrike">
                <a:solidFill>
                  <a:srgbClr val="9EFF29"/>
                </a:solidFill>
                <a:effectLst/>
                <a:latin typeface="Nunito"/>
              </a:rPr>
              <a:t>- KPLT</a:t>
            </a:r>
            <a:endParaRPr lang="en-US" sz="4000" b="0" dirty="0">
              <a:solidFill>
                <a:srgbClr val="9EFF29"/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614-B9D3-427F-BBDE-78A7D21A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90" y="92328"/>
            <a:ext cx="6805594" cy="725349"/>
          </a:xfrm>
        </p:spPr>
        <p:txBody>
          <a:bodyPr/>
          <a:lstStyle/>
          <a:p>
            <a:r>
              <a:rPr lang="en-US" dirty="0"/>
              <a:t>a. M-Ways Tree –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F8DF-A260-40E2-88FB-9258850C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390" y="799001"/>
            <a:ext cx="6828503" cy="354549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M-way(multi-way)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tree that has the following properties:</a:t>
            </a:r>
            <a:endParaRPr lang="en-US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have at most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children.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Nodes in the tree have at most </a:t>
            </a:r>
            <a:r>
              <a:rPr lang="en-US" sz="18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(m-1)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 and pointers(references) to the children.</a:t>
            </a:r>
            <a:endParaRPr lang="en-US" sz="3600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831B1EC-67B3-4B4C-AEC5-CACF2D3CCA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0113" y="2562346"/>
            <a:ext cx="4046271" cy="2479422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C9FEDB87-8EB4-4E59-8644-04DE39F631B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77698" y="707026"/>
            <a:ext cx="4203693" cy="3085531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E9100-662B-4544-8EE6-0B3E5233C22D}"/>
              </a:ext>
            </a:extLst>
          </p:cNvPr>
          <p:cNvSpPr txBox="1"/>
          <p:nvPr/>
        </p:nvSpPr>
        <p:spPr>
          <a:xfrm>
            <a:off x="1656529" y="3785467"/>
            <a:ext cx="6981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above image is a 3-way tree, where each node has at most (3-1) = 2 keys and 3 children.</a:t>
            </a: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0ED-2651-3F7A-F40D-CE9E85AF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b. M-Ways Search 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9F2-1BAB-6C5F-AEEF-B72D8156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search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more constrained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M-way tree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which has more property: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node in the tree can associate with m children and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fields.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any node of the tree are arranged in a sorted order (ascending).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first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less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of this node.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keys in the last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(m-K)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 are higher than the </a:t>
            </a:r>
            <a:r>
              <a:rPr lang="en-US" sz="1800" b="1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1800" u="none" strike="noStrike" baseline="300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8C0AF-5D61-926F-F2E6-BB0A8AC7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 dirty="0"/>
              <a:t>Example for 3-Ways Search Tree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642AE9CE-BCE0-E08A-9EB3-3E57493259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22" y="1614948"/>
            <a:ext cx="6327054" cy="316352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78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818-0BEA-5EE1-7BD9-CE06F692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48172"/>
            <a:ext cx="6805594" cy="725349"/>
          </a:xfrm>
        </p:spPr>
        <p:txBody>
          <a:bodyPr>
            <a:noAutofit/>
          </a:bodyPr>
          <a:lstStyle/>
          <a:p>
            <a:r>
              <a:rPr lang="en-US" sz="4400" dirty="0"/>
              <a:t>Now, It’s time for B-Tree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5A74-6825-9907-A053-669EC37F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7056340" cy="354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§ </a:t>
            </a:r>
            <a:r>
              <a:rPr lang="en-US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a B-tree is a special case of M-way search tree, and we got a new definition: </a:t>
            </a:r>
            <a:endParaRPr lang="en-US" sz="40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61AA588-DF0A-5C11-F5A4-4C2CAB880742}"/>
              </a:ext>
            </a:extLst>
          </p:cNvPr>
          <p:cNvSpPr/>
          <p:nvPr/>
        </p:nvSpPr>
        <p:spPr>
          <a:xfrm>
            <a:off x="1805152" y="1216479"/>
            <a:ext cx="6992007" cy="3678714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B-tree is an expansion from the original M-way search tree. Besides having all the properties of an M-way search tree, it has some properties of its own, these mainly are: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leaves of B-tree are at the same level.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A3A3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Every node in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B-tree of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order 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have at most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m-1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keys and </a:t>
            </a:r>
            <a:r>
              <a:rPr lang="en-US" sz="1800" b="1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node must have at least two nodes.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4000"/>
              </a:lnSpc>
              <a:spcBef>
                <a:spcPts val="0"/>
              </a:spcBef>
              <a:spcAft>
                <a:spcPts val="34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node except the root node and the leaf node contain at least m/2 children.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C8A00-47D4-4255-C8FB-CF0E0843B525}"/>
              </a:ext>
            </a:extLst>
          </p:cNvPr>
          <p:cNvSpPr/>
          <p:nvPr/>
        </p:nvSpPr>
        <p:spPr>
          <a:xfrm>
            <a:off x="3515866" y="219670"/>
            <a:ext cx="323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Definition:</a:t>
            </a:r>
          </a:p>
        </p:txBody>
      </p:sp>
    </p:spTree>
    <p:extLst>
      <p:ext uri="{BB962C8B-B14F-4D97-AF65-F5344CB8AC3E}">
        <p14:creationId xmlns:p14="http://schemas.microsoft.com/office/powerpoint/2010/main" val="42196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E62-2DDA-8653-32A7-81CB32EC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Example for B-Tree: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1E66F-363F-5B82-E145-882CCEEC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6368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Check for B-tree property:</a:t>
            </a: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BF592FE6-20A0-5486-C287-7C2DE7A1763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286" y="1836964"/>
            <a:ext cx="4332514" cy="1787927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4E8BB-BCBE-1A8C-AF0C-4560DA2E8779}"/>
              </a:ext>
            </a:extLst>
          </p:cNvPr>
          <p:cNvSpPr txBox="1"/>
          <p:nvPr/>
        </p:nvSpPr>
        <p:spPr>
          <a:xfrm>
            <a:off x="4867275" y="1814682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leaves of B-tree are at the same level.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1D42C-1481-E536-BB15-83C48BF8A0C5}"/>
              </a:ext>
            </a:extLst>
          </p:cNvPr>
          <p:cNvCxnSpPr>
            <a:cxnSpLocks/>
          </p:cNvCxnSpPr>
          <p:nvPr/>
        </p:nvCxnSpPr>
        <p:spPr>
          <a:xfrm flipV="1">
            <a:off x="676275" y="2081893"/>
            <a:ext cx="4263118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B29E8-6602-ACD6-AB00-3FA17AA7F2AE}"/>
              </a:ext>
            </a:extLst>
          </p:cNvPr>
          <p:cNvCxnSpPr>
            <a:cxnSpLocks/>
          </p:cNvCxnSpPr>
          <p:nvPr/>
        </p:nvCxnSpPr>
        <p:spPr>
          <a:xfrm flipV="1">
            <a:off x="2073729" y="2081893"/>
            <a:ext cx="286566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F0B71-5641-B248-0985-D490EADCB1CE}"/>
              </a:ext>
            </a:extLst>
          </p:cNvPr>
          <p:cNvCxnSpPr>
            <a:cxnSpLocks/>
          </p:cNvCxnSpPr>
          <p:nvPr/>
        </p:nvCxnSpPr>
        <p:spPr>
          <a:xfrm flipV="1">
            <a:off x="3184071" y="2081893"/>
            <a:ext cx="1683204" cy="56378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6DD690-35AA-627A-B425-5015EFBBB78B}"/>
              </a:ext>
            </a:extLst>
          </p:cNvPr>
          <p:cNvCxnSpPr>
            <a:cxnSpLocks/>
          </p:cNvCxnSpPr>
          <p:nvPr/>
        </p:nvCxnSpPr>
        <p:spPr>
          <a:xfrm flipV="1">
            <a:off x="4196443" y="2163536"/>
            <a:ext cx="518432" cy="48214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057B0D-B043-CE2A-2AD3-B0449EBCB495}"/>
              </a:ext>
            </a:extLst>
          </p:cNvPr>
          <p:cNvSpPr txBox="1"/>
          <p:nvPr/>
        </p:nvSpPr>
        <p:spPr>
          <a:xfrm>
            <a:off x="4810125" y="2660045"/>
            <a:ext cx="360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B-tree of order 4 can have at most </a:t>
            </a:r>
            <a:r>
              <a:rPr lang="en-US" sz="2400" b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keys </a:t>
            </a: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4 children.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61EB2-AF71-555D-094C-8AAA21557E44}"/>
              </a:ext>
            </a:extLst>
          </p:cNvPr>
          <p:cNvSpPr txBox="1"/>
          <p:nvPr/>
        </p:nvSpPr>
        <p:spPr>
          <a:xfrm>
            <a:off x="4874759" y="1825823"/>
            <a:ext cx="360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 must have at least two nodes.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B585F6-422D-F928-1706-177584A2376A}"/>
              </a:ext>
            </a:extLst>
          </p:cNvPr>
          <p:cNvSpPr txBox="1"/>
          <p:nvPr/>
        </p:nvSpPr>
        <p:spPr>
          <a:xfrm>
            <a:off x="4810125" y="2656820"/>
            <a:ext cx="360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9EFF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node except the root node and the leaf node contain at least 2 children.</a:t>
            </a:r>
          </a:p>
        </p:txBody>
      </p:sp>
    </p:spTree>
    <p:extLst>
      <p:ext uri="{BB962C8B-B14F-4D97-AF65-F5344CB8AC3E}">
        <p14:creationId xmlns:p14="http://schemas.microsoft.com/office/powerpoint/2010/main" val="193861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1CE3-764E-0CA8-21DA-9477D57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6C3-9587-6712-DA1F-ACBA113CC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920" y="962449"/>
            <a:ext cx="4038600" cy="182973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trees and binary search trees that we learned before can be B-trees.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5642-DDD8-7C9C-87C5-35870D86E2A7}"/>
              </a:ext>
            </a:extLst>
          </p:cNvPr>
          <p:cNvSpPr/>
          <p:nvPr/>
        </p:nvSpPr>
        <p:spPr>
          <a:xfrm>
            <a:off x="6384472" y="806054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A8734-DEFF-38AF-C9DB-8C6EF38900F5}"/>
              </a:ext>
            </a:extLst>
          </p:cNvPr>
          <p:cNvSpPr/>
          <p:nvPr/>
        </p:nvSpPr>
        <p:spPr>
          <a:xfrm>
            <a:off x="5520417" y="167163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A7900-0032-6913-C7B2-CE3162823580}"/>
              </a:ext>
            </a:extLst>
          </p:cNvPr>
          <p:cNvSpPr/>
          <p:nvPr/>
        </p:nvSpPr>
        <p:spPr>
          <a:xfrm>
            <a:off x="7298872" y="1679801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AE113-2260-2B98-D23C-4ED1740735E5}"/>
              </a:ext>
            </a:extLst>
          </p:cNvPr>
          <p:cNvSpPr/>
          <p:nvPr/>
        </p:nvSpPr>
        <p:spPr>
          <a:xfrm>
            <a:off x="4965244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983F2-F971-72B0-3BFF-30699933782C}"/>
              </a:ext>
            </a:extLst>
          </p:cNvPr>
          <p:cNvSpPr/>
          <p:nvPr/>
        </p:nvSpPr>
        <p:spPr>
          <a:xfrm>
            <a:off x="609940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1932FD-0CBE-BEB1-38A4-D4D62342CA40}"/>
              </a:ext>
            </a:extLst>
          </p:cNvPr>
          <p:cNvSpPr/>
          <p:nvPr/>
        </p:nvSpPr>
        <p:spPr>
          <a:xfrm>
            <a:off x="6915151" y="2459660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1E10FF-4735-A1D1-4DA6-2FBE661FFDC3}"/>
              </a:ext>
            </a:extLst>
          </p:cNvPr>
          <p:cNvSpPr/>
          <p:nvPr/>
        </p:nvSpPr>
        <p:spPr>
          <a:xfrm>
            <a:off x="7915274" y="2474117"/>
            <a:ext cx="530679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3FA1F6-320D-DFF6-E861-C9C184B03F0F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5785757" y="1320404"/>
            <a:ext cx="598715" cy="3512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4A6699-8DF2-A642-4129-72302B28B654}"/>
              </a:ext>
            </a:extLst>
          </p:cNvPr>
          <p:cNvCxnSpPr>
            <a:cxnSpLocks/>
          </p:cNvCxnSpPr>
          <p:nvPr/>
        </p:nvCxnSpPr>
        <p:spPr>
          <a:xfrm flipH="1">
            <a:off x="5131930" y="2185987"/>
            <a:ext cx="429306" cy="27367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4A9C25-FD69-B2E4-7BBD-10AB4DB37787}"/>
              </a:ext>
            </a:extLst>
          </p:cNvPr>
          <p:cNvCxnSpPr>
            <a:cxnSpLocks/>
          </p:cNvCxnSpPr>
          <p:nvPr/>
        </p:nvCxnSpPr>
        <p:spPr>
          <a:xfrm>
            <a:off x="5989861" y="2202485"/>
            <a:ext cx="302083" cy="2877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911AD7-4120-17C6-4FAF-F7A68FBD382D}"/>
              </a:ext>
            </a:extLst>
          </p:cNvPr>
          <p:cNvCxnSpPr>
            <a:cxnSpLocks/>
          </p:cNvCxnSpPr>
          <p:nvPr/>
        </p:nvCxnSpPr>
        <p:spPr>
          <a:xfrm>
            <a:off x="6915151" y="1296974"/>
            <a:ext cx="574223" cy="42152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EA8FAF-F888-DB8F-42CC-3AD609E680AA}"/>
              </a:ext>
            </a:extLst>
          </p:cNvPr>
          <p:cNvCxnSpPr>
            <a:cxnSpLocks/>
          </p:cNvCxnSpPr>
          <p:nvPr/>
        </p:nvCxnSpPr>
        <p:spPr>
          <a:xfrm>
            <a:off x="7829551" y="2202485"/>
            <a:ext cx="391886" cy="2714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C9FC6D-274D-5DF4-E3E1-964F77DCC31F}"/>
              </a:ext>
            </a:extLst>
          </p:cNvPr>
          <p:cNvCxnSpPr>
            <a:cxnSpLocks/>
          </p:cNvCxnSpPr>
          <p:nvPr/>
        </p:nvCxnSpPr>
        <p:spPr>
          <a:xfrm flipH="1">
            <a:off x="7076396" y="2177907"/>
            <a:ext cx="314324" cy="29604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6.png">
            <a:extLst>
              <a:ext uri="{FF2B5EF4-FFF2-40B4-BE49-F238E27FC236}">
                <a16:creationId xmlns:a16="http://schemas.microsoft.com/office/drawing/2014/main" id="{3A0E6C58-04A9-9012-C6DA-52B39FB2B0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79296" y="2372121"/>
            <a:ext cx="5943600" cy="2565400"/>
          </a:xfrm>
          <a:prstGeom prst="rect">
            <a:avLst/>
          </a:prstGeom>
          <a:ln/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CBEFBC2-5658-332C-B7A5-3C5B4AB8E43C}"/>
              </a:ext>
            </a:extLst>
          </p:cNvPr>
          <p:cNvSpPr txBox="1">
            <a:spLocks/>
          </p:cNvSpPr>
          <p:nvPr/>
        </p:nvSpPr>
        <p:spPr>
          <a:xfrm>
            <a:off x="374195" y="1252749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●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 ≥ 1, then for any n-key B-tree of height h and minimum degree t ≥ 2, 	 h ≥ 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(n+1)/2</a:t>
            </a:r>
          </a:p>
        </p:txBody>
      </p:sp>
    </p:spTree>
    <p:extLst>
      <p:ext uri="{BB962C8B-B14F-4D97-AF65-F5344CB8AC3E}">
        <p14:creationId xmlns:p14="http://schemas.microsoft.com/office/powerpoint/2010/main" val="16166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2" y="963386"/>
            <a:ext cx="7600949" cy="4000500"/>
          </a:xfrm>
        </p:spPr>
        <p:txBody>
          <a:bodyPr>
            <a:noAutofit/>
          </a:bodyPr>
          <a:lstStyle/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8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B-tree arose with the rise in the need for lesser time in accessing the physical storage media like a hard disk. The secondary storage devices are slower with a larger capacity. There was a need for such types of data structures that minimize the disk accesses.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data structures such as a binary search tree, AVL tree, red-black tree, </a:t>
            </a:r>
            <a:r>
              <a:rPr lang="en-US" sz="1600" u="none" strike="noStrike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e.t.c</a:t>
            </a: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can store only one key in one node. If you have to store a large number of keys, then the height of such trees becomes very large and the access time increases.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66000"/>
              </a:lnSpc>
              <a:spcBef>
                <a:spcPts val="0"/>
              </a:spcBef>
            </a:pPr>
            <a:r>
              <a:rPr lang="en-US" sz="1600" u="none" strike="noStrike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B-tree can store many keys in a single node and can have multiple child nodes. This decreases the height significantly allowing faster disk accesses.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9B61-E1F1-B533-25F2-1C767A55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620" y="112623"/>
            <a:ext cx="6805594" cy="725349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</a:rPr>
              <a:t>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E249-BA31-C80B-3745-B96EC4FEC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29" y="963386"/>
            <a:ext cx="8213271" cy="4000500"/>
          </a:xfrm>
        </p:spPr>
        <p:txBody>
          <a:bodyPr>
            <a:noAutofit/>
          </a:bodyPr>
          <a:lstStyle/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dirty="0">
                <a:solidFill>
                  <a:srgbClr val="007033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atabases and file systems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store blocks of data (secondary storage media)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b="1" i="1" u="none" strike="noStrike" dirty="0">
                <a:solidFill>
                  <a:srgbClr val="0070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multilevel indexing</a:t>
            </a:r>
            <a:endParaRPr lang="en-US" b="1" i="1" u="none" strike="noStrike" dirty="0">
              <a:solidFill>
                <a:srgbClr val="00703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2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23FE0E-CF62-3FA9-62C3-78CA90CF26FA}"/>
              </a:ext>
            </a:extLst>
          </p:cNvPr>
          <p:cNvSpPr/>
          <p:nvPr/>
        </p:nvSpPr>
        <p:spPr>
          <a:xfrm>
            <a:off x="1114867" y="444571"/>
            <a:ext cx="6685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Operation on B-Tree</a:t>
            </a:r>
          </a:p>
        </p:txBody>
      </p:sp>
      <p:pic>
        <p:nvPicPr>
          <p:cNvPr id="6" name="Picture 5" descr="Steel gears">
            <a:extLst>
              <a:ext uri="{FF2B5EF4-FFF2-40B4-BE49-F238E27FC236}">
                <a16:creationId xmlns:a16="http://schemas.microsoft.com/office/drawing/2014/main" id="{A8DB70B7-A878-0052-3BA9-D8A95A445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8" y="1705069"/>
            <a:ext cx="4881681" cy="3253660"/>
          </a:xfrm>
          <a:prstGeom prst="rect">
            <a:avLst/>
          </a:prstGeom>
        </p:spPr>
      </p:pic>
      <p:pic>
        <p:nvPicPr>
          <p:cNvPr id="8" name="Picture 7" descr="Metal tic-tac-toe game pieces">
            <a:extLst>
              <a:ext uri="{FF2B5EF4-FFF2-40B4-BE49-F238E27FC236}">
                <a16:creationId xmlns:a16="http://schemas.microsoft.com/office/drawing/2014/main" id="{61B2E714-F49B-42CA-6BB9-BF922FBF70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33" y="1902279"/>
            <a:ext cx="34267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A9C-52A0-5A04-090C-6DE1954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33A1F"/>
                </a:solidFill>
                <a:effectLst/>
              </a:rPr>
              <a:t>Main Operation for B-Tree: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C577-F178-0EDA-47C7-38C1A48D2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a node in a B-Tree</a:t>
            </a: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a node in a B-tree.</a:t>
            </a:r>
            <a:endParaRPr lang="en-US" sz="36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a node in a B-Tree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754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4A59094-F0FB-4F64-BEF1-007F2A03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376" y="2143124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 dirty="0">
                <a:ln>
                  <a:noFill/>
                </a:ln>
                <a:solidFill>
                  <a:srgbClr val="9EFF29"/>
                </a:solidFill>
                <a:effectLst/>
                <a:latin typeface="+mj-lt"/>
                <a:ea typeface="+mj-ea"/>
                <a:cs typeface="+mj-cs"/>
              </a:rPr>
              <a:t>Why are we using B-Tree?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0" i="0" u="none" strike="noStrike" kern="1200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       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3D5A9C50-CDD9-44B1-A2EA-D88EF10E75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761"/>
            <a:ext cx="4106636" cy="30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1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87E27-E43C-3F44-2B05-84D416D8AD9B}"/>
              </a:ext>
            </a:extLst>
          </p:cNvPr>
          <p:cNvSpPr/>
          <p:nvPr/>
        </p:nvSpPr>
        <p:spPr>
          <a:xfrm>
            <a:off x="709532" y="909936"/>
            <a:ext cx="7724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DEFINE B-TREE IN CODING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52C9-450F-80E5-8C28-922DA213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6900"/>
            <a:ext cx="5943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B7821-5353-87AE-506C-EA611EDFDA7B}"/>
              </a:ext>
            </a:extLst>
          </p:cNvPr>
          <p:cNvSpPr txBox="1"/>
          <p:nvPr/>
        </p:nvSpPr>
        <p:spPr>
          <a:xfrm>
            <a:off x="1256539" y="2046291"/>
            <a:ext cx="636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We define a new struct B-Tree according to the definition of B-Tree as below:</a:t>
            </a:r>
          </a:p>
        </p:txBody>
      </p:sp>
    </p:spTree>
    <p:extLst>
      <p:ext uri="{BB962C8B-B14F-4D97-AF65-F5344CB8AC3E}">
        <p14:creationId xmlns:p14="http://schemas.microsoft.com/office/powerpoint/2010/main" val="358832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8102C5-0624-C1EF-C8D8-401FD5FA8518}"/>
              </a:ext>
            </a:extLst>
          </p:cNvPr>
          <p:cNvSpPr/>
          <p:nvPr/>
        </p:nvSpPr>
        <p:spPr>
          <a:xfrm>
            <a:off x="1166933" y="289450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15268-6E1D-DE8C-EFC1-6CC0A70D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12780"/>
            <a:ext cx="5943600" cy="1498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97813-E557-854C-8857-940770A31E89}"/>
              </a:ext>
            </a:extLst>
          </p:cNvPr>
          <p:cNvCxnSpPr>
            <a:cxnSpLocks/>
          </p:cNvCxnSpPr>
          <p:nvPr/>
        </p:nvCxnSpPr>
        <p:spPr>
          <a:xfrm flipV="1">
            <a:off x="808264" y="1730829"/>
            <a:ext cx="1208315" cy="1920210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D4A1B-94D9-ECD1-CCBF-EB3FE1947C41}"/>
              </a:ext>
            </a:extLst>
          </p:cNvPr>
          <p:cNvSpPr txBox="1"/>
          <p:nvPr/>
        </p:nvSpPr>
        <p:spPr>
          <a:xfrm>
            <a:off x="461002" y="365103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keys in a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16B13-E376-E3D4-BB6D-7053A91E12C0}"/>
              </a:ext>
            </a:extLst>
          </p:cNvPr>
          <p:cNvCxnSpPr>
            <a:cxnSpLocks/>
          </p:cNvCxnSpPr>
          <p:nvPr/>
        </p:nvCxnSpPr>
        <p:spPr>
          <a:xfrm flipH="1" flipV="1">
            <a:off x="2495810" y="1877786"/>
            <a:ext cx="908697" cy="1681843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F34304-977E-D9D9-F2B2-2A97B7469587}"/>
              </a:ext>
            </a:extLst>
          </p:cNvPr>
          <p:cNvSpPr txBox="1"/>
          <p:nvPr/>
        </p:nvSpPr>
        <p:spPr>
          <a:xfrm>
            <a:off x="2947307" y="3559629"/>
            <a:ext cx="2277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 array to store keys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3E960F-FFCF-97CB-722F-E6AD6533407E}"/>
              </a:ext>
            </a:extLst>
          </p:cNvPr>
          <p:cNvCxnSpPr>
            <a:cxnSpLocks/>
          </p:cNvCxnSpPr>
          <p:nvPr/>
        </p:nvCxnSpPr>
        <p:spPr>
          <a:xfrm flipV="1">
            <a:off x="1600200" y="2118214"/>
            <a:ext cx="763641" cy="12581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67D72-9E0F-65F0-A008-9BF15532A501}"/>
              </a:ext>
            </a:extLst>
          </p:cNvPr>
          <p:cNvCxnSpPr>
            <a:cxnSpLocks/>
          </p:cNvCxnSpPr>
          <p:nvPr/>
        </p:nvCxnSpPr>
        <p:spPr>
          <a:xfrm flipH="1" flipV="1">
            <a:off x="3294569" y="2294583"/>
            <a:ext cx="2118354" cy="1008672"/>
          </a:xfrm>
          <a:prstGeom prst="straightConnector1">
            <a:avLst/>
          </a:prstGeom>
          <a:ln w="76200">
            <a:prstDash val="lg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842B9-DFDF-F8C8-352E-54043E0A2487}"/>
              </a:ext>
            </a:extLst>
          </p:cNvPr>
          <p:cNvSpPr txBox="1"/>
          <p:nvPr/>
        </p:nvSpPr>
        <p:spPr>
          <a:xfrm>
            <a:off x="603487" y="3303255"/>
            <a:ext cx="3127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Number of children in a 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719AE-98F6-EE7E-6E3B-77EC51A42AA6}"/>
              </a:ext>
            </a:extLst>
          </p:cNvPr>
          <p:cNvSpPr txBox="1"/>
          <p:nvPr/>
        </p:nvSpPr>
        <p:spPr>
          <a:xfrm>
            <a:off x="5151664" y="3242998"/>
            <a:ext cx="329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 list of pointers for children of a node</a:t>
            </a:r>
          </a:p>
        </p:txBody>
      </p:sp>
    </p:spTree>
    <p:extLst>
      <p:ext uri="{BB962C8B-B14F-4D97-AF65-F5344CB8AC3E}">
        <p14:creationId xmlns:p14="http://schemas.microsoft.com/office/powerpoint/2010/main" val="255111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1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1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6" grpId="0"/>
      <p:bldP spid="16" grpId="1"/>
      <p:bldP spid="16" grpId="2"/>
      <p:bldP spid="27" grpId="0"/>
      <p:bldP spid="27" grpId="1"/>
      <p:bldP spid="34" grpId="0"/>
      <p:bldP spid="3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8FA106-A744-7BAE-2BFD-110AAACC470A}"/>
              </a:ext>
            </a:extLst>
          </p:cNvPr>
          <p:cNvSpPr/>
          <p:nvPr/>
        </p:nvSpPr>
        <p:spPr>
          <a:xfrm>
            <a:off x="1166933" y="142493"/>
            <a:ext cx="6810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B-TREE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39079-9C52-DE5D-9D1B-CE2C6F157B2E}"/>
              </a:ext>
            </a:extLst>
          </p:cNvPr>
          <p:cNvSpPr/>
          <p:nvPr/>
        </p:nvSpPr>
        <p:spPr>
          <a:xfrm>
            <a:off x="2822572" y="1065823"/>
            <a:ext cx="33682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65FEB-873F-6246-8B0D-16054EB81879}"/>
              </a:ext>
            </a:extLst>
          </p:cNvPr>
          <p:cNvSpPr txBox="1"/>
          <p:nvPr/>
        </p:nvSpPr>
        <p:spPr>
          <a:xfrm>
            <a:off x="1085850" y="2171700"/>
            <a:ext cx="7323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structure seem not efficiency when programming, since it’s looking a bit hard to maintain the property. So, we have a small update for this data structure: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47CB-7861-095F-6B6C-AB451D15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5" y="2469358"/>
            <a:ext cx="8870870" cy="1608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E0A60-AA46-96CF-E8C1-52BE603A28C2}"/>
              </a:ext>
            </a:extLst>
          </p:cNvPr>
          <p:cNvSpPr txBox="1"/>
          <p:nvPr/>
        </p:nvSpPr>
        <p:spPr>
          <a:xfrm>
            <a:off x="797553" y="4139352"/>
            <a:ext cx="7418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add 1 more Boolean variable to check if this node is a leaf or not!</a:t>
            </a:r>
          </a:p>
        </p:txBody>
      </p:sp>
    </p:spTree>
    <p:extLst>
      <p:ext uri="{BB962C8B-B14F-4D97-AF65-F5344CB8AC3E}">
        <p14:creationId xmlns:p14="http://schemas.microsoft.com/office/powerpoint/2010/main" val="118252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87DAC-30BF-2717-D77B-76B2F8DA8A97}"/>
              </a:ext>
            </a:extLst>
          </p:cNvPr>
          <p:cNvSpPr/>
          <p:nvPr/>
        </p:nvSpPr>
        <p:spPr>
          <a:xfrm>
            <a:off x="960178" y="224135"/>
            <a:ext cx="7223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ADDITIONAL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992AB-A99E-9A6F-5B27-B6A7053C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0821"/>
          <a:stretch/>
        </p:blipFill>
        <p:spPr>
          <a:xfrm>
            <a:off x="351064" y="2516981"/>
            <a:ext cx="3558490" cy="2347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0E684-9E51-E2E1-E2DB-E870C13DF1B4}"/>
              </a:ext>
            </a:extLst>
          </p:cNvPr>
          <p:cNvSpPr txBox="1"/>
          <p:nvPr/>
        </p:nvSpPr>
        <p:spPr>
          <a:xfrm>
            <a:off x="4754880" y="2013856"/>
            <a:ext cx="438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valid key in a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AAA82-02B1-EA51-4E6A-CE3029A80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33"/>
          <a:stretch/>
        </p:blipFill>
        <p:spPr>
          <a:xfrm>
            <a:off x="4471549" y="2516980"/>
            <a:ext cx="4389120" cy="2347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CE6010-18D9-4247-AD7C-C9D0330EECED}"/>
              </a:ext>
            </a:extLst>
          </p:cNvPr>
          <p:cNvSpPr txBox="1"/>
          <p:nvPr/>
        </p:nvSpPr>
        <p:spPr>
          <a:xfrm>
            <a:off x="399020" y="2013857"/>
            <a:ext cx="355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for B-Tree</a:t>
            </a:r>
          </a:p>
        </p:txBody>
      </p:sp>
    </p:spTree>
    <p:extLst>
      <p:ext uri="{BB962C8B-B14F-4D97-AF65-F5344CB8AC3E}">
        <p14:creationId xmlns:p14="http://schemas.microsoft.com/office/powerpoint/2010/main" val="189248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399353" y="2342385"/>
            <a:ext cx="401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1. INSERTION</a:t>
            </a:r>
          </a:p>
        </p:txBody>
      </p:sp>
    </p:spTree>
    <p:extLst>
      <p:ext uri="{BB962C8B-B14F-4D97-AF65-F5344CB8AC3E}">
        <p14:creationId xmlns:p14="http://schemas.microsoft.com/office/powerpoint/2010/main" val="130732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0DF1DB-450A-98DF-BCD6-154E55A98F4E}"/>
              </a:ext>
            </a:extLst>
          </p:cNvPr>
          <p:cNvSpPr/>
          <p:nvPr/>
        </p:nvSpPr>
        <p:spPr>
          <a:xfrm>
            <a:off x="1620526" y="1694587"/>
            <a:ext cx="33879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Split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4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0578-1400-9E32-5DF2-84A064D5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59" y="0"/>
            <a:ext cx="6805594" cy="7253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6C71-AF34-F8CD-7E70-34F108BE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3572"/>
          <a:stretch/>
        </p:blipFill>
        <p:spPr>
          <a:xfrm>
            <a:off x="4815068" y="725349"/>
            <a:ext cx="4023360" cy="436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FC55D-3D8E-F9C3-F9D0-4167B4E38C2E}"/>
              </a:ext>
            </a:extLst>
          </p:cNvPr>
          <p:cNvSpPr txBox="1"/>
          <p:nvPr/>
        </p:nvSpPr>
        <p:spPr>
          <a:xfrm>
            <a:off x="1453243" y="1166171"/>
            <a:ext cx="3361825" cy="3251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function, before inserting a value, should we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know that a child node named y is already full, we have to split it into two. We also have </a:t>
            </a:r>
            <a:r>
              <a:rPr lang="en-US" b="1" i="1" dirty="0" err="1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 the index of child node in array. During the process</a:t>
            </a:r>
            <a:r>
              <a:rPr lang="en-US" b="1" i="1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median key of the split child node will be pushed into the current parent node.</a:t>
            </a:r>
            <a:endParaRPr lang="en-US" sz="1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2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865666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967844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070022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6172200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7274378" y="2147207"/>
            <a:ext cx="1102178" cy="98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76643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2.46914E-7 L -0.08646 -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5181-F565-C9ED-7262-D3C9FD61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21" y="1131888"/>
            <a:ext cx="3282043" cy="3860799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 node whose root wasn’t full 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used to insert a key into a non-full node (it might be already non-full or it had been split beforehand). Before inserting, we must choose the correct child </a:t>
            </a:r>
            <a:r>
              <a:rPr lang="en-US" sz="180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insert to.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non-leaf node, we also have to check whether the chosen child node is full, if yes then we have to split it before inserting to that node.</a:t>
            </a:r>
            <a:endParaRPr lang="en-US" sz="18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30F8-FB1F-D1A5-E452-AD37237F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ADDITIONAL FUNCTION IN INSERTION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AA719-5853-FFE7-5414-6C48E276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6" y="943294"/>
            <a:ext cx="3512457" cy="40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2B247-08C4-86F9-FF6A-9088CBFAADC2}"/>
              </a:ext>
            </a:extLst>
          </p:cNvPr>
          <p:cNvSpPr/>
          <p:nvPr/>
        </p:nvSpPr>
        <p:spPr>
          <a:xfrm>
            <a:off x="206828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2C8F-ABC9-790A-B2AB-F237136F25D4}"/>
              </a:ext>
            </a:extLst>
          </p:cNvPr>
          <p:cNvSpPr/>
          <p:nvPr/>
        </p:nvSpPr>
        <p:spPr>
          <a:xfrm>
            <a:off x="3367351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CDD39-098D-BEB9-4D2F-F753BF4433BB}"/>
              </a:ext>
            </a:extLst>
          </p:cNvPr>
          <p:cNvSpPr/>
          <p:nvPr/>
        </p:nvSpPr>
        <p:spPr>
          <a:xfrm>
            <a:off x="5832780" y="27537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83926-DC26-ECDC-18F5-D41B378713FC}"/>
              </a:ext>
            </a:extLst>
          </p:cNvPr>
          <p:cNvSpPr/>
          <p:nvPr/>
        </p:nvSpPr>
        <p:spPr>
          <a:xfrm>
            <a:off x="5017204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A0491-9C17-1770-9BBC-4AC89F298C9F}"/>
              </a:ext>
            </a:extLst>
          </p:cNvPr>
          <p:cNvSpPr/>
          <p:nvPr/>
        </p:nvSpPr>
        <p:spPr>
          <a:xfrm>
            <a:off x="6249456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1F09-9C29-E431-0A08-08B5D0078706}"/>
              </a:ext>
            </a:extLst>
          </p:cNvPr>
          <p:cNvSpPr/>
          <p:nvPr/>
        </p:nvSpPr>
        <p:spPr>
          <a:xfrm>
            <a:off x="4823729" y="18628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08B5D-51A4-6EC9-2E58-6BCF0D53DC7B}"/>
              </a:ext>
            </a:extLst>
          </p:cNvPr>
          <p:cNvSpPr/>
          <p:nvPr/>
        </p:nvSpPr>
        <p:spPr>
          <a:xfrm>
            <a:off x="3267624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07216-5E04-5BDE-A506-C7D134AF85A1}"/>
              </a:ext>
            </a:extLst>
          </p:cNvPr>
          <p:cNvSpPr/>
          <p:nvPr/>
        </p:nvSpPr>
        <p:spPr>
          <a:xfrm>
            <a:off x="6513966" y="275370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7F814-1E31-612B-6E15-C65C60B0E104}"/>
              </a:ext>
            </a:extLst>
          </p:cNvPr>
          <p:cNvCxnSpPr>
            <a:cxnSpLocks/>
          </p:cNvCxnSpPr>
          <p:nvPr/>
        </p:nvCxnSpPr>
        <p:spPr>
          <a:xfrm flipH="1">
            <a:off x="2465611" y="3271528"/>
            <a:ext cx="845611" cy="523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87EBF1-12D6-1218-4C2B-4960EEF3B023}"/>
              </a:ext>
            </a:extLst>
          </p:cNvPr>
          <p:cNvCxnSpPr>
            <a:cxnSpLocks/>
          </p:cNvCxnSpPr>
          <p:nvPr/>
        </p:nvCxnSpPr>
        <p:spPr>
          <a:xfrm flipH="1">
            <a:off x="3833370" y="2422069"/>
            <a:ext cx="990359" cy="290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96DEE-D044-BF25-8131-E2EDA4C6AA69}"/>
              </a:ext>
            </a:extLst>
          </p:cNvPr>
          <p:cNvCxnSpPr>
            <a:cxnSpLocks/>
          </p:cNvCxnSpPr>
          <p:nvPr/>
        </p:nvCxnSpPr>
        <p:spPr>
          <a:xfrm>
            <a:off x="3768322" y="3271528"/>
            <a:ext cx="130097" cy="479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9646F2-E0DC-7311-3BA2-CF1FA1F023B4}"/>
              </a:ext>
            </a:extLst>
          </p:cNvPr>
          <p:cNvSpPr/>
          <p:nvPr/>
        </p:nvSpPr>
        <p:spPr>
          <a:xfrm>
            <a:off x="7347002" y="37514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5ABFD-4FC6-5043-EB29-315E9687060C}"/>
              </a:ext>
            </a:extLst>
          </p:cNvPr>
          <p:cNvSpPr/>
          <p:nvPr/>
        </p:nvSpPr>
        <p:spPr>
          <a:xfrm>
            <a:off x="8028188" y="375148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F6D89D-EB6F-554A-3DBF-DE7AD85EC3CE}"/>
              </a:ext>
            </a:extLst>
          </p:cNvPr>
          <p:cNvCxnSpPr>
            <a:cxnSpLocks/>
          </p:cNvCxnSpPr>
          <p:nvPr/>
        </p:nvCxnSpPr>
        <p:spPr>
          <a:xfrm>
            <a:off x="5483676" y="2422069"/>
            <a:ext cx="990359" cy="331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B901E-FE3A-F927-DF4E-BAFF95CF29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347178" y="3312956"/>
            <a:ext cx="485602" cy="4385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BCF956-444B-B215-EECB-0750959A3F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492727" y="3312956"/>
            <a:ext cx="86703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02C1D3-C92D-2004-8B4C-15B1E28DD61A}"/>
              </a:ext>
            </a:extLst>
          </p:cNvPr>
          <p:cNvCxnSpPr>
            <a:cxnSpLocks/>
          </p:cNvCxnSpPr>
          <p:nvPr/>
        </p:nvCxnSpPr>
        <p:spPr>
          <a:xfrm>
            <a:off x="7152660" y="3312956"/>
            <a:ext cx="710321" cy="4385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D899A-32F3-CF51-05A8-5BD198491C3A}"/>
              </a:ext>
            </a:extLst>
          </p:cNvPr>
          <p:cNvSpPr/>
          <p:nvPr/>
        </p:nvSpPr>
        <p:spPr>
          <a:xfrm>
            <a:off x="7368241" y="11123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47168-2BE3-9CF6-E54D-440A4BB77495}"/>
              </a:ext>
            </a:extLst>
          </p:cNvPr>
          <p:cNvSpPr txBox="1"/>
          <p:nvPr/>
        </p:nvSpPr>
        <p:spPr>
          <a:xfrm>
            <a:off x="6332163" y="1160681"/>
            <a:ext cx="117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Insert:</a:t>
            </a:r>
          </a:p>
        </p:txBody>
      </p:sp>
    </p:spTree>
    <p:extLst>
      <p:ext uri="{BB962C8B-B14F-4D97-AF65-F5344CB8AC3E}">
        <p14:creationId xmlns:p14="http://schemas.microsoft.com/office/powerpoint/2010/main" val="209718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9.87654E-7 L -0.35972 0.141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56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972 0.14105 L -0.52934 0.308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934 0.30864 L -0.65625 0.5101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1" y="645684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Review: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9C48C-54A5-4C1E-8467-83CB296E88BD}"/>
              </a:ext>
            </a:extLst>
          </p:cNvPr>
          <p:cNvSpPr txBox="1"/>
          <p:nvPr/>
        </p:nvSpPr>
        <p:spPr>
          <a:xfrm>
            <a:off x="930166" y="1734207"/>
            <a:ext cx="7425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We have already </a:t>
            </a:r>
            <a:r>
              <a:rPr lang="en-US" sz="2400" b="0" i="0" u="none" strike="noStrike" dirty="0">
                <a:solidFill>
                  <a:srgbClr val="F3F3F3"/>
                </a:solidFill>
                <a:effectLst/>
                <a:latin typeface="Times New Roman" panose="02020603050405020304" pitchFamily="18" charset="0"/>
              </a:rPr>
              <a:t>learned about linked list - A very useful data structure for coding, but they are sequential lists.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8FB34-D4C4-42D1-A06B-2500073C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207"/>
            <a:ext cx="9144000" cy="12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Insertion: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4375" y="771915"/>
            <a:ext cx="7459692" cy="427566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tree is empty, allocate a root node and insert the key.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the allowed number of keys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the tree with the newly added key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elements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Now, there are elements greater than its limit. So, split at the median.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the median key upwards and make the left keys as a left child and the right keys as a right child.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node is not full, follow the steps below.</a:t>
            </a:r>
            <a:endParaRPr lang="en-US" sz="20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 the node in increasing order.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2A0E48-6940-0F1F-EF17-CBEBBA8B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22" y="775607"/>
            <a:ext cx="5329571" cy="433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51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5177-ACB9-E5B9-8355-A3C196E0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92328"/>
            <a:ext cx="6805594" cy="725349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EF1A-77BA-29A9-DF86-9CF8E190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793431"/>
            <a:ext cx="6708935" cy="80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?If true: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29302-FCA7-B2E1-58C3-3CDFF0CBB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7" b="70183"/>
          <a:stretch/>
        </p:blipFill>
        <p:spPr bwMode="auto">
          <a:xfrm>
            <a:off x="2594372" y="1496006"/>
            <a:ext cx="5082720" cy="1694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6CD33-E416-DFFC-7196-644CCC32D165}"/>
              </a:ext>
            </a:extLst>
          </p:cNvPr>
          <p:cNvSpPr txBox="1"/>
          <p:nvPr/>
        </p:nvSpPr>
        <p:spPr>
          <a:xfrm>
            <a:off x="2049236" y="2571750"/>
            <a:ext cx="6172200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Then, create a new tree by constructor for root, with t we already set as the order for the tree before, then, set the first key to k, then set number of  key to 1.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40A44C-E7A6-5FFC-2806-9572448869F4}"/>
              </a:ext>
            </a:extLst>
          </p:cNvPr>
          <p:cNvSpPr txBox="1">
            <a:spLocks/>
          </p:cNvSpPr>
          <p:nvPr/>
        </p:nvSpPr>
        <p:spPr>
          <a:xfrm>
            <a:off x="1930854" y="793431"/>
            <a:ext cx="6408964" cy="1125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root is a null ? If not: (B-Tree already existed)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0138D-A154-D986-C6CD-6225897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72" y="1909937"/>
            <a:ext cx="36957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L -0.00087 -0.141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06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6" grpId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6DD0-0619-933B-AB63-5767A53D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430" y="960438"/>
            <a:ext cx="4794849" cy="394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root is full or not by check if ( root-&gt;n == 2 * t -1).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 is true (full), we have to split the root into two new nodes. These two nodes will become children of a new root node, which now contains the median of the previous root. Then we continue to insert to the corresponding child node.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it’s not full, simply insert the key to root node according to the rule (keys must be in the ascending order)</a:t>
            </a: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5C055E-A7D7-CEAD-386D-88C4494A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936" y="234950"/>
            <a:ext cx="6804025" cy="725488"/>
          </a:xfrm>
        </p:spPr>
        <p:txBody>
          <a:bodyPr/>
          <a:lstStyle/>
          <a:p>
            <a:r>
              <a:rPr lang="en-US" b="1" dirty="0">
                <a:effectLst/>
              </a:rPr>
              <a:t>Understand the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29853-749C-322C-D953-533856C56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855"/>
          <a:stretch/>
        </p:blipFill>
        <p:spPr>
          <a:xfrm>
            <a:off x="0" y="1033917"/>
            <a:ext cx="3920245" cy="36442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A60AD-2077-5F00-AF3C-D499B35BD7F4}"/>
              </a:ext>
            </a:extLst>
          </p:cNvPr>
          <p:cNvCxnSpPr>
            <a:cxnSpLocks/>
          </p:cNvCxnSpPr>
          <p:nvPr/>
        </p:nvCxnSpPr>
        <p:spPr>
          <a:xfrm>
            <a:off x="2979964" y="240846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FE2056-F2AF-06CB-C3AA-3DDFB21CAAC8}"/>
              </a:ext>
            </a:extLst>
          </p:cNvPr>
          <p:cNvCxnSpPr>
            <a:cxnSpLocks/>
          </p:cNvCxnSpPr>
          <p:nvPr/>
        </p:nvCxnSpPr>
        <p:spPr>
          <a:xfrm>
            <a:off x="2879271" y="4218214"/>
            <a:ext cx="1894850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516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nsertion of b-tree has order 4 in this set of numbers: 37, 49, 80 ,19, 39, 60, 88, 100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410404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E71AE5-347C-106E-003D-AE6DB0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4AC62-2F9B-C760-7010-6E401D04C237}"/>
              </a:ext>
            </a:extLst>
          </p:cNvPr>
          <p:cNvSpPr txBox="1"/>
          <p:nvPr/>
        </p:nvSpPr>
        <p:spPr>
          <a:xfrm>
            <a:off x="5495851" y="144411"/>
            <a:ext cx="345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37, 49, 80 ,19, 39, 60, 88, 100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44D94-0316-0402-2D13-6350A30890C2}"/>
              </a:ext>
            </a:extLst>
          </p:cNvPr>
          <p:cNvSpPr/>
          <p:nvPr/>
        </p:nvSpPr>
        <p:spPr>
          <a:xfrm>
            <a:off x="4328204" y="2697868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59833-288A-A4CF-AD14-F96FDA2521AE}"/>
              </a:ext>
            </a:extLst>
          </p:cNvPr>
          <p:cNvSpPr/>
          <p:nvPr/>
        </p:nvSpPr>
        <p:spPr>
          <a:xfrm>
            <a:off x="7537070" y="189505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E832-4A5B-73EC-B644-D81EFF1C7D4C}"/>
              </a:ext>
            </a:extLst>
          </p:cNvPr>
          <p:cNvSpPr/>
          <p:nvPr/>
        </p:nvSpPr>
        <p:spPr>
          <a:xfrm>
            <a:off x="7713962" y="25399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B13B35-C309-22AB-12C3-1E334DF6FB8F}"/>
              </a:ext>
            </a:extLst>
          </p:cNvPr>
          <p:cNvSpPr/>
          <p:nvPr/>
        </p:nvSpPr>
        <p:spPr>
          <a:xfrm>
            <a:off x="4988151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6694C-1E1B-6F54-F904-E06FC2381FC9}"/>
              </a:ext>
            </a:extLst>
          </p:cNvPr>
          <p:cNvSpPr/>
          <p:nvPr/>
        </p:nvSpPr>
        <p:spPr>
          <a:xfrm>
            <a:off x="5648098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70704-79D1-922C-989A-BA66A943AC41}"/>
              </a:ext>
            </a:extLst>
          </p:cNvPr>
          <p:cNvSpPr/>
          <p:nvPr/>
        </p:nvSpPr>
        <p:spPr>
          <a:xfrm>
            <a:off x="2421241" y="22544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20DA6-B70C-6FBF-02F0-9BE74BCF3DA1}"/>
              </a:ext>
            </a:extLst>
          </p:cNvPr>
          <p:cNvSpPr/>
          <p:nvPr/>
        </p:nvSpPr>
        <p:spPr>
          <a:xfrm>
            <a:off x="3668257" y="2697867"/>
            <a:ext cx="659947" cy="593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9B340B-DEC0-9644-95BE-B36BC756353B}"/>
              </a:ext>
            </a:extLst>
          </p:cNvPr>
          <p:cNvSpPr/>
          <p:nvPr/>
        </p:nvSpPr>
        <p:spPr>
          <a:xfrm>
            <a:off x="4328204" y="155631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06C52-4909-B02B-3ED1-A5F6759619A4}"/>
              </a:ext>
            </a:extLst>
          </p:cNvPr>
          <p:cNvCxnSpPr>
            <a:cxnSpLocks/>
          </p:cNvCxnSpPr>
          <p:nvPr/>
        </p:nvCxnSpPr>
        <p:spPr>
          <a:xfrm flipH="1">
            <a:off x="3833370" y="2115570"/>
            <a:ext cx="494834" cy="5967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576597-6BC2-454D-E0F5-09DCEF51F1A3}"/>
              </a:ext>
            </a:extLst>
          </p:cNvPr>
          <p:cNvCxnSpPr>
            <a:cxnSpLocks/>
          </p:cNvCxnSpPr>
          <p:nvPr/>
        </p:nvCxnSpPr>
        <p:spPr>
          <a:xfrm>
            <a:off x="4988151" y="2115570"/>
            <a:ext cx="537752" cy="5636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5E4A5-7BF3-4A88-57F4-676D8AFE41A7}"/>
              </a:ext>
            </a:extLst>
          </p:cNvPr>
          <p:cNvSpPr/>
          <p:nvPr/>
        </p:nvSpPr>
        <p:spPr>
          <a:xfrm>
            <a:off x="7939234" y="5267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AEF7D1-29D5-8354-4770-70C4F6E537DD}"/>
              </a:ext>
            </a:extLst>
          </p:cNvPr>
          <p:cNvSpPr/>
          <p:nvPr/>
        </p:nvSpPr>
        <p:spPr>
          <a:xfrm>
            <a:off x="4985888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3FFC82-B7EE-632F-62D2-9BC5FDECD0E1}"/>
              </a:ext>
            </a:extLst>
          </p:cNvPr>
          <p:cNvSpPr/>
          <p:nvPr/>
        </p:nvSpPr>
        <p:spPr>
          <a:xfrm>
            <a:off x="5645835" y="271227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4A8CE-62D6-7235-9D83-376D46E531B5}"/>
              </a:ext>
            </a:extLst>
          </p:cNvPr>
          <p:cNvSpPr/>
          <p:nvPr/>
        </p:nvSpPr>
        <p:spPr>
          <a:xfrm>
            <a:off x="6305782" y="271227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1095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93827E-7 L -0.27639 0.159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7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6 L -0.22518 0.0283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2345 L 0.1342 0.091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5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-0.00052 -0.237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23457E-7 L -0.31771 0.1950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97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71 0.19506 L -0.17674 0.422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8" grpId="0" animBg="1"/>
      <p:bldP spid="20" grpId="0" animBg="1"/>
      <p:bldP spid="20" grpId="1" animBg="1"/>
      <p:bldP spid="20" grpId="2" animBg="1"/>
      <p:bldP spid="20" grpId="3" animBg="1"/>
      <p:bldP spid="22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E6062-42B7-C622-A7EE-B63B954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938E1-6CA8-B5AE-86F1-5B9EA40FC49F}"/>
              </a:ext>
            </a:extLst>
          </p:cNvPr>
          <p:cNvSpPr/>
          <p:nvPr/>
        </p:nvSpPr>
        <p:spPr>
          <a:xfrm>
            <a:off x="3049891" y="296476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1A5E1-D725-5C22-C145-E06807EA212E}"/>
              </a:ext>
            </a:extLst>
          </p:cNvPr>
          <p:cNvSpPr/>
          <p:nvPr/>
        </p:nvSpPr>
        <p:spPr>
          <a:xfrm>
            <a:off x="4111249" y="13534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763C2-264A-56DB-67BF-AE50AC050101}"/>
              </a:ext>
            </a:extLst>
          </p:cNvPr>
          <p:cNvSpPr/>
          <p:nvPr/>
        </p:nvSpPr>
        <p:spPr>
          <a:xfrm>
            <a:off x="486236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A6A87-5169-4EF1-C20D-1A071E97F69F}"/>
              </a:ext>
            </a:extLst>
          </p:cNvPr>
          <p:cNvSpPr/>
          <p:nvPr/>
        </p:nvSpPr>
        <p:spPr>
          <a:xfrm>
            <a:off x="552230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8E946-776C-F717-D4EF-0421258B6699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CC9EB-59C1-2B7C-8C9D-55ECE895389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379865" y="1912708"/>
            <a:ext cx="731384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692E4-E1FD-2D5A-9515-7D38623FFC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771196" y="1912708"/>
            <a:ext cx="421140" cy="1052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704A2-98BB-052C-54B2-E8D4D49208BA}"/>
              </a:ext>
            </a:extLst>
          </p:cNvPr>
          <p:cNvSpPr/>
          <p:nvPr/>
        </p:nvSpPr>
        <p:spPr>
          <a:xfrm>
            <a:off x="7881482" y="406400"/>
            <a:ext cx="949329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09DBC-D963-ED2A-2790-F687336EDEA9}"/>
              </a:ext>
            </a:extLst>
          </p:cNvPr>
          <p:cNvSpPr/>
          <p:nvPr/>
        </p:nvSpPr>
        <p:spPr>
          <a:xfrm>
            <a:off x="7192435" y="9630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53604-CC42-47C7-4937-D84AF723F5C6}"/>
              </a:ext>
            </a:extLst>
          </p:cNvPr>
          <p:cNvSpPr/>
          <p:nvPr/>
        </p:nvSpPr>
        <p:spPr>
          <a:xfrm>
            <a:off x="6182256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42D10-E623-DA32-5AC4-64267D1591CB}"/>
              </a:ext>
            </a:extLst>
          </p:cNvPr>
          <p:cNvSpPr/>
          <p:nvPr/>
        </p:nvSpPr>
        <p:spPr>
          <a:xfrm>
            <a:off x="6842202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E4B1F-B408-9118-1427-5A1688D9E063}"/>
              </a:ext>
            </a:extLst>
          </p:cNvPr>
          <p:cNvSpPr/>
          <p:nvPr/>
        </p:nvSpPr>
        <p:spPr>
          <a:xfrm>
            <a:off x="4771196" y="135345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905A4-031C-F2FD-E643-29F5419DDA86}"/>
              </a:ext>
            </a:extLst>
          </p:cNvPr>
          <p:cNvCxnSpPr>
            <a:cxnSpLocks/>
          </p:cNvCxnSpPr>
          <p:nvPr/>
        </p:nvCxnSpPr>
        <p:spPr>
          <a:xfrm>
            <a:off x="5448907" y="1912707"/>
            <a:ext cx="1210128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E9C6A6-78E5-9C9C-F12E-632988FDE06D}"/>
              </a:ext>
            </a:extLst>
          </p:cNvPr>
          <p:cNvSpPr/>
          <p:nvPr/>
        </p:nvSpPr>
        <p:spPr>
          <a:xfrm>
            <a:off x="8026174" y="15222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976AF-3C5F-DA7A-5FB3-E407C603153B}"/>
              </a:ext>
            </a:extLst>
          </p:cNvPr>
          <p:cNvSpPr/>
          <p:nvPr/>
        </p:nvSpPr>
        <p:spPr>
          <a:xfrm>
            <a:off x="7502149" y="29647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4D1A3F-5F2B-DCDD-A62F-41C20406D041}"/>
              </a:ext>
            </a:extLst>
          </p:cNvPr>
          <p:cNvSpPr/>
          <p:nvPr/>
        </p:nvSpPr>
        <p:spPr>
          <a:xfrm>
            <a:off x="8162095" y="2964766"/>
            <a:ext cx="879320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19EBCA-54D5-8A2A-478D-434778A33A7D}"/>
              </a:ext>
            </a:extLst>
          </p:cNvPr>
          <p:cNvCxnSpPr>
            <a:cxnSpLocks/>
          </p:cNvCxnSpPr>
          <p:nvPr/>
        </p:nvCxnSpPr>
        <p:spPr>
          <a:xfrm>
            <a:off x="5908147" y="1912707"/>
            <a:ext cx="2253947" cy="10520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503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031 L -0.29306 0.07901 L -0.03542 0.39012 " pathEditMode="relative" rAng="0" ptsTypes="AAA">
                                      <p:cBhvr>
                                        <p:cTn id="12" dur="3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19753E-6 L -0.08212 -0.313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75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587 L -0.2809 -0.03117 L -0.05504 0.27037 " pathEditMode="relative" ptsTypes="AAA">
                                      <p:cBhvr>
                                        <p:cTn id="4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308 L -0.27813 0.18395 L 0.02882 0.48581 L 0.02986 0.48395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19753E-6 L -0.15244 -0.3132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-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4" grpId="0" animBg="1"/>
      <p:bldP spid="24" grpId="1" animBg="1"/>
      <p:bldP spid="24" grpId="2" animBg="1"/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</p:spPr>
            <p:txBody>
              <a:bodyPr>
                <a:normAutofit/>
              </a:bodyPr>
              <a:lstStyle/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Time complexity: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3200" b="0" i="1" baseline="-250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 marL="742950" marR="0" lvl="1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Space complexity: O(n)</a:t>
                </a:r>
                <a:endPara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4B410-5E9B-ABA6-D3B7-1D117E99E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37" y="1143001"/>
                <a:ext cx="6488500" cy="1428750"/>
              </a:xfrm>
              <a:blipFill>
                <a:blip r:embed="rId2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76197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296153" y="2342385"/>
            <a:ext cx="4225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2. SEARCHING</a:t>
            </a:r>
          </a:p>
        </p:txBody>
      </p:sp>
    </p:spTree>
    <p:extLst>
      <p:ext uri="{BB962C8B-B14F-4D97-AF65-F5344CB8AC3E}">
        <p14:creationId xmlns:p14="http://schemas.microsoft.com/office/powerpoint/2010/main" val="1585187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4375" y="89037"/>
            <a:ext cx="6805594" cy="725349"/>
          </a:xfrm>
        </p:spPr>
        <p:txBody>
          <a:bodyPr>
            <a:normAutofit/>
          </a:bodyPr>
          <a:lstStyle/>
          <a:p>
            <a:r>
              <a:rPr lang="en-US" dirty="0"/>
              <a:t>Operation for Searching: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6547" y="771915"/>
            <a:ext cx="7752140" cy="4371585"/>
          </a:xfrm>
        </p:spPr>
        <p:txBody>
          <a:bodyPr>
            <a:noAutofit/>
          </a:bodyPr>
          <a:lstStyle/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Starting from the root node, compare k with the first key of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= the first key of the node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 the node and the index.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 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k.leaf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true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return 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(i.e. not found).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the first key of the root node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recursively.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there is more than one key in the current node and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&gt; the first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compare k with the next key in the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ts val="225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&lt; next key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search the left child of this key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 lies in between the first and the second keys).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search the right child of the key.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marR="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steps 1 to 4 until the leaf is reached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98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546994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638" y="1788369"/>
            <a:ext cx="3934865" cy="1987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consider trees or graphs as a data structure, using the methods of pointers and linked lists for their implementation.</a:t>
            </a:r>
            <a:endParaRPr lang="en-US" sz="3600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80542"/>
            <a:ext cx="1406907" cy="1406907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62A80E0C-9BC9-4B2D-A9B9-C845814FE65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383924" y="1524791"/>
            <a:ext cx="3594538" cy="23184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51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692C-5FA4-7776-6798-EAD56F69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8400"/>
            <a:ext cx="6566216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1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8D9B-5934-6B1C-86A5-A252E18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6" y="1143000"/>
            <a:ext cx="6804025" cy="1102179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Search for 17 in this B-tree below.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>
                <a:effectLst/>
              </a:rPr>
              <a:t>DEMONSTRATION</a:t>
            </a:r>
            <a:endParaRPr lang="en-US" sz="48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620EE-3F47-77F5-C109-4BD4D96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48" y="1694089"/>
            <a:ext cx="5943600" cy="293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66424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6F2151-F9AF-EDE2-F056-F0F979FF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0D36E-68F8-F110-69FF-738782B7DA16}"/>
              </a:ext>
            </a:extLst>
          </p:cNvPr>
          <p:cNvSpPr/>
          <p:nvPr/>
        </p:nvSpPr>
        <p:spPr>
          <a:xfrm>
            <a:off x="4580164" y="137772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BDD092-8B95-109A-F9C0-1A118644AB2F}"/>
              </a:ext>
            </a:extLst>
          </p:cNvPr>
          <p:cNvSpPr/>
          <p:nvPr/>
        </p:nvSpPr>
        <p:spPr>
          <a:xfrm>
            <a:off x="5869820" y="257175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77E-86BC-65E6-70DD-8B2B13B0C79B}"/>
              </a:ext>
            </a:extLst>
          </p:cNvPr>
          <p:cNvSpPr/>
          <p:nvPr/>
        </p:nvSpPr>
        <p:spPr>
          <a:xfrm>
            <a:off x="6529767" y="257174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C9A942-23C3-B540-018A-3837F260C32A}"/>
              </a:ext>
            </a:extLst>
          </p:cNvPr>
          <p:cNvSpPr/>
          <p:nvPr/>
        </p:nvSpPr>
        <p:spPr>
          <a:xfrm>
            <a:off x="3338891" y="257174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07533-F7F0-B09E-FEA6-C3E7FE0B52B1}"/>
              </a:ext>
            </a:extLst>
          </p:cNvPr>
          <p:cNvSpPr/>
          <p:nvPr/>
        </p:nvSpPr>
        <p:spPr>
          <a:xfrm>
            <a:off x="2522463" y="356779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CA7F2-621E-A4B6-F84C-7C80D54F8FAE}"/>
              </a:ext>
            </a:extLst>
          </p:cNvPr>
          <p:cNvSpPr/>
          <p:nvPr/>
        </p:nvSpPr>
        <p:spPr>
          <a:xfrm>
            <a:off x="3998838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CE84F-6DA4-7E3A-D208-CE7ADADE8F3C}"/>
              </a:ext>
            </a:extLst>
          </p:cNvPr>
          <p:cNvSpPr/>
          <p:nvPr/>
        </p:nvSpPr>
        <p:spPr>
          <a:xfrm>
            <a:off x="5475213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5EE0-EAB3-21BC-2781-ABB2CD5FC443}"/>
              </a:ext>
            </a:extLst>
          </p:cNvPr>
          <p:cNvSpPr/>
          <p:nvPr/>
        </p:nvSpPr>
        <p:spPr>
          <a:xfrm>
            <a:off x="6365121" y="356778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A4BC9D-0706-E84F-1FBD-94015367EE1E}"/>
              </a:ext>
            </a:extLst>
          </p:cNvPr>
          <p:cNvSpPr/>
          <p:nvPr/>
        </p:nvSpPr>
        <p:spPr>
          <a:xfrm>
            <a:off x="7483628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38BC-F828-FD1D-EEB1-DB13ACEE0B7A}"/>
              </a:ext>
            </a:extLst>
          </p:cNvPr>
          <p:cNvSpPr/>
          <p:nvPr/>
        </p:nvSpPr>
        <p:spPr>
          <a:xfrm>
            <a:off x="8143575" y="356778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0AD039-D755-CD09-4375-A9303388675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668865" y="1936980"/>
            <a:ext cx="1241273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CCDF4-D072-0968-F626-6AEC7A140DD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10138" y="1936980"/>
            <a:ext cx="1580318" cy="634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4EC1C-24F7-6071-CE50-E58FCD06AAB7}"/>
              </a:ext>
            </a:extLst>
          </p:cNvPr>
          <p:cNvCxnSpPr>
            <a:cxnSpLocks/>
          </p:cNvCxnSpPr>
          <p:nvPr/>
        </p:nvCxnSpPr>
        <p:spPr>
          <a:xfrm flipH="1">
            <a:off x="2882107" y="3131001"/>
            <a:ext cx="466177" cy="4367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F20B5E-FACA-8FB6-F2E8-39A16A72C26A}"/>
              </a:ext>
            </a:extLst>
          </p:cNvPr>
          <p:cNvCxnSpPr>
            <a:cxnSpLocks/>
          </p:cNvCxnSpPr>
          <p:nvPr/>
        </p:nvCxnSpPr>
        <p:spPr>
          <a:xfrm>
            <a:off x="3959527" y="3131001"/>
            <a:ext cx="359950" cy="45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F8B07-A5DB-E2FB-2626-9E03487A15A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2383" y="3131003"/>
            <a:ext cx="527411" cy="4367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AA1F-F4CE-823F-C062-F1BBBD72B901}"/>
              </a:ext>
            </a:extLst>
          </p:cNvPr>
          <p:cNvCxnSpPr>
            <a:cxnSpLocks/>
          </p:cNvCxnSpPr>
          <p:nvPr/>
        </p:nvCxnSpPr>
        <p:spPr>
          <a:xfrm>
            <a:off x="6529767" y="3142794"/>
            <a:ext cx="114506" cy="4485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66159C-249F-DE31-3545-7AEB5AF6ABD8}"/>
              </a:ext>
            </a:extLst>
          </p:cNvPr>
          <p:cNvCxnSpPr>
            <a:cxnSpLocks/>
          </p:cNvCxnSpPr>
          <p:nvPr/>
        </p:nvCxnSpPr>
        <p:spPr>
          <a:xfrm>
            <a:off x="7203795" y="3131001"/>
            <a:ext cx="939780" cy="4705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FAF471-6D8F-08AE-455E-3261F6C08469}"/>
              </a:ext>
            </a:extLst>
          </p:cNvPr>
          <p:cNvSpPr txBox="1"/>
          <p:nvPr/>
        </p:nvSpPr>
        <p:spPr>
          <a:xfrm>
            <a:off x="5712738" y="4243667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16&lt;17&lt;18, so we go to the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4220-B997-5C2A-1189-8E3ACEB1BFF3}"/>
              </a:ext>
            </a:extLst>
          </p:cNvPr>
          <p:cNvSpPr txBox="1"/>
          <p:nvPr/>
        </p:nvSpPr>
        <p:spPr>
          <a:xfrm>
            <a:off x="5710998" y="1568674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17&gt;11, so we go to the right child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BFB6E-B884-A976-870A-C5A54088557D}"/>
              </a:ext>
            </a:extLst>
          </p:cNvPr>
          <p:cNvSpPr txBox="1"/>
          <p:nvPr/>
        </p:nvSpPr>
        <p:spPr>
          <a:xfrm>
            <a:off x="5627047" y="4125279"/>
            <a:ext cx="2465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 found out 17!!!</a:t>
            </a:r>
          </a:p>
        </p:txBody>
      </p:sp>
    </p:spTree>
    <p:extLst>
      <p:ext uri="{BB962C8B-B14F-4D97-AF65-F5344CB8AC3E}">
        <p14:creationId xmlns:p14="http://schemas.microsoft.com/office/powerpoint/2010/main" val="779038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7E3B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7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3D69B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4" grpId="1"/>
      <p:bldP spid="33" grpId="0"/>
      <p:bldP spid="33" grpId="1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933EA-2239-38B8-905B-918F3CB5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33" y="1571476"/>
            <a:ext cx="55880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Time complexity: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case Time complexity: O(log n)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case Space complexity: 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case Space complexity: O(n)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8963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E886E-0CAC-BE0F-4F45-EDC87ABA214E}"/>
              </a:ext>
            </a:extLst>
          </p:cNvPr>
          <p:cNvSpPr/>
          <p:nvPr/>
        </p:nvSpPr>
        <p:spPr>
          <a:xfrm>
            <a:off x="1732729" y="1416121"/>
            <a:ext cx="56785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MAIN OPERATION: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3EE76-B40A-1F5E-9ADC-CF7FC05EDFA5}"/>
              </a:ext>
            </a:extLst>
          </p:cNvPr>
          <p:cNvSpPr/>
          <p:nvPr/>
        </p:nvSpPr>
        <p:spPr>
          <a:xfrm>
            <a:off x="2541061" y="2342385"/>
            <a:ext cx="3735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3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. DELETION</a:t>
            </a:r>
          </a:p>
        </p:txBody>
      </p:sp>
    </p:spTree>
    <p:extLst>
      <p:ext uri="{BB962C8B-B14F-4D97-AF65-F5344CB8AC3E}">
        <p14:creationId xmlns:p14="http://schemas.microsoft.com/office/powerpoint/2010/main" val="311548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ABD0-3ADB-335A-72EE-C24E22F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975757"/>
            <a:ext cx="8246070" cy="28027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have a maximum of m children.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can contain a maximum of m – 1 keys. 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⌈m/2⌉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⌈m/2⌉ - 1 keys.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2D0B-D362-7BCF-58EA-8F346B2083F5}"/>
              </a:ext>
            </a:extLst>
          </p:cNvPr>
          <p:cNvSpPr/>
          <p:nvPr/>
        </p:nvSpPr>
        <p:spPr>
          <a:xfrm>
            <a:off x="1469811" y="691618"/>
            <a:ext cx="605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REMIND: PROPERTY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9412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58" y="122464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TERMS: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DAD73-C607-6066-121E-D7077D7C38AA}"/>
              </a:ext>
            </a:extLst>
          </p:cNvPr>
          <p:cNvSpPr txBox="1"/>
          <p:nvPr/>
        </p:nvSpPr>
        <p:spPr>
          <a:xfrm>
            <a:off x="1934936" y="963386"/>
            <a:ext cx="60742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largest key on the left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predecessor.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key on the right child of a node is called its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241014" y="635541"/>
            <a:ext cx="76942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1. REMOVE A KEY IN LEAF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E8E64-7644-C7F6-AC40-32B66809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3220" b="-10564"/>
          <a:stretch/>
        </p:blipFill>
        <p:spPr>
          <a:xfrm>
            <a:off x="237671" y="1551938"/>
            <a:ext cx="4334329" cy="2956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9E160D-F733-C189-68C0-775BA717367B}"/>
              </a:ext>
            </a:extLst>
          </p:cNvPr>
          <p:cNvSpPr txBox="1"/>
          <p:nvPr/>
        </p:nvSpPr>
        <p:spPr>
          <a:xfrm>
            <a:off x="3282043" y="1819834"/>
            <a:ext cx="5521097" cy="1539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>
              <a:lnSpc>
                <a:spcPct val="115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remove 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800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key in a leaf node and arrange other numbers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31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9F15-913A-A5DD-8C00-9912BC5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324894"/>
            <a:ext cx="6466113" cy="725349"/>
          </a:xfrm>
        </p:spPr>
        <p:txBody>
          <a:bodyPr>
            <a:noAutofit/>
          </a:bodyPr>
          <a:lstStyle/>
          <a:p>
            <a:r>
              <a:rPr lang="en-US" sz="4800" b="1" dirty="0">
                <a:effectLst/>
              </a:rPr>
              <a:t>DEMONSTRATION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D0A920-29DF-B913-0812-F2EBB425D451}"/>
              </a:ext>
            </a:extLst>
          </p:cNvPr>
          <p:cNvSpPr/>
          <p:nvPr/>
        </p:nvSpPr>
        <p:spPr>
          <a:xfrm>
            <a:off x="2674482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88B09-EF06-0EF1-3932-41C0FA91ABB7}"/>
              </a:ext>
            </a:extLst>
          </p:cNvPr>
          <p:cNvSpPr/>
          <p:nvPr/>
        </p:nvSpPr>
        <p:spPr>
          <a:xfrm>
            <a:off x="3579358" y="1691358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CC28CF-C1C4-4889-33CE-9975C07B7E2A}"/>
              </a:ext>
            </a:extLst>
          </p:cNvPr>
          <p:cNvSpPr/>
          <p:nvPr/>
        </p:nvSpPr>
        <p:spPr>
          <a:xfrm>
            <a:off x="4466548" y="1691357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F88C7-50F7-9CDA-A3A0-207D0EE7B9A4}"/>
              </a:ext>
            </a:extLst>
          </p:cNvPr>
          <p:cNvSpPr/>
          <p:nvPr/>
        </p:nvSpPr>
        <p:spPr>
          <a:xfrm>
            <a:off x="6219146" y="1691357"/>
            <a:ext cx="896033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705AD-641B-3DB3-64A3-39122DD0640A}"/>
              </a:ext>
            </a:extLst>
          </p:cNvPr>
          <p:cNvSpPr/>
          <p:nvPr/>
        </p:nvSpPr>
        <p:spPr>
          <a:xfrm>
            <a:off x="5362581" y="1691358"/>
            <a:ext cx="856565" cy="7253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4E660F-9626-2C13-59F7-DA4507D35876}"/>
              </a:ext>
            </a:extLst>
          </p:cNvPr>
          <p:cNvSpPr/>
          <p:nvPr/>
        </p:nvSpPr>
        <p:spPr>
          <a:xfrm>
            <a:off x="4475391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C94125-37D2-DD30-E356-65E817DB8529}"/>
              </a:ext>
            </a:extLst>
          </p:cNvPr>
          <p:cNvSpPr/>
          <p:nvPr/>
        </p:nvSpPr>
        <p:spPr>
          <a:xfrm>
            <a:off x="5380267" y="1691356"/>
            <a:ext cx="896033" cy="7253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562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9584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791 -0.002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5" grpId="1" animBg="1"/>
      <p:bldP spid="26" grpId="0" animBg="1"/>
      <p:bldP spid="26" grpId="1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78" y="0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2222678" y="562063"/>
            <a:ext cx="47722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2. REPLACE A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0997E-E536-07AD-08E7-38D619FA6F98}"/>
              </a:ext>
            </a:extLst>
          </p:cNvPr>
          <p:cNvSpPr txBox="1"/>
          <p:nvPr/>
        </p:nvSpPr>
        <p:spPr>
          <a:xfrm>
            <a:off x="4898571" y="3061784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By a successor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23D35-4D9C-0BBA-3F8B-B61A506306B8}"/>
              </a:ext>
            </a:extLst>
          </p:cNvPr>
          <p:cNvSpPr txBox="1"/>
          <p:nvPr/>
        </p:nvSpPr>
        <p:spPr>
          <a:xfrm>
            <a:off x="4898572" y="1416513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 By a predecessor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DD77C-2CE1-8044-C613-607940F1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52" y="1267462"/>
            <a:ext cx="4447496" cy="33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170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B3D8-4C70-4994-8182-7C0F34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406537"/>
            <a:ext cx="7220470" cy="232878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data structures for programming, we already learned about some data structures such as: binary tree and 2-3 tree, etc.; which are very useful for programming.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67A619E-007A-45EA-888E-C96A0B524E7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78117" y="2626929"/>
            <a:ext cx="5943600" cy="2324100"/>
          </a:xfrm>
          <a:prstGeom prst="rect">
            <a:avLst/>
          </a:prstGeom>
          <a:ln/>
        </p:spPr>
      </p:pic>
      <p:pic>
        <p:nvPicPr>
          <p:cNvPr id="5" name="image6.png">
            <a:extLst>
              <a:ext uri="{FF2B5EF4-FFF2-40B4-BE49-F238E27FC236}">
                <a16:creationId xmlns:a16="http://schemas.microsoft.com/office/drawing/2014/main" id="{484B5680-E3F9-4F41-8516-B307CA20E65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78117" y="2506279"/>
            <a:ext cx="5943600" cy="2565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404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08642E-6 L 1.38889E-6 -0.087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339110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3.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MERGE 2 CHILDREN</a:t>
            </a:r>
          </a:p>
          <a:p>
            <a:pPr algn="ctr"/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OF A </a:t>
            </a:r>
            <a:r>
              <a:rPr lang="en-US" sz="4400" b="1" dirty="0">
                <a:ln/>
                <a:solidFill>
                  <a:schemeClr val="accent4"/>
                </a:solidFill>
              </a:rPr>
              <a:t>NODE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AC5DF-7EAA-4C1E-1AA8-38DFA0794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1" b="3009"/>
          <a:stretch/>
        </p:blipFill>
        <p:spPr>
          <a:xfrm>
            <a:off x="70370" y="339110"/>
            <a:ext cx="3489897" cy="479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369609" y="2031215"/>
            <a:ext cx="6644754" cy="1332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function will merge 2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idx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(idx+1)</a:t>
            </a:r>
            <a:r>
              <a:rPr lang="en-US" sz="2400" b="1" i="1" baseline="30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children of a node into 1 child. Then, merge their children also. 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2569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4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RE</a:t>
            </a:r>
            <a:r>
              <a:rPr lang="en-US" sz="4400" b="1" dirty="0">
                <a:ln/>
                <a:solidFill>
                  <a:schemeClr val="accent4"/>
                </a:solidFill>
              </a:rPr>
              <a:t>MOVE A KEY IN AN INTERNAL NODE.</a:t>
            </a:r>
            <a:endParaRPr lang="en-US" sz="4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2DE42-7111-551B-1C72-6BD2BA48B583}"/>
              </a:ext>
            </a:extLst>
          </p:cNvPr>
          <p:cNvSpPr txBox="1"/>
          <p:nvPr/>
        </p:nvSpPr>
        <p:spPr>
          <a:xfrm>
            <a:off x="2830667" y="1719527"/>
            <a:ext cx="6644754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3 main cases for this operation:</a:t>
            </a:r>
            <a:endParaRPr lang="en-US" sz="20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05B19-EE12-0389-9CD5-C3B6C2962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r="31429"/>
          <a:stretch/>
        </p:blipFill>
        <p:spPr>
          <a:xfrm>
            <a:off x="0" y="339110"/>
            <a:ext cx="3733800" cy="4863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FE032-7520-9506-8F8B-679984B89210}"/>
              </a:ext>
            </a:extLst>
          </p:cNvPr>
          <p:cNvSpPr txBox="1"/>
          <p:nvPr/>
        </p:nvSpPr>
        <p:spPr>
          <a:xfrm>
            <a:off x="3988703" y="2137077"/>
            <a:ext cx="4927146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predecessor if the left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16F6-9D0D-52CF-4B86-E6FB3B2EFFBA}"/>
              </a:ext>
            </a:extLst>
          </p:cNvPr>
          <p:cNvCxnSpPr>
            <a:cxnSpLocks/>
          </p:cNvCxnSpPr>
          <p:nvPr/>
        </p:nvCxnSpPr>
        <p:spPr>
          <a:xfrm>
            <a:off x="2971800" y="1996119"/>
            <a:ext cx="1167493" cy="36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EE40E7-ECFC-2558-76E0-757B030441A9}"/>
              </a:ext>
            </a:extLst>
          </p:cNvPr>
          <p:cNvSpPr txBox="1"/>
          <p:nvPr/>
        </p:nvSpPr>
        <p:spPr>
          <a:xfrm>
            <a:off x="3988703" y="2929514"/>
            <a:ext cx="4751614" cy="125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2250"/>
              </a:lnSpc>
              <a:spcBef>
                <a:spcPts val="0"/>
              </a:spcBef>
              <a:spcAft>
                <a:spcPts val="9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 if the right child has more than the minimum number of keys.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025FF-276D-E09D-8345-AC8284464C7B}"/>
              </a:ext>
            </a:extLst>
          </p:cNvPr>
          <p:cNvCxnSpPr>
            <a:cxnSpLocks/>
          </p:cNvCxnSpPr>
          <p:nvPr/>
        </p:nvCxnSpPr>
        <p:spPr>
          <a:xfrm>
            <a:off x="2975426" y="3135900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8A244C-F185-556C-4EB2-36D6B69995D8}"/>
              </a:ext>
            </a:extLst>
          </p:cNvPr>
          <p:cNvSpPr txBox="1"/>
          <p:nvPr/>
        </p:nvSpPr>
        <p:spPr>
          <a:xfrm>
            <a:off x="4077856" y="3999417"/>
            <a:ext cx="4748840" cy="102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If either child has exactly a minimum number of keys then, merge the left and the right children. 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AFD9C9-ED81-53A2-B800-46CE7C886DF7}"/>
              </a:ext>
            </a:extLst>
          </p:cNvPr>
          <p:cNvCxnSpPr>
            <a:cxnSpLocks/>
          </p:cNvCxnSpPr>
          <p:nvPr/>
        </p:nvCxnSpPr>
        <p:spPr>
          <a:xfrm>
            <a:off x="2975426" y="4181716"/>
            <a:ext cx="116386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23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973-BB45-1ABE-B9E5-01E1DA9D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1996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FUNCTION: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DA2D8-1D99-56F4-072B-B62C04D94AE6}"/>
              </a:ext>
            </a:extLst>
          </p:cNvPr>
          <p:cNvSpPr/>
          <p:nvPr/>
        </p:nvSpPr>
        <p:spPr>
          <a:xfrm>
            <a:off x="1637126" y="405873"/>
            <a:ext cx="5869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5.BORROW A NODE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A165C-C0B6-883F-2906-AD1262A7D7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8001"/>
          <a:stretch/>
        </p:blipFill>
        <p:spPr>
          <a:xfrm>
            <a:off x="4399504" y="1162837"/>
            <a:ext cx="3446374" cy="3896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F0B66-2336-A448-9064-5ADF1C89C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8"/>
          <a:stretch/>
        </p:blipFill>
        <p:spPr>
          <a:xfrm>
            <a:off x="971549" y="1162836"/>
            <a:ext cx="3216729" cy="38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98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49" y="0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1676400" y="461888"/>
            <a:ext cx="74943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5.BORROW A NODE FROM THE PREVIOUS AND 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73A746-4D5C-4E0E-3EB1-88222EBE3718}"/>
              </a:ext>
            </a:extLst>
          </p:cNvPr>
          <p:cNvSpPr txBox="1"/>
          <p:nvPr/>
        </p:nvSpPr>
        <p:spPr>
          <a:xfrm>
            <a:off x="2273300" y="1898240"/>
            <a:ext cx="6413500" cy="260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2 functions help us borrow the node from their children, the next children or the previous child of a key (for shorter, we can understand it as a left child or right child of a key) and keep the property of a B-tree after delete a node in a special case in the next part of the report.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25096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1B13-E55D-B2D7-06E4-CB6B3C6D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134" y="-109647"/>
            <a:ext cx="4437951" cy="725349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ADDITIONAL FUNCTION: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68C05-7DF1-673E-CB4E-D92781B10032}"/>
              </a:ext>
            </a:extLst>
          </p:cNvPr>
          <p:cNvSpPr/>
          <p:nvPr/>
        </p:nvSpPr>
        <p:spPr>
          <a:xfrm>
            <a:off x="3733800" y="461888"/>
            <a:ext cx="54369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accent4"/>
                </a:solidFill>
              </a:rPr>
              <a:t>6</a:t>
            </a:r>
            <a:r>
              <a:rPr lang="en-US" sz="4400" b="1" cap="none" spc="0" dirty="0">
                <a:ln/>
                <a:solidFill>
                  <a:schemeClr val="accent4"/>
                </a:solidFill>
                <a:effectLst/>
              </a:rPr>
              <a:t>. FILL A NODE AFTER DELETE: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D9FB73-5630-9F94-B444-985FD47D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55"/>
          <a:stretch/>
        </p:blipFill>
        <p:spPr>
          <a:xfrm>
            <a:off x="0" y="1275708"/>
            <a:ext cx="4480560" cy="3918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263603-739A-EDD1-A6EF-467FAA5A416F}"/>
              </a:ext>
            </a:extLst>
          </p:cNvPr>
          <p:cNvSpPr txBox="1"/>
          <p:nvPr/>
        </p:nvSpPr>
        <p:spPr>
          <a:xfrm>
            <a:off x="4573353" y="1908438"/>
            <a:ext cx="4597400" cy="30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delete a node, there may be some empty space in tree, and we need to fill it to make the tree look “fully”.  The main idea of this function is borrowing a spare key from the next or previous children or merge 2 children into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4803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C42D-030E-B079-136B-67546079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627F-2EBA-8635-E63E-18F77B40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after these supporting functions, now we go to the main algorithm and operation of delete a number in B-tree, along with example to illustrate:</a:t>
            </a:r>
            <a:endParaRPr lang="en-US" sz="2400" b="1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1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key does not exist in the B-tree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It’s easy, no work for that case.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93B2625-11A7-F260-8E9F-769A6084514E}"/>
              </a:ext>
            </a:extLst>
          </p:cNvPr>
          <p:cNvSpPr/>
          <p:nvPr/>
        </p:nvSpPr>
        <p:spPr>
          <a:xfrm>
            <a:off x="4220935" y="810760"/>
            <a:ext cx="4825093" cy="2571750"/>
          </a:xfrm>
          <a:prstGeom prst="wedgeEllipseCallout">
            <a:avLst>
              <a:gd name="adj1" fmla="val -74543"/>
              <a:gd name="adj2" fmla="val 94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consider this B-tree for all of case in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aking Notes Chicken">
            <a:extLst>
              <a:ext uri="{FF2B5EF4-FFF2-40B4-BE49-F238E27FC236}">
                <a16:creationId xmlns:a16="http://schemas.microsoft.com/office/drawing/2014/main" id="{6899A606-50B4-B4BA-C69D-917B0A65F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1" y="81892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05FF8B-9560-E15E-1CB8-E6C74F94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/>
          <a:p>
            <a:r>
              <a:rPr lang="en-US" sz="4400" dirty="0"/>
              <a:t>B-TREE – DEGREE: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C533BB-1889-A0A5-4199-0D6DB4BE6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26" y="2105032"/>
            <a:ext cx="8246070" cy="2576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5225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9"/>
            <a:ext cx="7002851" cy="30727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does not violate the property of the minimum number of keys a node should hold. Then just remove it as normal.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884813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1941958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39262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212330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267488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259906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235346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38436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1960091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2653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267609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385280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24639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235346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385280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1941958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22949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238846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215697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8AF255-EFC8-93D2-7C59-F96AEF682706}"/>
              </a:ext>
            </a:extLst>
          </p:cNvPr>
          <p:cNvSpPr txBox="1"/>
          <p:nvPr/>
        </p:nvSpPr>
        <p:spPr>
          <a:xfrm>
            <a:off x="4572000" y="759635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930449-BAC0-CB35-4343-101E86A384FC}"/>
              </a:ext>
            </a:extLst>
          </p:cNvPr>
          <p:cNvSpPr/>
          <p:nvPr/>
        </p:nvSpPr>
        <p:spPr>
          <a:xfrm>
            <a:off x="4176683" y="384705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107731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9FD-2A69-40C1-9716-9E4F9AD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73" y="548878"/>
            <a:ext cx="3882477" cy="8715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E89B-8D07-475E-A958-0BA8D3B5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9545" y="1420416"/>
            <a:ext cx="3523593" cy="351829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come to the generalized form of these data structures, which is called: M-Way tree. </a:t>
            </a:r>
          </a:p>
          <a:p>
            <a:pPr algn="just"/>
            <a:r>
              <a:rPr lang="en-US" sz="24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3-Ways Tree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ABF8B9FF-6CF3-4C98-ABD9-FA55D13DD2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039005" y="630621"/>
            <a:ext cx="4955222" cy="34430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9618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deletion of the key violates the property of the minimum number of keys a node should hold. In this case, we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borrow a key from its immediate neighboring sibling node in the order of left to right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visit the immediate left sibling. If the left sibling node has more than a minimum number of keys, then borrow a key from this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Else, check to borrow from the immediate right sibling node.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262785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23572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76402" y="2146065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83519" y="159673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507548" y="3416437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8570" y="28789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07699" y="3464013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8623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13241" y="3439453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20861" y="404779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83519" y="2164198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46428" y="285718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77575" y="405115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77725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8420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8367" y="28802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2702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8764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71611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9652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9599" y="405691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8314" y="3450505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67594" y="3439453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4020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40796" y="405691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43466" y="2146065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9790" y="3433600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52724" y="3442953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12248" y="341980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882FFEA-AB06-B9FA-F6E8-4A29770D2EE6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2518F6-70D0-4EA2-60D4-F8B44256DCC8}"/>
              </a:ext>
            </a:extLst>
          </p:cNvPr>
          <p:cNvCxnSpPr>
            <a:cxnSpLocks/>
          </p:cNvCxnSpPr>
          <p:nvPr/>
        </p:nvCxnSpPr>
        <p:spPr>
          <a:xfrm>
            <a:off x="4768475" y="3428321"/>
            <a:ext cx="1033109" cy="65637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1.23457E-7 L -0.04826 -0.2290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0.14323 0.231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5" grpId="1" animBg="1"/>
      <p:bldP spid="37" grpId="0" animBg="1"/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leaf node.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both the immediate sibling nodes already have a minimum number of keys, then merge the node with either the left sibling node or the right sibling node. This merging is done through the parent node.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51803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0094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2924" y="2244036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0041" y="169470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4070" y="3514408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5092" y="297696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4221" y="3561984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5145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39763" y="3537424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7383" y="414576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0041" y="2262169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2950" y="295515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4097" y="414913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4247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4942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4889" y="2978171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354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416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398133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6174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6121" y="415488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4836" y="354847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4116" y="3537424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672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7318" y="415488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69988" y="2244036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6312" y="353157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79246" y="3540924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38770" y="3517775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AECAC3-605D-A730-3CBE-600C784ED085}"/>
              </a:ext>
            </a:extLst>
          </p:cNvPr>
          <p:cNvSpPr txBox="1"/>
          <p:nvPr/>
        </p:nvSpPr>
        <p:spPr>
          <a:xfrm>
            <a:off x="4828314" y="852912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42BA2-D13A-8B30-469D-97DDA4EF4A09}"/>
              </a:ext>
            </a:extLst>
          </p:cNvPr>
          <p:cNvSpPr/>
          <p:nvPr/>
        </p:nvSpPr>
        <p:spPr>
          <a:xfrm>
            <a:off x="6435096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D98B5-1D41-32D8-4D95-79397CD38A00}"/>
              </a:ext>
            </a:extLst>
          </p:cNvPr>
          <p:cNvSpPr/>
          <p:nvPr/>
        </p:nvSpPr>
        <p:spPr>
          <a:xfrm>
            <a:off x="7095043" y="414744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6A94-29C9-AAC0-B49B-E0E358F18C97}"/>
              </a:ext>
            </a:extLst>
          </p:cNvPr>
          <p:cNvCxnSpPr>
            <a:cxnSpLocks/>
          </p:cNvCxnSpPr>
          <p:nvPr/>
        </p:nvCxnSpPr>
        <p:spPr>
          <a:xfrm flipH="1">
            <a:off x="6964036" y="3585301"/>
            <a:ext cx="541056" cy="57642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33333E-6 L 0.03038 0.2287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11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2" grpId="0" animBg="1"/>
      <p:bldP spid="47" grpId="0" animBg="1"/>
      <p:bldP spid="30" grpId="0"/>
      <p:bldP spid="38" grpId="0" animBg="1"/>
      <p:bldP spid="4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internal node, which is deleted, is replaced by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US" sz="24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or successor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left child has more than the minimum number of keys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80127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252106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04936" y="2464473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12053" y="19151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36082" y="3734845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07104" y="319740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36233" y="3782421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847157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2941775" y="3757861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449395" y="436619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12053" y="2482606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274962" y="317559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06109" y="436956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06259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436954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096901" y="319860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35555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1617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00145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878186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538133" y="437532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756848" y="3768913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096128" y="3757861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36874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269330" y="4375319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572000" y="2464473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838324" y="3752008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481258" y="3761361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640782" y="3738212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95D-1D8F-CE92-8FB2-40310A7328D9}"/>
              </a:ext>
            </a:extLst>
          </p:cNvPr>
          <p:cNvSpPr txBox="1"/>
          <p:nvPr/>
        </p:nvSpPr>
        <p:spPr>
          <a:xfrm>
            <a:off x="4821312" y="929827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33</a:t>
            </a:r>
          </a:p>
        </p:txBody>
      </p:sp>
    </p:spTree>
    <p:extLst>
      <p:ext uri="{BB962C8B-B14F-4D97-AF65-F5344CB8AC3E}">
        <p14:creationId xmlns:p14="http://schemas.microsoft.com/office/powerpoint/2010/main" val="31366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1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7284E-6 L -0.04826 -0.228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578" y="1229858"/>
            <a:ext cx="7141643" cy="370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The key in the internal node.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either child has exactly a minimum number of keys then,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left and the right children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138" y="40640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19884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021FD-C30B-CE81-F433-A4B5BE187549}"/>
              </a:ext>
            </a:extLst>
          </p:cNvPr>
          <p:cNvSpPr/>
          <p:nvPr/>
        </p:nvSpPr>
        <p:spPr>
          <a:xfrm>
            <a:off x="3315408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668238" y="2309351"/>
            <a:ext cx="1647170" cy="7111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975355" y="1760022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499384" y="3579723"/>
            <a:ext cx="838880" cy="63472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3F8ED2-4B38-608F-9135-BD38434FBCF1}"/>
              </a:ext>
            </a:extLst>
          </p:cNvPr>
          <p:cNvSpPr/>
          <p:nvPr/>
        </p:nvSpPr>
        <p:spPr>
          <a:xfrm>
            <a:off x="7570406" y="304227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699535" y="3627299"/>
            <a:ext cx="262619" cy="59289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6910459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B430B-E0F1-265D-C03B-244533F3281A}"/>
              </a:ext>
            </a:extLst>
          </p:cNvPr>
          <p:cNvCxnSpPr>
            <a:cxnSpLocks/>
          </p:cNvCxnSpPr>
          <p:nvPr/>
        </p:nvCxnSpPr>
        <p:spPr>
          <a:xfrm flipH="1">
            <a:off x="3005077" y="36027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EB286-08AE-B96E-B98D-ADFF6EEA32EF}"/>
              </a:ext>
            </a:extLst>
          </p:cNvPr>
          <p:cNvSpPr/>
          <p:nvPr/>
        </p:nvSpPr>
        <p:spPr>
          <a:xfrm>
            <a:off x="6512697" y="421107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>
            <a:off x="3975355" y="2327484"/>
            <a:ext cx="184075" cy="69298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1338264" y="3020470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169411" y="421444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369561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3500256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160203" y="3043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8E0DE1-5639-443A-7440-3B68A8967E4C}"/>
              </a:ext>
            </a:extLst>
          </p:cNvPr>
          <p:cNvSpPr/>
          <p:nvPr/>
        </p:nvSpPr>
        <p:spPr>
          <a:xfrm>
            <a:off x="241885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E724B6-F145-2E44-9A68-2218F5D29599}"/>
              </a:ext>
            </a:extLst>
          </p:cNvPr>
          <p:cNvSpPr/>
          <p:nvPr/>
        </p:nvSpPr>
        <p:spPr>
          <a:xfrm>
            <a:off x="307947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85A1BE-76B1-8BC6-07FC-179611D88A40}"/>
              </a:ext>
            </a:extLst>
          </p:cNvPr>
          <p:cNvSpPr/>
          <p:nvPr/>
        </p:nvSpPr>
        <p:spPr>
          <a:xfrm>
            <a:off x="5463447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3B5A1-7556-116D-6663-F0006AEA6C75}"/>
              </a:ext>
            </a:extLst>
          </p:cNvPr>
          <p:cNvSpPr/>
          <p:nvPr/>
        </p:nvSpPr>
        <p:spPr>
          <a:xfrm>
            <a:off x="3941488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53775E-59C4-32C8-489E-E7A1D34F3192}"/>
              </a:ext>
            </a:extLst>
          </p:cNvPr>
          <p:cNvSpPr/>
          <p:nvPr/>
        </p:nvSpPr>
        <p:spPr>
          <a:xfrm>
            <a:off x="4601435" y="4220198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1F90F-FAC1-EBB0-7948-905475B7E175}"/>
              </a:ext>
            </a:extLst>
          </p:cNvPr>
          <p:cNvCxnSpPr>
            <a:cxnSpLocks/>
          </p:cNvCxnSpPr>
          <p:nvPr/>
        </p:nvCxnSpPr>
        <p:spPr>
          <a:xfrm>
            <a:off x="4820150" y="3613791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35D2EB-3FDF-06D2-3763-B07A6EDD0111}"/>
              </a:ext>
            </a:extLst>
          </p:cNvPr>
          <p:cNvCxnSpPr>
            <a:cxnSpLocks/>
          </p:cNvCxnSpPr>
          <p:nvPr/>
        </p:nvCxnSpPr>
        <p:spPr>
          <a:xfrm>
            <a:off x="4159430" y="3602739"/>
            <a:ext cx="330746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6D451-C34A-614B-D884-501DDB26E8B3}"/>
              </a:ext>
            </a:extLst>
          </p:cNvPr>
          <p:cNvSpPr/>
          <p:nvPr/>
        </p:nvSpPr>
        <p:spPr>
          <a:xfrm>
            <a:off x="743204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B5A4A8-B0B8-2DC5-039D-F668269523B8}"/>
              </a:ext>
            </a:extLst>
          </p:cNvPr>
          <p:cNvSpPr/>
          <p:nvPr/>
        </p:nvSpPr>
        <p:spPr>
          <a:xfrm>
            <a:off x="8332632" y="4220197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</p:cNvCxnSpPr>
          <p:nvPr/>
        </p:nvCxnSpPr>
        <p:spPr>
          <a:xfrm>
            <a:off x="4635302" y="2309351"/>
            <a:ext cx="2888777" cy="73292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</p:cNvCxnSpPr>
          <p:nvPr/>
        </p:nvCxnSpPr>
        <p:spPr>
          <a:xfrm>
            <a:off x="7901626" y="3596886"/>
            <a:ext cx="862012" cy="60925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9F833E-3FC3-BC3C-DD48-1E8A4AACDF3F}"/>
              </a:ext>
            </a:extLst>
          </p:cNvPr>
          <p:cNvCxnSpPr>
            <a:cxnSpLocks/>
          </p:cNvCxnSpPr>
          <p:nvPr/>
        </p:nvCxnSpPr>
        <p:spPr>
          <a:xfrm>
            <a:off x="7544560" y="3606239"/>
            <a:ext cx="314583" cy="61680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C5D103-A9E1-E207-43FA-FC71F237A272}"/>
              </a:ext>
            </a:extLst>
          </p:cNvPr>
          <p:cNvCxnSpPr>
            <a:cxnSpLocks/>
          </p:cNvCxnSpPr>
          <p:nvPr/>
        </p:nvCxnSpPr>
        <p:spPr>
          <a:xfrm flipH="1">
            <a:off x="6704084" y="3583090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322B5E-5949-6091-6B91-9AD344B3B256}"/>
              </a:ext>
            </a:extLst>
          </p:cNvPr>
          <p:cNvSpPr txBox="1"/>
          <p:nvPr/>
        </p:nvSpPr>
        <p:spPr>
          <a:xfrm>
            <a:off x="4820150" y="1084949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BF1DE3-96B8-6EB9-B9CE-832024CE6BFF}"/>
              </a:ext>
            </a:extLst>
          </p:cNvPr>
          <p:cNvSpPr/>
          <p:nvPr/>
        </p:nvSpPr>
        <p:spPr>
          <a:xfrm>
            <a:off x="6766470" y="422019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55B41B-7EBA-258C-C9D0-FC0B33EC968B}"/>
              </a:ext>
            </a:extLst>
          </p:cNvPr>
          <p:cNvCxnSpPr>
            <a:cxnSpLocks/>
          </p:cNvCxnSpPr>
          <p:nvPr/>
        </p:nvCxnSpPr>
        <p:spPr>
          <a:xfrm flipH="1">
            <a:off x="7116322" y="3577339"/>
            <a:ext cx="494406" cy="631355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02761 -0.004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2" grpId="1" animBg="1"/>
      <p:bldP spid="30" grpId="0"/>
      <p:bldP spid="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77C2-64F8-807A-4BAB-A579EC3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49" y="601208"/>
            <a:ext cx="7574351" cy="43953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Shrinking the tree.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case, 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height of the tree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shrinks.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target key lies in an internal node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the deletion of the key leads to a fewer number of keys in the node (i.e. less than the minimum required), then look for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predecessor and the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inorder</a:t>
            </a:r>
            <a:r>
              <a:rPr lang="en-US" sz="2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successor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If both the children contain a minimum number of keys then, borrowing cannot take place. This leads to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 3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i.e. merging the children.</a:t>
            </a: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Again, look for the sibling to borrow a key. But, if the sibling also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 only a minimum number of keys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then,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the node with the sibling along with the parent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Arrange the children accordingly (increasing order).</a:t>
            </a:r>
            <a:endParaRPr lang="en-US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342900" algn="just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A3B54F-90BE-0C92-99BD-657936A3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78" y="0"/>
            <a:ext cx="6804025" cy="725488"/>
          </a:xfrm>
        </p:spPr>
        <p:txBody>
          <a:bodyPr>
            <a:normAutofit/>
          </a:bodyPr>
          <a:lstStyle/>
          <a:p>
            <a:r>
              <a:rPr lang="en-US" sz="4000" b="1" dirty="0"/>
              <a:t>OPERATION FOR DELETION:</a:t>
            </a:r>
          </a:p>
        </p:txBody>
      </p:sp>
    </p:spTree>
    <p:extLst>
      <p:ext uri="{BB962C8B-B14F-4D97-AF65-F5344CB8AC3E}">
        <p14:creationId xmlns:p14="http://schemas.microsoft.com/office/powerpoint/2010/main" val="4173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EA93B-A7E6-4A49-24D6-CA2AD8A1135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58638" y="3212497"/>
            <a:ext cx="523651" cy="867047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D3E8C6-9FF0-604D-0FF8-D1778309C4E4}"/>
              </a:ext>
            </a:extLst>
          </p:cNvPr>
          <p:cNvSpPr/>
          <p:nvPr/>
        </p:nvSpPr>
        <p:spPr>
          <a:xfrm>
            <a:off x="3830211" y="1366625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E6BCF7-8A04-574A-6A01-86CE601BACF3}"/>
              </a:ext>
            </a:extLst>
          </p:cNvPr>
          <p:cNvCxnSpPr>
            <a:cxnSpLocks/>
          </p:cNvCxnSpPr>
          <p:nvPr/>
        </p:nvCxnSpPr>
        <p:spPr>
          <a:xfrm flipH="1">
            <a:off x="2743408" y="1925878"/>
            <a:ext cx="1263744" cy="759472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35F996-3070-C541-BAE9-E5637E90E36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742923" y="3212497"/>
            <a:ext cx="630475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F402194-3E9E-7FA5-2B4A-D51CD80B6F88}"/>
              </a:ext>
            </a:extLst>
          </p:cNvPr>
          <p:cNvSpPr/>
          <p:nvPr/>
        </p:nvSpPr>
        <p:spPr>
          <a:xfrm>
            <a:off x="5712575" y="405148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70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97729F-63BE-2DA3-362D-046E6747C754}"/>
              </a:ext>
            </a:extLst>
          </p:cNvPr>
          <p:cNvCxnSpPr>
            <a:cxnSpLocks/>
          </p:cNvCxnSpPr>
          <p:nvPr/>
        </p:nvCxnSpPr>
        <p:spPr>
          <a:xfrm flipH="1">
            <a:off x="4574911" y="3212497"/>
            <a:ext cx="273980" cy="879300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5C090A-D4C4-7468-2323-838CC97D9F85}"/>
              </a:ext>
            </a:extLst>
          </p:cNvPr>
          <p:cNvSpPr/>
          <p:nvPr/>
        </p:nvSpPr>
        <p:spPr>
          <a:xfrm>
            <a:off x="3252315" y="40795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945494-4F9F-E8AA-C9BF-47B3959344AB}"/>
              </a:ext>
            </a:extLst>
          </p:cNvPr>
          <p:cNvSpPr/>
          <p:nvPr/>
        </p:nvSpPr>
        <p:spPr>
          <a:xfrm>
            <a:off x="4267529" y="4079543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42C1A-70EE-80CC-38C3-BF446E96572E}"/>
              </a:ext>
            </a:extLst>
          </p:cNvPr>
          <p:cNvSpPr/>
          <p:nvPr/>
        </p:nvSpPr>
        <p:spPr>
          <a:xfrm>
            <a:off x="1412949" y="4036716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EF16B7-4211-A7ED-77C3-45BD61B0F97D}"/>
              </a:ext>
            </a:extLst>
          </p:cNvPr>
          <p:cNvSpPr/>
          <p:nvPr/>
        </p:nvSpPr>
        <p:spPr>
          <a:xfrm>
            <a:off x="2398692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84C6A4-C345-2A8C-4B6C-8B57F83987B7}"/>
              </a:ext>
            </a:extLst>
          </p:cNvPr>
          <p:cNvSpPr/>
          <p:nvPr/>
        </p:nvSpPr>
        <p:spPr>
          <a:xfrm>
            <a:off x="4756321" y="2653244"/>
            <a:ext cx="659947" cy="55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557C0B-A378-71FC-44E8-01823AFB6EE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67529" y="1925878"/>
            <a:ext cx="818766" cy="727366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18D945-C99C-F000-733E-B18B5FCB09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281569" y="3212497"/>
            <a:ext cx="760980" cy="83898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79AD16-0F17-CF14-C6B7-7381802BDD73}"/>
              </a:ext>
            </a:extLst>
          </p:cNvPr>
          <p:cNvSpPr txBox="1"/>
          <p:nvPr/>
        </p:nvSpPr>
        <p:spPr>
          <a:xfrm>
            <a:off x="4996543" y="856056"/>
            <a:ext cx="4147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EXAMPLE: DELETE 44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56808A-65B7-2F50-8B98-E9EBAE0E01E2}"/>
              </a:ext>
            </a:extLst>
          </p:cNvPr>
          <p:cNvCxnSpPr>
            <a:cxnSpLocks/>
          </p:cNvCxnSpPr>
          <p:nvPr/>
        </p:nvCxnSpPr>
        <p:spPr>
          <a:xfrm>
            <a:off x="3711227" y="3212497"/>
            <a:ext cx="1886451" cy="824219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C08F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8264 0.24969 " pathEditMode="relative" rAng="0" ptsTypes="AA">
                                      <p:cBhvr>
                                        <p:cTn id="31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" y="124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463 L 0.08524 -0.00463 " pathEditMode="relative" rAng="0" ptsTypes="AA">
                                      <p:cBhvr>
                                        <p:cTn id="33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2" grpId="0" animBg="1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BD6B-0BE4-4E12-A8EF-FA6E9A5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30375"/>
            <a:ext cx="8259098" cy="763526"/>
          </a:xfrm>
        </p:spPr>
        <p:txBody>
          <a:bodyPr>
            <a:noAutofit/>
          </a:bodyPr>
          <a:lstStyle/>
          <a:p>
            <a:r>
              <a:rPr lang="en-US" sz="4800" dirty="0"/>
              <a:t>Learn more: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CE41-F7D6-4B59-9074-7112BF0B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21" y="2429860"/>
            <a:ext cx="6804190" cy="103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further on the M-Way tree, we will get a more special type of data structure: M-Way search tree.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A8A1FED1-E976-48DB-9544-8A3B7584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43235"/>
            <a:ext cx="1406907" cy="1406907"/>
          </a:xfrm>
          <a:prstGeom prst="rect">
            <a:avLst/>
          </a:prstGeom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E4159D04-5332-428E-8FC7-56EA0023E44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103754"/>
            <a:ext cx="5943600" cy="2971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46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2222E-6 -7.40741E-7 L -2.22222E-6 -0.25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7778E-7 4.93827E-7 L 2.77778E-7 -0.25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A538-6D94-4207-EE13-1A41FEE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344" y="0"/>
            <a:ext cx="6805594" cy="725349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effectLst/>
              </a:rPr>
              <a:t>IMPLEMENTATION: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3E6477-D67F-6FF6-199F-A1F4BAB4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715" y="644978"/>
            <a:ext cx="5436281" cy="44985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2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A15-3ADB-47E4-6FA0-058E7E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B410-5E9B-ABA6-D3B7-1D117E99E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1"/>
            <a:ext cx="6488500" cy="142875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case Time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O(log 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Worst case Space complexity: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endParaRPr lang="en-US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08118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maximum numbers of keys can have in a B-Tree of Order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height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Give the formula of the answer base on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Explain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/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𝐴𝑛𝑠𝑤𝑒𝑟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1835F1-0AA4-C000-8280-06D131378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7" y="3228611"/>
                <a:ext cx="3195555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C10-8FC1-ECBE-4A8B-1FBD55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84" y="744220"/>
            <a:ext cx="3780067" cy="763526"/>
          </a:xfrm>
        </p:spPr>
        <p:txBody>
          <a:bodyPr/>
          <a:lstStyle/>
          <a:p>
            <a:r>
              <a:rPr lang="en-US" b="1" dirty="0"/>
              <a:t>QUESTION:</a:t>
            </a:r>
          </a:p>
        </p:txBody>
      </p:sp>
      <p:pic>
        <p:nvPicPr>
          <p:cNvPr id="5" name="Content Placeholder 4" descr="Question Zutto">
            <a:extLst>
              <a:ext uri="{FF2B5EF4-FFF2-40B4-BE49-F238E27FC236}">
                <a16:creationId xmlns:a16="http://schemas.microsoft.com/office/drawing/2014/main" id="{F817B647-C56B-4A76-D6DC-1BFF74D29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91" y="128588"/>
            <a:ext cx="3163887" cy="316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64751C-293E-0D5B-693F-30AEF0EC5E4B}"/>
              </a:ext>
            </a:extLst>
          </p:cNvPr>
          <p:cNvSpPr txBox="1"/>
          <p:nvPr/>
        </p:nvSpPr>
        <p:spPr>
          <a:xfrm>
            <a:off x="3118758" y="1507746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When discussion about the operation on deletion, we have this case: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E2635-6EA6-8CA7-665A-D209A13C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62" y="2378390"/>
            <a:ext cx="5607338" cy="1257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D651D-EF1B-92D3-E1CF-0AF880219377}"/>
              </a:ext>
            </a:extLst>
          </p:cNvPr>
          <p:cNvSpPr txBox="1"/>
          <p:nvPr/>
        </p:nvSpPr>
        <p:spPr>
          <a:xfrm>
            <a:off x="3118758" y="3635755"/>
            <a:ext cx="5110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why after this operation, the B-tree still maintain it’s property?</a:t>
            </a:r>
          </a:p>
        </p:txBody>
      </p:sp>
    </p:spTree>
    <p:extLst>
      <p:ext uri="{BB962C8B-B14F-4D97-AF65-F5344CB8AC3E}">
        <p14:creationId xmlns:p14="http://schemas.microsoft.com/office/powerpoint/2010/main" val="2191974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0C23-5084-1EF9-6625-364B96F0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5" y="365025"/>
            <a:ext cx="8259098" cy="763526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D58D-44B7-3D79-04A7-B968D5B5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128552"/>
            <a:ext cx="8246070" cy="36499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remind a little bit on the property of B-tree:</a:t>
            </a:r>
          </a:p>
          <a:p>
            <a:pPr algn="l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should have a minimum of m/2 children. </a:t>
            </a:r>
          </a:p>
          <a:p>
            <a:pPr algn="just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node (except root node) should contain a minimum of m/2 - 1 keys.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Therefore , the number of keys and children in the node of a tree is acceptable in this B-tree after merging, beside that, we can check other 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property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hence the B-tree still maintain it’s property.</a:t>
            </a:r>
          </a:p>
        </p:txBody>
      </p:sp>
    </p:spTree>
    <p:extLst>
      <p:ext uri="{BB962C8B-B14F-4D97-AF65-F5344CB8AC3E}">
        <p14:creationId xmlns:p14="http://schemas.microsoft.com/office/powerpoint/2010/main" val="179804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33B7-F9E1-1183-8914-5FBFB35A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67" y="3600449"/>
            <a:ext cx="5486400" cy="4250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THANK YOU FOR LISTENING</a:t>
            </a:r>
          </a:p>
        </p:txBody>
      </p:sp>
      <p:pic>
        <p:nvPicPr>
          <p:cNvPr id="4" name="Picture 3" descr="Thank You Teodor the Cat">
            <a:extLst>
              <a:ext uri="{FF2B5EF4-FFF2-40B4-BE49-F238E27FC236}">
                <a16:creationId xmlns:a16="http://schemas.microsoft.com/office/drawing/2014/main" id="{7CE7A100-C02E-5FF3-1EA4-B243A065C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38" y="459581"/>
            <a:ext cx="3086100" cy="3086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662E-6BB0-4344-9813-D3671B88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19" y="567559"/>
            <a:ext cx="6828503" cy="1064172"/>
          </a:xfrm>
        </p:spPr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 deeper on the M-way search tree we get a more specific type of data structure :</a:t>
            </a:r>
            <a:endParaRPr lang="en-US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2ED7A-BC20-4861-ABFB-806F555B94ED}"/>
              </a:ext>
            </a:extLst>
          </p:cNvPr>
          <p:cNvSpPr txBox="1"/>
          <p:nvPr/>
        </p:nvSpPr>
        <p:spPr>
          <a:xfrm>
            <a:off x="6834350" y="969580"/>
            <a:ext cx="162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B-Tree.</a:t>
            </a:r>
            <a:endParaRPr lang="en-US" sz="3200" dirty="0"/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48ACB77D-9F79-4EE0-A8C2-E7487B5EEC7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7531" y="1956376"/>
            <a:ext cx="5943600" cy="21463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7135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7480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86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CDF6-FF5A-4E91-B68F-6909F00B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69476"/>
            <a:ext cx="7772400" cy="1125140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1.Definition of B-Tree</a:t>
            </a:r>
          </a:p>
        </p:txBody>
      </p:sp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9F329CD5-CE16-48C0-BC9D-462C44FC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7" y="1932096"/>
            <a:ext cx="2619375" cy="2619375"/>
          </a:xfrm>
          <a:prstGeom prst="rect">
            <a:avLst/>
          </a:prstGeom>
        </p:spPr>
      </p:pic>
      <p:pic>
        <p:nvPicPr>
          <p:cNvPr id="11" name="Picture 10" descr="Book open on a deck with a blackboard in the background">
            <a:extLst>
              <a:ext uri="{FF2B5EF4-FFF2-40B4-BE49-F238E27FC236}">
                <a16:creationId xmlns:a16="http://schemas.microsoft.com/office/drawing/2014/main" id="{6229A2CF-E034-446A-A93F-C8C8482F61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614" y="1776084"/>
            <a:ext cx="4783122" cy="31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5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2963</Words>
  <Application>Microsoft Macintosh PowerPoint</Application>
  <PresentationFormat>On-screen Show (16:9)</PresentationFormat>
  <Paragraphs>392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Maven Pro</vt:lpstr>
      <vt:lpstr>Nunito</vt:lpstr>
      <vt:lpstr>Symbol</vt:lpstr>
      <vt:lpstr>Times New Roman</vt:lpstr>
      <vt:lpstr>Wingdings</vt:lpstr>
      <vt:lpstr>Office Theme</vt:lpstr>
      <vt:lpstr>DATA STRUCTURE:</vt:lpstr>
      <vt:lpstr>PowerPoint Presentation</vt:lpstr>
      <vt:lpstr>Review:</vt:lpstr>
      <vt:lpstr>Learn more:</vt:lpstr>
      <vt:lpstr>Therefore, In data structures for programming, we already learned about some data structures such as: binary tree and 2-3 tree, etc.; which are very useful for programming.</vt:lpstr>
      <vt:lpstr>GENERALIZE</vt:lpstr>
      <vt:lpstr>Learn more:</vt:lpstr>
      <vt:lpstr>PowerPoint Presentation</vt:lpstr>
      <vt:lpstr>PowerPoint Presentation</vt:lpstr>
      <vt:lpstr>a. M-Ways Tree – Definition:</vt:lpstr>
      <vt:lpstr>b. M-Ways Search Tree:</vt:lpstr>
      <vt:lpstr>Example for 3-Ways Search Tree</vt:lpstr>
      <vt:lpstr>Now, It’s time for B-Tree</vt:lpstr>
      <vt:lpstr>Example for B-Tree:</vt:lpstr>
      <vt:lpstr>Note:</vt:lpstr>
      <vt:lpstr>Advantages:</vt:lpstr>
      <vt:lpstr>Application:</vt:lpstr>
      <vt:lpstr>PowerPoint Presentation</vt:lpstr>
      <vt:lpstr>Main Operation for B-Tree: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FUNCTION IN INSERTION</vt:lpstr>
      <vt:lpstr>ADDITIONAL FUNCTION IN INSERTION</vt:lpstr>
      <vt:lpstr>DEMONSTRATION</vt:lpstr>
      <vt:lpstr>ADDITIONAL FUNCTION IN INSERTION</vt:lpstr>
      <vt:lpstr>DEMONSTRATION</vt:lpstr>
      <vt:lpstr>Operation for Insertion:</vt:lpstr>
      <vt:lpstr>Implementation</vt:lpstr>
      <vt:lpstr>Understand the code:</vt:lpstr>
      <vt:lpstr>Understand the code:</vt:lpstr>
      <vt:lpstr>DEMONSTRATION</vt:lpstr>
      <vt:lpstr>DEMONSTRATION</vt:lpstr>
      <vt:lpstr>DEMONSTRATION</vt:lpstr>
      <vt:lpstr>CALCULATE THE COMPLEXITY</vt:lpstr>
      <vt:lpstr>PowerPoint Presentation</vt:lpstr>
      <vt:lpstr>Operation for Searching:</vt:lpstr>
      <vt:lpstr>Implementation</vt:lpstr>
      <vt:lpstr>DEMONSTRATION</vt:lpstr>
      <vt:lpstr>DEMONSTRATION</vt:lpstr>
      <vt:lpstr>CALCULATE THE COMPLEXITY</vt:lpstr>
      <vt:lpstr>PowerPoint Presentation</vt:lpstr>
      <vt:lpstr>PowerPoint Presentation</vt:lpstr>
      <vt:lpstr>ADDITIONAL TERMS:</vt:lpstr>
      <vt:lpstr>ADDITIONAL FUNCTION:</vt:lpstr>
      <vt:lpstr>DEMONSTRATION</vt:lpstr>
      <vt:lpstr>ADDITIONAL FUNCTION:</vt:lpstr>
      <vt:lpstr>ADDITIONAL FUNCTION:</vt:lpstr>
      <vt:lpstr>ADDITIONAL FUNCTION:</vt:lpstr>
      <vt:lpstr>ADDITIONAL FUNCTION:</vt:lpstr>
      <vt:lpstr>ADDITIONAL FUNCTION:</vt:lpstr>
      <vt:lpstr>ADDITIONAL FUNCTION:</vt:lpstr>
      <vt:lpstr>OPERATION FOR DELETION:</vt:lpstr>
      <vt:lpstr>PowerPoint Presentation</vt:lpstr>
      <vt:lpstr>B-TREE – DEGREE: 3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OPERATION FOR DELETION:</vt:lpstr>
      <vt:lpstr>PowerPoint Presentation</vt:lpstr>
      <vt:lpstr>IMPLEMENTATION:</vt:lpstr>
      <vt:lpstr>CALCULATE THE COMPLEXITY</vt:lpstr>
      <vt:lpstr>QUESTION:</vt:lpstr>
      <vt:lpstr>QUESTION:</vt:lpstr>
      <vt:lpstr>Answer:</vt:lpstr>
      <vt:lpstr> 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2022-07-18T16:26:23Z</dcterms:modified>
</cp:coreProperties>
</file>