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8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340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77" r:id="rId21"/>
    <p:sldId id="281" r:id="rId22"/>
    <p:sldId id="283" r:id="rId23"/>
    <p:sldId id="282" r:id="rId24"/>
    <p:sldId id="269" r:id="rId25"/>
    <p:sldId id="280" r:id="rId26"/>
    <p:sldId id="287" r:id="rId27"/>
    <p:sldId id="288" r:id="rId28"/>
    <p:sldId id="284" r:id="rId29"/>
    <p:sldId id="286" r:id="rId30"/>
    <p:sldId id="285" r:id="rId31"/>
    <p:sldId id="259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9" r:id="rId50"/>
    <p:sldId id="308" r:id="rId51"/>
    <p:sldId id="310" r:id="rId52"/>
    <p:sldId id="311" r:id="rId53"/>
    <p:sldId id="312" r:id="rId54"/>
    <p:sldId id="313" r:id="rId55"/>
    <p:sldId id="314" r:id="rId56"/>
    <p:sldId id="307" r:id="rId57"/>
    <p:sldId id="319" r:id="rId58"/>
    <p:sldId id="320" r:id="rId59"/>
    <p:sldId id="296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21" r:id="rId71"/>
    <p:sldId id="332" r:id="rId72"/>
    <p:sldId id="333" r:id="rId73"/>
    <p:sldId id="334" r:id="rId74"/>
    <p:sldId id="336" r:id="rId75"/>
    <p:sldId id="337" r:id="rId76"/>
    <p:sldId id="260" r:id="rId7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3430" autoAdjust="0"/>
  </p:normalViewPr>
  <p:slideViewPr>
    <p:cSldViewPr snapToGrid="0">
      <p:cViewPr varScale="1">
        <p:scale>
          <a:sx n="156" d="100"/>
          <a:sy n="156" d="100"/>
        </p:scale>
        <p:origin x="60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468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</a:t>
            </a:r>
            <a:r>
              <a:rPr lang="en-US" sz="4000" b="1" i="0" u="none" strike="noStrike">
                <a:solidFill>
                  <a:srgbClr val="9EFF29"/>
                </a:solidFill>
                <a:effectLst/>
                <a:latin typeface="Nunito"/>
              </a:rPr>
              <a:t>- KPLT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expansion from the original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5181-F565-C9ED-7262-D3C9FD61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21" y="1131888"/>
            <a:ext cx="3282043" cy="3860799"/>
          </a:xfrm>
        </p:spPr>
        <p:txBody>
          <a:bodyPr>
            <a:norm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node which isn’t full 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used to insert a key into a non-full node (it might be already non-full or it had been split beforehand). Before inserting, we must choose the correct child to insert to in case of non-leaf node and we have to split that child if necessary.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030F8-FB1F-D1A5-E452-AD37237F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AA719-5853-FFE7-5414-6C48E276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06" y="943294"/>
            <a:ext cx="3512457" cy="40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7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06828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367351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832780" y="27537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501720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6249456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F1F09-9C29-E431-0A08-08B5D0078706}"/>
              </a:ext>
            </a:extLst>
          </p:cNvPr>
          <p:cNvSpPr/>
          <p:nvPr/>
        </p:nvSpPr>
        <p:spPr>
          <a:xfrm>
            <a:off x="4823729" y="18628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08B5D-51A4-6EC9-2E58-6BCF0D53DC7B}"/>
              </a:ext>
            </a:extLst>
          </p:cNvPr>
          <p:cNvSpPr/>
          <p:nvPr/>
        </p:nvSpPr>
        <p:spPr>
          <a:xfrm>
            <a:off x="3267624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07216-5E04-5BDE-A506-C7D134AF85A1}"/>
              </a:ext>
            </a:extLst>
          </p:cNvPr>
          <p:cNvSpPr/>
          <p:nvPr/>
        </p:nvSpPr>
        <p:spPr>
          <a:xfrm>
            <a:off x="6513966" y="275370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7F814-1E31-612B-6E15-C65C60B0E104}"/>
              </a:ext>
            </a:extLst>
          </p:cNvPr>
          <p:cNvCxnSpPr>
            <a:cxnSpLocks/>
          </p:cNvCxnSpPr>
          <p:nvPr/>
        </p:nvCxnSpPr>
        <p:spPr>
          <a:xfrm flipH="1">
            <a:off x="2465611" y="3271528"/>
            <a:ext cx="845611" cy="523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7EBF1-12D6-1218-4C2B-4960EEF3B023}"/>
              </a:ext>
            </a:extLst>
          </p:cNvPr>
          <p:cNvCxnSpPr>
            <a:cxnSpLocks/>
          </p:cNvCxnSpPr>
          <p:nvPr/>
        </p:nvCxnSpPr>
        <p:spPr>
          <a:xfrm flipH="1">
            <a:off x="3833370" y="2422069"/>
            <a:ext cx="990359" cy="290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96DEE-D044-BF25-8131-E2EDA4C6AA69}"/>
              </a:ext>
            </a:extLst>
          </p:cNvPr>
          <p:cNvCxnSpPr>
            <a:cxnSpLocks/>
          </p:cNvCxnSpPr>
          <p:nvPr/>
        </p:nvCxnSpPr>
        <p:spPr>
          <a:xfrm>
            <a:off x="3768322" y="3271528"/>
            <a:ext cx="130097" cy="479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9646F2-E0DC-7311-3BA2-CF1FA1F023B4}"/>
              </a:ext>
            </a:extLst>
          </p:cNvPr>
          <p:cNvSpPr/>
          <p:nvPr/>
        </p:nvSpPr>
        <p:spPr>
          <a:xfrm>
            <a:off x="7347002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5ABFD-4FC6-5043-EB29-315E9687060C}"/>
              </a:ext>
            </a:extLst>
          </p:cNvPr>
          <p:cNvSpPr/>
          <p:nvPr/>
        </p:nvSpPr>
        <p:spPr>
          <a:xfrm>
            <a:off x="8028188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F6D89D-EB6F-554A-3DBF-DE7AD85EC3CE}"/>
              </a:ext>
            </a:extLst>
          </p:cNvPr>
          <p:cNvCxnSpPr>
            <a:cxnSpLocks/>
          </p:cNvCxnSpPr>
          <p:nvPr/>
        </p:nvCxnSpPr>
        <p:spPr>
          <a:xfrm>
            <a:off x="5483676" y="2422069"/>
            <a:ext cx="990359" cy="331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CB901E-FE3A-F927-DF4E-BAFF95CF29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347178" y="3312956"/>
            <a:ext cx="485602" cy="438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BCF956-444B-B215-EECB-0750959A3F0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492727" y="3312956"/>
            <a:ext cx="86703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02C1D3-C92D-2004-8B4C-15B1E28DD61A}"/>
              </a:ext>
            </a:extLst>
          </p:cNvPr>
          <p:cNvCxnSpPr>
            <a:cxnSpLocks/>
          </p:cNvCxnSpPr>
          <p:nvPr/>
        </p:nvCxnSpPr>
        <p:spPr>
          <a:xfrm>
            <a:off x="7152660" y="3312956"/>
            <a:ext cx="710321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D899A-32F3-CF51-05A8-5BD198491C3A}"/>
              </a:ext>
            </a:extLst>
          </p:cNvPr>
          <p:cNvSpPr/>
          <p:nvPr/>
        </p:nvSpPr>
        <p:spPr>
          <a:xfrm>
            <a:off x="7368241" y="11123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47168-2BE3-9CF6-E54D-440A4BB77495}"/>
              </a:ext>
            </a:extLst>
          </p:cNvPr>
          <p:cNvSpPr txBox="1"/>
          <p:nvPr/>
        </p:nvSpPr>
        <p:spPr>
          <a:xfrm>
            <a:off x="6332163" y="1160681"/>
            <a:ext cx="11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Insert:</a:t>
            </a:r>
          </a:p>
        </p:txBody>
      </p:sp>
    </p:spTree>
    <p:extLst>
      <p:ext uri="{BB962C8B-B14F-4D97-AF65-F5344CB8AC3E}">
        <p14:creationId xmlns:p14="http://schemas.microsoft.com/office/powerpoint/2010/main" val="209718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9.87654E-7 L -0.35972 0.141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56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72 0.14105 L -0.52934 0.308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34 0.30864 L -0.65625 0.51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10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3724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before inserting a key to a child node, should we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 that a child named y is already full, we have to split it into two. During the process</a:t>
            </a:r>
            <a:r>
              <a:rPr lang="en-US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median key of the split child node will be pushed into the current parent node.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also have </a:t>
            </a:r>
            <a:r>
              <a:rPr lang="en-US" sz="1400" b="1" i="1" dirty="0" err="1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400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 the index of child node in array.</a:t>
            </a:r>
            <a:endParaRPr lang="en-US" sz="1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have already </a:t>
            </a: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46914E-7 L -0.08646 -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Insertion: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4375" y="771915"/>
            <a:ext cx="7459692" cy="427566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tree is empty, allocate a root node and insert the key.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the allowed number of keys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 the tree with the newly added key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elements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Now, there are elements greater than its limit. So, split at the median.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the median key upwards and make the left keys as a left child and the right keys as a right child.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not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node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2A0E48-6940-0F1F-EF17-CBEBBA8B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22" y="775607"/>
            <a:ext cx="5329571" cy="4330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1511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5177-ACB9-E5B9-8355-A3C196E0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92328"/>
            <a:ext cx="6805594" cy="725349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EF1A-77BA-29A9-DF86-9CF8E190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793431"/>
            <a:ext cx="6708935" cy="80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?If true: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29302-FCA7-B2E1-58C3-3CDFF0CBB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97" b="70183"/>
          <a:stretch/>
        </p:blipFill>
        <p:spPr bwMode="auto">
          <a:xfrm>
            <a:off x="2594372" y="1496006"/>
            <a:ext cx="5082720" cy="1694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6CD33-E416-DFFC-7196-644CCC32D165}"/>
              </a:ext>
            </a:extLst>
          </p:cNvPr>
          <p:cNvSpPr txBox="1"/>
          <p:nvPr/>
        </p:nvSpPr>
        <p:spPr>
          <a:xfrm>
            <a:off x="2049236" y="2571750"/>
            <a:ext cx="6172200" cy="112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Then, create a new tree by constructor for root, with t we already set as the order for the tree before, then, set the first key to k, then set number of  key to 1.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0A44C-E7A6-5FFC-2806-9572448869F4}"/>
              </a:ext>
            </a:extLst>
          </p:cNvPr>
          <p:cNvSpPr txBox="1">
            <a:spLocks/>
          </p:cNvSpPr>
          <p:nvPr/>
        </p:nvSpPr>
        <p:spPr>
          <a:xfrm>
            <a:off x="1930854" y="793431"/>
            <a:ext cx="6408964" cy="1125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 If not: (B-Tree already existed)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0138D-A154-D986-C6CD-62258970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2" y="1909937"/>
            <a:ext cx="3695700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00087 -0.141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06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6DD0-0619-933B-AB63-5767A53D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430" y="960438"/>
            <a:ext cx="4794849" cy="394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if the root is full or not by check if ( root-&gt;n == 2 * t -1).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 is true (full), we have to split the root into two new nodes. These two nodes will become children of a new root node, which now contains the median of the previous root. Then we insert to the correct child node (split from the original root).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it’s not full, simply insert the key to root node according to the rule (keys must be in the ascending order)</a:t>
            </a: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C055E-A7D7-CEAD-386D-88C4494A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34950"/>
            <a:ext cx="6804025" cy="725488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29853-749C-322C-D953-533856C56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8855"/>
          <a:stretch/>
        </p:blipFill>
        <p:spPr>
          <a:xfrm>
            <a:off x="0" y="1033917"/>
            <a:ext cx="3920245" cy="36442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2A60AD-2077-5F00-AF3C-D499B35BD7F4}"/>
              </a:ext>
            </a:extLst>
          </p:cNvPr>
          <p:cNvCxnSpPr>
            <a:cxnSpLocks/>
          </p:cNvCxnSpPr>
          <p:nvPr/>
        </p:nvCxnSpPr>
        <p:spPr>
          <a:xfrm>
            <a:off x="2979964" y="240846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E2056-F2AF-06CB-C3AA-3DDFB21CAAC8}"/>
              </a:ext>
            </a:extLst>
          </p:cNvPr>
          <p:cNvCxnSpPr>
            <a:cxnSpLocks/>
          </p:cNvCxnSpPr>
          <p:nvPr/>
        </p:nvCxnSpPr>
        <p:spPr>
          <a:xfrm>
            <a:off x="2879271" y="421821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nsertion of b-tree has order 4 in this set of numbers: 37, 49, 80 ,19, 39, 60, 88, 100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94104042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71AE5-347C-106E-003D-AE6DB0F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4AC62-2F9B-C760-7010-6E401D04C237}"/>
              </a:ext>
            </a:extLst>
          </p:cNvPr>
          <p:cNvSpPr txBox="1"/>
          <p:nvPr/>
        </p:nvSpPr>
        <p:spPr>
          <a:xfrm>
            <a:off x="5495851" y="144411"/>
            <a:ext cx="345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37, 49, 80 ,19, 39, 60, 88, 100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44D94-0316-0402-2D13-6350A30890C2}"/>
              </a:ext>
            </a:extLst>
          </p:cNvPr>
          <p:cNvSpPr/>
          <p:nvPr/>
        </p:nvSpPr>
        <p:spPr>
          <a:xfrm>
            <a:off x="4328204" y="2697868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59833-288A-A4CF-AD14-F96FDA2521AE}"/>
              </a:ext>
            </a:extLst>
          </p:cNvPr>
          <p:cNvSpPr/>
          <p:nvPr/>
        </p:nvSpPr>
        <p:spPr>
          <a:xfrm>
            <a:off x="7537070" y="189505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E832-4A5B-73EC-B644-D81EFF1C7D4C}"/>
              </a:ext>
            </a:extLst>
          </p:cNvPr>
          <p:cNvSpPr/>
          <p:nvPr/>
        </p:nvSpPr>
        <p:spPr>
          <a:xfrm>
            <a:off x="7713962" y="25399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13B35-C309-22AB-12C3-1E334DF6FB8F}"/>
              </a:ext>
            </a:extLst>
          </p:cNvPr>
          <p:cNvSpPr/>
          <p:nvPr/>
        </p:nvSpPr>
        <p:spPr>
          <a:xfrm>
            <a:off x="4988151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694C-1E1B-6F54-F904-E06FC2381FC9}"/>
              </a:ext>
            </a:extLst>
          </p:cNvPr>
          <p:cNvSpPr/>
          <p:nvPr/>
        </p:nvSpPr>
        <p:spPr>
          <a:xfrm>
            <a:off x="5648098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70704-79D1-922C-989A-BA66A943AC41}"/>
              </a:ext>
            </a:extLst>
          </p:cNvPr>
          <p:cNvSpPr/>
          <p:nvPr/>
        </p:nvSpPr>
        <p:spPr>
          <a:xfrm>
            <a:off x="2421241" y="22544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20DA6-B70C-6FBF-02F0-9BE74BCF3DA1}"/>
              </a:ext>
            </a:extLst>
          </p:cNvPr>
          <p:cNvSpPr/>
          <p:nvPr/>
        </p:nvSpPr>
        <p:spPr>
          <a:xfrm>
            <a:off x="3668257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B340B-DEC0-9644-95BE-B36BC756353B}"/>
              </a:ext>
            </a:extLst>
          </p:cNvPr>
          <p:cNvSpPr/>
          <p:nvPr/>
        </p:nvSpPr>
        <p:spPr>
          <a:xfrm>
            <a:off x="4328204" y="155631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806C52-4909-B02B-3ED1-A5F6759619A4}"/>
              </a:ext>
            </a:extLst>
          </p:cNvPr>
          <p:cNvCxnSpPr>
            <a:cxnSpLocks/>
          </p:cNvCxnSpPr>
          <p:nvPr/>
        </p:nvCxnSpPr>
        <p:spPr>
          <a:xfrm flipH="1">
            <a:off x="3833370" y="2115570"/>
            <a:ext cx="494834" cy="5967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576597-6BC2-454D-E0F5-09DCEF51F1A3}"/>
              </a:ext>
            </a:extLst>
          </p:cNvPr>
          <p:cNvCxnSpPr>
            <a:cxnSpLocks/>
          </p:cNvCxnSpPr>
          <p:nvPr/>
        </p:nvCxnSpPr>
        <p:spPr>
          <a:xfrm>
            <a:off x="4988151" y="2115570"/>
            <a:ext cx="537752" cy="563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5E4A5-7BF3-4A88-57F4-676D8AFE41A7}"/>
              </a:ext>
            </a:extLst>
          </p:cNvPr>
          <p:cNvSpPr/>
          <p:nvPr/>
        </p:nvSpPr>
        <p:spPr>
          <a:xfrm>
            <a:off x="7939234" y="5267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AEF7D1-29D5-8354-4770-70C4F6E537DD}"/>
              </a:ext>
            </a:extLst>
          </p:cNvPr>
          <p:cNvSpPr/>
          <p:nvPr/>
        </p:nvSpPr>
        <p:spPr>
          <a:xfrm>
            <a:off x="4985888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3FFC82-B7EE-632F-62D2-9BC5FDECD0E1}"/>
              </a:ext>
            </a:extLst>
          </p:cNvPr>
          <p:cNvSpPr/>
          <p:nvPr/>
        </p:nvSpPr>
        <p:spPr>
          <a:xfrm>
            <a:off x="5645835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4A8CE-62D6-7235-9D83-376D46E531B5}"/>
              </a:ext>
            </a:extLst>
          </p:cNvPr>
          <p:cNvSpPr/>
          <p:nvPr/>
        </p:nvSpPr>
        <p:spPr>
          <a:xfrm>
            <a:off x="6305782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1095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3827E-7 L -0.27639 0.159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9" y="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6 L -0.22518 0.028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5 L 0.1342 0.0919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3457E-6 L -0.00052 -0.2376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3457E-7 L -0.31771 0.1950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0.19506 L -0.17674 0.4225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1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8" grpId="0" animBg="1"/>
      <p:bldP spid="20" grpId="0" animBg="1"/>
      <p:bldP spid="20" grpId="1" animBg="1"/>
      <p:bldP spid="20" grpId="2" animBg="1"/>
      <p:bldP spid="20" grpId="3" animBg="1"/>
      <p:bldP spid="22" grpId="0" animBg="1"/>
      <p:bldP spid="2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E6062-42B7-C622-A7EE-B63B9542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938E1-6CA8-B5AE-86F1-5B9EA40FC49F}"/>
              </a:ext>
            </a:extLst>
          </p:cNvPr>
          <p:cNvSpPr/>
          <p:nvPr/>
        </p:nvSpPr>
        <p:spPr>
          <a:xfrm>
            <a:off x="3049891" y="296476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1A5E1-D725-5C22-C145-E06807EA212E}"/>
              </a:ext>
            </a:extLst>
          </p:cNvPr>
          <p:cNvSpPr/>
          <p:nvPr/>
        </p:nvSpPr>
        <p:spPr>
          <a:xfrm>
            <a:off x="4111249" y="13534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763C2-264A-56DB-67BF-AE50AC050101}"/>
              </a:ext>
            </a:extLst>
          </p:cNvPr>
          <p:cNvSpPr/>
          <p:nvPr/>
        </p:nvSpPr>
        <p:spPr>
          <a:xfrm>
            <a:off x="486236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A6A87-5169-4EF1-C20D-1A071E97F69F}"/>
              </a:ext>
            </a:extLst>
          </p:cNvPr>
          <p:cNvSpPr/>
          <p:nvPr/>
        </p:nvSpPr>
        <p:spPr>
          <a:xfrm>
            <a:off x="552230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8E946-776C-F717-D4EF-0421258B6699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6CC9EB-59C1-2B7C-8C9D-55ECE895389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79865" y="1912708"/>
            <a:ext cx="731384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692E4-E1FD-2D5A-9515-7D38623FFC1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71196" y="1912708"/>
            <a:ext cx="421140" cy="1052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704A2-98BB-052C-54B2-E8D4D49208BA}"/>
              </a:ext>
            </a:extLst>
          </p:cNvPr>
          <p:cNvSpPr/>
          <p:nvPr/>
        </p:nvSpPr>
        <p:spPr>
          <a:xfrm>
            <a:off x="7881482" y="406400"/>
            <a:ext cx="949329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09DBC-D963-ED2A-2790-F687336EDEA9}"/>
              </a:ext>
            </a:extLst>
          </p:cNvPr>
          <p:cNvSpPr/>
          <p:nvPr/>
        </p:nvSpPr>
        <p:spPr>
          <a:xfrm>
            <a:off x="7192435" y="9630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53604-CC42-47C7-4937-D84AF723F5C6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42D10-E623-DA32-5AC4-64267D1591CB}"/>
              </a:ext>
            </a:extLst>
          </p:cNvPr>
          <p:cNvSpPr/>
          <p:nvPr/>
        </p:nvSpPr>
        <p:spPr>
          <a:xfrm>
            <a:off x="684220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E4B1F-B408-9118-1427-5A1688D9E063}"/>
              </a:ext>
            </a:extLst>
          </p:cNvPr>
          <p:cNvSpPr/>
          <p:nvPr/>
        </p:nvSpPr>
        <p:spPr>
          <a:xfrm>
            <a:off x="4771196" y="135345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905A4-031C-F2FD-E643-29F5419DDA86}"/>
              </a:ext>
            </a:extLst>
          </p:cNvPr>
          <p:cNvCxnSpPr>
            <a:cxnSpLocks/>
          </p:cNvCxnSpPr>
          <p:nvPr/>
        </p:nvCxnSpPr>
        <p:spPr>
          <a:xfrm>
            <a:off x="5448907" y="1912707"/>
            <a:ext cx="1210128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9C6A6-78E5-9C9C-F12E-632988FDE06D}"/>
              </a:ext>
            </a:extLst>
          </p:cNvPr>
          <p:cNvSpPr/>
          <p:nvPr/>
        </p:nvSpPr>
        <p:spPr>
          <a:xfrm>
            <a:off x="8026174" y="15222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E976AF-3C5F-DA7A-5FB3-E407C603153B}"/>
              </a:ext>
            </a:extLst>
          </p:cNvPr>
          <p:cNvSpPr/>
          <p:nvPr/>
        </p:nvSpPr>
        <p:spPr>
          <a:xfrm>
            <a:off x="750214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4D1A3F-5F2B-DCDD-A62F-41C20406D041}"/>
              </a:ext>
            </a:extLst>
          </p:cNvPr>
          <p:cNvSpPr/>
          <p:nvPr/>
        </p:nvSpPr>
        <p:spPr>
          <a:xfrm>
            <a:off x="8162095" y="2964766"/>
            <a:ext cx="879320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19EBCA-54D5-8A2A-478D-434778A33A7D}"/>
              </a:ext>
            </a:extLst>
          </p:cNvPr>
          <p:cNvCxnSpPr>
            <a:cxnSpLocks/>
          </p:cNvCxnSpPr>
          <p:nvPr/>
        </p:nvCxnSpPr>
        <p:spPr>
          <a:xfrm>
            <a:off x="5908147" y="1912707"/>
            <a:ext cx="2253947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0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031 L -0.29306 0.07901 L -0.03542 0.39012 " pathEditMode="relative" rAng="0" ptsTypes="AAA">
                                      <p:cBhvr>
                                        <p:cTn id="12" dur="3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1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9753E-6 L -0.08212 -0.3132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587 L -0.2809 -0.03117 L -0.05504 0.27037 " pathEditMode="relative" ptsTypes="A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308 L -0.27813 0.18395 L 0.02882 0.48581 L 0.02986 0.48395 " pathEditMode="relative" ptsTypes="AA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19753E-6 L -0.15244 -0.3132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4" grpId="0" animBg="1"/>
      <p:bldP spid="24" grpId="1" animBg="1"/>
      <p:bldP spid="24" grpId="2" animBg="1"/>
      <p:bldP spid="25" grpId="0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</p:spPr>
            <p:txBody>
              <a:bodyPr>
                <a:normAutofit/>
              </a:bodyPr>
              <a:lstStyle/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Time complexity: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3200" b="0" i="1" baseline="-250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Space complexity: O(n)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  <a:blipFill>
                <a:blip r:embed="rId2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761978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296153" y="2342385"/>
            <a:ext cx="4225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2. SEARCHING</a:t>
            </a:r>
          </a:p>
        </p:txBody>
      </p:sp>
    </p:spTree>
    <p:extLst>
      <p:ext uri="{BB962C8B-B14F-4D97-AF65-F5344CB8AC3E}">
        <p14:creationId xmlns:p14="http://schemas.microsoft.com/office/powerpoint/2010/main" val="158518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Searching: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6547" y="771915"/>
            <a:ext cx="7752140" cy="4371585"/>
          </a:xfrm>
        </p:spPr>
        <p:txBody>
          <a:bodyPr>
            <a:noAutofit/>
          </a:bodyPr>
          <a:lstStyle/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Starting from the root node, compare k with the first key of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= the first key of the node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 the node and the index.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k.leaf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true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(i.e. not found).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the first key of the root node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recursively.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there is more than one key in the current node and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&gt; the first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compare k with the next key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next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 lies in between the first and the second keys).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search the right child of the key.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1 to 4 until the leaf is reached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85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F692C-5FA4-7776-6798-EAD56F69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68400"/>
            <a:ext cx="6566216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1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Search for 17 in this B-tree below.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>
                <a:effectLst/>
              </a:rPr>
              <a:t>DEMONSTRATION</a:t>
            </a:r>
            <a:endParaRPr lang="en-US" sz="4800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620EE-3F47-77F5-C109-4BD4D96B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48" y="1694089"/>
            <a:ext cx="5943600" cy="293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64244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0D36E-68F8-F110-69FF-738782B7DA16}"/>
              </a:ext>
            </a:extLst>
          </p:cNvPr>
          <p:cNvSpPr/>
          <p:nvPr/>
        </p:nvSpPr>
        <p:spPr>
          <a:xfrm>
            <a:off x="4580164" y="137772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DD092-8B95-109A-F9C0-1A118644AB2F}"/>
              </a:ext>
            </a:extLst>
          </p:cNvPr>
          <p:cNvSpPr/>
          <p:nvPr/>
        </p:nvSpPr>
        <p:spPr>
          <a:xfrm>
            <a:off x="5869820" y="257175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2177E-86BC-65E6-70DD-8B2B13B0C79B}"/>
              </a:ext>
            </a:extLst>
          </p:cNvPr>
          <p:cNvSpPr/>
          <p:nvPr/>
        </p:nvSpPr>
        <p:spPr>
          <a:xfrm>
            <a:off x="6529767" y="257174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9A942-23C3-B540-018A-3837F260C32A}"/>
              </a:ext>
            </a:extLst>
          </p:cNvPr>
          <p:cNvSpPr/>
          <p:nvPr/>
        </p:nvSpPr>
        <p:spPr>
          <a:xfrm>
            <a:off x="3338891" y="257174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07533-F7F0-B09E-FEA6-C3E7FE0B52B1}"/>
              </a:ext>
            </a:extLst>
          </p:cNvPr>
          <p:cNvSpPr/>
          <p:nvPr/>
        </p:nvSpPr>
        <p:spPr>
          <a:xfrm>
            <a:off x="2522463" y="356779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CA7F2-621E-A4B6-F84C-7C80D54F8FAE}"/>
              </a:ext>
            </a:extLst>
          </p:cNvPr>
          <p:cNvSpPr/>
          <p:nvPr/>
        </p:nvSpPr>
        <p:spPr>
          <a:xfrm>
            <a:off x="3998838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CE84F-6DA4-7E3A-D208-CE7ADADE8F3C}"/>
              </a:ext>
            </a:extLst>
          </p:cNvPr>
          <p:cNvSpPr/>
          <p:nvPr/>
        </p:nvSpPr>
        <p:spPr>
          <a:xfrm>
            <a:off x="5475213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5EE0-EAB3-21BC-2781-ABB2CD5FC443}"/>
              </a:ext>
            </a:extLst>
          </p:cNvPr>
          <p:cNvSpPr/>
          <p:nvPr/>
        </p:nvSpPr>
        <p:spPr>
          <a:xfrm>
            <a:off x="6365121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4BC9D-0706-E84F-1FBD-94015367EE1E}"/>
              </a:ext>
            </a:extLst>
          </p:cNvPr>
          <p:cNvSpPr/>
          <p:nvPr/>
        </p:nvSpPr>
        <p:spPr>
          <a:xfrm>
            <a:off x="7483628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F38BC-F828-FD1D-EEB1-DB13ACEE0B7A}"/>
              </a:ext>
            </a:extLst>
          </p:cNvPr>
          <p:cNvSpPr/>
          <p:nvPr/>
        </p:nvSpPr>
        <p:spPr>
          <a:xfrm>
            <a:off x="8143575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0AD039-D755-CD09-4375-A9303388675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668865" y="1936980"/>
            <a:ext cx="1241273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4CCDF4-D072-0968-F626-6AEC7A140DD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10138" y="1936980"/>
            <a:ext cx="1580318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4EC1C-24F7-6071-CE50-E58FCD06AAB7}"/>
              </a:ext>
            </a:extLst>
          </p:cNvPr>
          <p:cNvCxnSpPr>
            <a:cxnSpLocks/>
          </p:cNvCxnSpPr>
          <p:nvPr/>
        </p:nvCxnSpPr>
        <p:spPr>
          <a:xfrm flipH="1">
            <a:off x="2882107" y="3131001"/>
            <a:ext cx="466177" cy="4367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F20B5E-FACA-8FB6-F2E8-39A16A72C26A}"/>
              </a:ext>
            </a:extLst>
          </p:cNvPr>
          <p:cNvCxnSpPr>
            <a:cxnSpLocks/>
          </p:cNvCxnSpPr>
          <p:nvPr/>
        </p:nvCxnSpPr>
        <p:spPr>
          <a:xfrm>
            <a:off x="3959527" y="3131001"/>
            <a:ext cx="359950" cy="450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5F8B07-A5DB-E2FB-2626-9E03487A15A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72383" y="3131003"/>
            <a:ext cx="527411" cy="436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42AA1F-F4CE-823F-C062-F1BBBD72B901}"/>
              </a:ext>
            </a:extLst>
          </p:cNvPr>
          <p:cNvCxnSpPr>
            <a:cxnSpLocks/>
          </p:cNvCxnSpPr>
          <p:nvPr/>
        </p:nvCxnSpPr>
        <p:spPr>
          <a:xfrm>
            <a:off x="6529767" y="3142794"/>
            <a:ext cx="114506" cy="448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66159C-249F-DE31-3545-7AEB5AF6ABD8}"/>
              </a:ext>
            </a:extLst>
          </p:cNvPr>
          <p:cNvCxnSpPr>
            <a:cxnSpLocks/>
          </p:cNvCxnSpPr>
          <p:nvPr/>
        </p:nvCxnSpPr>
        <p:spPr>
          <a:xfrm>
            <a:off x="7203795" y="3131001"/>
            <a:ext cx="939780" cy="470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FAF471-6D8F-08AE-455E-3261F6C08469}"/>
              </a:ext>
            </a:extLst>
          </p:cNvPr>
          <p:cNvSpPr txBox="1"/>
          <p:nvPr/>
        </p:nvSpPr>
        <p:spPr>
          <a:xfrm>
            <a:off x="5712738" y="4243667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16&lt;17&lt;18, so we go to the 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E84220-B997-5C2A-1189-8E3ACEB1BFF3}"/>
              </a:ext>
            </a:extLst>
          </p:cNvPr>
          <p:cNvSpPr txBox="1"/>
          <p:nvPr/>
        </p:nvSpPr>
        <p:spPr>
          <a:xfrm>
            <a:off x="5710998" y="1568674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17&gt;11, so we go to the right child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7BFB6E-B884-A976-870A-C5A54088557D}"/>
              </a:ext>
            </a:extLst>
          </p:cNvPr>
          <p:cNvSpPr txBox="1"/>
          <p:nvPr/>
        </p:nvSpPr>
        <p:spPr>
          <a:xfrm>
            <a:off x="5627047" y="4125279"/>
            <a:ext cx="246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found out 17!!!</a:t>
            </a:r>
          </a:p>
        </p:txBody>
      </p:sp>
    </p:spTree>
    <p:extLst>
      <p:ext uri="{BB962C8B-B14F-4D97-AF65-F5344CB8AC3E}">
        <p14:creationId xmlns:p14="http://schemas.microsoft.com/office/powerpoint/2010/main" val="77903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E3B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4" grpId="1"/>
      <p:bldP spid="33" grpId="0"/>
      <p:bldP spid="33" grpId="1"/>
      <p:bldP spid="3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933EA-2239-38B8-905B-918F3CB5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733" y="1571476"/>
            <a:ext cx="55880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Time complexity: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Space complexity: O(n)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Space complexity: O(n)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9633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541061" y="2342385"/>
            <a:ext cx="373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3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. DELETION</a:t>
            </a:r>
          </a:p>
        </p:txBody>
      </p:sp>
    </p:spTree>
    <p:extLst>
      <p:ext uri="{BB962C8B-B14F-4D97-AF65-F5344CB8AC3E}">
        <p14:creationId xmlns:p14="http://schemas.microsoft.com/office/powerpoint/2010/main" val="311548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ABD0-3ADB-335A-72EE-C24E22F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975757"/>
            <a:ext cx="8246070" cy="28027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have a maximum of m children.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contain a maximum of m – 1 keys.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⌈m/2⌉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⌈m/2⌉ - 1 keys.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2D0B-D362-7BCF-58EA-8F346B2083F5}"/>
              </a:ext>
            </a:extLst>
          </p:cNvPr>
          <p:cNvSpPr/>
          <p:nvPr/>
        </p:nvSpPr>
        <p:spPr>
          <a:xfrm>
            <a:off x="1469811" y="691618"/>
            <a:ext cx="605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REMIND: PROPERTY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412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TERMS: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DAD73-C607-6066-121E-D7077D7C38AA}"/>
              </a:ext>
            </a:extLst>
          </p:cNvPr>
          <p:cNvSpPr txBox="1"/>
          <p:nvPr/>
        </p:nvSpPr>
        <p:spPr>
          <a:xfrm>
            <a:off x="1934936" y="963386"/>
            <a:ext cx="60742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largest key on the left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key on the right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241014" y="635541"/>
            <a:ext cx="76942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1. REMOVE A KEY IN LEAF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E8E64-7644-C7F6-AC40-32B66809F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3220" b="-10564"/>
          <a:stretch/>
        </p:blipFill>
        <p:spPr>
          <a:xfrm>
            <a:off x="237671" y="1551938"/>
            <a:ext cx="4334329" cy="2956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9E160D-F733-C189-68C0-775BA717367B}"/>
              </a:ext>
            </a:extLst>
          </p:cNvPr>
          <p:cNvSpPr txBox="1"/>
          <p:nvPr/>
        </p:nvSpPr>
        <p:spPr>
          <a:xfrm>
            <a:off x="3282043" y="1819834"/>
            <a:ext cx="5521097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remove 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in a leaf node and arrange other numbers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1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D0A920-29DF-B913-0812-F2EBB425D451}"/>
              </a:ext>
            </a:extLst>
          </p:cNvPr>
          <p:cNvSpPr/>
          <p:nvPr/>
        </p:nvSpPr>
        <p:spPr>
          <a:xfrm>
            <a:off x="2674482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88B09-EF06-0EF1-3932-41C0FA91ABB7}"/>
              </a:ext>
            </a:extLst>
          </p:cNvPr>
          <p:cNvSpPr/>
          <p:nvPr/>
        </p:nvSpPr>
        <p:spPr>
          <a:xfrm>
            <a:off x="3579358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CC28CF-C1C4-4889-33CE-9975C07B7E2A}"/>
              </a:ext>
            </a:extLst>
          </p:cNvPr>
          <p:cNvSpPr/>
          <p:nvPr/>
        </p:nvSpPr>
        <p:spPr>
          <a:xfrm>
            <a:off x="4466548" y="1691357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F88C7-50F7-9CDA-A3A0-207D0EE7B9A4}"/>
              </a:ext>
            </a:extLst>
          </p:cNvPr>
          <p:cNvSpPr/>
          <p:nvPr/>
        </p:nvSpPr>
        <p:spPr>
          <a:xfrm>
            <a:off x="6219146" y="1691357"/>
            <a:ext cx="896033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05AD-641B-3DB3-64A3-39122DD0640A}"/>
              </a:ext>
            </a:extLst>
          </p:cNvPr>
          <p:cNvSpPr/>
          <p:nvPr/>
        </p:nvSpPr>
        <p:spPr>
          <a:xfrm>
            <a:off x="5362581" y="1691358"/>
            <a:ext cx="856565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E660F-9626-2C13-59F7-DA4507D35876}"/>
              </a:ext>
            </a:extLst>
          </p:cNvPr>
          <p:cNvSpPr/>
          <p:nvPr/>
        </p:nvSpPr>
        <p:spPr>
          <a:xfrm>
            <a:off x="4475391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C94125-37D2-DD30-E356-65E817DB8529}"/>
              </a:ext>
            </a:extLst>
          </p:cNvPr>
          <p:cNvSpPr/>
          <p:nvPr/>
        </p:nvSpPr>
        <p:spPr>
          <a:xfrm>
            <a:off x="5380267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562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9584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9791 -0.002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 animBg="1"/>
      <p:bldP spid="26" grpId="1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2222678" y="562063"/>
            <a:ext cx="47722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2. REPLACE A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0997E-E536-07AD-08E7-38D619FA6F98}"/>
              </a:ext>
            </a:extLst>
          </p:cNvPr>
          <p:cNvSpPr txBox="1"/>
          <p:nvPr/>
        </p:nvSpPr>
        <p:spPr>
          <a:xfrm>
            <a:off x="4898571" y="3061784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By a successor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23D35-4D9C-0BBA-3F8B-B61A506306B8}"/>
              </a:ext>
            </a:extLst>
          </p:cNvPr>
          <p:cNvSpPr txBox="1"/>
          <p:nvPr/>
        </p:nvSpPr>
        <p:spPr>
          <a:xfrm>
            <a:off x="4898572" y="1416513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By a predecessor node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DD77C-2CE1-8044-C613-607940F1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2" y="1267462"/>
            <a:ext cx="4447496" cy="33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17042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339110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3.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MERGE 2 CHILDREN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OF A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NODE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AC5DF-7EAA-4C1E-1AA8-38DFA0794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11" b="3009"/>
          <a:stretch/>
        </p:blipFill>
        <p:spPr>
          <a:xfrm>
            <a:off x="70370" y="339110"/>
            <a:ext cx="3489897" cy="4791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369609" y="2031215"/>
            <a:ext cx="6644754" cy="1332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merge 2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(idx+1)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 of a node into 1 child. Then, merge their children also.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32569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4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RE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MOVE A KEY IN AN INTERNAL NODE.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830667" y="1719527"/>
            <a:ext cx="6644754" cy="41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3 main cases for this operation:</a:t>
            </a:r>
            <a:endParaRPr lang="en-US" sz="20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05B19-EE12-0389-9CD5-C3B6C2962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r="31429"/>
          <a:stretch/>
        </p:blipFill>
        <p:spPr>
          <a:xfrm>
            <a:off x="0" y="339110"/>
            <a:ext cx="3733800" cy="486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FE032-7520-9506-8F8B-679984B89210}"/>
              </a:ext>
            </a:extLst>
          </p:cNvPr>
          <p:cNvSpPr txBox="1"/>
          <p:nvPr/>
        </p:nvSpPr>
        <p:spPr>
          <a:xfrm>
            <a:off x="3988703" y="2137077"/>
            <a:ext cx="4927146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predecessor if the left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B16F6-9D0D-52CF-4B86-E6FB3B2EFFBA}"/>
              </a:ext>
            </a:extLst>
          </p:cNvPr>
          <p:cNvCxnSpPr>
            <a:cxnSpLocks/>
          </p:cNvCxnSpPr>
          <p:nvPr/>
        </p:nvCxnSpPr>
        <p:spPr>
          <a:xfrm>
            <a:off x="2971800" y="1996119"/>
            <a:ext cx="1167493" cy="36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EE40E7-ECFC-2558-76E0-757B030441A9}"/>
              </a:ext>
            </a:extLst>
          </p:cNvPr>
          <p:cNvSpPr txBox="1"/>
          <p:nvPr/>
        </p:nvSpPr>
        <p:spPr>
          <a:xfrm>
            <a:off x="3988703" y="2929514"/>
            <a:ext cx="4751614" cy="125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 if the right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025FF-276D-E09D-8345-AC8284464C7B}"/>
              </a:ext>
            </a:extLst>
          </p:cNvPr>
          <p:cNvCxnSpPr>
            <a:cxnSpLocks/>
          </p:cNvCxnSpPr>
          <p:nvPr/>
        </p:nvCxnSpPr>
        <p:spPr>
          <a:xfrm>
            <a:off x="2975426" y="3135900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8A244C-F185-556C-4EB2-36D6B69995D8}"/>
              </a:ext>
            </a:extLst>
          </p:cNvPr>
          <p:cNvSpPr txBox="1"/>
          <p:nvPr/>
        </p:nvSpPr>
        <p:spPr>
          <a:xfrm>
            <a:off x="4077856" y="3999417"/>
            <a:ext cx="474884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If either child has exactly a minimum number of keys then, merge the left and the right children. 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AFD9C9-ED81-53A2-B800-46CE7C886DF7}"/>
              </a:ext>
            </a:extLst>
          </p:cNvPr>
          <p:cNvCxnSpPr>
            <a:cxnSpLocks/>
          </p:cNvCxnSpPr>
          <p:nvPr/>
        </p:nvCxnSpPr>
        <p:spPr>
          <a:xfrm>
            <a:off x="2975426" y="4181716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23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D973-BB45-1ABE-B9E5-01E1DA9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1996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FUNCTION: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DA2D8-1D99-56F4-072B-B62C04D94AE6}"/>
              </a:ext>
            </a:extLst>
          </p:cNvPr>
          <p:cNvSpPr/>
          <p:nvPr/>
        </p:nvSpPr>
        <p:spPr>
          <a:xfrm>
            <a:off x="1637126" y="405873"/>
            <a:ext cx="5869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5.BORROW A NODE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A165C-C0B6-883F-2906-AD1262A7D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8001"/>
          <a:stretch/>
        </p:blipFill>
        <p:spPr>
          <a:xfrm>
            <a:off x="4399504" y="1162837"/>
            <a:ext cx="3446374" cy="3896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F0B66-2336-A448-9064-5ADF1C89C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8"/>
          <a:stretch/>
        </p:blipFill>
        <p:spPr>
          <a:xfrm>
            <a:off x="971549" y="1162836"/>
            <a:ext cx="3216729" cy="38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980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649" y="0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676400" y="461888"/>
            <a:ext cx="74943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5.BORROW A NODE FROM THE PREVIOUS AND 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3A746-4D5C-4E0E-3EB1-88222EBE3718}"/>
              </a:ext>
            </a:extLst>
          </p:cNvPr>
          <p:cNvSpPr txBox="1"/>
          <p:nvPr/>
        </p:nvSpPr>
        <p:spPr>
          <a:xfrm>
            <a:off x="2273300" y="1898240"/>
            <a:ext cx="6413500" cy="260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2 functions help us borrow the node from their children, the next children or the previous child of a key (for shorter, we can understand it as a left child or right child of a key) and keep the property of a B-tree after delete a node in a special case in the next part of the report.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25096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6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FILL A NODE AFTER DELETE: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9FB73-5630-9F94-B444-985FD47D6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55"/>
          <a:stretch/>
        </p:blipFill>
        <p:spPr>
          <a:xfrm>
            <a:off x="0" y="1275708"/>
            <a:ext cx="4480560" cy="3918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63603-739A-EDD1-A6EF-467FAA5A416F}"/>
              </a:ext>
            </a:extLst>
          </p:cNvPr>
          <p:cNvSpPr txBox="1"/>
          <p:nvPr/>
        </p:nvSpPr>
        <p:spPr>
          <a:xfrm>
            <a:off x="4573353" y="1908438"/>
            <a:ext cx="4597400" cy="30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delete a node, there may be some empty space in tree, and we need to fill it to make the tree look “fully”.  The main idea of this function is borrowing a spare key from the next or previous children or merge 2 children into 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34803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C42D-030E-B079-136B-67546079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627F-2EBA-8635-E63E-18F77B40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after these supporting functions, now we go to the main algorithm and operation of delete a number in B-tree, along with example to illustrate:</a:t>
            </a:r>
            <a:endParaRPr lang="en-US" sz="2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1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key does not exist in the B-tree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easy, no work for that case.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93B2625-11A7-F260-8E9F-769A6084514E}"/>
              </a:ext>
            </a:extLst>
          </p:cNvPr>
          <p:cNvSpPr/>
          <p:nvPr/>
        </p:nvSpPr>
        <p:spPr>
          <a:xfrm>
            <a:off x="4220935" y="810760"/>
            <a:ext cx="4825093" cy="2571750"/>
          </a:xfrm>
          <a:prstGeom prst="wedgeEllipseCallout">
            <a:avLst>
              <a:gd name="adj1" fmla="val -74543"/>
              <a:gd name="adj2" fmla="val 948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consider this B-tree for all of case in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king Notes Chicken">
            <a:extLst>
              <a:ext uri="{FF2B5EF4-FFF2-40B4-BE49-F238E27FC236}">
                <a16:creationId xmlns:a16="http://schemas.microsoft.com/office/drawing/2014/main" id="{6899A606-50B4-B4BA-C69D-917B0A65F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1" y="81892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05FF8B-9560-E15E-1CB8-E6C74F94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B-TREE – DEGREE: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533BB-1889-A0A5-4199-0D6DB4BE6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226" y="2105032"/>
            <a:ext cx="8246070" cy="2576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2259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9"/>
            <a:ext cx="7002851" cy="3072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does not violate the property of the minimum number of keys a node should hold. Then just remove it as normal.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88481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1941958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212330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26748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259906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235346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38436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1960091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2653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24639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235346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1941958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22949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238846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215697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8AF255-EFC8-93D2-7C59-F96AEF682706}"/>
              </a:ext>
            </a:extLst>
          </p:cNvPr>
          <p:cNvSpPr txBox="1"/>
          <p:nvPr/>
        </p:nvSpPr>
        <p:spPr>
          <a:xfrm>
            <a:off x="4572000" y="759635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30449-BAC0-CB35-4343-101E86A384FC}"/>
              </a:ext>
            </a:extLst>
          </p:cNvPr>
          <p:cNvSpPr/>
          <p:nvPr/>
        </p:nvSpPr>
        <p:spPr>
          <a:xfrm>
            <a:off x="4176683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07731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" grpId="0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violates the property of the minimum number of keys a node should hold. In this case, we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 a key from its immediate neighboring sibling node in the order of left to right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First, visit the immediate left sibling. If the left sibling node has more than a minimum number of keys, then borrow a key from this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check to borrow from the immediate right sibling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62785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23572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76402" y="2146065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83519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507548" y="3416437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8570" y="28789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07699" y="3464013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8623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13241" y="3439453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20861" y="404779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83519" y="2164198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46428" y="28571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77575" y="405115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77725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8420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8367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2702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8764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7161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965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9599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8314" y="3450505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67594" y="3439453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4020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4079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43466" y="2146065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9790" y="3433600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52724" y="3442953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12248" y="341980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82FFEA-AB06-B9FA-F6E8-4A29770D2EE6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2518F6-70D0-4EA2-60D4-F8B44256DCC8}"/>
              </a:ext>
            </a:extLst>
          </p:cNvPr>
          <p:cNvCxnSpPr>
            <a:cxnSpLocks/>
          </p:cNvCxnSpPr>
          <p:nvPr/>
        </p:nvCxnSpPr>
        <p:spPr>
          <a:xfrm>
            <a:off x="4768475" y="3428321"/>
            <a:ext cx="1033109" cy="65637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1.23457E-7 L -0.04826 -0.229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6914E-6 L 0.14323 0.231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5" grpId="1" animBg="1"/>
      <p:bldP spid="37" grpId="0" animBg="1"/>
      <p:bldP spid="3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both the immediate sibling nodes already have a minimum number of keys, then merge the node with either the left sibling node or the right sibling node. This merging is done through the parent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51803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0094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2924" y="2244036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0041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4070" y="3514408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5092" y="297696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4221" y="3561984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5145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39763" y="353742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7383" y="414576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0041" y="2262169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2950" y="29551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4097" y="414913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4247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4942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4889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354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416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39813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617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6121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4836" y="354847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4116" y="3537424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672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731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69988" y="2244036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6312" y="353157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79246" y="3540924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38770" y="3517775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AECAC3-605D-A730-3CBE-600C784ED085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42BA2-D13A-8B30-469D-97DDA4EF4A09}"/>
              </a:ext>
            </a:extLst>
          </p:cNvPr>
          <p:cNvSpPr/>
          <p:nvPr/>
        </p:nvSpPr>
        <p:spPr>
          <a:xfrm>
            <a:off x="6435096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8D98B5-1D41-32D8-4D95-79397CD38A00}"/>
              </a:ext>
            </a:extLst>
          </p:cNvPr>
          <p:cNvSpPr/>
          <p:nvPr/>
        </p:nvSpPr>
        <p:spPr>
          <a:xfrm>
            <a:off x="7095043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9D6A94-29C9-AAC0-B49B-E0E358F18C97}"/>
              </a:ext>
            </a:extLst>
          </p:cNvPr>
          <p:cNvCxnSpPr>
            <a:cxnSpLocks/>
          </p:cNvCxnSpPr>
          <p:nvPr/>
        </p:nvCxnSpPr>
        <p:spPr>
          <a:xfrm flipH="1">
            <a:off x="6964036" y="3585301"/>
            <a:ext cx="541056" cy="57642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3038 0.228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11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47" grpId="0" animBg="1"/>
      <p:bldP spid="30" grpId="0"/>
      <p:bldP spid="38" grpId="0" animBg="1"/>
      <p:bldP spid="4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or successor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left child has more than the minimum number of keys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80127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2464473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734845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31974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782421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757861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43661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2482606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31755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43695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76891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757861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2464473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75200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761361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738212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95D-1D8F-CE92-8FB2-40310A7328D9}"/>
              </a:ext>
            </a:extLst>
          </p:cNvPr>
          <p:cNvSpPr txBox="1"/>
          <p:nvPr/>
        </p:nvSpPr>
        <p:spPr>
          <a:xfrm>
            <a:off x="4821312" y="929827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33</a:t>
            </a:r>
          </a:p>
        </p:txBody>
      </p:sp>
    </p:spTree>
    <p:extLst>
      <p:ext uri="{BB962C8B-B14F-4D97-AF65-F5344CB8AC3E}">
        <p14:creationId xmlns:p14="http://schemas.microsoft.com/office/powerpoint/2010/main" val="31366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1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284E-6 L -0.04826 -0.228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either child has exactly a minimum number of keys then,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left and the right children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9884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15408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68238" y="2309351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75355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99384" y="3579723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0406" y="304227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99535" y="3627299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0459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05077" y="36027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12697" y="4211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75355" y="2327484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38264" y="302047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69411" y="421444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69561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0256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0203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1885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7947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6344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148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1435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0150" y="361379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59430" y="3602739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3204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3263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35302" y="2309351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1626" y="359688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44560" y="3606239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04084" y="3583090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322B5E-5949-6091-6B91-9AD344B3B256}"/>
              </a:ext>
            </a:extLst>
          </p:cNvPr>
          <p:cNvSpPr txBox="1"/>
          <p:nvPr/>
        </p:nvSpPr>
        <p:spPr>
          <a:xfrm>
            <a:off x="4820150" y="1084949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BF1DE3-96B8-6EB9-B9CE-832024CE6BFF}"/>
              </a:ext>
            </a:extLst>
          </p:cNvPr>
          <p:cNvSpPr/>
          <p:nvPr/>
        </p:nvSpPr>
        <p:spPr>
          <a:xfrm>
            <a:off x="6766470" y="422019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5B41B-7EBA-258C-C9D0-FC0B33EC968B}"/>
              </a:ext>
            </a:extLst>
          </p:cNvPr>
          <p:cNvCxnSpPr>
            <a:cxnSpLocks/>
          </p:cNvCxnSpPr>
          <p:nvPr/>
        </p:nvCxnSpPr>
        <p:spPr>
          <a:xfrm flipH="1">
            <a:off x="7116322" y="35773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02761 -0.004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2" grpId="1" animBg="1"/>
      <p:bldP spid="30" grpId="0"/>
      <p:bldP spid="3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649" y="601208"/>
            <a:ext cx="7574351" cy="43953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4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Shrinking the tree.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case,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height of the tree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shrinks.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target key lies in an internal node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the deletion of the key leads to a fewer number of keys in the node (i.e. less than the minimum required), then look for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and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If both the children contain a minimum number of keys then, borrowing cannot take place. This leads to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i.e. merging the children.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Again, look for the sibling to borrow a key. But, if the sibling also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only a minimum number of keys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then,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node with the sibling along with the parent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Arrange the children accordingly (increasing order).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78" y="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41739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58638" y="3212497"/>
            <a:ext cx="523651" cy="86704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830211" y="136662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2743408" y="1925878"/>
            <a:ext cx="1263744" cy="75947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42923" y="3212497"/>
            <a:ext cx="630475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5712575" y="4051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 flipH="1">
            <a:off x="4574911" y="3212497"/>
            <a:ext cx="273980" cy="87930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3252315" y="40795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4267529" y="407954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412949" y="40367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2398692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756321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67529" y="1925878"/>
            <a:ext cx="818766" cy="72736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281569" y="3212497"/>
            <a:ext cx="760980" cy="83898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79AD16-0F17-CF14-C6B7-7381802BDD73}"/>
              </a:ext>
            </a:extLst>
          </p:cNvPr>
          <p:cNvSpPr txBox="1"/>
          <p:nvPr/>
        </p:nvSpPr>
        <p:spPr>
          <a:xfrm>
            <a:off x="4996543" y="856056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44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D56808A-65B7-2F50-8B98-E9EBAE0E01E2}"/>
              </a:ext>
            </a:extLst>
          </p:cNvPr>
          <p:cNvCxnSpPr>
            <a:cxnSpLocks/>
          </p:cNvCxnSpPr>
          <p:nvPr/>
        </p:nvCxnSpPr>
        <p:spPr>
          <a:xfrm>
            <a:off x="3711227" y="3212497"/>
            <a:ext cx="1886451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7284E-6 L -0.08264 0.24969 " pathEditMode="relative" rAng="0" ptsTypes="AA">
                                      <p:cBhvr>
                                        <p:cTn id="31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124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463 L 0.08524 -0.00463 " pathEditMode="relative" rAng="0" ptsTypes="AA">
                                      <p:cBhvr>
                                        <p:cTn id="33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32" grpId="0" animBg="1"/>
      <p:bldP spid="7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538-6D94-4207-EE13-1A41FEE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0"/>
            <a:ext cx="6805594" cy="725349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effectLst/>
              </a:rPr>
              <a:t>IMPLEMENTATION: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3E6477-D67F-6FF6-199F-A1F4BAB4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5" y="644978"/>
            <a:ext cx="5436281" cy="4498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320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B410-5E9B-ABA6-D3B7-1D117E99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1"/>
            <a:ext cx="6488500" cy="142875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Best case Time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O(log 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Worst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08118"/>
      </p:ext>
    </p:extLst>
  </p:cSld>
  <p:clrMapOvr>
    <a:masterClrMapping/>
  </p:clrMapOvr>
  <p:transition spd="slow">
    <p:wip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the maximum numbers of keys can have in a B-Tree of Order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height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Give the formula of the answer base on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Explain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/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𝐴𝑛𝑠𝑤𝑒𝑟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When discussion about the operation on deletion, we have this case: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E2635-6EA6-8CA7-665A-D209A13C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62" y="2378390"/>
            <a:ext cx="5607338" cy="1257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D651D-EF1B-92D3-E1CF-0AF880219377}"/>
              </a:ext>
            </a:extLst>
          </p:cNvPr>
          <p:cNvSpPr txBox="1"/>
          <p:nvPr/>
        </p:nvSpPr>
        <p:spPr>
          <a:xfrm>
            <a:off x="3118758" y="3635755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why after this operation, the B-tree still maintain it’s property?</a:t>
            </a:r>
          </a:p>
        </p:txBody>
      </p:sp>
    </p:spTree>
    <p:extLst>
      <p:ext uri="{BB962C8B-B14F-4D97-AF65-F5344CB8AC3E}">
        <p14:creationId xmlns:p14="http://schemas.microsoft.com/office/powerpoint/2010/main" val="21919747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0C23-5084-1EF9-6625-364B96F0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5" y="365025"/>
            <a:ext cx="8259098" cy="763526"/>
          </a:xfrm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D58D-44B7-3D79-04A7-B968D5B5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128552"/>
            <a:ext cx="8246070" cy="364992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remind a little bit on the property of B-tree: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m/2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m/2 - 1 keys.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Therefore , the number of keys and children in the node of a tree is acceptable in this B-tree after merging, beside that, we can check other 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hence the B-tree still maintain it’s property.</a:t>
            </a:r>
          </a:p>
        </p:txBody>
      </p:sp>
    </p:spTree>
    <p:extLst>
      <p:ext uri="{BB962C8B-B14F-4D97-AF65-F5344CB8AC3E}">
        <p14:creationId xmlns:p14="http://schemas.microsoft.com/office/powerpoint/2010/main" val="179804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7B33B7-F9E1-1183-8914-5FBFB35A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67" y="3600449"/>
            <a:ext cx="5486400" cy="42505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THANK YOU FOR LISTENING</a:t>
            </a:r>
          </a:p>
        </p:txBody>
      </p:sp>
      <p:pic>
        <p:nvPicPr>
          <p:cNvPr id="4" name="Picture 3" descr="Thank You Teodor the Cat">
            <a:extLst>
              <a:ext uri="{FF2B5EF4-FFF2-40B4-BE49-F238E27FC236}">
                <a16:creationId xmlns:a16="http://schemas.microsoft.com/office/drawing/2014/main" id="{7CE7A100-C02E-5FF3-1EA4-B243A065C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38" y="459581"/>
            <a:ext cx="3086100" cy="308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Fun Fact: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719" y="1716820"/>
            <a:ext cx="3998491" cy="287968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Bayer and McCreight never explained what, if anything, the B stands for: Boeing, balanced, broad, bushy, and Bayer have been suggested. McCreight has said that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"the more you think about what the B in B-trees means, the better you understand B-trees."</a:t>
            </a:r>
            <a:endParaRPr lang="en-US" sz="3600" i="1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0058" y="225303"/>
            <a:ext cx="1406907" cy="1406907"/>
          </a:xfrm>
          <a:prstGeom prst="rect">
            <a:avLst/>
          </a:prstGeom>
        </p:spPr>
      </p:pic>
      <p:pic>
        <p:nvPicPr>
          <p:cNvPr id="7" name="Graphic 6" descr="Scales of justice outline">
            <a:extLst>
              <a:ext uri="{FF2B5EF4-FFF2-40B4-BE49-F238E27FC236}">
                <a16:creationId xmlns:a16="http://schemas.microsoft.com/office/drawing/2014/main" id="{99B58E32-4767-2CE5-7357-4FB53068F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1694" y="1934205"/>
            <a:ext cx="1744507" cy="17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1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3006</Words>
  <Application>Microsoft Macintosh PowerPoint</Application>
  <PresentationFormat>On-screen Show (16:9)</PresentationFormat>
  <Paragraphs>393</Paragraphs>
  <Slides>76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Arial</vt:lpstr>
      <vt:lpstr>Calibri</vt:lpstr>
      <vt:lpstr>Cambria Math</vt:lpstr>
      <vt:lpstr>Courier New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Review:</vt:lpstr>
      <vt:lpstr>Learn more:</vt:lpstr>
      <vt:lpstr>Therefore, In data structures for programming, we already learned about some data structures such as: binary tree and 2-3 tree, etc.; which are very useful for programming.</vt:lpstr>
      <vt:lpstr>GENERALIZE</vt:lpstr>
      <vt:lpstr>Learn more:</vt:lpstr>
      <vt:lpstr>PowerPoint Presentation</vt:lpstr>
      <vt:lpstr>Fun Fact: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DEMONSTRATION</vt:lpstr>
      <vt:lpstr>ADDITIONAL FUNCTION IN INSERTION</vt:lpstr>
      <vt:lpstr>ADDITIONAL FUNCTION IN INSERTION</vt:lpstr>
      <vt:lpstr>DEMONSTRATION</vt:lpstr>
      <vt:lpstr>Operation for Insertion:</vt:lpstr>
      <vt:lpstr>Implementation</vt:lpstr>
      <vt:lpstr>Understand the code:</vt:lpstr>
      <vt:lpstr>Understand the code:</vt:lpstr>
      <vt:lpstr>DEMONSTRATION</vt:lpstr>
      <vt:lpstr>DEMONSTRATION</vt:lpstr>
      <vt:lpstr>DEMONSTRATION</vt:lpstr>
      <vt:lpstr>CALCULATE THE COMPLEXITY</vt:lpstr>
      <vt:lpstr>PowerPoint Presentation</vt:lpstr>
      <vt:lpstr>Operation for Searching:</vt:lpstr>
      <vt:lpstr>Implementation</vt:lpstr>
      <vt:lpstr>DEMONSTRATION</vt:lpstr>
      <vt:lpstr>DEMONSTRATION</vt:lpstr>
      <vt:lpstr>CALCULATE THE COMPLEXITY</vt:lpstr>
      <vt:lpstr>PowerPoint Presentation</vt:lpstr>
      <vt:lpstr>PowerPoint Presentation</vt:lpstr>
      <vt:lpstr>ADDITIONAL TERMS:</vt:lpstr>
      <vt:lpstr>ADDITIONAL FUNCTION:</vt:lpstr>
      <vt:lpstr>DEMONSTRATION</vt:lpstr>
      <vt:lpstr>ADDITIONAL FUNCTION:</vt:lpstr>
      <vt:lpstr>ADDITIONAL FUNCTION:</vt:lpstr>
      <vt:lpstr>ADDITIONAL FUNCTION:</vt:lpstr>
      <vt:lpstr>ADDITIONAL FUNCTION:</vt:lpstr>
      <vt:lpstr>ADDITIONAL FUNCTION:</vt:lpstr>
      <vt:lpstr>ADDITIONAL FUNCTION:</vt:lpstr>
      <vt:lpstr>OPERATION FOR DELETION:</vt:lpstr>
      <vt:lpstr>PowerPoint Presentation</vt:lpstr>
      <vt:lpstr>B-TREE – DEGREE: 3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IMPLEMENTATION:</vt:lpstr>
      <vt:lpstr>CALCULATE THE COMPLEXITY</vt:lpstr>
      <vt:lpstr>QUESTION:</vt:lpstr>
      <vt:lpstr>QUESTION:</vt:lpstr>
      <vt:lpstr>Answer:</vt:lpstr>
      <vt:lpstr>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2022-07-19T07:00:09Z</dcterms:modified>
</cp:coreProperties>
</file>