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7"/>
  </p:notesMasterIdLst>
  <p:sldIdLst>
    <p:sldId id="256" r:id="rId2"/>
    <p:sldId id="261" r:id="rId3"/>
    <p:sldId id="257" r:id="rId4"/>
    <p:sldId id="262" r:id="rId5"/>
    <p:sldId id="264" r:id="rId6"/>
    <p:sldId id="265" r:id="rId7"/>
    <p:sldId id="266" r:id="rId8"/>
    <p:sldId id="267" r:id="rId9"/>
    <p:sldId id="268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8" r:id="rId18"/>
    <p:sldId id="279" r:id="rId19"/>
    <p:sldId id="277" r:id="rId20"/>
    <p:sldId id="281" r:id="rId21"/>
    <p:sldId id="283" r:id="rId22"/>
    <p:sldId id="282" r:id="rId23"/>
    <p:sldId id="269" r:id="rId24"/>
    <p:sldId id="280" r:id="rId25"/>
    <p:sldId id="287" r:id="rId26"/>
    <p:sldId id="288" r:id="rId27"/>
    <p:sldId id="284" r:id="rId28"/>
    <p:sldId id="286" r:id="rId29"/>
    <p:sldId id="285" r:id="rId30"/>
    <p:sldId id="259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9" r:id="rId49"/>
    <p:sldId id="308" r:id="rId50"/>
    <p:sldId id="310" r:id="rId51"/>
    <p:sldId id="311" r:id="rId52"/>
    <p:sldId id="312" r:id="rId53"/>
    <p:sldId id="313" r:id="rId54"/>
    <p:sldId id="314" r:id="rId55"/>
    <p:sldId id="307" r:id="rId56"/>
    <p:sldId id="319" r:id="rId57"/>
    <p:sldId id="320" r:id="rId58"/>
    <p:sldId id="296" r:id="rId59"/>
    <p:sldId id="322" r:id="rId60"/>
    <p:sldId id="323" r:id="rId61"/>
    <p:sldId id="324" r:id="rId62"/>
    <p:sldId id="325" r:id="rId63"/>
    <p:sldId id="326" r:id="rId64"/>
    <p:sldId id="327" r:id="rId65"/>
    <p:sldId id="328" r:id="rId66"/>
    <p:sldId id="329" r:id="rId67"/>
    <p:sldId id="330" r:id="rId68"/>
    <p:sldId id="331" r:id="rId69"/>
    <p:sldId id="321" r:id="rId70"/>
    <p:sldId id="332" r:id="rId71"/>
    <p:sldId id="333" r:id="rId72"/>
    <p:sldId id="334" r:id="rId73"/>
    <p:sldId id="336" r:id="rId74"/>
    <p:sldId id="337" r:id="rId75"/>
    <p:sldId id="260" r:id="rId7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3A1F"/>
    <a:srgbClr val="007033"/>
    <a:srgbClr val="9EFF29"/>
    <a:srgbClr val="003635"/>
    <a:srgbClr val="FF0D97"/>
    <a:srgbClr val="0000CC"/>
    <a:srgbClr val="C80064"/>
    <a:srgbClr val="FF2549"/>
    <a:srgbClr val="D6370C"/>
    <a:srgbClr val="1D3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 autoAdjust="0"/>
    <p:restoredTop sz="93448" autoAdjust="0"/>
  </p:normalViewPr>
  <p:slideViewPr>
    <p:cSldViewPr snapToGrid="0">
      <p:cViewPr varScale="1">
        <p:scale>
          <a:sx n="157" d="100"/>
          <a:sy n="157" d="100"/>
        </p:scale>
        <p:origin x="560" y="1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23468"/>
    </p:cViewPr>
  </p:outlin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7/18/22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01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97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67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5188" y="3303638"/>
            <a:ext cx="8008376" cy="951271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5188" y="4254909"/>
            <a:ext cx="8001000" cy="678426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858518"/>
            <a:ext cx="8259098" cy="763526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614948"/>
            <a:ext cx="8246070" cy="3163527"/>
          </a:xfrm>
        </p:spPr>
        <p:txBody>
          <a:bodyPr/>
          <a:lstStyle>
            <a:lvl1pPr algn="ctr">
              <a:defRPr sz="28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4344" y="406537"/>
            <a:ext cx="6805594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2936" y="1143000"/>
            <a:ext cx="6828503" cy="3545497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8" y="832084"/>
            <a:ext cx="8093365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73662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209022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73662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209022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842786" y="0"/>
            <a:ext cx="8067368" cy="884898"/>
          </a:xfrm>
        </p:spPr>
        <p:txBody>
          <a:bodyPr>
            <a:normAutofit/>
          </a:bodyPr>
          <a:lstStyle/>
          <a:p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FFE6E6"/>
                </a:solidFill>
                <a:effectLst/>
                <a:latin typeface="Maven Pro"/>
              </a:rPr>
              <a:t>DATA STRUCTURE: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719" y="753242"/>
            <a:ext cx="3104874" cy="730043"/>
          </a:xfrm>
        </p:spPr>
        <p:txBody>
          <a:bodyPr>
            <a:normAutofit lnSpcReduction="10000"/>
          </a:bodyPr>
          <a:lstStyle/>
          <a:p>
            <a:r>
              <a:rPr lang="en-US" sz="4400" b="1" dirty="0"/>
              <a:t>B-Tree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62C57A0-AA85-4E18-BA58-9489EE2FB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008" y="317394"/>
            <a:ext cx="4351462" cy="2331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AF9118-EDCF-4817-89E7-763448E542D7}"/>
              </a:ext>
            </a:extLst>
          </p:cNvPr>
          <p:cNvSpPr txBox="1"/>
          <p:nvPr/>
        </p:nvSpPr>
        <p:spPr>
          <a:xfrm>
            <a:off x="768569" y="3583723"/>
            <a:ext cx="5510048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4000" b="1" i="0" u="none" strike="noStrike" dirty="0">
                <a:solidFill>
                  <a:srgbClr val="9EFF29"/>
                </a:solidFill>
                <a:effectLst/>
                <a:latin typeface="Nunito"/>
              </a:rPr>
              <a:t>Group 4 - APCS2 </a:t>
            </a:r>
            <a:r>
              <a:rPr lang="en-US" sz="4000" b="1" i="0" u="none" strike="noStrike">
                <a:solidFill>
                  <a:srgbClr val="9EFF29"/>
                </a:solidFill>
                <a:effectLst/>
                <a:latin typeface="Nunito"/>
              </a:rPr>
              <a:t>- KPLT</a:t>
            </a:r>
            <a:endParaRPr lang="en-US" sz="4000" b="0" dirty="0">
              <a:solidFill>
                <a:srgbClr val="9EFF29"/>
              </a:solidFill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3614-B9D3-427F-BBDE-78A7D21A7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390" y="92328"/>
            <a:ext cx="6805594" cy="725349"/>
          </a:xfrm>
        </p:spPr>
        <p:txBody>
          <a:bodyPr/>
          <a:lstStyle/>
          <a:p>
            <a:r>
              <a:rPr lang="en-US" dirty="0"/>
              <a:t>a. M-Ways Tree – Definition: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2F8DF-A260-40E2-88FB-9258850CD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4390" y="799001"/>
            <a:ext cx="6828503" cy="3545497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M-way(multi-way) tree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 a tree that has the following properties:</a:t>
            </a:r>
            <a:endParaRPr lang="en-US" sz="14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Each node in the tree can have at most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 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children.</a:t>
            </a:r>
            <a:endParaRPr lang="en-US" sz="14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Nodes in the tree have at most </a:t>
            </a:r>
            <a:r>
              <a:rPr lang="en-US" sz="1800" b="1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(m-1)</a:t>
            </a: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 fields and pointers(references) to the children.</a:t>
            </a:r>
            <a:endParaRPr lang="en-US" sz="3600" dirty="0"/>
          </a:p>
        </p:txBody>
      </p:sp>
      <p:pic>
        <p:nvPicPr>
          <p:cNvPr id="4" name="image10.png">
            <a:extLst>
              <a:ext uri="{FF2B5EF4-FFF2-40B4-BE49-F238E27FC236}">
                <a16:creationId xmlns:a16="http://schemas.microsoft.com/office/drawing/2014/main" id="{D831B1EC-67B3-4B4C-AEC5-CACF2D3CCAEC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780113" y="2562346"/>
            <a:ext cx="4046271" cy="2479422"/>
          </a:xfrm>
          <a:prstGeom prst="rect">
            <a:avLst/>
          </a:prstGeom>
          <a:ln/>
        </p:spPr>
      </p:pic>
      <p:pic>
        <p:nvPicPr>
          <p:cNvPr id="5" name="image10.png">
            <a:extLst>
              <a:ext uri="{FF2B5EF4-FFF2-40B4-BE49-F238E27FC236}">
                <a16:creationId xmlns:a16="http://schemas.microsoft.com/office/drawing/2014/main" id="{C9FEDB87-8EB4-4E59-8644-04DE39F631B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777698" y="707026"/>
            <a:ext cx="4203693" cy="3085531"/>
          </a:xfrm>
          <a:prstGeom prst="rect">
            <a:avLst/>
          </a:prstGeom>
          <a:ln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2E9100-662B-4544-8EE6-0B3E5233C22D}"/>
              </a:ext>
            </a:extLst>
          </p:cNvPr>
          <p:cNvSpPr txBox="1"/>
          <p:nvPr/>
        </p:nvSpPr>
        <p:spPr>
          <a:xfrm>
            <a:off x="1656529" y="3785467"/>
            <a:ext cx="69813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above image is a 3-way tree, where each node has at most (3-1) = 2 keys and 3 children.</a:t>
            </a:r>
            <a:endParaRPr lang="en-US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92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 build="p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8D0ED-2651-3F7A-F40D-CE9E85AF1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b. M-Ways Search Tree: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CE9F2-1BAB-6C5F-AEEF-B72D8156C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M-way search tree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 a more constrained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M-way tree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which has more property: 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Each node in the tree can associate with m children and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m-1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 fields.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keys in any node of the tree are arranged in a sorted order (ascending).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keys in the first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children are less than the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US" sz="1800" u="none" strike="noStrike" baseline="300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 of this node.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○"/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keys in the last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(m-K)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children are higher than the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US" sz="1800" u="none" strike="noStrike" baseline="300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key.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543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88C0AF-5D61-926F-F2E6-BB0A8AC7B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858518"/>
            <a:ext cx="8259098" cy="763526"/>
          </a:xfrm>
        </p:spPr>
        <p:txBody>
          <a:bodyPr anchor="ctr">
            <a:normAutofit/>
          </a:bodyPr>
          <a:lstStyle/>
          <a:p>
            <a:r>
              <a:rPr lang="en-US" dirty="0"/>
              <a:t>Example for 3-Ways Search Tree</a:t>
            </a:r>
          </a:p>
        </p:txBody>
      </p:sp>
      <p:pic>
        <p:nvPicPr>
          <p:cNvPr id="5" name="image7.png">
            <a:extLst>
              <a:ext uri="{FF2B5EF4-FFF2-40B4-BE49-F238E27FC236}">
                <a16:creationId xmlns:a16="http://schemas.microsoft.com/office/drawing/2014/main" id="{642AE9CE-BCE0-E08A-9EB3-3E57493259A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3222" y="1614948"/>
            <a:ext cx="6327054" cy="3163527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247877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88818-0BEA-5EE1-7BD9-CE06F692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936" y="248172"/>
            <a:ext cx="6805594" cy="725349"/>
          </a:xfrm>
        </p:spPr>
        <p:txBody>
          <a:bodyPr>
            <a:noAutofit/>
          </a:bodyPr>
          <a:lstStyle/>
          <a:p>
            <a:r>
              <a:rPr lang="en-US" sz="4400" dirty="0"/>
              <a:t>Now, It’s time for B-Tree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45A74-6825-9907-A053-669EC37F2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936" y="1143000"/>
            <a:ext cx="7056340" cy="35454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§ </a:t>
            </a:r>
            <a:r>
              <a:rPr lang="en-US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Therefore, a B-tree is a special case of M-way search tree, and we got a new definition: </a:t>
            </a:r>
            <a:endParaRPr lang="en-US" sz="4000" dirty="0"/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761AA588-DF0A-5C11-F5A4-4C2CAB880742}"/>
              </a:ext>
            </a:extLst>
          </p:cNvPr>
          <p:cNvSpPr/>
          <p:nvPr/>
        </p:nvSpPr>
        <p:spPr>
          <a:xfrm>
            <a:off x="1805152" y="1216479"/>
            <a:ext cx="6992007" cy="3678714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B-tree is an expansion from the original M-way search tree. Besides having all the properties of an M-way search tree, it has some properties of its own, these mainly are: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 leaves of B-tree are at the same level.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dirty="0">
                <a:solidFill>
                  <a:srgbClr val="3A3A3A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Every node in</a:t>
            </a: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B-tree of </a:t>
            </a:r>
            <a:r>
              <a:rPr lang="en-US" sz="1800" b="1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order m</a:t>
            </a: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can have at most </a:t>
            </a:r>
            <a:r>
              <a:rPr lang="en-US" sz="1800" b="1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m-1</a:t>
            </a: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keys and </a:t>
            </a:r>
            <a:r>
              <a:rPr lang="en-US" sz="1800" b="1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children.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Root node must have at least two nodes.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4000"/>
              </a:lnSpc>
              <a:spcBef>
                <a:spcPts val="0"/>
              </a:spcBef>
              <a:spcAft>
                <a:spcPts val="34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Every node except the root node and the leaf node contain at least m/2 children.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5C8A00-47D4-4255-C8FB-CF0E0843B525}"/>
              </a:ext>
            </a:extLst>
          </p:cNvPr>
          <p:cNvSpPr/>
          <p:nvPr/>
        </p:nvSpPr>
        <p:spPr>
          <a:xfrm>
            <a:off x="3515866" y="219670"/>
            <a:ext cx="32397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Definition:</a:t>
            </a:r>
          </a:p>
        </p:txBody>
      </p:sp>
    </p:spTree>
    <p:extLst>
      <p:ext uri="{BB962C8B-B14F-4D97-AF65-F5344CB8AC3E}">
        <p14:creationId xmlns:p14="http://schemas.microsoft.com/office/powerpoint/2010/main" val="421969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 animBg="1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E8E62-2DDA-8653-32A7-81CB32EC1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Example for B-Tree: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71E66F-363F-5B82-E145-882CCEEC7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63681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Check for B-tree property:</a:t>
            </a:r>
          </a:p>
        </p:txBody>
      </p:sp>
      <p:pic>
        <p:nvPicPr>
          <p:cNvPr id="5" name="image8.png">
            <a:extLst>
              <a:ext uri="{FF2B5EF4-FFF2-40B4-BE49-F238E27FC236}">
                <a16:creationId xmlns:a16="http://schemas.microsoft.com/office/drawing/2014/main" id="{BF592FE6-20A0-5486-C287-7C2DE7A17635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63286" y="1836964"/>
            <a:ext cx="4332514" cy="1787927"/>
          </a:xfrm>
          <a:prstGeom prst="rect">
            <a:avLst/>
          </a:prstGeom>
          <a:ln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74E8BB-BCBE-1A8C-AF0C-4560DA2E8779}"/>
              </a:ext>
            </a:extLst>
          </p:cNvPr>
          <p:cNvSpPr txBox="1"/>
          <p:nvPr/>
        </p:nvSpPr>
        <p:spPr>
          <a:xfrm>
            <a:off x="4867275" y="1814682"/>
            <a:ext cx="3600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i="1" dirty="0">
                <a:solidFill>
                  <a:srgbClr val="9EFF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leaves of B-tree are at the same level.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D1D42C-1481-E536-BB15-83C48BF8A0C5}"/>
              </a:ext>
            </a:extLst>
          </p:cNvPr>
          <p:cNvCxnSpPr>
            <a:cxnSpLocks/>
          </p:cNvCxnSpPr>
          <p:nvPr/>
        </p:nvCxnSpPr>
        <p:spPr>
          <a:xfrm flipV="1">
            <a:off x="676275" y="2081893"/>
            <a:ext cx="4263118" cy="563786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5B29E8-6602-ACD6-AB00-3FA17AA7F2AE}"/>
              </a:ext>
            </a:extLst>
          </p:cNvPr>
          <p:cNvCxnSpPr>
            <a:cxnSpLocks/>
          </p:cNvCxnSpPr>
          <p:nvPr/>
        </p:nvCxnSpPr>
        <p:spPr>
          <a:xfrm flipV="1">
            <a:off x="2073729" y="2081893"/>
            <a:ext cx="2865664" cy="563786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5F0B71-5641-B248-0985-D490EADCB1CE}"/>
              </a:ext>
            </a:extLst>
          </p:cNvPr>
          <p:cNvCxnSpPr>
            <a:cxnSpLocks/>
          </p:cNvCxnSpPr>
          <p:nvPr/>
        </p:nvCxnSpPr>
        <p:spPr>
          <a:xfrm flipV="1">
            <a:off x="3184071" y="2081893"/>
            <a:ext cx="1683204" cy="563786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96DD690-35AA-627A-B425-5015EFBBB78B}"/>
              </a:ext>
            </a:extLst>
          </p:cNvPr>
          <p:cNvCxnSpPr>
            <a:cxnSpLocks/>
          </p:cNvCxnSpPr>
          <p:nvPr/>
        </p:nvCxnSpPr>
        <p:spPr>
          <a:xfrm flipV="1">
            <a:off x="4196443" y="2163536"/>
            <a:ext cx="518432" cy="482143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6057B0D-B043-CE2A-2AD3-B0449EBCB495}"/>
              </a:ext>
            </a:extLst>
          </p:cNvPr>
          <p:cNvSpPr txBox="1"/>
          <p:nvPr/>
        </p:nvSpPr>
        <p:spPr>
          <a:xfrm>
            <a:off x="4810125" y="2660045"/>
            <a:ext cx="3600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i="1" dirty="0">
                <a:solidFill>
                  <a:srgbClr val="9EFF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B-tree of order 4 can have at most </a:t>
            </a:r>
            <a:r>
              <a:rPr lang="en-US" sz="2400" b="1" dirty="0">
                <a:solidFill>
                  <a:srgbClr val="9EFF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keys </a:t>
            </a:r>
            <a:r>
              <a:rPr lang="en-US" sz="2400" b="1" i="1" dirty="0">
                <a:solidFill>
                  <a:srgbClr val="9EFF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4 children.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161EB2-AF71-555D-094C-8AAA21557E44}"/>
              </a:ext>
            </a:extLst>
          </p:cNvPr>
          <p:cNvSpPr txBox="1"/>
          <p:nvPr/>
        </p:nvSpPr>
        <p:spPr>
          <a:xfrm>
            <a:off x="4874759" y="1825823"/>
            <a:ext cx="3600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i="1" dirty="0">
                <a:solidFill>
                  <a:srgbClr val="9EFF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 node must have at least two nodes.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B585F6-422D-F928-1706-177584A2376A}"/>
              </a:ext>
            </a:extLst>
          </p:cNvPr>
          <p:cNvSpPr txBox="1"/>
          <p:nvPr/>
        </p:nvSpPr>
        <p:spPr>
          <a:xfrm>
            <a:off x="4810125" y="2656820"/>
            <a:ext cx="36004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i="1" dirty="0">
                <a:solidFill>
                  <a:srgbClr val="9EFF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node except the root node and the leaf node contain at least 2 children.</a:t>
            </a:r>
          </a:p>
        </p:txBody>
      </p:sp>
    </p:spTree>
    <p:extLst>
      <p:ext uri="{BB962C8B-B14F-4D97-AF65-F5344CB8AC3E}">
        <p14:creationId xmlns:p14="http://schemas.microsoft.com/office/powerpoint/2010/main" val="193861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20" grpId="0"/>
      <p:bldP spid="20" grpId="1"/>
      <p:bldP spid="21" grpId="0"/>
      <p:bldP spid="21" grpId="1"/>
      <p:bldP spid="22" grpId="0"/>
      <p:bldP spid="2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91CE3-764E-0CA8-21DA-9477D5728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Note: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E96C3-9587-6712-DA1F-ACBA113CCE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9920" y="962449"/>
            <a:ext cx="4038600" cy="1829737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●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2-3 trees and binary search trees that we learned before can be B-trees.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045642-DDD8-7C9C-87C5-35870D86E2A7}"/>
              </a:ext>
            </a:extLst>
          </p:cNvPr>
          <p:cNvSpPr/>
          <p:nvPr/>
        </p:nvSpPr>
        <p:spPr>
          <a:xfrm>
            <a:off x="6384472" y="806054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2A8734-DEFF-38AF-C9DB-8C6EF38900F5}"/>
              </a:ext>
            </a:extLst>
          </p:cNvPr>
          <p:cNvSpPr/>
          <p:nvPr/>
        </p:nvSpPr>
        <p:spPr>
          <a:xfrm>
            <a:off x="5520417" y="1671637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9A7900-0032-6913-C7B2-CE3162823580}"/>
              </a:ext>
            </a:extLst>
          </p:cNvPr>
          <p:cNvSpPr/>
          <p:nvPr/>
        </p:nvSpPr>
        <p:spPr>
          <a:xfrm>
            <a:off x="7298872" y="1679801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3AE113-2260-2B98-D23C-4ED1740735E5}"/>
              </a:ext>
            </a:extLst>
          </p:cNvPr>
          <p:cNvSpPr/>
          <p:nvPr/>
        </p:nvSpPr>
        <p:spPr>
          <a:xfrm>
            <a:off x="4965244" y="2459660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B983F2-F971-72B0-3BFF-30699933782C}"/>
              </a:ext>
            </a:extLst>
          </p:cNvPr>
          <p:cNvSpPr/>
          <p:nvPr/>
        </p:nvSpPr>
        <p:spPr>
          <a:xfrm>
            <a:off x="6099401" y="2459660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1932FD-0CBE-BEB1-38A4-D4D62342CA40}"/>
              </a:ext>
            </a:extLst>
          </p:cNvPr>
          <p:cNvSpPr/>
          <p:nvPr/>
        </p:nvSpPr>
        <p:spPr>
          <a:xfrm>
            <a:off x="6915151" y="2459660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1E10FF-4735-A1D1-4DA6-2FBE661FFDC3}"/>
              </a:ext>
            </a:extLst>
          </p:cNvPr>
          <p:cNvSpPr/>
          <p:nvPr/>
        </p:nvSpPr>
        <p:spPr>
          <a:xfrm>
            <a:off x="7915274" y="2474117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23FA1F6-320D-DFF6-E861-C9C184B03F0F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5785757" y="1320404"/>
            <a:ext cx="598715" cy="35123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C4A6699-8DF2-A642-4129-72302B28B654}"/>
              </a:ext>
            </a:extLst>
          </p:cNvPr>
          <p:cNvCxnSpPr>
            <a:cxnSpLocks/>
          </p:cNvCxnSpPr>
          <p:nvPr/>
        </p:nvCxnSpPr>
        <p:spPr>
          <a:xfrm flipH="1">
            <a:off x="5131930" y="2185987"/>
            <a:ext cx="429306" cy="27367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84A9C25-FD69-B2E4-7BBD-10AB4DB37787}"/>
              </a:ext>
            </a:extLst>
          </p:cNvPr>
          <p:cNvCxnSpPr>
            <a:cxnSpLocks/>
          </p:cNvCxnSpPr>
          <p:nvPr/>
        </p:nvCxnSpPr>
        <p:spPr>
          <a:xfrm>
            <a:off x="5989861" y="2202485"/>
            <a:ext cx="302083" cy="28770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3911AD7-4120-17C6-4FAF-F7A68FBD382D}"/>
              </a:ext>
            </a:extLst>
          </p:cNvPr>
          <p:cNvCxnSpPr>
            <a:cxnSpLocks/>
          </p:cNvCxnSpPr>
          <p:nvPr/>
        </p:nvCxnSpPr>
        <p:spPr>
          <a:xfrm>
            <a:off x="6915151" y="1296974"/>
            <a:ext cx="574223" cy="42152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EA8FAF-F888-DB8F-42CC-3AD609E680AA}"/>
              </a:ext>
            </a:extLst>
          </p:cNvPr>
          <p:cNvCxnSpPr>
            <a:cxnSpLocks/>
          </p:cNvCxnSpPr>
          <p:nvPr/>
        </p:nvCxnSpPr>
        <p:spPr>
          <a:xfrm>
            <a:off x="7829551" y="2202485"/>
            <a:ext cx="391886" cy="27146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3C9FC6D-274D-5DF4-E3E1-964F77DCC31F}"/>
              </a:ext>
            </a:extLst>
          </p:cNvPr>
          <p:cNvCxnSpPr>
            <a:cxnSpLocks/>
          </p:cNvCxnSpPr>
          <p:nvPr/>
        </p:nvCxnSpPr>
        <p:spPr>
          <a:xfrm flipH="1">
            <a:off x="7076396" y="2177907"/>
            <a:ext cx="314324" cy="29604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age6.png">
            <a:extLst>
              <a:ext uri="{FF2B5EF4-FFF2-40B4-BE49-F238E27FC236}">
                <a16:creationId xmlns:a16="http://schemas.microsoft.com/office/drawing/2014/main" id="{3A0E6C58-04A9-9012-C6DA-52B39FB2B0BA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079296" y="2372121"/>
            <a:ext cx="5943600" cy="2565400"/>
          </a:xfrm>
          <a:prstGeom prst="rect">
            <a:avLst/>
          </a:prstGeom>
          <a:ln/>
        </p:spPr>
      </p:pic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1CBEFBC2-5658-332C-B7A5-3C5B4AB8E43C}"/>
              </a:ext>
            </a:extLst>
          </p:cNvPr>
          <p:cNvSpPr txBox="1">
            <a:spLocks/>
          </p:cNvSpPr>
          <p:nvPr/>
        </p:nvSpPr>
        <p:spPr>
          <a:xfrm>
            <a:off x="374195" y="1252749"/>
            <a:ext cx="4038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●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n ≥ 1, then for any n-key B-tree of height h and minimum degree t ≥ 2, 	 h ≥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log_t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(n+1)/2</a:t>
            </a:r>
          </a:p>
        </p:txBody>
      </p:sp>
    </p:spTree>
    <p:extLst>
      <p:ext uri="{BB962C8B-B14F-4D97-AF65-F5344CB8AC3E}">
        <p14:creationId xmlns:p14="http://schemas.microsoft.com/office/powerpoint/2010/main" val="161664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3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69B61-E1F1-B533-25F2-1C767A55C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620" y="112623"/>
            <a:ext cx="6805594" cy="725349"/>
          </a:xfrm>
        </p:spPr>
        <p:txBody>
          <a:bodyPr>
            <a:noAutofit/>
          </a:bodyPr>
          <a:lstStyle/>
          <a:p>
            <a:r>
              <a:rPr lang="en-US" sz="5400" b="1" dirty="0">
                <a:effectLst/>
              </a:rPr>
              <a:t>Advantages: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FE249-BA31-C80B-3745-B96EC4FEC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942" y="963386"/>
            <a:ext cx="7600949" cy="4000500"/>
          </a:xfrm>
        </p:spPr>
        <p:txBody>
          <a:bodyPr>
            <a:noAutofit/>
          </a:bodyPr>
          <a:lstStyle/>
          <a:p>
            <a:pPr lvl="1">
              <a:lnSpc>
                <a:spcPct val="166000"/>
              </a:lnSpc>
              <a:spcBef>
                <a:spcPts val="0"/>
              </a:spcBef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need for B-tree arose with the rise in the need for lesser time in accessing the physical storage media like a hard disk. The secondary storage devices are slower with a larger capacity. There was a need for such types of data structures that minimize the disk accesses.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1">
              <a:lnSpc>
                <a:spcPct val="166000"/>
              </a:lnSpc>
              <a:spcBef>
                <a:spcPts val="0"/>
              </a:spcBef>
            </a:pPr>
            <a:r>
              <a:rPr lang="en-US" sz="16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Other data structures such as a binary search tree, AVL tree, red-black tree, </a:t>
            </a:r>
            <a:r>
              <a:rPr lang="en-US" sz="1600" u="none" strike="noStrike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e.t.c</a:t>
            </a:r>
            <a:r>
              <a:rPr lang="en-US" sz="16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can store only one key in one node. If you have to store a large number of keys, then the height of such trees becomes very large and the access time increases.</a:t>
            </a:r>
            <a:endParaRPr lang="en-US" sz="16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1">
              <a:lnSpc>
                <a:spcPct val="166000"/>
              </a:lnSpc>
              <a:spcBef>
                <a:spcPts val="0"/>
              </a:spcBef>
            </a:pPr>
            <a:r>
              <a:rPr lang="en-US" sz="16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However, B-tree can store many keys in a single node and can have multiple child nodes. This decreases the height significantly allowing faster disk accesses.</a:t>
            </a:r>
            <a:endParaRPr lang="en-US" sz="16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788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69B61-E1F1-B533-25F2-1C767A55C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620" y="112623"/>
            <a:ext cx="6805594" cy="725349"/>
          </a:xfrm>
        </p:spPr>
        <p:txBody>
          <a:bodyPr>
            <a:noAutofit/>
          </a:bodyPr>
          <a:lstStyle/>
          <a:p>
            <a:r>
              <a:rPr lang="en-US" sz="5400" b="1" dirty="0">
                <a:effectLst/>
              </a:rPr>
              <a:t>Application: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FE249-BA31-C80B-3745-B96EC4FEC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729" y="963386"/>
            <a:ext cx="8213271" cy="4000500"/>
          </a:xfrm>
        </p:spPr>
        <p:txBody>
          <a:bodyPr>
            <a:noAutofit/>
          </a:bodyPr>
          <a:lstStyle/>
          <a:p>
            <a:pPr marL="742950" marR="0" lvl="1" indent="-28575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b="1" i="1" dirty="0">
                <a:solidFill>
                  <a:srgbClr val="0070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en-US" b="1" i="1" u="none" strike="noStrike" dirty="0">
                <a:solidFill>
                  <a:srgbClr val="0070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atabases and file systems</a:t>
            </a:r>
            <a:endParaRPr lang="en-US" b="1" i="1" u="none" strike="noStrike" dirty="0">
              <a:solidFill>
                <a:srgbClr val="007033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b="1" i="1" u="none" strike="noStrike" dirty="0">
                <a:solidFill>
                  <a:srgbClr val="0070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store blocks of data (secondary storage media)</a:t>
            </a:r>
            <a:endParaRPr lang="en-US" b="1" i="1" u="none" strike="noStrike" dirty="0">
              <a:solidFill>
                <a:srgbClr val="007033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b="1" i="1" u="none" strike="noStrike" dirty="0">
                <a:solidFill>
                  <a:srgbClr val="0070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multilevel indexing</a:t>
            </a:r>
            <a:endParaRPr lang="en-US" b="1" i="1" u="none" strike="noStrike" dirty="0">
              <a:solidFill>
                <a:srgbClr val="007033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127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23FE0E-CF62-3FA9-62C3-78CA90CF26FA}"/>
              </a:ext>
            </a:extLst>
          </p:cNvPr>
          <p:cNvSpPr/>
          <p:nvPr/>
        </p:nvSpPr>
        <p:spPr>
          <a:xfrm>
            <a:off x="1114867" y="444571"/>
            <a:ext cx="66856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2. Operation on B-Tree</a:t>
            </a:r>
          </a:p>
        </p:txBody>
      </p:sp>
      <p:pic>
        <p:nvPicPr>
          <p:cNvPr id="6" name="Picture 5" descr="Steel gears">
            <a:extLst>
              <a:ext uri="{FF2B5EF4-FFF2-40B4-BE49-F238E27FC236}">
                <a16:creationId xmlns:a16="http://schemas.microsoft.com/office/drawing/2014/main" id="{A8DB70B7-A878-0052-3BA9-D8A95A445C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98" y="1705069"/>
            <a:ext cx="4881681" cy="3253660"/>
          </a:xfrm>
          <a:prstGeom prst="rect">
            <a:avLst/>
          </a:prstGeom>
        </p:spPr>
      </p:pic>
      <p:pic>
        <p:nvPicPr>
          <p:cNvPr id="8" name="Picture 7" descr="Metal tic-tac-toe game pieces">
            <a:extLst>
              <a:ext uri="{FF2B5EF4-FFF2-40B4-BE49-F238E27FC236}">
                <a16:creationId xmlns:a16="http://schemas.microsoft.com/office/drawing/2014/main" id="{61B2E714-F49B-42CA-6BB9-BF922FBF70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933" y="1902279"/>
            <a:ext cx="3426769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97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F0A9C-52A0-5A04-090C-6DE195411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C33A1F"/>
                </a:solidFill>
                <a:effectLst/>
              </a:rPr>
              <a:t>Main Operation for B-Tree: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CC577-F178-0EDA-47C7-38C1A48D2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Insert a node in a B-Tree</a:t>
            </a:r>
          </a:p>
          <a:p>
            <a:r>
              <a:rPr lang="en-US" sz="36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Search for a node in a B-tree.</a:t>
            </a:r>
            <a:endParaRPr lang="en-US" sz="3600" dirty="0">
              <a:solidFill>
                <a:srgbClr val="212529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36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Delete a node in a B-Tree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475464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14A59094-F0FB-4F64-BEF1-007F2A037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376" y="2143124"/>
            <a:ext cx="8229600" cy="857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lvl="0" indent="0" algn="ctr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3500" b="1" i="0" u="none" strike="noStrike" kern="1200" cap="none" normalizeH="0" baseline="0" dirty="0">
                <a:ln>
                  <a:noFill/>
                </a:ln>
                <a:solidFill>
                  <a:srgbClr val="9EFF29"/>
                </a:solidFill>
                <a:effectLst/>
                <a:latin typeface="+mj-lt"/>
                <a:ea typeface="+mj-ea"/>
                <a:cs typeface="+mj-cs"/>
              </a:rPr>
              <a:t>Why are we using B-Tree?</a:t>
            </a:r>
          </a:p>
          <a:p>
            <a:pPr marL="0" marR="0" lvl="0" indent="0" algn="ctr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400" b="0" i="0" u="none" strike="noStrike" kern="1200" cap="none" normalizeH="0" baseline="0" dirty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        </a:t>
            </a:r>
          </a:p>
        </p:txBody>
      </p:sp>
      <p:pic>
        <p:nvPicPr>
          <p:cNvPr id="6" name="Picture 5" descr="Question mark on green pastel background">
            <a:extLst>
              <a:ext uri="{FF2B5EF4-FFF2-40B4-BE49-F238E27FC236}">
                <a16:creationId xmlns:a16="http://schemas.microsoft.com/office/drawing/2014/main" id="{3D5A9C50-CDD9-44B1-A2EA-D88EF10E75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1761"/>
            <a:ext cx="4106636" cy="307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218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98102C5-0624-C1EF-C8D8-401FD5FA8518}"/>
              </a:ext>
            </a:extLst>
          </p:cNvPr>
          <p:cNvSpPr/>
          <p:nvPr/>
        </p:nvSpPr>
        <p:spPr>
          <a:xfrm>
            <a:off x="1166933" y="142493"/>
            <a:ext cx="68101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B-TREE CONSTRUCTOR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487E27-E43C-3F44-2B05-84D416D8AD9B}"/>
              </a:ext>
            </a:extLst>
          </p:cNvPr>
          <p:cNvSpPr/>
          <p:nvPr/>
        </p:nvSpPr>
        <p:spPr>
          <a:xfrm>
            <a:off x="709532" y="909936"/>
            <a:ext cx="77249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DEFINE B-TREE IN CODING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1A52C9-450F-80E5-8C28-922DA2137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136900"/>
            <a:ext cx="5943600" cy="1498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2B7821-5353-87AE-506C-EA611EDFDA7B}"/>
              </a:ext>
            </a:extLst>
          </p:cNvPr>
          <p:cNvSpPr txBox="1"/>
          <p:nvPr/>
        </p:nvSpPr>
        <p:spPr>
          <a:xfrm>
            <a:off x="1256539" y="2046291"/>
            <a:ext cx="63607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We define a new struct B-Tree according to the definition of B-Tree as below:</a:t>
            </a:r>
          </a:p>
        </p:txBody>
      </p:sp>
    </p:spTree>
    <p:extLst>
      <p:ext uri="{BB962C8B-B14F-4D97-AF65-F5344CB8AC3E}">
        <p14:creationId xmlns:p14="http://schemas.microsoft.com/office/powerpoint/2010/main" val="3588322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98102C5-0624-C1EF-C8D8-401FD5FA8518}"/>
              </a:ext>
            </a:extLst>
          </p:cNvPr>
          <p:cNvSpPr/>
          <p:nvPr/>
        </p:nvSpPr>
        <p:spPr>
          <a:xfrm>
            <a:off x="1166933" y="289450"/>
            <a:ext cx="68101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B-TREE CONSTRUCTOR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F15268-6E1D-DE8C-EFC1-6CC0A70DD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212780"/>
            <a:ext cx="5943600" cy="149860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0097813-E557-854C-8857-940770A31E89}"/>
              </a:ext>
            </a:extLst>
          </p:cNvPr>
          <p:cNvCxnSpPr>
            <a:cxnSpLocks/>
          </p:cNvCxnSpPr>
          <p:nvPr/>
        </p:nvCxnSpPr>
        <p:spPr>
          <a:xfrm flipV="1">
            <a:off x="808264" y="1730829"/>
            <a:ext cx="1208315" cy="1920210"/>
          </a:xfrm>
          <a:prstGeom prst="straightConnector1">
            <a:avLst/>
          </a:prstGeom>
          <a:ln w="76200">
            <a:prstDash val="lg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38D4A1B-94D9-ECD1-CCBF-EB3FE1947C41}"/>
              </a:ext>
            </a:extLst>
          </p:cNvPr>
          <p:cNvSpPr txBox="1"/>
          <p:nvPr/>
        </p:nvSpPr>
        <p:spPr>
          <a:xfrm>
            <a:off x="461002" y="3651039"/>
            <a:ext cx="22778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Number of keys in a node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CC16B13-E376-E3D4-BB6D-7053A91E12C0}"/>
              </a:ext>
            </a:extLst>
          </p:cNvPr>
          <p:cNvCxnSpPr>
            <a:cxnSpLocks/>
          </p:cNvCxnSpPr>
          <p:nvPr/>
        </p:nvCxnSpPr>
        <p:spPr>
          <a:xfrm flipH="1" flipV="1">
            <a:off x="2495810" y="1877786"/>
            <a:ext cx="908697" cy="1681843"/>
          </a:xfrm>
          <a:prstGeom prst="straightConnector1">
            <a:avLst/>
          </a:prstGeom>
          <a:ln w="76200">
            <a:prstDash val="lg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9F34304-977E-D9D9-F2B2-2A97B7469587}"/>
              </a:ext>
            </a:extLst>
          </p:cNvPr>
          <p:cNvSpPr txBox="1"/>
          <p:nvPr/>
        </p:nvSpPr>
        <p:spPr>
          <a:xfrm>
            <a:off x="2947307" y="3559629"/>
            <a:ext cx="22778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An array to store keys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A3E960F-FFCF-97CB-722F-E6AD6533407E}"/>
              </a:ext>
            </a:extLst>
          </p:cNvPr>
          <p:cNvCxnSpPr>
            <a:cxnSpLocks/>
          </p:cNvCxnSpPr>
          <p:nvPr/>
        </p:nvCxnSpPr>
        <p:spPr>
          <a:xfrm flipV="1">
            <a:off x="1600200" y="2118214"/>
            <a:ext cx="763641" cy="1258172"/>
          </a:xfrm>
          <a:prstGeom prst="straightConnector1">
            <a:avLst/>
          </a:prstGeom>
          <a:ln w="76200">
            <a:prstDash val="lg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EB67D72-9E0F-65F0-A008-9BF15532A501}"/>
              </a:ext>
            </a:extLst>
          </p:cNvPr>
          <p:cNvCxnSpPr>
            <a:cxnSpLocks/>
          </p:cNvCxnSpPr>
          <p:nvPr/>
        </p:nvCxnSpPr>
        <p:spPr>
          <a:xfrm flipH="1" flipV="1">
            <a:off x="3294569" y="2294583"/>
            <a:ext cx="2118354" cy="1008672"/>
          </a:xfrm>
          <a:prstGeom prst="straightConnector1">
            <a:avLst/>
          </a:prstGeom>
          <a:ln w="76200">
            <a:prstDash val="lg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3B842B9-DFDF-F8C8-352E-54043E0A2487}"/>
              </a:ext>
            </a:extLst>
          </p:cNvPr>
          <p:cNvSpPr txBox="1"/>
          <p:nvPr/>
        </p:nvSpPr>
        <p:spPr>
          <a:xfrm>
            <a:off x="603487" y="3303255"/>
            <a:ext cx="31275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Number of children in a node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5719AE-98F6-EE7E-6E3B-77EC51A42AA6}"/>
              </a:ext>
            </a:extLst>
          </p:cNvPr>
          <p:cNvSpPr txBox="1"/>
          <p:nvPr/>
        </p:nvSpPr>
        <p:spPr>
          <a:xfrm>
            <a:off x="5151664" y="3242998"/>
            <a:ext cx="32983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A list of pointers for children of a node</a:t>
            </a:r>
          </a:p>
        </p:txBody>
      </p:sp>
    </p:spTree>
    <p:extLst>
      <p:ext uri="{BB962C8B-B14F-4D97-AF65-F5344CB8AC3E}">
        <p14:creationId xmlns:p14="http://schemas.microsoft.com/office/powerpoint/2010/main" val="25511123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1" presetClass="emph" presetSubtype="0" repeatCount="indefinite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1" presetClass="emph" presetSubtype="0" repeatCount="indefinite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1" presetClass="emph" presetSubtype="0" repeatCount="indefinite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1" presetClass="emph" presetSubtype="0" repeatCount="indefinite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1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9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1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9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1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10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21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10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0" grpId="2"/>
      <p:bldP spid="16" grpId="0"/>
      <p:bldP spid="16" grpId="1"/>
      <p:bldP spid="16" grpId="2"/>
      <p:bldP spid="27" grpId="0"/>
      <p:bldP spid="27" grpId="1"/>
      <p:bldP spid="34" grpId="0"/>
      <p:bldP spid="34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8FA106-A744-7BAE-2BFD-110AAACC470A}"/>
              </a:ext>
            </a:extLst>
          </p:cNvPr>
          <p:cNvSpPr/>
          <p:nvPr/>
        </p:nvSpPr>
        <p:spPr>
          <a:xfrm>
            <a:off x="1166933" y="142493"/>
            <a:ext cx="68101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B-TREE CONSTRUCTOR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039079-9C52-DE5D-9D1B-CE2C6F157B2E}"/>
              </a:ext>
            </a:extLst>
          </p:cNvPr>
          <p:cNvSpPr/>
          <p:nvPr/>
        </p:nvSpPr>
        <p:spPr>
          <a:xfrm>
            <a:off x="2822572" y="1065823"/>
            <a:ext cx="33682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EFFICIENCY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265FEB-873F-6246-8B0D-16054EB81879}"/>
              </a:ext>
            </a:extLst>
          </p:cNvPr>
          <p:cNvSpPr txBox="1"/>
          <p:nvPr/>
        </p:nvSpPr>
        <p:spPr>
          <a:xfrm>
            <a:off x="1085850" y="2171700"/>
            <a:ext cx="73233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However, this structure seem not efficiency when programming, since it’s looking a bit hard to maintain the property. So, we have a small update for this data structure: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3A47CB-7861-095F-6B6C-AB451D15D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65" y="2469358"/>
            <a:ext cx="8870870" cy="16083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2E0A60-AA46-96CF-E8C1-52BE603A28C2}"/>
              </a:ext>
            </a:extLst>
          </p:cNvPr>
          <p:cNvSpPr txBox="1"/>
          <p:nvPr/>
        </p:nvSpPr>
        <p:spPr>
          <a:xfrm>
            <a:off x="797553" y="4139352"/>
            <a:ext cx="74182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add 1 more Boolean variable to check if this node is a leaf or not!</a:t>
            </a:r>
          </a:p>
        </p:txBody>
      </p:sp>
    </p:spTree>
    <p:extLst>
      <p:ext uri="{BB962C8B-B14F-4D97-AF65-F5344CB8AC3E}">
        <p14:creationId xmlns:p14="http://schemas.microsoft.com/office/powerpoint/2010/main" val="11825237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E87DAC-30BF-2717-D77B-76B2F8DA8A97}"/>
              </a:ext>
            </a:extLst>
          </p:cNvPr>
          <p:cNvSpPr/>
          <p:nvPr/>
        </p:nvSpPr>
        <p:spPr>
          <a:xfrm>
            <a:off x="960178" y="224135"/>
            <a:ext cx="72236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ADDITIONAL FUNCTION: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B992AB-A99E-9A6F-5B27-B6A7053CEF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40821"/>
          <a:stretch/>
        </p:blipFill>
        <p:spPr>
          <a:xfrm>
            <a:off x="351064" y="2516981"/>
            <a:ext cx="3558490" cy="23476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30E684-9E51-E2E1-E2DB-E870C13DF1B4}"/>
              </a:ext>
            </a:extLst>
          </p:cNvPr>
          <p:cNvSpPr txBox="1"/>
          <p:nvPr/>
        </p:nvSpPr>
        <p:spPr>
          <a:xfrm>
            <a:off x="4754880" y="2013856"/>
            <a:ext cx="4389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a valid key in a node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5AAA82-02B1-EA51-4E6A-CE3029A801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433"/>
          <a:stretch/>
        </p:blipFill>
        <p:spPr>
          <a:xfrm>
            <a:off x="4471549" y="2516980"/>
            <a:ext cx="4389120" cy="23476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CE6010-18D9-4247-AD7C-C9D0330EECED}"/>
              </a:ext>
            </a:extLst>
          </p:cNvPr>
          <p:cNvSpPr txBox="1"/>
          <p:nvPr/>
        </p:nvSpPr>
        <p:spPr>
          <a:xfrm>
            <a:off x="399020" y="2013857"/>
            <a:ext cx="3558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a node for B-Tree</a:t>
            </a:r>
          </a:p>
        </p:txBody>
      </p:sp>
    </p:spTree>
    <p:extLst>
      <p:ext uri="{BB962C8B-B14F-4D97-AF65-F5344CB8AC3E}">
        <p14:creationId xmlns:p14="http://schemas.microsoft.com/office/powerpoint/2010/main" val="18924872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5E886E-0CAC-BE0F-4F45-EDC87ABA214E}"/>
              </a:ext>
            </a:extLst>
          </p:cNvPr>
          <p:cNvSpPr/>
          <p:nvPr/>
        </p:nvSpPr>
        <p:spPr>
          <a:xfrm>
            <a:off x="1732729" y="1416121"/>
            <a:ext cx="56785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MAIN OPERATION: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83EE76-B40A-1F5E-9ADC-CF7FC05EDFA5}"/>
              </a:ext>
            </a:extLst>
          </p:cNvPr>
          <p:cNvSpPr/>
          <p:nvPr/>
        </p:nvSpPr>
        <p:spPr>
          <a:xfrm>
            <a:off x="2399353" y="2342385"/>
            <a:ext cx="40187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1. INSERTION</a:t>
            </a:r>
          </a:p>
        </p:txBody>
      </p:sp>
    </p:spTree>
    <p:extLst>
      <p:ext uri="{BB962C8B-B14F-4D97-AF65-F5344CB8AC3E}">
        <p14:creationId xmlns:p14="http://schemas.microsoft.com/office/powerpoint/2010/main" val="13073282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D5181-F565-C9ED-7262-D3C9FD614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6721" y="1131888"/>
            <a:ext cx="3282043" cy="3860799"/>
          </a:xfrm>
        </p:spPr>
        <p:txBody>
          <a:bodyPr>
            <a:norm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a node whose root wasn’t full 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function is used to insert a key into a non-full node (it might be already non-full or it had been split beforehand). Before inserting, we must choose the correct child to insert to in case of non-leaf node and we have to split it if necessary.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54030F8-FB1F-D1A5-E452-AD37237F1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/>
              </a:rPr>
              <a:t>ADDITIONAL FUNCTION IN INSERTION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DAA719-5853-FFE7-5414-6C48E276B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706" y="943294"/>
            <a:ext cx="3512457" cy="404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3875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29F15-913A-A5DD-8C00-9912BC573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343" y="324894"/>
            <a:ext cx="6466113" cy="725349"/>
          </a:xfrm>
        </p:spPr>
        <p:txBody>
          <a:bodyPr>
            <a:noAutofit/>
          </a:bodyPr>
          <a:lstStyle/>
          <a:p>
            <a:r>
              <a:rPr lang="en-US" sz="4800" b="1" dirty="0">
                <a:effectLst/>
              </a:rPr>
              <a:t>DEMONSTRATION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92B247-08C4-86F9-FF6A-9088CBFAADC2}"/>
              </a:ext>
            </a:extLst>
          </p:cNvPr>
          <p:cNvSpPr/>
          <p:nvPr/>
        </p:nvSpPr>
        <p:spPr>
          <a:xfrm>
            <a:off x="2068284" y="375148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DC2C8F-ABC9-790A-B2AB-F237136F25D4}"/>
              </a:ext>
            </a:extLst>
          </p:cNvPr>
          <p:cNvSpPr/>
          <p:nvPr/>
        </p:nvSpPr>
        <p:spPr>
          <a:xfrm>
            <a:off x="3367351" y="375148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CCDD39-098D-BEB9-4D2F-F753BF4433BB}"/>
              </a:ext>
            </a:extLst>
          </p:cNvPr>
          <p:cNvSpPr/>
          <p:nvPr/>
        </p:nvSpPr>
        <p:spPr>
          <a:xfrm>
            <a:off x="5832780" y="275370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183926-DC26-ECDC-18F5-D41B378713FC}"/>
              </a:ext>
            </a:extLst>
          </p:cNvPr>
          <p:cNvSpPr/>
          <p:nvPr/>
        </p:nvSpPr>
        <p:spPr>
          <a:xfrm>
            <a:off x="5017204" y="375148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4A0491-9C17-1770-9BBC-4AC89F298C9F}"/>
              </a:ext>
            </a:extLst>
          </p:cNvPr>
          <p:cNvSpPr/>
          <p:nvPr/>
        </p:nvSpPr>
        <p:spPr>
          <a:xfrm>
            <a:off x="6249456" y="375148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7F1F09-9C29-E431-0A08-08B5D0078706}"/>
              </a:ext>
            </a:extLst>
          </p:cNvPr>
          <p:cNvSpPr/>
          <p:nvPr/>
        </p:nvSpPr>
        <p:spPr>
          <a:xfrm>
            <a:off x="4823729" y="186281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E08B5D-51A4-6EC9-2E58-6BCF0D53DC7B}"/>
              </a:ext>
            </a:extLst>
          </p:cNvPr>
          <p:cNvSpPr/>
          <p:nvPr/>
        </p:nvSpPr>
        <p:spPr>
          <a:xfrm>
            <a:off x="3267624" y="271227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007216-5E04-5BDE-A506-C7D134AF85A1}"/>
              </a:ext>
            </a:extLst>
          </p:cNvPr>
          <p:cNvSpPr/>
          <p:nvPr/>
        </p:nvSpPr>
        <p:spPr>
          <a:xfrm>
            <a:off x="6513966" y="275370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18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4A7F814-1E31-612B-6E15-C65C60B0E104}"/>
              </a:ext>
            </a:extLst>
          </p:cNvPr>
          <p:cNvCxnSpPr>
            <a:cxnSpLocks/>
          </p:cNvCxnSpPr>
          <p:nvPr/>
        </p:nvCxnSpPr>
        <p:spPr>
          <a:xfrm flipH="1">
            <a:off x="2465611" y="3271528"/>
            <a:ext cx="845611" cy="52304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287EBF1-12D6-1218-4C2B-4960EEF3B023}"/>
              </a:ext>
            </a:extLst>
          </p:cNvPr>
          <p:cNvCxnSpPr>
            <a:cxnSpLocks/>
          </p:cNvCxnSpPr>
          <p:nvPr/>
        </p:nvCxnSpPr>
        <p:spPr>
          <a:xfrm flipH="1">
            <a:off x="3833370" y="2422069"/>
            <a:ext cx="990359" cy="29020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2596DEE-D044-BF25-8131-E2EDA4C6AA69}"/>
              </a:ext>
            </a:extLst>
          </p:cNvPr>
          <p:cNvCxnSpPr>
            <a:cxnSpLocks/>
          </p:cNvCxnSpPr>
          <p:nvPr/>
        </p:nvCxnSpPr>
        <p:spPr>
          <a:xfrm>
            <a:off x="3768322" y="3271528"/>
            <a:ext cx="130097" cy="4799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149646F2-E0DC-7311-3BA2-CF1FA1F023B4}"/>
              </a:ext>
            </a:extLst>
          </p:cNvPr>
          <p:cNvSpPr/>
          <p:nvPr/>
        </p:nvSpPr>
        <p:spPr>
          <a:xfrm>
            <a:off x="7347002" y="375148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065ABFD-4FC6-5043-EB29-315E9687060C}"/>
              </a:ext>
            </a:extLst>
          </p:cNvPr>
          <p:cNvSpPr/>
          <p:nvPr/>
        </p:nvSpPr>
        <p:spPr>
          <a:xfrm>
            <a:off x="8028188" y="375148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DF6D89D-EB6F-554A-3DBF-DE7AD85EC3CE}"/>
              </a:ext>
            </a:extLst>
          </p:cNvPr>
          <p:cNvCxnSpPr>
            <a:cxnSpLocks/>
          </p:cNvCxnSpPr>
          <p:nvPr/>
        </p:nvCxnSpPr>
        <p:spPr>
          <a:xfrm>
            <a:off x="5483676" y="2422069"/>
            <a:ext cx="990359" cy="3316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CB901E-FE3A-F927-DF4E-BAFF95CF29BA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5347178" y="3312956"/>
            <a:ext cx="485602" cy="43853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BBCF956-444B-B215-EECB-0750959A3F00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6492727" y="3312956"/>
            <a:ext cx="86703" cy="43853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B02C1D3-C92D-2004-8B4C-15B1E28DD61A}"/>
              </a:ext>
            </a:extLst>
          </p:cNvPr>
          <p:cNvCxnSpPr>
            <a:cxnSpLocks/>
          </p:cNvCxnSpPr>
          <p:nvPr/>
        </p:nvCxnSpPr>
        <p:spPr>
          <a:xfrm>
            <a:off x="7152660" y="3312956"/>
            <a:ext cx="710321" cy="43853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B3DD899A-32F3-CF51-05A8-5BD198491C3A}"/>
              </a:ext>
            </a:extLst>
          </p:cNvPr>
          <p:cNvSpPr/>
          <p:nvPr/>
        </p:nvSpPr>
        <p:spPr>
          <a:xfrm>
            <a:off x="7368241" y="111238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2D47168-2BE3-9CF6-E54D-440A4BB77495}"/>
              </a:ext>
            </a:extLst>
          </p:cNvPr>
          <p:cNvSpPr txBox="1"/>
          <p:nvPr/>
        </p:nvSpPr>
        <p:spPr>
          <a:xfrm>
            <a:off x="6332163" y="1160681"/>
            <a:ext cx="1175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Insert:</a:t>
            </a:r>
          </a:p>
        </p:txBody>
      </p:sp>
    </p:spTree>
    <p:extLst>
      <p:ext uri="{BB962C8B-B14F-4D97-AF65-F5344CB8AC3E}">
        <p14:creationId xmlns:p14="http://schemas.microsoft.com/office/powerpoint/2010/main" val="2097189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2 9.87654E-7 L -0.35972 0.1410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56" y="7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972 0.14105 L -0.52934 0.30864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90" y="83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500"/>
                            </p:stCondLst>
                            <p:childTnLst>
                              <p:par>
                                <p:cTn id="1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2934 0.30864 L -0.65625 0.5101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54" y="100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41" grpId="2" animBg="1"/>
      <p:bldP spid="4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60578-1400-9E32-5DF2-84A064D55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3959" y="0"/>
            <a:ext cx="6805594" cy="72534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/>
              </a:rPr>
              <a:t>ADDITIONAL FUNCTION IN INSERTION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0DF1DB-450A-98DF-BCD6-154E55A98F4E}"/>
              </a:ext>
            </a:extLst>
          </p:cNvPr>
          <p:cNvSpPr/>
          <p:nvPr/>
        </p:nvSpPr>
        <p:spPr>
          <a:xfrm>
            <a:off x="1620526" y="1694587"/>
            <a:ext cx="338797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Split children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ED6C71-AF34-F8CD-7E70-34F108BE8B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23572"/>
          <a:stretch/>
        </p:blipFill>
        <p:spPr>
          <a:xfrm>
            <a:off x="4815068" y="725349"/>
            <a:ext cx="402336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9400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60578-1400-9E32-5DF2-84A064D55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3959" y="0"/>
            <a:ext cx="6805594" cy="72534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/>
              </a:rPr>
              <a:t>ADDITIONAL FUNCTION IN INSERTION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ED6C71-AF34-F8CD-7E70-34F108BE8B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23572"/>
          <a:stretch/>
        </p:blipFill>
        <p:spPr>
          <a:xfrm>
            <a:off x="4815068" y="725349"/>
            <a:ext cx="4023360" cy="4362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6FC55D-3D8E-F9C3-F9D0-4167B4E38C2E}"/>
              </a:ext>
            </a:extLst>
          </p:cNvPr>
          <p:cNvSpPr txBox="1"/>
          <p:nvPr/>
        </p:nvSpPr>
        <p:spPr>
          <a:xfrm>
            <a:off x="1453243" y="1166171"/>
            <a:ext cx="3361825" cy="3724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"/>
            </a:pP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this function, before inserting a key to a child node, should we </a:t>
            </a:r>
            <a:r>
              <a:rPr lang="en-US" dirty="0">
                <a:solidFill>
                  <a:srgbClr val="21252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know that a child named y is already full, we have to split it into two. During the process</a:t>
            </a:r>
            <a:r>
              <a:rPr lang="en-US" b="1" i="1" dirty="0">
                <a:solidFill>
                  <a:srgbClr val="21252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1252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 median key of the split child node will be pushed into the current parent node.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"/>
            </a:pPr>
            <a:r>
              <a:rPr lang="en-US" sz="1400" dirty="0">
                <a:solidFill>
                  <a:srgbClr val="21252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We also have </a:t>
            </a:r>
            <a:r>
              <a:rPr lang="en-US" sz="1400" b="1" i="1" dirty="0" err="1">
                <a:solidFill>
                  <a:srgbClr val="21252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1400" b="1" i="1" dirty="0">
                <a:solidFill>
                  <a:srgbClr val="21252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1252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as the index of child node in array.</a:t>
            </a:r>
            <a:endParaRPr lang="en-US" sz="1400" b="1" i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2205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29F15-913A-A5DD-8C00-9912BC573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343" y="324894"/>
            <a:ext cx="6466113" cy="725349"/>
          </a:xfrm>
        </p:spPr>
        <p:txBody>
          <a:bodyPr>
            <a:noAutofit/>
          </a:bodyPr>
          <a:lstStyle/>
          <a:p>
            <a:r>
              <a:rPr lang="en-US" sz="4800" b="1" dirty="0">
                <a:effectLst/>
              </a:rPr>
              <a:t>DEMONSTRATION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92B247-08C4-86F9-FF6A-9088CBFAADC2}"/>
              </a:ext>
            </a:extLst>
          </p:cNvPr>
          <p:cNvSpPr/>
          <p:nvPr/>
        </p:nvSpPr>
        <p:spPr>
          <a:xfrm>
            <a:off x="2865666" y="2147207"/>
            <a:ext cx="1102178" cy="987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DC2C8F-ABC9-790A-B2AB-F237136F25D4}"/>
              </a:ext>
            </a:extLst>
          </p:cNvPr>
          <p:cNvSpPr/>
          <p:nvPr/>
        </p:nvSpPr>
        <p:spPr>
          <a:xfrm>
            <a:off x="3967844" y="2147207"/>
            <a:ext cx="1102178" cy="987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CCDD39-098D-BEB9-4D2F-F753BF4433BB}"/>
              </a:ext>
            </a:extLst>
          </p:cNvPr>
          <p:cNvSpPr/>
          <p:nvPr/>
        </p:nvSpPr>
        <p:spPr>
          <a:xfrm>
            <a:off x="5070022" y="2147207"/>
            <a:ext cx="1102178" cy="987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183926-DC26-ECDC-18F5-D41B378713FC}"/>
              </a:ext>
            </a:extLst>
          </p:cNvPr>
          <p:cNvSpPr/>
          <p:nvPr/>
        </p:nvSpPr>
        <p:spPr>
          <a:xfrm>
            <a:off x="6172200" y="2147207"/>
            <a:ext cx="1102178" cy="987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69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4A0491-9C17-1770-9BBC-4AC89F298C9F}"/>
              </a:ext>
            </a:extLst>
          </p:cNvPr>
          <p:cNvSpPr/>
          <p:nvPr/>
        </p:nvSpPr>
        <p:spPr>
          <a:xfrm>
            <a:off x="7274378" y="2147207"/>
            <a:ext cx="1102178" cy="987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98</a:t>
            </a:r>
          </a:p>
        </p:txBody>
      </p:sp>
    </p:spTree>
    <p:extLst>
      <p:ext uri="{BB962C8B-B14F-4D97-AF65-F5344CB8AC3E}">
        <p14:creationId xmlns:p14="http://schemas.microsoft.com/office/powerpoint/2010/main" val="1766436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-2.46914E-7 L -0.08646 -0.2333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77" y="-1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451" y="645684"/>
            <a:ext cx="8259098" cy="763526"/>
          </a:xfrm>
        </p:spPr>
        <p:txBody>
          <a:bodyPr>
            <a:normAutofit/>
          </a:bodyPr>
          <a:lstStyle/>
          <a:p>
            <a:r>
              <a:rPr lang="en-US" sz="4400" dirty="0"/>
              <a:t>Review: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29C48C-54A5-4C1E-8467-83CB296E88BD}"/>
              </a:ext>
            </a:extLst>
          </p:cNvPr>
          <p:cNvSpPr txBox="1"/>
          <p:nvPr/>
        </p:nvSpPr>
        <p:spPr>
          <a:xfrm>
            <a:off x="930166" y="1734207"/>
            <a:ext cx="74255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>
                <a:solidFill>
                  <a:srgbClr val="F3F3F3"/>
                </a:solidFill>
                <a:effectLst/>
                <a:latin typeface="Times New Roman" panose="02020603050405020304" pitchFamily="18" charset="0"/>
              </a:rPr>
              <a:t>We have already </a:t>
            </a:r>
            <a:r>
              <a:rPr lang="en-US" sz="2400" b="0" i="0" u="none" strike="noStrike" dirty="0">
                <a:solidFill>
                  <a:srgbClr val="F3F3F3"/>
                </a:solidFill>
                <a:effectLst/>
                <a:latin typeface="Times New Roman" panose="02020603050405020304" pitchFamily="18" charset="0"/>
              </a:rPr>
              <a:t>learned about linked list - A very useful data structure for coding, but they are sequential lists.</a:t>
            </a:r>
            <a:endParaRPr lang="en-US" sz="2400" b="0" dirty="0">
              <a:effectLst/>
            </a:endParaRPr>
          </a:p>
          <a:p>
            <a:br>
              <a:rPr lang="en-US" sz="2400" dirty="0"/>
            </a:br>
            <a:endParaRPr lang="en-US" sz="24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D88FB34-D4C4-42D1-A06B-2500073C9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33207"/>
            <a:ext cx="9144000" cy="1246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94375" y="89037"/>
            <a:ext cx="6805594" cy="725349"/>
          </a:xfrm>
        </p:spPr>
        <p:txBody>
          <a:bodyPr>
            <a:normAutofit/>
          </a:bodyPr>
          <a:lstStyle/>
          <a:p>
            <a:r>
              <a:rPr lang="en-US" dirty="0"/>
              <a:t>Operation for Insertion: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94375" y="771915"/>
            <a:ext cx="7459692" cy="4275667"/>
          </a:xfrm>
        </p:spPr>
        <p:txBody>
          <a:bodyPr>
            <a:noAutofit/>
          </a:bodyPr>
          <a:lstStyle/>
          <a:p>
            <a:pPr marL="342900" marR="0" lvl="0" indent="-34290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Font typeface="Symbol" panose="05050102010706020507" pitchFamily="18" charset="2"/>
              <a:buChar char=""/>
            </a:pP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the tree is empty, allocate a root node and insert the key.</a:t>
            </a:r>
            <a:endParaRPr lang="en-US" sz="20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Update the allowed number of keys in the node.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Initialize the tree with the newly added key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Font typeface="Symbol" panose="05050102010706020507" pitchFamily="18" charset="2"/>
              <a:buChar char=""/>
            </a:pP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the node is full, follow the steps below.</a:t>
            </a:r>
            <a:endParaRPr lang="en-US" sz="20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Insert the elements in increasing order.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Now, there are elements greater than its limit. So, split at the median.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Push the median key upwards and make the left keys as a left child and the right keys as a right child.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Font typeface="Symbol" panose="05050102010706020507" pitchFamily="18" charset="2"/>
              <a:buChar char=""/>
            </a:pP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the node is not full, follow the steps below.</a:t>
            </a:r>
            <a:endParaRPr lang="en-US" sz="20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Insert the node in increasing order.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1B13-E55D-B2D7-06E4-CB6B3C6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358" y="122464"/>
            <a:ext cx="6805594" cy="725349"/>
          </a:xfrm>
        </p:spPr>
        <p:txBody>
          <a:bodyPr anchor="ctr">
            <a:normAutofit/>
          </a:bodyPr>
          <a:lstStyle/>
          <a:p>
            <a:r>
              <a:rPr lang="en-US" b="1"/>
              <a:t>Implementation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02A0E48-6940-0F1F-EF17-CBEBBA8BA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922" y="775607"/>
            <a:ext cx="5329571" cy="43302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315114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C5177-ACB9-E5B9-8355-A3C196E0A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936" y="92328"/>
            <a:ext cx="6805594" cy="725349"/>
          </a:xfrm>
        </p:spPr>
        <p:txBody>
          <a:bodyPr/>
          <a:lstStyle/>
          <a:p>
            <a:r>
              <a:rPr lang="en-US" b="1" dirty="0">
                <a:effectLst/>
              </a:rPr>
              <a:t>Understand the code: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9EF1A-77BA-29A9-DF86-9CF8E190F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936" y="793431"/>
            <a:ext cx="6708935" cy="800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root is a null ?If true: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C29302-FCA7-B2E1-58C3-3CDFF0CBB5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397" b="70183"/>
          <a:stretch/>
        </p:blipFill>
        <p:spPr bwMode="auto">
          <a:xfrm>
            <a:off x="2594372" y="1496006"/>
            <a:ext cx="5082720" cy="16942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96CD33-E416-DFFC-7196-644CCC32D165}"/>
              </a:ext>
            </a:extLst>
          </p:cNvPr>
          <p:cNvSpPr txBox="1"/>
          <p:nvPr/>
        </p:nvSpPr>
        <p:spPr>
          <a:xfrm>
            <a:off x="2049236" y="2571750"/>
            <a:ext cx="6172200" cy="1125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Then, create a new tree by constructor for root, with t we already set as the order for the tree before, then, set the first key to k, then set number of  key to 1.</a:t>
            </a:r>
            <a:endParaRPr lang="en-US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F40A44C-E7A6-5FFC-2806-9572448869F4}"/>
              </a:ext>
            </a:extLst>
          </p:cNvPr>
          <p:cNvSpPr txBox="1">
            <a:spLocks/>
          </p:cNvSpPr>
          <p:nvPr/>
        </p:nvSpPr>
        <p:spPr>
          <a:xfrm>
            <a:off x="1930854" y="793431"/>
            <a:ext cx="6408964" cy="11254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root is a null ? If not: (B-Tree already existed)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A0138D-A154-D986-C6CD-62258970D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4372" y="1909937"/>
            <a:ext cx="3695700" cy="27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20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44444E-6 L -0.00087 -0.14105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7068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6" grpId="0"/>
      <p:bldP spid="6" grpId="1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16DD0-0619-933B-AB63-5767A53D4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2430" y="960438"/>
            <a:ext cx="4794849" cy="3948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Check if the root is full or not by check if ( root-&gt;n == 2 * t -1).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it is true (full), we have to split the root into two new nodes. These two nodes will become children of a new root node, which now contains the median of the previous root. Then we insert to the correct child node (split from the original root).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it’s not full, simply insert the key to root node according to the rule (keys must be in the ascending order)</a:t>
            </a:r>
            <a:endParaRPr lang="en-US" sz="3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B5C055E-A7D7-CEAD-386D-88C4494AF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936" y="234950"/>
            <a:ext cx="6804025" cy="725488"/>
          </a:xfrm>
        </p:spPr>
        <p:txBody>
          <a:bodyPr/>
          <a:lstStyle/>
          <a:p>
            <a:r>
              <a:rPr lang="en-US" b="1" dirty="0">
                <a:effectLst/>
              </a:rPr>
              <a:t>Understand the code: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729853-749C-322C-D953-533856C560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18855"/>
          <a:stretch/>
        </p:blipFill>
        <p:spPr>
          <a:xfrm>
            <a:off x="0" y="1033917"/>
            <a:ext cx="3920245" cy="3644219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52A60AD-2077-5F00-AF3C-D499B35BD7F4}"/>
              </a:ext>
            </a:extLst>
          </p:cNvPr>
          <p:cNvCxnSpPr>
            <a:cxnSpLocks/>
          </p:cNvCxnSpPr>
          <p:nvPr/>
        </p:nvCxnSpPr>
        <p:spPr>
          <a:xfrm>
            <a:off x="2979964" y="2408464"/>
            <a:ext cx="1894850" cy="0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4FE2056-F2AF-06CB-C3AA-3DDFB21CAAC8}"/>
              </a:ext>
            </a:extLst>
          </p:cNvPr>
          <p:cNvCxnSpPr>
            <a:cxnSpLocks/>
          </p:cNvCxnSpPr>
          <p:nvPr/>
        </p:nvCxnSpPr>
        <p:spPr>
          <a:xfrm>
            <a:off x="2879271" y="4218214"/>
            <a:ext cx="1894850" cy="0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5168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1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C8D9B-5934-6B1C-86A5-A252E18F1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936" y="1143000"/>
            <a:ext cx="6804025" cy="1102179"/>
          </a:xfrm>
        </p:spPr>
        <p:txBody>
          <a:bodyPr>
            <a:normAutofit/>
          </a:bodyPr>
          <a:lstStyle/>
          <a:p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nsertion of b-tree has order 4 in this set of numbers: 37, 49, 80 ,19, 39, 60, 88, 100</a:t>
            </a:r>
            <a:endParaRPr lang="en-US" sz="4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B6F2151-F9AF-EDE2-F056-F0F979FFA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Autofit/>
          </a:bodyPr>
          <a:lstStyle/>
          <a:p>
            <a:r>
              <a:rPr lang="en-US" sz="4800" b="1" dirty="0">
                <a:effectLst/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2694104042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5E71AE5-347C-106E-003D-AE6DB0F03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Autofit/>
          </a:bodyPr>
          <a:lstStyle/>
          <a:p>
            <a:r>
              <a:rPr lang="en-US" sz="4800" b="1" dirty="0">
                <a:effectLst/>
              </a:rPr>
              <a:t>DEMONSTRATION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94AC62-2F9B-C760-7010-6E401D04C237}"/>
              </a:ext>
            </a:extLst>
          </p:cNvPr>
          <p:cNvSpPr txBox="1"/>
          <p:nvPr/>
        </p:nvSpPr>
        <p:spPr>
          <a:xfrm>
            <a:off x="5495851" y="144411"/>
            <a:ext cx="34539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37, 49, 80 ,19, 39, 60, 88, 100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944D94-0316-0402-2D13-6350A30890C2}"/>
              </a:ext>
            </a:extLst>
          </p:cNvPr>
          <p:cNvSpPr/>
          <p:nvPr/>
        </p:nvSpPr>
        <p:spPr>
          <a:xfrm>
            <a:off x="4328204" y="2697868"/>
            <a:ext cx="659947" cy="5931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659833-288A-A4CF-AD14-F96FDA2521AE}"/>
              </a:ext>
            </a:extLst>
          </p:cNvPr>
          <p:cNvSpPr/>
          <p:nvPr/>
        </p:nvSpPr>
        <p:spPr>
          <a:xfrm>
            <a:off x="7537070" y="189505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29E832-4A5B-73EC-B644-D81EFF1C7D4C}"/>
              </a:ext>
            </a:extLst>
          </p:cNvPr>
          <p:cNvSpPr/>
          <p:nvPr/>
        </p:nvSpPr>
        <p:spPr>
          <a:xfrm>
            <a:off x="7713962" y="253999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B13B35-C309-22AB-12C3-1E334DF6FB8F}"/>
              </a:ext>
            </a:extLst>
          </p:cNvPr>
          <p:cNvSpPr/>
          <p:nvPr/>
        </p:nvSpPr>
        <p:spPr>
          <a:xfrm>
            <a:off x="4988151" y="2697867"/>
            <a:ext cx="659947" cy="5931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36694C-1E1B-6F54-F904-E06FC2381FC9}"/>
              </a:ext>
            </a:extLst>
          </p:cNvPr>
          <p:cNvSpPr/>
          <p:nvPr/>
        </p:nvSpPr>
        <p:spPr>
          <a:xfrm>
            <a:off x="5648098" y="2697867"/>
            <a:ext cx="659947" cy="5931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F70704-79D1-922C-989A-BA66A943AC41}"/>
              </a:ext>
            </a:extLst>
          </p:cNvPr>
          <p:cNvSpPr/>
          <p:nvPr/>
        </p:nvSpPr>
        <p:spPr>
          <a:xfrm>
            <a:off x="2421241" y="225447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720DA6-B70C-6FBF-02F0-9BE74BCF3DA1}"/>
              </a:ext>
            </a:extLst>
          </p:cNvPr>
          <p:cNvSpPr/>
          <p:nvPr/>
        </p:nvSpPr>
        <p:spPr>
          <a:xfrm>
            <a:off x="3668257" y="2697867"/>
            <a:ext cx="659947" cy="5931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9B340B-DEC0-9644-95BE-B36BC756353B}"/>
              </a:ext>
            </a:extLst>
          </p:cNvPr>
          <p:cNvSpPr/>
          <p:nvPr/>
        </p:nvSpPr>
        <p:spPr>
          <a:xfrm>
            <a:off x="4328204" y="155631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37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6806C52-4909-B02B-3ED1-A5F6759619A4}"/>
              </a:ext>
            </a:extLst>
          </p:cNvPr>
          <p:cNvCxnSpPr>
            <a:cxnSpLocks/>
          </p:cNvCxnSpPr>
          <p:nvPr/>
        </p:nvCxnSpPr>
        <p:spPr>
          <a:xfrm flipH="1">
            <a:off x="3833370" y="2115570"/>
            <a:ext cx="494834" cy="5967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576597-6BC2-454D-E0F5-09DCEF51F1A3}"/>
              </a:ext>
            </a:extLst>
          </p:cNvPr>
          <p:cNvCxnSpPr>
            <a:cxnSpLocks/>
          </p:cNvCxnSpPr>
          <p:nvPr/>
        </p:nvCxnSpPr>
        <p:spPr>
          <a:xfrm>
            <a:off x="4988151" y="2115570"/>
            <a:ext cx="537752" cy="5636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DE5E4A5-7BF3-4A88-57F4-676D8AFE41A7}"/>
              </a:ext>
            </a:extLst>
          </p:cNvPr>
          <p:cNvSpPr/>
          <p:nvPr/>
        </p:nvSpPr>
        <p:spPr>
          <a:xfrm>
            <a:off x="7939234" y="526711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AEF7D1-29D5-8354-4770-70C4F6E537DD}"/>
              </a:ext>
            </a:extLst>
          </p:cNvPr>
          <p:cNvSpPr/>
          <p:nvPr/>
        </p:nvSpPr>
        <p:spPr>
          <a:xfrm>
            <a:off x="4985888" y="271227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33FFC82-B7EE-632F-62D2-9BC5FDECD0E1}"/>
              </a:ext>
            </a:extLst>
          </p:cNvPr>
          <p:cNvSpPr/>
          <p:nvPr/>
        </p:nvSpPr>
        <p:spPr>
          <a:xfrm>
            <a:off x="5645835" y="271227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74A8CE-62D6-7235-9D83-376D46E531B5}"/>
              </a:ext>
            </a:extLst>
          </p:cNvPr>
          <p:cNvSpPr/>
          <p:nvPr/>
        </p:nvSpPr>
        <p:spPr>
          <a:xfrm>
            <a:off x="6305782" y="271227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80</a:t>
            </a:r>
          </a:p>
        </p:txBody>
      </p:sp>
    </p:spTree>
    <p:extLst>
      <p:ext uri="{BB962C8B-B14F-4D97-AF65-F5344CB8AC3E}">
        <p14:creationId xmlns:p14="http://schemas.microsoft.com/office/powerpoint/2010/main" val="3109533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4.93827E-7 L -0.27639 0.1598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19" y="79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2346 L -0.22518 0.02839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98" y="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2345 L 0.1342 0.09198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57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23457E-6 L -0.00052 -0.2376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118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1.23457E-7 L -0.31771 0.19506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85" y="97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771 0.19506 L -0.17674 0.42253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49" y="113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000"/>
                            </p:stCondLst>
                            <p:childTnLst>
                              <p:par>
                                <p:cTn id="7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6" grpId="2" animBg="1"/>
      <p:bldP spid="17" grpId="0" animBg="1"/>
      <p:bldP spid="18" grpId="0" animBg="1"/>
      <p:bldP spid="20" grpId="0" animBg="1"/>
      <p:bldP spid="20" grpId="1" animBg="1"/>
      <p:bldP spid="20" grpId="2" animBg="1"/>
      <p:bldP spid="20" grpId="3" animBg="1"/>
      <p:bldP spid="22" grpId="0" animBg="1"/>
      <p:bldP spid="26" grpId="0" animBg="1"/>
      <p:bldP spid="2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DFE6062-42B7-C622-A7EE-B63B95423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Autofit/>
          </a:bodyPr>
          <a:lstStyle/>
          <a:p>
            <a:r>
              <a:rPr lang="en-US" sz="4800" b="1" dirty="0">
                <a:effectLst/>
              </a:rPr>
              <a:t>DEMONSTRATION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F938E1-6CA8-B5AE-86F1-5B9EA40FC49F}"/>
              </a:ext>
            </a:extLst>
          </p:cNvPr>
          <p:cNvSpPr/>
          <p:nvPr/>
        </p:nvSpPr>
        <p:spPr>
          <a:xfrm>
            <a:off x="3049891" y="296476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51A5E1-D725-5C22-C145-E06807EA212E}"/>
              </a:ext>
            </a:extLst>
          </p:cNvPr>
          <p:cNvSpPr/>
          <p:nvPr/>
        </p:nvSpPr>
        <p:spPr>
          <a:xfrm>
            <a:off x="4111249" y="135345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A763C2-264A-56DB-67BF-AE50AC050101}"/>
              </a:ext>
            </a:extLst>
          </p:cNvPr>
          <p:cNvSpPr/>
          <p:nvPr/>
        </p:nvSpPr>
        <p:spPr>
          <a:xfrm>
            <a:off x="4862362" y="296476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9A6A87-5169-4EF1-C20D-1A071E97F69F}"/>
              </a:ext>
            </a:extLst>
          </p:cNvPr>
          <p:cNvSpPr/>
          <p:nvPr/>
        </p:nvSpPr>
        <p:spPr>
          <a:xfrm>
            <a:off x="5522309" y="296476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28E946-776C-F717-D4EF-0421258B6699}"/>
              </a:ext>
            </a:extLst>
          </p:cNvPr>
          <p:cNvSpPr/>
          <p:nvPr/>
        </p:nvSpPr>
        <p:spPr>
          <a:xfrm>
            <a:off x="6182256" y="296476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36CC9EB-59C1-2B7C-8C9D-55ECE895389D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3379865" y="1912708"/>
            <a:ext cx="731384" cy="10520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55692E4-E1FD-2D5A-9515-7D38623FFC17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771196" y="1912708"/>
            <a:ext cx="421140" cy="105205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1D704A2-98BB-052C-54B2-E8D4D49208BA}"/>
              </a:ext>
            </a:extLst>
          </p:cNvPr>
          <p:cNvSpPr/>
          <p:nvPr/>
        </p:nvSpPr>
        <p:spPr>
          <a:xfrm>
            <a:off x="7881482" y="406400"/>
            <a:ext cx="949329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D09DBC-D963-ED2A-2790-F687336EDEA9}"/>
              </a:ext>
            </a:extLst>
          </p:cNvPr>
          <p:cNvSpPr/>
          <p:nvPr/>
        </p:nvSpPr>
        <p:spPr>
          <a:xfrm>
            <a:off x="7192435" y="96304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953604-CC42-47C7-4937-D84AF723F5C6}"/>
              </a:ext>
            </a:extLst>
          </p:cNvPr>
          <p:cNvSpPr/>
          <p:nvPr/>
        </p:nvSpPr>
        <p:spPr>
          <a:xfrm>
            <a:off x="6182256" y="296476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E42D10-E623-DA32-5AC4-64267D1591CB}"/>
              </a:ext>
            </a:extLst>
          </p:cNvPr>
          <p:cNvSpPr/>
          <p:nvPr/>
        </p:nvSpPr>
        <p:spPr>
          <a:xfrm>
            <a:off x="6842202" y="296476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14E4B1F-B408-9118-1427-5A1688D9E063}"/>
              </a:ext>
            </a:extLst>
          </p:cNvPr>
          <p:cNvSpPr/>
          <p:nvPr/>
        </p:nvSpPr>
        <p:spPr>
          <a:xfrm>
            <a:off x="4771196" y="135345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49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83905A4-031C-F2FD-E643-29F5419DDA86}"/>
              </a:ext>
            </a:extLst>
          </p:cNvPr>
          <p:cNvCxnSpPr>
            <a:cxnSpLocks/>
          </p:cNvCxnSpPr>
          <p:nvPr/>
        </p:nvCxnSpPr>
        <p:spPr>
          <a:xfrm>
            <a:off x="5448907" y="1912707"/>
            <a:ext cx="1210128" cy="10520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1E9C6A6-78E5-9C9C-F12E-632988FDE06D}"/>
              </a:ext>
            </a:extLst>
          </p:cNvPr>
          <p:cNvSpPr/>
          <p:nvPr/>
        </p:nvSpPr>
        <p:spPr>
          <a:xfrm>
            <a:off x="8026174" y="152229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6E976AF-3C5F-DA7A-5FB3-E407C603153B}"/>
              </a:ext>
            </a:extLst>
          </p:cNvPr>
          <p:cNvSpPr/>
          <p:nvPr/>
        </p:nvSpPr>
        <p:spPr>
          <a:xfrm>
            <a:off x="7502149" y="296476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4D1A3F-5F2B-DCDD-A62F-41C20406D041}"/>
              </a:ext>
            </a:extLst>
          </p:cNvPr>
          <p:cNvSpPr/>
          <p:nvPr/>
        </p:nvSpPr>
        <p:spPr>
          <a:xfrm>
            <a:off x="8162095" y="2964766"/>
            <a:ext cx="879320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100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919EBCA-54D5-8A2A-478D-434778A33A7D}"/>
              </a:ext>
            </a:extLst>
          </p:cNvPr>
          <p:cNvCxnSpPr>
            <a:cxnSpLocks/>
          </p:cNvCxnSpPr>
          <p:nvPr/>
        </p:nvCxnSpPr>
        <p:spPr>
          <a:xfrm>
            <a:off x="5908147" y="1912707"/>
            <a:ext cx="2253947" cy="10520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5034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28 -0.00031 L -0.29306 0.07901 L -0.03542 0.39012 " pathEditMode="relative" rAng="0" ptsTypes="AAA">
                                      <p:cBhvr>
                                        <p:cTn id="12" dur="3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26" y="195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75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75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750"/>
                            </p:stCondLst>
                            <p:childTnLst>
                              <p:par>
                                <p:cTn id="2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4.19753E-6 L -0.08212 -0.31327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15" y="-156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750"/>
                            </p:stCondLst>
                            <p:childTnLst>
                              <p:par>
                                <p:cTn id="2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75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587 L -0.2809 -0.03117 L -0.05504 0.27037 " pathEditMode="relative" ptsTypes="AAA">
                                      <p:cBhvr>
                                        <p:cTn id="4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0308 L -0.27813 0.18395 L 0.02882 0.48581 L 0.02986 0.48395 " pathEditMode="relative" ptsTypes="AAAA">
                                      <p:cBhvr>
                                        <p:cTn id="5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19753E-6 L -0.15244 -0.31327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22" y="-156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16" grpId="0" animBg="1"/>
      <p:bldP spid="16" grpId="1" animBg="1"/>
      <p:bldP spid="16" grpId="2" animBg="1"/>
      <p:bldP spid="17" grpId="0" animBg="1"/>
      <p:bldP spid="17" grpId="1" animBg="1"/>
      <p:bldP spid="18" grpId="0" animBg="1"/>
      <p:bldP spid="19" grpId="0" animBg="1"/>
      <p:bldP spid="19" grpId="1" animBg="1"/>
      <p:bldP spid="21" grpId="0" animBg="1"/>
      <p:bldP spid="24" grpId="0" animBg="1"/>
      <p:bldP spid="24" grpId="1" animBg="1"/>
      <p:bldP spid="24" grpId="2" animBg="1"/>
      <p:bldP spid="25" grpId="0" animBg="1"/>
      <p:bldP spid="2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B2A15-3ADB-47E4-6FA0-058E7E4D6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THE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A4B410-5E9B-ABA6-D3B7-1D117E99E0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32937" y="1143001"/>
                <a:ext cx="6488500" cy="1428750"/>
              </a:xfrm>
            </p:spPr>
            <p:txBody>
              <a:bodyPr>
                <a:normAutofit/>
              </a:bodyPr>
              <a:lstStyle/>
              <a:p>
                <a:pPr marL="742950" marR="0" lvl="1" indent="-28575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Courier New" panose="02070309020205020404" pitchFamily="49" charset="0"/>
                  <a:buChar char="o"/>
                </a:pPr>
                <a:r>
                  <a:rPr lang="en-US" sz="3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Time complexity: 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  <m:r>
                          <a:rPr lang="en-US" sz="3200" b="0" i="1" baseline="-250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fName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3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</a:t>
                </a:r>
                <a:endParaRPr lang="en-US" sz="3200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pPr marL="742950" marR="0" lvl="1" indent="-28575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Courier New" panose="02070309020205020404" pitchFamily="49" charset="0"/>
                  <a:buChar char="o"/>
                </a:pPr>
                <a:r>
                  <a:rPr lang="en-US" sz="3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Space complexity: O(n)</a:t>
                </a:r>
                <a:endParaRPr lang="en-US" sz="3200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A4B410-5E9B-ABA6-D3B7-1D117E99E0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32937" y="1143001"/>
                <a:ext cx="6488500" cy="1428750"/>
              </a:xfrm>
              <a:blipFill>
                <a:blip r:embed="rId2"/>
                <a:stretch>
                  <a:fillRect t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6761978"/>
      </p:ext>
    </p:extLst>
  </p:cSld>
  <p:clrMapOvr>
    <a:masterClrMapping/>
  </p:clrMapOvr>
  <p:transition spd="slow"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5E886E-0CAC-BE0F-4F45-EDC87ABA214E}"/>
              </a:ext>
            </a:extLst>
          </p:cNvPr>
          <p:cNvSpPr/>
          <p:nvPr/>
        </p:nvSpPr>
        <p:spPr>
          <a:xfrm>
            <a:off x="1732729" y="1416121"/>
            <a:ext cx="56785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MAIN OPERATION: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83EE76-B40A-1F5E-9ADC-CF7FC05EDFA5}"/>
              </a:ext>
            </a:extLst>
          </p:cNvPr>
          <p:cNvSpPr/>
          <p:nvPr/>
        </p:nvSpPr>
        <p:spPr>
          <a:xfrm>
            <a:off x="2296153" y="2342385"/>
            <a:ext cx="42251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2. SEARCHING</a:t>
            </a:r>
          </a:p>
        </p:txBody>
      </p:sp>
    </p:spTree>
    <p:extLst>
      <p:ext uri="{BB962C8B-B14F-4D97-AF65-F5344CB8AC3E}">
        <p14:creationId xmlns:p14="http://schemas.microsoft.com/office/powerpoint/2010/main" val="15851870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94375" y="89037"/>
            <a:ext cx="6805594" cy="725349"/>
          </a:xfrm>
        </p:spPr>
        <p:txBody>
          <a:bodyPr>
            <a:normAutofit/>
          </a:bodyPr>
          <a:lstStyle/>
          <a:p>
            <a:r>
              <a:rPr lang="en-US" dirty="0"/>
              <a:t>Operation for Searching: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26547" y="771915"/>
            <a:ext cx="7752140" cy="4371585"/>
          </a:xfrm>
        </p:spPr>
        <p:txBody>
          <a:bodyPr>
            <a:noAutofit/>
          </a:bodyPr>
          <a:lstStyle/>
          <a:p>
            <a:pPr marL="800100" marR="0" lvl="1" indent="-342900">
              <a:lnSpc>
                <a:spcPts val="225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Starting from the root node, compare k with the first key of the node.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00100" marR="0" lvl="1" indent="-342900">
              <a:lnSpc>
                <a:spcPts val="225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 </a:t>
            </a:r>
            <a:r>
              <a:rPr lang="en-US" sz="20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 = the first key of the node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return the node and the index.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00100" marR="0" lvl="1" indent="-342900">
              <a:lnSpc>
                <a:spcPts val="225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 </a:t>
            </a:r>
            <a:r>
              <a:rPr lang="en-US" sz="2000" b="1" u="sng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k.leaf</a:t>
            </a:r>
            <a:r>
              <a:rPr lang="en-US" sz="20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true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return </a:t>
            </a:r>
            <a:r>
              <a:rPr lang="en-US" sz="20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NULL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(i.e. not found).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00100" marR="0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</a:t>
            </a:r>
            <a:r>
              <a:rPr lang="en-US" sz="20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 &lt; the first key of the root node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search the left child of this key recursively.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00100" marR="0" lvl="1" indent="-342900">
              <a:lnSpc>
                <a:spcPts val="225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there is more than one key in the current node and </a:t>
            </a:r>
            <a:r>
              <a:rPr lang="en-US" sz="20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 &gt; the first key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compare k with the next key in the node.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00100" marR="0" lvl="1" indent="-342900">
              <a:lnSpc>
                <a:spcPts val="225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</a:t>
            </a:r>
            <a:r>
              <a:rPr lang="en-US" sz="20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 &lt; next key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search the left child of this key (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K lies in between the first and the second keys).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00100" marR="0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Else, search the right child of the key.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00100" marR="0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Repeat steps 1 to 4 until the leaf is reached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985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ABD6B-0BE4-4E12-A8EF-FA6E9A5C3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546994"/>
            <a:ext cx="8259098" cy="763526"/>
          </a:xfrm>
        </p:spPr>
        <p:txBody>
          <a:bodyPr>
            <a:noAutofit/>
          </a:bodyPr>
          <a:lstStyle/>
          <a:p>
            <a:r>
              <a:rPr lang="en-US" sz="4800" dirty="0"/>
              <a:t>Learn more: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ACE41-F7D6-4B59-9074-7112BF0B7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5638" y="1788369"/>
            <a:ext cx="3934865" cy="198747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Therefore, we can consider trees or graphs as a data structure, using the methods of pointers and linked lists for their implementation.</a:t>
            </a:r>
            <a:endParaRPr lang="en-US" sz="3600" dirty="0"/>
          </a:p>
        </p:txBody>
      </p:sp>
      <p:pic>
        <p:nvPicPr>
          <p:cNvPr id="5" name="Graphic 4" descr="Lights On with solid fill">
            <a:extLst>
              <a:ext uri="{FF2B5EF4-FFF2-40B4-BE49-F238E27FC236}">
                <a16:creationId xmlns:a16="http://schemas.microsoft.com/office/drawing/2014/main" id="{A8A1FED1-E976-48DB-9544-8A3B75846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980542"/>
            <a:ext cx="1406907" cy="1406907"/>
          </a:xfrm>
          <a:prstGeom prst="rect">
            <a:avLst/>
          </a:prstGeom>
        </p:spPr>
      </p:pic>
      <p:pic>
        <p:nvPicPr>
          <p:cNvPr id="6" name="image2.png">
            <a:extLst>
              <a:ext uri="{FF2B5EF4-FFF2-40B4-BE49-F238E27FC236}">
                <a16:creationId xmlns:a16="http://schemas.microsoft.com/office/drawing/2014/main" id="{62A80E0C-9BC9-4B2D-A9B9-C845814FE656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5383924" y="1524791"/>
            <a:ext cx="3594538" cy="231840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835115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1B13-E55D-B2D7-06E4-CB6B3C6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358" y="122464"/>
            <a:ext cx="6805594" cy="725349"/>
          </a:xfrm>
        </p:spPr>
        <p:txBody>
          <a:bodyPr anchor="ctr">
            <a:normAutofit/>
          </a:bodyPr>
          <a:lstStyle/>
          <a:p>
            <a:r>
              <a:rPr lang="en-US" b="1"/>
              <a:t>Implementation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DF692C-5FA4-7776-6798-EAD56F695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5" y="1168400"/>
            <a:ext cx="6566216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714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C8D9B-5934-6B1C-86A5-A252E18F1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936" y="1143000"/>
            <a:ext cx="6804025" cy="1102179"/>
          </a:xfrm>
        </p:spPr>
        <p:txBody>
          <a:bodyPr>
            <a:normAutofit/>
          </a:bodyPr>
          <a:lstStyle/>
          <a:p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Search for 17 in this B-tree below.</a:t>
            </a:r>
            <a:endParaRPr lang="en-US" sz="4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B6F2151-F9AF-EDE2-F056-F0F979FFA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Autofit/>
          </a:bodyPr>
          <a:lstStyle/>
          <a:p>
            <a:r>
              <a:rPr lang="en-US" sz="4800" b="1">
                <a:effectLst/>
              </a:rPr>
              <a:t>DEMONSTRATION</a:t>
            </a:r>
            <a:endParaRPr lang="en-US" sz="4800" b="1" dirty="0"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6620EE-3F47-77F5-C109-4BD4D96BD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148" y="1694089"/>
            <a:ext cx="5943600" cy="2930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8664244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B6F2151-F9AF-EDE2-F056-F0F979FFA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Autofit/>
          </a:bodyPr>
          <a:lstStyle/>
          <a:p>
            <a:r>
              <a:rPr lang="en-US" sz="4800" b="1" dirty="0">
                <a:effectLst/>
              </a:rPr>
              <a:t>DEMONSTRATION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F0D36E-68F8-F110-69FF-738782B7DA16}"/>
              </a:ext>
            </a:extLst>
          </p:cNvPr>
          <p:cNvSpPr/>
          <p:nvPr/>
        </p:nvSpPr>
        <p:spPr>
          <a:xfrm>
            <a:off x="4580164" y="137772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BDD092-8B95-109A-F9C0-1A118644AB2F}"/>
              </a:ext>
            </a:extLst>
          </p:cNvPr>
          <p:cNvSpPr/>
          <p:nvPr/>
        </p:nvSpPr>
        <p:spPr>
          <a:xfrm>
            <a:off x="5869820" y="257175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2177E-86BC-65E6-70DD-8B2B13B0C79B}"/>
              </a:ext>
            </a:extLst>
          </p:cNvPr>
          <p:cNvSpPr/>
          <p:nvPr/>
        </p:nvSpPr>
        <p:spPr>
          <a:xfrm>
            <a:off x="6529767" y="257174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C9A942-23C3-B540-018A-3837F260C32A}"/>
              </a:ext>
            </a:extLst>
          </p:cNvPr>
          <p:cNvSpPr/>
          <p:nvPr/>
        </p:nvSpPr>
        <p:spPr>
          <a:xfrm>
            <a:off x="3338891" y="257174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907533-F7F0-B09E-FEA6-C3E7FE0B52B1}"/>
              </a:ext>
            </a:extLst>
          </p:cNvPr>
          <p:cNvSpPr/>
          <p:nvPr/>
        </p:nvSpPr>
        <p:spPr>
          <a:xfrm>
            <a:off x="2522463" y="356779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0CA7F2-621E-A4B6-F84C-7C80D54F8FAE}"/>
              </a:ext>
            </a:extLst>
          </p:cNvPr>
          <p:cNvSpPr/>
          <p:nvPr/>
        </p:nvSpPr>
        <p:spPr>
          <a:xfrm>
            <a:off x="3998838" y="356778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3CE84F-6DA4-7E3A-D208-CE7ADADE8F3C}"/>
              </a:ext>
            </a:extLst>
          </p:cNvPr>
          <p:cNvSpPr/>
          <p:nvPr/>
        </p:nvSpPr>
        <p:spPr>
          <a:xfrm>
            <a:off x="5475213" y="356778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B35EE0-EAB3-21BC-2781-ABB2CD5FC443}"/>
              </a:ext>
            </a:extLst>
          </p:cNvPr>
          <p:cNvSpPr/>
          <p:nvPr/>
        </p:nvSpPr>
        <p:spPr>
          <a:xfrm>
            <a:off x="6365121" y="356778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A4BC9D-0706-E84F-1FBD-94015367EE1E}"/>
              </a:ext>
            </a:extLst>
          </p:cNvPr>
          <p:cNvSpPr/>
          <p:nvPr/>
        </p:nvSpPr>
        <p:spPr>
          <a:xfrm>
            <a:off x="7483628" y="356778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8F38BC-F828-FD1D-EEB1-DB13ACEE0B7A}"/>
              </a:ext>
            </a:extLst>
          </p:cNvPr>
          <p:cNvSpPr/>
          <p:nvPr/>
        </p:nvSpPr>
        <p:spPr>
          <a:xfrm>
            <a:off x="8143575" y="356778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40AD039-D755-CD09-4375-A93033886758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3668865" y="1936980"/>
            <a:ext cx="1241273" cy="6347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B4CCDF4-D072-0968-F626-6AEC7A140DDF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4910138" y="1936980"/>
            <a:ext cx="1580318" cy="6347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954EC1C-24F7-6071-CE50-E58FCD06AAB7}"/>
              </a:ext>
            </a:extLst>
          </p:cNvPr>
          <p:cNvCxnSpPr>
            <a:cxnSpLocks/>
          </p:cNvCxnSpPr>
          <p:nvPr/>
        </p:nvCxnSpPr>
        <p:spPr>
          <a:xfrm flipH="1">
            <a:off x="2882107" y="3131001"/>
            <a:ext cx="466177" cy="43678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4F20B5E-FACA-8FB6-F2E8-39A16A72C26A}"/>
              </a:ext>
            </a:extLst>
          </p:cNvPr>
          <p:cNvCxnSpPr>
            <a:cxnSpLocks/>
          </p:cNvCxnSpPr>
          <p:nvPr/>
        </p:nvCxnSpPr>
        <p:spPr>
          <a:xfrm>
            <a:off x="3959527" y="3131001"/>
            <a:ext cx="359950" cy="4501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25F8B07-A5DB-E2FB-2626-9E03487A15A3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5672383" y="3131003"/>
            <a:ext cx="527411" cy="43678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242AA1F-F4CE-823F-C062-F1BBBD72B901}"/>
              </a:ext>
            </a:extLst>
          </p:cNvPr>
          <p:cNvCxnSpPr>
            <a:cxnSpLocks/>
          </p:cNvCxnSpPr>
          <p:nvPr/>
        </p:nvCxnSpPr>
        <p:spPr>
          <a:xfrm>
            <a:off x="6529767" y="3142794"/>
            <a:ext cx="114506" cy="44857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66159C-249F-DE31-3545-7AEB5AF6ABD8}"/>
              </a:ext>
            </a:extLst>
          </p:cNvPr>
          <p:cNvCxnSpPr>
            <a:cxnSpLocks/>
          </p:cNvCxnSpPr>
          <p:nvPr/>
        </p:nvCxnSpPr>
        <p:spPr>
          <a:xfrm>
            <a:off x="7203795" y="3131001"/>
            <a:ext cx="939780" cy="4705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CFAF471-6D8F-08AE-455E-3261F6C08469}"/>
              </a:ext>
            </a:extLst>
          </p:cNvPr>
          <p:cNvSpPr txBox="1"/>
          <p:nvPr/>
        </p:nvSpPr>
        <p:spPr>
          <a:xfrm>
            <a:off x="5712738" y="4243667"/>
            <a:ext cx="2457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16&lt;17&lt;18, so we go to the 2</a:t>
            </a:r>
            <a:r>
              <a:rPr lang="en-US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child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6E84220-B997-5C2A-1189-8E3ACEB1BFF3}"/>
              </a:ext>
            </a:extLst>
          </p:cNvPr>
          <p:cNvSpPr txBox="1"/>
          <p:nvPr/>
        </p:nvSpPr>
        <p:spPr>
          <a:xfrm>
            <a:off x="5710998" y="1568674"/>
            <a:ext cx="2457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17&gt;11, so we go to the right child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7BFB6E-B884-A976-870A-C5A54088557D}"/>
              </a:ext>
            </a:extLst>
          </p:cNvPr>
          <p:cNvSpPr txBox="1"/>
          <p:nvPr/>
        </p:nvSpPr>
        <p:spPr>
          <a:xfrm>
            <a:off x="5627047" y="4125279"/>
            <a:ext cx="2465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we found out 17!!!</a:t>
            </a:r>
          </a:p>
        </p:txBody>
      </p:sp>
    </p:spTree>
    <p:extLst>
      <p:ext uri="{BB962C8B-B14F-4D97-AF65-F5344CB8AC3E}">
        <p14:creationId xmlns:p14="http://schemas.microsoft.com/office/powerpoint/2010/main" val="7790388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7" presetClass="emph" presetSubtype="2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7E3BC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7" presetClass="emph" presetSubtype="2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3D69B"/>
                                      </p:to>
                                    </p:animClr>
                                    <p:set>
                                      <p:cBhvr>
                                        <p:cTn id="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mph" presetSubtype="2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4" grpId="0"/>
      <p:bldP spid="34" grpId="1"/>
      <p:bldP spid="33" grpId="0"/>
      <p:bldP spid="33" grpId="1"/>
      <p:bldP spid="3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B2A15-3ADB-47E4-6FA0-058E7E4D6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THE COMPLEXITY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70933EA-2239-38B8-905B-918F3CB5F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9733" y="1571476"/>
            <a:ext cx="5588000" cy="200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Worst case Time complexity: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O(log n)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 case Time complexity: O(log n)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Best case Time complexity: O(log n)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 case Space complexity: O(n)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Worst case Space complexity: O(n)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689633"/>
      </p:ext>
    </p:extLst>
  </p:cSld>
  <p:clrMapOvr>
    <a:masterClrMapping/>
  </p:clrMapOvr>
  <p:transition spd="slow">
    <p:wip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5E886E-0CAC-BE0F-4F45-EDC87ABA214E}"/>
              </a:ext>
            </a:extLst>
          </p:cNvPr>
          <p:cNvSpPr/>
          <p:nvPr/>
        </p:nvSpPr>
        <p:spPr>
          <a:xfrm>
            <a:off x="1732729" y="1416121"/>
            <a:ext cx="56785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MAIN OPERATION: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83EE76-B40A-1F5E-9ADC-CF7FC05EDFA5}"/>
              </a:ext>
            </a:extLst>
          </p:cNvPr>
          <p:cNvSpPr/>
          <p:nvPr/>
        </p:nvSpPr>
        <p:spPr>
          <a:xfrm>
            <a:off x="2541061" y="2342385"/>
            <a:ext cx="37353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3"/>
                </a:solidFill>
              </a:rPr>
              <a:t>3</a:t>
            </a:r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. DELETION</a:t>
            </a:r>
          </a:p>
        </p:txBody>
      </p:sp>
    </p:spTree>
    <p:extLst>
      <p:ext uri="{BB962C8B-B14F-4D97-AF65-F5344CB8AC3E}">
        <p14:creationId xmlns:p14="http://schemas.microsoft.com/office/powerpoint/2010/main" val="3115480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FABD0-3ADB-335A-72EE-C24E22F6F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14" y="1975757"/>
            <a:ext cx="8246070" cy="2802718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 node can have a maximum of m children. </a:t>
            </a:r>
          </a:p>
          <a:p>
            <a:pPr algn="l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 node can contain a maximum of m – 1 keys. </a:t>
            </a:r>
          </a:p>
          <a:p>
            <a:pPr algn="l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 node should have a minimum of ⌈m/2⌉ children. </a:t>
            </a:r>
          </a:p>
          <a:p>
            <a:pPr algn="just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 node (except root node) should contain a minimum of ⌈m/2⌉ - 1 keys.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422D0B-D362-7BCF-58EA-8F346B2083F5}"/>
              </a:ext>
            </a:extLst>
          </p:cNvPr>
          <p:cNvSpPr/>
          <p:nvPr/>
        </p:nvSpPr>
        <p:spPr>
          <a:xfrm>
            <a:off x="1469811" y="691618"/>
            <a:ext cx="60574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REMIND: PROPERTY</a:t>
            </a:r>
            <a:endParaRPr 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94123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1B13-E55D-B2D7-06E4-CB6B3C6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358" y="122464"/>
            <a:ext cx="6805594" cy="725349"/>
          </a:xfrm>
        </p:spPr>
        <p:txBody>
          <a:bodyPr anchor="ctr">
            <a:normAutofit/>
          </a:bodyPr>
          <a:lstStyle/>
          <a:p>
            <a:r>
              <a:rPr lang="en-US" b="1" dirty="0"/>
              <a:t>ADDITIONAL TERMS: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EDAD73-C607-6066-121E-D7077D7C38AA}"/>
              </a:ext>
            </a:extLst>
          </p:cNvPr>
          <p:cNvSpPr txBox="1"/>
          <p:nvPr/>
        </p:nvSpPr>
        <p:spPr>
          <a:xfrm>
            <a:off x="1934936" y="963386"/>
            <a:ext cx="607422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8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Predecessor</a:t>
            </a:r>
            <a:b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largest key on the left child of a node is called its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predecessor.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8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Successor</a:t>
            </a:r>
            <a:b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smallest key on the right child of a node is called its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successor.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403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1B13-E55D-B2D7-06E4-CB6B3C6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678" y="0"/>
            <a:ext cx="6805594" cy="725349"/>
          </a:xfrm>
        </p:spPr>
        <p:txBody>
          <a:bodyPr anchor="ctr">
            <a:normAutofit/>
          </a:bodyPr>
          <a:lstStyle/>
          <a:p>
            <a:r>
              <a:rPr lang="en-US" b="1" dirty="0"/>
              <a:t>ADDITIONAL FUNCTION: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068C05-7DF1-673E-CB4E-D92781B10032}"/>
              </a:ext>
            </a:extLst>
          </p:cNvPr>
          <p:cNvSpPr/>
          <p:nvPr/>
        </p:nvSpPr>
        <p:spPr>
          <a:xfrm>
            <a:off x="1241014" y="635541"/>
            <a:ext cx="769428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cap="none" spc="0" dirty="0">
                <a:ln/>
                <a:solidFill>
                  <a:schemeClr val="accent4"/>
                </a:solidFill>
                <a:effectLst/>
              </a:rPr>
              <a:t>1. REMOVE A KEY IN LEAF NODE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6E8E64-7644-C7F6-AC40-32B66809F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r="33220" b="-10564"/>
          <a:stretch/>
        </p:blipFill>
        <p:spPr>
          <a:xfrm>
            <a:off x="237671" y="1551938"/>
            <a:ext cx="4334329" cy="29560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9E160D-F733-C189-68C0-775BA717367B}"/>
              </a:ext>
            </a:extLst>
          </p:cNvPr>
          <p:cNvSpPr txBox="1"/>
          <p:nvPr/>
        </p:nvSpPr>
        <p:spPr>
          <a:xfrm>
            <a:off x="3282043" y="1819834"/>
            <a:ext cx="5521097" cy="1539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>
              <a:lnSpc>
                <a:spcPct val="115000"/>
              </a:lnSpc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function will remove an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idx</a:t>
            </a:r>
            <a:r>
              <a:rPr lang="en-US" sz="2800" baseline="30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 in a leaf node and arrange other numbers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1312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29F15-913A-A5DD-8C00-9912BC573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343" y="324894"/>
            <a:ext cx="6466113" cy="725349"/>
          </a:xfrm>
        </p:spPr>
        <p:txBody>
          <a:bodyPr>
            <a:noAutofit/>
          </a:bodyPr>
          <a:lstStyle/>
          <a:p>
            <a:r>
              <a:rPr lang="en-US" sz="4800" b="1" dirty="0">
                <a:effectLst/>
              </a:rPr>
              <a:t>DEMONSTRATION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D0A920-29DF-B913-0812-F2EBB425D451}"/>
              </a:ext>
            </a:extLst>
          </p:cNvPr>
          <p:cNvSpPr/>
          <p:nvPr/>
        </p:nvSpPr>
        <p:spPr>
          <a:xfrm>
            <a:off x="2674482" y="1691358"/>
            <a:ext cx="896033" cy="7253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9888B09-EF06-0EF1-3932-41C0FA91ABB7}"/>
              </a:ext>
            </a:extLst>
          </p:cNvPr>
          <p:cNvSpPr/>
          <p:nvPr/>
        </p:nvSpPr>
        <p:spPr>
          <a:xfrm>
            <a:off x="3579358" y="1691358"/>
            <a:ext cx="896033" cy="7253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7CC28CF-C1C4-4889-33CE-9975C07B7E2A}"/>
              </a:ext>
            </a:extLst>
          </p:cNvPr>
          <p:cNvSpPr/>
          <p:nvPr/>
        </p:nvSpPr>
        <p:spPr>
          <a:xfrm>
            <a:off x="4466548" y="1691357"/>
            <a:ext cx="896033" cy="7253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43F88C7-50F7-9CDA-A3A0-207D0EE7B9A4}"/>
              </a:ext>
            </a:extLst>
          </p:cNvPr>
          <p:cNvSpPr/>
          <p:nvPr/>
        </p:nvSpPr>
        <p:spPr>
          <a:xfrm>
            <a:off x="6219146" y="1691357"/>
            <a:ext cx="896033" cy="7253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DB705AD-641B-3DB3-64A3-39122DD0640A}"/>
              </a:ext>
            </a:extLst>
          </p:cNvPr>
          <p:cNvSpPr/>
          <p:nvPr/>
        </p:nvSpPr>
        <p:spPr>
          <a:xfrm>
            <a:off x="5362581" y="1691358"/>
            <a:ext cx="856565" cy="7253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B4E660F-9626-2C13-59F7-DA4507D35876}"/>
              </a:ext>
            </a:extLst>
          </p:cNvPr>
          <p:cNvSpPr/>
          <p:nvPr/>
        </p:nvSpPr>
        <p:spPr>
          <a:xfrm>
            <a:off x="4475391" y="1691356"/>
            <a:ext cx="896033" cy="7253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FC94125-37D2-DD30-E356-65E817DB8529}"/>
              </a:ext>
            </a:extLst>
          </p:cNvPr>
          <p:cNvSpPr/>
          <p:nvPr/>
        </p:nvSpPr>
        <p:spPr>
          <a:xfrm>
            <a:off x="5380267" y="1691356"/>
            <a:ext cx="896033" cy="7253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556215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07407E-6 L -0.09584 -4.07407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92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07407E-6 L -0.09791 -0.0021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96" y="-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5" grpId="1" animBg="1"/>
      <p:bldP spid="26" grpId="0" animBg="1"/>
      <p:bldP spid="26" grpId="1" animBg="1"/>
      <p:bldP spid="30" grpId="0" animBg="1"/>
      <p:bldP spid="3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1B13-E55D-B2D7-06E4-CB6B3C6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678" y="0"/>
            <a:ext cx="6805594" cy="725349"/>
          </a:xfrm>
        </p:spPr>
        <p:txBody>
          <a:bodyPr anchor="ctr">
            <a:normAutofit/>
          </a:bodyPr>
          <a:lstStyle/>
          <a:p>
            <a:r>
              <a:rPr lang="en-US" b="1" dirty="0"/>
              <a:t>ADDITIONAL FUNCTION: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068C05-7DF1-673E-CB4E-D92781B10032}"/>
              </a:ext>
            </a:extLst>
          </p:cNvPr>
          <p:cNvSpPr/>
          <p:nvPr/>
        </p:nvSpPr>
        <p:spPr>
          <a:xfrm>
            <a:off x="2222678" y="562063"/>
            <a:ext cx="477226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cap="none" spc="0" dirty="0">
                <a:ln/>
                <a:solidFill>
                  <a:schemeClr val="accent4"/>
                </a:solidFill>
                <a:effectLst/>
              </a:rPr>
              <a:t>2. REPLACE A NODE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00997E-E536-07AD-08E7-38D619FA6F98}"/>
              </a:ext>
            </a:extLst>
          </p:cNvPr>
          <p:cNvSpPr txBox="1"/>
          <p:nvPr/>
        </p:nvSpPr>
        <p:spPr>
          <a:xfrm>
            <a:off x="4898571" y="3061784"/>
            <a:ext cx="38535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2: By a successor node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323D35-4D9C-0BBA-3F8B-B61A506306B8}"/>
              </a:ext>
            </a:extLst>
          </p:cNvPr>
          <p:cNvSpPr txBox="1"/>
          <p:nvPr/>
        </p:nvSpPr>
        <p:spPr>
          <a:xfrm>
            <a:off x="4898572" y="1416513"/>
            <a:ext cx="38535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1: By a predecessor node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6DD77C-2CE1-8044-C613-607940F1E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52" y="1267462"/>
            <a:ext cx="4447496" cy="331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31704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BB3D8-4C70-4994-8182-7C0F340E2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4344" y="406537"/>
            <a:ext cx="7220470" cy="232878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data structures for programming, we already learned about some data structures such as: binary tree and 2-3 tree, etc.; which are very useful for programming.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E67A619E-007A-45EA-888E-C96A0B524E7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278117" y="2626929"/>
            <a:ext cx="5943600" cy="2324100"/>
          </a:xfrm>
          <a:prstGeom prst="rect">
            <a:avLst/>
          </a:prstGeom>
          <a:ln/>
        </p:spPr>
      </p:pic>
      <p:pic>
        <p:nvPicPr>
          <p:cNvPr id="5" name="image6.png">
            <a:extLst>
              <a:ext uri="{FF2B5EF4-FFF2-40B4-BE49-F238E27FC236}">
                <a16:creationId xmlns:a16="http://schemas.microsoft.com/office/drawing/2014/main" id="{484B5680-E3F9-4F41-8516-B307CA20E65A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278117" y="2506279"/>
            <a:ext cx="5943600" cy="25654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04048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3.08642E-6 L 1.38889E-6 -0.0876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1B13-E55D-B2D7-06E4-CB6B3C6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5134" y="-109647"/>
            <a:ext cx="4437951" cy="725349"/>
          </a:xfrm>
        </p:spPr>
        <p:txBody>
          <a:bodyPr anchor="ctr">
            <a:normAutofit fontScale="90000"/>
          </a:bodyPr>
          <a:lstStyle/>
          <a:p>
            <a:r>
              <a:rPr lang="en-US" b="1" dirty="0"/>
              <a:t>ADDITIONAL FUNCTION: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068C05-7DF1-673E-CB4E-D92781B10032}"/>
              </a:ext>
            </a:extLst>
          </p:cNvPr>
          <p:cNvSpPr/>
          <p:nvPr/>
        </p:nvSpPr>
        <p:spPr>
          <a:xfrm>
            <a:off x="3733800" y="339110"/>
            <a:ext cx="5436953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cap="none" spc="0" dirty="0">
                <a:ln/>
                <a:solidFill>
                  <a:schemeClr val="accent4"/>
                </a:solidFill>
                <a:effectLst/>
              </a:rPr>
              <a:t>3. </a:t>
            </a:r>
            <a:r>
              <a:rPr lang="en-US" sz="4400" b="1" dirty="0">
                <a:ln/>
                <a:solidFill>
                  <a:schemeClr val="accent4"/>
                </a:solidFill>
              </a:rPr>
              <a:t>MERGE 2 CHILDREN</a:t>
            </a:r>
          </a:p>
          <a:p>
            <a:pPr algn="ctr"/>
            <a:r>
              <a:rPr lang="en-US" sz="4400" b="1" cap="none" spc="0" dirty="0">
                <a:ln/>
                <a:solidFill>
                  <a:schemeClr val="accent4"/>
                </a:solidFill>
                <a:effectLst/>
              </a:rPr>
              <a:t>OF A </a:t>
            </a:r>
            <a:r>
              <a:rPr lang="en-US" sz="4400" b="1" dirty="0">
                <a:ln/>
                <a:solidFill>
                  <a:schemeClr val="accent4"/>
                </a:solidFill>
              </a:rPr>
              <a:t>NODE</a:t>
            </a:r>
            <a:endParaRPr lang="en-US" sz="4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8AC5DF-7EAA-4C1E-1AA8-38DFA0794D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011" b="3009"/>
          <a:stretch/>
        </p:blipFill>
        <p:spPr>
          <a:xfrm>
            <a:off x="70370" y="339110"/>
            <a:ext cx="3489897" cy="47913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72DE42-7111-551B-1C72-6BD2BA48B583}"/>
              </a:ext>
            </a:extLst>
          </p:cNvPr>
          <p:cNvSpPr txBox="1"/>
          <p:nvPr/>
        </p:nvSpPr>
        <p:spPr>
          <a:xfrm>
            <a:off x="2369609" y="2031215"/>
            <a:ext cx="6644754" cy="1332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function will merge 2 </a:t>
            </a:r>
            <a:r>
              <a:rPr lang="en-US" sz="24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idx</a:t>
            </a:r>
            <a:r>
              <a:rPr lang="en-US" sz="2400" b="1" i="1" baseline="30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sz="2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(idx+1)</a:t>
            </a:r>
            <a:r>
              <a:rPr lang="en-US" sz="2400" b="1" i="1" baseline="30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sz="2400" b="1" i="1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children of a node into 1 child. Then, merge their children also. 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832569"/>
      </p:ext>
    </p:extLst>
  </p:cSld>
  <p:clrMapOvr>
    <a:masterClrMapping/>
  </p:clrMapOvr>
  <p:transition spd="slow">
    <p:push dir="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1B13-E55D-B2D7-06E4-CB6B3C6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5134" y="-109647"/>
            <a:ext cx="4437951" cy="725349"/>
          </a:xfrm>
        </p:spPr>
        <p:txBody>
          <a:bodyPr anchor="ctr">
            <a:normAutofit fontScale="90000"/>
          </a:bodyPr>
          <a:lstStyle/>
          <a:p>
            <a:r>
              <a:rPr lang="en-US" b="1" dirty="0"/>
              <a:t>ADDITIONAL FUNCTION: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068C05-7DF1-673E-CB4E-D92781B10032}"/>
              </a:ext>
            </a:extLst>
          </p:cNvPr>
          <p:cNvSpPr/>
          <p:nvPr/>
        </p:nvSpPr>
        <p:spPr>
          <a:xfrm>
            <a:off x="3733800" y="461888"/>
            <a:ext cx="5436953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/>
                <a:solidFill>
                  <a:schemeClr val="accent4"/>
                </a:solidFill>
              </a:rPr>
              <a:t>4</a:t>
            </a:r>
            <a:r>
              <a:rPr lang="en-US" sz="4400" b="1" cap="none" spc="0" dirty="0">
                <a:ln/>
                <a:solidFill>
                  <a:schemeClr val="accent4"/>
                </a:solidFill>
                <a:effectLst/>
              </a:rPr>
              <a:t>. RE</a:t>
            </a:r>
            <a:r>
              <a:rPr lang="en-US" sz="4400" b="1" dirty="0">
                <a:ln/>
                <a:solidFill>
                  <a:schemeClr val="accent4"/>
                </a:solidFill>
              </a:rPr>
              <a:t>MOVE A KEY IN AN INTERNAL NODE.</a:t>
            </a:r>
            <a:endParaRPr lang="en-US" sz="4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72DE42-7111-551B-1C72-6BD2BA48B583}"/>
              </a:ext>
            </a:extLst>
          </p:cNvPr>
          <p:cNvSpPr txBox="1"/>
          <p:nvPr/>
        </p:nvSpPr>
        <p:spPr>
          <a:xfrm>
            <a:off x="2830667" y="1719527"/>
            <a:ext cx="6644754" cy="417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 are 3 main cases for this operation:</a:t>
            </a:r>
            <a:endParaRPr lang="en-US" sz="2000" b="1" i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805B19-EE12-0389-9CD5-C3B6C29624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" r="31429"/>
          <a:stretch/>
        </p:blipFill>
        <p:spPr>
          <a:xfrm>
            <a:off x="0" y="339110"/>
            <a:ext cx="3733800" cy="48636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1FE032-7520-9506-8F8B-679984B89210}"/>
              </a:ext>
            </a:extLst>
          </p:cNvPr>
          <p:cNvSpPr txBox="1"/>
          <p:nvPr/>
        </p:nvSpPr>
        <p:spPr>
          <a:xfrm>
            <a:off x="3988703" y="2137077"/>
            <a:ext cx="4927146" cy="1022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The internal node, which is deleted, is replaced by an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inorder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predecessor if the left child has more than the minimum number of keys.</a:t>
            </a:r>
            <a:endParaRPr lang="en-US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03B16F6-9D0D-52CF-4B86-E6FB3B2EFFBA}"/>
              </a:ext>
            </a:extLst>
          </p:cNvPr>
          <p:cNvCxnSpPr>
            <a:cxnSpLocks/>
          </p:cNvCxnSpPr>
          <p:nvPr/>
        </p:nvCxnSpPr>
        <p:spPr>
          <a:xfrm>
            <a:off x="2971800" y="1996119"/>
            <a:ext cx="1167493" cy="3695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3EE40E7-ECFC-2558-76E0-757B030441A9}"/>
              </a:ext>
            </a:extLst>
          </p:cNvPr>
          <p:cNvSpPr txBox="1"/>
          <p:nvPr/>
        </p:nvSpPr>
        <p:spPr>
          <a:xfrm>
            <a:off x="3988703" y="2929514"/>
            <a:ext cx="4751614" cy="125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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internal node, which is deleted, is replaced by an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inorder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successor if the right child has more than the minimum number of keys.</a:t>
            </a:r>
            <a:endParaRPr lang="en-US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05025FF-276D-E09D-8345-AC8284464C7B}"/>
              </a:ext>
            </a:extLst>
          </p:cNvPr>
          <p:cNvCxnSpPr>
            <a:cxnSpLocks/>
          </p:cNvCxnSpPr>
          <p:nvPr/>
        </p:nvCxnSpPr>
        <p:spPr>
          <a:xfrm>
            <a:off x="2975426" y="3135900"/>
            <a:ext cx="116386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C8A244C-F185-556C-4EB2-36D6B69995D8}"/>
              </a:ext>
            </a:extLst>
          </p:cNvPr>
          <p:cNvSpPr txBox="1"/>
          <p:nvPr/>
        </p:nvSpPr>
        <p:spPr>
          <a:xfrm>
            <a:off x="4077856" y="3999417"/>
            <a:ext cx="4748840" cy="1022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If either child has exactly a minimum number of keys then, merge the left and the right children. </a:t>
            </a:r>
            <a:endParaRPr lang="en-US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1AFD9C9-ED81-53A2-B800-46CE7C886DF7}"/>
              </a:ext>
            </a:extLst>
          </p:cNvPr>
          <p:cNvCxnSpPr>
            <a:cxnSpLocks/>
          </p:cNvCxnSpPr>
          <p:nvPr/>
        </p:nvCxnSpPr>
        <p:spPr>
          <a:xfrm>
            <a:off x="2975426" y="4181716"/>
            <a:ext cx="116386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8230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3" grpId="0"/>
      <p:bldP spid="13" grpId="1"/>
      <p:bldP spid="1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1D973-BB45-1ABE-B9E5-01E1DA9DF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-161996"/>
            <a:ext cx="8229600" cy="8572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ADDITIONAL FUNCTION: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2DA2D8-1D99-56F4-072B-B62C04D94AE6}"/>
              </a:ext>
            </a:extLst>
          </p:cNvPr>
          <p:cNvSpPr/>
          <p:nvPr/>
        </p:nvSpPr>
        <p:spPr>
          <a:xfrm>
            <a:off x="1637126" y="405873"/>
            <a:ext cx="58697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5.BORROW A NODE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C2A165C-C0B6-883F-2906-AD1262A7D7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28001"/>
          <a:stretch/>
        </p:blipFill>
        <p:spPr>
          <a:xfrm>
            <a:off x="4399504" y="1162837"/>
            <a:ext cx="3446374" cy="38960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4F0B66-2336-A448-9064-5ADF1C89C7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508"/>
          <a:stretch/>
        </p:blipFill>
        <p:spPr>
          <a:xfrm>
            <a:off x="971549" y="1162836"/>
            <a:ext cx="3216729" cy="389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6980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1B13-E55D-B2D7-06E4-CB6B3C6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9649" y="0"/>
            <a:ext cx="4437951" cy="725349"/>
          </a:xfrm>
        </p:spPr>
        <p:txBody>
          <a:bodyPr anchor="ctr">
            <a:normAutofit fontScale="90000"/>
          </a:bodyPr>
          <a:lstStyle/>
          <a:p>
            <a:r>
              <a:rPr lang="en-US" b="1" dirty="0"/>
              <a:t>ADDITIONAL FUNCTION: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068C05-7DF1-673E-CB4E-D92781B10032}"/>
              </a:ext>
            </a:extLst>
          </p:cNvPr>
          <p:cNvSpPr/>
          <p:nvPr/>
        </p:nvSpPr>
        <p:spPr>
          <a:xfrm>
            <a:off x="1676400" y="461888"/>
            <a:ext cx="7494353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/>
                <a:solidFill>
                  <a:schemeClr val="accent4"/>
                </a:solidFill>
              </a:rPr>
              <a:t>5.BORROW A NODE FROM THE PREVIOUS AND NEXT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73A746-4D5C-4E0E-3EB1-88222EBE3718}"/>
              </a:ext>
            </a:extLst>
          </p:cNvPr>
          <p:cNvSpPr txBox="1"/>
          <p:nvPr/>
        </p:nvSpPr>
        <p:spPr>
          <a:xfrm>
            <a:off x="2273300" y="1898240"/>
            <a:ext cx="6413500" cy="2606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These 2 functions help us borrow the node from their children, the next children or the previous child of a key (for shorter, we can understand it as a left child or right child of a key) and keep the property of a B-tree after delete a node in a special case in the next part of the report.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625096"/>
      </p:ext>
    </p:extLst>
  </p:cSld>
  <p:clrMapOvr>
    <a:masterClrMapping/>
  </p:clrMapOvr>
  <p:transition spd="slow">
    <p:push dir="u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1B13-E55D-B2D7-06E4-CB6B3C6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5134" y="-109647"/>
            <a:ext cx="4437951" cy="725349"/>
          </a:xfrm>
        </p:spPr>
        <p:txBody>
          <a:bodyPr anchor="ctr">
            <a:normAutofit fontScale="90000"/>
          </a:bodyPr>
          <a:lstStyle/>
          <a:p>
            <a:r>
              <a:rPr lang="en-US" b="1" dirty="0"/>
              <a:t>ADDITIONAL FUNCTION: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068C05-7DF1-673E-CB4E-D92781B10032}"/>
              </a:ext>
            </a:extLst>
          </p:cNvPr>
          <p:cNvSpPr/>
          <p:nvPr/>
        </p:nvSpPr>
        <p:spPr>
          <a:xfrm>
            <a:off x="3733800" y="461888"/>
            <a:ext cx="5436953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/>
                <a:solidFill>
                  <a:schemeClr val="accent4"/>
                </a:solidFill>
              </a:rPr>
              <a:t>6</a:t>
            </a:r>
            <a:r>
              <a:rPr lang="en-US" sz="4400" b="1" cap="none" spc="0" dirty="0">
                <a:ln/>
                <a:solidFill>
                  <a:schemeClr val="accent4"/>
                </a:solidFill>
                <a:effectLst/>
              </a:rPr>
              <a:t>. FILL A NODE AFTER DELETE: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BD9FB73-5630-9F94-B444-985FD47D66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855"/>
          <a:stretch/>
        </p:blipFill>
        <p:spPr>
          <a:xfrm>
            <a:off x="0" y="1275708"/>
            <a:ext cx="4480560" cy="391871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6263603-739A-EDD1-A6EF-467FAA5A416F}"/>
              </a:ext>
            </a:extLst>
          </p:cNvPr>
          <p:cNvSpPr txBox="1"/>
          <p:nvPr/>
        </p:nvSpPr>
        <p:spPr>
          <a:xfrm>
            <a:off x="4573353" y="1908438"/>
            <a:ext cx="4597400" cy="3031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After delete a node, there may be some empty space in tree, and we need to fill it to make the tree look “fully”.  The main idea of this function is borrowing a spare key from the next or previous children or merge 2 children into 1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634803"/>
      </p:ext>
    </p:extLst>
  </p:cSld>
  <p:clrMapOvr>
    <a:masterClrMapping/>
  </p:clrMapOvr>
  <p:transition spd="slow">
    <p:push dir="u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9C42D-030E-B079-136B-675460797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OPERATION FOR DELETION: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E627F-2EBA-8635-E63E-18F77B405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So, after these supporting functions, now we go to the main algorithm and operation of delete a number in B-tree, along with example to illustrate:</a:t>
            </a:r>
            <a:endParaRPr lang="en-US" sz="2400" b="1" i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Case 1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The key does not exist in the B-tree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100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It’s easy, no work for that case.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3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225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493B2625-11A7-F260-8E9F-769A6084514E}"/>
              </a:ext>
            </a:extLst>
          </p:cNvPr>
          <p:cNvSpPr/>
          <p:nvPr/>
        </p:nvSpPr>
        <p:spPr>
          <a:xfrm>
            <a:off x="4220935" y="810760"/>
            <a:ext cx="4825093" cy="2571750"/>
          </a:xfrm>
          <a:prstGeom prst="wedgeEllipseCallout">
            <a:avLst>
              <a:gd name="adj1" fmla="val -74543"/>
              <a:gd name="adj2" fmla="val 9484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consider this B-tree for all of case in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 2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 3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Taking Notes Chicken">
            <a:extLst>
              <a:ext uri="{FF2B5EF4-FFF2-40B4-BE49-F238E27FC236}">
                <a16:creationId xmlns:a16="http://schemas.microsoft.com/office/drawing/2014/main" id="{6899A606-50B4-B4BA-C69D-917B0A65FE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321" y="818924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775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C05FF8B-9560-E15E-1CB8-E6C74F947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858518"/>
            <a:ext cx="8259098" cy="763526"/>
          </a:xfrm>
        </p:spPr>
        <p:txBody>
          <a:bodyPr>
            <a:normAutofit/>
          </a:bodyPr>
          <a:lstStyle/>
          <a:p>
            <a:r>
              <a:rPr lang="en-US" sz="4400" dirty="0"/>
              <a:t>B-TREE – DEGREE: 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C533BB-1889-A0A5-4199-0D6DB4BE6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0226" y="2105032"/>
            <a:ext cx="8246070" cy="25768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52259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877C2-64F8-807A-4BAB-A579EC320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4578" y="1229859"/>
            <a:ext cx="7002851" cy="30727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Case 2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 The key in the leaf node.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deletion of the key does not violate the property of the minimum number of keys a node should hold. Then just remove it as normal.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A3B54F-90BE-0C92-99BD-657936A39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rmAutofit/>
          </a:bodyPr>
          <a:lstStyle/>
          <a:p>
            <a:r>
              <a:rPr lang="en-US" sz="4000" b="1" dirty="0"/>
              <a:t>OPERATION FOR DELETION:</a:t>
            </a:r>
          </a:p>
        </p:txBody>
      </p:sp>
    </p:spTree>
    <p:extLst>
      <p:ext uri="{BB962C8B-B14F-4D97-AF65-F5344CB8AC3E}">
        <p14:creationId xmlns:p14="http://schemas.microsoft.com/office/powerpoint/2010/main" val="28848130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5021FD-C30B-CE81-F433-A4B5BE187549}"/>
              </a:ext>
            </a:extLst>
          </p:cNvPr>
          <p:cNvSpPr/>
          <p:nvPr/>
        </p:nvSpPr>
        <p:spPr>
          <a:xfrm>
            <a:off x="3252106" y="139262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EEA93B-A7E6-4A49-24D6-CA2AD8A1135E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1604936" y="1941958"/>
            <a:ext cx="1647170" cy="71111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4D3E8C6-9FF0-604D-0FF8-D1778309C4E4}"/>
              </a:ext>
            </a:extLst>
          </p:cNvPr>
          <p:cNvSpPr/>
          <p:nvPr/>
        </p:nvSpPr>
        <p:spPr>
          <a:xfrm>
            <a:off x="3912053" y="139262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E6BCF7-8A04-574A-6A01-86CE601BACF3}"/>
              </a:ext>
            </a:extLst>
          </p:cNvPr>
          <p:cNvCxnSpPr>
            <a:cxnSpLocks/>
          </p:cNvCxnSpPr>
          <p:nvPr/>
        </p:nvCxnSpPr>
        <p:spPr>
          <a:xfrm flipH="1">
            <a:off x="436082" y="3212330"/>
            <a:ext cx="838880" cy="63472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33F8ED2-4B38-608F-9135-BD38434FBCF1}"/>
              </a:ext>
            </a:extLst>
          </p:cNvPr>
          <p:cNvSpPr/>
          <p:nvPr/>
        </p:nvSpPr>
        <p:spPr>
          <a:xfrm>
            <a:off x="7507104" y="267488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60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35F996-3070-C541-BAE9-E5637E90E36A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1636233" y="3259906"/>
            <a:ext cx="262619" cy="59289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F402194-3E9E-7FA5-2B4A-D51CD80B6F88}"/>
              </a:ext>
            </a:extLst>
          </p:cNvPr>
          <p:cNvSpPr/>
          <p:nvPr/>
        </p:nvSpPr>
        <p:spPr>
          <a:xfrm>
            <a:off x="6847157" y="267609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7B430B-E0F1-265D-C03B-244533F3281A}"/>
              </a:ext>
            </a:extLst>
          </p:cNvPr>
          <p:cNvCxnSpPr>
            <a:cxnSpLocks/>
          </p:cNvCxnSpPr>
          <p:nvPr/>
        </p:nvCxnSpPr>
        <p:spPr>
          <a:xfrm flipH="1">
            <a:off x="2941775" y="3235346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C3EB286-08AE-B96E-B98D-ADFF6EEA32EF}"/>
              </a:ext>
            </a:extLst>
          </p:cNvPr>
          <p:cNvSpPr/>
          <p:nvPr/>
        </p:nvSpPr>
        <p:spPr>
          <a:xfrm>
            <a:off x="6449395" y="384368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97729F-63BE-2DA3-362D-046E6747C754}"/>
              </a:ext>
            </a:extLst>
          </p:cNvPr>
          <p:cNvCxnSpPr>
            <a:cxnSpLocks/>
          </p:cNvCxnSpPr>
          <p:nvPr/>
        </p:nvCxnSpPr>
        <p:spPr>
          <a:xfrm>
            <a:off x="3912053" y="1960091"/>
            <a:ext cx="184075" cy="692986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05C090A-D4C4-7468-2323-838CC97D9F85}"/>
              </a:ext>
            </a:extLst>
          </p:cNvPr>
          <p:cNvSpPr/>
          <p:nvPr/>
        </p:nvSpPr>
        <p:spPr>
          <a:xfrm>
            <a:off x="1274962" y="265307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945494-4F9F-E8AA-C9BF-47B3959344AB}"/>
              </a:ext>
            </a:extLst>
          </p:cNvPr>
          <p:cNvSpPr/>
          <p:nvPr/>
        </p:nvSpPr>
        <p:spPr>
          <a:xfrm>
            <a:off x="106109" y="384705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542C1A-70EE-80CC-38C3-BF446E96572E}"/>
              </a:ext>
            </a:extLst>
          </p:cNvPr>
          <p:cNvSpPr/>
          <p:nvPr/>
        </p:nvSpPr>
        <p:spPr>
          <a:xfrm>
            <a:off x="1306259" y="385280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EF16B7-4211-A7ED-77C3-45BD61B0F97D}"/>
              </a:ext>
            </a:extLst>
          </p:cNvPr>
          <p:cNvSpPr/>
          <p:nvPr/>
        </p:nvSpPr>
        <p:spPr>
          <a:xfrm>
            <a:off x="3436954" y="267609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84C6A4-C345-2A8C-4B6C-8B57F83987B7}"/>
              </a:ext>
            </a:extLst>
          </p:cNvPr>
          <p:cNvSpPr/>
          <p:nvPr/>
        </p:nvSpPr>
        <p:spPr>
          <a:xfrm>
            <a:off x="4096901" y="267609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8E0DE1-5639-443A-7440-3B68A8967E4C}"/>
              </a:ext>
            </a:extLst>
          </p:cNvPr>
          <p:cNvSpPr/>
          <p:nvPr/>
        </p:nvSpPr>
        <p:spPr>
          <a:xfrm>
            <a:off x="2355556" y="385280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E724B6-F145-2E44-9A68-2218F5D29599}"/>
              </a:ext>
            </a:extLst>
          </p:cNvPr>
          <p:cNvSpPr/>
          <p:nvPr/>
        </p:nvSpPr>
        <p:spPr>
          <a:xfrm>
            <a:off x="3016175" y="385280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85A1BE-76B1-8BC6-07FC-179611D88A40}"/>
              </a:ext>
            </a:extLst>
          </p:cNvPr>
          <p:cNvSpPr/>
          <p:nvPr/>
        </p:nvSpPr>
        <p:spPr>
          <a:xfrm>
            <a:off x="5400145" y="385280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63B5A1-7556-116D-6663-F0006AEA6C75}"/>
              </a:ext>
            </a:extLst>
          </p:cNvPr>
          <p:cNvSpPr/>
          <p:nvPr/>
        </p:nvSpPr>
        <p:spPr>
          <a:xfrm>
            <a:off x="3878186" y="385280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53775E-59C4-32C8-489E-E7A1D34F3192}"/>
              </a:ext>
            </a:extLst>
          </p:cNvPr>
          <p:cNvSpPr/>
          <p:nvPr/>
        </p:nvSpPr>
        <p:spPr>
          <a:xfrm>
            <a:off x="4538133" y="385280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8F1F90F-FAC1-EBB0-7948-905475B7E175}"/>
              </a:ext>
            </a:extLst>
          </p:cNvPr>
          <p:cNvCxnSpPr>
            <a:cxnSpLocks/>
          </p:cNvCxnSpPr>
          <p:nvPr/>
        </p:nvCxnSpPr>
        <p:spPr>
          <a:xfrm>
            <a:off x="4756848" y="3246398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035D2EB-3FDF-06D2-3763-B07A6EDD0111}"/>
              </a:ext>
            </a:extLst>
          </p:cNvPr>
          <p:cNvCxnSpPr>
            <a:cxnSpLocks/>
          </p:cNvCxnSpPr>
          <p:nvPr/>
        </p:nvCxnSpPr>
        <p:spPr>
          <a:xfrm>
            <a:off x="4096128" y="3235346"/>
            <a:ext cx="330746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9516D451-C34A-614B-D884-501DDB26E8B3}"/>
              </a:ext>
            </a:extLst>
          </p:cNvPr>
          <p:cNvSpPr/>
          <p:nvPr/>
        </p:nvSpPr>
        <p:spPr>
          <a:xfrm>
            <a:off x="7368740" y="385280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9B5A4A8-B0B8-2DC5-039D-F668269523B8}"/>
              </a:ext>
            </a:extLst>
          </p:cNvPr>
          <p:cNvSpPr/>
          <p:nvPr/>
        </p:nvSpPr>
        <p:spPr>
          <a:xfrm>
            <a:off x="8269330" y="385280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70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C557C0B-A378-71FC-44E8-01823AFB6EEF}"/>
              </a:ext>
            </a:extLst>
          </p:cNvPr>
          <p:cNvCxnSpPr>
            <a:cxnSpLocks/>
          </p:cNvCxnSpPr>
          <p:nvPr/>
        </p:nvCxnSpPr>
        <p:spPr>
          <a:xfrm>
            <a:off x="4572000" y="1941958"/>
            <a:ext cx="2888777" cy="732927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B18D945-C99C-F000-733E-B18B5FCB09FF}"/>
              </a:ext>
            </a:extLst>
          </p:cNvPr>
          <p:cNvCxnSpPr>
            <a:cxnSpLocks/>
          </p:cNvCxnSpPr>
          <p:nvPr/>
        </p:nvCxnSpPr>
        <p:spPr>
          <a:xfrm>
            <a:off x="7838324" y="3229493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9F833E-3FC3-BC3C-DD48-1E8A4AACDF3F}"/>
              </a:ext>
            </a:extLst>
          </p:cNvPr>
          <p:cNvCxnSpPr>
            <a:cxnSpLocks/>
          </p:cNvCxnSpPr>
          <p:nvPr/>
        </p:nvCxnSpPr>
        <p:spPr>
          <a:xfrm>
            <a:off x="7481258" y="3238846"/>
            <a:ext cx="314583" cy="61680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3C5D103-A9E1-E207-43FA-FC71F237A272}"/>
              </a:ext>
            </a:extLst>
          </p:cNvPr>
          <p:cNvCxnSpPr>
            <a:cxnSpLocks/>
          </p:cNvCxnSpPr>
          <p:nvPr/>
        </p:nvCxnSpPr>
        <p:spPr>
          <a:xfrm flipH="1">
            <a:off x="6640782" y="3215697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F8AF255-EFC8-93D2-7C59-F96AEF682706}"/>
              </a:ext>
            </a:extLst>
          </p:cNvPr>
          <p:cNvSpPr txBox="1"/>
          <p:nvPr/>
        </p:nvSpPr>
        <p:spPr>
          <a:xfrm>
            <a:off x="4572000" y="759635"/>
            <a:ext cx="414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EXAMPLE: DELETE 32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930449-BAC0-CB35-4343-101E86A384FC}"/>
              </a:ext>
            </a:extLst>
          </p:cNvPr>
          <p:cNvSpPr/>
          <p:nvPr/>
        </p:nvSpPr>
        <p:spPr>
          <a:xfrm>
            <a:off x="4176683" y="384705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31077316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7" grpId="1" animBg="1"/>
      <p:bldP spid="3" grpId="0"/>
      <p:bldP spid="3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B59FD-2A69-40C1-9716-9E4F9ADD7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773" y="548878"/>
            <a:ext cx="3882477" cy="871538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GENERALIZE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D0E89B-8D07-475E-A958-0BA8D3B5E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9545" y="1420416"/>
            <a:ext cx="3523593" cy="3518297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come to the generalized form of these data structures, which is called: M-Way tree. </a:t>
            </a:r>
          </a:p>
          <a:p>
            <a:pPr algn="just"/>
            <a:r>
              <a:rPr lang="en-US" sz="24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3-Ways Tree</a:t>
            </a:r>
          </a:p>
        </p:txBody>
      </p:sp>
      <p:pic>
        <p:nvPicPr>
          <p:cNvPr id="5" name="image10.png">
            <a:extLst>
              <a:ext uri="{FF2B5EF4-FFF2-40B4-BE49-F238E27FC236}">
                <a16:creationId xmlns:a16="http://schemas.microsoft.com/office/drawing/2014/main" id="{ABF8B9FF-6CF3-4C98-ABD9-FA55D13DD282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039005" y="630621"/>
            <a:ext cx="4955222" cy="344302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19618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877C2-64F8-807A-4BAB-A579EC320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4578" y="1229858"/>
            <a:ext cx="7141643" cy="37095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Case 2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 The key in the leaf node.</a:t>
            </a:r>
          </a:p>
          <a:p>
            <a:pPr lvl="1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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deletion of the key violates the property of the minimum number of keys a node should hold. In this case, we </a:t>
            </a:r>
            <a:r>
              <a:rPr lang="en-US" sz="20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borrow a key from its immediate neighboring sibling node in the order of left to right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.</a:t>
            </a:r>
            <a:endParaRPr lang="en-US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2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First, visit the immediate left sibling. If the left sibling node has more than a minimum number of keys, then borrow a key from this node.</a:t>
            </a:r>
            <a:endParaRPr lang="en-US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2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Else, check to borrow from the immediate right sibling node.</a:t>
            </a:r>
            <a:endParaRPr lang="en-US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A3B54F-90BE-0C92-99BD-657936A39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rmAutofit/>
          </a:bodyPr>
          <a:lstStyle/>
          <a:p>
            <a:r>
              <a:rPr lang="en-US" sz="4000" b="1" dirty="0"/>
              <a:t>OPERATION FOR DELETION:</a:t>
            </a:r>
          </a:p>
        </p:txBody>
      </p:sp>
    </p:spTree>
    <p:extLst>
      <p:ext uri="{BB962C8B-B14F-4D97-AF65-F5344CB8AC3E}">
        <p14:creationId xmlns:p14="http://schemas.microsoft.com/office/powerpoint/2010/main" val="2627851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5021FD-C30B-CE81-F433-A4B5BE187549}"/>
              </a:ext>
            </a:extLst>
          </p:cNvPr>
          <p:cNvSpPr/>
          <p:nvPr/>
        </p:nvSpPr>
        <p:spPr>
          <a:xfrm>
            <a:off x="3323572" y="159673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EEA93B-A7E6-4A49-24D6-CA2AD8A1135E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1676402" y="2146065"/>
            <a:ext cx="1647170" cy="71111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4D3E8C6-9FF0-604D-0FF8-D1778309C4E4}"/>
              </a:ext>
            </a:extLst>
          </p:cNvPr>
          <p:cNvSpPr/>
          <p:nvPr/>
        </p:nvSpPr>
        <p:spPr>
          <a:xfrm>
            <a:off x="3983519" y="159673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E6BCF7-8A04-574A-6A01-86CE601BACF3}"/>
              </a:ext>
            </a:extLst>
          </p:cNvPr>
          <p:cNvCxnSpPr>
            <a:cxnSpLocks/>
          </p:cNvCxnSpPr>
          <p:nvPr/>
        </p:nvCxnSpPr>
        <p:spPr>
          <a:xfrm flipH="1">
            <a:off x="507548" y="3416437"/>
            <a:ext cx="838880" cy="63472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33F8ED2-4B38-608F-9135-BD38434FBCF1}"/>
              </a:ext>
            </a:extLst>
          </p:cNvPr>
          <p:cNvSpPr/>
          <p:nvPr/>
        </p:nvSpPr>
        <p:spPr>
          <a:xfrm>
            <a:off x="7578570" y="287899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60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35F996-3070-C541-BAE9-E5637E90E36A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1707699" y="3464013"/>
            <a:ext cx="262619" cy="59289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F402194-3E9E-7FA5-2B4A-D51CD80B6F88}"/>
              </a:ext>
            </a:extLst>
          </p:cNvPr>
          <p:cNvSpPr/>
          <p:nvPr/>
        </p:nvSpPr>
        <p:spPr>
          <a:xfrm>
            <a:off x="6918623" y="288020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7B430B-E0F1-265D-C03B-244533F3281A}"/>
              </a:ext>
            </a:extLst>
          </p:cNvPr>
          <p:cNvCxnSpPr>
            <a:cxnSpLocks/>
          </p:cNvCxnSpPr>
          <p:nvPr/>
        </p:nvCxnSpPr>
        <p:spPr>
          <a:xfrm flipH="1">
            <a:off x="3013241" y="3439453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C3EB286-08AE-B96E-B98D-ADFF6EEA32EF}"/>
              </a:ext>
            </a:extLst>
          </p:cNvPr>
          <p:cNvSpPr/>
          <p:nvPr/>
        </p:nvSpPr>
        <p:spPr>
          <a:xfrm>
            <a:off x="6520861" y="4047791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97729F-63BE-2DA3-362D-046E6747C754}"/>
              </a:ext>
            </a:extLst>
          </p:cNvPr>
          <p:cNvCxnSpPr>
            <a:cxnSpLocks/>
          </p:cNvCxnSpPr>
          <p:nvPr/>
        </p:nvCxnSpPr>
        <p:spPr>
          <a:xfrm>
            <a:off x="3983519" y="2164198"/>
            <a:ext cx="184075" cy="692986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05C090A-D4C4-7468-2323-838CC97D9F85}"/>
              </a:ext>
            </a:extLst>
          </p:cNvPr>
          <p:cNvSpPr/>
          <p:nvPr/>
        </p:nvSpPr>
        <p:spPr>
          <a:xfrm>
            <a:off x="1346428" y="285718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945494-4F9F-E8AA-C9BF-47B3959344AB}"/>
              </a:ext>
            </a:extLst>
          </p:cNvPr>
          <p:cNvSpPr/>
          <p:nvPr/>
        </p:nvSpPr>
        <p:spPr>
          <a:xfrm>
            <a:off x="177575" y="405115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542C1A-70EE-80CC-38C3-BF446E96572E}"/>
              </a:ext>
            </a:extLst>
          </p:cNvPr>
          <p:cNvSpPr/>
          <p:nvPr/>
        </p:nvSpPr>
        <p:spPr>
          <a:xfrm>
            <a:off x="1377725" y="405691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EF16B7-4211-A7ED-77C3-45BD61B0F97D}"/>
              </a:ext>
            </a:extLst>
          </p:cNvPr>
          <p:cNvSpPr/>
          <p:nvPr/>
        </p:nvSpPr>
        <p:spPr>
          <a:xfrm>
            <a:off x="3508420" y="288020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84C6A4-C345-2A8C-4B6C-8B57F83987B7}"/>
              </a:ext>
            </a:extLst>
          </p:cNvPr>
          <p:cNvSpPr/>
          <p:nvPr/>
        </p:nvSpPr>
        <p:spPr>
          <a:xfrm>
            <a:off x="4168367" y="288020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8E0DE1-5639-443A-7440-3B68A8967E4C}"/>
              </a:ext>
            </a:extLst>
          </p:cNvPr>
          <p:cNvSpPr/>
          <p:nvPr/>
        </p:nvSpPr>
        <p:spPr>
          <a:xfrm>
            <a:off x="2427022" y="405691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E724B6-F145-2E44-9A68-2218F5D29599}"/>
              </a:ext>
            </a:extLst>
          </p:cNvPr>
          <p:cNvSpPr/>
          <p:nvPr/>
        </p:nvSpPr>
        <p:spPr>
          <a:xfrm>
            <a:off x="3087641" y="405691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85A1BE-76B1-8BC6-07FC-179611D88A40}"/>
              </a:ext>
            </a:extLst>
          </p:cNvPr>
          <p:cNvSpPr/>
          <p:nvPr/>
        </p:nvSpPr>
        <p:spPr>
          <a:xfrm>
            <a:off x="5471611" y="405691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63B5A1-7556-116D-6663-F0006AEA6C75}"/>
              </a:ext>
            </a:extLst>
          </p:cNvPr>
          <p:cNvSpPr/>
          <p:nvPr/>
        </p:nvSpPr>
        <p:spPr>
          <a:xfrm>
            <a:off x="3949652" y="405691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53775E-59C4-32C8-489E-E7A1D34F3192}"/>
              </a:ext>
            </a:extLst>
          </p:cNvPr>
          <p:cNvSpPr/>
          <p:nvPr/>
        </p:nvSpPr>
        <p:spPr>
          <a:xfrm>
            <a:off x="4609599" y="405691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8F1F90F-FAC1-EBB0-7948-905475B7E175}"/>
              </a:ext>
            </a:extLst>
          </p:cNvPr>
          <p:cNvCxnSpPr>
            <a:cxnSpLocks/>
          </p:cNvCxnSpPr>
          <p:nvPr/>
        </p:nvCxnSpPr>
        <p:spPr>
          <a:xfrm>
            <a:off x="4828314" y="3450505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035D2EB-3FDF-06D2-3763-B07A6EDD0111}"/>
              </a:ext>
            </a:extLst>
          </p:cNvPr>
          <p:cNvCxnSpPr>
            <a:cxnSpLocks/>
          </p:cNvCxnSpPr>
          <p:nvPr/>
        </p:nvCxnSpPr>
        <p:spPr>
          <a:xfrm>
            <a:off x="4167594" y="3439453"/>
            <a:ext cx="330746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9516D451-C34A-614B-D884-501DDB26E8B3}"/>
              </a:ext>
            </a:extLst>
          </p:cNvPr>
          <p:cNvSpPr/>
          <p:nvPr/>
        </p:nvSpPr>
        <p:spPr>
          <a:xfrm>
            <a:off x="7440206" y="4056911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9B5A4A8-B0B8-2DC5-039D-F668269523B8}"/>
              </a:ext>
            </a:extLst>
          </p:cNvPr>
          <p:cNvSpPr/>
          <p:nvPr/>
        </p:nvSpPr>
        <p:spPr>
          <a:xfrm>
            <a:off x="8340796" y="4056911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70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C557C0B-A378-71FC-44E8-01823AFB6EEF}"/>
              </a:ext>
            </a:extLst>
          </p:cNvPr>
          <p:cNvCxnSpPr>
            <a:cxnSpLocks/>
          </p:cNvCxnSpPr>
          <p:nvPr/>
        </p:nvCxnSpPr>
        <p:spPr>
          <a:xfrm>
            <a:off x="4643466" y="2146065"/>
            <a:ext cx="2888777" cy="732927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B18D945-C99C-F000-733E-B18B5FCB09FF}"/>
              </a:ext>
            </a:extLst>
          </p:cNvPr>
          <p:cNvCxnSpPr>
            <a:cxnSpLocks/>
          </p:cNvCxnSpPr>
          <p:nvPr/>
        </p:nvCxnSpPr>
        <p:spPr>
          <a:xfrm>
            <a:off x="7909790" y="3433600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9F833E-3FC3-BC3C-DD48-1E8A4AACDF3F}"/>
              </a:ext>
            </a:extLst>
          </p:cNvPr>
          <p:cNvCxnSpPr>
            <a:cxnSpLocks/>
          </p:cNvCxnSpPr>
          <p:nvPr/>
        </p:nvCxnSpPr>
        <p:spPr>
          <a:xfrm>
            <a:off x="7552724" y="3442953"/>
            <a:ext cx="314583" cy="61680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3C5D103-A9E1-E207-43FA-FC71F237A272}"/>
              </a:ext>
            </a:extLst>
          </p:cNvPr>
          <p:cNvCxnSpPr>
            <a:cxnSpLocks/>
          </p:cNvCxnSpPr>
          <p:nvPr/>
        </p:nvCxnSpPr>
        <p:spPr>
          <a:xfrm flipH="1">
            <a:off x="6712248" y="3419804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882FFEA-AB06-B9FA-F6E8-4A29770D2EE6}"/>
              </a:ext>
            </a:extLst>
          </p:cNvPr>
          <p:cNvSpPr txBox="1"/>
          <p:nvPr/>
        </p:nvSpPr>
        <p:spPr>
          <a:xfrm>
            <a:off x="4828314" y="852912"/>
            <a:ext cx="414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EXAMPLE: DELETE 35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E2518F6-70D0-4EA2-60D4-F8B44256DCC8}"/>
              </a:ext>
            </a:extLst>
          </p:cNvPr>
          <p:cNvCxnSpPr>
            <a:cxnSpLocks/>
          </p:cNvCxnSpPr>
          <p:nvPr/>
        </p:nvCxnSpPr>
        <p:spPr>
          <a:xfrm>
            <a:off x="4768475" y="3428321"/>
            <a:ext cx="1033109" cy="65637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374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" presetClass="emph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23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25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4.16667E-6 1.23457E-7 L -0.04826 -0.22901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-114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46914E-6 L 0.14323 0.23179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53" y="1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5" grpId="0" animBg="1"/>
      <p:bldP spid="35" grpId="1" animBg="1"/>
      <p:bldP spid="37" grpId="0" animBg="1"/>
      <p:bldP spid="30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877C2-64F8-807A-4BAB-A579EC320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4578" y="1229858"/>
            <a:ext cx="7141643" cy="37095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Case 2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 The key in the leaf node.</a:t>
            </a:r>
          </a:p>
          <a:p>
            <a:pPr lvl="1" indent="-342900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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both the immediate sibling nodes already have a minimum number of keys, then merge the node with either the left sibling node or the right sibling node. This merging is done through the parent node.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A3B54F-90BE-0C92-99BD-657936A39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rmAutofit/>
          </a:bodyPr>
          <a:lstStyle/>
          <a:p>
            <a:r>
              <a:rPr lang="en-US" sz="4000" b="1" dirty="0"/>
              <a:t>OPERATION FOR DELETION:</a:t>
            </a:r>
          </a:p>
        </p:txBody>
      </p:sp>
    </p:spTree>
    <p:extLst>
      <p:ext uri="{BB962C8B-B14F-4D97-AF65-F5344CB8AC3E}">
        <p14:creationId xmlns:p14="http://schemas.microsoft.com/office/powerpoint/2010/main" val="1518033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5021FD-C30B-CE81-F433-A4B5BE187549}"/>
              </a:ext>
            </a:extLst>
          </p:cNvPr>
          <p:cNvSpPr/>
          <p:nvPr/>
        </p:nvSpPr>
        <p:spPr>
          <a:xfrm>
            <a:off x="3250094" y="169470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EEA93B-A7E6-4A49-24D6-CA2AD8A1135E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1602924" y="2244036"/>
            <a:ext cx="1647170" cy="71111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4D3E8C6-9FF0-604D-0FF8-D1778309C4E4}"/>
              </a:ext>
            </a:extLst>
          </p:cNvPr>
          <p:cNvSpPr/>
          <p:nvPr/>
        </p:nvSpPr>
        <p:spPr>
          <a:xfrm>
            <a:off x="3910041" y="169470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E6BCF7-8A04-574A-6A01-86CE601BACF3}"/>
              </a:ext>
            </a:extLst>
          </p:cNvPr>
          <p:cNvCxnSpPr>
            <a:cxnSpLocks/>
          </p:cNvCxnSpPr>
          <p:nvPr/>
        </p:nvCxnSpPr>
        <p:spPr>
          <a:xfrm flipH="1">
            <a:off x="434070" y="3514408"/>
            <a:ext cx="838880" cy="63472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33F8ED2-4B38-608F-9135-BD38434FBCF1}"/>
              </a:ext>
            </a:extLst>
          </p:cNvPr>
          <p:cNvSpPr/>
          <p:nvPr/>
        </p:nvSpPr>
        <p:spPr>
          <a:xfrm>
            <a:off x="7505092" y="297696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60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35F996-3070-C541-BAE9-E5637E90E36A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1634221" y="3561984"/>
            <a:ext cx="262619" cy="59289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F402194-3E9E-7FA5-2B4A-D51CD80B6F88}"/>
              </a:ext>
            </a:extLst>
          </p:cNvPr>
          <p:cNvSpPr/>
          <p:nvPr/>
        </p:nvSpPr>
        <p:spPr>
          <a:xfrm>
            <a:off x="6845145" y="2978171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7B430B-E0F1-265D-C03B-244533F3281A}"/>
              </a:ext>
            </a:extLst>
          </p:cNvPr>
          <p:cNvCxnSpPr>
            <a:cxnSpLocks/>
          </p:cNvCxnSpPr>
          <p:nvPr/>
        </p:nvCxnSpPr>
        <p:spPr>
          <a:xfrm flipH="1">
            <a:off x="2939763" y="3537424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C3EB286-08AE-B96E-B98D-ADFF6EEA32EF}"/>
              </a:ext>
            </a:extLst>
          </p:cNvPr>
          <p:cNvSpPr/>
          <p:nvPr/>
        </p:nvSpPr>
        <p:spPr>
          <a:xfrm>
            <a:off x="6447383" y="414576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97729F-63BE-2DA3-362D-046E6747C754}"/>
              </a:ext>
            </a:extLst>
          </p:cNvPr>
          <p:cNvCxnSpPr>
            <a:cxnSpLocks/>
          </p:cNvCxnSpPr>
          <p:nvPr/>
        </p:nvCxnSpPr>
        <p:spPr>
          <a:xfrm>
            <a:off x="3910041" y="2262169"/>
            <a:ext cx="184075" cy="692986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05C090A-D4C4-7468-2323-838CC97D9F85}"/>
              </a:ext>
            </a:extLst>
          </p:cNvPr>
          <p:cNvSpPr/>
          <p:nvPr/>
        </p:nvSpPr>
        <p:spPr>
          <a:xfrm>
            <a:off x="1272950" y="295515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945494-4F9F-E8AA-C9BF-47B3959344AB}"/>
              </a:ext>
            </a:extLst>
          </p:cNvPr>
          <p:cNvSpPr/>
          <p:nvPr/>
        </p:nvSpPr>
        <p:spPr>
          <a:xfrm>
            <a:off x="104097" y="414913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542C1A-70EE-80CC-38C3-BF446E96572E}"/>
              </a:ext>
            </a:extLst>
          </p:cNvPr>
          <p:cNvSpPr/>
          <p:nvPr/>
        </p:nvSpPr>
        <p:spPr>
          <a:xfrm>
            <a:off x="1304247" y="415488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EF16B7-4211-A7ED-77C3-45BD61B0F97D}"/>
              </a:ext>
            </a:extLst>
          </p:cNvPr>
          <p:cNvSpPr/>
          <p:nvPr/>
        </p:nvSpPr>
        <p:spPr>
          <a:xfrm>
            <a:off x="3434942" y="2978171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84C6A4-C345-2A8C-4B6C-8B57F83987B7}"/>
              </a:ext>
            </a:extLst>
          </p:cNvPr>
          <p:cNvSpPr/>
          <p:nvPr/>
        </p:nvSpPr>
        <p:spPr>
          <a:xfrm>
            <a:off x="4094889" y="2978171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8E0DE1-5639-443A-7440-3B68A8967E4C}"/>
              </a:ext>
            </a:extLst>
          </p:cNvPr>
          <p:cNvSpPr/>
          <p:nvPr/>
        </p:nvSpPr>
        <p:spPr>
          <a:xfrm>
            <a:off x="2353544" y="415488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E724B6-F145-2E44-9A68-2218F5D29599}"/>
              </a:ext>
            </a:extLst>
          </p:cNvPr>
          <p:cNvSpPr/>
          <p:nvPr/>
        </p:nvSpPr>
        <p:spPr>
          <a:xfrm>
            <a:off x="3014163" y="415488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85A1BE-76B1-8BC6-07FC-179611D88A40}"/>
              </a:ext>
            </a:extLst>
          </p:cNvPr>
          <p:cNvSpPr/>
          <p:nvPr/>
        </p:nvSpPr>
        <p:spPr>
          <a:xfrm>
            <a:off x="5398133" y="415488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63B5A1-7556-116D-6663-F0006AEA6C75}"/>
              </a:ext>
            </a:extLst>
          </p:cNvPr>
          <p:cNvSpPr/>
          <p:nvPr/>
        </p:nvSpPr>
        <p:spPr>
          <a:xfrm>
            <a:off x="3876174" y="415488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53775E-59C4-32C8-489E-E7A1D34F3192}"/>
              </a:ext>
            </a:extLst>
          </p:cNvPr>
          <p:cNvSpPr/>
          <p:nvPr/>
        </p:nvSpPr>
        <p:spPr>
          <a:xfrm>
            <a:off x="4536121" y="415488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8F1F90F-FAC1-EBB0-7948-905475B7E175}"/>
              </a:ext>
            </a:extLst>
          </p:cNvPr>
          <p:cNvCxnSpPr>
            <a:cxnSpLocks/>
          </p:cNvCxnSpPr>
          <p:nvPr/>
        </p:nvCxnSpPr>
        <p:spPr>
          <a:xfrm>
            <a:off x="4754836" y="3548476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035D2EB-3FDF-06D2-3763-B07A6EDD0111}"/>
              </a:ext>
            </a:extLst>
          </p:cNvPr>
          <p:cNvCxnSpPr>
            <a:cxnSpLocks/>
          </p:cNvCxnSpPr>
          <p:nvPr/>
        </p:nvCxnSpPr>
        <p:spPr>
          <a:xfrm>
            <a:off x="4094116" y="3537424"/>
            <a:ext cx="330746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9516D451-C34A-614B-D884-501DDB26E8B3}"/>
              </a:ext>
            </a:extLst>
          </p:cNvPr>
          <p:cNvSpPr/>
          <p:nvPr/>
        </p:nvSpPr>
        <p:spPr>
          <a:xfrm>
            <a:off x="7366728" y="415488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9B5A4A8-B0B8-2DC5-039D-F668269523B8}"/>
              </a:ext>
            </a:extLst>
          </p:cNvPr>
          <p:cNvSpPr/>
          <p:nvPr/>
        </p:nvSpPr>
        <p:spPr>
          <a:xfrm>
            <a:off x="8267318" y="415488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70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C557C0B-A378-71FC-44E8-01823AFB6EEF}"/>
              </a:ext>
            </a:extLst>
          </p:cNvPr>
          <p:cNvCxnSpPr>
            <a:cxnSpLocks/>
          </p:cNvCxnSpPr>
          <p:nvPr/>
        </p:nvCxnSpPr>
        <p:spPr>
          <a:xfrm>
            <a:off x="4569988" y="2244036"/>
            <a:ext cx="2888777" cy="732927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B18D945-C99C-F000-733E-B18B5FCB09FF}"/>
              </a:ext>
            </a:extLst>
          </p:cNvPr>
          <p:cNvCxnSpPr>
            <a:cxnSpLocks/>
          </p:cNvCxnSpPr>
          <p:nvPr/>
        </p:nvCxnSpPr>
        <p:spPr>
          <a:xfrm>
            <a:off x="7836312" y="3531571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9F833E-3FC3-BC3C-DD48-1E8A4AACDF3F}"/>
              </a:ext>
            </a:extLst>
          </p:cNvPr>
          <p:cNvCxnSpPr>
            <a:cxnSpLocks/>
          </p:cNvCxnSpPr>
          <p:nvPr/>
        </p:nvCxnSpPr>
        <p:spPr>
          <a:xfrm>
            <a:off x="7479246" y="3540924"/>
            <a:ext cx="314583" cy="61680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3C5D103-A9E1-E207-43FA-FC71F237A272}"/>
              </a:ext>
            </a:extLst>
          </p:cNvPr>
          <p:cNvCxnSpPr>
            <a:cxnSpLocks/>
          </p:cNvCxnSpPr>
          <p:nvPr/>
        </p:nvCxnSpPr>
        <p:spPr>
          <a:xfrm flipH="1">
            <a:off x="6638770" y="3517775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3AECAC3-605D-A730-3CBE-600C784ED085}"/>
              </a:ext>
            </a:extLst>
          </p:cNvPr>
          <p:cNvSpPr txBox="1"/>
          <p:nvPr/>
        </p:nvSpPr>
        <p:spPr>
          <a:xfrm>
            <a:off x="4828314" y="852912"/>
            <a:ext cx="414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EXAMPLE: DELETE 55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2D42BA2-D13A-8B30-469D-97DDA4EF4A09}"/>
              </a:ext>
            </a:extLst>
          </p:cNvPr>
          <p:cNvSpPr/>
          <p:nvPr/>
        </p:nvSpPr>
        <p:spPr>
          <a:xfrm>
            <a:off x="6435096" y="414744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B8D98B5-1D41-32D8-4D95-79397CD38A00}"/>
              </a:ext>
            </a:extLst>
          </p:cNvPr>
          <p:cNvSpPr/>
          <p:nvPr/>
        </p:nvSpPr>
        <p:spPr>
          <a:xfrm>
            <a:off x="7095043" y="414744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B9D6A94-29C9-AAC0-B49B-E0E358F18C97}"/>
              </a:ext>
            </a:extLst>
          </p:cNvPr>
          <p:cNvCxnSpPr>
            <a:cxnSpLocks/>
          </p:cNvCxnSpPr>
          <p:nvPr/>
        </p:nvCxnSpPr>
        <p:spPr>
          <a:xfrm flipH="1">
            <a:off x="6964036" y="3585301"/>
            <a:ext cx="541056" cy="57642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935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33333E-6 L 0.03038 0.22871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0" y="114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0"/>
                            </p:stCondLst>
                            <p:childTnLst>
                              <p:par>
                                <p:cTn id="2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2" grpId="0" animBg="1"/>
      <p:bldP spid="47" grpId="0" animBg="1"/>
      <p:bldP spid="30" grpId="0"/>
      <p:bldP spid="38" grpId="0" animBg="1"/>
      <p:bldP spid="40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877C2-64F8-807A-4BAB-A579EC320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4578" y="1229858"/>
            <a:ext cx="7141643" cy="37095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Case 3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 The key in the internal node.</a:t>
            </a:r>
          </a:p>
          <a:p>
            <a:pPr lvl="1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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internal node, which is deleted, is replaced by </a:t>
            </a:r>
            <a:r>
              <a:rPr lang="en-US" sz="2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</a:t>
            </a:r>
            <a:r>
              <a:rPr lang="en-US" sz="24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inorder</a:t>
            </a:r>
            <a:r>
              <a:rPr lang="en-US" sz="2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predecessor or successor </a:t>
            </a:r>
            <a:r>
              <a:rPr lang="en-US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the left child has more than the minimum number of keys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A3B54F-90BE-0C92-99BD-657936A39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rmAutofit/>
          </a:bodyPr>
          <a:lstStyle/>
          <a:p>
            <a:r>
              <a:rPr lang="en-US" sz="4000" b="1" dirty="0"/>
              <a:t>OPERATION FOR DELETION:</a:t>
            </a:r>
          </a:p>
        </p:txBody>
      </p:sp>
    </p:spTree>
    <p:extLst>
      <p:ext uri="{BB962C8B-B14F-4D97-AF65-F5344CB8AC3E}">
        <p14:creationId xmlns:p14="http://schemas.microsoft.com/office/powerpoint/2010/main" val="1801271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5021FD-C30B-CE81-F433-A4B5BE187549}"/>
              </a:ext>
            </a:extLst>
          </p:cNvPr>
          <p:cNvSpPr/>
          <p:nvPr/>
        </p:nvSpPr>
        <p:spPr>
          <a:xfrm>
            <a:off x="3252106" y="191514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EEA93B-A7E6-4A49-24D6-CA2AD8A1135E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1604936" y="2464473"/>
            <a:ext cx="1647170" cy="71111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4D3E8C6-9FF0-604D-0FF8-D1778309C4E4}"/>
              </a:ext>
            </a:extLst>
          </p:cNvPr>
          <p:cNvSpPr/>
          <p:nvPr/>
        </p:nvSpPr>
        <p:spPr>
          <a:xfrm>
            <a:off x="3912053" y="191514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E6BCF7-8A04-574A-6A01-86CE601BACF3}"/>
              </a:ext>
            </a:extLst>
          </p:cNvPr>
          <p:cNvCxnSpPr>
            <a:cxnSpLocks/>
          </p:cNvCxnSpPr>
          <p:nvPr/>
        </p:nvCxnSpPr>
        <p:spPr>
          <a:xfrm flipH="1">
            <a:off x="436082" y="3734845"/>
            <a:ext cx="838880" cy="63472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33F8ED2-4B38-608F-9135-BD38434FBCF1}"/>
              </a:ext>
            </a:extLst>
          </p:cNvPr>
          <p:cNvSpPr/>
          <p:nvPr/>
        </p:nvSpPr>
        <p:spPr>
          <a:xfrm>
            <a:off x="7507104" y="319740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60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35F996-3070-C541-BAE9-E5637E90E36A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1636233" y="3782421"/>
            <a:ext cx="262619" cy="59289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F402194-3E9E-7FA5-2B4A-D51CD80B6F88}"/>
              </a:ext>
            </a:extLst>
          </p:cNvPr>
          <p:cNvSpPr/>
          <p:nvPr/>
        </p:nvSpPr>
        <p:spPr>
          <a:xfrm>
            <a:off x="6847157" y="319860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7B430B-E0F1-265D-C03B-244533F3281A}"/>
              </a:ext>
            </a:extLst>
          </p:cNvPr>
          <p:cNvCxnSpPr>
            <a:cxnSpLocks/>
          </p:cNvCxnSpPr>
          <p:nvPr/>
        </p:nvCxnSpPr>
        <p:spPr>
          <a:xfrm flipH="1">
            <a:off x="2941775" y="3757861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C3EB286-08AE-B96E-B98D-ADFF6EEA32EF}"/>
              </a:ext>
            </a:extLst>
          </p:cNvPr>
          <p:cNvSpPr/>
          <p:nvPr/>
        </p:nvSpPr>
        <p:spPr>
          <a:xfrm>
            <a:off x="6449395" y="436619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97729F-63BE-2DA3-362D-046E6747C754}"/>
              </a:ext>
            </a:extLst>
          </p:cNvPr>
          <p:cNvCxnSpPr>
            <a:cxnSpLocks/>
          </p:cNvCxnSpPr>
          <p:nvPr/>
        </p:nvCxnSpPr>
        <p:spPr>
          <a:xfrm>
            <a:off x="3912053" y="2482606"/>
            <a:ext cx="184075" cy="692986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05C090A-D4C4-7468-2323-838CC97D9F85}"/>
              </a:ext>
            </a:extLst>
          </p:cNvPr>
          <p:cNvSpPr/>
          <p:nvPr/>
        </p:nvSpPr>
        <p:spPr>
          <a:xfrm>
            <a:off x="1274962" y="317559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945494-4F9F-E8AA-C9BF-47B3959344AB}"/>
              </a:ext>
            </a:extLst>
          </p:cNvPr>
          <p:cNvSpPr/>
          <p:nvPr/>
        </p:nvSpPr>
        <p:spPr>
          <a:xfrm>
            <a:off x="106109" y="436956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542C1A-70EE-80CC-38C3-BF446E96572E}"/>
              </a:ext>
            </a:extLst>
          </p:cNvPr>
          <p:cNvSpPr/>
          <p:nvPr/>
        </p:nvSpPr>
        <p:spPr>
          <a:xfrm>
            <a:off x="1306259" y="437532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EF16B7-4211-A7ED-77C3-45BD61B0F97D}"/>
              </a:ext>
            </a:extLst>
          </p:cNvPr>
          <p:cNvSpPr/>
          <p:nvPr/>
        </p:nvSpPr>
        <p:spPr>
          <a:xfrm>
            <a:off x="3436954" y="319860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84C6A4-C345-2A8C-4B6C-8B57F83987B7}"/>
              </a:ext>
            </a:extLst>
          </p:cNvPr>
          <p:cNvSpPr/>
          <p:nvPr/>
        </p:nvSpPr>
        <p:spPr>
          <a:xfrm>
            <a:off x="4096901" y="319860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8E0DE1-5639-443A-7440-3B68A8967E4C}"/>
              </a:ext>
            </a:extLst>
          </p:cNvPr>
          <p:cNvSpPr/>
          <p:nvPr/>
        </p:nvSpPr>
        <p:spPr>
          <a:xfrm>
            <a:off x="2355556" y="437532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E724B6-F145-2E44-9A68-2218F5D29599}"/>
              </a:ext>
            </a:extLst>
          </p:cNvPr>
          <p:cNvSpPr/>
          <p:nvPr/>
        </p:nvSpPr>
        <p:spPr>
          <a:xfrm>
            <a:off x="3016175" y="437532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85A1BE-76B1-8BC6-07FC-179611D88A40}"/>
              </a:ext>
            </a:extLst>
          </p:cNvPr>
          <p:cNvSpPr/>
          <p:nvPr/>
        </p:nvSpPr>
        <p:spPr>
          <a:xfrm>
            <a:off x="5400145" y="437532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63B5A1-7556-116D-6663-F0006AEA6C75}"/>
              </a:ext>
            </a:extLst>
          </p:cNvPr>
          <p:cNvSpPr/>
          <p:nvPr/>
        </p:nvSpPr>
        <p:spPr>
          <a:xfrm>
            <a:off x="3878186" y="437532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53775E-59C4-32C8-489E-E7A1D34F3192}"/>
              </a:ext>
            </a:extLst>
          </p:cNvPr>
          <p:cNvSpPr/>
          <p:nvPr/>
        </p:nvSpPr>
        <p:spPr>
          <a:xfrm>
            <a:off x="4538133" y="437532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8F1F90F-FAC1-EBB0-7948-905475B7E175}"/>
              </a:ext>
            </a:extLst>
          </p:cNvPr>
          <p:cNvCxnSpPr>
            <a:cxnSpLocks/>
          </p:cNvCxnSpPr>
          <p:nvPr/>
        </p:nvCxnSpPr>
        <p:spPr>
          <a:xfrm>
            <a:off x="4756848" y="3768913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035D2EB-3FDF-06D2-3763-B07A6EDD0111}"/>
              </a:ext>
            </a:extLst>
          </p:cNvPr>
          <p:cNvCxnSpPr>
            <a:cxnSpLocks/>
          </p:cNvCxnSpPr>
          <p:nvPr/>
        </p:nvCxnSpPr>
        <p:spPr>
          <a:xfrm>
            <a:off x="4096128" y="3757861"/>
            <a:ext cx="330746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9516D451-C34A-614B-D884-501DDB26E8B3}"/>
              </a:ext>
            </a:extLst>
          </p:cNvPr>
          <p:cNvSpPr/>
          <p:nvPr/>
        </p:nvSpPr>
        <p:spPr>
          <a:xfrm>
            <a:off x="7368740" y="437531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9B5A4A8-B0B8-2DC5-039D-F668269523B8}"/>
              </a:ext>
            </a:extLst>
          </p:cNvPr>
          <p:cNvSpPr/>
          <p:nvPr/>
        </p:nvSpPr>
        <p:spPr>
          <a:xfrm>
            <a:off x="8269330" y="437531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70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C557C0B-A378-71FC-44E8-01823AFB6EEF}"/>
              </a:ext>
            </a:extLst>
          </p:cNvPr>
          <p:cNvCxnSpPr>
            <a:cxnSpLocks/>
          </p:cNvCxnSpPr>
          <p:nvPr/>
        </p:nvCxnSpPr>
        <p:spPr>
          <a:xfrm>
            <a:off x="4572000" y="2464473"/>
            <a:ext cx="2888777" cy="732927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B18D945-C99C-F000-733E-B18B5FCB09FF}"/>
              </a:ext>
            </a:extLst>
          </p:cNvPr>
          <p:cNvCxnSpPr>
            <a:cxnSpLocks/>
          </p:cNvCxnSpPr>
          <p:nvPr/>
        </p:nvCxnSpPr>
        <p:spPr>
          <a:xfrm>
            <a:off x="7838324" y="3752008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9F833E-3FC3-BC3C-DD48-1E8A4AACDF3F}"/>
              </a:ext>
            </a:extLst>
          </p:cNvPr>
          <p:cNvCxnSpPr>
            <a:cxnSpLocks/>
          </p:cNvCxnSpPr>
          <p:nvPr/>
        </p:nvCxnSpPr>
        <p:spPr>
          <a:xfrm>
            <a:off x="7481258" y="3761361"/>
            <a:ext cx="314583" cy="61680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3C5D103-A9E1-E207-43FA-FC71F237A272}"/>
              </a:ext>
            </a:extLst>
          </p:cNvPr>
          <p:cNvCxnSpPr>
            <a:cxnSpLocks/>
          </p:cNvCxnSpPr>
          <p:nvPr/>
        </p:nvCxnSpPr>
        <p:spPr>
          <a:xfrm flipH="1">
            <a:off x="6640782" y="3738212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CE1895D-1D8F-CE92-8FB2-40310A7328D9}"/>
              </a:ext>
            </a:extLst>
          </p:cNvPr>
          <p:cNvSpPr txBox="1"/>
          <p:nvPr/>
        </p:nvSpPr>
        <p:spPr>
          <a:xfrm>
            <a:off x="4821312" y="929827"/>
            <a:ext cx="414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EXAMPLE: DELETE 33</a:t>
            </a:r>
          </a:p>
        </p:txBody>
      </p:sp>
    </p:spTree>
    <p:extLst>
      <p:ext uri="{BB962C8B-B14F-4D97-AF65-F5344CB8AC3E}">
        <p14:creationId xmlns:p14="http://schemas.microsoft.com/office/powerpoint/2010/main" val="313663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4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10"/>
                            </p:stCondLst>
                            <p:childTnLst>
                              <p:par>
                                <p:cTn id="2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7284E-6 L -0.04826 -0.22871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-114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7" grpId="0" animBg="1"/>
      <p:bldP spid="30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877C2-64F8-807A-4BAB-A579EC320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4578" y="1229858"/>
            <a:ext cx="7141643" cy="37095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Case 3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 The key in the internal node.</a:t>
            </a:r>
          </a:p>
          <a:p>
            <a:pPr lvl="1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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either child has exactly a minimum number of keys then,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merge the left and the right children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A3B54F-90BE-0C92-99BD-657936A39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rmAutofit/>
          </a:bodyPr>
          <a:lstStyle/>
          <a:p>
            <a:r>
              <a:rPr lang="en-US" sz="4000" b="1" dirty="0"/>
              <a:t>OPERATION FOR DELETION:</a:t>
            </a:r>
          </a:p>
        </p:txBody>
      </p:sp>
    </p:spTree>
    <p:extLst>
      <p:ext uri="{BB962C8B-B14F-4D97-AF65-F5344CB8AC3E}">
        <p14:creationId xmlns:p14="http://schemas.microsoft.com/office/powerpoint/2010/main" val="198840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5021FD-C30B-CE81-F433-A4B5BE187549}"/>
              </a:ext>
            </a:extLst>
          </p:cNvPr>
          <p:cNvSpPr/>
          <p:nvPr/>
        </p:nvSpPr>
        <p:spPr>
          <a:xfrm>
            <a:off x="3315408" y="176002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EEA93B-A7E6-4A49-24D6-CA2AD8A1135E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1668238" y="2309351"/>
            <a:ext cx="1647170" cy="71111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4D3E8C6-9FF0-604D-0FF8-D1778309C4E4}"/>
              </a:ext>
            </a:extLst>
          </p:cNvPr>
          <p:cNvSpPr/>
          <p:nvPr/>
        </p:nvSpPr>
        <p:spPr>
          <a:xfrm>
            <a:off x="3975355" y="176002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E6BCF7-8A04-574A-6A01-86CE601BACF3}"/>
              </a:ext>
            </a:extLst>
          </p:cNvPr>
          <p:cNvCxnSpPr>
            <a:cxnSpLocks/>
          </p:cNvCxnSpPr>
          <p:nvPr/>
        </p:nvCxnSpPr>
        <p:spPr>
          <a:xfrm flipH="1">
            <a:off x="499384" y="3579723"/>
            <a:ext cx="838880" cy="63472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33F8ED2-4B38-608F-9135-BD38434FBCF1}"/>
              </a:ext>
            </a:extLst>
          </p:cNvPr>
          <p:cNvSpPr/>
          <p:nvPr/>
        </p:nvSpPr>
        <p:spPr>
          <a:xfrm>
            <a:off x="7570406" y="304227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60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35F996-3070-C541-BAE9-E5637E90E36A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1699535" y="3627299"/>
            <a:ext cx="262619" cy="59289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F402194-3E9E-7FA5-2B4A-D51CD80B6F88}"/>
              </a:ext>
            </a:extLst>
          </p:cNvPr>
          <p:cNvSpPr/>
          <p:nvPr/>
        </p:nvSpPr>
        <p:spPr>
          <a:xfrm>
            <a:off x="6910459" y="304348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7B430B-E0F1-265D-C03B-244533F3281A}"/>
              </a:ext>
            </a:extLst>
          </p:cNvPr>
          <p:cNvCxnSpPr>
            <a:cxnSpLocks/>
          </p:cNvCxnSpPr>
          <p:nvPr/>
        </p:nvCxnSpPr>
        <p:spPr>
          <a:xfrm flipH="1">
            <a:off x="3005077" y="3602739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C3EB286-08AE-B96E-B98D-ADFF6EEA32EF}"/>
              </a:ext>
            </a:extLst>
          </p:cNvPr>
          <p:cNvSpPr/>
          <p:nvPr/>
        </p:nvSpPr>
        <p:spPr>
          <a:xfrm>
            <a:off x="6512697" y="421107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97729F-63BE-2DA3-362D-046E6747C754}"/>
              </a:ext>
            </a:extLst>
          </p:cNvPr>
          <p:cNvCxnSpPr>
            <a:cxnSpLocks/>
          </p:cNvCxnSpPr>
          <p:nvPr/>
        </p:nvCxnSpPr>
        <p:spPr>
          <a:xfrm>
            <a:off x="3975355" y="2327484"/>
            <a:ext cx="184075" cy="692986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05C090A-D4C4-7468-2323-838CC97D9F85}"/>
              </a:ext>
            </a:extLst>
          </p:cNvPr>
          <p:cNvSpPr/>
          <p:nvPr/>
        </p:nvSpPr>
        <p:spPr>
          <a:xfrm>
            <a:off x="1338264" y="302047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945494-4F9F-E8AA-C9BF-47B3959344AB}"/>
              </a:ext>
            </a:extLst>
          </p:cNvPr>
          <p:cNvSpPr/>
          <p:nvPr/>
        </p:nvSpPr>
        <p:spPr>
          <a:xfrm>
            <a:off x="169411" y="421444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542C1A-70EE-80CC-38C3-BF446E96572E}"/>
              </a:ext>
            </a:extLst>
          </p:cNvPr>
          <p:cNvSpPr/>
          <p:nvPr/>
        </p:nvSpPr>
        <p:spPr>
          <a:xfrm>
            <a:off x="1369561" y="422019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EF16B7-4211-A7ED-77C3-45BD61B0F97D}"/>
              </a:ext>
            </a:extLst>
          </p:cNvPr>
          <p:cNvSpPr/>
          <p:nvPr/>
        </p:nvSpPr>
        <p:spPr>
          <a:xfrm>
            <a:off x="3500256" y="304348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84C6A4-C345-2A8C-4B6C-8B57F83987B7}"/>
              </a:ext>
            </a:extLst>
          </p:cNvPr>
          <p:cNvSpPr/>
          <p:nvPr/>
        </p:nvSpPr>
        <p:spPr>
          <a:xfrm>
            <a:off x="4160203" y="304348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8E0DE1-5639-443A-7440-3B68A8967E4C}"/>
              </a:ext>
            </a:extLst>
          </p:cNvPr>
          <p:cNvSpPr/>
          <p:nvPr/>
        </p:nvSpPr>
        <p:spPr>
          <a:xfrm>
            <a:off x="2418858" y="422019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E724B6-F145-2E44-9A68-2218F5D29599}"/>
              </a:ext>
            </a:extLst>
          </p:cNvPr>
          <p:cNvSpPr/>
          <p:nvPr/>
        </p:nvSpPr>
        <p:spPr>
          <a:xfrm>
            <a:off x="3079477" y="422019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85A1BE-76B1-8BC6-07FC-179611D88A40}"/>
              </a:ext>
            </a:extLst>
          </p:cNvPr>
          <p:cNvSpPr/>
          <p:nvPr/>
        </p:nvSpPr>
        <p:spPr>
          <a:xfrm>
            <a:off x="5463447" y="422019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63B5A1-7556-116D-6663-F0006AEA6C75}"/>
              </a:ext>
            </a:extLst>
          </p:cNvPr>
          <p:cNvSpPr/>
          <p:nvPr/>
        </p:nvSpPr>
        <p:spPr>
          <a:xfrm>
            <a:off x="3941488" y="422019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53775E-59C4-32C8-489E-E7A1D34F3192}"/>
              </a:ext>
            </a:extLst>
          </p:cNvPr>
          <p:cNvSpPr/>
          <p:nvPr/>
        </p:nvSpPr>
        <p:spPr>
          <a:xfrm>
            <a:off x="4601435" y="422019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8F1F90F-FAC1-EBB0-7948-905475B7E175}"/>
              </a:ext>
            </a:extLst>
          </p:cNvPr>
          <p:cNvCxnSpPr>
            <a:cxnSpLocks/>
          </p:cNvCxnSpPr>
          <p:nvPr/>
        </p:nvCxnSpPr>
        <p:spPr>
          <a:xfrm>
            <a:off x="4820150" y="3613791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035D2EB-3FDF-06D2-3763-B07A6EDD0111}"/>
              </a:ext>
            </a:extLst>
          </p:cNvPr>
          <p:cNvCxnSpPr>
            <a:cxnSpLocks/>
          </p:cNvCxnSpPr>
          <p:nvPr/>
        </p:nvCxnSpPr>
        <p:spPr>
          <a:xfrm>
            <a:off x="4159430" y="3602739"/>
            <a:ext cx="330746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9516D451-C34A-614B-D884-501DDB26E8B3}"/>
              </a:ext>
            </a:extLst>
          </p:cNvPr>
          <p:cNvSpPr/>
          <p:nvPr/>
        </p:nvSpPr>
        <p:spPr>
          <a:xfrm>
            <a:off x="7432042" y="422019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9B5A4A8-B0B8-2DC5-039D-F668269523B8}"/>
              </a:ext>
            </a:extLst>
          </p:cNvPr>
          <p:cNvSpPr/>
          <p:nvPr/>
        </p:nvSpPr>
        <p:spPr>
          <a:xfrm>
            <a:off x="8332632" y="422019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70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C557C0B-A378-71FC-44E8-01823AFB6EEF}"/>
              </a:ext>
            </a:extLst>
          </p:cNvPr>
          <p:cNvCxnSpPr>
            <a:cxnSpLocks/>
          </p:cNvCxnSpPr>
          <p:nvPr/>
        </p:nvCxnSpPr>
        <p:spPr>
          <a:xfrm>
            <a:off x="4635302" y="2309351"/>
            <a:ext cx="2888777" cy="732927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B18D945-C99C-F000-733E-B18B5FCB09FF}"/>
              </a:ext>
            </a:extLst>
          </p:cNvPr>
          <p:cNvCxnSpPr>
            <a:cxnSpLocks/>
          </p:cNvCxnSpPr>
          <p:nvPr/>
        </p:nvCxnSpPr>
        <p:spPr>
          <a:xfrm>
            <a:off x="7901626" y="3596886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9F833E-3FC3-BC3C-DD48-1E8A4AACDF3F}"/>
              </a:ext>
            </a:extLst>
          </p:cNvPr>
          <p:cNvCxnSpPr>
            <a:cxnSpLocks/>
          </p:cNvCxnSpPr>
          <p:nvPr/>
        </p:nvCxnSpPr>
        <p:spPr>
          <a:xfrm>
            <a:off x="7544560" y="3606239"/>
            <a:ext cx="314583" cy="61680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3C5D103-A9E1-E207-43FA-FC71F237A272}"/>
              </a:ext>
            </a:extLst>
          </p:cNvPr>
          <p:cNvCxnSpPr>
            <a:cxnSpLocks/>
          </p:cNvCxnSpPr>
          <p:nvPr/>
        </p:nvCxnSpPr>
        <p:spPr>
          <a:xfrm flipH="1">
            <a:off x="6704084" y="3583090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1322B5E-5949-6091-6B91-9AD344B3B256}"/>
              </a:ext>
            </a:extLst>
          </p:cNvPr>
          <p:cNvSpPr txBox="1"/>
          <p:nvPr/>
        </p:nvSpPr>
        <p:spPr>
          <a:xfrm>
            <a:off x="4820150" y="1084949"/>
            <a:ext cx="414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EXAMPLE: DELETE 50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6BF1DE3-96B8-6EB9-B9CE-832024CE6BFF}"/>
              </a:ext>
            </a:extLst>
          </p:cNvPr>
          <p:cNvSpPr/>
          <p:nvPr/>
        </p:nvSpPr>
        <p:spPr>
          <a:xfrm>
            <a:off x="6766470" y="422019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45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855B41B-7EBA-258C-C9D0-FC0B33EC968B}"/>
              </a:ext>
            </a:extLst>
          </p:cNvPr>
          <p:cNvCxnSpPr>
            <a:cxnSpLocks/>
          </p:cNvCxnSpPr>
          <p:nvPr/>
        </p:nvCxnSpPr>
        <p:spPr>
          <a:xfrm flipH="1">
            <a:off x="7116322" y="3577339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982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85185E-6 L 0.02761 -0.0049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2" y="-2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2" grpId="1" animBg="1"/>
      <p:bldP spid="30" grpId="0"/>
      <p:bldP spid="3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877C2-64F8-807A-4BAB-A579EC320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9649" y="601208"/>
            <a:ext cx="7574351" cy="439533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Case 4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 Shrinking the tree.</a:t>
            </a:r>
          </a:p>
          <a:p>
            <a:pPr lvl="1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"/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this case, </a:t>
            </a:r>
            <a:r>
              <a:rPr lang="en-US" sz="22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height of the tree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shrinks. </a:t>
            </a:r>
            <a:r>
              <a:rPr lang="en-US" sz="2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the target key lies in an internal node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and the deletion of the key leads to a fewer number of keys in the node (i.e. less than the minimum required), then look for the </a:t>
            </a:r>
            <a:r>
              <a:rPr lang="en-US" sz="22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inorder</a:t>
            </a:r>
            <a:r>
              <a:rPr lang="en-US" sz="22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predecessor and the </a:t>
            </a:r>
            <a:r>
              <a:rPr lang="en-US" sz="22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inorder</a:t>
            </a:r>
            <a:r>
              <a:rPr lang="en-US" sz="22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successor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If both the children contain a minimum number of keys then, borrowing cannot take place. This leads to </a:t>
            </a:r>
            <a:r>
              <a:rPr lang="en-US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Case 3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i.e. merging the children.</a:t>
            </a:r>
          </a:p>
          <a:p>
            <a:pPr lvl="1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"/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Again, look for the sibling to borrow a key. But, if the sibling also </a:t>
            </a:r>
            <a:r>
              <a:rPr lang="en-US" sz="2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has only a minimum number of keys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then, </a:t>
            </a:r>
            <a:r>
              <a:rPr lang="en-US" sz="2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merge the node with the sibling along with the parent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Arrange the children accordingly (increasing order).</a:t>
            </a:r>
            <a:endParaRPr lang="en-US" sz="2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1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"/>
            </a:pP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A3B54F-90BE-0C92-99BD-657936A39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578" y="0"/>
            <a:ext cx="6804025" cy="725488"/>
          </a:xfrm>
        </p:spPr>
        <p:txBody>
          <a:bodyPr>
            <a:normAutofit/>
          </a:bodyPr>
          <a:lstStyle/>
          <a:p>
            <a:r>
              <a:rPr lang="en-US" sz="4000" b="1" dirty="0"/>
              <a:t>OPERATION FOR DELETION:</a:t>
            </a:r>
          </a:p>
        </p:txBody>
      </p:sp>
    </p:spTree>
    <p:extLst>
      <p:ext uri="{BB962C8B-B14F-4D97-AF65-F5344CB8AC3E}">
        <p14:creationId xmlns:p14="http://schemas.microsoft.com/office/powerpoint/2010/main" val="417396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EEA93B-A7E6-4A49-24D6-CA2AD8A1135E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3058638" y="3212497"/>
            <a:ext cx="523651" cy="867047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4D3E8C6-9FF0-604D-0FF8-D1778309C4E4}"/>
              </a:ext>
            </a:extLst>
          </p:cNvPr>
          <p:cNvSpPr/>
          <p:nvPr/>
        </p:nvSpPr>
        <p:spPr>
          <a:xfrm>
            <a:off x="3830211" y="136662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E6BCF7-8A04-574A-6A01-86CE601BACF3}"/>
              </a:ext>
            </a:extLst>
          </p:cNvPr>
          <p:cNvCxnSpPr>
            <a:cxnSpLocks/>
          </p:cNvCxnSpPr>
          <p:nvPr/>
        </p:nvCxnSpPr>
        <p:spPr>
          <a:xfrm flipH="1">
            <a:off x="2743408" y="1925878"/>
            <a:ext cx="1263744" cy="75947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35F996-3070-C541-BAE9-E5637E90E36A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1742923" y="3212497"/>
            <a:ext cx="630475" cy="82421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F402194-3E9E-7FA5-2B4A-D51CD80B6F88}"/>
              </a:ext>
            </a:extLst>
          </p:cNvPr>
          <p:cNvSpPr/>
          <p:nvPr/>
        </p:nvSpPr>
        <p:spPr>
          <a:xfrm>
            <a:off x="5712575" y="405148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70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97729F-63BE-2DA3-362D-046E6747C754}"/>
              </a:ext>
            </a:extLst>
          </p:cNvPr>
          <p:cNvCxnSpPr>
            <a:cxnSpLocks/>
          </p:cNvCxnSpPr>
          <p:nvPr/>
        </p:nvCxnSpPr>
        <p:spPr>
          <a:xfrm flipH="1">
            <a:off x="4574911" y="3212497"/>
            <a:ext cx="273980" cy="87930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05C090A-D4C4-7468-2323-838CC97D9F85}"/>
              </a:ext>
            </a:extLst>
          </p:cNvPr>
          <p:cNvSpPr/>
          <p:nvPr/>
        </p:nvSpPr>
        <p:spPr>
          <a:xfrm>
            <a:off x="3252315" y="407954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945494-4F9F-E8AA-C9BF-47B3959344AB}"/>
              </a:ext>
            </a:extLst>
          </p:cNvPr>
          <p:cNvSpPr/>
          <p:nvPr/>
        </p:nvSpPr>
        <p:spPr>
          <a:xfrm>
            <a:off x="4267529" y="407954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542C1A-70EE-80CC-38C3-BF446E96572E}"/>
              </a:ext>
            </a:extLst>
          </p:cNvPr>
          <p:cNvSpPr/>
          <p:nvPr/>
        </p:nvSpPr>
        <p:spPr>
          <a:xfrm>
            <a:off x="1412949" y="403671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EF16B7-4211-A7ED-77C3-45BD61B0F97D}"/>
              </a:ext>
            </a:extLst>
          </p:cNvPr>
          <p:cNvSpPr/>
          <p:nvPr/>
        </p:nvSpPr>
        <p:spPr>
          <a:xfrm>
            <a:off x="2398692" y="265324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84C6A4-C345-2A8C-4B6C-8B57F83987B7}"/>
              </a:ext>
            </a:extLst>
          </p:cNvPr>
          <p:cNvSpPr/>
          <p:nvPr/>
        </p:nvSpPr>
        <p:spPr>
          <a:xfrm>
            <a:off x="4756321" y="265324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44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C557C0B-A378-71FC-44E8-01823AFB6EEF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4267529" y="1925878"/>
            <a:ext cx="818766" cy="727366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B18D945-C99C-F000-733E-B18B5FCB09FF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5281569" y="3212497"/>
            <a:ext cx="760980" cy="83898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B79AD16-0F17-CF14-C6B7-7381802BDD73}"/>
              </a:ext>
            </a:extLst>
          </p:cNvPr>
          <p:cNvSpPr txBox="1"/>
          <p:nvPr/>
        </p:nvSpPr>
        <p:spPr>
          <a:xfrm>
            <a:off x="4996543" y="856056"/>
            <a:ext cx="414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EXAMPLE: DELETE 44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D56808A-65B7-2F50-8B98-E9EBAE0E01E2}"/>
              </a:ext>
            </a:extLst>
          </p:cNvPr>
          <p:cNvCxnSpPr>
            <a:cxnSpLocks/>
          </p:cNvCxnSpPr>
          <p:nvPr/>
        </p:nvCxnSpPr>
        <p:spPr>
          <a:xfrm>
            <a:off x="3711227" y="3212497"/>
            <a:ext cx="1886451" cy="82421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22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7284E-6 L -0.08264 0.24969 " pathEditMode="relative" rAng="0" ptsTypes="AA">
                                      <p:cBhvr>
                                        <p:cTn id="31" dur="2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32" y="12469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-0.00463 L 0.08524 -0.00463 " pathEditMode="relative" rAng="0" ptsTypes="AA">
                                      <p:cBhvr>
                                        <p:cTn id="33" dur="2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6" grpId="0" animBg="1"/>
      <p:bldP spid="32" grpId="0" animBg="1"/>
      <p:bldP spid="7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ABD6B-0BE4-4E12-A8EF-FA6E9A5C3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1330375"/>
            <a:ext cx="8259098" cy="763526"/>
          </a:xfrm>
        </p:spPr>
        <p:txBody>
          <a:bodyPr>
            <a:noAutofit/>
          </a:bodyPr>
          <a:lstStyle/>
          <a:p>
            <a:r>
              <a:rPr lang="en-US" sz="4800" dirty="0"/>
              <a:t>Learn more: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ACE41-F7D6-4B59-9074-7112BF0B7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521" y="2429860"/>
            <a:ext cx="6804190" cy="103365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 further on the M-Way tree, we will get a more special type of data structure: M-Way search tree.</a:t>
            </a:r>
            <a:endParaRPr lang="en-US" sz="4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Graphic 4" descr="Lights On with solid fill">
            <a:extLst>
              <a:ext uri="{FF2B5EF4-FFF2-40B4-BE49-F238E27FC236}">
                <a16:creationId xmlns:a16="http://schemas.microsoft.com/office/drawing/2014/main" id="{A8A1FED1-E976-48DB-9544-8A3B75846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243235"/>
            <a:ext cx="1406907" cy="1406907"/>
          </a:xfrm>
          <a:prstGeom prst="rect">
            <a:avLst/>
          </a:prstGeom>
        </p:spPr>
      </p:pic>
      <p:pic>
        <p:nvPicPr>
          <p:cNvPr id="8" name="image7.png">
            <a:extLst>
              <a:ext uri="{FF2B5EF4-FFF2-40B4-BE49-F238E27FC236}">
                <a16:creationId xmlns:a16="http://schemas.microsoft.com/office/drawing/2014/main" id="{E4159D04-5332-428E-8FC7-56EA0023E44C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600200" y="2103754"/>
            <a:ext cx="5943600" cy="29718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53462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500"/>
                            </p:stCondLst>
                            <p:childTnLst>
                              <p:par>
                                <p:cTn id="8" presetID="64" presetClass="path" presetSubtype="0" accel="50000" decel="5000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2.22222E-6 -7.40741E-7 L -2.22222E-6 -0.25 " pathEditMode="relative" rAng="0" ptsTypes="AA">
                                      <p:cBhvr>
                                        <p:cTn id="9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4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2.77778E-7 4.93827E-7 L 2.77778E-7 -0.25 " pathEditMode="relative" rAng="0" ptsTypes="AA">
                                      <p:cBhvr>
                                        <p:cTn id="1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75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4A538-6D94-4207-EE13-1A41FEE5C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4344" y="0"/>
            <a:ext cx="6805594" cy="725349"/>
          </a:xfrm>
        </p:spPr>
        <p:txBody>
          <a:bodyPr anchor="ctr">
            <a:normAutofit fontScale="90000"/>
          </a:bodyPr>
          <a:lstStyle/>
          <a:p>
            <a:r>
              <a:rPr lang="en-US" sz="4400" b="1" dirty="0">
                <a:effectLst/>
              </a:rPr>
              <a:t>IMPLEMENTATION:</a:t>
            </a:r>
          </a:p>
        </p:txBody>
      </p:sp>
      <p:pic>
        <p:nvPicPr>
          <p:cNvPr id="4" name="Content Placeholder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D3E6477-D67F-6FF6-199F-A1F4BAB40F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3715" y="644978"/>
            <a:ext cx="5436281" cy="44985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313207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B2A15-3ADB-47E4-6FA0-058E7E4D6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THE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4B410-5E9B-ABA6-D3B7-1D117E99E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937" y="1143001"/>
            <a:ext cx="6488500" cy="1428750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Best case Time complexity: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O(log n)</a:t>
            </a:r>
            <a:endParaRPr lang="en-US" sz="20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>
              <a:lnSpc>
                <a:spcPct val="115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Average case Space complexity: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O(n)</a:t>
            </a:r>
            <a:endParaRPr lang="en-US" sz="20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>
              <a:lnSpc>
                <a:spcPct val="115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Worst case Space complexity: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O(n)</a:t>
            </a:r>
            <a:endParaRPr lang="en-US" sz="20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208118"/>
      </p:ext>
    </p:extLst>
  </p:cSld>
  <p:clrMapOvr>
    <a:masterClrMapping/>
  </p:clrMapOvr>
  <p:transition spd="slow">
    <p:wipe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FC10-8FC1-ECBE-4A8B-1FBD55978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9184" y="744220"/>
            <a:ext cx="3780067" cy="763526"/>
          </a:xfrm>
        </p:spPr>
        <p:txBody>
          <a:bodyPr/>
          <a:lstStyle/>
          <a:p>
            <a:r>
              <a:rPr lang="en-US" b="1" dirty="0"/>
              <a:t>QUESTION:</a:t>
            </a:r>
          </a:p>
        </p:txBody>
      </p:sp>
      <p:pic>
        <p:nvPicPr>
          <p:cNvPr id="5" name="Content Placeholder 4" descr="Question Zutto">
            <a:extLst>
              <a:ext uri="{FF2B5EF4-FFF2-40B4-BE49-F238E27FC236}">
                <a16:creationId xmlns:a16="http://schemas.microsoft.com/office/drawing/2014/main" id="{F817B647-C56B-4A76-D6DC-1BFF74D29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2191" y="128588"/>
            <a:ext cx="3163887" cy="31638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64751C-293E-0D5B-693F-30AEF0EC5E4B}"/>
              </a:ext>
            </a:extLst>
          </p:cNvPr>
          <p:cNvSpPr txBox="1"/>
          <p:nvPr/>
        </p:nvSpPr>
        <p:spPr>
          <a:xfrm>
            <a:off x="3118758" y="1507746"/>
            <a:ext cx="51108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Calculate the maximum numbers of keys can have in a B-Tree of Order </a:t>
            </a:r>
            <a:r>
              <a:rPr lang="en-US" sz="2400" b="1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height </a:t>
            </a:r>
            <a:r>
              <a:rPr lang="en-US" sz="2400" b="1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 Give the formula of the answer base on </a:t>
            </a:r>
            <a:r>
              <a:rPr lang="en-US" sz="2400" b="1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b="1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Explain</a:t>
            </a:r>
            <a:r>
              <a:rPr lang="en-US" sz="2400" b="1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71835F1-0AA4-C000-8280-06D131378866}"/>
                  </a:ext>
                </a:extLst>
              </p:cNvPr>
              <p:cNvSpPr txBox="1"/>
              <p:nvPr/>
            </p:nvSpPr>
            <p:spPr>
              <a:xfrm>
                <a:off x="3539217" y="3228611"/>
                <a:ext cx="3195555" cy="438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𝐴𝑛𝑠𝑤𝑒𝑟</m:t>
                      </m:r>
                      <m:r>
                        <a:rPr lang="en-US" sz="2800" b="0" i="1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800" b="0" i="1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800" b="0" i="1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accent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accent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accent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2800" dirty="0">
                  <a:solidFill>
                    <a:schemeClr val="accent1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71835F1-0AA4-C000-8280-06D131378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217" y="3228611"/>
                <a:ext cx="3195555" cy="4385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075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FC10-8FC1-ECBE-4A8B-1FBD55978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9184" y="744220"/>
            <a:ext cx="3780067" cy="763526"/>
          </a:xfrm>
        </p:spPr>
        <p:txBody>
          <a:bodyPr/>
          <a:lstStyle/>
          <a:p>
            <a:r>
              <a:rPr lang="en-US" b="1" dirty="0"/>
              <a:t>QUESTION:</a:t>
            </a:r>
          </a:p>
        </p:txBody>
      </p:sp>
      <p:pic>
        <p:nvPicPr>
          <p:cNvPr id="5" name="Content Placeholder 4" descr="Question Zutto">
            <a:extLst>
              <a:ext uri="{FF2B5EF4-FFF2-40B4-BE49-F238E27FC236}">
                <a16:creationId xmlns:a16="http://schemas.microsoft.com/office/drawing/2014/main" id="{F817B647-C56B-4A76-D6DC-1BFF74D29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2191" y="128588"/>
            <a:ext cx="3163887" cy="31638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64751C-293E-0D5B-693F-30AEF0EC5E4B}"/>
              </a:ext>
            </a:extLst>
          </p:cNvPr>
          <p:cNvSpPr txBox="1"/>
          <p:nvPr/>
        </p:nvSpPr>
        <p:spPr>
          <a:xfrm>
            <a:off x="3118758" y="1507746"/>
            <a:ext cx="51108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When discussion about the operation on deletion, we have this case: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EE2635-6EA6-8CA7-665A-D209A13CF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662" y="2378390"/>
            <a:ext cx="5607338" cy="12573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ED651D-EF1B-92D3-E1CF-0AF880219377}"/>
              </a:ext>
            </a:extLst>
          </p:cNvPr>
          <p:cNvSpPr txBox="1"/>
          <p:nvPr/>
        </p:nvSpPr>
        <p:spPr>
          <a:xfrm>
            <a:off x="3118758" y="3635755"/>
            <a:ext cx="51108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Then, why after this operation, the B-tree still maintain it’s property?</a:t>
            </a:r>
          </a:p>
        </p:txBody>
      </p:sp>
    </p:spTree>
    <p:extLst>
      <p:ext uri="{BB962C8B-B14F-4D97-AF65-F5344CB8AC3E}">
        <p14:creationId xmlns:p14="http://schemas.microsoft.com/office/powerpoint/2010/main" val="219197474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70C23-5084-1EF9-6625-364B96F0A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555" y="365025"/>
            <a:ext cx="8259098" cy="763526"/>
          </a:xfrm>
        </p:spPr>
        <p:txBody>
          <a:bodyPr/>
          <a:lstStyle/>
          <a:p>
            <a:r>
              <a:rPr lang="en-US" dirty="0"/>
              <a:t>Answer: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1D58D-44B7-3D79-04A7-B968D5B51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14" y="1128552"/>
            <a:ext cx="8246070" cy="3649924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We remind a little bit on the property of B-tree:</a:t>
            </a:r>
          </a:p>
          <a:p>
            <a:pPr algn="l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 node should have a minimum of m/2 children. </a:t>
            </a:r>
          </a:p>
          <a:p>
            <a:pPr algn="just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 node (except root node) should contain a minimum of m/2 - 1 keys.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Therefore , the number of keys and children in the node of a tree is acceptable in this B-tree after merging, beside that, we can check other </a:t>
            </a:r>
            <a:r>
              <a:rPr lang="en-US">
                <a:solidFill>
                  <a:schemeClr val="accent1">
                    <a:lumMod val="40000"/>
                    <a:lumOff val="60000"/>
                  </a:schemeClr>
                </a:solidFill>
              </a:rPr>
              <a:t>property and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hence the B-tree still maintain it’s property.</a:t>
            </a:r>
          </a:p>
        </p:txBody>
      </p:sp>
    </p:spTree>
    <p:extLst>
      <p:ext uri="{BB962C8B-B14F-4D97-AF65-F5344CB8AC3E}">
        <p14:creationId xmlns:p14="http://schemas.microsoft.com/office/powerpoint/2010/main" val="17980484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447B33B7-F9E1-1183-8914-5FBFB35A8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867" y="3600449"/>
            <a:ext cx="5486400" cy="425054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	THANK YOU FOR LISTENING</a:t>
            </a:r>
          </a:p>
        </p:txBody>
      </p:sp>
      <p:pic>
        <p:nvPicPr>
          <p:cNvPr id="4" name="Picture 3" descr="Thank You Teodor the Cat">
            <a:extLst>
              <a:ext uri="{FF2B5EF4-FFF2-40B4-BE49-F238E27FC236}">
                <a16:creationId xmlns:a16="http://schemas.microsoft.com/office/drawing/2014/main" id="{7CE7A100-C02E-5FF3-1EA4-B243A065CC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438" y="459581"/>
            <a:ext cx="3086100" cy="3086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9662E-6BB0-4344-9813-D3671B88C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0819" y="567559"/>
            <a:ext cx="6828503" cy="1064172"/>
          </a:xfrm>
        </p:spPr>
        <p:txBody>
          <a:bodyPr>
            <a:norm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Going deeper on the M-way search tree we get a more specific type of data structure :</a:t>
            </a:r>
            <a:endParaRPr lang="en-US" sz="24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2ED7A-BC20-4861-ABFB-806F555B94ED}"/>
              </a:ext>
            </a:extLst>
          </p:cNvPr>
          <p:cNvSpPr txBox="1"/>
          <p:nvPr/>
        </p:nvSpPr>
        <p:spPr>
          <a:xfrm>
            <a:off x="6834350" y="969580"/>
            <a:ext cx="1623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B-Tree.</a:t>
            </a:r>
            <a:endParaRPr lang="en-US" sz="3200" dirty="0"/>
          </a:p>
        </p:txBody>
      </p:sp>
      <p:pic>
        <p:nvPicPr>
          <p:cNvPr id="5" name="image8.png">
            <a:extLst>
              <a:ext uri="{FF2B5EF4-FFF2-40B4-BE49-F238E27FC236}">
                <a16:creationId xmlns:a16="http://schemas.microsoft.com/office/drawing/2014/main" id="{48ACB77D-9F79-4EE0-A8C2-E7487B5EEC78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317531" y="1956376"/>
            <a:ext cx="5943600" cy="21463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67135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withEffect">
                                  <p:stCondLst>
                                    <p:cond delay="40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7480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7480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86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29CDF6-FF5A-4E91-B68F-6909F00B2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3" y="469476"/>
            <a:ext cx="7772400" cy="1125140"/>
          </a:xfrm>
        </p:spPr>
        <p:txBody>
          <a:bodyPr>
            <a:normAutofit/>
          </a:bodyPr>
          <a:lstStyle/>
          <a:p>
            <a:r>
              <a:rPr lang="en-US" sz="48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1.Definition of B-Tree</a:t>
            </a:r>
          </a:p>
        </p:txBody>
      </p:sp>
      <p:pic>
        <p:nvPicPr>
          <p:cNvPr id="5" name="Picture 4" descr="Question Cat">
            <a:extLst>
              <a:ext uri="{FF2B5EF4-FFF2-40B4-BE49-F238E27FC236}">
                <a16:creationId xmlns:a16="http://schemas.microsoft.com/office/drawing/2014/main" id="{9F329CD5-CE16-48C0-BC9D-462C44FCB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27" y="1932096"/>
            <a:ext cx="2619375" cy="2619375"/>
          </a:xfrm>
          <a:prstGeom prst="rect">
            <a:avLst/>
          </a:prstGeom>
        </p:spPr>
      </p:pic>
      <p:pic>
        <p:nvPicPr>
          <p:cNvPr id="11" name="Picture 10" descr="Book open on a deck with a blackboard in the background">
            <a:extLst>
              <a:ext uri="{FF2B5EF4-FFF2-40B4-BE49-F238E27FC236}">
                <a16:creationId xmlns:a16="http://schemas.microsoft.com/office/drawing/2014/main" id="{6229A2CF-E034-446A-A93F-C8C8482F61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614" y="1776084"/>
            <a:ext cx="4783122" cy="319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551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2951</Words>
  <Application>Microsoft Macintosh PowerPoint</Application>
  <PresentationFormat>On-screen Show (16:9)</PresentationFormat>
  <Paragraphs>391</Paragraphs>
  <Slides>75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5" baseType="lpstr">
      <vt:lpstr>Arial</vt:lpstr>
      <vt:lpstr>Calibri</vt:lpstr>
      <vt:lpstr>Cambria Math</vt:lpstr>
      <vt:lpstr>Courier New</vt:lpstr>
      <vt:lpstr>Maven Pro</vt:lpstr>
      <vt:lpstr>Nunito</vt:lpstr>
      <vt:lpstr>Symbol</vt:lpstr>
      <vt:lpstr>Times New Roman</vt:lpstr>
      <vt:lpstr>Wingdings</vt:lpstr>
      <vt:lpstr>Office Theme</vt:lpstr>
      <vt:lpstr>DATA STRUCTURE:</vt:lpstr>
      <vt:lpstr>PowerPoint Presentation</vt:lpstr>
      <vt:lpstr>Review:</vt:lpstr>
      <vt:lpstr>Learn more:</vt:lpstr>
      <vt:lpstr>Therefore, In data structures for programming, we already learned about some data structures such as: binary tree and 2-3 tree, etc.; which are very useful for programming.</vt:lpstr>
      <vt:lpstr>GENERALIZE</vt:lpstr>
      <vt:lpstr>Learn more:</vt:lpstr>
      <vt:lpstr>PowerPoint Presentation</vt:lpstr>
      <vt:lpstr>PowerPoint Presentation</vt:lpstr>
      <vt:lpstr>a. M-Ways Tree – Definition:</vt:lpstr>
      <vt:lpstr>b. M-Ways Search Tree:</vt:lpstr>
      <vt:lpstr>Example for 3-Ways Search Tree</vt:lpstr>
      <vt:lpstr>Now, It’s time for B-Tree</vt:lpstr>
      <vt:lpstr>Example for B-Tree:</vt:lpstr>
      <vt:lpstr>Note:</vt:lpstr>
      <vt:lpstr>Advantages:</vt:lpstr>
      <vt:lpstr>Application:</vt:lpstr>
      <vt:lpstr>PowerPoint Presentation</vt:lpstr>
      <vt:lpstr>Main Operation for B-Tree: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ADDITIONAL FUNCTION IN INSERTION</vt:lpstr>
      <vt:lpstr>DEMONSTRATION</vt:lpstr>
      <vt:lpstr>ADDITIONAL FUNCTION IN INSERTION</vt:lpstr>
      <vt:lpstr>ADDITIONAL FUNCTION IN INSERTION</vt:lpstr>
      <vt:lpstr>DEMONSTRATION</vt:lpstr>
      <vt:lpstr>Operation for Insertion:</vt:lpstr>
      <vt:lpstr>Implementation</vt:lpstr>
      <vt:lpstr>Understand the code:</vt:lpstr>
      <vt:lpstr>Understand the code:</vt:lpstr>
      <vt:lpstr>DEMONSTRATION</vt:lpstr>
      <vt:lpstr>DEMONSTRATION</vt:lpstr>
      <vt:lpstr>DEMONSTRATION</vt:lpstr>
      <vt:lpstr>CALCULATE THE COMPLEXITY</vt:lpstr>
      <vt:lpstr>PowerPoint Presentation</vt:lpstr>
      <vt:lpstr>Operation for Searching:</vt:lpstr>
      <vt:lpstr>Implementation</vt:lpstr>
      <vt:lpstr>DEMONSTRATION</vt:lpstr>
      <vt:lpstr>DEMONSTRATION</vt:lpstr>
      <vt:lpstr>CALCULATE THE COMPLEXITY</vt:lpstr>
      <vt:lpstr>PowerPoint Presentation</vt:lpstr>
      <vt:lpstr>PowerPoint Presentation</vt:lpstr>
      <vt:lpstr>ADDITIONAL TERMS:</vt:lpstr>
      <vt:lpstr>ADDITIONAL FUNCTION:</vt:lpstr>
      <vt:lpstr>DEMONSTRATION</vt:lpstr>
      <vt:lpstr>ADDITIONAL FUNCTION:</vt:lpstr>
      <vt:lpstr>ADDITIONAL FUNCTION:</vt:lpstr>
      <vt:lpstr>ADDITIONAL FUNCTION:</vt:lpstr>
      <vt:lpstr>ADDITIONAL FUNCTION:</vt:lpstr>
      <vt:lpstr>ADDITIONAL FUNCTION:</vt:lpstr>
      <vt:lpstr>ADDITIONAL FUNCTION:</vt:lpstr>
      <vt:lpstr>OPERATION FOR DELETION:</vt:lpstr>
      <vt:lpstr>PowerPoint Presentation</vt:lpstr>
      <vt:lpstr>B-TREE – DEGREE: 3</vt:lpstr>
      <vt:lpstr>OPERATION FOR DELETION:</vt:lpstr>
      <vt:lpstr>PowerPoint Presentation</vt:lpstr>
      <vt:lpstr>OPERATION FOR DELETION:</vt:lpstr>
      <vt:lpstr>PowerPoint Presentation</vt:lpstr>
      <vt:lpstr>OPERATION FOR DELETION:</vt:lpstr>
      <vt:lpstr>PowerPoint Presentation</vt:lpstr>
      <vt:lpstr>OPERATION FOR DELETION:</vt:lpstr>
      <vt:lpstr>PowerPoint Presentation</vt:lpstr>
      <vt:lpstr>OPERATION FOR DELETION:</vt:lpstr>
      <vt:lpstr>PowerPoint Presentation</vt:lpstr>
      <vt:lpstr>OPERATION FOR DELETION:</vt:lpstr>
      <vt:lpstr>PowerPoint Presentation</vt:lpstr>
      <vt:lpstr>IMPLEMENTATION:</vt:lpstr>
      <vt:lpstr>CALCULATE THE COMPLEXITY</vt:lpstr>
      <vt:lpstr>QUESTION:</vt:lpstr>
      <vt:lpstr>QUESTION:</vt:lpstr>
      <vt:lpstr>Answer:</vt:lpstr>
      <vt:lpstr> 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2022-07-18T17:15:46Z</dcterms:modified>
</cp:coreProperties>
</file>