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2"/>
  </p:notesMasterIdLst>
  <p:sldIdLst>
    <p:sldId id="256" r:id="rId2"/>
    <p:sldId id="261" r:id="rId3"/>
    <p:sldId id="257" r:id="rId4"/>
    <p:sldId id="262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8" r:id="rId18"/>
    <p:sldId id="279" r:id="rId19"/>
    <p:sldId id="277" r:id="rId20"/>
    <p:sldId id="281" r:id="rId21"/>
    <p:sldId id="283" r:id="rId22"/>
    <p:sldId id="282" r:id="rId23"/>
    <p:sldId id="269" r:id="rId24"/>
    <p:sldId id="280" r:id="rId25"/>
    <p:sldId id="284" r:id="rId26"/>
    <p:sldId id="286" r:id="rId27"/>
    <p:sldId id="285" r:id="rId28"/>
    <p:sldId id="259" r:id="rId29"/>
    <p:sldId id="258" r:id="rId30"/>
    <p:sldId id="260" r:id="rId3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A1F"/>
    <a:srgbClr val="007033"/>
    <a:srgbClr val="9EFF29"/>
    <a:srgbClr val="003635"/>
    <a:srgbClr val="FF0D97"/>
    <a:srgbClr val="0000CC"/>
    <a:srgbClr val="C80064"/>
    <a:srgbClr val="FF2549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5"/>
  </p:normalViewPr>
  <p:slideViewPr>
    <p:cSldViewPr snapToGrid="0">
      <p:cViewPr varScale="1">
        <p:scale>
          <a:sx n="129" d="100"/>
          <a:sy n="129" d="100"/>
        </p:scale>
        <p:origin x="200" y="6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188" y="3303638"/>
            <a:ext cx="8008376" cy="95127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188" y="4254909"/>
            <a:ext cx="8001000" cy="67842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614948"/>
            <a:ext cx="8246070" cy="3163527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344" y="406537"/>
            <a:ext cx="680559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936" y="1143000"/>
            <a:ext cx="6828503" cy="354549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832084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7366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20902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7366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20902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42786" y="0"/>
            <a:ext cx="8067368" cy="884898"/>
          </a:xfrm>
        </p:spPr>
        <p:txBody>
          <a:bodyPr>
            <a:normAutofit/>
          </a:bodyPr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E6E6"/>
                </a:solidFill>
                <a:effectLst/>
                <a:latin typeface="Maven Pro"/>
              </a:rPr>
              <a:t>DATA STRUCTURE: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719" y="753242"/>
            <a:ext cx="3104874" cy="730043"/>
          </a:xfrm>
        </p:spPr>
        <p:txBody>
          <a:bodyPr>
            <a:normAutofit lnSpcReduction="10000"/>
          </a:bodyPr>
          <a:lstStyle/>
          <a:p>
            <a:r>
              <a:rPr lang="en-US" sz="4400" b="1" dirty="0"/>
              <a:t>B-Tree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2C57A0-AA85-4E18-BA58-9489EE2FB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08" y="317394"/>
            <a:ext cx="4351462" cy="233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AF9118-EDCF-4817-89E7-763448E542D7}"/>
              </a:ext>
            </a:extLst>
          </p:cNvPr>
          <p:cNvSpPr txBox="1"/>
          <p:nvPr/>
        </p:nvSpPr>
        <p:spPr>
          <a:xfrm>
            <a:off x="768569" y="3583723"/>
            <a:ext cx="5510048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1" i="0" u="none" strike="noStrike" dirty="0">
                <a:solidFill>
                  <a:srgbClr val="9EFF29"/>
                </a:solidFill>
                <a:effectLst/>
                <a:latin typeface="Nunito"/>
              </a:rPr>
              <a:t>Group 4 - APCS2 - KLPT</a:t>
            </a:r>
            <a:endParaRPr lang="en-US" sz="4000" b="0" dirty="0">
              <a:solidFill>
                <a:srgbClr val="9EFF29"/>
              </a:solidFill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614-B9D3-427F-BBDE-78A7D21A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390" y="92328"/>
            <a:ext cx="6805594" cy="725349"/>
          </a:xfrm>
        </p:spPr>
        <p:txBody>
          <a:bodyPr/>
          <a:lstStyle/>
          <a:p>
            <a:r>
              <a:rPr lang="en-US" dirty="0"/>
              <a:t>a. M-Ways Tree – Definition: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2F8DF-A260-40E2-88FB-9258850CD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390" y="799001"/>
            <a:ext cx="6828503" cy="3545497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M-way(multi-way)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tree that has the following properties:</a:t>
            </a:r>
            <a:endParaRPr lang="en-US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node in the tree can have at most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 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children.</a:t>
            </a:r>
            <a:endParaRPr 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Nodes in the tree have at most </a:t>
            </a:r>
            <a:r>
              <a:rPr lang="en-US" sz="1800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(m-1)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fields and pointers(references) to the children.</a:t>
            </a:r>
            <a:endParaRPr lang="en-US" sz="3600" dirty="0"/>
          </a:p>
        </p:txBody>
      </p:sp>
      <p:pic>
        <p:nvPicPr>
          <p:cNvPr id="4" name="image10.png">
            <a:extLst>
              <a:ext uri="{FF2B5EF4-FFF2-40B4-BE49-F238E27FC236}">
                <a16:creationId xmlns:a16="http://schemas.microsoft.com/office/drawing/2014/main" id="{D831B1EC-67B3-4B4C-AEC5-CACF2D3CCAE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80113" y="2562346"/>
            <a:ext cx="4046271" cy="2479422"/>
          </a:xfrm>
          <a:prstGeom prst="rect">
            <a:avLst/>
          </a:prstGeom>
          <a:ln/>
        </p:spPr>
      </p:pic>
      <p:pic>
        <p:nvPicPr>
          <p:cNvPr id="5" name="image10.png">
            <a:extLst>
              <a:ext uri="{FF2B5EF4-FFF2-40B4-BE49-F238E27FC236}">
                <a16:creationId xmlns:a16="http://schemas.microsoft.com/office/drawing/2014/main" id="{C9FEDB87-8EB4-4E59-8644-04DE39F631B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77698" y="707026"/>
            <a:ext cx="4203693" cy="3085531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2E9100-662B-4544-8EE6-0B3E5233C22D}"/>
              </a:ext>
            </a:extLst>
          </p:cNvPr>
          <p:cNvSpPr txBox="1"/>
          <p:nvPr/>
        </p:nvSpPr>
        <p:spPr>
          <a:xfrm>
            <a:off x="1656529" y="3785467"/>
            <a:ext cx="69813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above image is a 3-way tree, where each node has at most (3-1) = 2 keys and 3 children.</a:t>
            </a: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2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2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D0ED-2651-3F7A-F40D-CE9E85AF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b. M-Ways Search Tree: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E9F2-1BAB-6C5F-AEEF-B72D8156C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 search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more constrained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which has more property: 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node in the tree can associate with m children and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m-1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fields.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any node of the tree are arranged in a sorted order (ascending).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the first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 are less than the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baseline="300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of this node.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the last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(m-K)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 are higher than the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baseline="300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43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8C0AF-5D61-926F-F2E6-BB0A8AC7B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 anchor="ctr">
            <a:normAutofit/>
          </a:bodyPr>
          <a:lstStyle/>
          <a:p>
            <a:r>
              <a:rPr lang="en-US" dirty="0"/>
              <a:t>Example for 3-Ways Search Tree</a:t>
            </a:r>
          </a:p>
        </p:txBody>
      </p:sp>
      <p:pic>
        <p:nvPicPr>
          <p:cNvPr id="5" name="image7.png">
            <a:extLst>
              <a:ext uri="{FF2B5EF4-FFF2-40B4-BE49-F238E27FC236}">
                <a16:creationId xmlns:a16="http://schemas.microsoft.com/office/drawing/2014/main" id="{642AE9CE-BCE0-E08A-9EB3-3E57493259A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222" y="1614948"/>
            <a:ext cx="6327054" cy="3163527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47877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8818-0BEA-5EE1-7BD9-CE06F692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936" y="248172"/>
            <a:ext cx="6805594" cy="725349"/>
          </a:xfrm>
        </p:spPr>
        <p:txBody>
          <a:bodyPr>
            <a:noAutofit/>
          </a:bodyPr>
          <a:lstStyle/>
          <a:p>
            <a:r>
              <a:rPr lang="en-US" sz="4400" dirty="0"/>
              <a:t>Now, It’s time for B-Tree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45A74-6825-9907-A053-669EC37F2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7056340" cy="3545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§ </a:t>
            </a:r>
            <a:r>
              <a:rPr lang="en-US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Therefore, a B-tree is a special case of M-way search tree, and we got a new definition: </a:t>
            </a:r>
            <a:endParaRPr lang="en-US" sz="4000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61AA588-DF0A-5C11-F5A4-4C2CAB880742}"/>
              </a:ext>
            </a:extLst>
          </p:cNvPr>
          <p:cNvSpPr/>
          <p:nvPr/>
        </p:nvSpPr>
        <p:spPr>
          <a:xfrm>
            <a:off x="1805152" y="1216479"/>
            <a:ext cx="6992007" cy="3678714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B-tree is an extension of an M-way search tree. Besides having all the properties of an M-way search tree, it has some properties of its own, these mainly are: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 leaves of B-tree are at the same level.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B-tree of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order m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can have at most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m-1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keys and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 node in B-tree has at most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 children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Root node must have at least two nodes.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34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 node except the root node and the leaf node contain at least m/2 children.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5C8A00-47D4-4255-C8FB-CF0E0843B525}"/>
              </a:ext>
            </a:extLst>
          </p:cNvPr>
          <p:cNvSpPr/>
          <p:nvPr/>
        </p:nvSpPr>
        <p:spPr>
          <a:xfrm>
            <a:off x="3515866" y="219670"/>
            <a:ext cx="32397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Definition:</a:t>
            </a:r>
          </a:p>
        </p:txBody>
      </p:sp>
    </p:spTree>
    <p:extLst>
      <p:ext uri="{BB962C8B-B14F-4D97-AF65-F5344CB8AC3E}">
        <p14:creationId xmlns:p14="http://schemas.microsoft.com/office/powerpoint/2010/main" val="421969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8E62-2DDA-8653-32A7-81CB32EC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Example for B-Tree: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1E66F-363F-5B82-E145-882CCEEC7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6368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Check for B-tree property:</a:t>
            </a:r>
          </a:p>
        </p:txBody>
      </p:sp>
      <p:pic>
        <p:nvPicPr>
          <p:cNvPr id="5" name="image8.png">
            <a:extLst>
              <a:ext uri="{FF2B5EF4-FFF2-40B4-BE49-F238E27FC236}">
                <a16:creationId xmlns:a16="http://schemas.microsoft.com/office/drawing/2014/main" id="{BF592FE6-20A0-5486-C287-7C2DE7A17635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3286" y="1836964"/>
            <a:ext cx="4332514" cy="1787927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74E8BB-BCBE-1A8C-AF0C-4560DA2E8779}"/>
              </a:ext>
            </a:extLst>
          </p:cNvPr>
          <p:cNvSpPr txBox="1"/>
          <p:nvPr/>
        </p:nvSpPr>
        <p:spPr>
          <a:xfrm>
            <a:off x="4867275" y="1814682"/>
            <a:ext cx="3600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leaves of B-tree are at the same level.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D1D42C-1481-E536-BB15-83C48BF8A0C5}"/>
              </a:ext>
            </a:extLst>
          </p:cNvPr>
          <p:cNvCxnSpPr>
            <a:cxnSpLocks/>
          </p:cNvCxnSpPr>
          <p:nvPr/>
        </p:nvCxnSpPr>
        <p:spPr>
          <a:xfrm flipV="1">
            <a:off x="676275" y="2081893"/>
            <a:ext cx="4263118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5B29E8-6602-ACD6-AB00-3FA17AA7F2AE}"/>
              </a:ext>
            </a:extLst>
          </p:cNvPr>
          <p:cNvCxnSpPr>
            <a:cxnSpLocks/>
          </p:cNvCxnSpPr>
          <p:nvPr/>
        </p:nvCxnSpPr>
        <p:spPr>
          <a:xfrm flipV="1">
            <a:off x="2073729" y="2081893"/>
            <a:ext cx="2865664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5F0B71-5641-B248-0985-D490EADCB1CE}"/>
              </a:ext>
            </a:extLst>
          </p:cNvPr>
          <p:cNvCxnSpPr>
            <a:cxnSpLocks/>
          </p:cNvCxnSpPr>
          <p:nvPr/>
        </p:nvCxnSpPr>
        <p:spPr>
          <a:xfrm flipV="1">
            <a:off x="3184071" y="2081893"/>
            <a:ext cx="1683204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6DD690-35AA-627A-B425-5015EFBBB78B}"/>
              </a:ext>
            </a:extLst>
          </p:cNvPr>
          <p:cNvCxnSpPr>
            <a:cxnSpLocks/>
          </p:cNvCxnSpPr>
          <p:nvPr/>
        </p:nvCxnSpPr>
        <p:spPr>
          <a:xfrm flipV="1">
            <a:off x="4196443" y="2163536"/>
            <a:ext cx="518432" cy="482143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6057B0D-B043-CE2A-2AD3-B0449EBCB495}"/>
              </a:ext>
            </a:extLst>
          </p:cNvPr>
          <p:cNvSpPr txBox="1"/>
          <p:nvPr/>
        </p:nvSpPr>
        <p:spPr>
          <a:xfrm>
            <a:off x="4810125" y="2660045"/>
            <a:ext cx="3600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B-tree of order 4 can have at most </a:t>
            </a:r>
            <a:r>
              <a:rPr lang="en-US" sz="2400" b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keys </a:t>
            </a: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4 children.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161EB2-AF71-555D-094C-8AAA21557E44}"/>
              </a:ext>
            </a:extLst>
          </p:cNvPr>
          <p:cNvSpPr txBox="1"/>
          <p:nvPr/>
        </p:nvSpPr>
        <p:spPr>
          <a:xfrm>
            <a:off x="4874759" y="1825823"/>
            <a:ext cx="3600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node must have at least two nodes.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B585F6-422D-F928-1706-177584A2376A}"/>
              </a:ext>
            </a:extLst>
          </p:cNvPr>
          <p:cNvSpPr txBox="1"/>
          <p:nvPr/>
        </p:nvSpPr>
        <p:spPr>
          <a:xfrm>
            <a:off x="4810125" y="2656820"/>
            <a:ext cx="3600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node except the root node and the leaf node contain at least 2 children.</a:t>
            </a:r>
          </a:p>
        </p:txBody>
      </p:sp>
    </p:spTree>
    <p:extLst>
      <p:ext uri="{BB962C8B-B14F-4D97-AF65-F5344CB8AC3E}">
        <p14:creationId xmlns:p14="http://schemas.microsoft.com/office/powerpoint/2010/main" val="193861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20" grpId="0"/>
      <p:bldP spid="20" grpId="1"/>
      <p:bldP spid="21" grpId="0"/>
      <p:bldP spid="21" grpId="1"/>
      <p:bldP spid="22" grpId="0"/>
      <p:bldP spid="2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1CE3-764E-0CA8-21DA-9477D572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E96C3-9587-6712-DA1F-ACBA113CC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9920" y="962449"/>
            <a:ext cx="4038600" cy="182973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●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2-3 trees and binary search trees that we learned before can be B-trees.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045642-DDD8-7C9C-87C5-35870D86E2A7}"/>
              </a:ext>
            </a:extLst>
          </p:cNvPr>
          <p:cNvSpPr/>
          <p:nvPr/>
        </p:nvSpPr>
        <p:spPr>
          <a:xfrm>
            <a:off x="6384472" y="806054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2A8734-DEFF-38AF-C9DB-8C6EF38900F5}"/>
              </a:ext>
            </a:extLst>
          </p:cNvPr>
          <p:cNvSpPr/>
          <p:nvPr/>
        </p:nvSpPr>
        <p:spPr>
          <a:xfrm>
            <a:off x="5520417" y="1671637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9A7900-0032-6913-C7B2-CE3162823580}"/>
              </a:ext>
            </a:extLst>
          </p:cNvPr>
          <p:cNvSpPr/>
          <p:nvPr/>
        </p:nvSpPr>
        <p:spPr>
          <a:xfrm>
            <a:off x="7298872" y="1679801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3AE113-2260-2B98-D23C-4ED1740735E5}"/>
              </a:ext>
            </a:extLst>
          </p:cNvPr>
          <p:cNvSpPr/>
          <p:nvPr/>
        </p:nvSpPr>
        <p:spPr>
          <a:xfrm>
            <a:off x="4965244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B983F2-F971-72B0-3BFF-30699933782C}"/>
              </a:ext>
            </a:extLst>
          </p:cNvPr>
          <p:cNvSpPr/>
          <p:nvPr/>
        </p:nvSpPr>
        <p:spPr>
          <a:xfrm>
            <a:off x="6099401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1932FD-0CBE-BEB1-38A4-D4D62342CA40}"/>
              </a:ext>
            </a:extLst>
          </p:cNvPr>
          <p:cNvSpPr/>
          <p:nvPr/>
        </p:nvSpPr>
        <p:spPr>
          <a:xfrm>
            <a:off x="6915151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1E10FF-4735-A1D1-4DA6-2FBE661FFDC3}"/>
              </a:ext>
            </a:extLst>
          </p:cNvPr>
          <p:cNvSpPr/>
          <p:nvPr/>
        </p:nvSpPr>
        <p:spPr>
          <a:xfrm>
            <a:off x="7915274" y="2474117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3FA1F6-320D-DFF6-E861-C9C184B03F0F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5785757" y="1320404"/>
            <a:ext cx="598715" cy="35123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4A6699-8DF2-A642-4129-72302B28B654}"/>
              </a:ext>
            </a:extLst>
          </p:cNvPr>
          <p:cNvCxnSpPr>
            <a:cxnSpLocks/>
          </p:cNvCxnSpPr>
          <p:nvPr/>
        </p:nvCxnSpPr>
        <p:spPr>
          <a:xfrm flipH="1">
            <a:off x="5131930" y="2185987"/>
            <a:ext cx="429306" cy="27367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4A9C25-FD69-B2E4-7BBD-10AB4DB37787}"/>
              </a:ext>
            </a:extLst>
          </p:cNvPr>
          <p:cNvCxnSpPr>
            <a:cxnSpLocks/>
          </p:cNvCxnSpPr>
          <p:nvPr/>
        </p:nvCxnSpPr>
        <p:spPr>
          <a:xfrm>
            <a:off x="5989861" y="2202485"/>
            <a:ext cx="302083" cy="28770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911AD7-4120-17C6-4FAF-F7A68FBD382D}"/>
              </a:ext>
            </a:extLst>
          </p:cNvPr>
          <p:cNvCxnSpPr>
            <a:cxnSpLocks/>
          </p:cNvCxnSpPr>
          <p:nvPr/>
        </p:nvCxnSpPr>
        <p:spPr>
          <a:xfrm>
            <a:off x="6915151" y="1296974"/>
            <a:ext cx="574223" cy="42152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EA8FAF-F888-DB8F-42CC-3AD609E680AA}"/>
              </a:ext>
            </a:extLst>
          </p:cNvPr>
          <p:cNvCxnSpPr>
            <a:cxnSpLocks/>
          </p:cNvCxnSpPr>
          <p:nvPr/>
        </p:nvCxnSpPr>
        <p:spPr>
          <a:xfrm>
            <a:off x="7829551" y="2202485"/>
            <a:ext cx="391886" cy="27146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C9FC6D-274D-5DF4-E3E1-964F77DCC31F}"/>
              </a:ext>
            </a:extLst>
          </p:cNvPr>
          <p:cNvCxnSpPr>
            <a:cxnSpLocks/>
          </p:cNvCxnSpPr>
          <p:nvPr/>
        </p:nvCxnSpPr>
        <p:spPr>
          <a:xfrm flipH="1">
            <a:off x="7076396" y="2177907"/>
            <a:ext cx="314324" cy="29604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6.png">
            <a:extLst>
              <a:ext uri="{FF2B5EF4-FFF2-40B4-BE49-F238E27FC236}">
                <a16:creationId xmlns:a16="http://schemas.microsoft.com/office/drawing/2014/main" id="{3A0E6C58-04A9-9012-C6DA-52B39FB2B0B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79296" y="2372121"/>
            <a:ext cx="5943600" cy="2565400"/>
          </a:xfrm>
          <a:prstGeom prst="rect">
            <a:avLst/>
          </a:prstGeom>
          <a:ln/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CBEFBC2-5658-332C-B7A5-3C5B4AB8E43C}"/>
              </a:ext>
            </a:extLst>
          </p:cNvPr>
          <p:cNvSpPr txBox="1">
            <a:spLocks/>
          </p:cNvSpPr>
          <p:nvPr/>
        </p:nvSpPr>
        <p:spPr>
          <a:xfrm>
            <a:off x="374195" y="1252749"/>
            <a:ext cx="4038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●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 ≥ 1, then for any n-key B-tree of height h and minimum degree t ≥ 2, 	 h ≥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log_t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(n+1)/2</a:t>
            </a:r>
          </a:p>
        </p:txBody>
      </p:sp>
    </p:spTree>
    <p:extLst>
      <p:ext uri="{BB962C8B-B14F-4D97-AF65-F5344CB8AC3E}">
        <p14:creationId xmlns:p14="http://schemas.microsoft.com/office/powerpoint/2010/main" val="161664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9B61-E1F1-B533-25F2-1C767A55C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620" y="112623"/>
            <a:ext cx="6805594" cy="725349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</a:rPr>
              <a:t>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E249-BA31-C80B-3745-B96EC4FEC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942" y="963386"/>
            <a:ext cx="7600949" cy="4000500"/>
          </a:xfrm>
        </p:spPr>
        <p:txBody>
          <a:bodyPr>
            <a:noAutofit/>
          </a:bodyPr>
          <a:lstStyle/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need for B-tree arose with the rise in the need for lesser time in accessing the physical storage media like a hard disk. The secondary storage devices are slower with a larger capacity. There was a need for such types of data structures that minimize the disk accesses.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 data structures such as a binary search tree, AVL tree, red-black tree, </a:t>
            </a:r>
            <a:r>
              <a:rPr lang="en-US" sz="1600" u="none" strike="noStrike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e.t.c</a:t>
            </a: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can store only one key in one node. If you have to store a large number of keys, then the height of such trees becomes very large and the access time increases.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However, B-tree can store many keys in a single node and can have multiple child nodes. This decreases the height significantly allowing faster disk accesses.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88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9B61-E1F1-B533-25F2-1C767A55C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620" y="112623"/>
            <a:ext cx="6805594" cy="725349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</a:rPr>
              <a:t>Application: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E249-BA31-C80B-3745-B96EC4FEC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729" y="963386"/>
            <a:ext cx="8213271" cy="4000500"/>
          </a:xfrm>
        </p:spPr>
        <p:txBody>
          <a:bodyPr>
            <a:noAutofit/>
          </a:bodyPr>
          <a:lstStyle/>
          <a:p>
            <a:pPr marL="742950" marR="0" lvl="1" indent="-28575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dirty="0">
                <a:solidFill>
                  <a:srgbClr val="0070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atabases and file systems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store blocks of data (secondary storage media)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multilevel indexing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27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23FE0E-CF62-3FA9-62C3-78CA90CF26FA}"/>
              </a:ext>
            </a:extLst>
          </p:cNvPr>
          <p:cNvSpPr/>
          <p:nvPr/>
        </p:nvSpPr>
        <p:spPr>
          <a:xfrm>
            <a:off x="1114867" y="444571"/>
            <a:ext cx="66856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2. Operation on B-Tree</a:t>
            </a:r>
          </a:p>
        </p:txBody>
      </p:sp>
      <p:pic>
        <p:nvPicPr>
          <p:cNvPr id="6" name="Picture 5" descr="Steel gears">
            <a:extLst>
              <a:ext uri="{FF2B5EF4-FFF2-40B4-BE49-F238E27FC236}">
                <a16:creationId xmlns:a16="http://schemas.microsoft.com/office/drawing/2014/main" id="{A8DB70B7-A878-0052-3BA9-D8A95A445C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98" y="1705069"/>
            <a:ext cx="4881681" cy="3253660"/>
          </a:xfrm>
          <a:prstGeom prst="rect">
            <a:avLst/>
          </a:prstGeom>
        </p:spPr>
      </p:pic>
      <p:pic>
        <p:nvPicPr>
          <p:cNvPr id="8" name="Picture 7" descr="Metal tic-tac-toe game pieces">
            <a:extLst>
              <a:ext uri="{FF2B5EF4-FFF2-40B4-BE49-F238E27FC236}">
                <a16:creationId xmlns:a16="http://schemas.microsoft.com/office/drawing/2014/main" id="{61B2E714-F49B-42CA-6BB9-BF922FBF70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933" y="1902279"/>
            <a:ext cx="3426769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7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0A9C-52A0-5A04-090C-6DE19541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33A1F"/>
                </a:solidFill>
                <a:effectLst/>
              </a:rPr>
              <a:t>Main Operation for B-Tree: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CC577-F178-0EDA-47C7-38C1A48D2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 a node in a B-Tree</a:t>
            </a:r>
          </a:p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 for a node in a B-tree.</a:t>
            </a:r>
            <a:endParaRPr lang="en-US" sz="3600" dirty="0">
              <a:solidFill>
                <a:srgbClr val="212529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Delete a node in a B-Tree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7546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4A59094-F0FB-4F64-BEF1-007F2A037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376" y="2143124"/>
            <a:ext cx="8229600" cy="857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3500" b="1" i="0" u="none" strike="noStrike" kern="1200" cap="none" normalizeH="0" baseline="0" dirty="0">
                <a:ln>
                  <a:noFill/>
                </a:ln>
                <a:solidFill>
                  <a:srgbClr val="9EFF29"/>
                </a:solidFill>
                <a:effectLst/>
                <a:latin typeface="+mj-lt"/>
                <a:ea typeface="+mj-ea"/>
                <a:cs typeface="+mj-cs"/>
              </a:rPr>
              <a:t>Why are we using B-Tree?</a:t>
            </a:r>
          </a:p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400" b="0" i="0" u="none" strike="noStrike" kern="1200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       </a:t>
            </a:r>
          </a:p>
        </p:txBody>
      </p:sp>
      <p:pic>
        <p:nvPicPr>
          <p:cNvPr id="6" name="Picture 5" descr="Question mark on green pastel background">
            <a:extLst>
              <a:ext uri="{FF2B5EF4-FFF2-40B4-BE49-F238E27FC236}">
                <a16:creationId xmlns:a16="http://schemas.microsoft.com/office/drawing/2014/main" id="{3D5A9C50-CDD9-44B1-A2EA-D88EF10E75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1761"/>
            <a:ext cx="4106636" cy="307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18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8102C5-0624-C1EF-C8D8-401FD5FA8518}"/>
              </a:ext>
            </a:extLst>
          </p:cNvPr>
          <p:cNvSpPr/>
          <p:nvPr/>
        </p:nvSpPr>
        <p:spPr>
          <a:xfrm>
            <a:off x="1166933" y="142493"/>
            <a:ext cx="681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 CONSTRUCTOR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87E27-E43C-3F44-2B05-84D416D8AD9B}"/>
              </a:ext>
            </a:extLst>
          </p:cNvPr>
          <p:cNvSpPr/>
          <p:nvPr/>
        </p:nvSpPr>
        <p:spPr>
          <a:xfrm>
            <a:off x="709532" y="909936"/>
            <a:ext cx="77249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DEFINE B-TREE IN CODING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1A52C9-450F-80E5-8C28-922DA2137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136900"/>
            <a:ext cx="5943600" cy="1498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2B7821-5353-87AE-506C-EA611EDFDA7B}"/>
              </a:ext>
            </a:extLst>
          </p:cNvPr>
          <p:cNvSpPr txBox="1"/>
          <p:nvPr/>
        </p:nvSpPr>
        <p:spPr>
          <a:xfrm>
            <a:off x="1256539" y="2046291"/>
            <a:ext cx="6360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We define a new struct B-Tree according to the definition of B-Tree as below:</a:t>
            </a:r>
          </a:p>
        </p:txBody>
      </p:sp>
    </p:spTree>
    <p:extLst>
      <p:ext uri="{BB962C8B-B14F-4D97-AF65-F5344CB8AC3E}">
        <p14:creationId xmlns:p14="http://schemas.microsoft.com/office/powerpoint/2010/main" val="3588322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8102C5-0624-C1EF-C8D8-401FD5FA8518}"/>
              </a:ext>
            </a:extLst>
          </p:cNvPr>
          <p:cNvSpPr/>
          <p:nvPr/>
        </p:nvSpPr>
        <p:spPr>
          <a:xfrm>
            <a:off x="1166933" y="289450"/>
            <a:ext cx="681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 CONSTRUCTOR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F15268-6E1D-DE8C-EFC1-6CC0A70DD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212780"/>
            <a:ext cx="5943600" cy="14986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097813-E557-854C-8857-940770A31E89}"/>
              </a:ext>
            </a:extLst>
          </p:cNvPr>
          <p:cNvCxnSpPr>
            <a:cxnSpLocks/>
          </p:cNvCxnSpPr>
          <p:nvPr/>
        </p:nvCxnSpPr>
        <p:spPr>
          <a:xfrm flipV="1">
            <a:off x="808264" y="1730829"/>
            <a:ext cx="1208315" cy="1920210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8D4A1B-94D9-ECD1-CCBF-EB3FE1947C41}"/>
              </a:ext>
            </a:extLst>
          </p:cNvPr>
          <p:cNvSpPr txBox="1"/>
          <p:nvPr/>
        </p:nvSpPr>
        <p:spPr>
          <a:xfrm>
            <a:off x="461002" y="3651039"/>
            <a:ext cx="2277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Number of keys in a node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C16B13-E376-E3D4-BB6D-7053A91E12C0}"/>
              </a:ext>
            </a:extLst>
          </p:cNvPr>
          <p:cNvCxnSpPr>
            <a:cxnSpLocks/>
          </p:cNvCxnSpPr>
          <p:nvPr/>
        </p:nvCxnSpPr>
        <p:spPr>
          <a:xfrm flipH="1" flipV="1">
            <a:off x="2495810" y="1877786"/>
            <a:ext cx="908697" cy="1681843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9F34304-977E-D9D9-F2B2-2A97B7469587}"/>
              </a:ext>
            </a:extLst>
          </p:cNvPr>
          <p:cNvSpPr txBox="1"/>
          <p:nvPr/>
        </p:nvSpPr>
        <p:spPr>
          <a:xfrm>
            <a:off x="2947307" y="3559629"/>
            <a:ext cx="2277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An array to store keys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3E960F-FFCF-97CB-722F-E6AD6533407E}"/>
              </a:ext>
            </a:extLst>
          </p:cNvPr>
          <p:cNvCxnSpPr>
            <a:cxnSpLocks/>
          </p:cNvCxnSpPr>
          <p:nvPr/>
        </p:nvCxnSpPr>
        <p:spPr>
          <a:xfrm flipV="1">
            <a:off x="1600200" y="2118214"/>
            <a:ext cx="763641" cy="1258172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B67D72-9E0F-65F0-A008-9BF15532A501}"/>
              </a:ext>
            </a:extLst>
          </p:cNvPr>
          <p:cNvCxnSpPr>
            <a:cxnSpLocks/>
          </p:cNvCxnSpPr>
          <p:nvPr/>
        </p:nvCxnSpPr>
        <p:spPr>
          <a:xfrm flipH="1" flipV="1">
            <a:off x="3294569" y="2294583"/>
            <a:ext cx="2118354" cy="1008672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3B842B9-DFDF-F8C8-352E-54043E0A2487}"/>
              </a:ext>
            </a:extLst>
          </p:cNvPr>
          <p:cNvSpPr txBox="1"/>
          <p:nvPr/>
        </p:nvSpPr>
        <p:spPr>
          <a:xfrm>
            <a:off x="603487" y="3303255"/>
            <a:ext cx="3127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Number of children in a node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5719AE-98F6-EE7E-6E3B-77EC51A42AA6}"/>
              </a:ext>
            </a:extLst>
          </p:cNvPr>
          <p:cNvSpPr txBox="1"/>
          <p:nvPr/>
        </p:nvSpPr>
        <p:spPr>
          <a:xfrm>
            <a:off x="5151664" y="3242998"/>
            <a:ext cx="3298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 list of pointers for children of a node</a:t>
            </a:r>
          </a:p>
        </p:txBody>
      </p:sp>
    </p:spTree>
    <p:extLst>
      <p:ext uri="{BB962C8B-B14F-4D97-AF65-F5344CB8AC3E}">
        <p14:creationId xmlns:p14="http://schemas.microsoft.com/office/powerpoint/2010/main" val="2551112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mph" presetSubtype="0" repeatCount="indefinite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1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1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1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1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9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1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9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1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0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1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0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0" grpId="2"/>
      <p:bldP spid="16" grpId="0"/>
      <p:bldP spid="16" grpId="1"/>
      <p:bldP spid="16" grpId="2"/>
      <p:bldP spid="27" grpId="0"/>
      <p:bldP spid="27" grpId="1"/>
      <p:bldP spid="34" grpId="0"/>
      <p:bldP spid="3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8FA106-A744-7BAE-2BFD-110AAACC470A}"/>
              </a:ext>
            </a:extLst>
          </p:cNvPr>
          <p:cNvSpPr/>
          <p:nvPr/>
        </p:nvSpPr>
        <p:spPr>
          <a:xfrm>
            <a:off x="1166933" y="142493"/>
            <a:ext cx="681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 CONSTRUCTOR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039079-9C52-DE5D-9D1B-CE2C6F157B2E}"/>
              </a:ext>
            </a:extLst>
          </p:cNvPr>
          <p:cNvSpPr/>
          <p:nvPr/>
        </p:nvSpPr>
        <p:spPr>
          <a:xfrm>
            <a:off x="2822572" y="1065823"/>
            <a:ext cx="33682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EFFICIENCY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265FEB-873F-6246-8B0D-16054EB81879}"/>
              </a:ext>
            </a:extLst>
          </p:cNvPr>
          <p:cNvSpPr txBox="1"/>
          <p:nvPr/>
        </p:nvSpPr>
        <p:spPr>
          <a:xfrm>
            <a:off x="1085850" y="2171700"/>
            <a:ext cx="73233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this structure seem not efficiency when programming, since it’s looking a bit hard to maintain the property. So, we have a small update for this data structure: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A47CB-7861-095F-6B6C-AB451D15D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65" y="2469358"/>
            <a:ext cx="8870870" cy="16083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2E0A60-AA46-96CF-E8C1-52BE603A28C2}"/>
              </a:ext>
            </a:extLst>
          </p:cNvPr>
          <p:cNvSpPr txBox="1"/>
          <p:nvPr/>
        </p:nvSpPr>
        <p:spPr>
          <a:xfrm>
            <a:off x="797553" y="4139352"/>
            <a:ext cx="74182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add 1 more Boolean variable to check if this node is a leaf or not!</a:t>
            </a:r>
          </a:p>
        </p:txBody>
      </p:sp>
    </p:spTree>
    <p:extLst>
      <p:ext uri="{BB962C8B-B14F-4D97-AF65-F5344CB8AC3E}">
        <p14:creationId xmlns:p14="http://schemas.microsoft.com/office/powerpoint/2010/main" val="1182523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E87DAC-30BF-2717-D77B-76B2F8DA8A97}"/>
              </a:ext>
            </a:extLst>
          </p:cNvPr>
          <p:cNvSpPr/>
          <p:nvPr/>
        </p:nvSpPr>
        <p:spPr>
          <a:xfrm>
            <a:off x="960178" y="224135"/>
            <a:ext cx="7223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ADDITIONAL FUNCTION: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992AB-A99E-9A6F-5B27-B6A7053CEF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0821"/>
          <a:stretch/>
        </p:blipFill>
        <p:spPr>
          <a:xfrm>
            <a:off x="351064" y="2516981"/>
            <a:ext cx="3558490" cy="23476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30E684-9E51-E2E1-E2DB-E870C13DF1B4}"/>
              </a:ext>
            </a:extLst>
          </p:cNvPr>
          <p:cNvSpPr txBox="1"/>
          <p:nvPr/>
        </p:nvSpPr>
        <p:spPr>
          <a:xfrm>
            <a:off x="4754880" y="2013856"/>
            <a:ext cx="438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a valid key in a node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5AAA82-02B1-EA51-4E6A-CE3029A801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433"/>
          <a:stretch/>
        </p:blipFill>
        <p:spPr>
          <a:xfrm>
            <a:off x="4471549" y="2516980"/>
            <a:ext cx="4389120" cy="23476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CE6010-18D9-4247-AD7C-C9D0330EECED}"/>
              </a:ext>
            </a:extLst>
          </p:cNvPr>
          <p:cNvSpPr txBox="1"/>
          <p:nvPr/>
        </p:nvSpPr>
        <p:spPr>
          <a:xfrm>
            <a:off x="399020" y="2013857"/>
            <a:ext cx="3558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 node for B-Tree</a:t>
            </a:r>
          </a:p>
        </p:txBody>
      </p:sp>
    </p:spTree>
    <p:extLst>
      <p:ext uri="{BB962C8B-B14F-4D97-AF65-F5344CB8AC3E}">
        <p14:creationId xmlns:p14="http://schemas.microsoft.com/office/powerpoint/2010/main" val="1892487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E886E-0CAC-BE0F-4F45-EDC87ABA214E}"/>
              </a:ext>
            </a:extLst>
          </p:cNvPr>
          <p:cNvSpPr/>
          <p:nvPr/>
        </p:nvSpPr>
        <p:spPr>
          <a:xfrm>
            <a:off x="1732729" y="1416121"/>
            <a:ext cx="56785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MAIN OPERATION: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83EE76-B40A-1F5E-9ADC-CF7FC05EDFA5}"/>
              </a:ext>
            </a:extLst>
          </p:cNvPr>
          <p:cNvSpPr/>
          <p:nvPr/>
        </p:nvSpPr>
        <p:spPr>
          <a:xfrm>
            <a:off x="2399353" y="2342385"/>
            <a:ext cx="40187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1. INSERTION</a:t>
            </a:r>
          </a:p>
        </p:txBody>
      </p:sp>
    </p:spTree>
    <p:extLst>
      <p:ext uri="{BB962C8B-B14F-4D97-AF65-F5344CB8AC3E}">
        <p14:creationId xmlns:p14="http://schemas.microsoft.com/office/powerpoint/2010/main" val="1307328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0578-1400-9E32-5DF2-84A064D5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959" y="0"/>
            <a:ext cx="6805594" cy="7253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ADDITIONAL FUNCTION IN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0DF1DB-450A-98DF-BCD6-154E55A98F4E}"/>
              </a:ext>
            </a:extLst>
          </p:cNvPr>
          <p:cNvSpPr/>
          <p:nvPr/>
        </p:nvSpPr>
        <p:spPr>
          <a:xfrm>
            <a:off x="1620526" y="1694587"/>
            <a:ext cx="338797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Split children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D6C71-AF34-F8CD-7E70-34F108BE8B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23572"/>
          <a:stretch/>
        </p:blipFill>
        <p:spPr>
          <a:xfrm>
            <a:off x="4815068" y="725349"/>
            <a:ext cx="402336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40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0578-1400-9E32-5DF2-84A064D5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959" y="0"/>
            <a:ext cx="6805594" cy="7253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ADDITIONAL FUNCTION IN INSERTION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D6C71-AF34-F8CD-7E70-34F108BE8B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23572"/>
          <a:stretch/>
        </p:blipFill>
        <p:spPr>
          <a:xfrm>
            <a:off x="4815068" y="725349"/>
            <a:ext cx="4023360" cy="4362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6FC55D-3D8E-F9C3-F9D0-4167B4E38C2E}"/>
              </a:ext>
            </a:extLst>
          </p:cNvPr>
          <p:cNvSpPr txBox="1"/>
          <p:nvPr/>
        </p:nvSpPr>
        <p:spPr>
          <a:xfrm>
            <a:off x="1453243" y="1166171"/>
            <a:ext cx="3361825" cy="3251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function, a child of a parent node name </a:t>
            </a:r>
            <a:r>
              <a:rPr lang="en-US" sz="1800" b="1" i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will be split out to 2 children, the first child have the keys from the first key to </a:t>
            </a:r>
            <a:r>
              <a:rPr lang="en-US" sz="18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baseline="300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of the previous child, and the remaining child will have the other keys, and them both connect to the parent of node </a:t>
            </a:r>
            <a:r>
              <a:rPr lang="en-US" sz="1800" b="1" i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the function 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220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9F15-913A-A5DD-8C00-9912BC57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343" y="324894"/>
            <a:ext cx="6466113" cy="725349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92B247-08C4-86F9-FF6A-9088CBFAADC2}"/>
              </a:ext>
            </a:extLst>
          </p:cNvPr>
          <p:cNvSpPr/>
          <p:nvPr/>
        </p:nvSpPr>
        <p:spPr>
          <a:xfrm>
            <a:off x="2865666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DC2C8F-ABC9-790A-B2AB-F237136F25D4}"/>
              </a:ext>
            </a:extLst>
          </p:cNvPr>
          <p:cNvSpPr/>
          <p:nvPr/>
        </p:nvSpPr>
        <p:spPr>
          <a:xfrm>
            <a:off x="3967844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CDD39-098D-BEB9-4D2F-F753BF4433BB}"/>
              </a:ext>
            </a:extLst>
          </p:cNvPr>
          <p:cNvSpPr/>
          <p:nvPr/>
        </p:nvSpPr>
        <p:spPr>
          <a:xfrm>
            <a:off x="5070022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183926-DC26-ECDC-18F5-D41B378713FC}"/>
              </a:ext>
            </a:extLst>
          </p:cNvPr>
          <p:cNvSpPr/>
          <p:nvPr/>
        </p:nvSpPr>
        <p:spPr>
          <a:xfrm>
            <a:off x="6172200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4A0491-9C17-1770-9BBC-4AC89F298C9F}"/>
              </a:ext>
            </a:extLst>
          </p:cNvPr>
          <p:cNvSpPr/>
          <p:nvPr/>
        </p:nvSpPr>
        <p:spPr>
          <a:xfrm>
            <a:off x="7274378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1766436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51" y="645684"/>
            <a:ext cx="8259098" cy="763526"/>
          </a:xfrm>
        </p:spPr>
        <p:txBody>
          <a:bodyPr>
            <a:normAutofit/>
          </a:bodyPr>
          <a:lstStyle/>
          <a:p>
            <a:r>
              <a:rPr lang="en-US" sz="4400" dirty="0"/>
              <a:t>Review: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29C48C-54A5-4C1E-8467-83CB296E88BD}"/>
              </a:ext>
            </a:extLst>
          </p:cNvPr>
          <p:cNvSpPr txBox="1"/>
          <p:nvPr/>
        </p:nvSpPr>
        <p:spPr>
          <a:xfrm>
            <a:off x="930166" y="1734207"/>
            <a:ext cx="74255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F3F3F3"/>
                </a:solidFill>
                <a:effectLst/>
                <a:latin typeface="Times New Roman" panose="02020603050405020304" pitchFamily="18" charset="0"/>
              </a:rPr>
              <a:t>We already learned about linked list - A very useful data structure for coding, but they are sequential lists.</a:t>
            </a:r>
            <a:endParaRPr lang="en-US" sz="2400" b="0" dirty="0">
              <a:effectLst/>
            </a:endParaRPr>
          </a:p>
          <a:p>
            <a:br>
              <a:rPr lang="en-US" sz="2400" dirty="0"/>
            </a:br>
            <a:endParaRPr lang="en-US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D88FB34-D4C4-42D1-A06B-2500073C9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33207"/>
            <a:ext cx="9144000" cy="124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BD6B-0BE4-4E12-A8EF-FA6E9A5C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546994"/>
            <a:ext cx="8259098" cy="763526"/>
          </a:xfrm>
        </p:spPr>
        <p:txBody>
          <a:bodyPr>
            <a:noAutofit/>
          </a:bodyPr>
          <a:lstStyle/>
          <a:p>
            <a:r>
              <a:rPr lang="en-US" sz="4800" dirty="0"/>
              <a:t>Extend: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CE41-F7D6-4B59-9074-7112BF0B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638" y="1788369"/>
            <a:ext cx="3934865" cy="19874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Therefore, we can consider trees or graphs as a data structure, using the methods of pointers and linked lists for their implementation.</a:t>
            </a:r>
            <a:endParaRPr lang="en-US" sz="3600" dirty="0"/>
          </a:p>
        </p:txBody>
      </p:sp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A8A1FED1-E976-48DB-9544-8A3B7584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980542"/>
            <a:ext cx="1406907" cy="1406907"/>
          </a:xfrm>
          <a:prstGeom prst="rect">
            <a:avLst/>
          </a:prstGeom>
        </p:spPr>
      </p:pic>
      <p:pic>
        <p:nvPicPr>
          <p:cNvPr id="6" name="image2.png">
            <a:extLst>
              <a:ext uri="{FF2B5EF4-FFF2-40B4-BE49-F238E27FC236}">
                <a16:creationId xmlns:a16="http://schemas.microsoft.com/office/drawing/2014/main" id="{62A80E0C-9BC9-4B2D-A9B9-C845814FE656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383924" y="1524791"/>
            <a:ext cx="3594538" cy="231840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351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B3D8-4C70-4994-8182-7C0F340E2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344" y="406537"/>
            <a:ext cx="7220470" cy="232878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data structures for programming, we already learned about some data structures such as: binary tree and 2-3 tree, etc.; which are very useful for programming.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E67A619E-007A-45EA-888E-C96A0B524E7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278117" y="2626929"/>
            <a:ext cx="5943600" cy="2324100"/>
          </a:xfrm>
          <a:prstGeom prst="rect">
            <a:avLst/>
          </a:prstGeom>
          <a:ln/>
        </p:spPr>
      </p:pic>
      <p:pic>
        <p:nvPicPr>
          <p:cNvPr id="5" name="image6.png">
            <a:extLst>
              <a:ext uri="{FF2B5EF4-FFF2-40B4-BE49-F238E27FC236}">
                <a16:creationId xmlns:a16="http://schemas.microsoft.com/office/drawing/2014/main" id="{484B5680-E3F9-4F41-8516-B307CA20E65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78117" y="2506279"/>
            <a:ext cx="5943600" cy="25654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4048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08642E-6 L 1.38889E-6 -0.0876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59FD-2A69-40C1-9716-9E4F9ADD7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73" y="548878"/>
            <a:ext cx="3882477" cy="871538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0E89B-8D07-475E-A958-0BA8D3B5E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9545" y="1420416"/>
            <a:ext cx="3523593" cy="3518297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come to the generalized form of these data structures, which is called: M-Way tree. </a:t>
            </a:r>
          </a:p>
          <a:p>
            <a:pPr algn="just"/>
            <a:r>
              <a:rPr lang="en-US" sz="2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3-Ways Tree</a:t>
            </a:r>
          </a:p>
        </p:txBody>
      </p:sp>
      <p:pic>
        <p:nvPicPr>
          <p:cNvPr id="5" name="image10.png">
            <a:extLst>
              <a:ext uri="{FF2B5EF4-FFF2-40B4-BE49-F238E27FC236}">
                <a16:creationId xmlns:a16="http://schemas.microsoft.com/office/drawing/2014/main" id="{ABF8B9FF-6CF3-4C98-ABD9-FA55D13DD28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039005" y="630621"/>
            <a:ext cx="4955222" cy="344302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9618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BD6B-0BE4-4E12-A8EF-FA6E9A5C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330375"/>
            <a:ext cx="8259098" cy="763526"/>
          </a:xfrm>
        </p:spPr>
        <p:txBody>
          <a:bodyPr>
            <a:noAutofit/>
          </a:bodyPr>
          <a:lstStyle/>
          <a:p>
            <a:r>
              <a:rPr lang="en-US" sz="4800" dirty="0"/>
              <a:t>Another Extend: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CE41-F7D6-4B59-9074-7112BF0B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521" y="2429860"/>
            <a:ext cx="6804190" cy="10336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 further on the M-Way tree, we will get a more special type of data structure: M-Way search tree.</a:t>
            </a:r>
            <a:endParaRPr lang="en-US" sz="4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A8A1FED1-E976-48DB-9544-8A3B7584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243235"/>
            <a:ext cx="1406907" cy="1406907"/>
          </a:xfrm>
          <a:prstGeom prst="rect">
            <a:avLst/>
          </a:prstGeom>
        </p:spPr>
      </p:pic>
      <p:pic>
        <p:nvPicPr>
          <p:cNvPr id="8" name="image7.png">
            <a:extLst>
              <a:ext uri="{FF2B5EF4-FFF2-40B4-BE49-F238E27FC236}">
                <a16:creationId xmlns:a16="http://schemas.microsoft.com/office/drawing/2014/main" id="{E4159D04-5332-428E-8FC7-56EA0023E44C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600200" y="2103754"/>
            <a:ext cx="5943600" cy="29718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3462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22222E-6 -7.40741E-7 L -2.22222E-6 -0.25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4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77778E-7 4.93827E-7 L 2.77778E-7 -0.25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75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9662E-6BB0-4344-9813-D3671B88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819" y="567559"/>
            <a:ext cx="6828503" cy="1064172"/>
          </a:xfrm>
        </p:spPr>
        <p:txBody>
          <a:bodyPr>
            <a:norm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Going deeper on the M-way search tree we get a more specific type of data structure :</a:t>
            </a:r>
            <a:endParaRPr lang="en-US" sz="24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2ED7A-BC20-4861-ABFB-806F555B94ED}"/>
              </a:ext>
            </a:extLst>
          </p:cNvPr>
          <p:cNvSpPr txBox="1"/>
          <p:nvPr/>
        </p:nvSpPr>
        <p:spPr>
          <a:xfrm>
            <a:off x="6834350" y="969580"/>
            <a:ext cx="162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B-Tree.</a:t>
            </a:r>
            <a:endParaRPr lang="en-US" sz="3200" dirty="0"/>
          </a:p>
        </p:txBody>
      </p:sp>
      <p:pic>
        <p:nvPicPr>
          <p:cNvPr id="5" name="image8.png">
            <a:extLst>
              <a:ext uri="{FF2B5EF4-FFF2-40B4-BE49-F238E27FC236}">
                <a16:creationId xmlns:a16="http://schemas.microsoft.com/office/drawing/2014/main" id="{48ACB77D-9F79-4EE0-A8C2-E7487B5EEC7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317531" y="1956376"/>
            <a:ext cx="5943600" cy="21463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7135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7480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7480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86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9CDF6-FF5A-4E91-B68F-6909F00B2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469476"/>
            <a:ext cx="7772400" cy="1125140"/>
          </a:xfrm>
        </p:spPr>
        <p:txBody>
          <a:bodyPr>
            <a:normAutofit/>
          </a:bodyPr>
          <a:lstStyle/>
          <a:p>
            <a:r>
              <a:rPr lang="en-US" sz="48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1.Definition of B-Tree</a:t>
            </a:r>
          </a:p>
        </p:txBody>
      </p:sp>
      <p:pic>
        <p:nvPicPr>
          <p:cNvPr id="5" name="Picture 4" descr="Question Cat">
            <a:extLst>
              <a:ext uri="{FF2B5EF4-FFF2-40B4-BE49-F238E27FC236}">
                <a16:creationId xmlns:a16="http://schemas.microsoft.com/office/drawing/2014/main" id="{9F329CD5-CE16-48C0-BC9D-462C44FCB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27" y="1932096"/>
            <a:ext cx="2619375" cy="2619375"/>
          </a:xfrm>
          <a:prstGeom prst="rect">
            <a:avLst/>
          </a:prstGeom>
        </p:spPr>
      </p:pic>
      <p:pic>
        <p:nvPicPr>
          <p:cNvPr id="11" name="Picture 10" descr="Book open on a deck with a blackboard in the background">
            <a:extLst>
              <a:ext uri="{FF2B5EF4-FFF2-40B4-BE49-F238E27FC236}">
                <a16:creationId xmlns:a16="http://schemas.microsoft.com/office/drawing/2014/main" id="{6229A2CF-E034-446A-A93F-C8C8482F61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614" y="1776084"/>
            <a:ext cx="4783122" cy="31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51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1009</Words>
  <Application>Microsoft Macintosh PowerPoint</Application>
  <PresentationFormat>On-screen Show (16:9)</PresentationFormat>
  <Paragraphs>112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Maven Pro</vt:lpstr>
      <vt:lpstr>Nunito</vt:lpstr>
      <vt:lpstr>Symbol</vt:lpstr>
      <vt:lpstr>Times New Roman</vt:lpstr>
      <vt:lpstr>Wingdings</vt:lpstr>
      <vt:lpstr>Office Theme</vt:lpstr>
      <vt:lpstr>DATA STRUCTURE:</vt:lpstr>
      <vt:lpstr>PowerPoint Presentation</vt:lpstr>
      <vt:lpstr>Review:</vt:lpstr>
      <vt:lpstr>Extend:</vt:lpstr>
      <vt:lpstr>Therefore, In data structures for programming, we already learned about some data structures such as: binary tree and 2-3 tree, etc.; which are very useful for programming.</vt:lpstr>
      <vt:lpstr>GENERALIZE</vt:lpstr>
      <vt:lpstr>Another Extend:</vt:lpstr>
      <vt:lpstr>PowerPoint Presentation</vt:lpstr>
      <vt:lpstr>PowerPoint Presentation</vt:lpstr>
      <vt:lpstr>a. M-Ways Tree – Definition:</vt:lpstr>
      <vt:lpstr>b. M-Ways Search Tree:</vt:lpstr>
      <vt:lpstr>Example for 3-Ways Search Tree</vt:lpstr>
      <vt:lpstr>Now, It’s time for B-Tree</vt:lpstr>
      <vt:lpstr>Example for B-Tree:</vt:lpstr>
      <vt:lpstr>Note:</vt:lpstr>
      <vt:lpstr>Advantages:</vt:lpstr>
      <vt:lpstr>Application:</vt:lpstr>
      <vt:lpstr>PowerPoint Presentation</vt:lpstr>
      <vt:lpstr>Main Operation for B-Tree: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FUNCTION IN INSERTION</vt:lpstr>
      <vt:lpstr>ADDITIONAL FUNCTION IN INSERTION</vt:lpstr>
      <vt:lpstr>DEMONSTRATION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2022-06-28T02:52:46Z</dcterms:modified>
</cp:coreProperties>
</file>