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6"/>
  </p:notesMasterIdLst>
  <p:handoutMasterIdLst>
    <p:handoutMasterId r:id="rId67"/>
  </p:handoutMasterIdLst>
  <p:sldIdLst>
    <p:sldId id="292" r:id="rId2"/>
    <p:sldId id="293" r:id="rId3"/>
    <p:sldId id="294" r:id="rId4"/>
    <p:sldId id="295" r:id="rId5"/>
    <p:sldId id="322" r:id="rId6"/>
    <p:sldId id="323" r:id="rId7"/>
    <p:sldId id="296" r:id="rId8"/>
    <p:sldId id="324" r:id="rId9"/>
    <p:sldId id="297" r:id="rId10"/>
    <p:sldId id="300" r:id="rId11"/>
    <p:sldId id="298" r:id="rId12"/>
    <p:sldId id="325" r:id="rId13"/>
    <p:sldId id="326" r:id="rId14"/>
    <p:sldId id="327" r:id="rId15"/>
    <p:sldId id="358" r:id="rId16"/>
    <p:sldId id="328" r:id="rId17"/>
    <p:sldId id="299" r:id="rId18"/>
    <p:sldId id="329" r:id="rId19"/>
    <p:sldId id="301" r:id="rId20"/>
    <p:sldId id="330" r:id="rId21"/>
    <p:sldId id="331" r:id="rId22"/>
    <p:sldId id="332" r:id="rId23"/>
    <p:sldId id="333"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35" r:id="rId37"/>
    <p:sldId id="314" r:id="rId38"/>
    <p:sldId id="315" r:id="rId39"/>
    <p:sldId id="334" r:id="rId40"/>
    <p:sldId id="317" r:id="rId41"/>
    <p:sldId id="336" r:id="rId42"/>
    <p:sldId id="337" r:id="rId43"/>
    <p:sldId id="338" r:id="rId44"/>
    <p:sldId id="316" r:id="rId45"/>
    <p:sldId id="339" r:id="rId46"/>
    <p:sldId id="318" r:id="rId47"/>
    <p:sldId id="349" r:id="rId48"/>
    <p:sldId id="319" r:id="rId49"/>
    <p:sldId id="320" r:id="rId50"/>
    <p:sldId id="321" r:id="rId51"/>
    <p:sldId id="340" r:id="rId52"/>
    <p:sldId id="341" r:id="rId53"/>
    <p:sldId id="342" r:id="rId54"/>
    <p:sldId id="352" r:id="rId55"/>
    <p:sldId id="351" r:id="rId56"/>
    <p:sldId id="344" r:id="rId57"/>
    <p:sldId id="343" r:id="rId58"/>
    <p:sldId id="353" r:id="rId59"/>
    <p:sldId id="355" r:id="rId60"/>
    <p:sldId id="345" r:id="rId61"/>
    <p:sldId id="346" r:id="rId62"/>
    <p:sldId id="347" r:id="rId63"/>
    <p:sldId id="356" r:id="rId64"/>
    <p:sldId id="357" r:id="rId65"/>
  </p:sldIdLst>
  <p:sldSz cx="9144000" cy="6858000" type="screen4x3"/>
  <p:notesSz cx="9929813" cy="6670675"/>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00"/>
    <a:srgbClr val="FF9999"/>
    <a:srgbClr val="CCFF66"/>
    <a:srgbClr val="CCCC00"/>
    <a:srgbClr val="000066"/>
    <a:srgbClr val="993300"/>
    <a:srgbClr val="6600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5000" autoAdjust="0"/>
  </p:normalViewPr>
  <p:slideViewPr>
    <p:cSldViewPr>
      <p:cViewPr>
        <p:scale>
          <a:sx n="75" d="100"/>
          <a:sy n="75" d="100"/>
        </p:scale>
        <p:origin x="-37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90"/>
      </p:cViewPr>
      <p:guideLst>
        <p:guide orient="horz" pos="2101"/>
        <p:guide pos="31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430371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156675" name="Rectangle 3"/>
          <p:cNvSpPr>
            <a:spLocks noGrp="1" noChangeArrowheads="1"/>
          </p:cNvSpPr>
          <p:nvPr>
            <p:ph type="dt" sz="quarter" idx="1"/>
          </p:nvPr>
        </p:nvSpPr>
        <p:spPr bwMode="auto">
          <a:xfrm>
            <a:off x="5624513" y="0"/>
            <a:ext cx="4303712"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156676" name="Rectangle 4"/>
          <p:cNvSpPr>
            <a:spLocks noGrp="1" noChangeArrowheads="1"/>
          </p:cNvSpPr>
          <p:nvPr>
            <p:ph type="ftr" sz="quarter" idx="2"/>
          </p:nvPr>
        </p:nvSpPr>
        <p:spPr bwMode="auto">
          <a:xfrm>
            <a:off x="0" y="6335713"/>
            <a:ext cx="4303713"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156677" name="Rectangle 5"/>
          <p:cNvSpPr>
            <a:spLocks noGrp="1" noChangeArrowheads="1"/>
          </p:cNvSpPr>
          <p:nvPr>
            <p:ph type="sldNum" sz="quarter" idx="3"/>
          </p:nvPr>
        </p:nvSpPr>
        <p:spPr bwMode="auto">
          <a:xfrm>
            <a:off x="5624513" y="6335713"/>
            <a:ext cx="4303712"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3667133E-ED33-4657-96FA-DA093A6C1BD7}" type="slidenum">
              <a:rPr lang="en-US"/>
              <a:pPr>
                <a:defRPr/>
              </a:pPr>
              <a:t>‹#›</a:t>
            </a:fld>
            <a:endParaRPr lang="en-US"/>
          </a:p>
        </p:txBody>
      </p:sp>
    </p:spTree>
    <p:extLst>
      <p:ext uri="{BB962C8B-B14F-4D97-AF65-F5344CB8AC3E}">
        <p14:creationId xmlns:p14="http://schemas.microsoft.com/office/powerpoint/2010/main" val="2932356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430371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77827" name="Rectangle 3"/>
          <p:cNvSpPr>
            <a:spLocks noGrp="1" noChangeArrowheads="1"/>
          </p:cNvSpPr>
          <p:nvPr>
            <p:ph type="dt" idx="1"/>
          </p:nvPr>
        </p:nvSpPr>
        <p:spPr bwMode="auto">
          <a:xfrm>
            <a:off x="5624513" y="0"/>
            <a:ext cx="4303712"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33796" name="Rectangle 4"/>
          <p:cNvSpPr>
            <a:spLocks noGrp="1" noRot="1" noChangeAspect="1" noChangeArrowheads="1" noTextEdit="1"/>
          </p:cNvSpPr>
          <p:nvPr>
            <p:ph type="sldImg" idx="2"/>
          </p:nvPr>
        </p:nvSpPr>
        <p:spPr bwMode="auto">
          <a:xfrm>
            <a:off x="3297238" y="500063"/>
            <a:ext cx="3335337" cy="2501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5"/>
          <p:cNvSpPr>
            <a:spLocks noGrp="1" noChangeArrowheads="1"/>
          </p:cNvSpPr>
          <p:nvPr>
            <p:ph type="body" sz="quarter" idx="3"/>
          </p:nvPr>
        </p:nvSpPr>
        <p:spPr bwMode="auto">
          <a:xfrm>
            <a:off x="993775" y="3168650"/>
            <a:ext cx="7943850" cy="300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6335713"/>
            <a:ext cx="4303713"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77831" name="Rectangle 7"/>
          <p:cNvSpPr>
            <a:spLocks noGrp="1" noChangeArrowheads="1"/>
          </p:cNvSpPr>
          <p:nvPr>
            <p:ph type="sldNum" sz="quarter" idx="5"/>
          </p:nvPr>
        </p:nvSpPr>
        <p:spPr bwMode="auto">
          <a:xfrm>
            <a:off x="5624513" y="6335713"/>
            <a:ext cx="4303712"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A3ECB32E-4D0E-49F4-92BC-0FBCB0CD240B}" type="slidenum">
              <a:rPr lang="en-US"/>
              <a:pPr>
                <a:defRPr/>
              </a:pPr>
              <a:t>‹#›</a:t>
            </a:fld>
            <a:endParaRPr lang="en-US"/>
          </a:p>
        </p:txBody>
      </p:sp>
    </p:spTree>
    <p:extLst>
      <p:ext uri="{BB962C8B-B14F-4D97-AF65-F5344CB8AC3E}">
        <p14:creationId xmlns:p14="http://schemas.microsoft.com/office/powerpoint/2010/main" val="4033348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5A80D06A-9F51-4676-BF8A-4EE5A3D0FF0C}" type="slidenum">
              <a:rPr lang="en-US" b="0" smtClean="0"/>
              <a:pPr eaLnBrk="1" hangingPunct="1"/>
              <a:t>34</a:t>
            </a:fld>
            <a:endParaRPr lang="en-US" b="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mtClean="0"/>
              <a:t>D08.1 6.9</a:t>
            </a: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FEBBBB7E-E212-4B0F-AE54-DFE808637C6F}" type="slidenum">
              <a:rPr lang="en-US" b="0" smtClean="0"/>
              <a:pPr eaLnBrk="1" hangingPunct="1"/>
              <a:t>35</a:t>
            </a:fld>
            <a:endParaRPr lang="en-US" b="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mtClean="0"/>
              <a:t>D08.3 5.9</a:t>
            </a:r>
          </a:p>
          <a:p>
            <a:endParaRPr lang="en-AU"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FE57E667-66C6-4887-88B8-8006536631BD}" type="slidenum">
              <a:rPr lang="en-US" b="0" smtClean="0"/>
              <a:pPr eaLnBrk="1" hangingPunct="1"/>
              <a:t>46</a:t>
            </a:fld>
            <a:endParaRPr lang="en-US" b="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mtClean="0"/>
              <a:t>D08.3 5.9</a:t>
            </a:r>
          </a:p>
          <a:p>
            <a:endParaRPr lang="en-AU"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FE57E667-66C6-4887-88B8-8006536631BD}" type="slidenum">
              <a:rPr lang="en-US" b="0" smtClean="0"/>
              <a:pPr eaLnBrk="1" hangingPunct="1"/>
              <a:t>47</a:t>
            </a:fld>
            <a:endParaRPr lang="en-US" b="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mtClean="0"/>
              <a:t>D08.2 6.9</a:t>
            </a:r>
          </a:p>
          <a:p>
            <a:endParaRPr lang="en-AU"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915EE20C-56C1-4952-BB4C-F616E596839E}" type="slidenum">
              <a:rPr lang="en-US" b="0" smtClean="0"/>
              <a:pPr eaLnBrk="1" hangingPunct="1"/>
              <a:t>48</a:t>
            </a:fld>
            <a:endParaRPr lang="en-US" b="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17243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29"/>
          <p:cNvSpPr>
            <a:spLocks noGrp="1" noChangeArrowheads="1"/>
          </p:cNvSpPr>
          <p:nvPr>
            <p:ph type="dt" sz="half" idx="10"/>
          </p:nvPr>
        </p:nvSpPr>
        <p:spPr>
          <a:ln/>
        </p:spPr>
        <p:txBody>
          <a:bodyPr/>
          <a:lstStyle>
            <a:lvl1pPr>
              <a:defRPr/>
            </a:lvl1pPr>
          </a:lstStyle>
          <a:p>
            <a:pPr>
              <a:defRPr/>
            </a:pPr>
            <a:endParaRPr lang="en-AU"/>
          </a:p>
        </p:txBody>
      </p:sp>
      <p:sp>
        <p:nvSpPr>
          <p:cNvPr id="5" name="Rectangle 30"/>
          <p:cNvSpPr>
            <a:spLocks noGrp="1" noChangeArrowheads="1"/>
          </p:cNvSpPr>
          <p:nvPr>
            <p:ph type="ftr" sz="quarter" idx="11"/>
          </p:nvPr>
        </p:nvSpPr>
        <p:spPr>
          <a:ln/>
        </p:spPr>
        <p:txBody>
          <a:bodyPr/>
          <a:lstStyle>
            <a:lvl1pPr>
              <a:defRPr/>
            </a:lvl1pPr>
          </a:lstStyle>
          <a:p>
            <a:pPr>
              <a:defRPr/>
            </a:pPr>
            <a:endParaRPr lang="en-AU"/>
          </a:p>
        </p:txBody>
      </p:sp>
      <p:sp>
        <p:nvSpPr>
          <p:cNvPr id="6" name="Rectangle 31"/>
          <p:cNvSpPr>
            <a:spLocks noGrp="1" noChangeArrowheads="1"/>
          </p:cNvSpPr>
          <p:nvPr>
            <p:ph type="sldNum" sz="quarter" idx="12"/>
          </p:nvPr>
        </p:nvSpPr>
        <p:spPr>
          <a:ln/>
        </p:spPr>
        <p:txBody>
          <a:bodyPr/>
          <a:lstStyle>
            <a:lvl1pPr>
              <a:defRPr/>
            </a:lvl1pPr>
          </a:lstStyle>
          <a:p>
            <a:pPr>
              <a:defRPr/>
            </a:pPr>
            <a:fld id="{E23415A0-858D-46E7-880A-FF744C0EFA7B}" type="slidenum">
              <a:rPr lang="en-AU"/>
              <a:pPr>
                <a:defRPr/>
              </a:pPr>
              <a:t>‹#›</a:t>
            </a:fld>
            <a:endParaRPr lang="en-AU"/>
          </a:p>
        </p:txBody>
      </p:sp>
    </p:spTree>
    <p:extLst>
      <p:ext uri="{BB962C8B-B14F-4D97-AF65-F5344CB8AC3E}">
        <p14:creationId xmlns:p14="http://schemas.microsoft.com/office/powerpoint/2010/main" val="1105701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6088" y="762000"/>
            <a:ext cx="2189162" cy="53641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28600" y="762000"/>
            <a:ext cx="6415088" cy="536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29"/>
          <p:cNvSpPr>
            <a:spLocks noGrp="1" noChangeArrowheads="1"/>
          </p:cNvSpPr>
          <p:nvPr>
            <p:ph type="dt" sz="half" idx="10"/>
          </p:nvPr>
        </p:nvSpPr>
        <p:spPr>
          <a:ln/>
        </p:spPr>
        <p:txBody>
          <a:bodyPr/>
          <a:lstStyle>
            <a:lvl1pPr>
              <a:defRPr/>
            </a:lvl1pPr>
          </a:lstStyle>
          <a:p>
            <a:pPr>
              <a:defRPr/>
            </a:pPr>
            <a:endParaRPr lang="en-AU"/>
          </a:p>
        </p:txBody>
      </p:sp>
      <p:sp>
        <p:nvSpPr>
          <p:cNvPr id="5" name="Rectangle 30"/>
          <p:cNvSpPr>
            <a:spLocks noGrp="1" noChangeArrowheads="1"/>
          </p:cNvSpPr>
          <p:nvPr>
            <p:ph type="ftr" sz="quarter" idx="11"/>
          </p:nvPr>
        </p:nvSpPr>
        <p:spPr>
          <a:ln/>
        </p:spPr>
        <p:txBody>
          <a:bodyPr/>
          <a:lstStyle>
            <a:lvl1pPr>
              <a:defRPr/>
            </a:lvl1pPr>
          </a:lstStyle>
          <a:p>
            <a:pPr>
              <a:defRPr/>
            </a:pPr>
            <a:endParaRPr lang="en-AU"/>
          </a:p>
        </p:txBody>
      </p:sp>
      <p:sp>
        <p:nvSpPr>
          <p:cNvPr id="6" name="Rectangle 31"/>
          <p:cNvSpPr>
            <a:spLocks noGrp="1" noChangeArrowheads="1"/>
          </p:cNvSpPr>
          <p:nvPr>
            <p:ph type="sldNum" sz="quarter" idx="12"/>
          </p:nvPr>
        </p:nvSpPr>
        <p:spPr>
          <a:ln/>
        </p:spPr>
        <p:txBody>
          <a:bodyPr/>
          <a:lstStyle>
            <a:lvl1pPr>
              <a:defRPr/>
            </a:lvl1pPr>
          </a:lstStyle>
          <a:p>
            <a:pPr>
              <a:defRPr/>
            </a:pPr>
            <a:fld id="{CAD22EC2-BA63-4689-8BE6-42119EEF3E15}" type="slidenum">
              <a:rPr lang="en-AU"/>
              <a:pPr>
                <a:defRPr/>
              </a:pPr>
              <a:t>‹#›</a:t>
            </a:fld>
            <a:endParaRPr lang="en-AU"/>
          </a:p>
        </p:txBody>
      </p:sp>
    </p:spTree>
    <p:extLst>
      <p:ext uri="{BB962C8B-B14F-4D97-AF65-F5344CB8AC3E}">
        <p14:creationId xmlns:p14="http://schemas.microsoft.com/office/powerpoint/2010/main" val="2306426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522288"/>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228600" y="1447800"/>
            <a:ext cx="8756650" cy="4678363"/>
          </a:xfrm>
        </p:spPr>
        <p:txBody>
          <a:bodyPr/>
          <a:lstStyle/>
          <a:p>
            <a:pPr lvl="0"/>
            <a:endParaRPr lang="en-AU" noProof="0" smtClean="0"/>
          </a:p>
        </p:txBody>
      </p:sp>
      <p:sp>
        <p:nvSpPr>
          <p:cNvPr id="4" name="Rectangle 29"/>
          <p:cNvSpPr>
            <a:spLocks noGrp="1" noChangeArrowheads="1"/>
          </p:cNvSpPr>
          <p:nvPr>
            <p:ph type="dt" sz="half" idx="10"/>
          </p:nvPr>
        </p:nvSpPr>
        <p:spPr>
          <a:ln/>
        </p:spPr>
        <p:txBody>
          <a:bodyPr/>
          <a:lstStyle>
            <a:lvl1pPr>
              <a:defRPr/>
            </a:lvl1pPr>
          </a:lstStyle>
          <a:p>
            <a:pPr>
              <a:defRPr/>
            </a:pPr>
            <a:endParaRPr lang="en-AU"/>
          </a:p>
        </p:txBody>
      </p:sp>
      <p:sp>
        <p:nvSpPr>
          <p:cNvPr id="5" name="Rectangle 30"/>
          <p:cNvSpPr>
            <a:spLocks noGrp="1" noChangeArrowheads="1"/>
          </p:cNvSpPr>
          <p:nvPr>
            <p:ph type="ftr" sz="quarter" idx="11"/>
          </p:nvPr>
        </p:nvSpPr>
        <p:spPr>
          <a:ln/>
        </p:spPr>
        <p:txBody>
          <a:bodyPr/>
          <a:lstStyle>
            <a:lvl1pPr>
              <a:defRPr/>
            </a:lvl1pPr>
          </a:lstStyle>
          <a:p>
            <a:pPr>
              <a:defRPr/>
            </a:pPr>
            <a:endParaRPr lang="en-AU"/>
          </a:p>
        </p:txBody>
      </p:sp>
      <p:sp>
        <p:nvSpPr>
          <p:cNvPr id="6" name="Rectangle 31"/>
          <p:cNvSpPr>
            <a:spLocks noGrp="1" noChangeArrowheads="1"/>
          </p:cNvSpPr>
          <p:nvPr>
            <p:ph type="sldNum" sz="quarter" idx="12"/>
          </p:nvPr>
        </p:nvSpPr>
        <p:spPr>
          <a:ln/>
        </p:spPr>
        <p:txBody>
          <a:bodyPr/>
          <a:lstStyle>
            <a:lvl1pPr>
              <a:defRPr/>
            </a:lvl1pPr>
          </a:lstStyle>
          <a:p>
            <a:pPr>
              <a:defRPr/>
            </a:pPr>
            <a:fld id="{790B7971-DD37-4D8C-9214-D0D3CD3F7225}" type="slidenum">
              <a:rPr lang="en-AU"/>
              <a:pPr>
                <a:defRPr/>
              </a:pPr>
              <a:t>‹#›</a:t>
            </a:fld>
            <a:endParaRPr lang="en-AU"/>
          </a:p>
        </p:txBody>
      </p:sp>
    </p:spTree>
    <p:extLst>
      <p:ext uri="{BB962C8B-B14F-4D97-AF65-F5344CB8AC3E}">
        <p14:creationId xmlns:p14="http://schemas.microsoft.com/office/powerpoint/2010/main" val="3977546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29"/>
          <p:cNvSpPr>
            <a:spLocks noGrp="1" noChangeArrowheads="1"/>
          </p:cNvSpPr>
          <p:nvPr>
            <p:ph type="dt" sz="half" idx="10"/>
          </p:nvPr>
        </p:nvSpPr>
        <p:spPr>
          <a:ln/>
        </p:spPr>
        <p:txBody>
          <a:bodyPr/>
          <a:lstStyle>
            <a:lvl1pPr>
              <a:defRPr/>
            </a:lvl1pPr>
          </a:lstStyle>
          <a:p>
            <a:pPr>
              <a:defRPr/>
            </a:pPr>
            <a:endParaRPr lang="en-AU"/>
          </a:p>
        </p:txBody>
      </p:sp>
      <p:sp>
        <p:nvSpPr>
          <p:cNvPr id="5" name="Rectangle 30"/>
          <p:cNvSpPr>
            <a:spLocks noGrp="1" noChangeArrowheads="1"/>
          </p:cNvSpPr>
          <p:nvPr>
            <p:ph type="ftr" sz="quarter" idx="11"/>
          </p:nvPr>
        </p:nvSpPr>
        <p:spPr>
          <a:ln/>
        </p:spPr>
        <p:txBody>
          <a:bodyPr/>
          <a:lstStyle>
            <a:lvl1pPr>
              <a:defRPr/>
            </a:lvl1pPr>
          </a:lstStyle>
          <a:p>
            <a:pPr>
              <a:defRPr/>
            </a:pPr>
            <a:endParaRPr lang="en-AU"/>
          </a:p>
        </p:txBody>
      </p:sp>
      <p:sp>
        <p:nvSpPr>
          <p:cNvPr id="6" name="Rectangle 31"/>
          <p:cNvSpPr>
            <a:spLocks noGrp="1" noChangeArrowheads="1"/>
          </p:cNvSpPr>
          <p:nvPr>
            <p:ph type="sldNum" sz="quarter" idx="12"/>
          </p:nvPr>
        </p:nvSpPr>
        <p:spPr>
          <a:ln/>
        </p:spPr>
        <p:txBody>
          <a:bodyPr/>
          <a:lstStyle>
            <a:lvl1pPr>
              <a:defRPr/>
            </a:lvl1pPr>
          </a:lstStyle>
          <a:p>
            <a:pPr>
              <a:defRPr/>
            </a:pPr>
            <a:fld id="{502B27DC-5A72-418E-A026-12B5463666CA}" type="slidenum">
              <a:rPr lang="en-AU"/>
              <a:pPr>
                <a:defRPr/>
              </a:pPr>
              <a:t>‹#›</a:t>
            </a:fld>
            <a:endParaRPr lang="en-AU"/>
          </a:p>
        </p:txBody>
      </p:sp>
    </p:spTree>
    <p:extLst>
      <p:ext uri="{BB962C8B-B14F-4D97-AF65-F5344CB8AC3E}">
        <p14:creationId xmlns:p14="http://schemas.microsoft.com/office/powerpoint/2010/main" val="201042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9"/>
          <p:cNvSpPr>
            <a:spLocks noGrp="1" noChangeArrowheads="1"/>
          </p:cNvSpPr>
          <p:nvPr>
            <p:ph type="dt" sz="half" idx="10"/>
          </p:nvPr>
        </p:nvSpPr>
        <p:spPr>
          <a:ln/>
        </p:spPr>
        <p:txBody>
          <a:bodyPr/>
          <a:lstStyle>
            <a:lvl1pPr>
              <a:defRPr/>
            </a:lvl1pPr>
          </a:lstStyle>
          <a:p>
            <a:pPr>
              <a:defRPr/>
            </a:pPr>
            <a:endParaRPr lang="en-AU"/>
          </a:p>
        </p:txBody>
      </p:sp>
      <p:sp>
        <p:nvSpPr>
          <p:cNvPr id="5" name="Rectangle 30"/>
          <p:cNvSpPr>
            <a:spLocks noGrp="1" noChangeArrowheads="1"/>
          </p:cNvSpPr>
          <p:nvPr>
            <p:ph type="ftr" sz="quarter" idx="11"/>
          </p:nvPr>
        </p:nvSpPr>
        <p:spPr>
          <a:ln/>
        </p:spPr>
        <p:txBody>
          <a:bodyPr/>
          <a:lstStyle>
            <a:lvl1pPr>
              <a:defRPr/>
            </a:lvl1pPr>
          </a:lstStyle>
          <a:p>
            <a:pPr>
              <a:defRPr/>
            </a:pPr>
            <a:endParaRPr lang="en-AU"/>
          </a:p>
        </p:txBody>
      </p:sp>
      <p:sp>
        <p:nvSpPr>
          <p:cNvPr id="6" name="Rectangle 31"/>
          <p:cNvSpPr>
            <a:spLocks noGrp="1" noChangeArrowheads="1"/>
          </p:cNvSpPr>
          <p:nvPr>
            <p:ph type="sldNum" sz="quarter" idx="12"/>
          </p:nvPr>
        </p:nvSpPr>
        <p:spPr>
          <a:ln/>
        </p:spPr>
        <p:txBody>
          <a:bodyPr/>
          <a:lstStyle>
            <a:lvl1pPr>
              <a:defRPr/>
            </a:lvl1pPr>
          </a:lstStyle>
          <a:p>
            <a:pPr>
              <a:defRPr/>
            </a:pPr>
            <a:fld id="{6A874A11-B221-4747-9C08-0DAC838C1AAB}" type="slidenum">
              <a:rPr lang="en-AU"/>
              <a:pPr>
                <a:defRPr/>
              </a:pPr>
              <a:t>‹#›</a:t>
            </a:fld>
            <a:endParaRPr lang="en-AU"/>
          </a:p>
        </p:txBody>
      </p:sp>
    </p:spTree>
    <p:extLst>
      <p:ext uri="{BB962C8B-B14F-4D97-AF65-F5344CB8AC3E}">
        <p14:creationId xmlns:p14="http://schemas.microsoft.com/office/powerpoint/2010/main" val="2417613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228600"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83125"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29"/>
          <p:cNvSpPr>
            <a:spLocks noGrp="1" noChangeArrowheads="1"/>
          </p:cNvSpPr>
          <p:nvPr>
            <p:ph type="dt" sz="half" idx="10"/>
          </p:nvPr>
        </p:nvSpPr>
        <p:spPr>
          <a:ln/>
        </p:spPr>
        <p:txBody>
          <a:bodyPr/>
          <a:lstStyle>
            <a:lvl1pPr>
              <a:defRPr/>
            </a:lvl1pPr>
          </a:lstStyle>
          <a:p>
            <a:pPr>
              <a:defRPr/>
            </a:pPr>
            <a:endParaRPr lang="en-AU"/>
          </a:p>
        </p:txBody>
      </p:sp>
      <p:sp>
        <p:nvSpPr>
          <p:cNvPr id="6" name="Rectangle 30"/>
          <p:cNvSpPr>
            <a:spLocks noGrp="1" noChangeArrowheads="1"/>
          </p:cNvSpPr>
          <p:nvPr>
            <p:ph type="ftr" sz="quarter" idx="11"/>
          </p:nvPr>
        </p:nvSpPr>
        <p:spPr>
          <a:ln/>
        </p:spPr>
        <p:txBody>
          <a:bodyPr/>
          <a:lstStyle>
            <a:lvl1pPr>
              <a:defRPr/>
            </a:lvl1pPr>
          </a:lstStyle>
          <a:p>
            <a:pPr>
              <a:defRPr/>
            </a:pPr>
            <a:endParaRPr lang="en-AU"/>
          </a:p>
        </p:txBody>
      </p:sp>
      <p:sp>
        <p:nvSpPr>
          <p:cNvPr id="7" name="Rectangle 31"/>
          <p:cNvSpPr>
            <a:spLocks noGrp="1" noChangeArrowheads="1"/>
          </p:cNvSpPr>
          <p:nvPr>
            <p:ph type="sldNum" sz="quarter" idx="12"/>
          </p:nvPr>
        </p:nvSpPr>
        <p:spPr>
          <a:ln/>
        </p:spPr>
        <p:txBody>
          <a:bodyPr/>
          <a:lstStyle>
            <a:lvl1pPr>
              <a:defRPr/>
            </a:lvl1pPr>
          </a:lstStyle>
          <a:p>
            <a:pPr>
              <a:defRPr/>
            </a:pPr>
            <a:fld id="{0C8D37ED-4426-4C7A-8654-2FFD76C591C8}" type="slidenum">
              <a:rPr lang="en-AU"/>
              <a:pPr>
                <a:defRPr/>
              </a:pPr>
              <a:t>‹#›</a:t>
            </a:fld>
            <a:endParaRPr lang="en-AU"/>
          </a:p>
        </p:txBody>
      </p:sp>
    </p:spTree>
    <p:extLst>
      <p:ext uri="{BB962C8B-B14F-4D97-AF65-F5344CB8AC3E}">
        <p14:creationId xmlns:p14="http://schemas.microsoft.com/office/powerpoint/2010/main" val="4025028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29"/>
          <p:cNvSpPr>
            <a:spLocks noGrp="1" noChangeArrowheads="1"/>
          </p:cNvSpPr>
          <p:nvPr>
            <p:ph type="dt" sz="half" idx="10"/>
          </p:nvPr>
        </p:nvSpPr>
        <p:spPr>
          <a:ln/>
        </p:spPr>
        <p:txBody>
          <a:bodyPr/>
          <a:lstStyle>
            <a:lvl1pPr>
              <a:defRPr/>
            </a:lvl1pPr>
          </a:lstStyle>
          <a:p>
            <a:pPr>
              <a:defRPr/>
            </a:pPr>
            <a:endParaRPr lang="en-AU"/>
          </a:p>
        </p:txBody>
      </p:sp>
      <p:sp>
        <p:nvSpPr>
          <p:cNvPr id="8" name="Rectangle 30"/>
          <p:cNvSpPr>
            <a:spLocks noGrp="1" noChangeArrowheads="1"/>
          </p:cNvSpPr>
          <p:nvPr>
            <p:ph type="ftr" sz="quarter" idx="11"/>
          </p:nvPr>
        </p:nvSpPr>
        <p:spPr>
          <a:ln/>
        </p:spPr>
        <p:txBody>
          <a:bodyPr/>
          <a:lstStyle>
            <a:lvl1pPr>
              <a:defRPr/>
            </a:lvl1pPr>
          </a:lstStyle>
          <a:p>
            <a:pPr>
              <a:defRPr/>
            </a:pPr>
            <a:endParaRPr lang="en-AU"/>
          </a:p>
        </p:txBody>
      </p:sp>
      <p:sp>
        <p:nvSpPr>
          <p:cNvPr id="9" name="Rectangle 31"/>
          <p:cNvSpPr>
            <a:spLocks noGrp="1" noChangeArrowheads="1"/>
          </p:cNvSpPr>
          <p:nvPr>
            <p:ph type="sldNum" sz="quarter" idx="12"/>
          </p:nvPr>
        </p:nvSpPr>
        <p:spPr>
          <a:ln/>
        </p:spPr>
        <p:txBody>
          <a:bodyPr/>
          <a:lstStyle>
            <a:lvl1pPr>
              <a:defRPr/>
            </a:lvl1pPr>
          </a:lstStyle>
          <a:p>
            <a:pPr>
              <a:defRPr/>
            </a:pPr>
            <a:fld id="{916C605E-79AC-44AC-AB1E-96B7E4DA59BA}" type="slidenum">
              <a:rPr lang="en-AU"/>
              <a:pPr>
                <a:defRPr/>
              </a:pPr>
              <a:t>‹#›</a:t>
            </a:fld>
            <a:endParaRPr lang="en-AU"/>
          </a:p>
        </p:txBody>
      </p:sp>
    </p:spTree>
    <p:extLst>
      <p:ext uri="{BB962C8B-B14F-4D97-AF65-F5344CB8AC3E}">
        <p14:creationId xmlns:p14="http://schemas.microsoft.com/office/powerpoint/2010/main" val="14268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29"/>
          <p:cNvSpPr>
            <a:spLocks noGrp="1" noChangeArrowheads="1"/>
          </p:cNvSpPr>
          <p:nvPr>
            <p:ph type="dt" sz="half" idx="10"/>
          </p:nvPr>
        </p:nvSpPr>
        <p:spPr>
          <a:ln/>
        </p:spPr>
        <p:txBody>
          <a:bodyPr/>
          <a:lstStyle>
            <a:lvl1pPr>
              <a:defRPr/>
            </a:lvl1pPr>
          </a:lstStyle>
          <a:p>
            <a:pPr>
              <a:defRPr/>
            </a:pPr>
            <a:endParaRPr lang="en-AU"/>
          </a:p>
        </p:txBody>
      </p:sp>
      <p:sp>
        <p:nvSpPr>
          <p:cNvPr id="4" name="Rectangle 30"/>
          <p:cNvSpPr>
            <a:spLocks noGrp="1" noChangeArrowheads="1"/>
          </p:cNvSpPr>
          <p:nvPr>
            <p:ph type="ftr" sz="quarter" idx="11"/>
          </p:nvPr>
        </p:nvSpPr>
        <p:spPr>
          <a:ln/>
        </p:spPr>
        <p:txBody>
          <a:bodyPr/>
          <a:lstStyle>
            <a:lvl1pPr>
              <a:defRPr/>
            </a:lvl1pPr>
          </a:lstStyle>
          <a:p>
            <a:pPr>
              <a:defRPr/>
            </a:pPr>
            <a:endParaRPr lang="en-AU"/>
          </a:p>
        </p:txBody>
      </p:sp>
      <p:sp>
        <p:nvSpPr>
          <p:cNvPr id="5" name="Rectangle 31"/>
          <p:cNvSpPr>
            <a:spLocks noGrp="1" noChangeArrowheads="1"/>
          </p:cNvSpPr>
          <p:nvPr>
            <p:ph type="sldNum" sz="quarter" idx="12"/>
          </p:nvPr>
        </p:nvSpPr>
        <p:spPr>
          <a:ln/>
        </p:spPr>
        <p:txBody>
          <a:bodyPr/>
          <a:lstStyle>
            <a:lvl1pPr>
              <a:defRPr/>
            </a:lvl1pPr>
          </a:lstStyle>
          <a:p>
            <a:pPr>
              <a:defRPr/>
            </a:pPr>
            <a:fld id="{6E0FF3C4-4681-4714-88A0-F7C3D5638EF4}" type="slidenum">
              <a:rPr lang="en-AU"/>
              <a:pPr>
                <a:defRPr/>
              </a:pPr>
              <a:t>‹#›</a:t>
            </a:fld>
            <a:endParaRPr lang="en-AU"/>
          </a:p>
        </p:txBody>
      </p:sp>
    </p:spTree>
    <p:extLst>
      <p:ext uri="{BB962C8B-B14F-4D97-AF65-F5344CB8AC3E}">
        <p14:creationId xmlns:p14="http://schemas.microsoft.com/office/powerpoint/2010/main" val="218582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9"/>
          <p:cNvSpPr>
            <a:spLocks noGrp="1" noChangeArrowheads="1"/>
          </p:cNvSpPr>
          <p:nvPr>
            <p:ph type="dt" sz="half" idx="10"/>
          </p:nvPr>
        </p:nvSpPr>
        <p:spPr>
          <a:ln/>
        </p:spPr>
        <p:txBody>
          <a:bodyPr/>
          <a:lstStyle>
            <a:lvl1pPr>
              <a:defRPr/>
            </a:lvl1pPr>
          </a:lstStyle>
          <a:p>
            <a:pPr>
              <a:defRPr/>
            </a:pPr>
            <a:endParaRPr lang="en-AU"/>
          </a:p>
        </p:txBody>
      </p:sp>
      <p:sp>
        <p:nvSpPr>
          <p:cNvPr id="3" name="Rectangle 30"/>
          <p:cNvSpPr>
            <a:spLocks noGrp="1" noChangeArrowheads="1"/>
          </p:cNvSpPr>
          <p:nvPr>
            <p:ph type="ftr" sz="quarter" idx="11"/>
          </p:nvPr>
        </p:nvSpPr>
        <p:spPr>
          <a:ln/>
        </p:spPr>
        <p:txBody>
          <a:bodyPr/>
          <a:lstStyle>
            <a:lvl1pPr>
              <a:defRPr/>
            </a:lvl1pPr>
          </a:lstStyle>
          <a:p>
            <a:pPr>
              <a:defRPr/>
            </a:pPr>
            <a:endParaRPr lang="en-AU"/>
          </a:p>
        </p:txBody>
      </p:sp>
      <p:sp>
        <p:nvSpPr>
          <p:cNvPr id="4" name="Rectangle 31"/>
          <p:cNvSpPr>
            <a:spLocks noGrp="1" noChangeArrowheads="1"/>
          </p:cNvSpPr>
          <p:nvPr>
            <p:ph type="sldNum" sz="quarter" idx="12"/>
          </p:nvPr>
        </p:nvSpPr>
        <p:spPr>
          <a:ln/>
        </p:spPr>
        <p:txBody>
          <a:bodyPr/>
          <a:lstStyle>
            <a:lvl1pPr>
              <a:defRPr/>
            </a:lvl1pPr>
          </a:lstStyle>
          <a:p>
            <a:pPr>
              <a:defRPr/>
            </a:pPr>
            <a:fld id="{1282E115-CEA7-46BC-A028-DAA48CD98841}" type="slidenum">
              <a:rPr lang="en-AU"/>
              <a:pPr>
                <a:defRPr/>
              </a:pPr>
              <a:t>‹#›</a:t>
            </a:fld>
            <a:endParaRPr lang="en-AU"/>
          </a:p>
        </p:txBody>
      </p:sp>
    </p:spTree>
    <p:extLst>
      <p:ext uri="{BB962C8B-B14F-4D97-AF65-F5344CB8AC3E}">
        <p14:creationId xmlns:p14="http://schemas.microsoft.com/office/powerpoint/2010/main" val="3363634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9"/>
          <p:cNvSpPr>
            <a:spLocks noGrp="1" noChangeArrowheads="1"/>
          </p:cNvSpPr>
          <p:nvPr>
            <p:ph type="dt" sz="half" idx="10"/>
          </p:nvPr>
        </p:nvSpPr>
        <p:spPr>
          <a:ln/>
        </p:spPr>
        <p:txBody>
          <a:bodyPr/>
          <a:lstStyle>
            <a:lvl1pPr>
              <a:defRPr/>
            </a:lvl1pPr>
          </a:lstStyle>
          <a:p>
            <a:pPr>
              <a:defRPr/>
            </a:pPr>
            <a:endParaRPr lang="en-AU"/>
          </a:p>
        </p:txBody>
      </p:sp>
      <p:sp>
        <p:nvSpPr>
          <p:cNvPr id="6" name="Rectangle 30"/>
          <p:cNvSpPr>
            <a:spLocks noGrp="1" noChangeArrowheads="1"/>
          </p:cNvSpPr>
          <p:nvPr>
            <p:ph type="ftr" sz="quarter" idx="11"/>
          </p:nvPr>
        </p:nvSpPr>
        <p:spPr>
          <a:ln/>
        </p:spPr>
        <p:txBody>
          <a:bodyPr/>
          <a:lstStyle>
            <a:lvl1pPr>
              <a:defRPr/>
            </a:lvl1pPr>
          </a:lstStyle>
          <a:p>
            <a:pPr>
              <a:defRPr/>
            </a:pPr>
            <a:endParaRPr lang="en-AU"/>
          </a:p>
        </p:txBody>
      </p:sp>
      <p:sp>
        <p:nvSpPr>
          <p:cNvPr id="7" name="Rectangle 31"/>
          <p:cNvSpPr>
            <a:spLocks noGrp="1" noChangeArrowheads="1"/>
          </p:cNvSpPr>
          <p:nvPr>
            <p:ph type="sldNum" sz="quarter" idx="12"/>
          </p:nvPr>
        </p:nvSpPr>
        <p:spPr>
          <a:ln/>
        </p:spPr>
        <p:txBody>
          <a:bodyPr/>
          <a:lstStyle>
            <a:lvl1pPr>
              <a:defRPr/>
            </a:lvl1pPr>
          </a:lstStyle>
          <a:p>
            <a:pPr>
              <a:defRPr/>
            </a:pPr>
            <a:fld id="{BE298AC5-7FD6-4559-81AB-738B92A8A0B3}" type="slidenum">
              <a:rPr lang="en-AU"/>
              <a:pPr>
                <a:defRPr/>
              </a:pPr>
              <a:t>‹#›</a:t>
            </a:fld>
            <a:endParaRPr lang="en-AU"/>
          </a:p>
        </p:txBody>
      </p:sp>
    </p:spTree>
    <p:extLst>
      <p:ext uri="{BB962C8B-B14F-4D97-AF65-F5344CB8AC3E}">
        <p14:creationId xmlns:p14="http://schemas.microsoft.com/office/powerpoint/2010/main" val="4241823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9"/>
          <p:cNvSpPr>
            <a:spLocks noGrp="1" noChangeArrowheads="1"/>
          </p:cNvSpPr>
          <p:nvPr>
            <p:ph type="dt" sz="half" idx="10"/>
          </p:nvPr>
        </p:nvSpPr>
        <p:spPr>
          <a:ln/>
        </p:spPr>
        <p:txBody>
          <a:bodyPr/>
          <a:lstStyle>
            <a:lvl1pPr>
              <a:defRPr/>
            </a:lvl1pPr>
          </a:lstStyle>
          <a:p>
            <a:pPr>
              <a:defRPr/>
            </a:pPr>
            <a:endParaRPr lang="en-AU"/>
          </a:p>
        </p:txBody>
      </p:sp>
      <p:sp>
        <p:nvSpPr>
          <p:cNvPr id="6" name="Rectangle 30"/>
          <p:cNvSpPr>
            <a:spLocks noGrp="1" noChangeArrowheads="1"/>
          </p:cNvSpPr>
          <p:nvPr>
            <p:ph type="ftr" sz="quarter" idx="11"/>
          </p:nvPr>
        </p:nvSpPr>
        <p:spPr>
          <a:ln/>
        </p:spPr>
        <p:txBody>
          <a:bodyPr/>
          <a:lstStyle>
            <a:lvl1pPr>
              <a:defRPr/>
            </a:lvl1pPr>
          </a:lstStyle>
          <a:p>
            <a:pPr>
              <a:defRPr/>
            </a:pPr>
            <a:endParaRPr lang="en-AU"/>
          </a:p>
        </p:txBody>
      </p:sp>
      <p:sp>
        <p:nvSpPr>
          <p:cNvPr id="7" name="Rectangle 31"/>
          <p:cNvSpPr>
            <a:spLocks noGrp="1" noChangeArrowheads="1"/>
          </p:cNvSpPr>
          <p:nvPr>
            <p:ph type="sldNum" sz="quarter" idx="12"/>
          </p:nvPr>
        </p:nvSpPr>
        <p:spPr>
          <a:ln/>
        </p:spPr>
        <p:txBody>
          <a:bodyPr/>
          <a:lstStyle>
            <a:lvl1pPr>
              <a:defRPr/>
            </a:lvl1pPr>
          </a:lstStyle>
          <a:p>
            <a:pPr>
              <a:defRPr/>
            </a:pPr>
            <a:fld id="{C10FFDDF-5308-423F-BDA8-34B017EF6925}" type="slidenum">
              <a:rPr lang="en-AU"/>
              <a:pPr>
                <a:defRPr/>
              </a:pPr>
              <a:t>‹#›</a:t>
            </a:fld>
            <a:endParaRPr lang="en-AU"/>
          </a:p>
        </p:txBody>
      </p:sp>
    </p:spTree>
    <p:extLst>
      <p:ext uri="{BB962C8B-B14F-4D97-AF65-F5344CB8AC3E}">
        <p14:creationId xmlns:p14="http://schemas.microsoft.com/office/powerpoint/2010/main" val="1192404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userDrawn="1"/>
        </p:nvSpPr>
        <p:spPr bwMode="gray">
          <a:xfrm>
            <a:off x="0" y="6224588"/>
            <a:ext cx="9144000" cy="6477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p>
        </p:txBody>
      </p:sp>
      <p:sp>
        <p:nvSpPr>
          <p:cNvPr id="1027" name="Oval 2"/>
          <p:cNvSpPr>
            <a:spLocks noChangeArrowheads="1"/>
          </p:cNvSpPr>
          <p:nvPr userDrawn="1"/>
        </p:nvSpPr>
        <p:spPr bwMode="gray">
          <a:xfrm>
            <a:off x="0" y="0"/>
            <a:ext cx="9144000" cy="6858000"/>
          </a:xfrm>
          <a:prstGeom prst="ellipse">
            <a:avLst/>
          </a:prstGeom>
          <a:solidFill>
            <a:schemeClr val="bg1">
              <a:alpha val="43921"/>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028" name="Rectangle 3"/>
          <p:cNvSpPr>
            <a:spLocks noChangeArrowheads="1"/>
          </p:cNvSpPr>
          <p:nvPr/>
        </p:nvSpPr>
        <p:spPr bwMode="gray">
          <a:xfrm>
            <a:off x="0" y="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p>
        </p:txBody>
      </p:sp>
      <p:pic>
        <p:nvPicPr>
          <p:cNvPr id="1029" name="Picture 15"/>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6334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16"/>
          <p:cNvSpPr>
            <a:spLocks noChangeShapeType="1"/>
          </p:cNvSpPr>
          <p:nvPr userDrawn="1"/>
        </p:nvSpPr>
        <p:spPr bwMode="auto">
          <a:xfrm>
            <a:off x="0" y="747713"/>
            <a:ext cx="9144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31" name="Text Box 18"/>
          <p:cNvSpPr txBox="1">
            <a:spLocks noChangeArrowheads="1"/>
          </p:cNvSpPr>
          <p:nvPr userDrawn="1"/>
        </p:nvSpPr>
        <p:spPr bwMode="auto">
          <a:xfrm>
            <a:off x="1600200" y="46038"/>
            <a:ext cx="640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400"/>
              <a:t>BÀI GIẢNG MÔN KỸ THUẬT VI XỬ LÝ</a:t>
            </a:r>
          </a:p>
        </p:txBody>
      </p:sp>
      <p:sp>
        <p:nvSpPr>
          <p:cNvPr id="1032" name="Text Box 23"/>
          <p:cNvSpPr txBox="1">
            <a:spLocks noChangeArrowheads="1"/>
          </p:cNvSpPr>
          <p:nvPr userDrawn="1"/>
        </p:nvSpPr>
        <p:spPr bwMode="auto">
          <a:xfrm>
            <a:off x="0" y="6396038"/>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1400"/>
              <a:t>www.ptit.edu.vn</a:t>
            </a:r>
          </a:p>
        </p:txBody>
      </p:sp>
      <p:sp>
        <p:nvSpPr>
          <p:cNvPr id="1033" name="Text Box 24"/>
          <p:cNvSpPr txBox="1">
            <a:spLocks noChangeArrowheads="1"/>
          </p:cNvSpPr>
          <p:nvPr userDrawn="1"/>
        </p:nvSpPr>
        <p:spPr bwMode="auto">
          <a:xfrm>
            <a:off x="1447800" y="6310313"/>
            <a:ext cx="640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400"/>
              <a:t>GIẢNG VIÊN: TS. HOÀNG XUÂN DẬU</a:t>
            </a:r>
          </a:p>
        </p:txBody>
      </p:sp>
      <p:sp>
        <p:nvSpPr>
          <p:cNvPr id="1034" name="Text Box 25"/>
          <p:cNvSpPr txBox="1">
            <a:spLocks noChangeArrowheads="1"/>
          </p:cNvSpPr>
          <p:nvPr userDrawn="1"/>
        </p:nvSpPr>
        <p:spPr bwMode="auto">
          <a:xfrm>
            <a:off x="1462088" y="6538913"/>
            <a:ext cx="640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400"/>
              <a:t>BỘ MÔN: KHOA HỌC MÁY TÍNH - KHOA CNTT1</a:t>
            </a:r>
          </a:p>
        </p:txBody>
      </p:sp>
      <p:sp>
        <p:nvSpPr>
          <p:cNvPr id="1035" name="Text Box 26"/>
          <p:cNvSpPr txBox="1">
            <a:spLocks noChangeArrowheads="1"/>
          </p:cNvSpPr>
          <p:nvPr userDrawn="1"/>
        </p:nvSpPr>
        <p:spPr bwMode="auto">
          <a:xfrm>
            <a:off x="8001000" y="6391275"/>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1400"/>
              <a:t>Trang </a:t>
            </a:r>
            <a:fld id="{F1CEF630-8823-405B-BC20-0CAC16B61D94}" type="slidenum">
              <a:rPr lang="en-US" sz="1400"/>
              <a:pPr eaLnBrk="1" hangingPunct="1">
                <a:spcBef>
                  <a:spcPct val="50000"/>
                </a:spcBef>
              </a:pPr>
              <a:t>‹#›</a:t>
            </a:fld>
            <a:endParaRPr lang="en-US" sz="1400"/>
          </a:p>
        </p:txBody>
      </p:sp>
      <p:sp>
        <p:nvSpPr>
          <p:cNvPr id="1036" name="Rectangle 27"/>
          <p:cNvSpPr>
            <a:spLocks noGrp="1" noChangeArrowheads="1"/>
          </p:cNvSpPr>
          <p:nvPr>
            <p:ph type="title"/>
          </p:nvPr>
        </p:nvSpPr>
        <p:spPr bwMode="auto">
          <a:xfrm>
            <a:off x="228600" y="762000"/>
            <a:ext cx="87566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smtClean="0"/>
              <a:t>Click to edit Master title style</a:t>
            </a:r>
          </a:p>
        </p:txBody>
      </p:sp>
      <p:sp>
        <p:nvSpPr>
          <p:cNvPr id="1037" name="Rectangle 28"/>
          <p:cNvSpPr>
            <a:spLocks noGrp="1" noChangeArrowheads="1"/>
          </p:cNvSpPr>
          <p:nvPr>
            <p:ph type="body" idx="1"/>
          </p:nvPr>
        </p:nvSpPr>
        <p:spPr bwMode="auto">
          <a:xfrm>
            <a:off x="228600" y="1447800"/>
            <a:ext cx="875665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7133" name="Rectangle 2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AU"/>
          </a:p>
        </p:txBody>
      </p:sp>
      <p:sp>
        <p:nvSpPr>
          <p:cNvPr id="47134" name="Rectangle 3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AU"/>
          </a:p>
        </p:txBody>
      </p:sp>
      <p:sp>
        <p:nvSpPr>
          <p:cNvPr id="47135" name="Rectangle 3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1B556D50-E85F-428F-86E9-E5A2C3D6B674}" type="slidenum">
              <a:rPr lang="en-AU"/>
              <a:pPr>
                <a:defRPr/>
              </a:pPr>
              <a:t>‹#›</a:t>
            </a:fld>
            <a:endParaRPr lang="en-AU"/>
          </a:p>
        </p:txBody>
      </p:sp>
      <p:sp>
        <p:nvSpPr>
          <p:cNvPr id="1041" name="Text Box 32"/>
          <p:cNvSpPr txBox="1">
            <a:spLocks noChangeArrowheads="1"/>
          </p:cNvSpPr>
          <p:nvPr userDrawn="1"/>
        </p:nvSpPr>
        <p:spPr bwMode="auto">
          <a:xfrm>
            <a:off x="1295400" y="304800"/>
            <a:ext cx="7086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600"/>
              <a:t>CHƯƠNG 4 – </a:t>
            </a:r>
            <a:r>
              <a:rPr lang="fr-FR" sz="1600"/>
              <a:t>PHỐI GHÉP VỚI BỘ NHỚ VÀ THIẾT BỊ VÀO RA</a:t>
            </a:r>
            <a:endParaRPr lang="en-US" sz="1600"/>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000066"/>
          </a:solidFill>
          <a:latin typeface="+mj-lt"/>
          <a:ea typeface="+mj-ea"/>
          <a:cs typeface="+mj-cs"/>
        </a:defRPr>
      </a:lvl1pPr>
      <a:lvl2pPr algn="ctr" rtl="0" eaLnBrk="0" fontAlgn="base" hangingPunct="0">
        <a:spcBef>
          <a:spcPct val="0"/>
        </a:spcBef>
        <a:spcAft>
          <a:spcPct val="0"/>
        </a:spcAft>
        <a:defRPr sz="2800" b="1">
          <a:solidFill>
            <a:srgbClr val="000066"/>
          </a:solidFill>
          <a:latin typeface="Arial" charset="0"/>
        </a:defRPr>
      </a:lvl2pPr>
      <a:lvl3pPr algn="ctr" rtl="0" eaLnBrk="0" fontAlgn="base" hangingPunct="0">
        <a:spcBef>
          <a:spcPct val="0"/>
        </a:spcBef>
        <a:spcAft>
          <a:spcPct val="0"/>
        </a:spcAft>
        <a:defRPr sz="2800" b="1">
          <a:solidFill>
            <a:srgbClr val="000066"/>
          </a:solidFill>
          <a:latin typeface="Arial" charset="0"/>
        </a:defRPr>
      </a:lvl3pPr>
      <a:lvl4pPr algn="ctr" rtl="0" eaLnBrk="0" fontAlgn="base" hangingPunct="0">
        <a:spcBef>
          <a:spcPct val="0"/>
        </a:spcBef>
        <a:spcAft>
          <a:spcPct val="0"/>
        </a:spcAft>
        <a:defRPr sz="2800" b="1">
          <a:solidFill>
            <a:srgbClr val="000066"/>
          </a:solidFill>
          <a:latin typeface="Arial" charset="0"/>
        </a:defRPr>
      </a:lvl4pPr>
      <a:lvl5pPr algn="ctr" rtl="0" eaLnBrk="0" fontAlgn="base" hangingPunct="0">
        <a:spcBef>
          <a:spcPct val="0"/>
        </a:spcBef>
        <a:spcAft>
          <a:spcPct val="0"/>
        </a:spcAft>
        <a:defRPr sz="2800" b="1">
          <a:solidFill>
            <a:srgbClr val="000066"/>
          </a:solidFill>
          <a:latin typeface="Arial" charset="0"/>
        </a:defRPr>
      </a:lvl5pPr>
      <a:lvl6pPr marL="457200" algn="ctr" rtl="0" fontAlgn="base">
        <a:spcBef>
          <a:spcPct val="0"/>
        </a:spcBef>
        <a:spcAft>
          <a:spcPct val="0"/>
        </a:spcAft>
        <a:defRPr sz="2800" b="1">
          <a:solidFill>
            <a:srgbClr val="000066"/>
          </a:solidFill>
          <a:latin typeface="Arial" charset="0"/>
        </a:defRPr>
      </a:lvl6pPr>
      <a:lvl7pPr marL="914400" algn="ctr" rtl="0" fontAlgn="base">
        <a:spcBef>
          <a:spcPct val="0"/>
        </a:spcBef>
        <a:spcAft>
          <a:spcPct val="0"/>
        </a:spcAft>
        <a:defRPr sz="2800" b="1">
          <a:solidFill>
            <a:srgbClr val="000066"/>
          </a:solidFill>
          <a:latin typeface="Arial" charset="0"/>
        </a:defRPr>
      </a:lvl7pPr>
      <a:lvl8pPr marL="1371600" algn="ctr" rtl="0" fontAlgn="base">
        <a:spcBef>
          <a:spcPct val="0"/>
        </a:spcBef>
        <a:spcAft>
          <a:spcPct val="0"/>
        </a:spcAft>
        <a:defRPr sz="2800" b="1">
          <a:solidFill>
            <a:srgbClr val="000066"/>
          </a:solidFill>
          <a:latin typeface="Arial" charset="0"/>
        </a:defRPr>
      </a:lvl8pPr>
      <a:lvl9pPr marL="1828800" algn="ctr" rtl="0" fontAlgn="base">
        <a:spcBef>
          <a:spcPct val="0"/>
        </a:spcBef>
        <a:spcAft>
          <a:spcPct val="0"/>
        </a:spcAft>
        <a:defRPr sz="2800" b="1">
          <a:solidFill>
            <a:srgbClr val="000066"/>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itchFamily="2" charset="2"/>
        <a:buChar char="v"/>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2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har char="–"/>
        <a:defRPr sz="1600">
          <a:solidFill>
            <a:schemeClr val="tx2"/>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12"/>
          <p:cNvSpPr>
            <a:spLocks noChangeArrowheads="1"/>
          </p:cNvSpPr>
          <p:nvPr/>
        </p:nvSpPr>
        <p:spPr bwMode="ltGray">
          <a:xfrm>
            <a:off x="0" y="10668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p>
        </p:txBody>
      </p:sp>
      <p:sp>
        <p:nvSpPr>
          <p:cNvPr id="3075" name="Rectangle 13"/>
          <p:cNvSpPr>
            <a:spLocks noChangeArrowheads="1"/>
          </p:cNvSpPr>
          <p:nvPr/>
        </p:nvSpPr>
        <p:spPr bwMode="ltGray">
          <a:xfrm>
            <a:off x="0" y="39624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p>
        </p:txBody>
      </p:sp>
      <p:sp>
        <p:nvSpPr>
          <p:cNvPr id="3076" name="Oval 14"/>
          <p:cNvSpPr>
            <a:spLocks noChangeArrowheads="1"/>
          </p:cNvSpPr>
          <p:nvPr/>
        </p:nvSpPr>
        <p:spPr bwMode="gray">
          <a:xfrm>
            <a:off x="4211638" y="2636838"/>
            <a:ext cx="1223962" cy="1223962"/>
          </a:xfrm>
          <a:prstGeom prst="ellipse">
            <a:avLst/>
          </a:prstGeom>
          <a:solidFill>
            <a:srgbClr val="1BABE5">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pic>
        <p:nvPicPr>
          <p:cNvPr id="3077"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8" name="Group 16"/>
          <p:cNvGrpSpPr>
            <a:grpSpLocks/>
          </p:cNvGrpSpPr>
          <p:nvPr/>
        </p:nvGrpSpPr>
        <p:grpSpPr bwMode="auto">
          <a:xfrm>
            <a:off x="52388" y="1004888"/>
            <a:ext cx="3529012" cy="3671887"/>
            <a:chOff x="612" y="1026"/>
            <a:chExt cx="2223" cy="2313"/>
          </a:xfrm>
        </p:grpSpPr>
        <p:sp>
          <p:nvSpPr>
            <p:cNvPr id="3084" name="Oval 17"/>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p>
              <a:endParaRPr lang="en-AU"/>
            </a:p>
          </p:txBody>
        </p:sp>
        <p:pic>
          <p:nvPicPr>
            <p:cNvPr id="3085" name="Picture 18" descr="HV_toanca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9" name="Text Box 19"/>
          <p:cNvSpPr txBox="1">
            <a:spLocks noChangeArrowheads="1"/>
          </p:cNvSpPr>
          <p:nvPr/>
        </p:nvSpPr>
        <p:spPr bwMode="auto">
          <a:xfrm>
            <a:off x="2362200" y="422275"/>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2000">
                <a:solidFill>
                  <a:schemeClr val="tx2"/>
                </a:solidFill>
              </a:rPr>
              <a:t> HỌC VIỆN CÔNG NGHỆ BƯU CHÍNH VIỄN THÔNG </a:t>
            </a:r>
          </a:p>
        </p:txBody>
      </p:sp>
      <p:sp>
        <p:nvSpPr>
          <p:cNvPr id="3080" name="Text Box 20"/>
          <p:cNvSpPr txBox="1">
            <a:spLocks noChangeArrowheads="1"/>
          </p:cNvSpPr>
          <p:nvPr/>
        </p:nvSpPr>
        <p:spPr bwMode="auto">
          <a:xfrm>
            <a:off x="3810000" y="1905000"/>
            <a:ext cx="495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2000">
                <a:solidFill>
                  <a:schemeClr val="tx2"/>
                </a:solidFill>
              </a:rPr>
              <a:t>BÀI GIẢNG MÔN</a:t>
            </a:r>
          </a:p>
        </p:txBody>
      </p:sp>
      <p:sp>
        <p:nvSpPr>
          <p:cNvPr id="3081" name="Text Box 21"/>
          <p:cNvSpPr txBox="1">
            <a:spLocks noChangeArrowheads="1"/>
          </p:cNvSpPr>
          <p:nvPr/>
        </p:nvSpPr>
        <p:spPr bwMode="auto">
          <a:xfrm>
            <a:off x="3429000" y="2438400"/>
            <a:ext cx="5562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lnSpc>
                <a:spcPct val="90000"/>
              </a:lnSpc>
              <a:spcBef>
                <a:spcPct val="50000"/>
              </a:spcBef>
            </a:pPr>
            <a:r>
              <a:rPr lang="en-US" sz="3200">
                <a:solidFill>
                  <a:schemeClr val="tx2"/>
                </a:solidFill>
              </a:rPr>
              <a:t>KỸ THUẬT VI XỬ LÝ</a:t>
            </a:r>
          </a:p>
        </p:txBody>
      </p:sp>
      <p:sp>
        <p:nvSpPr>
          <p:cNvPr id="3082" name="Text Box 22"/>
          <p:cNvSpPr txBox="1">
            <a:spLocks noChangeArrowheads="1"/>
          </p:cNvSpPr>
          <p:nvPr/>
        </p:nvSpPr>
        <p:spPr bwMode="auto">
          <a:xfrm>
            <a:off x="1066800" y="4800600"/>
            <a:ext cx="73152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lnSpc>
                <a:spcPct val="90000"/>
              </a:lnSpc>
              <a:spcBef>
                <a:spcPct val="50000"/>
              </a:spcBef>
            </a:pPr>
            <a:r>
              <a:rPr lang="en-US" sz="2000">
                <a:solidFill>
                  <a:schemeClr val="tx2"/>
                </a:solidFill>
              </a:rPr>
              <a:t>Giảng viên: 		TS. Hoàng Xuân Dậu</a:t>
            </a:r>
          </a:p>
          <a:p>
            <a:pPr eaLnBrk="1" hangingPunct="1">
              <a:lnSpc>
                <a:spcPct val="90000"/>
              </a:lnSpc>
              <a:spcBef>
                <a:spcPct val="50000"/>
              </a:spcBef>
            </a:pPr>
            <a:r>
              <a:rPr lang="en-US" sz="2000">
                <a:solidFill>
                  <a:schemeClr val="tx2"/>
                </a:solidFill>
              </a:rPr>
              <a:t>Điện thoại/E-mail:	dauhx@ptit.edu.vn</a:t>
            </a:r>
          </a:p>
          <a:p>
            <a:pPr eaLnBrk="1" hangingPunct="1">
              <a:lnSpc>
                <a:spcPct val="90000"/>
              </a:lnSpc>
              <a:spcBef>
                <a:spcPct val="50000"/>
              </a:spcBef>
            </a:pPr>
            <a:r>
              <a:rPr lang="en-US" sz="2000">
                <a:solidFill>
                  <a:schemeClr val="tx2"/>
                </a:solidFill>
              </a:rPr>
              <a:t>Bộ môn: 		Khoa học máy tính - Khoa CNTT1</a:t>
            </a:r>
          </a:p>
          <a:p>
            <a:pPr eaLnBrk="1" hangingPunct="1">
              <a:lnSpc>
                <a:spcPct val="90000"/>
              </a:lnSpc>
              <a:spcBef>
                <a:spcPct val="50000"/>
              </a:spcBef>
            </a:pPr>
            <a:r>
              <a:rPr lang="en-US" sz="2000">
                <a:solidFill>
                  <a:schemeClr val="tx2"/>
                </a:solidFill>
              </a:rPr>
              <a:t>Học kỳ/Năm biên soạn: Học kỳ 1 năm học 2009-2010</a:t>
            </a:r>
          </a:p>
        </p:txBody>
      </p:sp>
      <p:sp>
        <p:nvSpPr>
          <p:cNvPr id="3083" name="Text Box 24"/>
          <p:cNvSpPr txBox="1">
            <a:spLocks noChangeArrowheads="1"/>
          </p:cNvSpPr>
          <p:nvPr/>
        </p:nvSpPr>
        <p:spPr bwMode="auto">
          <a:xfrm>
            <a:off x="3733800" y="3200400"/>
            <a:ext cx="5257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2000">
                <a:solidFill>
                  <a:schemeClr val="tx2"/>
                </a:solidFill>
              </a:rPr>
              <a:t>CHƯƠNG 4 – PHỐI GHÉP VỚI BỘ NHỚ VÀ THIẾT BỊ VÀO RA</a:t>
            </a:r>
          </a:p>
        </p:txBody>
      </p:sp>
    </p:spTree>
  </p:cSld>
  <p:clrMapOvr>
    <a:masterClrMapping/>
  </p:clrMapOvr>
  <p:transition advTm="959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4.1</a:t>
            </a:r>
            <a:r>
              <a:rPr lang="en-US" smtClean="0"/>
              <a:t>. Các tín hiệu của 8088 – Chu kỳ bus</a:t>
            </a:r>
            <a:endParaRPr lang="en-AU" smtClean="0"/>
          </a:p>
        </p:txBody>
      </p:sp>
      <p:graphicFrame>
        <p:nvGraphicFramePr>
          <p:cNvPr id="4" name="Content Placeholder 3"/>
          <p:cNvGraphicFramePr>
            <a:graphicFrameLocks noGrp="1"/>
          </p:cNvGraphicFramePr>
          <p:nvPr>
            <p:ph idx="1"/>
          </p:nvPr>
        </p:nvGraphicFramePr>
        <p:xfrm>
          <a:off x="533400" y="1676400"/>
          <a:ext cx="8001000" cy="4267202"/>
        </p:xfrm>
        <a:graphic>
          <a:graphicData uri="http://schemas.openxmlformats.org/drawingml/2006/table">
            <a:tbl>
              <a:tblPr/>
              <a:tblGrid>
                <a:gridCol w="1144588"/>
                <a:gridCol w="1141412"/>
                <a:gridCol w="1143000"/>
                <a:gridCol w="4572000"/>
              </a:tblGrid>
              <a:tr h="474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IO/M</a:t>
                      </a:r>
                      <a:endParaRPr kumimoji="0" lang="en-US" sz="1800" b="1" i="0" u="none" strike="noStrike" cap="none" normalizeH="0" baseline="3000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DT/R</a:t>
                      </a:r>
                      <a:endParaRPr kumimoji="0" lang="en-US" sz="1800" b="1" i="0" u="none" strike="noStrike" cap="none" normalizeH="0" baseline="3000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SS0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AU" sz="18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73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Đọc mã lệnh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F1"/>
                    </a:solidFill>
                  </a:tcPr>
                </a:tc>
              </a:tr>
              <a:tr h="474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Đọc bộ nhớ</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8"/>
                    </a:solidFill>
                  </a:tcPr>
                </a:tc>
              </a:tr>
              <a:tr h="473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Ghi bộ nhớ</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F1"/>
                    </a:solidFill>
                  </a:tcPr>
                </a:tc>
              </a:tr>
              <a:tr h="476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Buýt rỗi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8"/>
                    </a:solidFill>
                  </a:tcPr>
                </a:tc>
              </a:tr>
              <a:tr h="474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Chấp nhận yêu cầu ngắt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F1"/>
                    </a:solidFill>
                  </a:tcPr>
                </a:tc>
              </a:tr>
              <a:tr h="473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Đọc thiết bị ngoại 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8"/>
                    </a:solidFill>
                  </a:tcPr>
                </a:tc>
              </a:tr>
              <a:tr h="474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Ghi thiết bị ngoại 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F1"/>
                    </a:solidFill>
                  </a:tcPr>
                </a:tc>
              </a:tr>
              <a:tr h="473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Dừng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8"/>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4.1</a:t>
            </a:r>
            <a:r>
              <a:rPr lang="en-US" smtClean="0"/>
              <a:t>. Các tín hiệu của 8088 – Chế độ Min/Max</a:t>
            </a:r>
            <a:endParaRPr lang="en-AU" smtClean="0"/>
          </a:p>
        </p:txBody>
      </p:sp>
      <p:sp>
        <p:nvSpPr>
          <p:cNvPr id="10243" name="Rectangle 3"/>
          <p:cNvSpPr>
            <a:spLocks noGrp="1" noChangeArrowheads="1"/>
          </p:cNvSpPr>
          <p:nvPr>
            <p:ph type="body" idx="1"/>
          </p:nvPr>
        </p:nvSpPr>
        <p:spPr/>
        <p:txBody>
          <a:bodyPr/>
          <a:lstStyle/>
          <a:p>
            <a:pPr eaLnBrk="1" hangingPunct="1"/>
            <a:r>
              <a:rPr lang="en-AU" smtClean="0"/>
              <a:t>VXL có thể làm việc ở 2 chế độ: Min và Max</a:t>
            </a:r>
          </a:p>
          <a:p>
            <a:pPr eaLnBrk="1" hangingPunct="1"/>
            <a:r>
              <a:rPr lang="en-AU" smtClean="0"/>
              <a:t>Chế độ Min </a:t>
            </a:r>
          </a:p>
          <a:p>
            <a:pPr lvl="1" eaLnBrk="1" hangingPunct="1"/>
            <a:r>
              <a:rPr lang="en-AU" smtClean="0"/>
              <a:t>Chân MN/MX nối nguồn 5v</a:t>
            </a:r>
          </a:p>
          <a:p>
            <a:pPr lvl="1" eaLnBrk="1" hangingPunct="1"/>
            <a:r>
              <a:rPr lang="en-AU" smtClean="0"/>
              <a:t>CPU tự sinh các tín hiệu điều khiển bộ nhớ và các thiết bị ngoại vi truyền thống</a:t>
            </a:r>
          </a:p>
          <a:p>
            <a:pPr lvl="1" eaLnBrk="1" hangingPunct="1"/>
            <a:r>
              <a:rPr lang="en-AU" smtClean="0"/>
              <a:t>Các tín hiệu: IO/M, WR, INTA, ALE, HOLD, HLDA, DT/R, DEN</a:t>
            </a:r>
          </a:p>
          <a:p>
            <a:pPr eaLnBrk="1" hangingPunct="1"/>
            <a:r>
              <a:rPr lang="en-AU" smtClean="0"/>
              <a:t>Chế độ Max</a:t>
            </a:r>
          </a:p>
          <a:p>
            <a:pPr lvl="1" eaLnBrk="1" hangingPunct="1"/>
            <a:r>
              <a:rPr lang="en-AU" smtClean="0"/>
              <a:t>Chân MN/MX nối đất</a:t>
            </a:r>
          </a:p>
          <a:p>
            <a:pPr lvl="1" eaLnBrk="1" hangingPunct="1"/>
            <a:r>
              <a:rPr lang="en-AU" smtClean="0"/>
              <a:t>CPU gửi các tín hiệu trạng thái đến mạch phụ trợ và các mạch này sinh các tín hiệu điều khiển bộ nhớ và các thiết bị ngoại vi</a:t>
            </a:r>
          </a:p>
          <a:p>
            <a:pPr lvl="1" eaLnBrk="1" hangingPunct="1"/>
            <a:r>
              <a:rPr lang="en-AU" smtClean="0"/>
              <a:t>Các tín hiệu: RQ/GT0, RQ/GT1, LOCK, S2, S1, S0, QS0, QS1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4.1</a:t>
            </a:r>
            <a:r>
              <a:rPr lang="en-US" smtClean="0"/>
              <a:t>. Các tín hiệu của 8088 – Chế độ Max</a:t>
            </a:r>
            <a:endParaRPr lang="en-AU" smtClean="0"/>
          </a:p>
        </p:txBody>
      </p:sp>
      <mc:AlternateContent xmlns:mc="http://schemas.openxmlformats.org/markup-compatibility/2006" xmlns:a14="http://schemas.microsoft.com/office/drawing/2010/main">
        <mc:Choice Requires="a14">
          <p:sp>
            <p:nvSpPr>
              <p:cNvPr id="10243" name="Rectangle 3"/>
              <p:cNvSpPr>
                <a:spLocks noGrp="1" noChangeArrowheads="1"/>
              </p:cNvSpPr>
              <p:nvPr>
                <p:ph type="body" idx="1"/>
              </p:nvPr>
            </p:nvSpPr>
            <p:spPr/>
            <p:txBody>
              <a:bodyPr/>
              <a:lstStyle/>
              <a:p>
                <a:pPr eaLnBrk="1" hangingPunct="1"/>
                <a:r>
                  <a:rPr lang="en-AU" smtClean="0"/>
                  <a:t>Các tín hiệu riêng của chế độ Max</a:t>
                </a:r>
              </a:p>
              <a:p>
                <a:pPr lvl="1" eaLnBrk="1" hangingPunct="1"/>
                <a14:m>
                  <m:oMath xmlns:m="http://schemas.openxmlformats.org/officeDocument/2006/math">
                    <m:bar>
                      <m:barPr>
                        <m:pos m:val="top"/>
                        <m:ctrlPr>
                          <a:rPr lang="en-AU" i="1" smtClean="0">
                            <a:latin typeface="Cambria Math"/>
                          </a:rPr>
                        </m:ctrlPr>
                      </m:barPr>
                      <m:e>
                        <m:r>
                          <m:rPr>
                            <m:nor/>
                          </m:rPr>
                          <a:rPr lang="en-AU" smtClean="0"/>
                          <m:t>RQ</m:t>
                        </m:r>
                      </m:e>
                    </m:bar>
                  </m:oMath>
                </a14:m>
                <a:r>
                  <a:rPr lang="en-AU" smtClean="0"/>
                  <a:t>/</a:t>
                </a:r>
                <a14:m>
                  <m:oMath xmlns:m="http://schemas.openxmlformats.org/officeDocument/2006/math">
                    <m:bar>
                      <m:barPr>
                        <m:pos m:val="top"/>
                        <m:ctrlPr>
                          <a:rPr lang="en-AU" i="1" smtClean="0">
                            <a:latin typeface="Cambria Math"/>
                          </a:rPr>
                        </m:ctrlPr>
                      </m:barPr>
                      <m:e>
                        <m:r>
                          <m:rPr>
                            <m:nor/>
                          </m:rPr>
                          <a:rPr lang="en-AU" smtClean="0"/>
                          <m:t>GT</m:t>
                        </m:r>
                        <m:r>
                          <m:rPr>
                            <m:nor/>
                          </m:rPr>
                          <a:rPr lang="en-AU" smtClean="0"/>
                          <m:t>0</m:t>
                        </m:r>
                      </m:e>
                    </m:bar>
                  </m:oMath>
                </a14:m>
                <a:r>
                  <a:rPr lang="en-AU" smtClean="0"/>
                  <a:t> và </a:t>
                </a:r>
                <a14:m>
                  <m:oMath xmlns:m="http://schemas.openxmlformats.org/officeDocument/2006/math">
                    <m:bar>
                      <m:barPr>
                        <m:pos m:val="top"/>
                        <m:ctrlPr>
                          <a:rPr lang="en-AU" i="1" smtClean="0">
                            <a:latin typeface="Cambria Math"/>
                          </a:rPr>
                        </m:ctrlPr>
                      </m:barPr>
                      <m:e>
                        <m:r>
                          <m:rPr>
                            <m:nor/>
                          </m:rPr>
                          <a:rPr lang="en-AU" smtClean="0"/>
                          <m:t>RQ</m:t>
                        </m:r>
                      </m:e>
                    </m:bar>
                  </m:oMath>
                </a14:m>
                <a:r>
                  <a:rPr lang="en-AU" smtClean="0"/>
                  <a:t>/</a:t>
                </a:r>
                <a14:m>
                  <m:oMath xmlns:m="http://schemas.openxmlformats.org/officeDocument/2006/math">
                    <m:bar>
                      <m:barPr>
                        <m:pos m:val="top"/>
                        <m:ctrlPr>
                          <a:rPr lang="en-AU" i="1" smtClean="0">
                            <a:latin typeface="Cambria Math"/>
                          </a:rPr>
                        </m:ctrlPr>
                      </m:barPr>
                      <m:e>
                        <m:r>
                          <m:rPr>
                            <m:nor/>
                          </m:rPr>
                          <a:rPr lang="en-AU" smtClean="0"/>
                          <m:t>GT</m:t>
                        </m:r>
                        <m:r>
                          <m:rPr>
                            <m:nor/>
                          </m:rPr>
                          <a:rPr lang="en-AU" b="0" i="0" smtClean="0"/>
                          <m:t>1</m:t>
                        </m:r>
                      </m:e>
                    </m:bar>
                  </m:oMath>
                </a14:m>
                <a:r>
                  <a:rPr lang="en-AU" smtClean="0"/>
                  <a:t>: </a:t>
                </a:r>
                <a:r>
                  <a:rPr lang="vi-VN" smtClean="0"/>
                  <a:t>Các tín hiệu yêu cầu dùng buýt của các bộ xử lý khác  hoặc  thông  báo  chấp  nhận  treo  của CPU để  cho  các  bộ  vi  xử  lý  khác dùng bu</a:t>
                </a:r>
                <a:r>
                  <a:rPr lang="en-AU" smtClean="0"/>
                  <a:t>s</a:t>
                </a:r>
                <a:r>
                  <a:rPr lang="vi-VN" smtClean="0"/>
                  <a:t>.</a:t>
                </a:r>
                <a:r>
                  <a:rPr lang="en-AU" smtClean="0"/>
                  <a:t> </a:t>
                </a:r>
                <a14:m>
                  <m:oMath xmlns:m="http://schemas.openxmlformats.org/officeDocument/2006/math">
                    <m:bar>
                      <m:barPr>
                        <m:pos m:val="top"/>
                        <m:ctrlPr>
                          <a:rPr lang="en-AU" i="1" smtClean="0">
                            <a:latin typeface="Cambria Math"/>
                          </a:rPr>
                        </m:ctrlPr>
                      </m:barPr>
                      <m:e>
                        <m:r>
                          <m:rPr>
                            <m:nor/>
                          </m:rPr>
                          <a:rPr lang="en-AU" smtClean="0"/>
                          <m:t>RQ</m:t>
                        </m:r>
                      </m:e>
                    </m:bar>
                  </m:oMath>
                </a14:m>
                <a:r>
                  <a:rPr lang="en-AU" smtClean="0"/>
                  <a:t>/</a:t>
                </a:r>
                <a14:m>
                  <m:oMath xmlns:m="http://schemas.openxmlformats.org/officeDocument/2006/math">
                    <m:bar>
                      <m:barPr>
                        <m:pos m:val="top"/>
                        <m:ctrlPr>
                          <a:rPr lang="en-AU" i="1" smtClean="0">
                            <a:latin typeface="Cambria Math"/>
                          </a:rPr>
                        </m:ctrlPr>
                      </m:barPr>
                      <m:e>
                        <m:r>
                          <m:rPr>
                            <m:nor/>
                          </m:rPr>
                          <a:rPr lang="en-AU" smtClean="0"/>
                          <m:t>GT</m:t>
                        </m:r>
                        <m:r>
                          <m:rPr>
                            <m:nor/>
                          </m:rPr>
                          <a:rPr lang="en-AU" smtClean="0"/>
                          <m:t>0</m:t>
                        </m:r>
                      </m:e>
                    </m:bar>
                  </m:oMath>
                </a14:m>
                <a:r>
                  <a:rPr lang="en-AU" smtClean="0"/>
                  <a:t> </a:t>
                </a:r>
                <a:r>
                  <a:rPr lang="vi-VN" smtClean="0"/>
                  <a:t>có mức ưu tiên hơn</a:t>
                </a:r>
                <a:r>
                  <a:rPr lang="en-AU" smtClean="0"/>
                  <a:t> </a:t>
                </a:r>
                <a14:m>
                  <m:oMath xmlns:m="http://schemas.openxmlformats.org/officeDocument/2006/math">
                    <m:bar>
                      <m:barPr>
                        <m:pos m:val="top"/>
                        <m:ctrlPr>
                          <a:rPr lang="en-AU" i="1" smtClean="0">
                            <a:latin typeface="Cambria Math"/>
                          </a:rPr>
                        </m:ctrlPr>
                      </m:barPr>
                      <m:e>
                        <m:r>
                          <m:rPr>
                            <m:nor/>
                          </m:rPr>
                          <a:rPr lang="en-AU" smtClean="0"/>
                          <m:t>RQ</m:t>
                        </m:r>
                      </m:e>
                    </m:bar>
                  </m:oMath>
                </a14:m>
                <a:r>
                  <a:rPr lang="en-AU" smtClean="0"/>
                  <a:t>/</a:t>
                </a:r>
                <a14:m>
                  <m:oMath xmlns:m="http://schemas.openxmlformats.org/officeDocument/2006/math">
                    <m:bar>
                      <m:barPr>
                        <m:pos m:val="top"/>
                        <m:ctrlPr>
                          <a:rPr lang="en-AU" i="1" smtClean="0">
                            <a:latin typeface="Cambria Math"/>
                          </a:rPr>
                        </m:ctrlPr>
                      </m:barPr>
                      <m:e>
                        <m:r>
                          <m:rPr>
                            <m:nor/>
                          </m:rPr>
                          <a:rPr lang="en-AU" smtClean="0"/>
                          <m:t>GT</m:t>
                        </m:r>
                        <m:r>
                          <m:rPr>
                            <m:nor/>
                          </m:rPr>
                          <a:rPr lang="en-AU" b="0" i="0" smtClean="0"/>
                          <m:t>1</m:t>
                        </m:r>
                      </m:e>
                    </m:bar>
                  </m:oMath>
                </a14:m>
                <a:r>
                  <a:rPr lang="en-AU" smtClean="0"/>
                  <a:t>.</a:t>
                </a:r>
                <a:endParaRPr lang="vi-VN" smtClean="0"/>
              </a:p>
              <a:p>
                <a:pPr lvl="1" eaLnBrk="1" hangingPunct="1"/>
                <a14:m>
                  <m:oMath xmlns:m="http://schemas.openxmlformats.org/officeDocument/2006/math">
                    <m:bar>
                      <m:barPr>
                        <m:pos m:val="top"/>
                        <m:ctrlPr>
                          <a:rPr lang="en-AU" i="1" smtClean="0">
                            <a:latin typeface="Cambria Math"/>
                          </a:rPr>
                        </m:ctrlPr>
                      </m:barPr>
                      <m:e>
                        <m:r>
                          <m:rPr>
                            <m:nor/>
                          </m:rPr>
                          <a:rPr lang="en-AU" smtClean="0"/>
                          <m:t>LOCK</m:t>
                        </m:r>
                      </m:e>
                    </m:bar>
                  </m:oMath>
                </a14:m>
                <a:r>
                  <a:rPr lang="en-AU" smtClean="0"/>
                  <a:t>: Tín hiệu CPU đưa ra để cấm các bộ xử lý khác trong hệ thống sử dụng bus khi nó đang thực hiện một lệnh có tiếp đầu LOCK.</a:t>
                </a:r>
              </a:p>
              <a:p>
                <a:pPr lvl="1" eaLnBrk="1" hangingPunct="1"/>
                <a:r>
                  <a:rPr lang="en-AU" smtClean="0"/>
                  <a:t>QS0, QS1: </a:t>
                </a:r>
                <a:r>
                  <a:rPr lang="vi-VN" smtClean="0"/>
                  <a:t>Tín hiệu thông báo các trạng thái khác nhau của đệm lệnh (hàng đợi lệnh)</a:t>
                </a:r>
                <a:r>
                  <a:rPr lang="en-AU" smtClean="0"/>
                  <a:t>.</a:t>
                </a:r>
              </a:p>
            </p:txBody>
          </p:sp>
        </mc:Choice>
        <mc:Fallback xmlns="">
          <p:sp>
            <p:nvSpPr>
              <p:cNvPr id="10243" name="Rectangle 3"/>
              <p:cNvSpPr>
                <a:spLocks noGrp="1" noRot="1" noChangeAspect="1" noMove="1" noResize="1" noEditPoints="1" noAdjustHandles="1" noChangeArrowheads="1" noChangeShapeType="1" noTextEdit="1"/>
              </p:cNvSpPr>
              <p:nvPr>
                <p:ph type="body" idx="1"/>
              </p:nvPr>
            </p:nvSpPr>
            <p:spPr>
              <a:blipFill rotWithShape="1">
                <a:blip r:embed="rId2"/>
                <a:stretch>
                  <a:fillRect l="-975" t="-913" r="-1741"/>
                </a:stretch>
              </a:blipFill>
            </p:spPr>
            <p:txBody>
              <a:bodyPr/>
              <a:lstStyle/>
              <a:p>
                <a:r>
                  <a:rPr lang="en-AU">
                    <a:noFill/>
                  </a:rPr>
                  <a:t> </a:t>
                </a:r>
              </a:p>
            </p:txBody>
          </p:sp>
        </mc:Fallback>
      </mc:AlternateContent>
    </p:spTree>
    <p:extLst>
      <p:ext uri="{BB962C8B-B14F-4D97-AF65-F5344CB8AC3E}">
        <p14:creationId xmlns:p14="http://schemas.microsoft.com/office/powerpoint/2010/main" val="3283890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4.1</a:t>
            </a:r>
            <a:r>
              <a:rPr lang="en-US" smtClean="0"/>
              <a:t>. Các tín hiệu của 8088 – Chế độ Max</a:t>
            </a:r>
            <a:endParaRPr lang="en-AU" smtClean="0"/>
          </a:p>
        </p:txBody>
      </p:sp>
      <mc:AlternateContent xmlns:mc="http://schemas.openxmlformats.org/markup-compatibility/2006" xmlns:a14="http://schemas.microsoft.com/office/drawing/2010/main">
        <mc:Choice Requires="a14">
          <p:sp>
            <p:nvSpPr>
              <p:cNvPr id="10243" name="Rectangle 3"/>
              <p:cNvSpPr>
                <a:spLocks noGrp="1" noChangeArrowheads="1"/>
              </p:cNvSpPr>
              <p:nvPr>
                <p:ph type="body" idx="1"/>
              </p:nvPr>
            </p:nvSpPr>
            <p:spPr/>
            <p:txBody>
              <a:bodyPr/>
              <a:lstStyle/>
              <a:p>
                <a:pPr eaLnBrk="1" hangingPunct="1"/>
                <a:r>
                  <a:rPr lang="en-AU" smtClean="0"/>
                  <a:t>Các tín hiệu riêng của chế độ Max</a:t>
                </a:r>
              </a:p>
              <a:p>
                <a:pPr lvl="1" eaLnBrk="1" hangingPunct="1"/>
                <a14:m>
                  <m:oMath xmlns:m="http://schemas.openxmlformats.org/officeDocument/2006/math">
                    <m:bar>
                      <m:barPr>
                        <m:pos m:val="top"/>
                        <m:ctrlPr>
                          <a:rPr lang="en-AU" i="1" smtClean="0">
                            <a:latin typeface="Cambria Math"/>
                          </a:rPr>
                        </m:ctrlPr>
                      </m:barPr>
                      <m:e>
                        <m:r>
                          <m:rPr>
                            <m:nor/>
                          </m:rPr>
                          <a:rPr lang="en-AU" smtClean="0"/>
                          <m:t>S</m:t>
                        </m:r>
                        <m:r>
                          <m:rPr>
                            <m:nor/>
                          </m:rPr>
                          <a:rPr lang="en-AU" smtClean="0"/>
                          <m:t>2</m:t>
                        </m:r>
                      </m:e>
                    </m:bar>
                  </m:oMath>
                </a14:m>
                <a:r>
                  <a:rPr lang="en-AU" smtClean="0"/>
                  <a:t>, </a:t>
                </a:r>
                <a14:m>
                  <m:oMath xmlns:m="http://schemas.openxmlformats.org/officeDocument/2006/math">
                    <m:bar>
                      <m:barPr>
                        <m:pos m:val="top"/>
                        <m:ctrlPr>
                          <a:rPr lang="en-AU" i="1" smtClean="0">
                            <a:latin typeface="Cambria Math"/>
                          </a:rPr>
                        </m:ctrlPr>
                      </m:barPr>
                      <m:e>
                        <m:r>
                          <m:rPr>
                            <m:nor/>
                          </m:rPr>
                          <a:rPr lang="en-AU" smtClean="0"/>
                          <m:t>S</m:t>
                        </m:r>
                        <m:r>
                          <m:rPr>
                            <m:nor/>
                          </m:rPr>
                          <a:rPr lang="en-AU" b="0" i="0" smtClean="0"/>
                          <m:t>1</m:t>
                        </m:r>
                      </m:e>
                    </m:bar>
                    <m:r>
                      <a:rPr lang="en-AU" b="0" i="0" smtClean="0">
                        <a:latin typeface="Cambria Math"/>
                      </a:rPr>
                      <m:t> </m:t>
                    </m:r>
                    <m:r>
                      <m:rPr>
                        <m:sty m:val="p"/>
                      </m:rPr>
                      <a:rPr lang="en-AU" b="0" i="0" smtClean="0">
                        <a:latin typeface="Cambria Math"/>
                      </a:rPr>
                      <m:t>v</m:t>
                    </m:r>
                    <m:r>
                      <a:rPr lang="en-AU" b="0" i="0" smtClean="0">
                        <a:latin typeface="Cambria Math"/>
                      </a:rPr>
                      <m:t>à </m:t>
                    </m:r>
                    <m:bar>
                      <m:barPr>
                        <m:pos m:val="top"/>
                        <m:ctrlPr>
                          <a:rPr lang="en-AU" i="1" smtClean="0">
                            <a:latin typeface="Cambria Math"/>
                          </a:rPr>
                        </m:ctrlPr>
                      </m:barPr>
                      <m:e>
                        <m:r>
                          <m:rPr>
                            <m:nor/>
                          </m:rPr>
                          <a:rPr lang="en-AU" smtClean="0"/>
                          <m:t>S</m:t>
                        </m:r>
                        <m:r>
                          <m:rPr>
                            <m:nor/>
                          </m:rPr>
                          <a:rPr lang="en-AU" b="0" i="0" smtClean="0"/>
                          <m:t>0</m:t>
                        </m:r>
                      </m:e>
                    </m:bar>
                  </m:oMath>
                </a14:m>
                <a:r>
                  <a:rPr lang="en-AU" smtClean="0"/>
                  <a:t>: </a:t>
                </a:r>
                <a:r>
                  <a:rPr lang="vi-VN" smtClean="0"/>
                  <a:t>Các chân trạng thái dùng trong chế độ MAX để ghép với mạch điều khiển bu</a:t>
                </a:r>
                <a:r>
                  <a:rPr lang="en-AU" smtClean="0"/>
                  <a:t>s</a:t>
                </a:r>
                <a:r>
                  <a:rPr lang="vi-VN" smtClean="0"/>
                  <a:t> 8288. Các tín hiệu này được 8288 dùng để tạo ra các tín hiệu điều khiển trong các chu kỳ hoạt động của buýt.</a:t>
                </a:r>
                <a:endParaRPr lang="en-AU" smtClean="0"/>
              </a:p>
            </p:txBody>
          </p:sp>
        </mc:Choice>
        <mc:Fallback xmlns="">
          <p:sp>
            <p:nvSpPr>
              <p:cNvPr id="10243" name="Rectangle 3"/>
              <p:cNvSpPr>
                <a:spLocks noGrp="1" noRot="1" noChangeAspect="1" noMove="1" noResize="1" noEditPoints="1" noAdjustHandles="1" noChangeArrowheads="1" noChangeShapeType="1" noTextEdit="1"/>
              </p:cNvSpPr>
              <p:nvPr>
                <p:ph type="body" idx="1"/>
              </p:nvPr>
            </p:nvSpPr>
            <p:spPr>
              <a:blipFill rotWithShape="1">
                <a:blip r:embed="rId2"/>
                <a:stretch>
                  <a:fillRect l="-975" t="-913"/>
                </a:stretch>
              </a:blipFill>
            </p:spPr>
            <p:txBody>
              <a:bodyPr/>
              <a:lstStyle/>
              <a:p>
                <a:r>
                  <a:rPr lang="en-AU">
                    <a:noFill/>
                  </a:rPr>
                  <a:t> </a:t>
                </a:r>
              </a:p>
            </p:txBody>
          </p:sp>
        </mc:Fallback>
      </mc:AlternateContent>
    </p:spTree>
    <p:extLst>
      <p:ext uri="{BB962C8B-B14F-4D97-AF65-F5344CB8AC3E}">
        <p14:creationId xmlns:p14="http://schemas.microsoft.com/office/powerpoint/2010/main" val="3503136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4.1</a:t>
            </a:r>
            <a:r>
              <a:rPr lang="en-US" smtClean="0"/>
              <a:t>. Các tín hiệu của 8088 – Chế độ Max</a:t>
            </a:r>
            <a:endParaRPr lang="en-AU" smtClean="0"/>
          </a:p>
        </p:txBody>
      </p:sp>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600200"/>
            <a:ext cx="851882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784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Các mạch phụ trợ</a:t>
            </a:r>
            <a:endParaRPr lang="en-AU"/>
          </a:p>
        </p:txBody>
      </p:sp>
      <p:sp>
        <p:nvSpPr>
          <p:cNvPr id="3" name="Content Placeholder 2"/>
          <p:cNvSpPr>
            <a:spLocks noGrp="1"/>
          </p:cNvSpPr>
          <p:nvPr>
            <p:ph idx="1"/>
          </p:nvPr>
        </p:nvSpPr>
        <p:spPr>
          <a:xfrm>
            <a:off x="1028700" y="1600200"/>
            <a:ext cx="7581900" cy="4525963"/>
          </a:xfrm>
        </p:spPr>
        <p:txBody>
          <a:bodyPr/>
          <a:lstStyle/>
          <a:p>
            <a:r>
              <a:rPr lang="en-AU" smtClean="0"/>
              <a:t>Là các mạch phụ trợ cung cấp tín hiệu đầu vào hoặc hỗ trợ CPU điều khiển trong chế độ max.</a:t>
            </a:r>
          </a:p>
          <a:p>
            <a:r>
              <a:rPr lang="en-AU" smtClean="0"/>
              <a:t>Các mạch phụ trợ điển hình bao gồm:</a:t>
            </a:r>
          </a:p>
          <a:p>
            <a:pPr lvl="1"/>
            <a:r>
              <a:rPr lang="en-AU" smtClean="0"/>
              <a:t>Mạch tạo xung nhịp 8284</a:t>
            </a:r>
          </a:p>
          <a:p>
            <a:pPr lvl="1"/>
            <a:r>
              <a:rPr lang="en-AU"/>
              <a:t>Mạch điều khiển bus 8288</a:t>
            </a:r>
            <a:endParaRPr lang="en-AU" smtClean="0"/>
          </a:p>
          <a:p>
            <a:endParaRPr lang="en-AU"/>
          </a:p>
        </p:txBody>
      </p:sp>
    </p:spTree>
    <p:extLst>
      <p:ext uri="{BB962C8B-B14F-4D97-AF65-F5344CB8AC3E}">
        <p14:creationId xmlns:p14="http://schemas.microsoft.com/office/powerpoint/2010/main" val="4096530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4.2.1 Mạch tạo xung nhịp 8284</a:t>
            </a:r>
            <a:endParaRPr lang="en-AU" smtClean="0"/>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371599"/>
            <a:ext cx="4191000" cy="4815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65730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4.2.1 Mạch tạo xung nhịp 8284</a:t>
            </a:r>
            <a:endParaRPr lang="en-AU" smtClean="0"/>
          </a:p>
        </p:txBody>
      </p:sp>
      <p:sp>
        <p:nvSpPr>
          <p:cNvPr id="11267" name="Rectangle 3"/>
          <p:cNvSpPr>
            <a:spLocks noGrp="1" noChangeArrowheads="1"/>
          </p:cNvSpPr>
          <p:nvPr>
            <p:ph type="body" idx="1"/>
          </p:nvPr>
        </p:nvSpPr>
        <p:spPr>
          <a:xfrm>
            <a:off x="228600" y="1447801"/>
            <a:ext cx="8534400" cy="4648200"/>
          </a:xfrm>
        </p:spPr>
        <p:txBody>
          <a:bodyPr/>
          <a:lstStyle/>
          <a:p>
            <a:pPr eaLnBrk="1" hangingPunct="1"/>
            <a:r>
              <a:rPr lang="en-US" smtClean="0"/>
              <a:t>Cung cấp các tín hiệu CLOCK, READY và RESET ghép nối với CPU.</a:t>
            </a:r>
          </a:p>
          <a:p>
            <a:pPr eaLnBrk="1" hangingPunct="1"/>
            <a:r>
              <a:rPr lang="en-US" smtClean="0"/>
              <a:t>OSC: </a:t>
            </a:r>
            <a:r>
              <a:rPr lang="vi-VN" smtClean="0"/>
              <a:t>Xung nhịp đã được khuếch đại có tần số bằng f</a:t>
            </a:r>
            <a:r>
              <a:rPr lang="vi-VN" baseline="-25000" smtClean="0"/>
              <a:t>x</a:t>
            </a:r>
            <a:r>
              <a:rPr lang="vi-VN" smtClean="0"/>
              <a:t> của bộ dao động.</a:t>
            </a:r>
            <a:r>
              <a:rPr lang="en-US" smtClean="0"/>
              <a:t> </a:t>
            </a:r>
          </a:p>
          <a:p>
            <a:pPr eaLnBrk="1" hangingPunct="1"/>
            <a:r>
              <a:rPr lang="en-US" smtClean="0"/>
              <a:t>EFI: Lối vào xung nhịp ngoài</a:t>
            </a:r>
          </a:p>
          <a:p>
            <a:pPr eaLnBrk="1" hangingPunct="1"/>
            <a:r>
              <a:rPr lang="en-US" smtClean="0"/>
              <a:t>CLK: Xung nhịp (f</a:t>
            </a:r>
            <a:r>
              <a:rPr lang="en-US" baseline="-25000" smtClean="0"/>
              <a:t>CLK</a:t>
            </a:r>
            <a:r>
              <a:rPr lang="en-US" smtClean="0"/>
              <a:t>= f</a:t>
            </a:r>
            <a:r>
              <a:rPr lang="en-US" baseline="-25000" smtClean="0"/>
              <a:t>x</a:t>
            </a:r>
            <a:r>
              <a:rPr lang="en-US" smtClean="0"/>
              <a:t>/3)</a:t>
            </a:r>
          </a:p>
          <a:p>
            <a:pPr eaLnBrk="1" hangingPunct="1"/>
            <a:r>
              <a:rPr lang="en-US" smtClean="0"/>
              <a:t>PCLK: Xung nhịp ngoại vi (F</a:t>
            </a:r>
            <a:r>
              <a:rPr lang="en-US" baseline="-25000" smtClean="0"/>
              <a:t>PCLK</a:t>
            </a:r>
            <a:r>
              <a:rPr lang="en-US" smtClean="0"/>
              <a:t> = f</a:t>
            </a:r>
            <a:r>
              <a:rPr lang="en-US" baseline="-25000" smtClean="0"/>
              <a:t>x</a:t>
            </a:r>
            <a:r>
              <a:rPr lang="en-US" smtClean="0"/>
              <a:t>/6)</a:t>
            </a:r>
          </a:p>
          <a:p>
            <a:pPr eaLnBrk="1" hangingPunct="1"/>
            <a:r>
              <a:rPr lang="vi-VN" smtClean="0"/>
              <a:t>X1, X2: Nối với hai chân của thạch anh với tần số fx, thạch anh này là một bộ phận của  một  mạch dao động  bên  trong  8284  có  nhiệm  vụ  tạo  xung  chuẩn  dùng  làm  tín</a:t>
            </a:r>
            <a:r>
              <a:rPr lang="en-AU" smtClean="0"/>
              <a:t> </a:t>
            </a:r>
            <a:r>
              <a:rPr lang="vi-VN" smtClean="0"/>
              <a:t>hiệu đồng hồ cho toàn hệ thống.</a:t>
            </a:r>
            <a:endParaRPr lang="en-AU"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4.2.1 </a:t>
            </a:r>
            <a:r>
              <a:rPr lang="en-US" smtClean="0"/>
              <a:t>Mạch tạo xung nhịp 8284</a:t>
            </a:r>
            <a:endParaRPr lang="en-AU" smtClean="0"/>
          </a:p>
        </p:txBody>
      </p:sp>
      <mc:AlternateContent xmlns:mc="http://schemas.openxmlformats.org/markup-compatibility/2006" xmlns:a14="http://schemas.microsoft.com/office/drawing/2010/main">
        <mc:Choice Requires="a14">
          <p:sp>
            <p:nvSpPr>
              <p:cNvPr id="11267" name="Rectangle 3"/>
              <p:cNvSpPr>
                <a:spLocks noGrp="1" noChangeArrowheads="1"/>
              </p:cNvSpPr>
              <p:nvPr>
                <p:ph type="body" idx="1"/>
              </p:nvPr>
            </p:nvSpPr>
            <p:spPr>
              <a:xfrm>
                <a:off x="228600" y="1447801"/>
                <a:ext cx="8534400" cy="4648200"/>
              </a:xfrm>
            </p:spPr>
            <p:txBody>
              <a:bodyPr/>
              <a:lstStyle/>
              <a:p>
                <a:pPr eaLnBrk="1" hangingPunct="1"/>
                <a14:m>
                  <m:oMath xmlns:m="http://schemas.openxmlformats.org/officeDocument/2006/math">
                    <m:bar>
                      <m:barPr>
                        <m:pos m:val="top"/>
                        <m:ctrlPr>
                          <a:rPr lang="en-AU" i="1" smtClean="0">
                            <a:latin typeface="Cambria Math"/>
                          </a:rPr>
                        </m:ctrlPr>
                      </m:barPr>
                      <m:e>
                        <m:r>
                          <m:rPr>
                            <m:nor/>
                          </m:rPr>
                          <a:rPr lang="en-AU" b="0" i="0" smtClean="0">
                            <a:latin typeface="Cambria Math"/>
                          </a:rPr>
                          <m:t>AEN</m:t>
                        </m:r>
                        <m:r>
                          <m:rPr>
                            <m:nor/>
                          </m:rPr>
                          <a:rPr lang="en-AU" b="0" i="0" smtClean="0">
                            <a:latin typeface="Cambria Math"/>
                          </a:rPr>
                          <m:t>1</m:t>
                        </m:r>
                      </m:e>
                    </m:bar>
                  </m:oMath>
                </a14:m>
                <a:r>
                  <a:rPr lang="en-AU" smtClean="0"/>
                  <a:t>, </a:t>
                </a:r>
                <a14:m>
                  <m:oMath xmlns:m="http://schemas.openxmlformats.org/officeDocument/2006/math">
                    <m:bar>
                      <m:barPr>
                        <m:pos m:val="top"/>
                        <m:ctrlPr>
                          <a:rPr lang="en-AU" i="1" smtClean="0">
                            <a:latin typeface="Cambria Math"/>
                          </a:rPr>
                        </m:ctrlPr>
                      </m:barPr>
                      <m:e>
                        <m:r>
                          <m:rPr>
                            <m:nor/>
                          </m:rPr>
                          <a:rPr lang="en-AU" b="0" i="0" smtClean="0">
                            <a:latin typeface="Cambria Math"/>
                          </a:rPr>
                          <m:t>AEN</m:t>
                        </m:r>
                        <m:r>
                          <m:rPr>
                            <m:nor/>
                          </m:rPr>
                          <a:rPr lang="en-AU" b="0" i="0" smtClean="0">
                            <a:latin typeface="Cambria Math"/>
                          </a:rPr>
                          <m:t>2</m:t>
                        </m:r>
                      </m:e>
                    </m:bar>
                  </m:oMath>
                </a14:m>
                <a:r>
                  <a:rPr lang="en-AU" smtClean="0"/>
                  <a:t>: </a:t>
                </a:r>
                <a:r>
                  <a:rPr lang="vi-VN" smtClean="0"/>
                  <a:t>Tín  hiệu  cho  phép  chọn đầu vào tương ứng  RDY1,  RDY2  làm  tín hiệu báo tình trạng sẵn sàng của bộ nhớ hoặc thiết bị ngoại vi.</a:t>
                </a:r>
                <a:endParaRPr lang="en-AU" smtClean="0"/>
              </a:p>
              <a:p>
                <a:pPr eaLnBrk="1" hangingPunct="1"/>
                <a:r>
                  <a:rPr lang="vi-VN" smtClean="0"/>
                  <a:t>RDY1, RDY2: cùng với </a:t>
                </a:r>
                <a14:m>
                  <m:oMath xmlns:m="http://schemas.openxmlformats.org/officeDocument/2006/math">
                    <m:bar>
                      <m:barPr>
                        <m:pos m:val="top"/>
                        <m:ctrlPr>
                          <a:rPr lang="en-AU" i="1" smtClean="0">
                            <a:latin typeface="Cambria Math"/>
                          </a:rPr>
                        </m:ctrlPr>
                      </m:barPr>
                      <m:e>
                        <m:r>
                          <m:rPr>
                            <m:nor/>
                          </m:rPr>
                          <a:rPr lang="en-AU" b="0" i="0" smtClean="0">
                            <a:latin typeface="Cambria Math"/>
                          </a:rPr>
                          <m:t>AEN</m:t>
                        </m:r>
                        <m:r>
                          <m:rPr>
                            <m:nor/>
                          </m:rPr>
                          <a:rPr lang="en-AU" b="0" i="0" smtClean="0">
                            <a:latin typeface="Cambria Math"/>
                          </a:rPr>
                          <m:t>1</m:t>
                        </m:r>
                      </m:e>
                    </m:bar>
                  </m:oMath>
                </a14:m>
                <a:r>
                  <a:rPr lang="en-AU" smtClean="0"/>
                  <a:t>, </a:t>
                </a:r>
                <a14:m>
                  <m:oMath xmlns:m="http://schemas.openxmlformats.org/officeDocument/2006/math">
                    <m:bar>
                      <m:barPr>
                        <m:pos m:val="top"/>
                        <m:ctrlPr>
                          <a:rPr lang="en-AU" i="1" smtClean="0">
                            <a:latin typeface="Cambria Math"/>
                          </a:rPr>
                        </m:ctrlPr>
                      </m:barPr>
                      <m:e>
                        <m:r>
                          <m:rPr>
                            <m:nor/>
                          </m:rPr>
                          <a:rPr lang="en-AU" b="0" i="0" smtClean="0">
                            <a:latin typeface="Cambria Math"/>
                          </a:rPr>
                          <m:t>AEN</m:t>
                        </m:r>
                        <m:r>
                          <m:rPr>
                            <m:nor/>
                          </m:rPr>
                          <a:rPr lang="en-AU" b="0" i="0" smtClean="0">
                            <a:latin typeface="Cambria Math"/>
                          </a:rPr>
                          <m:t>2</m:t>
                        </m:r>
                      </m:e>
                    </m:bar>
                  </m:oMath>
                </a14:m>
                <a:r>
                  <a:rPr lang="en-AU" smtClean="0"/>
                  <a:t> </a:t>
                </a:r>
                <a:r>
                  <a:rPr lang="vi-VN" smtClean="0"/>
                  <a:t>dùng để tạo ra các chu kỳ đợi ở CPU. </a:t>
                </a:r>
                <a:endParaRPr lang="en-AU" smtClean="0"/>
              </a:p>
              <a:p>
                <a:pPr eaLnBrk="1" hangingPunct="1"/>
                <a:r>
                  <a:rPr lang="vi-VN" smtClean="0"/>
                  <a:t>F/</a:t>
                </a:r>
                <a14:m>
                  <m:oMath xmlns:m="http://schemas.openxmlformats.org/officeDocument/2006/math">
                    <m:bar>
                      <m:barPr>
                        <m:pos m:val="top"/>
                        <m:ctrlPr>
                          <a:rPr lang="en-AU" i="1" smtClean="0">
                            <a:latin typeface="Cambria Math"/>
                          </a:rPr>
                        </m:ctrlPr>
                      </m:barPr>
                      <m:e>
                        <m:r>
                          <m:rPr>
                            <m:nor/>
                          </m:rPr>
                          <a:rPr lang="en-AU" b="0" smtClean="0">
                            <a:latin typeface="Cambria Math"/>
                          </a:rPr>
                          <m:t>C</m:t>
                        </m:r>
                      </m:e>
                    </m:bar>
                  </m:oMath>
                </a14:m>
                <a:r>
                  <a:rPr lang="en-AU" smtClean="0"/>
                  <a:t>: </a:t>
                </a:r>
                <a:r>
                  <a:rPr lang="vi-VN" smtClean="0"/>
                  <a:t>Dùng để chọn nguồn tín hiệu chuẩn cho 8284. Khi chân này ở mức cao thì xung đồng hồ bên ngoài sẽ được dùng làm xung nhịp cho 8284, ngược lại thì xung đồng hồ của mạch dao động bên trong dùng thạch anh sẽ được chọn để làm xung nhịp.</a:t>
                </a:r>
                <a:endParaRPr lang="en-AU" smtClean="0"/>
              </a:p>
            </p:txBody>
          </p:sp>
        </mc:Choice>
        <mc:Fallback xmlns="">
          <p:sp>
            <p:nvSpPr>
              <p:cNvPr id="11267" name="Rectangle 3"/>
              <p:cNvSpPr>
                <a:spLocks noGrp="1" noRot="1" noChangeAspect="1" noMove="1" noResize="1" noEditPoints="1" noAdjustHandles="1" noChangeArrowheads="1" noChangeShapeType="1" noTextEdit="1"/>
              </p:cNvSpPr>
              <p:nvPr>
                <p:ph type="body" idx="1"/>
              </p:nvPr>
            </p:nvSpPr>
            <p:spPr>
              <a:xfrm>
                <a:off x="228600" y="1447801"/>
                <a:ext cx="8534400" cy="4648200"/>
              </a:xfrm>
              <a:blipFill rotWithShape="1">
                <a:blip r:embed="rId2"/>
                <a:stretch>
                  <a:fillRect l="-1000"/>
                </a:stretch>
              </a:blipFill>
            </p:spPr>
            <p:txBody>
              <a:bodyPr/>
              <a:lstStyle/>
              <a:p>
                <a:r>
                  <a:rPr lang="en-AU">
                    <a:noFill/>
                  </a:rPr>
                  <a:t> </a:t>
                </a:r>
              </a:p>
            </p:txBody>
          </p:sp>
        </mc:Fallback>
      </mc:AlternateContent>
    </p:spTree>
    <p:extLst>
      <p:ext uri="{BB962C8B-B14F-4D97-AF65-F5344CB8AC3E}">
        <p14:creationId xmlns:p14="http://schemas.microsoft.com/office/powerpoint/2010/main" val="36098092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4.2.1 </a:t>
            </a:r>
            <a:r>
              <a:rPr lang="en-US" smtClean="0"/>
              <a:t>Mạch tạo xung nhịp 8284 ghép nối với CPU</a:t>
            </a:r>
            <a:endParaRPr lang="en-AU" smtClean="0"/>
          </a:p>
        </p:txBody>
      </p:sp>
      <p:pic>
        <p:nvPicPr>
          <p:cNvPr id="122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2819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NỘI DUNG</a:t>
            </a:r>
            <a:endParaRPr lang="en-AU" smtClean="0"/>
          </a:p>
        </p:txBody>
      </p:sp>
      <p:sp>
        <p:nvSpPr>
          <p:cNvPr id="4099" name="Rectangle 3"/>
          <p:cNvSpPr>
            <a:spLocks noGrp="1" noChangeArrowheads="1"/>
          </p:cNvSpPr>
          <p:nvPr>
            <p:ph type="body" idx="1"/>
          </p:nvPr>
        </p:nvSpPr>
        <p:spPr>
          <a:xfrm>
            <a:off x="1676400" y="2057400"/>
            <a:ext cx="7308850" cy="4068763"/>
          </a:xfrm>
        </p:spPr>
        <p:txBody>
          <a:bodyPr/>
          <a:lstStyle/>
          <a:p>
            <a:pPr marL="457200" indent="-457200" eaLnBrk="1" hangingPunct="1">
              <a:buFont typeface="Wingdings" pitchFamily="2" charset="2"/>
              <a:buAutoNum type="arabicPeriod"/>
            </a:pPr>
            <a:r>
              <a:rPr lang="en-US" b="1" smtClean="0"/>
              <a:t>Các tín hiệu của CPU</a:t>
            </a:r>
          </a:p>
          <a:p>
            <a:pPr marL="457200" indent="-457200" eaLnBrk="1" hangingPunct="1">
              <a:buFont typeface="Wingdings" pitchFamily="2" charset="2"/>
              <a:buAutoNum type="arabicPeriod"/>
            </a:pPr>
            <a:r>
              <a:rPr lang="en-US" b="1" smtClean="0"/>
              <a:t>Các tín hiệu của các mạch phụ trợ</a:t>
            </a:r>
          </a:p>
          <a:p>
            <a:pPr marL="457200" indent="-457200" eaLnBrk="1" hangingPunct="1">
              <a:buFont typeface="Wingdings" pitchFamily="2" charset="2"/>
              <a:buAutoNum type="arabicPeriod"/>
            </a:pPr>
            <a:r>
              <a:rPr lang="en-US" b="1" smtClean="0"/>
              <a:t>Phối ghép CPU với bộ nhớ</a:t>
            </a:r>
          </a:p>
          <a:p>
            <a:pPr marL="457200" indent="-457200" eaLnBrk="1" hangingPunct="1">
              <a:buFont typeface="Wingdings" pitchFamily="2" charset="2"/>
              <a:buAutoNum type="arabicPeriod"/>
            </a:pPr>
            <a:r>
              <a:rPr lang="en-US" b="1" smtClean="0"/>
              <a:t>Phối ghép CPU với thiết bị vào ra</a:t>
            </a:r>
          </a:p>
          <a:p>
            <a:pPr marL="476250" indent="-419100" eaLnBrk="1" hangingPunct="1">
              <a:buFont typeface="Wingdings" pitchFamily="2" charset="2"/>
              <a:buAutoNum type="arabicPeriod"/>
            </a:pPr>
            <a:r>
              <a:rPr lang="en-US" b="1" smtClean="0"/>
              <a:t>Giới thiệu một số mạch hỗ trợ vào ra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4.2.2 Mạch điều khiển bus 8288</a:t>
            </a:r>
            <a:endParaRPr lang="en-AU"/>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447800"/>
                <a:ext cx="3505200" cy="4678363"/>
              </a:xfrm>
            </p:spPr>
            <p:txBody>
              <a:bodyPr/>
              <a:lstStyle/>
              <a:p>
                <a:r>
                  <a:rPr lang="en-AU" smtClean="0"/>
                  <a:t>Mạch điều khiển bus 8288 nhận các tín hiệu trạng thái (</a:t>
                </a:r>
                <a14:m>
                  <m:oMath xmlns:m="http://schemas.openxmlformats.org/officeDocument/2006/math">
                    <m:bar>
                      <m:barPr>
                        <m:pos m:val="top"/>
                        <m:ctrlPr>
                          <a:rPr lang="en-AU" i="1" smtClean="0">
                            <a:latin typeface="Cambria Math"/>
                          </a:rPr>
                        </m:ctrlPr>
                      </m:barPr>
                      <m:e>
                        <m:r>
                          <m:rPr>
                            <m:nor/>
                          </m:rPr>
                          <a:rPr lang="en-AU" smtClean="0"/>
                          <m:t>S</m:t>
                        </m:r>
                        <m:r>
                          <m:rPr>
                            <m:nor/>
                          </m:rPr>
                          <a:rPr lang="en-AU" smtClean="0"/>
                          <m:t>2</m:t>
                        </m:r>
                      </m:e>
                    </m:bar>
                  </m:oMath>
                </a14:m>
                <a:r>
                  <a:rPr lang="en-AU" smtClean="0"/>
                  <a:t>, </a:t>
                </a:r>
                <a14:m>
                  <m:oMath xmlns:m="http://schemas.openxmlformats.org/officeDocument/2006/math">
                    <m:bar>
                      <m:barPr>
                        <m:pos m:val="top"/>
                        <m:ctrlPr>
                          <a:rPr lang="en-AU" i="1" smtClean="0">
                            <a:latin typeface="Cambria Math"/>
                          </a:rPr>
                        </m:ctrlPr>
                      </m:barPr>
                      <m:e>
                        <m:r>
                          <m:rPr>
                            <m:nor/>
                          </m:rPr>
                          <a:rPr lang="en-AU" smtClean="0"/>
                          <m:t>S</m:t>
                        </m:r>
                        <m:r>
                          <m:rPr>
                            <m:nor/>
                          </m:rPr>
                          <a:rPr lang="en-AU" b="0" i="0" smtClean="0"/>
                          <m:t>1</m:t>
                        </m:r>
                      </m:e>
                    </m:bar>
                    <m:r>
                      <a:rPr lang="en-AU" b="0" i="0" smtClean="0">
                        <a:latin typeface="Cambria Math"/>
                      </a:rPr>
                      <m:t> </m:t>
                    </m:r>
                    <m:r>
                      <m:rPr>
                        <m:sty m:val="p"/>
                      </m:rPr>
                      <a:rPr lang="en-AU" b="0" i="0" smtClean="0">
                        <a:latin typeface="Cambria Math"/>
                      </a:rPr>
                      <m:t>v</m:t>
                    </m:r>
                    <m:r>
                      <a:rPr lang="en-AU" b="0" i="0" smtClean="0">
                        <a:latin typeface="Cambria Math"/>
                      </a:rPr>
                      <m:t>à </m:t>
                    </m:r>
                    <m:bar>
                      <m:barPr>
                        <m:pos m:val="top"/>
                        <m:ctrlPr>
                          <a:rPr lang="en-AU" i="1" smtClean="0">
                            <a:latin typeface="Cambria Math"/>
                          </a:rPr>
                        </m:ctrlPr>
                      </m:barPr>
                      <m:e>
                        <m:r>
                          <m:rPr>
                            <m:nor/>
                          </m:rPr>
                          <a:rPr lang="en-AU" smtClean="0"/>
                          <m:t>S</m:t>
                        </m:r>
                        <m:r>
                          <m:rPr>
                            <m:nor/>
                          </m:rPr>
                          <a:rPr lang="en-AU" b="0" i="0" smtClean="0"/>
                          <m:t>0</m:t>
                        </m:r>
                      </m:e>
                    </m:bar>
                  </m:oMath>
                </a14:m>
                <a:r>
                  <a:rPr lang="en-AU" smtClean="0"/>
                  <a:t>) từ CPU và sinh các tín hiệu điều khiển bus thay cho CPU.</a:t>
                </a:r>
              </a:p>
              <a:p>
                <a:r>
                  <a:rPr lang="en-AU" smtClean="0"/>
                  <a:t>8288 chỉ được sử dụng trong chế độ MAX.</a:t>
                </a:r>
                <a:endParaRPr lang="en-AU"/>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447800"/>
                <a:ext cx="3505200" cy="4678363"/>
              </a:xfrm>
              <a:blipFill rotWithShape="1">
                <a:blip r:embed="rId2"/>
                <a:stretch>
                  <a:fillRect l="-2435" t="-913" r="-1739"/>
                </a:stretch>
              </a:blipFill>
            </p:spPr>
            <p:txBody>
              <a:bodyPr/>
              <a:lstStyle/>
              <a:p>
                <a:r>
                  <a:rPr lang="en-AU">
                    <a:noFill/>
                  </a:rPr>
                  <a:t> </a:t>
                </a:r>
              </a:p>
            </p:txBody>
          </p:sp>
        </mc:Fallback>
      </mc:AlternateContent>
      <p:pic>
        <p:nvPicPr>
          <p:cNvPr id="532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828800"/>
            <a:ext cx="4696287"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7279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4.2.2 Mạch điều khiển bus 8288</a:t>
            </a:r>
            <a:endParaRPr lang="en-AU"/>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447800"/>
                <a:ext cx="8686800" cy="4678363"/>
              </a:xfrm>
            </p:spPr>
            <p:txBody>
              <a:bodyPr/>
              <a:lstStyle/>
              <a:p>
                <a:r>
                  <a:rPr lang="en-AU" smtClean="0"/>
                  <a:t>Các chân tín hiệu:</a:t>
                </a:r>
              </a:p>
              <a:p>
                <a:pPr lvl="1"/>
                <a14:m>
                  <m:oMath xmlns:m="http://schemas.openxmlformats.org/officeDocument/2006/math">
                    <m:bar>
                      <m:barPr>
                        <m:pos m:val="top"/>
                        <m:ctrlPr>
                          <a:rPr lang="en-AU" i="1" smtClean="0">
                            <a:latin typeface="Cambria Math"/>
                          </a:rPr>
                        </m:ctrlPr>
                      </m:barPr>
                      <m:e>
                        <m:r>
                          <m:rPr>
                            <m:nor/>
                          </m:rPr>
                          <a:rPr lang="en-AU" smtClean="0"/>
                          <m:t>S</m:t>
                        </m:r>
                        <m:r>
                          <m:rPr>
                            <m:nor/>
                          </m:rPr>
                          <a:rPr lang="en-AU" smtClean="0"/>
                          <m:t>2</m:t>
                        </m:r>
                      </m:e>
                    </m:bar>
                  </m:oMath>
                </a14:m>
                <a:r>
                  <a:rPr lang="en-AU" smtClean="0"/>
                  <a:t>, </a:t>
                </a:r>
                <a14:m>
                  <m:oMath xmlns:m="http://schemas.openxmlformats.org/officeDocument/2006/math">
                    <m:bar>
                      <m:barPr>
                        <m:pos m:val="top"/>
                        <m:ctrlPr>
                          <a:rPr lang="en-AU" i="1" smtClean="0">
                            <a:latin typeface="Cambria Math"/>
                          </a:rPr>
                        </m:ctrlPr>
                      </m:barPr>
                      <m:e>
                        <m:r>
                          <m:rPr>
                            <m:nor/>
                          </m:rPr>
                          <a:rPr lang="en-AU" smtClean="0"/>
                          <m:t>S</m:t>
                        </m:r>
                        <m:r>
                          <m:rPr>
                            <m:nor/>
                          </m:rPr>
                          <a:rPr lang="en-AU" b="0" i="0" smtClean="0"/>
                          <m:t>1</m:t>
                        </m:r>
                      </m:e>
                    </m:bar>
                    <m:r>
                      <a:rPr lang="en-AU" b="0" i="0" smtClean="0">
                        <a:latin typeface="Cambria Math"/>
                      </a:rPr>
                      <m:t> </m:t>
                    </m:r>
                    <m:r>
                      <m:rPr>
                        <m:sty m:val="p"/>
                      </m:rPr>
                      <a:rPr lang="en-AU" b="0" i="0" smtClean="0">
                        <a:latin typeface="Cambria Math"/>
                      </a:rPr>
                      <m:t>v</m:t>
                    </m:r>
                    <m:r>
                      <a:rPr lang="en-AU" b="0" i="0" smtClean="0">
                        <a:latin typeface="Cambria Math"/>
                      </a:rPr>
                      <m:t>à </m:t>
                    </m:r>
                    <m:bar>
                      <m:barPr>
                        <m:pos m:val="top"/>
                        <m:ctrlPr>
                          <a:rPr lang="en-AU" i="1" smtClean="0">
                            <a:latin typeface="Cambria Math"/>
                          </a:rPr>
                        </m:ctrlPr>
                      </m:barPr>
                      <m:e>
                        <m:r>
                          <m:rPr>
                            <m:nor/>
                          </m:rPr>
                          <a:rPr lang="en-AU" smtClean="0"/>
                          <m:t>S</m:t>
                        </m:r>
                        <m:r>
                          <m:rPr>
                            <m:nor/>
                          </m:rPr>
                          <a:rPr lang="en-AU" b="0" i="0" smtClean="0"/>
                          <m:t>0</m:t>
                        </m:r>
                      </m:e>
                    </m:bar>
                  </m:oMath>
                </a14:m>
                <a:r>
                  <a:rPr lang="en-AU" smtClean="0"/>
                  <a:t>: các chân tín hiệu vào trạng thái từ CPU.</a:t>
                </a:r>
              </a:p>
              <a:p>
                <a:pPr lvl="1"/>
                <a:r>
                  <a:rPr lang="en-AU" smtClean="0"/>
                  <a:t>CLK: Xung đồng hồ lấy từ mạch tạo xung đồng hồ 8284 để tạo nhịp làm việc và đồng bộ với CPU.</a:t>
                </a:r>
              </a:p>
              <a:p>
                <a:pPr lvl="1"/>
                <a:r>
                  <a:rPr lang="vi-VN" smtClean="0"/>
                  <a:t>CEN: Là tín hiệu đầu vào để cho phép đưa ra tín hiệu DEN và các tín hiệu điều khiển khác của 8288.</a:t>
                </a:r>
                <a:endParaRPr lang="en-AU" smtClean="0"/>
              </a:p>
              <a:p>
                <a:pPr lvl="1"/>
                <a:r>
                  <a:rPr lang="vi-VN" smtClean="0"/>
                  <a:t>IOB: tín hiệu để điều khiển mạch 8288 làm việc ở các chế độ bu</a:t>
                </a:r>
                <a:r>
                  <a:rPr lang="en-AU" smtClean="0"/>
                  <a:t>s</a:t>
                </a:r>
                <a:r>
                  <a:rPr lang="vi-VN" smtClean="0"/>
                  <a:t> khác nhau.</a:t>
                </a:r>
                <a:r>
                  <a:rPr lang="en-AU" smtClean="0"/>
                  <a:t> </a:t>
                </a:r>
                <a:r>
                  <a:rPr lang="vi-VN" smtClean="0"/>
                  <a:t>Khi IOB = 1 8288 làm việc ở chế độ bu</a:t>
                </a:r>
                <a:r>
                  <a:rPr lang="en-AU" smtClean="0"/>
                  <a:t>s</a:t>
                </a:r>
                <a:r>
                  <a:rPr lang="vi-VN" smtClean="0"/>
                  <a:t> vào/ra, khi IOB = 0 mạch 8288 làm việc ở chế độ bu</a:t>
                </a:r>
                <a:r>
                  <a:rPr lang="en-AU" smtClean="0"/>
                  <a:t>s</a:t>
                </a:r>
                <a:r>
                  <a:rPr lang="vi-VN" smtClean="0"/>
                  <a:t> hệ thống</a:t>
                </a:r>
                <a:r>
                  <a:rPr lang="en-AU" smtClean="0"/>
                  <a:t>.</a:t>
                </a:r>
              </a:p>
              <a:p>
                <a:pPr lvl="1"/>
                <a14:m>
                  <m:oMath xmlns:m="http://schemas.openxmlformats.org/officeDocument/2006/math">
                    <m:bar>
                      <m:barPr>
                        <m:pos m:val="top"/>
                        <m:ctrlPr>
                          <a:rPr lang="en-AU" i="1" smtClean="0">
                            <a:latin typeface="Cambria Math"/>
                          </a:rPr>
                        </m:ctrlPr>
                      </m:barPr>
                      <m:e>
                        <m:r>
                          <m:rPr>
                            <m:nor/>
                          </m:rPr>
                          <a:rPr lang="en-AU" b="0" i="0" smtClean="0">
                            <a:latin typeface="Cambria Math"/>
                          </a:rPr>
                          <m:t>MRDC</m:t>
                        </m:r>
                      </m:e>
                    </m:bar>
                  </m:oMath>
                </a14:m>
                <a:r>
                  <a:rPr lang="en-AU" smtClean="0"/>
                  <a:t>: </a:t>
                </a:r>
                <a:r>
                  <a:rPr lang="vi-VN" smtClean="0"/>
                  <a:t>tín hiệu điều khiển đọc bộ nhớ. Nó kích hoạt bộ nhớ đưa dữ liệu ra bu</a:t>
                </a:r>
                <a:r>
                  <a:rPr lang="en-AU" smtClean="0"/>
                  <a:t>s</a:t>
                </a:r>
                <a:r>
                  <a:rPr lang="vi-VN" smtClean="0"/>
                  <a:t>.</a:t>
                </a:r>
                <a:endParaRPr lang="en-AU"/>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447800"/>
                <a:ext cx="8686800" cy="4678363"/>
              </a:xfrm>
              <a:blipFill rotWithShape="1">
                <a:blip r:embed="rId2"/>
                <a:stretch>
                  <a:fillRect l="-982" t="-913" r="-912" b="-782"/>
                </a:stretch>
              </a:blipFill>
            </p:spPr>
            <p:txBody>
              <a:bodyPr/>
              <a:lstStyle/>
              <a:p>
                <a:r>
                  <a:rPr lang="en-AU">
                    <a:noFill/>
                  </a:rPr>
                  <a:t> </a:t>
                </a:r>
              </a:p>
            </p:txBody>
          </p:sp>
        </mc:Fallback>
      </mc:AlternateContent>
    </p:spTree>
    <p:extLst>
      <p:ext uri="{BB962C8B-B14F-4D97-AF65-F5344CB8AC3E}">
        <p14:creationId xmlns:p14="http://schemas.microsoft.com/office/powerpoint/2010/main" val="1327965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4.2.2 Mạch điều khiển bus 8288</a:t>
            </a:r>
            <a:endParaRPr lang="en-AU"/>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447800"/>
                <a:ext cx="8686800" cy="4678363"/>
              </a:xfrm>
            </p:spPr>
            <p:txBody>
              <a:bodyPr/>
              <a:lstStyle/>
              <a:p>
                <a:r>
                  <a:rPr lang="en-AU" smtClean="0"/>
                  <a:t>Các chân tín hiệu:</a:t>
                </a:r>
              </a:p>
              <a:p>
                <a:pPr lvl="1"/>
                <a14:m>
                  <m:oMath xmlns:m="http://schemas.openxmlformats.org/officeDocument/2006/math">
                    <m:bar>
                      <m:barPr>
                        <m:pos m:val="top"/>
                        <m:ctrlPr>
                          <a:rPr lang="en-AU" i="1" smtClean="0">
                            <a:latin typeface="Cambria Math"/>
                          </a:rPr>
                        </m:ctrlPr>
                      </m:barPr>
                      <m:e>
                        <m:r>
                          <m:rPr>
                            <m:nor/>
                          </m:rPr>
                          <a:rPr lang="en-AU" b="0" i="0" smtClean="0">
                            <a:latin typeface="Cambria Math"/>
                          </a:rPr>
                          <m:t>MWTC</m:t>
                        </m:r>
                      </m:e>
                    </m:bar>
                  </m:oMath>
                </a14:m>
                <a:r>
                  <a:rPr lang="en-AU" smtClean="0"/>
                  <a:t>, </a:t>
                </a:r>
                <a14:m>
                  <m:oMath xmlns:m="http://schemas.openxmlformats.org/officeDocument/2006/math">
                    <m:bar>
                      <m:barPr>
                        <m:pos m:val="top"/>
                        <m:ctrlPr>
                          <a:rPr lang="en-AU" i="1" smtClean="0">
                            <a:latin typeface="Cambria Math"/>
                          </a:rPr>
                        </m:ctrlPr>
                      </m:barPr>
                      <m:e>
                        <m:r>
                          <m:rPr>
                            <m:nor/>
                          </m:rPr>
                          <a:rPr lang="en-AU" b="0" i="0" smtClean="0">
                            <a:latin typeface="Cambria Math"/>
                          </a:rPr>
                          <m:t>AMWC</m:t>
                        </m:r>
                      </m:e>
                    </m:bar>
                  </m:oMath>
                </a14:m>
                <a:r>
                  <a:rPr lang="en-AU" smtClean="0"/>
                  <a:t>: </a:t>
                </a:r>
                <a:r>
                  <a:rPr lang="vi-VN" smtClean="0"/>
                  <a:t>các tín hiệu điều khiển ghi bộ nhớ hoặc ghi bộ nhớ kéo dài.</a:t>
                </a:r>
                <a:r>
                  <a:rPr lang="en-AU" smtClean="0"/>
                  <a:t> </a:t>
                </a:r>
                <a14:m>
                  <m:oMath xmlns:m="http://schemas.openxmlformats.org/officeDocument/2006/math">
                    <m:bar>
                      <m:barPr>
                        <m:pos m:val="top"/>
                        <m:ctrlPr>
                          <a:rPr lang="en-AU" i="1" smtClean="0">
                            <a:latin typeface="Cambria Math"/>
                          </a:rPr>
                        </m:ctrlPr>
                      </m:barPr>
                      <m:e>
                        <m:r>
                          <m:rPr>
                            <m:nor/>
                          </m:rPr>
                          <a:rPr lang="en-AU" b="0" i="0" smtClean="0">
                            <a:latin typeface="Cambria Math"/>
                          </a:rPr>
                          <m:t>AMWC</m:t>
                        </m:r>
                      </m:e>
                    </m:bar>
                  </m:oMath>
                </a14:m>
                <a:r>
                  <a:rPr lang="en-AU" smtClean="0"/>
                  <a:t> (advanced memory write command) tương tự như </a:t>
                </a:r>
                <a14:m>
                  <m:oMath xmlns:m="http://schemas.openxmlformats.org/officeDocument/2006/math">
                    <m:bar>
                      <m:barPr>
                        <m:pos m:val="top"/>
                        <m:ctrlPr>
                          <a:rPr lang="en-AU" i="1" smtClean="0">
                            <a:latin typeface="Cambria Math"/>
                          </a:rPr>
                        </m:ctrlPr>
                      </m:barPr>
                      <m:e>
                        <m:r>
                          <m:rPr>
                            <m:nor/>
                          </m:rPr>
                          <a:rPr lang="en-AU" b="0" i="0" smtClean="0">
                            <a:latin typeface="Cambria Math"/>
                          </a:rPr>
                          <m:t>MWTC</m:t>
                        </m:r>
                      </m:e>
                    </m:bar>
                  </m:oMath>
                </a14:m>
                <a:r>
                  <a:rPr lang="en-AU" smtClean="0"/>
                  <a:t>, nhưng tăng thêm thời gian ghi dành cho các bộ nhớ có tốc độ chậm.</a:t>
                </a:r>
              </a:p>
              <a:p>
                <a:pPr lvl="1"/>
                <a14:m>
                  <m:oMath xmlns:m="http://schemas.openxmlformats.org/officeDocument/2006/math">
                    <m:bar>
                      <m:barPr>
                        <m:pos m:val="top"/>
                        <m:ctrlPr>
                          <a:rPr lang="en-AU" i="1" smtClean="0">
                            <a:latin typeface="Cambria Math"/>
                          </a:rPr>
                        </m:ctrlPr>
                      </m:barPr>
                      <m:e>
                        <m:r>
                          <m:rPr>
                            <m:nor/>
                          </m:rPr>
                          <a:rPr lang="en-AU" b="0" i="0" smtClean="0">
                            <a:latin typeface="Cambria Math"/>
                          </a:rPr>
                          <m:t>IORC</m:t>
                        </m:r>
                      </m:e>
                    </m:bar>
                  </m:oMath>
                </a14:m>
                <a:r>
                  <a:rPr lang="en-AU" smtClean="0"/>
                  <a:t>: </a:t>
                </a:r>
                <a:r>
                  <a:rPr lang="vi-VN" smtClean="0"/>
                  <a:t>tín  hiệu điều  khiển đọc  thiết  bị  ngoại  vi</a:t>
                </a:r>
                <a:r>
                  <a:rPr lang="en-AU" smtClean="0"/>
                  <a:t> -</a:t>
                </a:r>
                <a:r>
                  <a:rPr lang="vi-VN" smtClean="0"/>
                  <a:t> kích  hoạt  các  thiết  bị được chọn để các thiết bị này đưa dữ liệu ra bu</a:t>
                </a:r>
                <a:r>
                  <a:rPr lang="en-AU" smtClean="0"/>
                  <a:t>s</a:t>
                </a:r>
                <a:r>
                  <a:rPr lang="vi-VN" smtClean="0"/>
                  <a:t>.</a:t>
                </a:r>
                <a:endParaRPr lang="en-AU" smtClean="0"/>
              </a:p>
              <a:p>
                <a:pPr lvl="1"/>
                <a14:m>
                  <m:oMath xmlns:m="http://schemas.openxmlformats.org/officeDocument/2006/math">
                    <m:bar>
                      <m:barPr>
                        <m:pos m:val="top"/>
                        <m:ctrlPr>
                          <a:rPr lang="en-AU" i="1" smtClean="0">
                            <a:latin typeface="Cambria Math"/>
                          </a:rPr>
                        </m:ctrlPr>
                      </m:barPr>
                      <m:e>
                        <m:r>
                          <m:rPr>
                            <m:nor/>
                          </m:rPr>
                          <a:rPr lang="en-AU" b="0" i="0" smtClean="0">
                            <a:latin typeface="Cambria Math"/>
                          </a:rPr>
                          <m:t>IOWC</m:t>
                        </m:r>
                      </m:e>
                    </m:bar>
                  </m:oMath>
                </a14:m>
                <a:r>
                  <a:rPr lang="en-AU" smtClean="0"/>
                  <a:t>, </a:t>
                </a:r>
                <a14:m>
                  <m:oMath xmlns:m="http://schemas.openxmlformats.org/officeDocument/2006/math">
                    <m:bar>
                      <m:barPr>
                        <m:pos m:val="top"/>
                        <m:ctrlPr>
                          <a:rPr lang="en-AU" i="1" smtClean="0">
                            <a:latin typeface="Cambria Math"/>
                          </a:rPr>
                        </m:ctrlPr>
                      </m:barPr>
                      <m:e>
                        <m:r>
                          <m:rPr>
                            <m:nor/>
                          </m:rPr>
                          <a:rPr lang="en-AU" b="0" i="0" smtClean="0">
                            <a:latin typeface="Cambria Math"/>
                          </a:rPr>
                          <m:t>AIOWC</m:t>
                        </m:r>
                      </m:e>
                    </m:bar>
                  </m:oMath>
                </a14:m>
                <a:r>
                  <a:rPr lang="en-AU" smtClean="0"/>
                  <a:t>: </a:t>
                </a:r>
                <a:r>
                  <a:rPr lang="vi-VN" smtClean="0"/>
                  <a:t>các tín hiệu điều khiển ghi </a:t>
                </a:r>
                <a:r>
                  <a:rPr lang="en-AU" smtClean="0"/>
                  <a:t>thiết bị ngoại vi </a:t>
                </a:r>
                <a:r>
                  <a:rPr lang="vi-VN" smtClean="0"/>
                  <a:t>hoặc ghi </a:t>
                </a:r>
                <a:r>
                  <a:rPr lang="en-AU" smtClean="0"/>
                  <a:t>thiết bị ngoại vi</a:t>
                </a:r>
                <a:r>
                  <a:rPr lang="vi-VN" smtClean="0"/>
                  <a:t> kéo dài.</a:t>
                </a:r>
                <a:r>
                  <a:rPr lang="en-AU" smtClean="0"/>
                  <a:t> </a:t>
                </a:r>
                <a14:m>
                  <m:oMath xmlns:m="http://schemas.openxmlformats.org/officeDocument/2006/math">
                    <m:bar>
                      <m:barPr>
                        <m:pos m:val="top"/>
                        <m:ctrlPr>
                          <a:rPr lang="en-AU" i="1" smtClean="0">
                            <a:latin typeface="Cambria Math"/>
                          </a:rPr>
                        </m:ctrlPr>
                      </m:barPr>
                      <m:e>
                        <m:r>
                          <m:rPr>
                            <m:nor/>
                          </m:rPr>
                          <a:rPr lang="en-AU" b="0" i="0" smtClean="0">
                            <a:latin typeface="Cambria Math"/>
                          </a:rPr>
                          <m:t>AIOWC</m:t>
                        </m:r>
                      </m:e>
                    </m:bar>
                  </m:oMath>
                </a14:m>
                <a:r>
                  <a:rPr lang="en-AU" smtClean="0"/>
                  <a:t> (advanced IO write command) tương tự như </a:t>
                </a:r>
                <a14:m>
                  <m:oMath xmlns:m="http://schemas.openxmlformats.org/officeDocument/2006/math">
                    <m:bar>
                      <m:barPr>
                        <m:pos m:val="top"/>
                        <m:ctrlPr>
                          <a:rPr lang="en-AU" i="1" smtClean="0">
                            <a:latin typeface="Cambria Math"/>
                          </a:rPr>
                        </m:ctrlPr>
                      </m:barPr>
                      <m:e>
                        <m:r>
                          <m:rPr>
                            <m:nor/>
                          </m:rPr>
                          <a:rPr lang="en-AU" b="0" i="0" smtClean="0">
                            <a:latin typeface="Cambria Math"/>
                          </a:rPr>
                          <m:t>IOWC</m:t>
                        </m:r>
                      </m:e>
                    </m:bar>
                  </m:oMath>
                </a14:m>
                <a:r>
                  <a:rPr lang="en-AU" smtClean="0"/>
                  <a:t>, nhưng tăng thêm thời gian ghi dành cho các thiết bị ngoại vi có tốc độ chậm.</a:t>
                </a:r>
              </a:p>
              <a:p>
                <a:pPr lvl="1"/>
                <a:endParaRPr lang="en-AU"/>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447800"/>
                <a:ext cx="8686800" cy="4678363"/>
              </a:xfrm>
              <a:blipFill rotWithShape="1">
                <a:blip r:embed="rId2"/>
                <a:stretch>
                  <a:fillRect l="-982" t="-913" r="-1614"/>
                </a:stretch>
              </a:blipFill>
            </p:spPr>
            <p:txBody>
              <a:bodyPr/>
              <a:lstStyle/>
              <a:p>
                <a:r>
                  <a:rPr lang="en-AU">
                    <a:noFill/>
                  </a:rPr>
                  <a:t> </a:t>
                </a:r>
              </a:p>
            </p:txBody>
          </p:sp>
        </mc:Fallback>
      </mc:AlternateContent>
    </p:spTree>
    <p:extLst>
      <p:ext uri="{BB962C8B-B14F-4D97-AF65-F5344CB8AC3E}">
        <p14:creationId xmlns:p14="http://schemas.microsoft.com/office/powerpoint/2010/main" val="6263432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4.2.2 Mạch điều khiển bus 8288</a:t>
            </a:r>
            <a:endParaRPr lang="en-AU"/>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447800"/>
                <a:ext cx="8686800" cy="4800600"/>
              </a:xfrm>
            </p:spPr>
            <p:txBody>
              <a:bodyPr/>
              <a:lstStyle/>
              <a:p>
                <a:r>
                  <a:rPr lang="en-AU" smtClean="0"/>
                  <a:t>Các chân tín hiệu:</a:t>
                </a:r>
              </a:p>
              <a:p>
                <a:pPr lvl="1" eaLnBrk="1" hangingPunct="1"/>
                <a14:m>
                  <m:oMath xmlns:m="http://schemas.openxmlformats.org/officeDocument/2006/math">
                    <m:bar>
                      <m:barPr>
                        <m:pos m:val="top"/>
                        <m:ctrlPr>
                          <a:rPr lang="en-AU" sz="2000" i="1" smtClean="0">
                            <a:latin typeface="Cambria Math"/>
                          </a:rPr>
                        </m:ctrlPr>
                      </m:barPr>
                      <m:e>
                        <m:r>
                          <m:rPr>
                            <m:nor/>
                          </m:rPr>
                          <a:rPr lang="en-AU" sz="2000" smtClean="0"/>
                          <m:t>INTA</m:t>
                        </m:r>
                      </m:e>
                    </m:bar>
                  </m:oMath>
                </a14:m>
                <a:r>
                  <a:rPr lang="en-AU" sz="2000" smtClean="0"/>
                  <a:t>: Tín hiệu báo cho mạch ngoài biết yêu cầu ngắt INTR được chấp nhận. CPU đưa ra INTA=0 để báo cho mạch ngoài biết nó đang chờ mạch ngoài đưa số hiệu ngắt lên bus dữ liệu.</a:t>
                </a:r>
              </a:p>
              <a:p>
                <a:pPr lvl="1" eaLnBrk="1" hangingPunct="1"/>
                <a:r>
                  <a:rPr lang="en-AU" sz="2000" smtClean="0"/>
                  <a:t>ALE: Xung chốt địa chỉ </a:t>
                </a:r>
                <a:r>
                  <a:rPr lang="en-AU" sz="2000" smtClean="0">
                    <a:sym typeface="Wingdings" pitchFamily="2" charset="2"/>
                  </a:rPr>
                  <a:t> xác định tín hiệu trên các chân dồn kênh AD là tín hiệu địa chỉ hay dữ liệu. Khi ALE=1 thì tín hiệu trên các chân dồn kênh AD là tín hiệu địa chỉ.</a:t>
                </a:r>
              </a:p>
              <a:p>
                <a:pPr lvl="1" eaLnBrk="1" hangingPunct="1"/>
                <a:r>
                  <a:rPr lang="en-AU" sz="2000"/>
                  <a:t>DT/</a:t>
                </a:r>
                <a14:m>
                  <m:oMath xmlns:m="http://schemas.openxmlformats.org/officeDocument/2006/math">
                    <m:bar>
                      <m:barPr>
                        <m:pos m:val="top"/>
                        <m:ctrlPr>
                          <a:rPr lang="en-AU" sz="2000" i="1">
                            <a:latin typeface="Cambria Math"/>
                          </a:rPr>
                        </m:ctrlPr>
                      </m:barPr>
                      <m:e>
                        <m:r>
                          <a:rPr lang="en-AU" sz="2000">
                            <a:latin typeface="Cambria Math"/>
                          </a:rPr>
                          <m:t>𝑅</m:t>
                        </m:r>
                      </m:e>
                    </m:bar>
                    <m:r>
                      <a:rPr lang="en-AU" sz="2000">
                        <a:latin typeface="Cambria Math"/>
                      </a:rPr>
                      <m:t> </m:t>
                    </m:r>
                  </m:oMath>
                </a14:m>
                <a:r>
                  <a:rPr lang="en-AU" sz="2000"/>
                  <a:t>: Tín hiệu xác định chiều vận chuyển dữ liệu trên bus dữ liệu. DT/</a:t>
                </a:r>
                <a14:m>
                  <m:oMath xmlns:m="http://schemas.openxmlformats.org/officeDocument/2006/math">
                    <m:bar>
                      <m:barPr>
                        <m:pos m:val="top"/>
                        <m:ctrlPr>
                          <a:rPr lang="en-AU" sz="2000" i="1">
                            <a:latin typeface="Cambria Math"/>
                          </a:rPr>
                        </m:ctrlPr>
                      </m:barPr>
                      <m:e>
                        <m:r>
                          <a:rPr lang="en-AU" sz="2000">
                            <a:latin typeface="Cambria Math"/>
                          </a:rPr>
                          <m:t>𝑅</m:t>
                        </m:r>
                      </m:e>
                    </m:bar>
                  </m:oMath>
                </a14:m>
                <a:r>
                  <a:rPr lang="en-AU" sz="2000"/>
                  <a:t>=1 </a:t>
                </a:r>
                <a:r>
                  <a:rPr lang="en-AU" sz="2000">
                    <a:sym typeface="Wingdings" pitchFamily="2" charset="2"/>
                  </a:rPr>
                  <a:t> dữ liệu đi ra từ CPU; </a:t>
                </a:r>
                <a:r>
                  <a:rPr lang="en-AU" sz="2000"/>
                  <a:t>DT/</a:t>
                </a:r>
                <a14:m>
                  <m:oMath xmlns:m="http://schemas.openxmlformats.org/officeDocument/2006/math">
                    <m:bar>
                      <m:barPr>
                        <m:pos m:val="top"/>
                        <m:ctrlPr>
                          <a:rPr lang="en-AU" sz="2000" i="1">
                            <a:latin typeface="Cambria Math"/>
                          </a:rPr>
                        </m:ctrlPr>
                      </m:barPr>
                      <m:e>
                        <m:r>
                          <a:rPr lang="en-AU" sz="2000">
                            <a:latin typeface="Cambria Math"/>
                          </a:rPr>
                          <m:t>𝑅</m:t>
                        </m:r>
                      </m:e>
                    </m:bar>
                  </m:oMath>
                </a14:m>
                <a:r>
                  <a:rPr lang="en-AU" sz="2000"/>
                  <a:t>=0 </a:t>
                </a:r>
                <a:r>
                  <a:rPr lang="en-AU" sz="2000">
                    <a:sym typeface="Wingdings" pitchFamily="2" charset="2"/>
                  </a:rPr>
                  <a:t> dữ liệu đi đến CPU.</a:t>
                </a:r>
                <a:endParaRPr lang="en-AU" sz="2000"/>
              </a:p>
              <a:p>
                <a:pPr lvl="1"/>
                <a:r>
                  <a:rPr lang="vi-VN" sz="2000" smtClean="0"/>
                  <a:t>DEN:  đây là tín hiệu để  điều  khiển  buýt  dữ  liệu  trở  thành  buýt  cục  bộ  hay buýt hệ thống.</a:t>
                </a:r>
                <a:endParaRPr lang="en-AU" sz="2000" smtClean="0"/>
              </a:p>
              <a:p>
                <a:pPr lvl="1"/>
                <a:r>
                  <a:rPr lang="vi-VN" sz="2000" smtClean="0"/>
                  <a:t>MCE/</a:t>
                </a:r>
                <a14:m>
                  <m:oMath xmlns:m="http://schemas.openxmlformats.org/officeDocument/2006/math">
                    <m:bar>
                      <m:barPr>
                        <m:pos m:val="top"/>
                        <m:ctrlPr>
                          <a:rPr lang="en-AU" sz="2000" i="1" smtClean="0">
                            <a:latin typeface="Cambria Math"/>
                          </a:rPr>
                        </m:ctrlPr>
                      </m:barPr>
                      <m:e>
                        <m:r>
                          <m:rPr>
                            <m:nor/>
                          </m:rPr>
                          <a:rPr lang="en-AU" sz="2000" b="0" i="0" smtClean="0">
                            <a:latin typeface="Cambria Math"/>
                          </a:rPr>
                          <m:t>PDEN</m:t>
                        </m:r>
                      </m:e>
                    </m:bar>
                  </m:oMath>
                </a14:m>
                <a:r>
                  <a:rPr lang="vi-VN" sz="2000" smtClean="0"/>
                  <a:t>:  đây là tín hiệu dùng để  định  chế  độ  làm  việc  cho  mạch điều khiển ngắt PIC 8259 để nó làm việc ở chế độ chủ.</a:t>
                </a:r>
                <a:endParaRPr lang="en-AU"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447800"/>
                <a:ext cx="8686800" cy="4800600"/>
              </a:xfrm>
              <a:blipFill rotWithShape="1">
                <a:blip r:embed="rId2"/>
                <a:stretch>
                  <a:fillRect l="-982" t="-889"/>
                </a:stretch>
              </a:blipFill>
            </p:spPr>
            <p:txBody>
              <a:bodyPr/>
              <a:lstStyle/>
              <a:p>
                <a:r>
                  <a:rPr lang="en-AU">
                    <a:noFill/>
                  </a:rPr>
                  <a:t> </a:t>
                </a:r>
              </a:p>
            </p:txBody>
          </p:sp>
        </mc:Fallback>
      </mc:AlternateContent>
    </p:spTree>
    <p:extLst>
      <p:ext uri="{BB962C8B-B14F-4D97-AF65-F5344CB8AC3E}">
        <p14:creationId xmlns:p14="http://schemas.microsoft.com/office/powerpoint/2010/main" val="19538751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AU" smtClean="0"/>
              <a:t>4.2.3 </a:t>
            </a:r>
            <a:r>
              <a:rPr lang="en-US" smtClean="0"/>
              <a:t>Định thời và chu trình đọc ghi bus</a:t>
            </a:r>
            <a:endParaRPr lang="en-AU" smtClean="0"/>
          </a:p>
        </p:txBody>
      </p:sp>
      <p:sp>
        <p:nvSpPr>
          <p:cNvPr id="13315" name="Content Placeholder 2"/>
          <p:cNvSpPr>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Font typeface="Wingdings" pitchFamily="2" charset="2"/>
              <a:buChar char="v"/>
            </a:pPr>
            <a:r>
              <a:rPr lang="en-US" sz="2400" b="0">
                <a:solidFill>
                  <a:schemeClr val="tx2"/>
                </a:solidFill>
              </a:rPr>
              <a:t>Truy nhập bộ nhớ, vào/ra tính theo  chu trình </a:t>
            </a:r>
            <a:r>
              <a:rPr lang="en-US" sz="2400" b="0" smtClean="0">
                <a:solidFill>
                  <a:schemeClr val="tx2"/>
                </a:solidFill>
              </a:rPr>
              <a:t>bus. </a:t>
            </a:r>
            <a:r>
              <a:rPr lang="en-US" sz="2400" b="0">
                <a:solidFill>
                  <a:schemeClr val="tx2"/>
                </a:solidFill>
              </a:rPr>
              <a:t>Chu trình </a:t>
            </a:r>
            <a:r>
              <a:rPr lang="en-US" sz="2400" b="0" smtClean="0">
                <a:solidFill>
                  <a:schemeClr val="tx2"/>
                </a:solidFill>
              </a:rPr>
              <a:t>bus </a:t>
            </a:r>
            <a:r>
              <a:rPr lang="en-US" sz="2400" b="0">
                <a:solidFill>
                  <a:schemeClr val="tx2"/>
                </a:solidFill>
              </a:rPr>
              <a:t>tiêu biểu gồm 4 xung nhịp đồng hồ (T)</a:t>
            </a:r>
          </a:p>
          <a:p>
            <a:pPr marL="742950" lvl="1" indent="-285750">
              <a:spcBef>
                <a:spcPct val="20000"/>
              </a:spcBef>
              <a:buClr>
                <a:schemeClr val="accent1"/>
              </a:buClr>
              <a:buFont typeface="Wingdings" pitchFamily="2" charset="2"/>
              <a:buChar char="§"/>
            </a:pPr>
            <a:r>
              <a:rPr lang="en-US" sz="2200" b="0">
                <a:solidFill>
                  <a:schemeClr val="tx2"/>
                </a:solidFill>
              </a:rPr>
              <a:t>Sinh tín hiệu địa chỉ trên </a:t>
            </a:r>
            <a:r>
              <a:rPr lang="en-US" sz="2200" b="0" smtClean="0">
                <a:solidFill>
                  <a:schemeClr val="tx2"/>
                </a:solidFill>
              </a:rPr>
              <a:t>bus </a:t>
            </a:r>
            <a:r>
              <a:rPr lang="en-US" sz="2200" b="0">
                <a:solidFill>
                  <a:schemeClr val="tx2"/>
                </a:solidFill>
              </a:rPr>
              <a:t>địa chỉ (T</a:t>
            </a:r>
            <a:r>
              <a:rPr lang="en-US" sz="2200" b="0" baseline="-25000">
                <a:solidFill>
                  <a:schemeClr val="tx2"/>
                </a:solidFill>
              </a:rPr>
              <a:t>1</a:t>
            </a:r>
            <a:r>
              <a:rPr lang="en-US" sz="2200" b="0">
                <a:solidFill>
                  <a:schemeClr val="tx2"/>
                </a:solidFill>
              </a:rPr>
              <a:t>)</a:t>
            </a:r>
          </a:p>
          <a:p>
            <a:pPr marL="742950" lvl="1" indent="-285750">
              <a:spcBef>
                <a:spcPct val="20000"/>
              </a:spcBef>
              <a:buClr>
                <a:schemeClr val="accent1"/>
              </a:buClr>
              <a:buFont typeface="Wingdings" pitchFamily="2" charset="2"/>
              <a:buChar char="§"/>
            </a:pPr>
            <a:r>
              <a:rPr lang="en-US" sz="2200" b="0">
                <a:solidFill>
                  <a:schemeClr val="tx2"/>
                </a:solidFill>
              </a:rPr>
              <a:t>Sinh tín hiệu đọc/ghi trong xung (T</a:t>
            </a:r>
            <a:r>
              <a:rPr lang="en-US" sz="2200" b="0" baseline="-25000">
                <a:solidFill>
                  <a:schemeClr val="tx2"/>
                </a:solidFill>
              </a:rPr>
              <a:t>2</a:t>
            </a:r>
            <a:r>
              <a:rPr lang="en-US" sz="2200" b="0">
                <a:solidFill>
                  <a:schemeClr val="tx2"/>
                </a:solidFill>
              </a:rPr>
              <a:t>-T</a:t>
            </a:r>
            <a:r>
              <a:rPr lang="en-US" sz="2200" b="0" baseline="-25000">
                <a:solidFill>
                  <a:schemeClr val="tx2"/>
                </a:solidFill>
              </a:rPr>
              <a:t>3</a:t>
            </a:r>
            <a:r>
              <a:rPr lang="en-US" sz="2200" b="0">
                <a:solidFill>
                  <a:schemeClr val="tx2"/>
                </a:solidFill>
              </a:rPr>
              <a:t>)</a:t>
            </a:r>
          </a:p>
          <a:p>
            <a:pPr marL="742950" lvl="1" indent="-285750">
              <a:spcBef>
                <a:spcPct val="20000"/>
              </a:spcBef>
              <a:buClr>
                <a:schemeClr val="accent1"/>
              </a:buClr>
              <a:buFont typeface="Wingdings" pitchFamily="2" charset="2"/>
              <a:buChar char="§"/>
            </a:pPr>
            <a:r>
              <a:rPr lang="en-US" sz="2200" b="0">
                <a:solidFill>
                  <a:schemeClr val="tx2"/>
                </a:solidFill>
              </a:rPr>
              <a:t>Đọc/Lưu dữ liệu trên </a:t>
            </a:r>
            <a:r>
              <a:rPr lang="en-US" sz="2200" b="0" smtClean="0">
                <a:solidFill>
                  <a:schemeClr val="tx2"/>
                </a:solidFill>
              </a:rPr>
              <a:t>bus </a:t>
            </a:r>
            <a:r>
              <a:rPr lang="en-US" sz="2200" b="0">
                <a:solidFill>
                  <a:schemeClr val="tx2"/>
                </a:solidFill>
              </a:rPr>
              <a:t>dữ liệu (T</a:t>
            </a:r>
            <a:r>
              <a:rPr lang="en-US" sz="2200" b="0" baseline="-25000">
                <a:solidFill>
                  <a:schemeClr val="tx2"/>
                </a:solidFill>
              </a:rPr>
              <a:t>3</a:t>
            </a:r>
            <a:r>
              <a:rPr lang="en-US" sz="2200" b="0">
                <a:solidFill>
                  <a:schemeClr val="tx2"/>
                </a:solidFill>
              </a:rPr>
              <a:t>)</a:t>
            </a:r>
          </a:p>
          <a:p>
            <a:pPr marL="342900" indent="-342900">
              <a:spcBef>
                <a:spcPct val="20000"/>
              </a:spcBef>
              <a:buClr>
                <a:schemeClr val="tx2"/>
              </a:buClr>
              <a:buFont typeface="Wingdings" pitchFamily="2" charset="2"/>
              <a:buChar char="v"/>
            </a:pPr>
            <a:r>
              <a:rPr lang="en-US" sz="2400" b="0">
                <a:solidFill>
                  <a:schemeClr val="tx2"/>
                </a:solidFill>
              </a:rPr>
              <a:t>Để truyền dữ liệu không lỗi, các tín hiệu trên </a:t>
            </a:r>
            <a:r>
              <a:rPr lang="en-US" sz="2400" b="0" smtClean="0">
                <a:solidFill>
                  <a:schemeClr val="tx2"/>
                </a:solidFill>
              </a:rPr>
              <a:t>bus </a:t>
            </a:r>
            <a:r>
              <a:rPr lang="en-US" sz="2400" b="0">
                <a:solidFill>
                  <a:schemeClr val="tx2"/>
                </a:solidFill>
              </a:rPr>
              <a:t>cần được tạo và duy trì trong chu trình </a:t>
            </a:r>
            <a:r>
              <a:rPr lang="en-US" sz="2400" b="0" smtClean="0">
                <a:solidFill>
                  <a:schemeClr val="tx2"/>
                </a:solidFill>
              </a:rPr>
              <a:t>bus</a:t>
            </a:r>
            <a:endParaRPr lang="en-US" sz="2400" b="0">
              <a:solidFill>
                <a:schemeClr val="tx2"/>
              </a:solidFill>
            </a:endParaRPr>
          </a:p>
          <a:p>
            <a:pPr marL="742950" lvl="1" indent="-285750">
              <a:spcBef>
                <a:spcPct val="20000"/>
              </a:spcBef>
              <a:buClr>
                <a:schemeClr val="accent1"/>
              </a:buClr>
              <a:buFont typeface="Wingdings" pitchFamily="2" charset="2"/>
              <a:buChar char="§"/>
            </a:pPr>
            <a:r>
              <a:rPr lang="en-US" sz="2200" b="0">
                <a:solidFill>
                  <a:schemeClr val="tx2"/>
                </a:solidFill>
              </a:rPr>
              <a:t>Biến dạng do trở kháng (tự cảm,điện dung)</a:t>
            </a:r>
          </a:p>
          <a:p>
            <a:pPr marL="742950" lvl="1" indent="-285750">
              <a:spcBef>
                <a:spcPct val="20000"/>
              </a:spcBef>
              <a:buClr>
                <a:schemeClr val="accent1"/>
              </a:buClr>
              <a:buFont typeface="Wingdings" pitchFamily="2" charset="2"/>
              <a:buChar char="§"/>
            </a:pPr>
            <a:r>
              <a:rPr lang="en-US" sz="2200" b="0">
                <a:solidFill>
                  <a:schemeClr val="tx2"/>
                </a:solidFill>
              </a:rPr>
              <a:t>Trễ tín hiệu khi lan truyền trên </a:t>
            </a:r>
            <a:r>
              <a:rPr lang="en-US" sz="2200" b="0" smtClean="0">
                <a:solidFill>
                  <a:schemeClr val="tx2"/>
                </a:solidFill>
              </a:rPr>
              <a:t>bus</a:t>
            </a:r>
            <a:endParaRPr lang="en-US" sz="2200" b="0">
              <a:solidFill>
                <a:schemeClr val="tx2"/>
              </a:solidFill>
            </a:endParaRPr>
          </a:p>
          <a:p>
            <a:pPr marL="742950" lvl="1" indent="-285750">
              <a:spcBef>
                <a:spcPct val="20000"/>
              </a:spcBef>
              <a:buClr>
                <a:schemeClr val="accent1"/>
              </a:buClr>
              <a:buFont typeface="Wingdings" pitchFamily="2" charset="2"/>
              <a:buChar char="§"/>
            </a:pPr>
            <a:r>
              <a:rPr lang="en-US" sz="2200" b="0">
                <a:solidFill>
                  <a:schemeClr val="tx2"/>
                </a:solidFill>
              </a:rPr>
              <a:t>Hình dạng xung (sườn lên, xuống, độ rộng)</a:t>
            </a:r>
          </a:p>
          <a:p>
            <a:pPr marL="742950" lvl="1" indent="-285750">
              <a:spcBef>
                <a:spcPct val="20000"/>
              </a:spcBef>
              <a:buClr>
                <a:schemeClr val="accent1"/>
              </a:buClr>
              <a:buFont typeface="Wingdings" pitchFamily="2" charset="2"/>
              <a:buChar char="§"/>
            </a:pPr>
            <a:endParaRPr lang="en-US" sz="2200" b="0">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AU" smtClean="0"/>
              <a:t>4.2.3 </a:t>
            </a:r>
            <a:r>
              <a:rPr lang="en-US" smtClean="0"/>
              <a:t>Định thời và chu trình đọc ghi bus</a:t>
            </a:r>
            <a:endParaRPr lang="en-AU" smtClean="0"/>
          </a:p>
        </p:txBody>
      </p:sp>
      <p:sp>
        <p:nvSpPr>
          <p:cNvPr id="14339" name="Content Placeholder 2"/>
          <p:cNvSpPr>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Font typeface="Wingdings" pitchFamily="2" charset="2"/>
              <a:buChar char="v"/>
            </a:pPr>
            <a:r>
              <a:rPr lang="en-US" sz="2400" b="0">
                <a:solidFill>
                  <a:schemeClr val="tx2"/>
                </a:solidFill>
              </a:rPr>
              <a:t>T</a:t>
            </a:r>
            <a:r>
              <a:rPr lang="en-US" sz="2400" b="0" baseline="-25000">
                <a:solidFill>
                  <a:schemeClr val="tx2"/>
                </a:solidFill>
              </a:rPr>
              <a:t>1</a:t>
            </a:r>
            <a:r>
              <a:rPr lang="en-US" sz="2400" b="0">
                <a:solidFill>
                  <a:schemeClr val="tx2"/>
                </a:solidFill>
              </a:rPr>
              <a:t>: khởi đầu chu trình. Sinh các tính hiệu điều khiển chốt, kiểu thao tác, hướng dữ liệu và địa chỉ</a:t>
            </a:r>
          </a:p>
          <a:p>
            <a:pPr marL="342900" indent="-342900">
              <a:spcBef>
                <a:spcPct val="20000"/>
              </a:spcBef>
              <a:buClr>
                <a:schemeClr val="tx2"/>
              </a:buClr>
              <a:buFont typeface="Wingdings" pitchFamily="2" charset="2"/>
              <a:buChar char="v"/>
            </a:pPr>
            <a:r>
              <a:rPr lang="en-US" sz="2400" b="0">
                <a:solidFill>
                  <a:schemeClr val="tx2"/>
                </a:solidFill>
              </a:rPr>
              <a:t>T</a:t>
            </a:r>
            <a:r>
              <a:rPr lang="en-US" sz="2400" b="0" baseline="-25000">
                <a:solidFill>
                  <a:schemeClr val="tx2"/>
                </a:solidFill>
              </a:rPr>
              <a:t>2</a:t>
            </a:r>
            <a:r>
              <a:rPr lang="en-US" sz="2400" b="0">
                <a:solidFill>
                  <a:schemeClr val="tx2"/>
                </a:solidFill>
              </a:rPr>
              <a:t>: sinh tín hiệu điều khiển đọc/ghi. DEN báo dữ liệu ra sẵn sàng. READY báo dữ liệu vào sẵn sàng.</a:t>
            </a:r>
          </a:p>
          <a:p>
            <a:pPr marL="342900" indent="-342900">
              <a:spcBef>
                <a:spcPct val="20000"/>
              </a:spcBef>
              <a:buClr>
                <a:schemeClr val="tx2"/>
              </a:buClr>
              <a:buFont typeface="Wingdings" pitchFamily="2" charset="2"/>
              <a:buChar char="v"/>
            </a:pPr>
            <a:r>
              <a:rPr lang="en-US" sz="2400" b="0">
                <a:solidFill>
                  <a:schemeClr val="tx2"/>
                </a:solidFill>
              </a:rPr>
              <a:t>T</a:t>
            </a:r>
            <a:r>
              <a:rPr lang="en-US" sz="2400" b="0" baseline="-25000">
                <a:solidFill>
                  <a:schemeClr val="tx2"/>
                </a:solidFill>
              </a:rPr>
              <a:t>3</a:t>
            </a:r>
            <a:r>
              <a:rPr lang="en-US" sz="2400" b="0">
                <a:solidFill>
                  <a:schemeClr val="tx2"/>
                </a:solidFill>
              </a:rPr>
              <a:t>: Đọc/Ghi dữ liệu</a:t>
            </a:r>
          </a:p>
          <a:p>
            <a:pPr marL="342900" indent="-342900">
              <a:spcBef>
                <a:spcPct val="20000"/>
              </a:spcBef>
              <a:buClr>
                <a:schemeClr val="tx2"/>
              </a:buClr>
              <a:buFont typeface="Wingdings" pitchFamily="2" charset="2"/>
              <a:buChar char="v"/>
            </a:pPr>
            <a:r>
              <a:rPr lang="en-US" sz="2400" b="0">
                <a:solidFill>
                  <a:schemeClr val="tx2"/>
                </a:solidFill>
              </a:rPr>
              <a:t>T</a:t>
            </a:r>
            <a:r>
              <a:rPr lang="en-US" sz="2400" b="0" baseline="-25000">
                <a:solidFill>
                  <a:schemeClr val="tx2"/>
                </a:solidFill>
              </a:rPr>
              <a:t>4</a:t>
            </a:r>
            <a:r>
              <a:rPr lang="en-US" sz="2400" b="0">
                <a:solidFill>
                  <a:schemeClr val="tx2"/>
                </a:solidFill>
              </a:rPr>
              <a:t>: Kết thúc các tín hiệu điều khiển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AU" smtClean="0"/>
              <a:t>4.2.3 </a:t>
            </a:r>
            <a:r>
              <a:rPr lang="en-US" smtClean="0"/>
              <a:t>Chu trình đọc bus</a:t>
            </a:r>
            <a:endParaRPr lang="en-AU" smtClean="0"/>
          </a:p>
        </p:txBody>
      </p:sp>
      <p:graphicFrame>
        <p:nvGraphicFramePr>
          <p:cNvPr id="15363" name="Object 3"/>
          <p:cNvGraphicFramePr>
            <a:graphicFrameLocks noGrp="1" noChangeAspect="1"/>
          </p:cNvGraphicFramePr>
          <p:nvPr>
            <p:ph idx="1"/>
            <p:extLst>
              <p:ext uri="{D42A27DB-BD31-4B8C-83A1-F6EECF244321}">
                <p14:modId xmlns:p14="http://schemas.microsoft.com/office/powerpoint/2010/main" val="2703769290"/>
              </p:ext>
            </p:extLst>
          </p:nvPr>
        </p:nvGraphicFramePr>
        <p:xfrm>
          <a:off x="1905000" y="1295400"/>
          <a:ext cx="5791200" cy="5433515"/>
        </p:xfrm>
        <a:graphic>
          <a:graphicData uri="http://schemas.openxmlformats.org/presentationml/2006/ole">
            <mc:AlternateContent xmlns:mc="http://schemas.openxmlformats.org/markup-compatibility/2006">
              <mc:Choice xmlns:v="urn:schemas-microsoft-com:vml" Requires="v">
                <p:oleObj spid="_x0000_s15402" name="Visio" r:id="rId3" imgW="7404614" imgH="6947640" progId="Visio.Drawing.11">
                  <p:embed/>
                </p:oleObj>
              </mc:Choice>
              <mc:Fallback>
                <p:oleObj name="Visio" r:id="rId3" imgW="7404614" imgH="694764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295400"/>
                        <a:ext cx="5791200" cy="5433515"/>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AU" smtClean="0"/>
              <a:t>4.2.3 </a:t>
            </a:r>
            <a:r>
              <a:rPr lang="en-US" smtClean="0"/>
              <a:t>Chu trình ghi bus</a:t>
            </a:r>
            <a:endParaRPr lang="en-AU" smtClean="0"/>
          </a:p>
        </p:txBody>
      </p:sp>
      <p:graphicFrame>
        <p:nvGraphicFramePr>
          <p:cNvPr id="16387" name="Object 3"/>
          <p:cNvGraphicFramePr>
            <a:graphicFrameLocks noGrp="1" noChangeAspect="1"/>
          </p:cNvGraphicFramePr>
          <p:nvPr>
            <p:ph idx="1"/>
            <p:extLst>
              <p:ext uri="{D42A27DB-BD31-4B8C-83A1-F6EECF244321}">
                <p14:modId xmlns:p14="http://schemas.microsoft.com/office/powerpoint/2010/main" val="1097587544"/>
              </p:ext>
            </p:extLst>
          </p:nvPr>
        </p:nvGraphicFramePr>
        <p:xfrm>
          <a:off x="1905001" y="1219200"/>
          <a:ext cx="5715000" cy="5362021"/>
        </p:xfrm>
        <a:graphic>
          <a:graphicData uri="http://schemas.openxmlformats.org/presentationml/2006/ole">
            <mc:AlternateContent xmlns:mc="http://schemas.openxmlformats.org/markup-compatibility/2006">
              <mc:Choice xmlns:v="urn:schemas-microsoft-com:vml" Requires="v">
                <p:oleObj spid="_x0000_s16426" name="Visio" r:id="rId3" imgW="7404614" imgH="6947640" progId="Visio.Drawing.11">
                  <p:embed/>
                </p:oleObj>
              </mc:Choice>
              <mc:Fallback>
                <p:oleObj name="Visio" r:id="rId3" imgW="7404614" imgH="694764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1" y="1219200"/>
                        <a:ext cx="5715000" cy="5362021"/>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4.3 Phối ghép CPU với bộ nhớ</a:t>
            </a:r>
            <a:endParaRPr lang="en-AU" smtClean="0"/>
          </a:p>
        </p:txBody>
      </p:sp>
      <p:sp>
        <p:nvSpPr>
          <p:cNvPr id="17411" name="Rectangle 3"/>
          <p:cNvSpPr>
            <a:spLocks noGrp="1" noChangeArrowheads="1"/>
          </p:cNvSpPr>
          <p:nvPr>
            <p:ph type="body" idx="1"/>
          </p:nvPr>
        </p:nvSpPr>
        <p:spPr>
          <a:xfrm>
            <a:off x="1066800" y="1447800"/>
            <a:ext cx="7918450" cy="4678363"/>
          </a:xfrm>
        </p:spPr>
        <p:txBody>
          <a:bodyPr/>
          <a:lstStyle/>
          <a:p>
            <a:pPr eaLnBrk="1" hangingPunct="1"/>
            <a:r>
              <a:rPr lang="en-AU" smtClean="0"/>
              <a:t>Vai trò:</a:t>
            </a:r>
          </a:p>
          <a:p>
            <a:pPr lvl="1" eaLnBrk="1" hangingPunct="1"/>
            <a:r>
              <a:rPr lang="en-AU" smtClean="0"/>
              <a:t>Chọn mạch nhớ cần đọc ghi</a:t>
            </a:r>
          </a:p>
          <a:p>
            <a:pPr lvl="1" eaLnBrk="1" hangingPunct="1"/>
            <a:r>
              <a:rPr lang="en-AU" smtClean="0"/>
              <a:t>Chọn ô nhớ cần đọc ghi</a:t>
            </a:r>
          </a:p>
          <a:p>
            <a:pPr eaLnBrk="1" hangingPunct="1"/>
            <a:r>
              <a:rPr lang="en-AU" smtClean="0"/>
              <a:t>Đầu vào:</a:t>
            </a:r>
          </a:p>
          <a:p>
            <a:pPr lvl="1" eaLnBrk="1" hangingPunct="1"/>
            <a:r>
              <a:rPr lang="en-AU" smtClean="0"/>
              <a:t>20 bit địa chỉ vật lý</a:t>
            </a:r>
          </a:p>
          <a:p>
            <a:pPr lvl="1" eaLnBrk="1" hangingPunct="1"/>
            <a:r>
              <a:rPr lang="en-AU" smtClean="0"/>
              <a:t>Các tín hiệu IO/M và RD (đọc) hoặc WR (ghi)</a:t>
            </a:r>
          </a:p>
          <a:p>
            <a:pPr eaLnBrk="1" hangingPunct="1"/>
            <a:r>
              <a:rPr lang="en-AU" smtClean="0"/>
              <a:t>Các loại mạch nhớ:</a:t>
            </a:r>
          </a:p>
          <a:p>
            <a:pPr lvl="1" eaLnBrk="1" hangingPunct="1"/>
            <a:r>
              <a:rPr lang="en-AU" smtClean="0"/>
              <a:t>ROM/EPROM</a:t>
            </a:r>
          </a:p>
          <a:p>
            <a:pPr lvl="1" eaLnBrk="1" hangingPunct="1"/>
            <a:r>
              <a:rPr lang="en-AU" smtClean="0"/>
              <a:t>SRAM</a:t>
            </a:r>
          </a:p>
          <a:p>
            <a:pPr lvl="1" eaLnBrk="1" hangingPunct="1"/>
            <a:r>
              <a:rPr lang="en-AU" smtClean="0"/>
              <a:t>DRAM</a:t>
            </a:r>
          </a:p>
          <a:p>
            <a:pPr eaLnBrk="1" hangingPunct="1"/>
            <a:r>
              <a:rPr lang="en-AU" smtClean="0"/>
              <a:t>Mạch phối ghép: NAND, 74LS134, EPROM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AU" smtClean="0"/>
              <a:t>4.3.1 </a:t>
            </a:r>
            <a:r>
              <a:rPr lang="en-US" smtClean="0"/>
              <a:t>Cấu trúc mạch nhớ - tổng quát</a:t>
            </a:r>
            <a:endParaRPr lang="en-AU" smtClean="0"/>
          </a:p>
        </p:txBody>
      </p:sp>
      <p:sp>
        <p:nvSpPr>
          <p:cNvPr id="18435" name="Rectangle 3"/>
          <p:cNvSpPr>
            <a:spLocks noGrp="1" noChangeArrowheads="1"/>
          </p:cNvSpPr>
          <p:nvPr>
            <p:ph type="body" idx="1"/>
          </p:nvPr>
        </p:nvSpPr>
        <p:spPr>
          <a:xfrm>
            <a:off x="914400" y="1524000"/>
            <a:ext cx="3429000" cy="4678363"/>
          </a:xfrm>
        </p:spPr>
        <p:txBody>
          <a:bodyPr/>
          <a:lstStyle/>
          <a:p>
            <a:pPr eaLnBrk="1" hangingPunct="1"/>
            <a:r>
              <a:rPr lang="en-US" smtClean="0"/>
              <a:t>A</a:t>
            </a:r>
            <a:r>
              <a:rPr lang="en-US" baseline="-25000" smtClean="0"/>
              <a:t>1</a:t>
            </a:r>
            <a:r>
              <a:rPr lang="en-US" smtClean="0"/>
              <a:t>-A</a:t>
            </a:r>
            <a:r>
              <a:rPr lang="en-US" baseline="-25000" smtClean="0"/>
              <a:t>m</a:t>
            </a:r>
            <a:r>
              <a:rPr lang="en-US" smtClean="0"/>
              <a:t>: Địa chỉ</a:t>
            </a:r>
          </a:p>
          <a:p>
            <a:pPr eaLnBrk="1" hangingPunct="1"/>
            <a:r>
              <a:rPr lang="en-US" smtClean="0"/>
              <a:t>D</a:t>
            </a:r>
            <a:r>
              <a:rPr lang="en-US" baseline="-25000" smtClean="0"/>
              <a:t>0</a:t>
            </a:r>
            <a:r>
              <a:rPr lang="en-US" smtClean="0"/>
              <a:t>-D</a:t>
            </a:r>
            <a:r>
              <a:rPr lang="en-US" baseline="-25000" smtClean="0"/>
              <a:t>7</a:t>
            </a:r>
            <a:r>
              <a:rPr lang="en-US" smtClean="0"/>
              <a:t>: Dữ liệu</a:t>
            </a:r>
          </a:p>
          <a:p>
            <a:pPr eaLnBrk="1" hangingPunct="1"/>
            <a:r>
              <a:rPr lang="en-US" smtClean="0"/>
              <a:t>WE: Cho phép ghi</a:t>
            </a:r>
          </a:p>
          <a:p>
            <a:pPr eaLnBrk="1" hangingPunct="1"/>
            <a:r>
              <a:rPr lang="en-US" smtClean="0"/>
              <a:t>OE: Cho phép ra</a:t>
            </a:r>
          </a:p>
          <a:p>
            <a:pPr eaLnBrk="1" hangingPunct="1"/>
            <a:r>
              <a:rPr lang="en-US" smtClean="0"/>
              <a:t>CS: Kích hoạt</a:t>
            </a:r>
            <a:endParaRPr lang="en-AU" smtClean="0"/>
          </a:p>
        </p:txBody>
      </p:sp>
      <p:grpSp>
        <p:nvGrpSpPr>
          <p:cNvPr id="18436" name="Group 70"/>
          <p:cNvGrpSpPr>
            <a:grpSpLocks/>
          </p:cNvGrpSpPr>
          <p:nvPr/>
        </p:nvGrpSpPr>
        <p:grpSpPr bwMode="auto">
          <a:xfrm>
            <a:off x="5334000" y="1676400"/>
            <a:ext cx="3276600" cy="4176713"/>
            <a:chOff x="3886200" y="2133600"/>
            <a:chExt cx="3276600" cy="4176162"/>
          </a:xfrm>
        </p:grpSpPr>
        <p:sp>
          <p:nvSpPr>
            <p:cNvPr id="5" name="Rectangle 4"/>
            <p:cNvSpPr/>
            <p:nvPr/>
          </p:nvSpPr>
          <p:spPr>
            <a:xfrm>
              <a:off x="4953000" y="2133600"/>
              <a:ext cx="1752600" cy="3428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Arrow Connector 6"/>
            <p:cNvCxnSpPr/>
            <p:nvPr/>
          </p:nvCxnSpPr>
          <p:spPr>
            <a:xfrm>
              <a:off x="4495800" y="228598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39" name="TextBox 13"/>
            <p:cNvSpPr txBox="1">
              <a:spLocks noChangeArrowheads="1"/>
            </p:cNvSpPr>
            <p:nvPr/>
          </p:nvSpPr>
          <p:spPr bwMode="auto">
            <a:xfrm>
              <a:off x="5029200" y="2133600"/>
              <a:ext cx="457200" cy="36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A</a:t>
              </a:r>
              <a:r>
                <a:rPr lang="en-US" baseline="-25000"/>
                <a:t>0</a:t>
              </a:r>
            </a:p>
          </p:txBody>
        </p:sp>
        <p:cxnSp>
          <p:nvCxnSpPr>
            <p:cNvPr id="17" name="Straight Arrow Connector 16"/>
            <p:cNvCxnSpPr/>
            <p:nvPr/>
          </p:nvCxnSpPr>
          <p:spPr>
            <a:xfrm>
              <a:off x="4495800" y="259074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41" name="TextBox 17"/>
            <p:cNvSpPr txBox="1">
              <a:spLocks noChangeArrowheads="1"/>
            </p:cNvSpPr>
            <p:nvPr/>
          </p:nvSpPr>
          <p:spPr bwMode="auto">
            <a:xfrm>
              <a:off x="5029200" y="2438360"/>
              <a:ext cx="457200" cy="36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A</a:t>
              </a:r>
              <a:r>
                <a:rPr lang="en-US" baseline="-25000"/>
                <a:t>1</a:t>
              </a:r>
            </a:p>
          </p:txBody>
        </p:sp>
        <p:cxnSp>
          <p:nvCxnSpPr>
            <p:cNvPr id="20" name="Straight Arrow Connector 19"/>
            <p:cNvCxnSpPr/>
            <p:nvPr/>
          </p:nvCxnSpPr>
          <p:spPr>
            <a:xfrm>
              <a:off x="4495800" y="2895499"/>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43" name="TextBox 20"/>
            <p:cNvSpPr txBox="1">
              <a:spLocks noChangeArrowheads="1"/>
            </p:cNvSpPr>
            <p:nvPr/>
          </p:nvSpPr>
          <p:spPr bwMode="auto">
            <a:xfrm>
              <a:off x="5029200" y="2743120"/>
              <a:ext cx="457200" cy="36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A</a:t>
              </a:r>
              <a:r>
                <a:rPr lang="en-US" baseline="-25000"/>
                <a:t>2</a:t>
              </a:r>
            </a:p>
          </p:txBody>
        </p:sp>
        <p:cxnSp>
          <p:nvCxnSpPr>
            <p:cNvPr id="23" name="Straight Arrow Connector 22"/>
            <p:cNvCxnSpPr/>
            <p:nvPr/>
          </p:nvCxnSpPr>
          <p:spPr>
            <a:xfrm>
              <a:off x="4495800" y="3733589"/>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45" name="TextBox 23"/>
            <p:cNvSpPr txBox="1">
              <a:spLocks noChangeArrowheads="1"/>
            </p:cNvSpPr>
            <p:nvPr/>
          </p:nvSpPr>
          <p:spPr bwMode="auto">
            <a:xfrm>
              <a:off x="5029200" y="3581209"/>
              <a:ext cx="533400" cy="36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A</a:t>
              </a:r>
              <a:r>
                <a:rPr lang="en-US" baseline="-25000"/>
                <a:t>m</a:t>
              </a:r>
            </a:p>
          </p:txBody>
        </p:sp>
        <p:cxnSp>
          <p:nvCxnSpPr>
            <p:cNvPr id="29" name="Straight Arrow Connector 28"/>
            <p:cNvCxnSpPr/>
            <p:nvPr/>
          </p:nvCxnSpPr>
          <p:spPr>
            <a:xfrm>
              <a:off x="4495800" y="480024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8447" name="Group 36"/>
            <p:cNvGrpSpPr>
              <a:grpSpLocks/>
            </p:cNvGrpSpPr>
            <p:nvPr/>
          </p:nvGrpSpPr>
          <p:grpSpPr bwMode="auto">
            <a:xfrm>
              <a:off x="5029200" y="4495800"/>
              <a:ext cx="609600" cy="366162"/>
              <a:chOff x="4038600" y="4495800"/>
              <a:chExt cx="609600" cy="366162"/>
            </a:xfrm>
          </p:grpSpPr>
          <p:sp>
            <p:nvSpPr>
              <p:cNvPr id="18470" name="TextBox 29"/>
              <p:cNvSpPr txBox="1">
                <a:spLocks noChangeArrowheads="1"/>
              </p:cNvSpPr>
              <p:nvPr/>
            </p:nvSpPr>
            <p:spPr bwMode="auto">
              <a:xfrm>
                <a:off x="4038600" y="4495800"/>
                <a:ext cx="609600" cy="36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WE</a:t>
                </a:r>
                <a:endParaRPr lang="en-US" baseline="-25000"/>
              </a:p>
            </p:txBody>
          </p:sp>
          <p:cxnSp>
            <p:nvCxnSpPr>
              <p:cNvPr id="32" name="Straight Connector 31"/>
              <p:cNvCxnSpPr/>
              <p:nvPr/>
            </p:nvCxnSpPr>
            <p:spPr>
              <a:xfrm>
                <a:off x="4114800" y="4571678"/>
                <a:ext cx="304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p:cNvCxnSpPr/>
            <p:nvPr/>
          </p:nvCxnSpPr>
          <p:spPr>
            <a:xfrm rot="16200000">
              <a:off x="5030024" y="5789923"/>
              <a:ext cx="45714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8449" name="Group 39"/>
            <p:cNvGrpSpPr>
              <a:grpSpLocks/>
            </p:cNvGrpSpPr>
            <p:nvPr/>
          </p:nvGrpSpPr>
          <p:grpSpPr bwMode="auto">
            <a:xfrm>
              <a:off x="5106985" y="4953000"/>
              <a:ext cx="366162" cy="609600"/>
              <a:chOff x="4846119" y="5442466"/>
              <a:chExt cx="366162" cy="609600"/>
            </a:xfrm>
          </p:grpSpPr>
          <p:sp>
            <p:nvSpPr>
              <p:cNvPr id="18468" name="TextBox 34"/>
              <p:cNvSpPr txBox="1">
                <a:spLocks noChangeArrowheads="1"/>
              </p:cNvSpPr>
              <p:nvPr/>
            </p:nvSpPr>
            <p:spPr bwMode="auto">
              <a:xfrm rot="-5400000">
                <a:off x="4724400" y="5564185"/>
                <a:ext cx="609600" cy="36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CS</a:t>
                </a:r>
                <a:endParaRPr lang="en-US" baseline="-25000"/>
              </a:p>
            </p:txBody>
          </p:sp>
          <p:cxnSp>
            <p:nvCxnSpPr>
              <p:cNvPr id="39" name="Straight Connector 38"/>
              <p:cNvCxnSpPr/>
              <p:nvPr/>
            </p:nvCxnSpPr>
            <p:spPr>
              <a:xfrm rot="5400000" flipH="1" flipV="1">
                <a:off x="4685809" y="5829393"/>
                <a:ext cx="3809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1" name="Straight Arrow Connector 40"/>
            <p:cNvCxnSpPr/>
            <p:nvPr/>
          </p:nvCxnSpPr>
          <p:spPr>
            <a:xfrm rot="16200000">
              <a:off x="5944424" y="5789923"/>
              <a:ext cx="45714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8451" name="Group 41"/>
            <p:cNvGrpSpPr>
              <a:grpSpLocks/>
            </p:cNvGrpSpPr>
            <p:nvPr/>
          </p:nvGrpSpPr>
          <p:grpSpPr bwMode="auto">
            <a:xfrm>
              <a:off x="6021385" y="4953000"/>
              <a:ext cx="366162" cy="609600"/>
              <a:chOff x="4846119" y="5442466"/>
              <a:chExt cx="366162" cy="609600"/>
            </a:xfrm>
          </p:grpSpPr>
          <p:sp>
            <p:nvSpPr>
              <p:cNvPr id="18466" name="TextBox 42"/>
              <p:cNvSpPr txBox="1">
                <a:spLocks noChangeArrowheads="1"/>
              </p:cNvSpPr>
              <p:nvPr/>
            </p:nvSpPr>
            <p:spPr bwMode="auto">
              <a:xfrm rot="-5400000">
                <a:off x="4724400" y="5564185"/>
                <a:ext cx="609600" cy="36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OE</a:t>
                </a:r>
                <a:endParaRPr lang="en-US" baseline="-25000"/>
              </a:p>
            </p:txBody>
          </p:sp>
          <p:cxnSp>
            <p:nvCxnSpPr>
              <p:cNvPr id="44" name="Straight Connector 43"/>
              <p:cNvCxnSpPr/>
              <p:nvPr/>
            </p:nvCxnSpPr>
            <p:spPr>
              <a:xfrm rot="5400000" flipH="1" flipV="1">
                <a:off x="4685809" y="5829393"/>
                <a:ext cx="3809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452" name="TextBox 52"/>
            <p:cNvSpPr txBox="1">
              <a:spLocks noChangeArrowheads="1"/>
            </p:cNvSpPr>
            <p:nvPr/>
          </p:nvSpPr>
          <p:spPr bwMode="auto">
            <a:xfrm>
              <a:off x="6172200" y="2133600"/>
              <a:ext cx="457200" cy="36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D</a:t>
              </a:r>
              <a:r>
                <a:rPr lang="en-US" baseline="-25000"/>
                <a:t>0</a:t>
              </a:r>
            </a:p>
          </p:txBody>
        </p:sp>
        <p:sp>
          <p:nvSpPr>
            <p:cNvPr id="18453" name="TextBox 53"/>
            <p:cNvSpPr txBox="1">
              <a:spLocks noChangeArrowheads="1"/>
            </p:cNvSpPr>
            <p:nvPr/>
          </p:nvSpPr>
          <p:spPr bwMode="auto">
            <a:xfrm>
              <a:off x="6172200" y="2438360"/>
              <a:ext cx="457200" cy="36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D</a:t>
              </a:r>
              <a:r>
                <a:rPr lang="en-US" baseline="-25000"/>
                <a:t>1</a:t>
              </a:r>
            </a:p>
          </p:txBody>
        </p:sp>
        <p:sp>
          <p:nvSpPr>
            <p:cNvPr id="18454" name="TextBox 54"/>
            <p:cNvSpPr txBox="1">
              <a:spLocks noChangeArrowheads="1"/>
            </p:cNvSpPr>
            <p:nvPr/>
          </p:nvSpPr>
          <p:spPr bwMode="auto">
            <a:xfrm>
              <a:off x="6172200" y="2743120"/>
              <a:ext cx="457200" cy="36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D</a:t>
              </a:r>
              <a:r>
                <a:rPr lang="en-US" baseline="-25000"/>
                <a:t>2</a:t>
              </a:r>
            </a:p>
          </p:txBody>
        </p:sp>
        <p:sp>
          <p:nvSpPr>
            <p:cNvPr id="18455" name="TextBox 55"/>
            <p:cNvSpPr txBox="1">
              <a:spLocks noChangeArrowheads="1"/>
            </p:cNvSpPr>
            <p:nvPr/>
          </p:nvSpPr>
          <p:spPr bwMode="auto">
            <a:xfrm>
              <a:off x="6172200" y="3276449"/>
              <a:ext cx="457200" cy="36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D</a:t>
              </a:r>
              <a:r>
                <a:rPr lang="en-US" baseline="-25000"/>
                <a:t>7</a:t>
              </a:r>
            </a:p>
          </p:txBody>
        </p:sp>
        <p:cxnSp>
          <p:nvCxnSpPr>
            <p:cNvPr id="57" name="Straight Arrow Connector 56"/>
            <p:cNvCxnSpPr/>
            <p:nvPr/>
          </p:nvCxnSpPr>
          <p:spPr>
            <a:xfrm>
              <a:off x="6705600" y="2285980"/>
              <a:ext cx="457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6705600" y="2666930"/>
              <a:ext cx="457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705600" y="2971689"/>
              <a:ext cx="457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705600" y="3505019"/>
              <a:ext cx="457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18460" name="Group 66"/>
            <p:cNvGrpSpPr>
              <a:grpSpLocks/>
            </p:cNvGrpSpPr>
            <p:nvPr/>
          </p:nvGrpSpPr>
          <p:grpSpPr bwMode="auto">
            <a:xfrm>
              <a:off x="3886200" y="4419600"/>
              <a:ext cx="685800" cy="366162"/>
              <a:chOff x="3886200" y="4419600"/>
              <a:chExt cx="685800" cy="366162"/>
            </a:xfrm>
          </p:grpSpPr>
          <p:sp>
            <p:nvSpPr>
              <p:cNvPr id="18464" name="TextBox 63"/>
              <p:cNvSpPr txBox="1">
                <a:spLocks noChangeArrowheads="1"/>
              </p:cNvSpPr>
              <p:nvPr/>
            </p:nvSpPr>
            <p:spPr bwMode="auto">
              <a:xfrm>
                <a:off x="3886200" y="4419600"/>
                <a:ext cx="685800" cy="36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WR</a:t>
                </a:r>
                <a:endParaRPr lang="en-US" baseline="-25000"/>
              </a:p>
            </p:txBody>
          </p:sp>
          <p:cxnSp>
            <p:nvCxnSpPr>
              <p:cNvPr id="66" name="Straight Connector 65"/>
              <p:cNvCxnSpPr/>
              <p:nvPr/>
            </p:nvCxnSpPr>
            <p:spPr>
              <a:xfrm>
                <a:off x="3962400" y="4495488"/>
                <a:ext cx="381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61" name="Group 67"/>
            <p:cNvGrpSpPr>
              <a:grpSpLocks/>
            </p:cNvGrpSpPr>
            <p:nvPr/>
          </p:nvGrpSpPr>
          <p:grpSpPr bwMode="auto">
            <a:xfrm>
              <a:off x="6172200" y="5943600"/>
              <a:ext cx="685800" cy="366162"/>
              <a:chOff x="3886200" y="4419600"/>
              <a:chExt cx="685800" cy="366162"/>
            </a:xfrm>
          </p:grpSpPr>
          <p:sp>
            <p:nvSpPr>
              <p:cNvPr id="18462" name="TextBox 68"/>
              <p:cNvSpPr txBox="1">
                <a:spLocks noChangeArrowheads="1"/>
              </p:cNvSpPr>
              <p:nvPr/>
            </p:nvSpPr>
            <p:spPr bwMode="auto">
              <a:xfrm>
                <a:off x="3886200" y="4419600"/>
                <a:ext cx="685800" cy="36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RD</a:t>
                </a:r>
                <a:endParaRPr lang="en-US" baseline="-25000"/>
              </a:p>
            </p:txBody>
          </p:sp>
          <p:cxnSp>
            <p:nvCxnSpPr>
              <p:cNvPr id="70" name="Straight Connector 69"/>
              <p:cNvCxnSpPr/>
              <p:nvPr/>
            </p:nvCxnSpPr>
            <p:spPr>
              <a:xfrm>
                <a:off x="3962400" y="4495287"/>
                <a:ext cx="381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4.1. Các tín hiệu của 8088</a:t>
            </a:r>
            <a:endParaRPr lang="en-AU" smtClean="0"/>
          </a:p>
        </p:txBody>
      </p:sp>
      <p:sp>
        <p:nvSpPr>
          <p:cNvPr id="5123" name="Rectangle 3"/>
          <p:cNvSpPr>
            <a:spLocks noGrp="1" noChangeArrowheads="1"/>
          </p:cNvSpPr>
          <p:nvPr>
            <p:ph type="body" idx="1"/>
          </p:nvPr>
        </p:nvSpPr>
        <p:spPr>
          <a:xfrm>
            <a:off x="228600" y="1447800"/>
            <a:ext cx="5297488" cy="4678363"/>
          </a:xfrm>
        </p:spPr>
        <p:txBody>
          <a:bodyPr/>
          <a:lstStyle/>
          <a:p>
            <a:pPr eaLnBrk="1" hangingPunct="1"/>
            <a:r>
              <a:rPr lang="en-AU" smtClean="0"/>
              <a:t>VXL 8088 có có 40 chân tín hiệu, gồm các nhóm:</a:t>
            </a:r>
          </a:p>
          <a:p>
            <a:pPr lvl="1" eaLnBrk="1" hangingPunct="1"/>
            <a:r>
              <a:rPr lang="en-AU" smtClean="0"/>
              <a:t>Nhóm tín hiệu địa chỉ:</a:t>
            </a:r>
          </a:p>
          <a:p>
            <a:pPr lvl="2" eaLnBrk="1" hangingPunct="1"/>
            <a:r>
              <a:rPr lang="en-AU" sz="1800" smtClean="0"/>
              <a:t>AD</a:t>
            </a:r>
            <a:r>
              <a:rPr lang="en-AU" sz="1800" baseline="-25000" smtClean="0"/>
              <a:t>0</a:t>
            </a:r>
            <a:r>
              <a:rPr lang="en-AU" sz="1800" smtClean="0"/>
              <a:t>-AD</a:t>
            </a:r>
            <a:r>
              <a:rPr lang="en-AU" sz="1800" baseline="-25000" smtClean="0"/>
              <a:t>7</a:t>
            </a:r>
            <a:r>
              <a:rPr lang="en-AU" sz="1800" smtClean="0"/>
              <a:t>: 8 chân dồn kênh cho phần thấp bus A và bus D ;</a:t>
            </a:r>
          </a:p>
          <a:p>
            <a:pPr lvl="2" eaLnBrk="1" hangingPunct="1"/>
            <a:r>
              <a:rPr lang="en-AU" sz="1800" smtClean="0"/>
              <a:t>A</a:t>
            </a:r>
            <a:r>
              <a:rPr lang="en-AU" sz="1800" baseline="-25000" smtClean="0"/>
              <a:t>8</a:t>
            </a:r>
            <a:r>
              <a:rPr lang="en-AU" sz="1800" smtClean="0"/>
              <a:t>-A</a:t>
            </a:r>
            <a:r>
              <a:rPr lang="en-AU" sz="1800" baseline="-25000" smtClean="0"/>
              <a:t>15</a:t>
            </a:r>
            <a:r>
              <a:rPr lang="en-AU" sz="1800" smtClean="0"/>
              <a:t>: 8 chân tín hiệu phân cao bus A</a:t>
            </a:r>
          </a:p>
          <a:p>
            <a:pPr lvl="2" eaLnBrk="1" hangingPunct="1"/>
            <a:r>
              <a:rPr lang="en-AU" sz="1800" smtClean="0"/>
              <a:t>A</a:t>
            </a:r>
            <a:r>
              <a:rPr lang="en-AU" sz="1800" baseline="-25000" smtClean="0"/>
              <a:t>16</a:t>
            </a:r>
            <a:r>
              <a:rPr lang="en-AU" sz="1800" smtClean="0"/>
              <a:t>/S</a:t>
            </a:r>
            <a:r>
              <a:rPr lang="en-AU" sz="1800" baseline="-25000" smtClean="0"/>
              <a:t>3</a:t>
            </a:r>
            <a:r>
              <a:rPr lang="en-AU" sz="1800" smtClean="0"/>
              <a:t>-A</a:t>
            </a:r>
            <a:r>
              <a:rPr lang="en-AU" sz="1800" baseline="-25000" smtClean="0"/>
              <a:t>19</a:t>
            </a:r>
            <a:r>
              <a:rPr lang="en-AU" sz="1800" smtClean="0"/>
              <a:t>/S</a:t>
            </a:r>
            <a:r>
              <a:rPr lang="en-AU" sz="1800" baseline="-25000" smtClean="0"/>
              <a:t>6</a:t>
            </a:r>
            <a:r>
              <a:rPr lang="en-AU" sz="1800" smtClean="0"/>
              <a:t>: 4 chân dồn kênh cho phần cao bus A và bus C;</a:t>
            </a:r>
          </a:p>
          <a:p>
            <a:pPr lvl="1" eaLnBrk="1" hangingPunct="1"/>
            <a:r>
              <a:rPr lang="en-AU" smtClean="0"/>
              <a:t>Nhóm tín hiệu dữ liệu</a:t>
            </a:r>
          </a:p>
          <a:p>
            <a:pPr lvl="2" eaLnBrk="1" hangingPunct="1"/>
            <a:r>
              <a:rPr lang="en-AU" sz="1800" smtClean="0"/>
              <a:t>AD</a:t>
            </a:r>
            <a:r>
              <a:rPr lang="en-AU" sz="1800" baseline="-25000" smtClean="0"/>
              <a:t>0</a:t>
            </a:r>
            <a:r>
              <a:rPr lang="en-AU" sz="1800" smtClean="0"/>
              <a:t>-AD</a:t>
            </a:r>
            <a:r>
              <a:rPr lang="en-AU" sz="1800" baseline="-25000" smtClean="0"/>
              <a:t>7</a:t>
            </a:r>
            <a:r>
              <a:rPr lang="en-AU" sz="1800" smtClean="0"/>
              <a:t>: 8 chân dồn kênh cho phần thấp bus A và bus D;</a:t>
            </a:r>
          </a:p>
          <a:p>
            <a:pPr lvl="2" eaLnBrk="1" hangingPunct="1"/>
            <a:r>
              <a:rPr lang="en-AU" sz="1800" smtClean="0"/>
              <a:t>Khi chân chốt ALE=0</a:t>
            </a:r>
            <a:r>
              <a:rPr lang="en-AU" sz="1800" smtClean="0">
                <a:sym typeface="Wingdings" pitchFamily="2" charset="2"/>
              </a:rPr>
              <a:t> tín hiệu dữ liệu, ALE=1 tín hiệu địa chỉ.</a:t>
            </a:r>
            <a:endParaRPr lang="en-AU" sz="1800" smtClean="0"/>
          </a:p>
        </p:txBody>
      </p:sp>
      <p:pic>
        <p:nvPicPr>
          <p:cNvPr id="51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4688" y="1355725"/>
            <a:ext cx="315436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AU" smtClean="0"/>
              <a:t>4.3.1 </a:t>
            </a:r>
            <a:r>
              <a:rPr lang="en-US" smtClean="0"/>
              <a:t>Cấu trúc mạch nhớ - EFROM Intel 2176(2Kx8)</a:t>
            </a:r>
            <a:endParaRPr lang="en-AU" smtClean="0"/>
          </a:p>
        </p:txBody>
      </p:sp>
      <p:sp>
        <p:nvSpPr>
          <p:cNvPr id="19459" name="Rectangle 3"/>
          <p:cNvSpPr>
            <a:spLocks noGrp="1" noChangeArrowheads="1"/>
          </p:cNvSpPr>
          <p:nvPr>
            <p:ph type="body" idx="1"/>
          </p:nvPr>
        </p:nvSpPr>
        <p:spPr>
          <a:xfrm>
            <a:off x="533400" y="1371600"/>
            <a:ext cx="4495800" cy="2543408"/>
          </a:xfrm>
        </p:spPr>
        <p:txBody>
          <a:bodyPr/>
          <a:lstStyle/>
          <a:p>
            <a:pPr eaLnBrk="1" hangingPunct="1"/>
            <a:r>
              <a:rPr lang="en-US" smtClean="0"/>
              <a:t>A</a:t>
            </a:r>
            <a:r>
              <a:rPr lang="en-US" baseline="-25000" smtClean="0"/>
              <a:t>0</a:t>
            </a:r>
            <a:r>
              <a:rPr lang="en-US" smtClean="0"/>
              <a:t>-A</a:t>
            </a:r>
            <a:r>
              <a:rPr lang="en-US" baseline="-25000" smtClean="0"/>
              <a:t>10</a:t>
            </a:r>
            <a:r>
              <a:rPr lang="en-US" smtClean="0"/>
              <a:t>: Tín hiệu địa chỉ</a:t>
            </a:r>
          </a:p>
          <a:p>
            <a:pPr eaLnBrk="1" hangingPunct="1"/>
            <a:r>
              <a:rPr lang="en-US" smtClean="0"/>
              <a:t>O</a:t>
            </a:r>
            <a:r>
              <a:rPr lang="en-US" baseline="-25000" smtClean="0"/>
              <a:t>0</a:t>
            </a:r>
            <a:r>
              <a:rPr lang="en-US" smtClean="0"/>
              <a:t>-O</a:t>
            </a:r>
            <a:r>
              <a:rPr lang="en-US" baseline="-25000" smtClean="0"/>
              <a:t>7</a:t>
            </a:r>
            <a:r>
              <a:rPr lang="en-US" smtClean="0"/>
              <a:t>: Tín hiệu dữ liệu</a:t>
            </a:r>
          </a:p>
          <a:p>
            <a:pPr eaLnBrk="1" hangingPunct="1"/>
            <a:r>
              <a:rPr lang="en-US" smtClean="0"/>
              <a:t>CS: chọn chíp </a:t>
            </a:r>
            <a:br>
              <a:rPr lang="en-US" smtClean="0"/>
            </a:br>
            <a:r>
              <a:rPr lang="en-US" smtClean="0"/>
              <a:t>(0-đọc,1-ghi)</a:t>
            </a:r>
          </a:p>
          <a:p>
            <a:pPr eaLnBrk="1" hangingPunct="1"/>
            <a:r>
              <a:rPr lang="en-US" smtClean="0"/>
              <a:t>PD/PGM: Duy trì/Lập trình V</a:t>
            </a:r>
            <a:r>
              <a:rPr lang="en-US" baseline="-25000" smtClean="0"/>
              <a:t>pp</a:t>
            </a:r>
            <a:r>
              <a:rPr lang="en-US" smtClean="0"/>
              <a:t> = 25V</a:t>
            </a:r>
            <a:endParaRPr lang="en-AU" smtClean="0"/>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295401"/>
            <a:ext cx="3200399" cy="3905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1" y="3915008"/>
            <a:ext cx="57531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AU" smtClean="0"/>
              <a:t>4.3.1 </a:t>
            </a:r>
            <a:r>
              <a:rPr lang="en-US" smtClean="0"/>
              <a:t>Cấu trúc mạch nhớ - SRAM</a:t>
            </a:r>
            <a:endParaRPr lang="en-AU" smtClean="0"/>
          </a:p>
        </p:txBody>
      </p:sp>
      <p:sp>
        <p:nvSpPr>
          <p:cNvPr id="20483" name="Rectangle 3"/>
          <p:cNvSpPr>
            <a:spLocks noGrp="1" noChangeArrowheads="1"/>
          </p:cNvSpPr>
          <p:nvPr>
            <p:ph type="body" idx="1"/>
          </p:nvPr>
        </p:nvSpPr>
        <p:spPr>
          <a:xfrm>
            <a:off x="914400" y="1524000"/>
            <a:ext cx="4114800" cy="917575"/>
          </a:xfrm>
        </p:spPr>
        <p:txBody>
          <a:bodyPr/>
          <a:lstStyle/>
          <a:p>
            <a:pPr eaLnBrk="1" hangingPunct="1"/>
            <a:r>
              <a:rPr lang="en-US" smtClean="0"/>
              <a:t>Hitachi HM62864 - 64K</a:t>
            </a:r>
            <a:r>
              <a:rPr lang="en-US" smtClean="0">
                <a:sym typeface="Symbol" pitchFamily="18" charset="2"/>
              </a:rPr>
              <a:t></a:t>
            </a:r>
            <a:r>
              <a:rPr lang="en-US" smtClean="0"/>
              <a:t>8 </a:t>
            </a:r>
          </a:p>
          <a:p>
            <a:pPr lvl="1" eaLnBrk="1" hangingPunct="1"/>
            <a:r>
              <a:rPr lang="en-US" sz="2000" smtClean="0"/>
              <a:t>Tốc độ 50-85ns</a:t>
            </a:r>
            <a:endParaRPr lang="en-AU" sz="2000" smtClean="0"/>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013" y="1258888"/>
            <a:ext cx="350520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8" y="2530475"/>
            <a:ext cx="32004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AU" smtClean="0"/>
              <a:t>4.3.1 </a:t>
            </a:r>
            <a:r>
              <a:rPr lang="en-US" smtClean="0"/>
              <a:t>Cấu trúc mạch nhớ - DRAM</a:t>
            </a:r>
            <a:endParaRPr lang="en-AU" smtClean="0"/>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797300"/>
            <a:ext cx="6749614"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24000"/>
            <a:ext cx="56007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Content Placeholder 2"/>
          <p:cNvSpPr>
            <a:spLocks/>
          </p:cNvSpPr>
          <p:nvPr/>
        </p:nvSpPr>
        <p:spPr bwMode="auto">
          <a:xfrm>
            <a:off x="457200" y="1752600"/>
            <a:ext cx="2667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Font typeface="Wingdings" pitchFamily="2" charset="2"/>
              <a:buChar char="v"/>
            </a:pPr>
            <a:r>
              <a:rPr lang="en-US" sz="2400" b="0">
                <a:solidFill>
                  <a:schemeClr val="tx2"/>
                </a:solidFill>
              </a:rPr>
              <a:t>TMS 4464</a:t>
            </a:r>
          </a:p>
          <a:p>
            <a:pPr marL="742950" lvl="1" indent="-285750">
              <a:spcBef>
                <a:spcPct val="20000"/>
              </a:spcBef>
              <a:buClr>
                <a:schemeClr val="accent1"/>
              </a:buClr>
              <a:buFont typeface="Wingdings" pitchFamily="2" charset="2"/>
              <a:buChar char="§"/>
            </a:pPr>
            <a:r>
              <a:rPr lang="en-US" sz="2200" b="0">
                <a:solidFill>
                  <a:schemeClr val="tx2"/>
                </a:solidFill>
              </a:rPr>
              <a:t>64K</a:t>
            </a:r>
            <a:r>
              <a:rPr lang="en-US" sz="2200" b="0">
                <a:solidFill>
                  <a:schemeClr val="tx2"/>
                </a:solidFill>
                <a:sym typeface="Symbol" pitchFamily="18" charset="2"/>
              </a:rPr>
              <a:t>4</a:t>
            </a:r>
          </a:p>
          <a:p>
            <a:pPr marL="342900" indent="-342900">
              <a:spcBef>
                <a:spcPct val="20000"/>
              </a:spcBef>
              <a:buClr>
                <a:schemeClr val="tx2"/>
              </a:buClr>
              <a:buFont typeface="Wingdings" pitchFamily="2" charset="2"/>
              <a:buChar char="v"/>
            </a:pPr>
            <a:r>
              <a:rPr lang="en-US" sz="2400" b="0">
                <a:solidFill>
                  <a:schemeClr val="tx2"/>
                </a:solidFill>
              </a:rPr>
              <a:t>64K = {RA</a:t>
            </a:r>
            <a:r>
              <a:rPr lang="en-US" sz="2400" b="0" baseline="-25000">
                <a:solidFill>
                  <a:schemeClr val="tx2"/>
                </a:solidFill>
              </a:rPr>
              <a:t>0</a:t>
            </a:r>
            <a:r>
              <a:rPr lang="en-US" sz="2400" b="0">
                <a:solidFill>
                  <a:schemeClr val="tx2"/>
                </a:solidFill>
                <a:sym typeface="Symbol" pitchFamily="18" charset="2"/>
              </a:rPr>
              <a:t>  R</a:t>
            </a:r>
            <a:r>
              <a:rPr lang="en-US" sz="2400" b="0">
                <a:solidFill>
                  <a:schemeClr val="tx2"/>
                </a:solidFill>
              </a:rPr>
              <a:t>A</a:t>
            </a:r>
            <a:r>
              <a:rPr lang="en-US" sz="2400" b="0" baseline="-25000">
                <a:solidFill>
                  <a:schemeClr val="tx2"/>
                </a:solidFill>
              </a:rPr>
              <a:t>7</a:t>
            </a:r>
            <a:r>
              <a:rPr lang="en-US" sz="2400" b="0" smtClean="0">
                <a:solidFill>
                  <a:schemeClr val="tx2"/>
                </a:solidFill>
              </a:rPr>
              <a:t>}+</a:t>
            </a:r>
            <a:br>
              <a:rPr lang="en-US" sz="2400" b="0" smtClean="0">
                <a:solidFill>
                  <a:schemeClr val="tx2"/>
                </a:solidFill>
              </a:rPr>
            </a:br>
            <a:r>
              <a:rPr lang="en-US" sz="2400" b="0" smtClean="0">
                <a:solidFill>
                  <a:schemeClr val="tx2"/>
                </a:solidFill>
              </a:rPr>
              <a:t>{</a:t>
            </a:r>
            <a:r>
              <a:rPr lang="en-US" sz="2400" b="0">
                <a:solidFill>
                  <a:schemeClr val="tx2"/>
                </a:solidFill>
              </a:rPr>
              <a:t>CA</a:t>
            </a:r>
            <a:r>
              <a:rPr lang="en-US" sz="2400" b="0" baseline="-25000">
                <a:solidFill>
                  <a:schemeClr val="tx2"/>
                </a:solidFill>
              </a:rPr>
              <a:t>0</a:t>
            </a:r>
            <a:r>
              <a:rPr lang="en-US" sz="2400" b="0">
                <a:solidFill>
                  <a:schemeClr val="tx2"/>
                </a:solidFill>
                <a:sym typeface="Symbol" pitchFamily="18" charset="2"/>
              </a:rPr>
              <a:t>CA</a:t>
            </a:r>
            <a:r>
              <a:rPr lang="en-US" sz="2400" b="0" baseline="-25000">
                <a:solidFill>
                  <a:schemeClr val="tx2"/>
                </a:solidFill>
                <a:sym typeface="Symbol" pitchFamily="18" charset="2"/>
              </a:rPr>
              <a:t>7</a:t>
            </a:r>
            <a:r>
              <a:rPr lang="en-US" sz="2400" b="0">
                <a:solidFill>
                  <a:schemeClr val="tx2"/>
                </a:solidFill>
                <a:sym typeface="Symbol" pitchFamily="18" charset="2"/>
              </a:rPr>
              <a:t>}</a:t>
            </a:r>
            <a:endParaRPr lang="en-US" sz="2400" b="0">
              <a:solidFill>
                <a:schemeClr val="tx2"/>
              </a:solidFill>
            </a:endParaRPr>
          </a:p>
          <a:p>
            <a:pPr marL="742950" lvl="1" indent="-285750">
              <a:spcBef>
                <a:spcPct val="20000"/>
              </a:spcBef>
              <a:buClr>
                <a:schemeClr val="accent1"/>
              </a:buClr>
              <a:buFont typeface="Wingdings" pitchFamily="2" charset="2"/>
              <a:buChar char="§"/>
            </a:pPr>
            <a:endParaRPr lang="en-US" sz="2200" b="0">
              <a:solidFill>
                <a:schemeClr val="tx2"/>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AU" smtClean="0"/>
              <a:t>4.3.2 </a:t>
            </a:r>
            <a:r>
              <a:rPr lang="en-US" smtClean="0"/>
              <a:t>Giải mã địa chỉ bộ nhớ</a:t>
            </a:r>
            <a:endParaRPr lang="en-AU" smtClean="0"/>
          </a:p>
        </p:txBody>
      </p:sp>
      <p:sp>
        <p:nvSpPr>
          <p:cNvPr id="22531" name="Content Placeholder 2"/>
          <p:cNvSpPr>
            <a:spLocks/>
          </p:cNvSpPr>
          <p:nvPr/>
        </p:nvSpPr>
        <p:spPr bwMode="auto">
          <a:xfrm>
            <a:off x="457200" y="1449388"/>
            <a:ext cx="4711700" cy="470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Font typeface="Wingdings" pitchFamily="2" charset="2"/>
              <a:buChar char="v"/>
            </a:pPr>
            <a:r>
              <a:rPr lang="en-US" sz="2400" b="0">
                <a:solidFill>
                  <a:schemeClr val="tx2"/>
                </a:solidFill>
              </a:rPr>
              <a:t>Ánh xạ các tín hiệu địa chỉ thành tín hiệu chọn (kích hoạt) chíp nhớ</a:t>
            </a:r>
          </a:p>
          <a:p>
            <a:pPr marL="742950" lvl="1" indent="-285750">
              <a:spcBef>
                <a:spcPct val="20000"/>
              </a:spcBef>
              <a:buClr>
                <a:schemeClr val="accent1"/>
              </a:buClr>
              <a:buFont typeface="Wingdings" pitchFamily="2" charset="2"/>
              <a:buChar char="§"/>
            </a:pPr>
            <a:r>
              <a:rPr lang="en-US" sz="2200" b="0">
                <a:solidFill>
                  <a:schemeClr val="tx2"/>
                </a:solidFill>
              </a:rPr>
              <a:t>A</a:t>
            </a:r>
            <a:r>
              <a:rPr lang="en-US" sz="2200" b="0" baseline="-25000">
                <a:solidFill>
                  <a:schemeClr val="tx2"/>
                </a:solidFill>
              </a:rPr>
              <a:t>19</a:t>
            </a:r>
            <a:r>
              <a:rPr lang="en-US" sz="2200" b="0">
                <a:solidFill>
                  <a:schemeClr val="tx2"/>
                </a:solidFill>
              </a:rPr>
              <a:t>A</a:t>
            </a:r>
            <a:r>
              <a:rPr lang="en-US" sz="2200" b="0" baseline="-25000">
                <a:solidFill>
                  <a:schemeClr val="tx2"/>
                </a:solidFill>
              </a:rPr>
              <a:t>18</a:t>
            </a:r>
            <a:r>
              <a:rPr lang="en-US" sz="2200" b="0">
                <a:solidFill>
                  <a:schemeClr val="tx2"/>
                </a:solidFill>
              </a:rPr>
              <a:t>..A</a:t>
            </a:r>
            <a:r>
              <a:rPr lang="en-US" sz="2200" b="0" baseline="-25000">
                <a:solidFill>
                  <a:schemeClr val="tx2"/>
                </a:solidFill>
              </a:rPr>
              <a:t>n</a:t>
            </a:r>
            <a:r>
              <a:rPr lang="en-US" sz="2200" b="0">
                <a:solidFill>
                  <a:schemeClr val="tx2"/>
                </a:solidFill>
              </a:rPr>
              <a:t> </a:t>
            </a:r>
            <a:r>
              <a:rPr lang="en-US" sz="2200" b="0">
                <a:solidFill>
                  <a:schemeClr val="tx2"/>
                </a:solidFill>
                <a:sym typeface="Symbol" pitchFamily="18" charset="2"/>
              </a:rPr>
              <a:t> CS</a:t>
            </a:r>
            <a:r>
              <a:rPr lang="en-US" sz="2200" b="0" baseline="-25000">
                <a:solidFill>
                  <a:schemeClr val="tx2"/>
                </a:solidFill>
                <a:sym typeface="Symbol" pitchFamily="18" charset="2"/>
              </a:rPr>
              <a:t>0</a:t>
            </a:r>
            <a:r>
              <a:rPr lang="en-US" sz="2200" b="0">
                <a:solidFill>
                  <a:schemeClr val="tx2"/>
                </a:solidFill>
                <a:sym typeface="Symbol" pitchFamily="18" charset="2"/>
              </a:rPr>
              <a:t>,CS</a:t>
            </a:r>
            <a:r>
              <a:rPr lang="en-US" sz="2200" b="0" baseline="-25000">
                <a:solidFill>
                  <a:schemeClr val="tx2"/>
                </a:solidFill>
                <a:sym typeface="Symbol" pitchFamily="18" charset="2"/>
              </a:rPr>
              <a:t>1</a:t>
            </a:r>
            <a:r>
              <a:rPr lang="en-US" sz="2200" b="0">
                <a:solidFill>
                  <a:schemeClr val="tx2"/>
                </a:solidFill>
                <a:sym typeface="Symbol" pitchFamily="18" charset="2"/>
              </a:rPr>
              <a:t>,…,</a:t>
            </a:r>
            <a:r>
              <a:rPr lang="en-US" sz="2200" b="0" smtClean="0">
                <a:solidFill>
                  <a:schemeClr val="tx2"/>
                </a:solidFill>
                <a:sym typeface="Symbol" pitchFamily="18" charset="2"/>
              </a:rPr>
              <a:t>CS</a:t>
            </a:r>
            <a:r>
              <a:rPr lang="en-US" sz="2200" b="0" baseline="-25000" smtClean="0">
                <a:solidFill>
                  <a:schemeClr val="tx2"/>
                </a:solidFill>
                <a:sym typeface="Symbol" pitchFamily="18" charset="2"/>
              </a:rPr>
              <a:t>n</a:t>
            </a:r>
            <a:endParaRPr lang="en-US" sz="2200" b="0">
              <a:solidFill>
                <a:schemeClr val="tx2"/>
              </a:solidFill>
            </a:endParaRPr>
          </a:p>
          <a:p>
            <a:pPr marL="342900" indent="-342900">
              <a:spcBef>
                <a:spcPct val="20000"/>
              </a:spcBef>
              <a:buClr>
                <a:schemeClr val="tx2"/>
              </a:buClr>
              <a:buFont typeface="Wingdings" pitchFamily="2" charset="2"/>
              <a:buChar char="v"/>
            </a:pPr>
            <a:r>
              <a:rPr lang="en-US" sz="2400" b="0">
                <a:solidFill>
                  <a:schemeClr val="tx2"/>
                </a:solidFill>
              </a:rPr>
              <a:t>Giải mã đầy đủ</a:t>
            </a:r>
          </a:p>
          <a:p>
            <a:pPr marL="742950" lvl="1" indent="-285750">
              <a:spcBef>
                <a:spcPct val="20000"/>
              </a:spcBef>
              <a:buClr>
                <a:schemeClr val="accent1"/>
              </a:buClr>
              <a:buFont typeface="Wingdings" pitchFamily="2" charset="2"/>
              <a:buChar char="§"/>
            </a:pPr>
            <a:r>
              <a:rPr lang="en-US" sz="2200" b="0">
                <a:solidFill>
                  <a:schemeClr val="tx2"/>
                </a:solidFill>
              </a:rPr>
              <a:t>Sử dụng A</a:t>
            </a:r>
            <a:r>
              <a:rPr lang="en-US" sz="2200" b="0" baseline="-25000">
                <a:solidFill>
                  <a:schemeClr val="tx2"/>
                </a:solidFill>
              </a:rPr>
              <a:t>19</a:t>
            </a:r>
            <a:r>
              <a:rPr lang="en-US" sz="2200" b="0">
                <a:solidFill>
                  <a:schemeClr val="tx2"/>
                </a:solidFill>
              </a:rPr>
              <a:t>A</a:t>
            </a:r>
            <a:r>
              <a:rPr lang="en-US" sz="2200" b="0" baseline="-25000">
                <a:solidFill>
                  <a:schemeClr val="tx2"/>
                </a:solidFill>
              </a:rPr>
              <a:t>18</a:t>
            </a:r>
            <a:r>
              <a:rPr lang="en-US" sz="2200" b="0">
                <a:solidFill>
                  <a:schemeClr val="tx2"/>
                </a:solidFill>
              </a:rPr>
              <a:t>..</a:t>
            </a:r>
            <a:r>
              <a:rPr lang="en-US" sz="2200" b="0" smtClean="0">
                <a:solidFill>
                  <a:schemeClr val="tx2"/>
                </a:solidFill>
              </a:rPr>
              <a:t>A</a:t>
            </a:r>
            <a:r>
              <a:rPr lang="en-US" sz="2200" b="0" baseline="-25000" smtClean="0">
                <a:solidFill>
                  <a:schemeClr val="tx2"/>
                </a:solidFill>
              </a:rPr>
              <a:t>n</a:t>
            </a:r>
            <a:endParaRPr lang="en-US" sz="2200" b="0" smtClean="0">
              <a:solidFill>
                <a:schemeClr val="tx2"/>
              </a:solidFill>
            </a:endParaRPr>
          </a:p>
          <a:p>
            <a:pPr marL="742950" lvl="1" indent="-285750">
              <a:spcBef>
                <a:spcPct val="20000"/>
              </a:spcBef>
              <a:buClr>
                <a:schemeClr val="accent1"/>
              </a:buClr>
              <a:buFont typeface="Wingdings" pitchFamily="2" charset="2"/>
              <a:buChar char="§"/>
            </a:pPr>
            <a:r>
              <a:rPr lang="en-US" sz="2200" b="0" smtClean="0">
                <a:solidFill>
                  <a:schemeClr val="tx2"/>
                </a:solidFill>
              </a:rPr>
              <a:t>Tín hiệu đầu ra chọn duy nhất 1 mạch nhớ.</a:t>
            </a:r>
            <a:endParaRPr lang="en-US" sz="2200" b="0">
              <a:solidFill>
                <a:schemeClr val="tx2"/>
              </a:solidFill>
            </a:endParaRPr>
          </a:p>
          <a:p>
            <a:pPr marL="342900" indent="-342900">
              <a:spcBef>
                <a:spcPct val="20000"/>
              </a:spcBef>
              <a:buClr>
                <a:schemeClr val="tx2"/>
              </a:buClr>
              <a:buFont typeface="Wingdings" pitchFamily="2" charset="2"/>
              <a:buChar char="v"/>
            </a:pPr>
            <a:r>
              <a:rPr lang="en-US" sz="2400" b="0">
                <a:solidFill>
                  <a:schemeClr val="tx2"/>
                </a:solidFill>
              </a:rPr>
              <a:t>Giải mã rút gọn</a:t>
            </a:r>
          </a:p>
          <a:p>
            <a:pPr marL="742950" lvl="1" indent="-285750">
              <a:spcBef>
                <a:spcPct val="20000"/>
              </a:spcBef>
              <a:buClr>
                <a:schemeClr val="accent1"/>
              </a:buClr>
              <a:buFont typeface="Wingdings" pitchFamily="2" charset="2"/>
              <a:buChar char="§"/>
            </a:pPr>
            <a:r>
              <a:rPr lang="en-US" sz="2200" b="0">
                <a:solidFill>
                  <a:schemeClr val="tx2"/>
                </a:solidFill>
              </a:rPr>
              <a:t>Sử dụng A</a:t>
            </a:r>
            <a:r>
              <a:rPr lang="en-US" sz="2200" b="0" baseline="-25000">
                <a:solidFill>
                  <a:schemeClr val="tx2"/>
                </a:solidFill>
              </a:rPr>
              <a:t>19</a:t>
            </a:r>
            <a:r>
              <a:rPr lang="en-US" sz="2200" b="0">
                <a:solidFill>
                  <a:schemeClr val="tx2"/>
                </a:solidFill>
              </a:rPr>
              <a:t>A</a:t>
            </a:r>
            <a:r>
              <a:rPr lang="en-US" sz="2200" b="0" baseline="-25000">
                <a:solidFill>
                  <a:schemeClr val="tx2"/>
                </a:solidFill>
              </a:rPr>
              <a:t>18</a:t>
            </a:r>
            <a:r>
              <a:rPr lang="en-US" sz="2200" b="0">
                <a:solidFill>
                  <a:schemeClr val="tx2"/>
                </a:solidFill>
              </a:rPr>
              <a:t>..</a:t>
            </a:r>
            <a:r>
              <a:rPr lang="en-US" sz="2200" b="0" smtClean="0">
                <a:solidFill>
                  <a:schemeClr val="tx2"/>
                </a:solidFill>
              </a:rPr>
              <a:t>A</a:t>
            </a:r>
            <a:r>
              <a:rPr lang="en-US" sz="2200" b="0" baseline="-25000" smtClean="0">
                <a:solidFill>
                  <a:schemeClr val="tx2"/>
                </a:solidFill>
              </a:rPr>
              <a:t>m</a:t>
            </a:r>
            <a:r>
              <a:rPr lang="en-US" sz="2200" b="0" smtClean="0">
                <a:solidFill>
                  <a:schemeClr val="tx2"/>
                </a:solidFill>
              </a:rPr>
              <a:t>;m&gt;n</a:t>
            </a:r>
          </a:p>
          <a:p>
            <a:pPr marL="742950" lvl="1" indent="-285750">
              <a:spcBef>
                <a:spcPct val="20000"/>
              </a:spcBef>
              <a:buClr>
                <a:schemeClr val="accent1"/>
              </a:buClr>
              <a:buFont typeface="Wingdings" pitchFamily="2" charset="2"/>
              <a:buChar char="§"/>
            </a:pPr>
            <a:r>
              <a:rPr lang="en-US" sz="2200" b="0" smtClean="0">
                <a:solidFill>
                  <a:schemeClr val="tx2"/>
                </a:solidFill>
              </a:rPr>
              <a:t>Tín hiệu đầu ra có thể chọn nhiều hơn 1 mạch nhớ.</a:t>
            </a:r>
            <a:endParaRPr lang="en-US" sz="2200" b="0">
              <a:solidFill>
                <a:schemeClr val="tx2"/>
              </a:solidFill>
            </a:endParaRPr>
          </a:p>
          <a:p>
            <a:pPr marL="342900" indent="-342900">
              <a:spcBef>
                <a:spcPct val="20000"/>
              </a:spcBef>
              <a:buClr>
                <a:schemeClr val="tx2"/>
              </a:buClr>
              <a:buFont typeface="Wingdings" pitchFamily="2" charset="2"/>
              <a:buChar char="v"/>
            </a:pPr>
            <a:endParaRPr lang="en-US" sz="2400" b="0" baseline="-25000">
              <a:solidFill>
                <a:schemeClr val="tx2"/>
              </a:solidFill>
              <a:sym typeface="Symbol" pitchFamily="18" charset="2"/>
            </a:endParaRPr>
          </a:p>
          <a:p>
            <a:pPr marL="742950" lvl="1" indent="-285750">
              <a:spcBef>
                <a:spcPct val="20000"/>
              </a:spcBef>
              <a:buClr>
                <a:schemeClr val="accent1"/>
              </a:buClr>
              <a:buFont typeface="Wingdings" pitchFamily="2" charset="2"/>
              <a:buChar char="§"/>
            </a:pPr>
            <a:endParaRPr lang="en-US" sz="2200" b="0" baseline="-25000">
              <a:solidFill>
                <a:schemeClr val="tx2"/>
              </a:solidFill>
            </a:endParaRPr>
          </a:p>
        </p:txBody>
      </p:sp>
      <p:sp>
        <p:nvSpPr>
          <p:cNvPr id="5" name="Rectangle 4"/>
          <p:cNvSpPr/>
          <p:nvPr/>
        </p:nvSpPr>
        <p:spPr>
          <a:xfrm>
            <a:off x="6705600" y="1828800"/>
            <a:ext cx="17526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Arrow Connector 5"/>
          <p:cNvCxnSpPr/>
          <p:nvPr/>
        </p:nvCxnSpPr>
        <p:spPr>
          <a:xfrm>
            <a:off x="6248400" y="1981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534" name="TextBox 6"/>
          <p:cNvSpPr txBox="1">
            <a:spLocks noChangeArrowheads="1"/>
          </p:cNvSpPr>
          <p:nvPr/>
        </p:nvSpPr>
        <p:spPr bwMode="auto">
          <a:xfrm>
            <a:off x="5638800" y="17526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A</a:t>
            </a:r>
            <a:r>
              <a:rPr lang="en-US" baseline="-25000"/>
              <a:t>19</a:t>
            </a:r>
          </a:p>
        </p:txBody>
      </p:sp>
      <p:cxnSp>
        <p:nvCxnSpPr>
          <p:cNvPr id="8" name="Straight Arrow Connector 7"/>
          <p:cNvCxnSpPr/>
          <p:nvPr/>
        </p:nvCxnSpPr>
        <p:spPr>
          <a:xfrm>
            <a:off x="62484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536" name="TextBox 8"/>
          <p:cNvSpPr txBox="1">
            <a:spLocks noChangeArrowheads="1"/>
          </p:cNvSpPr>
          <p:nvPr/>
        </p:nvSpPr>
        <p:spPr bwMode="auto">
          <a:xfrm>
            <a:off x="5638800" y="2057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A</a:t>
            </a:r>
            <a:r>
              <a:rPr lang="en-US" baseline="-25000"/>
              <a:t>18</a:t>
            </a:r>
          </a:p>
        </p:txBody>
      </p:sp>
      <p:cxnSp>
        <p:nvCxnSpPr>
          <p:cNvPr id="10" name="Straight Arrow Connector 9"/>
          <p:cNvCxnSpPr/>
          <p:nvPr/>
        </p:nvCxnSpPr>
        <p:spPr>
          <a:xfrm>
            <a:off x="6248400" y="2590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538" name="TextBox 10"/>
          <p:cNvSpPr txBox="1">
            <a:spLocks noChangeArrowheads="1"/>
          </p:cNvSpPr>
          <p:nvPr/>
        </p:nvSpPr>
        <p:spPr bwMode="auto">
          <a:xfrm>
            <a:off x="5638800" y="23622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A</a:t>
            </a:r>
            <a:r>
              <a:rPr lang="en-US" baseline="-25000"/>
              <a:t>17</a:t>
            </a:r>
          </a:p>
        </p:txBody>
      </p:sp>
      <p:cxnSp>
        <p:nvCxnSpPr>
          <p:cNvPr id="12" name="Straight Arrow Connector 11"/>
          <p:cNvCxnSpPr/>
          <p:nvPr/>
        </p:nvCxnSpPr>
        <p:spPr>
          <a:xfrm>
            <a:off x="62484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540" name="TextBox 12"/>
          <p:cNvSpPr txBox="1">
            <a:spLocks noChangeArrowheads="1"/>
          </p:cNvSpPr>
          <p:nvPr/>
        </p:nvSpPr>
        <p:spPr bwMode="auto">
          <a:xfrm>
            <a:off x="5715000" y="3200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A</a:t>
            </a:r>
            <a:r>
              <a:rPr lang="en-US" baseline="-25000"/>
              <a:t>n</a:t>
            </a:r>
          </a:p>
        </p:txBody>
      </p:sp>
      <p:cxnSp>
        <p:nvCxnSpPr>
          <p:cNvPr id="24" name="Straight Arrow Connector 23"/>
          <p:cNvCxnSpPr/>
          <p:nvPr/>
        </p:nvCxnSpPr>
        <p:spPr>
          <a:xfrm>
            <a:off x="8458200" y="1981200"/>
            <a:ext cx="45720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458200" y="2362200"/>
            <a:ext cx="45720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458200" y="2971800"/>
            <a:ext cx="45720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2544" name="TextBox 31"/>
          <p:cNvSpPr txBox="1">
            <a:spLocks noChangeArrowheads="1"/>
          </p:cNvSpPr>
          <p:nvPr/>
        </p:nvSpPr>
        <p:spPr bwMode="auto">
          <a:xfrm>
            <a:off x="5638800" y="4114800"/>
            <a:ext cx="685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en-AU" baseline="-25000"/>
          </a:p>
        </p:txBody>
      </p:sp>
      <p:sp>
        <p:nvSpPr>
          <p:cNvPr id="40" name="Right Arrow 39"/>
          <p:cNvSpPr/>
          <p:nvPr/>
        </p:nvSpPr>
        <p:spPr>
          <a:xfrm>
            <a:off x="5943600" y="42672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46" name="TextBox 40"/>
          <p:cNvSpPr txBox="1">
            <a:spLocks noChangeArrowheads="1"/>
          </p:cNvSpPr>
          <p:nvPr/>
        </p:nvSpPr>
        <p:spPr bwMode="auto">
          <a:xfrm>
            <a:off x="5278438" y="4838700"/>
            <a:ext cx="1371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Các tín hiệu điều khiển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 y="762000"/>
            <a:ext cx="8909050" cy="522288"/>
          </a:xfrm>
        </p:spPr>
        <p:txBody>
          <a:bodyPr/>
          <a:lstStyle/>
          <a:p>
            <a:pPr eaLnBrk="1" hangingPunct="1"/>
            <a:r>
              <a:rPr lang="en-AU" smtClean="0"/>
              <a:t>4.3.2 </a:t>
            </a:r>
            <a:r>
              <a:rPr lang="en-US" smtClean="0"/>
              <a:t>Giải mã đ.c b.nhớ sử dụng mạch lôgic cơ bản</a:t>
            </a:r>
            <a:endParaRPr lang="en-AU" smtClean="0"/>
          </a:p>
        </p:txBody>
      </p:sp>
      <p:sp>
        <p:nvSpPr>
          <p:cNvPr id="23555" name="Content Placeholder 2"/>
          <p:cNvSpPr>
            <a:spLocks/>
          </p:cNvSpPr>
          <p:nvPr/>
        </p:nvSpPr>
        <p:spPr bwMode="auto">
          <a:xfrm>
            <a:off x="457200" y="1371600"/>
            <a:ext cx="82296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Font typeface="Wingdings" pitchFamily="2" charset="2"/>
              <a:buChar char="v"/>
            </a:pPr>
            <a:r>
              <a:rPr lang="en-US" sz="2400" b="0" smtClean="0">
                <a:solidFill>
                  <a:schemeClr val="tx2"/>
                </a:solidFill>
              </a:rPr>
              <a:t>Chíp </a:t>
            </a:r>
            <a:r>
              <a:rPr lang="en-US" sz="2400" b="0">
                <a:solidFill>
                  <a:schemeClr val="tx2"/>
                </a:solidFill>
              </a:rPr>
              <a:t>nhớ ROM 2K</a:t>
            </a:r>
            <a:r>
              <a:rPr lang="en-US" sz="2400" b="0">
                <a:solidFill>
                  <a:schemeClr val="tx2"/>
                </a:solidFill>
                <a:sym typeface="Symbol" pitchFamily="18" charset="2"/>
              </a:rPr>
              <a:t>8 </a:t>
            </a:r>
          </a:p>
          <a:p>
            <a:pPr marL="342900" indent="-342900">
              <a:spcBef>
                <a:spcPct val="20000"/>
              </a:spcBef>
              <a:buClr>
                <a:schemeClr val="accent1"/>
              </a:buClr>
              <a:buFont typeface="Wingdings" pitchFamily="2" charset="2"/>
              <a:buChar char="v"/>
            </a:pPr>
            <a:r>
              <a:rPr lang="en-US" sz="2400" b="0">
                <a:solidFill>
                  <a:schemeClr val="tx2"/>
                </a:solidFill>
                <a:sym typeface="Symbol" pitchFamily="18" charset="2"/>
              </a:rPr>
              <a:t>Khoảng</a:t>
            </a:r>
            <a:r>
              <a:rPr lang="en-US" sz="2200" b="0" smtClean="0">
                <a:solidFill>
                  <a:schemeClr val="tx2"/>
                </a:solidFill>
                <a:sym typeface="Symbol" pitchFamily="18" charset="2"/>
              </a:rPr>
              <a:t> địa </a:t>
            </a:r>
            <a:r>
              <a:rPr lang="en-US" sz="2200" b="0">
                <a:solidFill>
                  <a:schemeClr val="tx2"/>
                </a:solidFill>
                <a:sym typeface="Symbol" pitchFamily="18" charset="2"/>
              </a:rPr>
              <a:t>chỉ cấp: FF800FFFFF</a:t>
            </a:r>
          </a:p>
          <a:p>
            <a:pPr marL="342900" indent="-342900">
              <a:spcBef>
                <a:spcPct val="20000"/>
              </a:spcBef>
              <a:buClr>
                <a:schemeClr val="tx2"/>
              </a:buClr>
              <a:buFont typeface="Wingdings" pitchFamily="2" charset="2"/>
              <a:buChar char="v"/>
            </a:pPr>
            <a:r>
              <a:rPr lang="en-US" sz="2400" b="0" smtClean="0">
                <a:solidFill>
                  <a:schemeClr val="tx2"/>
                </a:solidFill>
              </a:rPr>
              <a:t>Tín hiệu địa chỉ dùng để địa chỉ hóa các ô nhớ trong chip ROM 2K: 11bit (A</a:t>
            </a:r>
            <a:r>
              <a:rPr lang="en-US" sz="2400" b="0" baseline="-25000" smtClean="0">
                <a:solidFill>
                  <a:schemeClr val="tx2"/>
                </a:solidFill>
              </a:rPr>
              <a:t>0</a:t>
            </a:r>
            <a:r>
              <a:rPr lang="en-US" sz="2400" b="0" smtClean="0">
                <a:solidFill>
                  <a:schemeClr val="tx2"/>
                </a:solidFill>
              </a:rPr>
              <a:t>-A</a:t>
            </a:r>
            <a:r>
              <a:rPr lang="en-US" sz="2400" b="0" baseline="-25000" smtClean="0">
                <a:solidFill>
                  <a:schemeClr val="tx2"/>
                </a:solidFill>
              </a:rPr>
              <a:t>10</a:t>
            </a:r>
            <a:r>
              <a:rPr lang="en-US" sz="2400" b="0" smtClean="0">
                <a:solidFill>
                  <a:schemeClr val="tx2"/>
                </a:solidFill>
              </a:rPr>
              <a:t>).</a:t>
            </a:r>
          </a:p>
          <a:p>
            <a:pPr marL="342900" indent="-342900">
              <a:spcBef>
                <a:spcPct val="20000"/>
              </a:spcBef>
              <a:buClr>
                <a:schemeClr val="tx2"/>
              </a:buClr>
              <a:buFont typeface="Wingdings" pitchFamily="2" charset="2"/>
              <a:buChar char="v"/>
            </a:pPr>
            <a:r>
              <a:rPr lang="en-US" sz="2400" b="0" smtClean="0">
                <a:solidFill>
                  <a:schemeClr val="tx2"/>
                </a:solidFill>
              </a:rPr>
              <a:t>Tín </a:t>
            </a:r>
            <a:r>
              <a:rPr lang="en-US" sz="2400" b="0">
                <a:solidFill>
                  <a:schemeClr val="tx2"/>
                </a:solidFill>
              </a:rPr>
              <a:t>hiệu địa chỉ dùng </a:t>
            </a:r>
            <a:r>
              <a:rPr lang="en-US" sz="2400" b="0" smtClean="0">
                <a:solidFill>
                  <a:schemeClr val="tx2"/>
                </a:solidFill>
              </a:rPr>
              <a:t>để chọn </a:t>
            </a:r>
            <a:r>
              <a:rPr lang="en-US" sz="2400" b="0">
                <a:solidFill>
                  <a:schemeClr val="tx2"/>
                </a:solidFill>
              </a:rPr>
              <a:t>chíp</a:t>
            </a:r>
          </a:p>
          <a:p>
            <a:pPr marL="742950" lvl="1" indent="-285750">
              <a:spcBef>
                <a:spcPct val="20000"/>
              </a:spcBef>
              <a:buClr>
                <a:schemeClr val="accent1"/>
              </a:buClr>
              <a:buFont typeface="Wingdings" pitchFamily="2" charset="2"/>
              <a:buChar char="§"/>
            </a:pPr>
            <a:r>
              <a:rPr lang="en-US" sz="2200" b="0">
                <a:solidFill>
                  <a:schemeClr val="tx2"/>
                </a:solidFill>
              </a:rPr>
              <a:t>A</a:t>
            </a:r>
            <a:r>
              <a:rPr lang="en-US" sz="2200" b="0" baseline="-25000">
                <a:solidFill>
                  <a:schemeClr val="tx2"/>
                </a:solidFill>
              </a:rPr>
              <a:t>19</a:t>
            </a:r>
            <a:r>
              <a:rPr lang="en-US" sz="2200" b="0">
                <a:solidFill>
                  <a:schemeClr val="tx2"/>
                </a:solidFill>
              </a:rPr>
              <a:t>…A</a:t>
            </a:r>
            <a:r>
              <a:rPr lang="en-US" sz="2200" b="0" baseline="-25000">
                <a:solidFill>
                  <a:schemeClr val="tx2"/>
                </a:solidFill>
              </a:rPr>
              <a:t>16</a:t>
            </a:r>
            <a:r>
              <a:rPr lang="en-US" sz="2200" b="0">
                <a:solidFill>
                  <a:schemeClr val="tx2"/>
                </a:solidFill>
              </a:rPr>
              <a:t>A</a:t>
            </a:r>
            <a:r>
              <a:rPr lang="en-US" sz="2200" b="0" baseline="-25000">
                <a:solidFill>
                  <a:schemeClr val="tx2"/>
                </a:solidFill>
              </a:rPr>
              <a:t>15</a:t>
            </a:r>
            <a:r>
              <a:rPr lang="en-US" sz="2200" b="0">
                <a:solidFill>
                  <a:schemeClr val="tx2"/>
                </a:solidFill>
              </a:rPr>
              <a:t>A</a:t>
            </a:r>
            <a:r>
              <a:rPr lang="en-US" sz="2200" b="0" baseline="-25000">
                <a:solidFill>
                  <a:schemeClr val="tx2"/>
                </a:solidFill>
              </a:rPr>
              <a:t>12</a:t>
            </a:r>
            <a:r>
              <a:rPr lang="en-US" sz="2200" b="0">
                <a:solidFill>
                  <a:schemeClr val="tx2"/>
                </a:solidFill>
              </a:rPr>
              <a:t>A</a:t>
            </a:r>
            <a:r>
              <a:rPr lang="en-US" sz="2200" b="0" baseline="-25000">
                <a:solidFill>
                  <a:schemeClr val="tx2"/>
                </a:solidFill>
              </a:rPr>
              <a:t>11 </a:t>
            </a:r>
          </a:p>
          <a:p>
            <a:pPr marL="742950" lvl="1" indent="-285750">
              <a:spcBef>
                <a:spcPct val="20000"/>
              </a:spcBef>
              <a:buClr>
                <a:schemeClr val="accent1"/>
              </a:buClr>
              <a:buFont typeface="Wingdings" pitchFamily="2" charset="2"/>
              <a:buChar char="§"/>
            </a:pPr>
            <a:r>
              <a:rPr lang="en-US" sz="2200" b="0">
                <a:solidFill>
                  <a:schemeClr val="tx2"/>
                </a:solidFill>
              </a:rPr>
              <a:t>1111 1111 1000 0000 0000 </a:t>
            </a:r>
            <a:r>
              <a:rPr lang="en-US" sz="2200" b="0">
                <a:solidFill>
                  <a:schemeClr val="tx2"/>
                </a:solidFill>
                <a:sym typeface="Symbol" pitchFamily="18" charset="2"/>
              </a:rPr>
              <a:t> 1111 1111 1111 1111 1111</a:t>
            </a:r>
            <a:endParaRPr lang="en-US" sz="2200" b="0">
              <a:solidFill>
                <a:schemeClr val="tx2"/>
              </a:solidFill>
            </a:endParaRPr>
          </a:p>
          <a:p>
            <a:pPr marL="742950" lvl="1" indent="-285750">
              <a:spcBef>
                <a:spcPct val="20000"/>
              </a:spcBef>
              <a:buClr>
                <a:schemeClr val="accent1"/>
              </a:buClr>
              <a:buFont typeface="Wingdings" pitchFamily="2" charset="2"/>
              <a:buChar char="§"/>
            </a:pPr>
            <a:endParaRPr lang="en-US" sz="2200" b="0">
              <a:solidFill>
                <a:schemeClr val="tx2"/>
              </a:solidFill>
            </a:endParaRPr>
          </a:p>
          <a:p>
            <a:pPr marL="742950" lvl="1" indent="-285750">
              <a:spcBef>
                <a:spcPct val="20000"/>
              </a:spcBef>
              <a:buClr>
                <a:schemeClr val="accent1"/>
              </a:buClr>
              <a:buFont typeface="Wingdings" pitchFamily="2" charset="2"/>
              <a:buChar char="§"/>
            </a:pPr>
            <a:endParaRPr lang="en-US" sz="2200" b="0">
              <a:solidFill>
                <a:schemeClr val="tx2"/>
              </a:solidFill>
            </a:endParaRPr>
          </a:p>
          <a:p>
            <a:pPr marL="342900" indent="-342900">
              <a:spcBef>
                <a:spcPct val="20000"/>
              </a:spcBef>
              <a:buClr>
                <a:schemeClr val="tx2"/>
              </a:buClr>
              <a:buFont typeface="Wingdings" pitchFamily="2" charset="2"/>
              <a:buChar char="v"/>
            </a:pPr>
            <a:r>
              <a:rPr lang="en-US" sz="2400" b="0">
                <a:solidFill>
                  <a:schemeClr val="tx2"/>
                </a:solidFill>
              </a:rPr>
              <a:t>CS = RD OR </a:t>
            </a:r>
            <a:r>
              <a:rPr lang="en-US" sz="2400" b="0" smtClean="0">
                <a:solidFill>
                  <a:schemeClr val="tx2"/>
                </a:solidFill>
              </a:rPr>
              <a:t>NOT((A</a:t>
            </a:r>
            <a:r>
              <a:rPr lang="en-US" sz="2400" b="0" baseline="-25000" smtClean="0">
                <a:solidFill>
                  <a:schemeClr val="tx2"/>
                </a:solidFill>
              </a:rPr>
              <a:t>19</a:t>
            </a:r>
            <a:r>
              <a:rPr lang="en-US" sz="2400" b="0" smtClean="0">
                <a:solidFill>
                  <a:schemeClr val="tx2"/>
                </a:solidFill>
              </a:rPr>
              <a:t>…A</a:t>
            </a:r>
            <a:r>
              <a:rPr lang="en-US" sz="2400" b="0" baseline="-25000" smtClean="0">
                <a:solidFill>
                  <a:schemeClr val="tx2"/>
                </a:solidFill>
              </a:rPr>
              <a:t>16</a:t>
            </a:r>
            <a:r>
              <a:rPr lang="en-US" sz="2400" b="0" smtClean="0">
                <a:solidFill>
                  <a:schemeClr val="tx2"/>
                </a:solidFill>
              </a:rPr>
              <a:t>A</a:t>
            </a:r>
            <a:r>
              <a:rPr lang="en-US" sz="2400" b="0" baseline="-25000" smtClean="0">
                <a:solidFill>
                  <a:schemeClr val="tx2"/>
                </a:solidFill>
              </a:rPr>
              <a:t>15</a:t>
            </a:r>
            <a:r>
              <a:rPr lang="en-US" sz="2400" b="0" smtClean="0">
                <a:solidFill>
                  <a:schemeClr val="tx2"/>
                </a:solidFill>
              </a:rPr>
              <a:t>A</a:t>
            </a:r>
            <a:r>
              <a:rPr lang="en-US" sz="2400" b="0" baseline="-25000" smtClean="0">
                <a:solidFill>
                  <a:schemeClr val="tx2"/>
                </a:solidFill>
              </a:rPr>
              <a:t>12</a:t>
            </a:r>
            <a:r>
              <a:rPr lang="en-US" sz="2400" b="0" smtClean="0">
                <a:solidFill>
                  <a:schemeClr val="tx2"/>
                </a:solidFill>
              </a:rPr>
              <a:t>A</a:t>
            </a:r>
            <a:r>
              <a:rPr lang="en-US" sz="2400" b="0" baseline="-25000" smtClean="0">
                <a:solidFill>
                  <a:schemeClr val="tx2"/>
                </a:solidFill>
              </a:rPr>
              <a:t>11</a:t>
            </a:r>
            <a:r>
              <a:rPr lang="en-US" sz="2400" b="0" smtClean="0">
                <a:solidFill>
                  <a:schemeClr val="tx2"/>
                </a:solidFill>
              </a:rPr>
              <a:t>)AND(IO/M))</a:t>
            </a:r>
            <a:endParaRPr lang="en-US" sz="2400" b="0">
              <a:solidFill>
                <a:schemeClr val="tx2"/>
              </a:solidFill>
            </a:endParaRPr>
          </a:p>
        </p:txBody>
      </p:sp>
      <p:grpSp>
        <p:nvGrpSpPr>
          <p:cNvPr id="2" name="Group 1"/>
          <p:cNvGrpSpPr/>
          <p:nvPr/>
        </p:nvGrpSpPr>
        <p:grpSpPr>
          <a:xfrm>
            <a:off x="1333500" y="4191000"/>
            <a:ext cx="1435100" cy="762000"/>
            <a:chOff x="1333500" y="4191000"/>
            <a:chExt cx="1435100" cy="762000"/>
          </a:xfrm>
        </p:grpSpPr>
        <p:sp>
          <p:nvSpPr>
            <p:cNvPr id="4" name="Left Brace 3"/>
            <p:cNvSpPr/>
            <p:nvPr/>
          </p:nvSpPr>
          <p:spPr>
            <a:xfrm rot="16200000">
              <a:off x="1892300" y="3632200"/>
              <a:ext cx="266700" cy="1384300"/>
            </a:xfrm>
            <a:prstGeom prst="leftBrace">
              <a:avLst>
                <a:gd name="adj1" fmla="val 833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3557" name="TextBox 4"/>
            <p:cNvSpPr txBox="1">
              <a:spLocks noChangeArrowheads="1"/>
            </p:cNvSpPr>
            <p:nvPr/>
          </p:nvSpPr>
          <p:spPr bwMode="auto">
            <a:xfrm>
              <a:off x="1397000" y="45720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NOT AND</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6200" y="762000"/>
            <a:ext cx="8909050" cy="522288"/>
          </a:xfrm>
        </p:spPr>
        <p:txBody>
          <a:bodyPr/>
          <a:lstStyle/>
          <a:p>
            <a:pPr eaLnBrk="1" hangingPunct="1"/>
            <a:r>
              <a:rPr lang="en-AU" smtClean="0"/>
              <a:t>4.3.2 </a:t>
            </a:r>
            <a:r>
              <a:rPr lang="en-US"/>
              <a:t>Giải mã đ.c b.nhớ sử dụng mạch lôgic cơ bản</a:t>
            </a:r>
            <a:endParaRPr lang="en-AU" smtClean="0"/>
          </a:p>
        </p:txBody>
      </p:sp>
      <p:pic>
        <p:nvPicPr>
          <p:cNvPr id="2457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1219200"/>
            <a:ext cx="7839075"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8902700" cy="522288"/>
          </a:xfrm>
        </p:spPr>
        <p:txBody>
          <a:bodyPr/>
          <a:lstStyle/>
          <a:p>
            <a:r>
              <a:rPr lang="en-AU" smtClean="0"/>
              <a:t>4.3.2 </a:t>
            </a:r>
            <a:r>
              <a:rPr lang="en-US"/>
              <a:t>Giải mã đ.c b.nhớ sử dụng mạch lôgic cơ bản</a:t>
            </a:r>
            <a:endParaRPr lang="en-AU"/>
          </a:p>
        </p:txBody>
      </p:sp>
      <p:sp>
        <p:nvSpPr>
          <p:cNvPr id="3" name="Content Placeholder 2"/>
          <p:cNvSpPr>
            <a:spLocks noGrp="1"/>
          </p:cNvSpPr>
          <p:nvPr>
            <p:ph idx="1"/>
          </p:nvPr>
        </p:nvSpPr>
        <p:spPr/>
        <p:txBody>
          <a:bodyPr/>
          <a:lstStyle/>
          <a:p>
            <a:r>
              <a:rPr lang="en-AU" smtClean="0"/>
              <a:t>Ưu điểm</a:t>
            </a:r>
          </a:p>
          <a:p>
            <a:pPr lvl="1"/>
            <a:r>
              <a:rPr lang="en-AU" smtClean="0"/>
              <a:t>Cho phép tạo mạch giải mã đầy đủ</a:t>
            </a:r>
          </a:p>
          <a:p>
            <a:pPr lvl="1"/>
            <a:r>
              <a:rPr lang="en-AU" smtClean="0"/>
              <a:t>Tương đối đơn giản rẻ tiền khi chỉ cần 1 hoặc ít đầu ra.</a:t>
            </a:r>
          </a:p>
          <a:p>
            <a:r>
              <a:rPr lang="en-AU" smtClean="0"/>
              <a:t>Nhược điểm:</a:t>
            </a:r>
          </a:p>
          <a:p>
            <a:pPr lvl="1"/>
            <a:r>
              <a:rPr lang="en-AU" smtClean="0"/>
              <a:t>Cồng kềnh khi cần giải mã cho nhiều đầu ra do số mạch tăng nhanh.</a:t>
            </a:r>
            <a:endParaRPr lang="en-AU"/>
          </a:p>
        </p:txBody>
      </p:sp>
    </p:spTree>
    <p:extLst>
      <p:ext uri="{BB962C8B-B14F-4D97-AF65-F5344CB8AC3E}">
        <p14:creationId xmlns:p14="http://schemas.microsoft.com/office/powerpoint/2010/main" val="2826934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AU" smtClean="0"/>
              <a:t>4.3.2 </a:t>
            </a:r>
            <a:r>
              <a:rPr lang="en-US" smtClean="0"/>
              <a:t>Giải mã đ.c b.nhớ sử dụng mạch tích hợp</a:t>
            </a:r>
            <a:endParaRPr lang="en-AU" smtClean="0"/>
          </a:p>
        </p:txBody>
      </p:sp>
      <p:sp>
        <p:nvSpPr>
          <p:cNvPr id="25603" name="Content Placeholder 2"/>
          <p:cNvSpPr>
            <a:spLocks/>
          </p:cNvSpPr>
          <p:nvPr/>
        </p:nvSpPr>
        <p:spPr bwMode="auto">
          <a:xfrm>
            <a:off x="457200" y="1447800"/>
            <a:ext cx="4267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Font typeface="Wingdings" pitchFamily="2" charset="2"/>
              <a:buChar char="v"/>
            </a:pPr>
            <a:r>
              <a:rPr lang="en-US" sz="2400" b="0">
                <a:solidFill>
                  <a:schemeClr val="tx2"/>
                </a:solidFill>
              </a:rPr>
              <a:t>74-138 mạch giải mã 3</a:t>
            </a:r>
            <a:r>
              <a:rPr lang="en-US" sz="2400" b="0">
                <a:solidFill>
                  <a:schemeClr val="tx2"/>
                </a:solidFill>
                <a:sym typeface="Symbol" pitchFamily="18" charset="2"/>
              </a:rPr>
              <a:t>8</a:t>
            </a:r>
          </a:p>
          <a:p>
            <a:pPr marL="342900" indent="-342900">
              <a:spcBef>
                <a:spcPct val="20000"/>
              </a:spcBef>
              <a:buClr>
                <a:schemeClr val="tx2"/>
              </a:buClr>
              <a:buFont typeface="Wingdings" pitchFamily="2" charset="2"/>
              <a:buChar char="v"/>
            </a:pPr>
            <a:r>
              <a:rPr lang="en-US" sz="2400" b="0">
                <a:solidFill>
                  <a:schemeClr val="tx2"/>
                </a:solidFill>
                <a:sym typeface="Symbol" pitchFamily="18" charset="2"/>
              </a:rPr>
              <a:t>74-139 mạch giải mã </a:t>
            </a:r>
            <a:r>
              <a:rPr lang="en-US" sz="2400" b="0">
                <a:solidFill>
                  <a:schemeClr val="tx2"/>
                </a:solidFill>
              </a:rPr>
              <a:t>2</a:t>
            </a:r>
            <a:r>
              <a:rPr lang="en-US" sz="2400" b="0">
                <a:solidFill>
                  <a:schemeClr val="tx2"/>
                </a:solidFill>
                <a:sym typeface="Symbol" pitchFamily="18" charset="2"/>
              </a:rPr>
              <a:t>4</a:t>
            </a:r>
            <a:endParaRPr lang="en-US" sz="2400" b="0">
              <a:solidFill>
                <a:schemeClr val="tx2"/>
              </a:solidFill>
            </a:endParaRPr>
          </a:p>
        </p:txBody>
      </p:sp>
      <p:pic>
        <p:nvPicPr>
          <p:cNvPr id="256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447800"/>
            <a:ext cx="4495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86200"/>
            <a:ext cx="395287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AU" smtClean="0"/>
              <a:t>4.3.2 </a:t>
            </a:r>
            <a:r>
              <a:rPr lang="en-US"/>
              <a:t>Giải mã đ.c b.nhớ sử dụng mạch tích hợp</a:t>
            </a:r>
            <a:endParaRPr lang="en-AU" smtClean="0"/>
          </a:p>
        </p:txBody>
      </p:sp>
      <p:sp>
        <p:nvSpPr>
          <p:cNvPr id="26627" name="Content Placeholder 2"/>
          <p:cNvSpPr>
            <a:spLocks/>
          </p:cNvSpPr>
          <p:nvPr/>
        </p:nvSpPr>
        <p:spPr bwMode="auto">
          <a:xfrm>
            <a:off x="457200" y="1447800"/>
            <a:ext cx="3429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Font typeface="Wingdings" pitchFamily="2" charset="2"/>
              <a:buChar char="v"/>
            </a:pPr>
            <a:r>
              <a:rPr lang="en-US" sz="2400" b="0">
                <a:solidFill>
                  <a:schemeClr val="tx2"/>
                </a:solidFill>
              </a:rPr>
              <a:t>Bảng dữ liệu mạch giải mã 74LS138</a:t>
            </a:r>
            <a:endParaRPr lang="en-US" sz="2400" b="0">
              <a:solidFill>
                <a:schemeClr val="tx2"/>
              </a:solidFill>
              <a:sym typeface="Symbol" pitchFamily="18" charset="2"/>
            </a:endParaRPr>
          </a:p>
        </p:txBody>
      </p:sp>
      <p:pic>
        <p:nvPicPr>
          <p:cNvPr id="266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524000"/>
            <a:ext cx="45243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311400"/>
            <a:ext cx="1981200" cy="3909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4.3.2 </a:t>
            </a:r>
            <a:r>
              <a:rPr lang="en-US"/>
              <a:t>Giải mã đ.c b.nhớ sử dụng mạch tích hợp</a:t>
            </a:r>
            <a:endParaRPr lang="en-AU"/>
          </a:p>
        </p:txBody>
      </p:sp>
      <p:sp>
        <p:nvSpPr>
          <p:cNvPr id="3" name="Content Placeholder 2"/>
          <p:cNvSpPr>
            <a:spLocks noGrp="1"/>
          </p:cNvSpPr>
          <p:nvPr>
            <p:ph idx="1"/>
          </p:nvPr>
        </p:nvSpPr>
        <p:spPr>
          <a:xfrm>
            <a:off x="228600" y="1371600"/>
            <a:ext cx="8686800" cy="4754563"/>
          </a:xfrm>
        </p:spPr>
        <p:txBody>
          <a:bodyPr/>
          <a:lstStyle/>
          <a:p>
            <a:r>
              <a:rPr lang="en-US"/>
              <a:t>Chíp nhớ </a:t>
            </a:r>
            <a:r>
              <a:rPr lang="en-US" smtClean="0"/>
              <a:t>EPROM 4K</a:t>
            </a:r>
            <a:r>
              <a:rPr lang="en-US">
                <a:sym typeface="Symbol" pitchFamily="18" charset="2"/>
              </a:rPr>
              <a:t></a:t>
            </a:r>
            <a:r>
              <a:rPr lang="en-US" smtClean="0">
                <a:sym typeface="Symbol" pitchFamily="18" charset="2"/>
              </a:rPr>
              <a:t>8</a:t>
            </a:r>
          </a:p>
          <a:p>
            <a:pPr>
              <a:buClr>
                <a:schemeClr val="accent1"/>
              </a:buClr>
            </a:pPr>
            <a:r>
              <a:rPr lang="en-US" smtClean="0">
                <a:sym typeface="Symbol" pitchFamily="18" charset="2"/>
              </a:rPr>
              <a:t>Khoảng</a:t>
            </a:r>
            <a:r>
              <a:rPr lang="en-US" sz="2200" smtClean="0">
                <a:sym typeface="Symbol" pitchFamily="18" charset="2"/>
              </a:rPr>
              <a:t> địa chỉ cấp: F8000FFFFF (32KB)</a:t>
            </a:r>
          </a:p>
          <a:p>
            <a:r>
              <a:rPr lang="en-US" smtClean="0"/>
              <a:t>Tín </a:t>
            </a:r>
            <a:r>
              <a:rPr lang="en-US"/>
              <a:t>hiệu địa chỉ dùng để địa chỉ hóa các ô nhớ trong chip </a:t>
            </a:r>
            <a:r>
              <a:rPr lang="en-US" smtClean="0"/>
              <a:t>EPROM 4K</a:t>
            </a:r>
            <a:r>
              <a:rPr lang="en-US"/>
              <a:t>: </a:t>
            </a:r>
            <a:r>
              <a:rPr lang="en-US" smtClean="0"/>
              <a:t>12bit </a:t>
            </a:r>
            <a:r>
              <a:rPr lang="en-US"/>
              <a:t>(</a:t>
            </a:r>
            <a:r>
              <a:rPr lang="en-US" smtClean="0"/>
              <a:t>A</a:t>
            </a:r>
            <a:r>
              <a:rPr lang="en-US" baseline="-25000" smtClean="0"/>
              <a:t>0</a:t>
            </a:r>
            <a:r>
              <a:rPr lang="en-US" smtClean="0"/>
              <a:t>-A</a:t>
            </a:r>
            <a:r>
              <a:rPr lang="en-US" baseline="-25000" smtClean="0"/>
              <a:t>11</a:t>
            </a:r>
            <a:r>
              <a:rPr lang="en-US" smtClean="0"/>
              <a:t>).</a:t>
            </a:r>
            <a:endParaRPr lang="en-US"/>
          </a:p>
          <a:p>
            <a:r>
              <a:rPr lang="en-US"/>
              <a:t>Tín hiệu địa chỉ dùng để chọn </a:t>
            </a:r>
            <a:r>
              <a:rPr lang="en-US" smtClean="0"/>
              <a:t>chíp: A</a:t>
            </a:r>
            <a:r>
              <a:rPr lang="en-US" baseline="-25000" smtClean="0"/>
              <a:t>19</a:t>
            </a:r>
            <a:r>
              <a:rPr lang="en-US" smtClean="0"/>
              <a:t>…A</a:t>
            </a:r>
            <a:r>
              <a:rPr lang="en-US" baseline="-25000" smtClean="0"/>
              <a:t>16</a:t>
            </a:r>
            <a:r>
              <a:rPr lang="en-US" smtClean="0"/>
              <a:t>A</a:t>
            </a:r>
            <a:r>
              <a:rPr lang="en-US" baseline="-25000" smtClean="0"/>
              <a:t>15</a:t>
            </a:r>
            <a:r>
              <a:rPr lang="en-US" smtClean="0"/>
              <a:t>…..A</a:t>
            </a:r>
            <a:r>
              <a:rPr lang="en-US" baseline="-25000" smtClean="0"/>
              <a:t>12</a:t>
            </a:r>
          </a:p>
          <a:p>
            <a:pPr lvl="1"/>
            <a:r>
              <a:rPr lang="en-AU" sz="2000" smtClean="0"/>
              <a:t>Các tín hiệu địa chỉ </a:t>
            </a:r>
            <a:r>
              <a:rPr lang="en-US" sz="2000" smtClean="0"/>
              <a:t>A</a:t>
            </a:r>
            <a:r>
              <a:rPr lang="en-US" sz="2000" baseline="-25000" smtClean="0"/>
              <a:t>12</a:t>
            </a:r>
            <a:r>
              <a:rPr lang="en-US" sz="2000" smtClean="0"/>
              <a:t>A</a:t>
            </a:r>
            <a:r>
              <a:rPr lang="en-US" sz="2000" baseline="-25000" smtClean="0"/>
              <a:t>13</a:t>
            </a:r>
            <a:r>
              <a:rPr lang="en-US" sz="2000" smtClean="0"/>
              <a:t>A</a:t>
            </a:r>
            <a:r>
              <a:rPr lang="en-US" sz="2000" baseline="-25000" smtClean="0"/>
              <a:t>14</a:t>
            </a:r>
            <a:r>
              <a:rPr lang="en-US" sz="2000" smtClean="0"/>
              <a:t> thay đổi</a:t>
            </a:r>
            <a:r>
              <a:rPr lang="en-AU" sz="2000" smtClean="0"/>
              <a:t>, còn các tín hiệu A</a:t>
            </a:r>
            <a:r>
              <a:rPr lang="en-AU" sz="2000" baseline="-25000" smtClean="0"/>
              <a:t>15</a:t>
            </a:r>
            <a:r>
              <a:rPr lang="en-AU" sz="2000" smtClean="0"/>
              <a:t>-A</a:t>
            </a:r>
            <a:r>
              <a:rPr lang="en-AU" sz="2000" baseline="-25000" smtClean="0"/>
              <a:t>19</a:t>
            </a:r>
            <a:r>
              <a:rPr lang="en-AU" sz="2000" smtClean="0"/>
              <a:t> không thay đổi và luôn bằng 1.</a:t>
            </a:r>
          </a:p>
          <a:p>
            <a:pPr marL="457200" lvl="1" indent="0">
              <a:buNone/>
            </a:pPr>
            <a:r>
              <a:rPr lang="en-AU" sz="2000" smtClean="0">
                <a:sym typeface="Wingdings" pitchFamily="2" charset="2"/>
              </a:rPr>
              <a:t> </a:t>
            </a:r>
            <a:r>
              <a:rPr lang="en-US" sz="2000"/>
              <a:t>A</a:t>
            </a:r>
            <a:r>
              <a:rPr lang="en-US" sz="2000" baseline="-25000"/>
              <a:t>12</a:t>
            </a:r>
            <a:r>
              <a:rPr lang="en-US" sz="2000"/>
              <a:t>A</a:t>
            </a:r>
            <a:r>
              <a:rPr lang="en-US" sz="2000" baseline="-25000"/>
              <a:t>13</a:t>
            </a:r>
            <a:r>
              <a:rPr lang="en-US" sz="2000"/>
              <a:t>A</a:t>
            </a:r>
            <a:r>
              <a:rPr lang="en-US" sz="2000" baseline="-25000"/>
              <a:t>14</a:t>
            </a:r>
            <a:r>
              <a:rPr lang="en-US" sz="2000"/>
              <a:t> </a:t>
            </a:r>
            <a:r>
              <a:rPr lang="en-US" sz="2000" smtClean="0"/>
              <a:t>đưa vào các đầu vào A, B, C của mạch giải mã, còn </a:t>
            </a:r>
            <a:r>
              <a:rPr lang="en-AU" sz="2000" smtClean="0"/>
              <a:t>c</a:t>
            </a:r>
            <a:r>
              <a:rPr lang="vi-VN" sz="2000" smtClean="0"/>
              <a:t>ác  </a:t>
            </a:r>
            <a:r>
              <a:rPr lang="vi-VN" sz="2000"/>
              <a:t>tín  hiệu địa  chỉ  còn  lại  A</a:t>
            </a:r>
            <a:r>
              <a:rPr lang="vi-VN" sz="2000" baseline="-25000"/>
              <a:t>15</a:t>
            </a:r>
            <a:r>
              <a:rPr lang="vi-VN" sz="2000"/>
              <a:t>-A</a:t>
            </a:r>
            <a:r>
              <a:rPr lang="vi-VN" sz="2000" baseline="-25000"/>
              <a:t>19</a:t>
            </a:r>
            <a:r>
              <a:rPr lang="vi-VN" sz="2000"/>
              <a:t>  và  </a:t>
            </a:r>
            <a:r>
              <a:rPr lang="vi-VN" sz="2000" smtClean="0"/>
              <a:t>tín  </a:t>
            </a:r>
            <a:r>
              <a:rPr lang="vi-VN" sz="2000"/>
              <a:t>hiệu điều  </a:t>
            </a:r>
            <a:r>
              <a:rPr lang="vi-VN" sz="2000" smtClean="0"/>
              <a:t>khiển</a:t>
            </a:r>
            <a:r>
              <a:rPr lang="en-AU" sz="2000" smtClean="0"/>
              <a:t> </a:t>
            </a:r>
            <a:r>
              <a:rPr lang="vi-VN" sz="2000" smtClean="0"/>
              <a:t>IO/</a:t>
            </a:r>
            <a:r>
              <a:rPr lang="en-AU" sz="2000" smtClean="0"/>
              <a:t>M </a:t>
            </a:r>
            <a:r>
              <a:rPr lang="vi-VN" sz="2000" smtClean="0"/>
              <a:t>được </a:t>
            </a:r>
            <a:r>
              <a:rPr lang="vi-VN" sz="2000"/>
              <a:t>nối vào tín hiệu điều khiển của 74LS138 (G2A, G2B). Tín hiệu G1 luôn ở mức lô-gíc 1. </a:t>
            </a:r>
            <a:r>
              <a:rPr lang="vi-VN" sz="2000" smtClean="0"/>
              <a:t>Các </a:t>
            </a:r>
            <a:r>
              <a:rPr lang="vi-VN" sz="2000"/>
              <a:t>đầu ra của 74LS138 được nối lần lượt với các mạch nhớ ứng với dải địa chỉ gán trước.</a:t>
            </a:r>
            <a:endParaRPr lang="en-AU" sz="2000"/>
          </a:p>
        </p:txBody>
      </p:sp>
    </p:spTree>
    <p:extLst>
      <p:ext uri="{BB962C8B-B14F-4D97-AF65-F5344CB8AC3E}">
        <p14:creationId xmlns:p14="http://schemas.microsoft.com/office/powerpoint/2010/main" val="3807289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4.1</a:t>
            </a:r>
            <a:r>
              <a:rPr lang="en-US" smtClean="0"/>
              <a:t>. Các tín hiệu của 8088</a:t>
            </a:r>
            <a:endParaRPr lang="en-AU" smtClean="0"/>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idx="1"/>
              </p:nvPr>
            </p:nvSpPr>
            <p:spPr>
              <a:xfrm>
                <a:off x="228600" y="1447800"/>
                <a:ext cx="8610600" cy="4678363"/>
              </a:xfrm>
            </p:spPr>
            <p:txBody>
              <a:bodyPr/>
              <a:lstStyle/>
              <a:p>
                <a:pPr lvl="1" eaLnBrk="1" hangingPunct="1"/>
                <a:r>
                  <a:rPr lang="en-AU" smtClean="0"/>
                  <a:t>Nhóm tín hiệu điều khiển hệ thống:</a:t>
                </a:r>
              </a:p>
              <a:p>
                <a:pPr lvl="2" eaLnBrk="1" hangingPunct="1"/>
                <a:r>
                  <a:rPr lang="en-AU" sz="1800" smtClean="0"/>
                  <a:t>IO/</a:t>
                </a:r>
                <a14:m>
                  <m:oMath xmlns:m="http://schemas.openxmlformats.org/officeDocument/2006/math">
                    <m:bar>
                      <m:barPr>
                        <m:pos m:val="top"/>
                        <m:ctrlPr>
                          <a:rPr lang="en-AU" sz="1800" i="1" smtClean="0">
                            <a:latin typeface="Cambria Math"/>
                          </a:rPr>
                        </m:ctrlPr>
                      </m:barPr>
                      <m:e>
                        <m:r>
                          <a:rPr lang="en-AU" sz="1800" b="0" i="1" smtClean="0">
                            <a:latin typeface="Cambria Math"/>
                          </a:rPr>
                          <m:t>𝑀</m:t>
                        </m:r>
                      </m:e>
                    </m:bar>
                    <m:r>
                      <a:rPr lang="en-AU" sz="1800" b="0" i="1" smtClean="0">
                        <a:latin typeface="Cambria Math"/>
                      </a:rPr>
                      <m:t> </m:t>
                    </m:r>
                  </m:oMath>
                </a14:m>
                <a:r>
                  <a:rPr lang="en-AU" sz="1800" smtClean="0"/>
                  <a:t>: tín hiệu CPU chọn làm việc với thiết bị vào ra hay bộ nhớ. IO/</a:t>
                </a:r>
                <a14:m>
                  <m:oMath xmlns:m="http://schemas.openxmlformats.org/officeDocument/2006/math">
                    <m:bar>
                      <m:barPr>
                        <m:pos m:val="top"/>
                        <m:ctrlPr>
                          <a:rPr lang="en-AU" sz="1800" i="1" smtClean="0">
                            <a:latin typeface="Cambria Math"/>
                          </a:rPr>
                        </m:ctrlPr>
                      </m:barPr>
                      <m:e>
                        <m:r>
                          <a:rPr lang="en-AU" sz="1800" b="0" i="1" smtClean="0">
                            <a:latin typeface="Cambria Math"/>
                          </a:rPr>
                          <m:t>𝑀</m:t>
                        </m:r>
                      </m:e>
                    </m:bar>
                    <m:r>
                      <a:rPr lang="en-AU" sz="1800" b="0" i="1" smtClean="0">
                        <a:latin typeface="Cambria Math"/>
                      </a:rPr>
                      <m:t> </m:t>
                    </m:r>
                  </m:oMath>
                </a14:m>
                <a:r>
                  <a:rPr lang="en-AU" sz="1800" smtClean="0"/>
                  <a:t>=1 </a:t>
                </a:r>
                <a:r>
                  <a:rPr lang="en-AU" sz="1800" smtClean="0">
                    <a:sym typeface="Wingdings" pitchFamily="2" charset="2"/>
                  </a:rPr>
                  <a:t> </a:t>
                </a:r>
                <a:r>
                  <a:rPr lang="en-AU" sz="1800" smtClean="0"/>
                  <a:t>CPU chọn làm việc với thiết bị vào ra; IO/</a:t>
                </a:r>
                <a14:m>
                  <m:oMath xmlns:m="http://schemas.openxmlformats.org/officeDocument/2006/math">
                    <m:bar>
                      <m:barPr>
                        <m:pos m:val="top"/>
                        <m:ctrlPr>
                          <a:rPr lang="en-AU" sz="1800" i="1" smtClean="0">
                            <a:latin typeface="Cambria Math"/>
                          </a:rPr>
                        </m:ctrlPr>
                      </m:barPr>
                      <m:e>
                        <m:r>
                          <a:rPr lang="en-AU" sz="1800" b="0" i="1" smtClean="0">
                            <a:latin typeface="Cambria Math"/>
                          </a:rPr>
                          <m:t>𝑀</m:t>
                        </m:r>
                      </m:e>
                    </m:bar>
                    <m:r>
                      <a:rPr lang="en-AU" sz="1800" b="0" i="1" smtClean="0">
                        <a:latin typeface="Cambria Math"/>
                      </a:rPr>
                      <m:t> </m:t>
                    </m:r>
                  </m:oMath>
                </a14:m>
                <a:r>
                  <a:rPr lang="en-AU" sz="1800" smtClean="0"/>
                  <a:t>=0 </a:t>
                </a:r>
                <a:r>
                  <a:rPr lang="en-AU" sz="1800" smtClean="0">
                    <a:sym typeface="Wingdings" pitchFamily="2" charset="2"/>
                  </a:rPr>
                  <a:t> </a:t>
                </a:r>
                <a:r>
                  <a:rPr lang="en-AU" sz="1800" smtClean="0"/>
                  <a:t>CPU chọn làm việc với bộ nhớ. Địa chỉ tương ứng của bộ phận được lựa chọn xuất hiện trên bus địa chỉ.</a:t>
                </a:r>
              </a:p>
              <a:p>
                <a:pPr lvl="2" eaLnBrk="1" hangingPunct="1"/>
                <a:r>
                  <a:rPr lang="en-AU" sz="1800" smtClean="0"/>
                  <a:t>DT/</a:t>
                </a:r>
                <a14:m>
                  <m:oMath xmlns:m="http://schemas.openxmlformats.org/officeDocument/2006/math">
                    <m:bar>
                      <m:barPr>
                        <m:pos m:val="top"/>
                        <m:ctrlPr>
                          <a:rPr lang="en-AU" sz="1800" i="1" smtClean="0">
                            <a:latin typeface="Cambria Math"/>
                          </a:rPr>
                        </m:ctrlPr>
                      </m:barPr>
                      <m:e>
                        <m:r>
                          <a:rPr lang="en-AU" sz="1800" b="0" i="1" smtClean="0">
                            <a:latin typeface="Cambria Math"/>
                          </a:rPr>
                          <m:t>𝑅</m:t>
                        </m:r>
                      </m:e>
                    </m:bar>
                    <m:r>
                      <a:rPr lang="en-AU" sz="1800" b="0" i="1" smtClean="0">
                        <a:latin typeface="Cambria Math"/>
                      </a:rPr>
                      <m:t> </m:t>
                    </m:r>
                  </m:oMath>
                </a14:m>
                <a:r>
                  <a:rPr lang="en-AU" sz="1800" smtClean="0"/>
                  <a:t>: Tín hiệu xác định chiều vận chuyển dữ liệu trên bus dữ liệu. DT/</a:t>
                </a:r>
                <a14:m>
                  <m:oMath xmlns:m="http://schemas.openxmlformats.org/officeDocument/2006/math">
                    <m:bar>
                      <m:barPr>
                        <m:pos m:val="top"/>
                        <m:ctrlPr>
                          <a:rPr lang="en-AU" sz="1800" i="1" smtClean="0">
                            <a:latin typeface="Cambria Math"/>
                          </a:rPr>
                        </m:ctrlPr>
                      </m:barPr>
                      <m:e>
                        <m:r>
                          <a:rPr lang="en-AU" sz="1800" b="0" i="1" smtClean="0">
                            <a:latin typeface="Cambria Math"/>
                          </a:rPr>
                          <m:t>𝑅</m:t>
                        </m:r>
                      </m:e>
                    </m:bar>
                  </m:oMath>
                </a14:m>
                <a:r>
                  <a:rPr lang="en-AU" sz="1800" smtClean="0"/>
                  <a:t>=1 </a:t>
                </a:r>
                <a:r>
                  <a:rPr lang="en-AU" sz="1800" smtClean="0">
                    <a:sym typeface="Wingdings" pitchFamily="2" charset="2"/>
                  </a:rPr>
                  <a:t> dữ liệu đi ra từ CPU; </a:t>
                </a:r>
                <a:r>
                  <a:rPr lang="en-AU" sz="1800" smtClean="0"/>
                  <a:t>DT/</a:t>
                </a:r>
                <a14:m>
                  <m:oMath xmlns:m="http://schemas.openxmlformats.org/officeDocument/2006/math">
                    <m:bar>
                      <m:barPr>
                        <m:pos m:val="top"/>
                        <m:ctrlPr>
                          <a:rPr lang="en-AU" sz="1800" i="1" smtClean="0">
                            <a:latin typeface="Cambria Math"/>
                          </a:rPr>
                        </m:ctrlPr>
                      </m:barPr>
                      <m:e>
                        <m:r>
                          <a:rPr lang="en-AU" sz="1800" b="0" i="1" smtClean="0">
                            <a:latin typeface="Cambria Math"/>
                          </a:rPr>
                          <m:t>𝑅</m:t>
                        </m:r>
                      </m:e>
                    </m:bar>
                  </m:oMath>
                </a14:m>
                <a:r>
                  <a:rPr lang="en-AU" sz="1800" smtClean="0"/>
                  <a:t>=0 </a:t>
                </a:r>
                <a:r>
                  <a:rPr lang="en-AU" sz="1800" smtClean="0">
                    <a:sym typeface="Wingdings" pitchFamily="2" charset="2"/>
                  </a:rPr>
                  <a:t> dữ liệu đi đến CPU.</a:t>
                </a:r>
                <a:endParaRPr lang="en-AU" sz="1800" smtClean="0"/>
              </a:p>
              <a:p>
                <a:pPr lvl="2" eaLnBrk="1" hangingPunct="1"/>
                <a14:m>
                  <m:oMath xmlns:m="http://schemas.openxmlformats.org/officeDocument/2006/math">
                    <m:bar>
                      <m:barPr>
                        <m:pos m:val="top"/>
                        <m:ctrlPr>
                          <a:rPr lang="en-AU" sz="1800" i="1" smtClean="0">
                            <a:latin typeface="Cambria Math"/>
                          </a:rPr>
                        </m:ctrlPr>
                      </m:barPr>
                      <m:e>
                        <m:r>
                          <m:rPr>
                            <m:sty m:val="p"/>
                          </m:rPr>
                          <a:rPr lang="en-AU" sz="1800" b="0" i="0" smtClean="0">
                            <a:latin typeface="Cambria Math"/>
                          </a:rPr>
                          <m:t>RD</m:t>
                        </m:r>
                      </m:e>
                    </m:bar>
                    <m:r>
                      <a:rPr lang="en-AU" sz="1800" b="0" i="0" smtClean="0">
                        <a:latin typeface="Cambria Math"/>
                      </a:rPr>
                      <m:t> </m:t>
                    </m:r>
                  </m:oMath>
                </a14:m>
                <a:r>
                  <a:rPr lang="en-AU" sz="1800" smtClean="0"/>
                  <a:t>: Xung cho phép đọc (đảo). Khi </a:t>
                </a:r>
                <a14:m>
                  <m:oMath xmlns:m="http://schemas.openxmlformats.org/officeDocument/2006/math">
                    <m:bar>
                      <m:barPr>
                        <m:pos m:val="top"/>
                        <m:ctrlPr>
                          <a:rPr lang="en-AU" sz="1800" i="1" smtClean="0">
                            <a:latin typeface="Cambria Math"/>
                          </a:rPr>
                        </m:ctrlPr>
                      </m:barPr>
                      <m:e>
                        <m:r>
                          <a:rPr lang="en-AU" sz="1800" b="0" i="1" smtClean="0">
                            <a:latin typeface="Cambria Math"/>
                          </a:rPr>
                          <m:t>𝑅𝐷</m:t>
                        </m:r>
                      </m:e>
                    </m:bar>
                  </m:oMath>
                </a14:m>
                <a:r>
                  <a:rPr lang="en-AU" sz="1800" smtClean="0"/>
                  <a:t> = 0 bus dữ liệu sẵn sàng nhận dữ liệu từ bộ nhớ hoặc thiết bị ngoại vi.</a:t>
                </a:r>
              </a:p>
              <a:p>
                <a:pPr lvl="2" eaLnBrk="1" hangingPunct="1"/>
                <a14:m>
                  <m:oMath xmlns:m="http://schemas.openxmlformats.org/officeDocument/2006/math">
                    <m:bar>
                      <m:barPr>
                        <m:pos m:val="top"/>
                        <m:ctrlPr>
                          <a:rPr lang="en-AU" sz="1800" i="1" smtClean="0">
                            <a:latin typeface="Cambria Math"/>
                          </a:rPr>
                        </m:ctrlPr>
                      </m:barPr>
                      <m:e>
                        <m:r>
                          <m:rPr>
                            <m:sty m:val="p"/>
                          </m:rPr>
                          <a:rPr lang="en-AU" sz="1800" b="0" i="0" smtClean="0">
                            <a:latin typeface="Cambria Math"/>
                          </a:rPr>
                          <m:t>WR</m:t>
                        </m:r>
                      </m:e>
                    </m:bar>
                  </m:oMath>
                </a14:m>
                <a:r>
                  <a:rPr lang="en-AU" sz="1800" smtClean="0"/>
                  <a:t> : Tín hiệu cho phép ghi. Khi </a:t>
                </a:r>
                <a14:m>
                  <m:oMath xmlns:m="http://schemas.openxmlformats.org/officeDocument/2006/math">
                    <m:bar>
                      <m:barPr>
                        <m:pos m:val="top"/>
                        <m:ctrlPr>
                          <a:rPr lang="en-AU" sz="1800" i="1" smtClean="0">
                            <a:latin typeface="Cambria Math"/>
                          </a:rPr>
                        </m:ctrlPr>
                      </m:barPr>
                      <m:e>
                        <m:r>
                          <m:rPr>
                            <m:sty m:val="p"/>
                          </m:rPr>
                          <a:rPr lang="en-AU" sz="1800" b="0" i="0" smtClean="0">
                            <a:latin typeface="Cambria Math"/>
                          </a:rPr>
                          <m:t>WR</m:t>
                        </m:r>
                      </m:e>
                    </m:bar>
                  </m:oMath>
                </a14:m>
                <a:r>
                  <a:rPr lang="en-AU" sz="1800" smtClean="0"/>
                  <a:t> = 0, dữ liệu đã ổn định trên bus dữ liệu và được ghi vào bộ nhớ hoặc thiết bị vào ra khi </a:t>
                </a:r>
                <a14:m>
                  <m:oMath xmlns:m="http://schemas.openxmlformats.org/officeDocument/2006/math">
                    <m:bar>
                      <m:barPr>
                        <m:pos m:val="top"/>
                        <m:ctrlPr>
                          <a:rPr lang="en-AU" sz="1800" i="1" smtClean="0">
                            <a:latin typeface="Cambria Math"/>
                          </a:rPr>
                        </m:ctrlPr>
                      </m:barPr>
                      <m:e>
                        <m:r>
                          <m:rPr>
                            <m:sty m:val="p"/>
                          </m:rPr>
                          <a:rPr lang="en-AU" sz="1800" b="0" i="0" smtClean="0">
                            <a:latin typeface="Cambria Math"/>
                          </a:rPr>
                          <m:t>WR</m:t>
                        </m:r>
                      </m:e>
                    </m:bar>
                  </m:oMath>
                </a14:m>
                <a:r>
                  <a:rPr lang="en-AU" sz="1800" smtClean="0"/>
                  <a:t> = 1.</a:t>
                </a:r>
              </a:p>
              <a:p>
                <a:pPr lvl="2" eaLnBrk="1" hangingPunct="1"/>
                <a14:m>
                  <m:oMath xmlns:m="http://schemas.openxmlformats.org/officeDocument/2006/math">
                    <m:bar>
                      <m:barPr>
                        <m:pos m:val="top"/>
                        <m:ctrlPr>
                          <a:rPr lang="en-AU" sz="1800" i="1" smtClean="0">
                            <a:latin typeface="Cambria Math"/>
                          </a:rPr>
                        </m:ctrlPr>
                      </m:barPr>
                      <m:e>
                        <m:r>
                          <m:rPr>
                            <m:sty m:val="p"/>
                          </m:rPr>
                          <a:rPr lang="en-AU" sz="1800" b="0" i="0" smtClean="0">
                            <a:latin typeface="Cambria Math"/>
                          </a:rPr>
                          <m:t>DEN</m:t>
                        </m:r>
                      </m:e>
                    </m:bar>
                  </m:oMath>
                </a14:m>
                <a:r>
                  <a:rPr lang="en-AU" sz="1800" smtClean="0"/>
                  <a:t>: Tín hiệu báo cho mạch ngoài biết dữ liệu đã ổn định trên bus dữ liệu.</a:t>
                </a:r>
              </a:p>
            </p:txBody>
          </p:sp>
        </mc:Choice>
        <mc:Fallback xmlns="">
          <p:sp>
            <p:nvSpPr>
              <p:cNvPr id="6147" name="Rectangle 3"/>
              <p:cNvSpPr>
                <a:spLocks noGrp="1" noRot="1" noChangeAspect="1" noMove="1" noResize="1" noEditPoints="1" noAdjustHandles="1" noChangeArrowheads="1" noChangeShapeType="1" noTextEdit="1"/>
              </p:cNvSpPr>
              <p:nvPr>
                <p:ph type="body" idx="1"/>
              </p:nvPr>
            </p:nvSpPr>
            <p:spPr>
              <a:xfrm>
                <a:off x="228600" y="1447800"/>
                <a:ext cx="8610600" cy="4678363"/>
              </a:xfrm>
              <a:blipFill rotWithShape="1">
                <a:blip r:embed="rId2"/>
                <a:stretch>
                  <a:fillRect t="-652" r="-1062"/>
                </a:stretch>
              </a:blipFill>
            </p:spPr>
            <p:txBody>
              <a:bodyPr/>
              <a:lstStyle/>
              <a:p>
                <a:r>
                  <a:rPr lang="en-AU">
                    <a:noFill/>
                  </a:rPr>
                  <a:t> </a:t>
                </a:r>
              </a:p>
            </p:txBody>
          </p:sp>
        </mc:Fallback>
      </mc:AlternateContent>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AU" smtClean="0"/>
              <a:t>4.3.2 </a:t>
            </a:r>
            <a:r>
              <a:rPr lang="en-US"/>
              <a:t>Giải mã đ.c b.nhớ sử dụng mạch tích hợp</a:t>
            </a:r>
            <a:endParaRPr lang="en-AU" smtClean="0"/>
          </a:p>
        </p:txBody>
      </p:sp>
      <p:pic>
        <p:nvPicPr>
          <p:cNvPr id="27651" name="Content Placeholder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7851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4.3.2 </a:t>
            </a:r>
            <a:r>
              <a:rPr lang="en-US"/>
              <a:t>Giải mã đ.c b.nhớ sử dụng mạch tích hợp</a:t>
            </a:r>
            <a:endParaRPr lang="en-AU"/>
          </a:p>
        </p:txBody>
      </p:sp>
      <p:sp>
        <p:nvSpPr>
          <p:cNvPr id="3" name="Content Placeholder 2"/>
          <p:cNvSpPr>
            <a:spLocks noGrp="1"/>
          </p:cNvSpPr>
          <p:nvPr>
            <p:ph idx="1"/>
          </p:nvPr>
        </p:nvSpPr>
        <p:spPr/>
        <p:txBody>
          <a:bodyPr/>
          <a:lstStyle/>
          <a:p>
            <a:r>
              <a:rPr lang="en-AU" smtClean="0"/>
              <a:t>Ưu điểm</a:t>
            </a:r>
          </a:p>
          <a:p>
            <a:pPr lvl="1"/>
            <a:r>
              <a:rPr lang="en-AU" smtClean="0"/>
              <a:t>Cho phép tạo mạch giải mã đầy đủ</a:t>
            </a:r>
          </a:p>
          <a:p>
            <a:pPr lvl="1"/>
            <a:r>
              <a:rPr lang="en-AU" smtClean="0"/>
              <a:t>Cho phép tạo mạch giải mã chấp nhận một số hạn chế đầu vào và tạo ra một </a:t>
            </a:r>
            <a:r>
              <a:rPr lang="en-AU"/>
              <a:t>số hạn </a:t>
            </a:r>
            <a:r>
              <a:rPr lang="en-AU" smtClean="0"/>
              <a:t>chế tín hiệu chọn mạch đầu ra.</a:t>
            </a:r>
          </a:p>
          <a:p>
            <a:r>
              <a:rPr lang="en-AU" smtClean="0"/>
              <a:t>Nhược điểm:</a:t>
            </a:r>
          </a:p>
          <a:p>
            <a:pPr lvl="1"/>
            <a:r>
              <a:rPr lang="en-AU" smtClean="0"/>
              <a:t>Không thích hợp với mạch giải mã cần chấp nhận một số lượng lớn tín hiệu đầu vào và sinh ra nhiều tín hiệu đầu ra.</a:t>
            </a:r>
          </a:p>
          <a:p>
            <a:pPr marL="457200" lvl="1" indent="0">
              <a:buNone/>
            </a:pPr>
            <a:r>
              <a:rPr lang="en-AU" smtClean="0">
                <a:sym typeface="Wingdings" pitchFamily="2" charset="2"/>
              </a:rPr>
              <a:t> Cần sử dụng bổ sung mạch logic phụ thì mạch tích hợp mới có thể cho phép giải mã đầy đủ.</a:t>
            </a:r>
            <a:endParaRPr lang="en-AU"/>
          </a:p>
        </p:txBody>
      </p:sp>
    </p:spTree>
    <p:extLst>
      <p:ext uri="{BB962C8B-B14F-4D97-AF65-F5344CB8AC3E}">
        <p14:creationId xmlns:p14="http://schemas.microsoft.com/office/powerpoint/2010/main" val="28586910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4.3.2 </a:t>
            </a:r>
            <a:r>
              <a:rPr lang="en-US"/>
              <a:t>Giải mã đ.c b.nhớ sử dụng PROM</a:t>
            </a:r>
            <a:endParaRPr lang="en-AU"/>
          </a:p>
        </p:txBody>
      </p:sp>
      <p:sp>
        <p:nvSpPr>
          <p:cNvPr id="3" name="Content Placeholder 2"/>
          <p:cNvSpPr>
            <a:spLocks noGrp="1"/>
          </p:cNvSpPr>
          <p:nvPr>
            <p:ph idx="1"/>
          </p:nvPr>
        </p:nvSpPr>
        <p:spPr/>
        <p:txBody>
          <a:bodyPr/>
          <a:lstStyle/>
          <a:p>
            <a:r>
              <a:rPr lang="en-AU" smtClean="0"/>
              <a:t>Bộ nhớ ROM/PROM có thể được sử dụng làm bộ giải mã do:</a:t>
            </a:r>
          </a:p>
          <a:p>
            <a:pPr lvl="1"/>
            <a:r>
              <a:rPr lang="en-AU" smtClean="0"/>
              <a:t>Chấp nhận một nhóm tín hiệu địa chỉ và điều khiển đầu vào</a:t>
            </a:r>
          </a:p>
          <a:p>
            <a:pPr lvl="1"/>
            <a:r>
              <a:rPr lang="en-AU" smtClean="0"/>
              <a:t>Sinh ra một nhóm các tín hiệu dữ liệu đầu ra; </a:t>
            </a:r>
            <a:r>
              <a:rPr lang="vi-VN"/>
              <a:t>Trạng thái </a:t>
            </a:r>
            <a:r>
              <a:rPr lang="vi-VN" smtClean="0"/>
              <a:t>của</a:t>
            </a:r>
            <a:r>
              <a:rPr lang="en-AU" smtClean="0"/>
              <a:t> </a:t>
            </a:r>
            <a:r>
              <a:rPr lang="vi-VN" smtClean="0"/>
              <a:t>các </a:t>
            </a:r>
            <a:r>
              <a:rPr lang="vi-VN"/>
              <a:t>tín hiệu dữ liệu này tùy thuộc vào giá trị được lưu vào trong ROM trước đó</a:t>
            </a:r>
            <a:r>
              <a:rPr lang="vi-VN" smtClean="0"/>
              <a:t>.</a:t>
            </a:r>
            <a:endParaRPr lang="en-AU" smtClean="0"/>
          </a:p>
          <a:p>
            <a:pPr lvl="1"/>
            <a:r>
              <a:rPr lang="vi-VN"/>
              <a:t>Nếu các tín </a:t>
            </a:r>
            <a:r>
              <a:rPr lang="vi-VN" smtClean="0"/>
              <a:t>hiệu </a:t>
            </a:r>
            <a:r>
              <a:rPr lang="en-AU" smtClean="0"/>
              <a:t>dữ liệu đầu ra</a:t>
            </a:r>
            <a:r>
              <a:rPr lang="vi-VN" smtClean="0"/>
              <a:t> </a:t>
            </a:r>
            <a:r>
              <a:rPr lang="vi-VN"/>
              <a:t>loại trừ lẫn nhau thì </a:t>
            </a:r>
            <a:r>
              <a:rPr lang="en-AU" smtClean="0"/>
              <a:t>chúng</a:t>
            </a:r>
            <a:r>
              <a:rPr lang="vi-VN" smtClean="0"/>
              <a:t> </a:t>
            </a:r>
            <a:r>
              <a:rPr lang="vi-VN"/>
              <a:t>có thể được dùng làm các tín hiệu chọn vi </a:t>
            </a:r>
            <a:r>
              <a:rPr lang="vi-VN" smtClean="0"/>
              <a:t>mạch </a:t>
            </a:r>
            <a:r>
              <a:rPr lang="vi-VN"/>
              <a:t>nhớ</a:t>
            </a:r>
            <a:r>
              <a:rPr lang="vi-VN" smtClean="0"/>
              <a:t>.</a:t>
            </a:r>
            <a:endParaRPr lang="en-AU" smtClean="0"/>
          </a:p>
          <a:p>
            <a:pPr lvl="1"/>
            <a:r>
              <a:rPr lang="en-AU" smtClean="0"/>
              <a:t>Ví dụ: sử dụng </a:t>
            </a:r>
            <a:r>
              <a:rPr lang="vi-VN"/>
              <a:t>PROM 256 byte để làm </a:t>
            </a:r>
            <a:r>
              <a:rPr lang="vi-VN" smtClean="0"/>
              <a:t>bộ </a:t>
            </a:r>
            <a:r>
              <a:rPr lang="vi-VN"/>
              <a:t>giải </a:t>
            </a:r>
            <a:r>
              <a:rPr lang="vi-VN" smtClean="0"/>
              <a:t>mã</a:t>
            </a:r>
            <a:r>
              <a:rPr lang="en-AU" smtClean="0"/>
              <a:t> cho các chíp nhớ 2732 4Kx8 vào không gian địa chỉ F8000-FFFFF.</a:t>
            </a:r>
          </a:p>
          <a:p>
            <a:pPr lvl="1"/>
            <a:endParaRPr lang="en-AU"/>
          </a:p>
        </p:txBody>
      </p:sp>
    </p:spTree>
    <p:extLst>
      <p:ext uri="{BB962C8B-B14F-4D97-AF65-F5344CB8AC3E}">
        <p14:creationId xmlns:p14="http://schemas.microsoft.com/office/powerpoint/2010/main" val="4075402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4.3.2 </a:t>
            </a:r>
            <a:r>
              <a:rPr lang="en-US"/>
              <a:t>Giải mã đ.c b.nhớ sử dụng PROM</a:t>
            </a:r>
            <a:endParaRPr lang="en-AU"/>
          </a:p>
        </p:txBody>
      </p:sp>
      <p:sp>
        <p:nvSpPr>
          <p:cNvPr id="3" name="Content Placeholder 2"/>
          <p:cNvSpPr>
            <a:spLocks noGrp="1"/>
          </p:cNvSpPr>
          <p:nvPr>
            <p:ph idx="1"/>
          </p:nvPr>
        </p:nvSpPr>
        <p:spPr>
          <a:xfrm>
            <a:off x="228600" y="1447800"/>
            <a:ext cx="8756650" cy="1257300"/>
          </a:xfrm>
        </p:spPr>
        <p:txBody>
          <a:bodyPr/>
          <a:lstStyle/>
          <a:p>
            <a:r>
              <a:rPr lang="en-AU" smtClean="0"/>
              <a:t>Mẫu dữ liệu ghi vào PROM 256 bytes:</a:t>
            </a:r>
          </a:p>
          <a:p>
            <a:pPr lvl="1"/>
            <a:r>
              <a:rPr lang="en-AU" smtClean="0"/>
              <a:t>Chỉ 8 ô nhớ (nằm trên đường chéo) lưu giá trị ở mức thấp (00)</a:t>
            </a:r>
          </a:p>
          <a:p>
            <a:pPr lvl="1"/>
            <a:r>
              <a:rPr lang="en-AU" smtClean="0"/>
              <a:t>Còn tất cả các ô nhớ khác giá </a:t>
            </a:r>
            <a:r>
              <a:rPr lang="en-AU"/>
              <a:t>trị ở mức </a:t>
            </a:r>
            <a:r>
              <a:rPr lang="en-AU" smtClean="0"/>
              <a:t>cao (FF)</a:t>
            </a:r>
          </a:p>
          <a:p>
            <a:pPr lvl="1"/>
            <a:endParaRPr lang="en-AU"/>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781300"/>
            <a:ext cx="8725699" cy="332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21907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AU" smtClean="0"/>
              <a:t>4.3.2 </a:t>
            </a:r>
            <a:r>
              <a:rPr lang="en-US" smtClean="0"/>
              <a:t>Giải mã đ.c b.nhớ sử dụng PROM</a:t>
            </a:r>
            <a:endParaRPr lang="en-AU" smtClean="0"/>
          </a:p>
        </p:txBody>
      </p:sp>
      <p:pic>
        <p:nvPicPr>
          <p:cNvPr id="286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7096125"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4.3.2 </a:t>
            </a:r>
            <a:r>
              <a:rPr lang="en-US"/>
              <a:t>Giải mã đ.c b.nhớ sử dụng </a:t>
            </a:r>
            <a:r>
              <a:rPr lang="en-US" smtClean="0"/>
              <a:t>PROM</a:t>
            </a:r>
            <a:endParaRPr lang="en-AU"/>
          </a:p>
        </p:txBody>
      </p:sp>
      <p:sp>
        <p:nvSpPr>
          <p:cNvPr id="3" name="Content Placeholder 2"/>
          <p:cNvSpPr>
            <a:spLocks noGrp="1"/>
          </p:cNvSpPr>
          <p:nvPr>
            <p:ph idx="1"/>
          </p:nvPr>
        </p:nvSpPr>
        <p:spPr>
          <a:xfrm>
            <a:off x="228600" y="1600200"/>
            <a:ext cx="8756650" cy="4525963"/>
          </a:xfrm>
        </p:spPr>
        <p:txBody>
          <a:bodyPr/>
          <a:lstStyle/>
          <a:p>
            <a:r>
              <a:rPr lang="en-AU" smtClean="0"/>
              <a:t>Ưu điểm</a:t>
            </a:r>
          </a:p>
          <a:p>
            <a:pPr lvl="1"/>
            <a:r>
              <a:rPr lang="en-AU" smtClean="0"/>
              <a:t>Cho phép tạo mạch giải mã đầy đủ mà không cần phải sử dụng mạch phụ trợ </a:t>
            </a:r>
            <a:r>
              <a:rPr lang="en-AU" smtClean="0">
                <a:sym typeface="Wingdings" pitchFamily="2" charset="2"/>
              </a:rPr>
              <a:t> giảm kích thước bộ giải mã.</a:t>
            </a:r>
            <a:endParaRPr lang="en-AU" smtClean="0"/>
          </a:p>
          <a:p>
            <a:pPr lvl="1"/>
            <a:r>
              <a:rPr lang="en-AU" smtClean="0"/>
              <a:t>Cho phép tạo mạch giải mã chấp nhận nhiều tín hiệu đầu vào và tạo ra một lớn tín hiệu chọn mạch đầu ra.</a:t>
            </a:r>
          </a:p>
          <a:p>
            <a:pPr lvl="1"/>
            <a:r>
              <a:rPr lang="en-AU" smtClean="0"/>
              <a:t>D</a:t>
            </a:r>
            <a:r>
              <a:rPr lang="vi-VN" smtClean="0"/>
              <a:t>ễ </a:t>
            </a:r>
            <a:r>
              <a:rPr lang="vi-VN"/>
              <a:t>dàng thay đổi địa chỉ của các mạch </a:t>
            </a:r>
            <a:r>
              <a:rPr lang="vi-VN" smtClean="0"/>
              <a:t>nhớ </a:t>
            </a:r>
            <a:r>
              <a:rPr lang="vi-VN"/>
              <a:t>bằng cách thay đổi vị trí và giá trị dữ liệu trong mạch nhớ giải mã ROM.</a:t>
            </a:r>
            <a:endParaRPr lang="en-AU" smtClean="0"/>
          </a:p>
          <a:p>
            <a:r>
              <a:rPr lang="en-AU" smtClean="0"/>
              <a:t>Nhược điểm:</a:t>
            </a:r>
          </a:p>
        </p:txBody>
      </p:sp>
    </p:spTree>
    <p:extLst>
      <p:ext uri="{BB962C8B-B14F-4D97-AF65-F5344CB8AC3E}">
        <p14:creationId xmlns:p14="http://schemas.microsoft.com/office/powerpoint/2010/main" val="18782257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4.4. Phối ghép CPU với thiết bị vào ra</a:t>
            </a:r>
            <a:endParaRPr lang="en-AU" smtClean="0"/>
          </a:p>
        </p:txBody>
      </p:sp>
      <p:grpSp>
        <p:nvGrpSpPr>
          <p:cNvPr id="29699" name="Group 28"/>
          <p:cNvGrpSpPr>
            <a:grpSpLocks/>
          </p:cNvGrpSpPr>
          <p:nvPr/>
        </p:nvGrpSpPr>
        <p:grpSpPr bwMode="auto">
          <a:xfrm>
            <a:off x="762000" y="1676400"/>
            <a:ext cx="7924800" cy="4359275"/>
            <a:chOff x="609600" y="1295400"/>
            <a:chExt cx="7924800" cy="4359276"/>
          </a:xfrm>
        </p:grpSpPr>
        <p:grpSp>
          <p:nvGrpSpPr>
            <p:cNvPr id="29700" name="Group 5"/>
            <p:cNvGrpSpPr>
              <a:grpSpLocks/>
            </p:cNvGrpSpPr>
            <p:nvPr/>
          </p:nvGrpSpPr>
          <p:grpSpPr bwMode="auto">
            <a:xfrm>
              <a:off x="609600" y="1676400"/>
              <a:ext cx="1219200" cy="3657600"/>
              <a:chOff x="2895600" y="2286000"/>
              <a:chExt cx="1219200" cy="1828800"/>
            </a:xfrm>
          </p:grpSpPr>
          <p:sp>
            <p:nvSpPr>
              <p:cNvPr id="29720" name="TextBox 3"/>
              <p:cNvSpPr txBox="1">
                <a:spLocks noChangeArrowheads="1"/>
              </p:cNvSpPr>
              <p:nvPr/>
            </p:nvSpPr>
            <p:spPr bwMode="auto">
              <a:xfrm>
                <a:off x="2933700" y="2969419"/>
                <a:ext cx="1143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2400"/>
                  <a:t>CPU</a:t>
                </a:r>
              </a:p>
            </p:txBody>
          </p:sp>
          <p:sp>
            <p:nvSpPr>
              <p:cNvPr id="5" name="Rectangle 4"/>
              <p:cNvSpPr/>
              <p:nvPr/>
            </p:nvSpPr>
            <p:spPr>
              <a:xfrm>
                <a:off x="2895600" y="2286000"/>
                <a:ext cx="1219200" cy="1828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9701" name="TextBox 7"/>
            <p:cNvSpPr txBox="1">
              <a:spLocks noChangeArrowheads="1"/>
            </p:cNvSpPr>
            <p:nvPr/>
          </p:nvSpPr>
          <p:spPr bwMode="auto">
            <a:xfrm>
              <a:off x="3322638" y="1603375"/>
              <a:ext cx="1714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2400"/>
                <a:t>Giao tiếp bộ nhớ</a:t>
              </a:r>
            </a:p>
          </p:txBody>
        </p:sp>
        <p:sp>
          <p:nvSpPr>
            <p:cNvPr id="9" name="Rectangle 8"/>
            <p:cNvSpPr/>
            <p:nvPr/>
          </p:nvSpPr>
          <p:spPr>
            <a:xfrm>
              <a:off x="3265488" y="1295400"/>
              <a:ext cx="1828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03" name="TextBox 9"/>
            <p:cNvSpPr txBox="1">
              <a:spLocks noChangeArrowheads="1"/>
            </p:cNvSpPr>
            <p:nvPr/>
          </p:nvSpPr>
          <p:spPr bwMode="auto">
            <a:xfrm>
              <a:off x="3419475" y="4537076"/>
              <a:ext cx="15335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2400"/>
                <a:t>Giao tiếp vào/ra</a:t>
              </a:r>
            </a:p>
          </p:txBody>
        </p:sp>
        <p:sp>
          <p:nvSpPr>
            <p:cNvPr id="11" name="Rectangle 10"/>
            <p:cNvSpPr/>
            <p:nvPr/>
          </p:nvSpPr>
          <p:spPr>
            <a:xfrm>
              <a:off x="3348038" y="4267201"/>
              <a:ext cx="16764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05" name="TextBox 11"/>
            <p:cNvSpPr txBox="1">
              <a:spLocks noChangeArrowheads="1"/>
            </p:cNvSpPr>
            <p:nvPr/>
          </p:nvSpPr>
          <p:spPr bwMode="auto">
            <a:xfrm>
              <a:off x="6543675" y="1789113"/>
              <a:ext cx="168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2400"/>
                <a:t>Bộ nhớ</a:t>
              </a:r>
            </a:p>
          </p:txBody>
        </p:sp>
        <p:sp>
          <p:nvSpPr>
            <p:cNvPr id="13" name="Rectangle 12"/>
            <p:cNvSpPr/>
            <p:nvPr/>
          </p:nvSpPr>
          <p:spPr>
            <a:xfrm>
              <a:off x="6472238" y="1600200"/>
              <a:ext cx="18288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6324600" y="4191001"/>
              <a:ext cx="19812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08" name="TextBox 15"/>
            <p:cNvSpPr txBox="1">
              <a:spLocks noChangeArrowheads="1"/>
            </p:cNvSpPr>
            <p:nvPr/>
          </p:nvSpPr>
          <p:spPr bwMode="auto">
            <a:xfrm>
              <a:off x="6096000" y="4343401"/>
              <a:ext cx="24288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2400" smtClean="0"/>
                <a:t>Các thiết bị vào/ra</a:t>
              </a:r>
              <a:endParaRPr lang="en-US" sz="2400"/>
            </a:p>
          </p:txBody>
        </p:sp>
        <p:sp>
          <p:nvSpPr>
            <p:cNvPr id="17" name="Left-Right Arrow 16"/>
            <p:cNvSpPr/>
            <p:nvPr/>
          </p:nvSpPr>
          <p:spPr>
            <a:xfrm>
              <a:off x="1905000" y="3276600"/>
              <a:ext cx="6629400"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Left-Right Arrow 18"/>
            <p:cNvSpPr/>
            <p:nvPr/>
          </p:nvSpPr>
          <p:spPr>
            <a:xfrm>
              <a:off x="5105400" y="1828800"/>
              <a:ext cx="1371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Left-Right Arrow 19"/>
            <p:cNvSpPr/>
            <p:nvPr/>
          </p:nvSpPr>
          <p:spPr>
            <a:xfrm>
              <a:off x="1828800" y="2133600"/>
              <a:ext cx="14478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Up-Down Arrow 20"/>
            <p:cNvSpPr/>
            <p:nvPr/>
          </p:nvSpPr>
          <p:spPr>
            <a:xfrm>
              <a:off x="7086600" y="2438400"/>
              <a:ext cx="381000" cy="914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Left-Right Arrow 21"/>
            <p:cNvSpPr/>
            <p:nvPr/>
          </p:nvSpPr>
          <p:spPr>
            <a:xfrm>
              <a:off x="1828800" y="4572001"/>
              <a:ext cx="1447800"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Up-Down Arrow 22"/>
            <p:cNvSpPr/>
            <p:nvPr/>
          </p:nvSpPr>
          <p:spPr>
            <a:xfrm>
              <a:off x="4038600" y="3657601"/>
              <a:ext cx="381000"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Left-Right Arrow 23"/>
            <p:cNvSpPr/>
            <p:nvPr/>
          </p:nvSpPr>
          <p:spPr>
            <a:xfrm>
              <a:off x="5105400" y="4648201"/>
              <a:ext cx="10668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16" name="TextBox 24"/>
            <p:cNvSpPr txBox="1">
              <a:spLocks noChangeArrowheads="1"/>
            </p:cNvSpPr>
            <p:nvPr/>
          </p:nvSpPr>
          <p:spPr bwMode="auto">
            <a:xfrm>
              <a:off x="3505200" y="2895600"/>
              <a:ext cx="242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2000"/>
                <a:t>Dữ liệu</a:t>
              </a:r>
            </a:p>
          </p:txBody>
        </p:sp>
        <p:sp>
          <p:nvSpPr>
            <p:cNvPr id="29717" name="TextBox 25"/>
            <p:cNvSpPr txBox="1">
              <a:spLocks noChangeArrowheads="1"/>
            </p:cNvSpPr>
            <p:nvPr/>
          </p:nvSpPr>
          <p:spPr bwMode="auto">
            <a:xfrm>
              <a:off x="4724400" y="1447800"/>
              <a:ext cx="242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2000"/>
                <a:t>Địa chỉ</a:t>
              </a:r>
            </a:p>
          </p:txBody>
        </p:sp>
        <p:sp>
          <p:nvSpPr>
            <p:cNvPr id="29718" name="TextBox 26"/>
            <p:cNvSpPr txBox="1">
              <a:spLocks noChangeArrowheads="1"/>
            </p:cNvSpPr>
            <p:nvPr/>
          </p:nvSpPr>
          <p:spPr bwMode="auto">
            <a:xfrm>
              <a:off x="1895475" y="1828800"/>
              <a:ext cx="15335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2000"/>
                <a:t>Địa chỉ </a:t>
              </a:r>
            </a:p>
            <a:p>
              <a:pPr algn="ctr" eaLnBrk="1" hangingPunct="1"/>
              <a:r>
                <a:rPr lang="en-US" sz="2000"/>
                <a:t>&amp;</a:t>
              </a:r>
            </a:p>
            <a:p>
              <a:pPr algn="ctr" eaLnBrk="1" hangingPunct="1"/>
              <a:r>
                <a:rPr lang="en-US" sz="2000"/>
                <a:t> Điều khiển</a:t>
              </a:r>
            </a:p>
          </p:txBody>
        </p:sp>
        <p:sp>
          <p:nvSpPr>
            <p:cNvPr id="29719" name="TextBox 27"/>
            <p:cNvSpPr txBox="1">
              <a:spLocks noChangeArrowheads="1"/>
            </p:cNvSpPr>
            <p:nvPr/>
          </p:nvSpPr>
          <p:spPr bwMode="auto">
            <a:xfrm>
              <a:off x="1981200" y="4343401"/>
              <a:ext cx="1447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2000"/>
                <a:t>Địa chỉ IO</a:t>
              </a:r>
            </a:p>
            <a:p>
              <a:pPr algn="ctr" eaLnBrk="1" hangingPunct="1"/>
              <a:r>
                <a:rPr lang="en-US" sz="2000"/>
                <a:t>&amp;</a:t>
              </a:r>
            </a:p>
            <a:p>
              <a:pPr algn="ctr" eaLnBrk="1" hangingPunct="1"/>
              <a:r>
                <a:rPr lang="en-US" sz="2000"/>
                <a:t>Điều khiển</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4.4. Phối ghép CPU với thiết bị vào ra</a:t>
            </a:r>
            <a:endParaRPr lang="en-AU" smtClean="0"/>
          </a:p>
        </p:txBody>
      </p:sp>
      <p:grpSp>
        <p:nvGrpSpPr>
          <p:cNvPr id="26" name="Group 25"/>
          <p:cNvGrpSpPr>
            <a:grpSpLocks/>
          </p:cNvGrpSpPr>
          <p:nvPr/>
        </p:nvGrpSpPr>
        <p:grpSpPr bwMode="auto">
          <a:xfrm>
            <a:off x="2055813" y="1447803"/>
            <a:ext cx="5638800" cy="4632325"/>
            <a:chOff x="3200400" y="1311476"/>
            <a:chExt cx="5638800" cy="4632124"/>
          </a:xfrm>
        </p:grpSpPr>
        <p:sp>
          <p:nvSpPr>
            <p:cNvPr id="27" name="TextBox 21"/>
            <p:cNvSpPr txBox="1">
              <a:spLocks noChangeArrowheads="1"/>
            </p:cNvSpPr>
            <p:nvPr/>
          </p:nvSpPr>
          <p:spPr bwMode="auto">
            <a:xfrm>
              <a:off x="6781800" y="4800600"/>
              <a:ext cx="2057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mtClean="0"/>
                <a:t>   Điều </a:t>
              </a:r>
              <a:r>
                <a:rPr lang="en-US"/>
                <a:t>khiển </a:t>
              </a:r>
              <a:r>
                <a:rPr lang="en-US" smtClean="0"/>
                <a:t>I/O</a:t>
              </a:r>
              <a:endParaRPr lang="en-US"/>
            </a:p>
          </p:txBody>
        </p:sp>
        <p:grpSp>
          <p:nvGrpSpPr>
            <p:cNvPr id="28" name="Group 24"/>
            <p:cNvGrpSpPr>
              <a:grpSpLocks/>
            </p:cNvGrpSpPr>
            <p:nvPr/>
          </p:nvGrpSpPr>
          <p:grpSpPr bwMode="auto">
            <a:xfrm>
              <a:off x="3200400" y="1311476"/>
              <a:ext cx="5412260" cy="4632124"/>
              <a:chOff x="2895601" y="1311476"/>
              <a:chExt cx="5717059" cy="4632124"/>
            </a:xfrm>
          </p:grpSpPr>
          <p:sp>
            <p:nvSpPr>
              <p:cNvPr id="29" name="Rectangle 28"/>
              <p:cNvSpPr/>
              <p:nvPr/>
            </p:nvSpPr>
            <p:spPr>
              <a:xfrm>
                <a:off x="4342768" y="2057569"/>
                <a:ext cx="2669628" cy="3886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TextBox 29"/>
              <p:cNvSpPr txBox="1"/>
              <p:nvPr/>
            </p:nvSpPr>
            <p:spPr>
              <a:xfrm>
                <a:off x="4649641" y="2606820"/>
                <a:ext cx="2020668" cy="64608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spAutoFit/>
              </a:bodyPr>
              <a:lstStyle/>
              <a:p>
                <a:pPr algn="ctr">
                  <a:defRPr/>
                </a:pPr>
                <a:r>
                  <a:rPr lang="en-US" dirty="0" err="1">
                    <a:latin typeface="Arial" pitchFamily="34" charset="0"/>
                    <a:cs typeface="+mn-cs"/>
                  </a:rPr>
                  <a:t>Thanh</a:t>
                </a:r>
                <a:r>
                  <a:rPr lang="en-US" dirty="0">
                    <a:latin typeface="Arial" pitchFamily="34" charset="0"/>
                    <a:cs typeface="+mn-cs"/>
                  </a:rPr>
                  <a:t> </a:t>
                </a:r>
                <a:r>
                  <a:rPr lang="en-US" dirty="0" err="1">
                    <a:latin typeface="Arial" pitchFamily="34" charset="0"/>
                    <a:cs typeface="+mn-cs"/>
                  </a:rPr>
                  <a:t>ghi</a:t>
                </a:r>
                <a:r>
                  <a:rPr lang="en-US" dirty="0">
                    <a:latin typeface="Arial" pitchFamily="34" charset="0"/>
                    <a:cs typeface="+mn-cs"/>
                  </a:rPr>
                  <a:t> </a:t>
                </a:r>
                <a:r>
                  <a:rPr lang="en-US" dirty="0" err="1">
                    <a:latin typeface="Arial" pitchFamily="34" charset="0"/>
                    <a:cs typeface="+mn-cs"/>
                  </a:rPr>
                  <a:t>đệm</a:t>
                </a:r>
                <a:r>
                  <a:rPr lang="en-US" dirty="0">
                    <a:latin typeface="Arial" pitchFamily="34" charset="0"/>
                    <a:cs typeface="+mn-cs"/>
                  </a:rPr>
                  <a:t> </a:t>
                </a:r>
                <a:r>
                  <a:rPr lang="en-US" dirty="0" err="1">
                    <a:latin typeface="Arial" pitchFamily="34" charset="0"/>
                    <a:cs typeface="+mn-cs"/>
                  </a:rPr>
                  <a:t>dữ</a:t>
                </a:r>
                <a:r>
                  <a:rPr lang="en-US" dirty="0">
                    <a:latin typeface="Arial" pitchFamily="34" charset="0"/>
                    <a:cs typeface="+mn-cs"/>
                  </a:rPr>
                  <a:t> </a:t>
                </a:r>
                <a:r>
                  <a:rPr lang="en-US" dirty="0" err="1">
                    <a:latin typeface="Arial" pitchFamily="34" charset="0"/>
                    <a:cs typeface="+mn-cs"/>
                  </a:rPr>
                  <a:t>liệu</a:t>
                </a:r>
                <a:endParaRPr lang="en-US" dirty="0">
                  <a:latin typeface="Arial" pitchFamily="34" charset="0"/>
                  <a:cs typeface="+mn-cs"/>
                </a:endParaRPr>
              </a:p>
            </p:txBody>
          </p:sp>
          <p:sp>
            <p:nvSpPr>
              <p:cNvPr id="31" name="TextBox 30"/>
              <p:cNvSpPr txBox="1"/>
              <p:nvPr/>
            </p:nvSpPr>
            <p:spPr>
              <a:xfrm>
                <a:off x="4649641" y="3444983"/>
                <a:ext cx="2020668" cy="64608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spAutoFit/>
              </a:bodyPr>
              <a:lstStyle/>
              <a:p>
                <a:pPr algn="ctr">
                  <a:defRPr/>
                </a:pPr>
                <a:r>
                  <a:rPr lang="en-US" dirty="0" err="1">
                    <a:latin typeface="Arial" pitchFamily="34" charset="0"/>
                    <a:cs typeface="+mn-cs"/>
                  </a:rPr>
                  <a:t>Thanh</a:t>
                </a:r>
                <a:r>
                  <a:rPr lang="en-US" dirty="0">
                    <a:latin typeface="Arial" pitchFamily="34" charset="0"/>
                    <a:cs typeface="+mn-cs"/>
                  </a:rPr>
                  <a:t> </a:t>
                </a:r>
                <a:r>
                  <a:rPr lang="en-US" dirty="0" err="1">
                    <a:latin typeface="Arial" pitchFamily="34" charset="0"/>
                    <a:cs typeface="+mn-cs"/>
                  </a:rPr>
                  <a:t>ghi</a:t>
                </a:r>
                <a:r>
                  <a:rPr lang="en-US" dirty="0">
                    <a:latin typeface="Arial" pitchFamily="34" charset="0"/>
                    <a:cs typeface="+mn-cs"/>
                  </a:rPr>
                  <a:t> </a:t>
                </a:r>
                <a:r>
                  <a:rPr lang="en-US" dirty="0" err="1">
                    <a:latin typeface="Arial" pitchFamily="34" charset="0"/>
                    <a:cs typeface="+mn-cs"/>
                  </a:rPr>
                  <a:t>trạng</a:t>
                </a:r>
                <a:r>
                  <a:rPr lang="en-US" dirty="0">
                    <a:latin typeface="Arial" pitchFamily="34" charset="0"/>
                    <a:cs typeface="+mn-cs"/>
                  </a:rPr>
                  <a:t> </a:t>
                </a:r>
                <a:r>
                  <a:rPr lang="en-US" dirty="0" err="1">
                    <a:latin typeface="Arial" pitchFamily="34" charset="0"/>
                    <a:cs typeface="+mn-cs"/>
                  </a:rPr>
                  <a:t>thái</a:t>
                </a:r>
                <a:endParaRPr lang="en-US" dirty="0">
                  <a:latin typeface="Arial" pitchFamily="34" charset="0"/>
                  <a:cs typeface="+mn-cs"/>
                </a:endParaRPr>
              </a:p>
            </p:txBody>
          </p:sp>
          <p:sp>
            <p:nvSpPr>
              <p:cNvPr id="32" name="TextBox 31"/>
              <p:cNvSpPr txBox="1"/>
              <p:nvPr/>
            </p:nvSpPr>
            <p:spPr>
              <a:xfrm>
                <a:off x="4649641" y="4257748"/>
                <a:ext cx="2020668" cy="64608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spAutoFit/>
              </a:bodyPr>
              <a:lstStyle/>
              <a:p>
                <a:pPr algn="ctr">
                  <a:defRPr/>
                </a:pPr>
                <a:r>
                  <a:rPr lang="en-US" dirty="0" err="1">
                    <a:latin typeface="Arial" pitchFamily="34" charset="0"/>
                    <a:cs typeface="+mn-cs"/>
                  </a:rPr>
                  <a:t>Điều</a:t>
                </a:r>
                <a:r>
                  <a:rPr lang="en-US" dirty="0">
                    <a:latin typeface="Arial" pitchFamily="34" charset="0"/>
                    <a:cs typeface="+mn-cs"/>
                  </a:rPr>
                  <a:t> </a:t>
                </a:r>
                <a:r>
                  <a:rPr lang="en-US" dirty="0" err="1">
                    <a:latin typeface="Arial" pitchFamily="34" charset="0"/>
                    <a:cs typeface="+mn-cs"/>
                  </a:rPr>
                  <a:t>khiển</a:t>
                </a:r>
                <a:r>
                  <a:rPr lang="en-US" dirty="0">
                    <a:latin typeface="Arial" pitchFamily="34" charset="0"/>
                    <a:cs typeface="+mn-cs"/>
                  </a:rPr>
                  <a:t> </a:t>
                </a:r>
                <a:r>
                  <a:rPr lang="en-US" dirty="0" err="1">
                    <a:latin typeface="Arial" pitchFamily="34" charset="0"/>
                    <a:cs typeface="+mn-cs"/>
                  </a:rPr>
                  <a:t>giao</a:t>
                </a:r>
                <a:r>
                  <a:rPr lang="en-US" dirty="0">
                    <a:latin typeface="Arial" pitchFamily="34" charset="0"/>
                    <a:cs typeface="+mn-cs"/>
                  </a:rPr>
                  <a:t> </a:t>
                </a:r>
                <a:r>
                  <a:rPr lang="en-US" dirty="0" err="1">
                    <a:latin typeface="Arial" pitchFamily="34" charset="0"/>
                    <a:cs typeface="+mn-cs"/>
                  </a:rPr>
                  <a:t>thức</a:t>
                </a:r>
                <a:r>
                  <a:rPr lang="en-US" dirty="0">
                    <a:latin typeface="Arial" pitchFamily="34" charset="0"/>
                    <a:cs typeface="+mn-cs"/>
                  </a:rPr>
                  <a:t> </a:t>
                </a:r>
                <a:r>
                  <a:rPr lang="en-US" dirty="0" err="1">
                    <a:latin typeface="Arial" pitchFamily="34" charset="0"/>
                    <a:cs typeface="+mn-cs"/>
                  </a:rPr>
                  <a:t>vào</a:t>
                </a:r>
                <a:r>
                  <a:rPr lang="en-US" dirty="0">
                    <a:latin typeface="Arial" pitchFamily="34" charset="0"/>
                    <a:cs typeface="+mn-cs"/>
                  </a:rPr>
                  <a:t>/</a:t>
                </a:r>
                <a:r>
                  <a:rPr lang="en-US" dirty="0" err="1">
                    <a:latin typeface="Arial" pitchFamily="34" charset="0"/>
                    <a:cs typeface="+mn-cs"/>
                  </a:rPr>
                  <a:t>ra</a:t>
                </a:r>
                <a:endParaRPr lang="en-US" dirty="0">
                  <a:latin typeface="Arial" pitchFamily="34" charset="0"/>
                  <a:cs typeface="+mn-cs"/>
                </a:endParaRPr>
              </a:p>
            </p:txBody>
          </p:sp>
          <p:sp>
            <p:nvSpPr>
              <p:cNvPr id="33" name="Left-Right Arrow 32"/>
              <p:cNvSpPr/>
              <p:nvPr/>
            </p:nvSpPr>
            <p:spPr>
              <a:xfrm>
                <a:off x="2895601" y="2819536"/>
                <a:ext cx="1371706" cy="4571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TextBox 8"/>
              <p:cNvSpPr txBox="1">
                <a:spLocks noChangeArrowheads="1"/>
              </p:cNvSpPr>
              <p:nvPr/>
            </p:nvSpPr>
            <p:spPr bwMode="auto">
              <a:xfrm>
                <a:off x="2971801" y="2438400"/>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Dữ liệu</a:t>
                </a:r>
              </a:p>
            </p:txBody>
          </p:sp>
          <p:sp>
            <p:nvSpPr>
              <p:cNvPr id="35" name="Left-Right Arrow 34"/>
              <p:cNvSpPr/>
              <p:nvPr/>
            </p:nvSpPr>
            <p:spPr>
              <a:xfrm>
                <a:off x="2895601" y="3810093"/>
                <a:ext cx="1371706" cy="4571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TextBox 10"/>
              <p:cNvSpPr txBox="1">
                <a:spLocks noChangeArrowheads="1"/>
              </p:cNvSpPr>
              <p:nvPr/>
            </p:nvSpPr>
            <p:spPr bwMode="auto">
              <a:xfrm>
                <a:off x="2971801" y="3429000"/>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Địa chỉ</a:t>
                </a:r>
              </a:p>
            </p:txBody>
          </p:sp>
          <p:sp>
            <p:nvSpPr>
              <p:cNvPr id="37" name="Left-Right Arrow 36"/>
              <p:cNvSpPr/>
              <p:nvPr/>
            </p:nvSpPr>
            <p:spPr>
              <a:xfrm>
                <a:off x="2895601" y="5029240"/>
                <a:ext cx="1371706" cy="4571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TextBox 12"/>
              <p:cNvSpPr txBox="1">
                <a:spLocks noChangeArrowheads="1"/>
              </p:cNvSpPr>
              <p:nvPr/>
            </p:nvSpPr>
            <p:spPr bwMode="auto">
              <a:xfrm>
                <a:off x="2971801" y="4648200"/>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Điều khiển</a:t>
                </a:r>
              </a:p>
            </p:txBody>
          </p:sp>
          <p:sp>
            <p:nvSpPr>
              <p:cNvPr id="39" name="TextBox 13"/>
              <p:cNvSpPr txBox="1">
                <a:spLocks noChangeArrowheads="1"/>
              </p:cNvSpPr>
              <p:nvPr/>
            </p:nvSpPr>
            <p:spPr bwMode="auto">
              <a:xfrm>
                <a:off x="2897660" y="1311476"/>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Phía CPU</a:t>
                </a:r>
              </a:p>
            </p:txBody>
          </p:sp>
          <p:sp>
            <p:nvSpPr>
              <p:cNvPr id="40" name="Left-Right Arrow 39"/>
              <p:cNvSpPr/>
              <p:nvPr/>
            </p:nvSpPr>
            <p:spPr>
              <a:xfrm>
                <a:off x="7012397" y="2911607"/>
                <a:ext cx="1371706" cy="4571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7"/>
              <p:cNvSpPr txBox="1">
                <a:spLocks noChangeArrowheads="1"/>
              </p:cNvSpPr>
              <p:nvPr/>
            </p:nvSpPr>
            <p:spPr bwMode="auto">
              <a:xfrm>
                <a:off x="7088660" y="2530676"/>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Cổng vào</a:t>
                </a:r>
              </a:p>
            </p:txBody>
          </p:sp>
          <p:sp>
            <p:nvSpPr>
              <p:cNvPr id="42" name="Left-Right Arrow 41"/>
              <p:cNvSpPr/>
              <p:nvPr/>
            </p:nvSpPr>
            <p:spPr>
              <a:xfrm>
                <a:off x="7012397" y="3902164"/>
                <a:ext cx="1371706" cy="4571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TextBox 19"/>
              <p:cNvSpPr txBox="1">
                <a:spLocks noChangeArrowheads="1"/>
              </p:cNvSpPr>
              <p:nvPr/>
            </p:nvSpPr>
            <p:spPr bwMode="auto">
              <a:xfrm>
                <a:off x="7088660" y="3521276"/>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Cổng ra</a:t>
                </a:r>
              </a:p>
            </p:txBody>
          </p:sp>
          <p:sp>
            <p:nvSpPr>
              <p:cNvPr id="44" name="Left-Right Arrow 43"/>
              <p:cNvSpPr/>
              <p:nvPr/>
            </p:nvSpPr>
            <p:spPr>
              <a:xfrm>
                <a:off x="7012397" y="5121311"/>
                <a:ext cx="1371706" cy="4571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TextBox 22"/>
              <p:cNvSpPr txBox="1">
                <a:spLocks noChangeArrowheads="1"/>
              </p:cNvSpPr>
              <p:nvPr/>
            </p:nvSpPr>
            <p:spPr bwMode="auto">
              <a:xfrm>
                <a:off x="7088660" y="1387676"/>
                <a:ext cx="1524000" cy="64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Phía thiết </a:t>
                </a:r>
                <a:r>
                  <a:rPr lang="en-US" smtClean="0"/>
                  <a:t>bị I/O</a:t>
                </a:r>
                <a:endParaRPr lang="en-US"/>
              </a:p>
            </p:txBody>
          </p:sp>
        </p:grpSp>
      </p:grpSp>
    </p:spTree>
    <p:extLst>
      <p:ext uri="{BB962C8B-B14F-4D97-AF65-F5344CB8AC3E}">
        <p14:creationId xmlns:p14="http://schemas.microsoft.com/office/powerpoint/2010/main" val="2720112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4.4.1 </a:t>
            </a:r>
            <a:r>
              <a:rPr lang="en-US" sz="2500" smtClean="0"/>
              <a:t>Phân loại thiết bị vào ra theo không gian địa chỉ</a:t>
            </a:r>
            <a:endParaRPr lang="en-AU" sz="2500" smtClean="0"/>
          </a:p>
        </p:txBody>
      </p:sp>
      <p:sp>
        <p:nvSpPr>
          <p:cNvPr id="30723" name="Content Placeholder 2"/>
          <p:cNvSpPr>
            <a:spLocks/>
          </p:cNvSpPr>
          <p:nvPr/>
        </p:nvSpPr>
        <p:spPr bwMode="auto">
          <a:xfrm>
            <a:off x="609600" y="1600200"/>
            <a:ext cx="3886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Font typeface="Wingdings" pitchFamily="2" charset="2"/>
              <a:buChar char="v"/>
            </a:pPr>
            <a:r>
              <a:rPr lang="en-US" sz="2400" b="0">
                <a:solidFill>
                  <a:schemeClr val="tx2"/>
                </a:solidFill>
              </a:rPr>
              <a:t>Thiết bị vào/ra có không gian địa chỉ tách biệt</a:t>
            </a:r>
          </a:p>
          <a:p>
            <a:pPr marL="342900" indent="-342900">
              <a:spcBef>
                <a:spcPct val="20000"/>
              </a:spcBef>
              <a:buClr>
                <a:schemeClr val="tx2"/>
              </a:buClr>
              <a:buFont typeface="Wingdings" pitchFamily="2" charset="2"/>
              <a:buChar char="v"/>
            </a:pPr>
            <a:endParaRPr lang="en-US" sz="2400" b="0">
              <a:solidFill>
                <a:schemeClr val="tx2"/>
              </a:solidFill>
            </a:endParaRPr>
          </a:p>
        </p:txBody>
      </p:sp>
      <p:sp>
        <p:nvSpPr>
          <p:cNvPr id="30724" name="Content Placeholder 2"/>
          <p:cNvSpPr txBox="1">
            <a:spLocks/>
          </p:cNvSpPr>
          <p:nvPr/>
        </p:nvSpPr>
        <p:spPr bwMode="auto">
          <a:xfrm>
            <a:off x="4876800" y="1600200"/>
            <a:ext cx="3962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ts val="600"/>
              </a:spcBef>
              <a:buClr>
                <a:schemeClr val="accent1"/>
              </a:buClr>
              <a:buSzPct val="76000"/>
              <a:buFont typeface="Wingdings 3" pitchFamily="18" charset="2"/>
              <a:buChar char=""/>
            </a:pPr>
            <a:r>
              <a:rPr lang="en-US" sz="2400" b="0">
                <a:solidFill>
                  <a:schemeClr val="tx2"/>
                </a:solidFill>
              </a:rPr>
              <a:t>Thiết bị vào/ra dùng chung không gian địa chỉ với bộ nhớ</a:t>
            </a:r>
          </a:p>
          <a:p>
            <a:pPr eaLnBrk="1" hangingPunct="1">
              <a:spcBef>
                <a:spcPts val="600"/>
              </a:spcBef>
              <a:buClr>
                <a:schemeClr val="accent1"/>
              </a:buClr>
              <a:buSzPct val="76000"/>
              <a:buFont typeface="Wingdings 3" pitchFamily="18" charset="2"/>
              <a:buChar char=""/>
            </a:pPr>
            <a:endParaRPr lang="en-US" sz="2400">
              <a:solidFill>
                <a:schemeClr val="tx2"/>
              </a:solidFill>
            </a:endParaRPr>
          </a:p>
        </p:txBody>
      </p:sp>
      <p:sp>
        <p:nvSpPr>
          <p:cNvPr id="6" name="Rectangle 5"/>
          <p:cNvSpPr/>
          <p:nvPr/>
        </p:nvSpPr>
        <p:spPr>
          <a:xfrm>
            <a:off x="1143000" y="3657600"/>
            <a:ext cx="1524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Địa</a:t>
            </a:r>
            <a:r>
              <a:rPr lang="en-US" dirty="0"/>
              <a:t> </a:t>
            </a:r>
            <a:r>
              <a:rPr lang="en-US" dirty="0" err="1"/>
              <a:t>chỉ</a:t>
            </a:r>
            <a:r>
              <a:rPr lang="en-US" dirty="0"/>
              <a:t> </a:t>
            </a:r>
            <a:r>
              <a:rPr lang="en-US" dirty="0" err="1"/>
              <a:t>bộ</a:t>
            </a:r>
            <a:r>
              <a:rPr lang="en-US" dirty="0"/>
              <a:t> </a:t>
            </a:r>
            <a:r>
              <a:rPr lang="en-US" dirty="0" err="1"/>
              <a:t>nhớ</a:t>
            </a:r>
            <a:endParaRPr lang="en-US" dirty="0"/>
          </a:p>
        </p:txBody>
      </p:sp>
      <p:sp>
        <p:nvSpPr>
          <p:cNvPr id="7" name="Rectangle 6"/>
          <p:cNvSpPr/>
          <p:nvPr/>
        </p:nvSpPr>
        <p:spPr>
          <a:xfrm>
            <a:off x="5943600" y="3581400"/>
            <a:ext cx="15240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Địa</a:t>
            </a:r>
            <a:r>
              <a:rPr lang="en-US" dirty="0"/>
              <a:t> </a:t>
            </a:r>
            <a:r>
              <a:rPr lang="en-US" dirty="0" err="1"/>
              <a:t>chỉ</a:t>
            </a:r>
            <a:r>
              <a:rPr lang="en-US" dirty="0"/>
              <a:t> </a:t>
            </a:r>
            <a:r>
              <a:rPr lang="en-US" dirty="0" err="1"/>
              <a:t>bộ</a:t>
            </a:r>
            <a:r>
              <a:rPr lang="en-US" dirty="0"/>
              <a:t> </a:t>
            </a:r>
            <a:r>
              <a:rPr lang="en-US" dirty="0" err="1"/>
              <a:t>nhớ</a:t>
            </a:r>
            <a:endParaRPr lang="en-US" dirty="0"/>
          </a:p>
        </p:txBody>
      </p:sp>
      <p:sp>
        <p:nvSpPr>
          <p:cNvPr id="8" name="Rectangle 7"/>
          <p:cNvSpPr/>
          <p:nvPr/>
        </p:nvSpPr>
        <p:spPr>
          <a:xfrm>
            <a:off x="2971800" y="36576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Địa</a:t>
            </a:r>
            <a:r>
              <a:rPr lang="en-US" dirty="0"/>
              <a:t> </a:t>
            </a:r>
            <a:r>
              <a:rPr lang="en-US" dirty="0" err="1"/>
              <a:t>chỉ</a:t>
            </a:r>
            <a:r>
              <a:rPr lang="en-US" dirty="0"/>
              <a:t> </a:t>
            </a:r>
            <a:r>
              <a:rPr lang="en-US" dirty="0" err="1"/>
              <a:t>vào</a:t>
            </a:r>
            <a:r>
              <a:rPr lang="en-US" dirty="0"/>
              <a:t>/ </a:t>
            </a:r>
            <a:r>
              <a:rPr lang="en-US" dirty="0" err="1"/>
              <a:t>ra</a:t>
            </a:r>
            <a:endParaRPr lang="en-US" dirty="0"/>
          </a:p>
        </p:txBody>
      </p:sp>
      <p:sp>
        <p:nvSpPr>
          <p:cNvPr id="9" name="TextBox 8"/>
          <p:cNvSpPr txBox="1"/>
          <p:nvPr/>
        </p:nvSpPr>
        <p:spPr>
          <a:xfrm>
            <a:off x="5943600" y="5029200"/>
            <a:ext cx="1524000" cy="36671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spAutoFit/>
          </a:bodyPr>
          <a:lstStyle/>
          <a:p>
            <a:pPr algn="ctr">
              <a:defRPr/>
            </a:pPr>
            <a:r>
              <a:rPr lang="en-US" smtClean="0">
                <a:latin typeface="Arial" pitchFamily="34" charset="0"/>
              </a:rPr>
              <a:t>Đ/C vào </a:t>
            </a:r>
            <a:r>
              <a:rPr lang="en-US" dirty="0" err="1">
                <a:latin typeface="Arial" pitchFamily="34" charset="0"/>
              </a:rPr>
              <a:t>ra</a:t>
            </a:r>
            <a:endParaRPr lang="en-US" dirty="0">
              <a:latin typeface="Arial" pitchFamily="34" charset="0"/>
            </a:endParaRPr>
          </a:p>
        </p:txBody>
      </p:sp>
      <p:sp>
        <p:nvSpPr>
          <p:cNvPr id="30729" name="TextBox 9"/>
          <p:cNvSpPr txBox="1">
            <a:spLocks noChangeArrowheads="1"/>
          </p:cNvSpPr>
          <p:nvPr/>
        </p:nvSpPr>
        <p:spPr bwMode="auto">
          <a:xfrm>
            <a:off x="762000" y="3276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00000</a:t>
            </a:r>
          </a:p>
        </p:txBody>
      </p:sp>
      <p:sp>
        <p:nvSpPr>
          <p:cNvPr id="30730" name="TextBox 10"/>
          <p:cNvSpPr txBox="1">
            <a:spLocks noChangeArrowheads="1"/>
          </p:cNvSpPr>
          <p:nvPr/>
        </p:nvSpPr>
        <p:spPr bwMode="auto">
          <a:xfrm>
            <a:off x="2743200" y="3276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0000</a:t>
            </a:r>
          </a:p>
        </p:txBody>
      </p:sp>
      <p:sp>
        <p:nvSpPr>
          <p:cNvPr id="30731" name="TextBox 11"/>
          <p:cNvSpPr txBox="1">
            <a:spLocks noChangeArrowheads="1"/>
          </p:cNvSpPr>
          <p:nvPr/>
        </p:nvSpPr>
        <p:spPr bwMode="auto">
          <a:xfrm>
            <a:off x="685800" y="5486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FFFFF</a:t>
            </a:r>
          </a:p>
        </p:txBody>
      </p:sp>
      <p:sp>
        <p:nvSpPr>
          <p:cNvPr id="30732" name="TextBox 12"/>
          <p:cNvSpPr txBox="1">
            <a:spLocks noChangeArrowheads="1"/>
          </p:cNvSpPr>
          <p:nvPr/>
        </p:nvSpPr>
        <p:spPr bwMode="auto">
          <a:xfrm>
            <a:off x="2667000" y="4724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FFFF</a:t>
            </a:r>
          </a:p>
        </p:txBody>
      </p:sp>
      <p:sp>
        <p:nvSpPr>
          <p:cNvPr id="30733" name="TextBox 13"/>
          <p:cNvSpPr txBox="1">
            <a:spLocks noChangeArrowheads="1"/>
          </p:cNvSpPr>
          <p:nvPr/>
        </p:nvSpPr>
        <p:spPr bwMode="auto">
          <a:xfrm>
            <a:off x="5257800" y="3200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00000</a:t>
            </a:r>
          </a:p>
        </p:txBody>
      </p:sp>
      <p:sp>
        <p:nvSpPr>
          <p:cNvPr id="30734" name="TextBox 14"/>
          <p:cNvSpPr txBox="1">
            <a:spLocks noChangeArrowheads="1"/>
          </p:cNvSpPr>
          <p:nvPr/>
        </p:nvSpPr>
        <p:spPr bwMode="auto">
          <a:xfrm>
            <a:off x="5181600" y="5791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t>FFFFF</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4.4.1 </a:t>
            </a:r>
            <a:r>
              <a:rPr lang="en-US" sz="2500" smtClean="0"/>
              <a:t>Phân loại thiết bị vào ra theo không gian địa chỉ</a:t>
            </a:r>
            <a:endParaRPr lang="en-AU" sz="2500" smtClean="0"/>
          </a:p>
        </p:txBody>
      </p:sp>
      <p:sp>
        <p:nvSpPr>
          <p:cNvPr id="31747" name="Content Placeholder 2"/>
          <p:cNvSpPr txBox="1">
            <a:spLocks/>
          </p:cNvSpPr>
          <p:nvPr/>
        </p:nvSpPr>
        <p:spPr bwMode="auto">
          <a:xfrm>
            <a:off x="533400" y="1524000"/>
            <a:ext cx="38862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b="1">
                <a:solidFill>
                  <a:schemeClr val="tx1"/>
                </a:solidFill>
                <a:latin typeface="Arial" charset="0"/>
              </a:defRPr>
            </a:lvl1pPr>
            <a:lvl2pPr marL="547688" indent="-273050" eaLnBrk="0" hangingPunct="0">
              <a:defRPr b="1">
                <a:solidFill>
                  <a:schemeClr val="tx1"/>
                </a:solidFill>
                <a:latin typeface="Arial" charset="0"/>
              </a:defRPr>
            </a:lvl2pPr>
            <a:lvl3pPr marL="822325"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ts val="600"/>
              </a:spcBef>
              <a:buClr>
                <a:schemeClr val="accent1"/>
              </a:buClr>
              <a:buSzPct val="76000"/>
              <a:buFont typeface="Wingdings 3" pitchFamily="18" charset="2"/>
              <a:buChar char=""/>
            </a:pPr>
            <a:r>
              <a:rPr lang="en-US" sz="2600" b="0">
                <a:solidFill>
                  <a:schemeClr val="tx2"/>
                </a:solidFill>
              </a:rPr>
              <a:t>Thao tác đọc/ghi dữ liệu với không gian địa chỉ tách biệt:</a:t>
            </a:r>
          </a:p>
          <a:p>
            <a:pPr lvl="1" eaLnBrk="1" hangingPunct="1">
              <a:spcBef>
                <a:spcPts val="500"/>
              </a:spcBef>
              <a:buClr>
                <a:schemeClr val="accent2"/>
              </a:buClr>
              <a:buSzPct val="76000"/>
              <a:buFont typeface="Wingdings 3" pitchFamily="18" charset="2"/>
              <a:buChar char=""/>
            </a:pPr>
            <a:r>
              <a:rPr lang="en-US" sz="2300" b="0">
                <a:solidFill>
                  <a:schemeClr val="tx2"/>
                </a:solidFill>
              </a:rPr>
              <a:t>IN AX, [Địa chỉ cổng]</a:t>
            </a:r>
          </a:p>
          <a:p>
            <a:pPr lvl="1" eaLnBrk="1" hangingPunct="1">
              <a:spcBef>
                <a:spcPts val="500"/>
              </a:spcBef>
              <a:buClr>
                <a:schemeClr val="accent2"/>
              </a:buClr>
              <a:buSzPct val="76000"/>
              <a:buFont typeface="Wingdings 3" pitchFamily="18" charset="2"/>
              <a:buChar char=""/>
            </a:pPr>
            <a:r>
              <a:rPr lang="en-US" sz="2300" b="0">
                <a:solidFill>
                  <a:schemeClr val="tx2"/>
                </a:solidFill>
              </a:rPr>
              <a:t>OUT [Địa chỉ cổng], AX</a:t>
            </a:r>
          </a:p>
          <a:p>
            <a:pPr lvl="1" eaLnBrk="1" hangingPunct="1">
              <a:spcBef>
                <a:spcPts val="500"/>
              </a:spcBef>
              <a:buClr>
                <a:schemeClr val="accent2"/>
              </a:buClr>
              <a:buSzPct val="76000"/>
              <a:buFont typeface="Wingdings 3" pitchFamily="18" charset="2"/>
              <a:buChar char=""/>
            </a:pPr>
            <a:r>
              <a:rPr lang="en-US" sz="2300" b="0">
                <a:solidFill>
                  <a:schemeClr val="tx2"/>
                </a:solidFill>
              </a:rPr>
              <a:t>Địa chỉ cổng vào/ra</a:t>
            </a:r>
          </a:p>
          <a:p>
            <a:pPr lvl="2" eaLnBrk="1" hangingPunct="1">
              <a:spcBef>
                <a:spcPts val="500"/>
              </a:spcBef>
              <a:buClr>
                <a:srgbClr val="BCBCBC"/>
              </a:buClr>
              <a:buSzPct val="76000"/>
              <a:buFont typeface="Wingdings 3" pitchFamily="18" charset="2"/>
              <a:buChar char=""/>
            </a:pPr>
            <a:r>
              <a:rPr lang="en-US" sz="2000" b="0">
                <a:solidFill>
                  <a:schemeClr val="tx2"/>
                </a:solidFill>
              </a:rPr>
              <a:t>0000-FFFF: Lưu trong DX</a:t>
            </a:r>
          </a:p>
          <a:p>
            <a:pPr lvl="2" eaLnBrk="1" hangingPunct="1">
              <a:spcBef>
                <a:spcPts val="500"/>
              </a:spcBef>
              <a:buClr>
                <a:srgbClr val="BCBCBC"/>
              </a:buClr>
              <a:buSzPct val="76000"/>
              <a:buFont typeface="Wingdings 3" pitchFamily="18" charset="2"/>
              <a:buChar char=""/>
            </a:pPr>
            <a:r>
              <a:rPr lang="en-US" sz="2000" b="0">
                <a:solidFill>
                  <a:schemeClr val="tx2"/>
                </a:solidFill>
              </a:rPr>
              <a:t>00-FF: địa chỉ trực tiếp</a:t>
            </a:r>
          </a:p>
        </p:txBody>
      </p:sp>
      <p:sp>
        <p:nvSpPr>
          <p:cNvPr id="31748" name="Content Placeholder 2"/>
          <p:cNvSpPr txBox="1">
            <a:spLocks/>
          </p:cNvSpPr>
          <p:nvPr/>
        </p:nvSpPr>
        <p:spPr bwMode="auto">
          <a:xfrm>
            <a:off x="4724400" y="1557338"/>
            <a:ext cx="4114800" cy="459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b="1">
                <a:solidFill>
                  <a:schemeClr val="tx1"/>
                </a:solidFill>
                <a:latin typeface="Arial" charset="0"/>
              </a:defRPr>
            </a:lvl1pPr>
            <a:lvl2pPr marL="730250" indent="-273050" eaLnBrk="0" hangingPunct="0">
              <a:defRPr b="1">
                <a:solidFill>
                  <a:schemeClr val="tx1"/>
                </a:solidFill>
                <a:latin typeface="Arial" charset="0"/>
              </a:defRPr>
            </a:lvl2pPr>
            <a:lvl3pPr marL="1187450" indent="-27305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ts val="600"/>
              </a:spcBef>
              <a:buClr>
                <a:schemeClr val="accent1"/>
              </a:buClr>
              <a:buSzPct val="76000"/>
              <a:buFont typeface="Wingdings 3" pitchFamily="18" charset="2"/>
              <a:buChar char=""/>
            </a:pPr>
            <a:r>
              <a:rPr lang="en-US" sz="2600" b="0">
                <a:solidFill>
                  <a:schemeClr val="tx2"/>
                </a:solidFill>
              </a:rPr>
              <a:t>Thao tác đọc/ghi dữ liệu với không gian địa chỉ dùng </a:t>
            </a:r>
            <a:r>
              <a:rPr lang="en-US" sz="2600" b="0" smtClean="0">
                <a:solidFill>
                  <a:schemeClr val="tx2"/>
                </a:solidFill>
              </a:rPr>
              <a:t>chung:</a:t>
            </a:r>
            <a:endParaRPr lang="en-US" sz="2600" b="0">
              <a:solidFill>
                <a:schemeClr val="tx2"/>
              </a:solidFill>
            </a:endParaRPr>
          </a:p>
          <a:p>
            <a:pPr lvl="1" eaLnBrk="1" hangingPunct="1">
              <a:spcBef>
                <a:spcPts val="600"/>
              </a:spcBef>
              <a:buClr>
                <a:schemeClr val="accent1"/>
              </a:buClr>
              <a:buSzPct val="76000"/>
              <a:buFont typeface="Wingdings 3" pitchFamily="18" charset="2"/>
              <a:buChar char=""/>
            </a:pPr>
            <a:r>
              <a:rPr lang="en-US" sz="2300" b="0">
                <a:solidFill>
                  <a:schemeClr val="tx2"/>
                </a:solidFill>
              </a:rPr>
              <a:t>MOV [Địa chỉ cổng</a:t>
            </a:r>
            <a:r>
              <a:rPr lang="en-US" sz="2300" b="0" smtClean="0">
                <a:solidFill>
                  <a:schemeClr val="tx2"/>
                </a:solidFill>
              </a:rPr>
              <a:t>], AX</a:t>
            </a:r>
            <a:endParaRPr lang="en-US" sz="2300" b="0">
              <a:solidFill>
                <a:schemeClr val="tx2"/>
              </a:solidFill>
            </a:endParaRPr>
          </a:p>
          <a:p>
            <a:pPr lvl="1" eaLnBrk="1" hangingPunct="1">
              <a:spcBef>
                <a:spcPts val="600"/>
              </a:spcBef>
              <a:buClr>
                <a:schemeClr val="accent1"/>
              </a:buClr>
              <a:buSzPct val="76000"/>
              <a:buFont typeface="Wingdings 3" pitchFamily="18" charset="2"/>
              <a:buChar char=""/>
            </a:pPr>
            <a:r>
              <a:rPr lang="en-US" sz="2300" b="0">
                <a:solidFill>
                  <a:schemeClr val="tx2"/>
                </a:solidFill>
              </a:rPr>
              <a:t>Đọc: MOV AX</a:t>
            </a:r>
            <a:r>
              <a:rPr lang="en-US" sz="2300" b="0" smtClean="0">
                <a:solidFill>
                  <a:schemeClr val="tx2"/>
                </a:solidFill>
              </a:rPr>
              <a:t>, [</a:t>
            </a:r>
            <a:r>
              <a:rPr lang="en-US" sz="2300" b="0">
                <a:solidFill>
                  <a:schemeClr val="tx2"/>
                </a:solidFill>
              </a:rPr>
              <a:t>Địa chỉ cổng]</a:t>
            </a:r>
          </a:p>
          <a:p>
            <a:pPr lvl="1" eaLnBrk="1" hangingPunct="1">
              <a:spcBef>
                <a:spcPts val="600"/>
              </a:spcBef>
              <a:buClr>
                <a:schemeClr val="accent1"/>
              </a:buClr>
              <a:buSzPct val="76000"/>
              <a:buFont typeface="Wingdings 3" pitchFamily="18" charset="2"/>
              <a:buChar char=""/>
            </a:pPr>
            <a:r>
              <a:rPr lang="en-US" sz="2300" b="0">
                <a:solidFill>
                  <a:schemeClr val="tx2"/>
                </a:solidFill>
              </a:rPr>
              <a:t>Địa chỉ cổng vào/ra</a:t>
            </a:r>
          </a:p>
          <a:p>
            <a:pPr lvl="2" eaLnBrk="1" hangingPunct="1">
              <a:spcBef>
                <a:spcPts val="600"/>
              </a:spcBef>
              <a:buClr>
                <a:schemeClr val="accent1"/>
              </a:buClr>
              <a:buSzPct val="76000"/>
              <a:buFont typeface="Wingdings 3" pitchFamily="18" charset="2"/>
              <a:buChar char=""/>
            </a:pPr>
            <a:r>
              <a:rPr lang="en-US" sz="2300" b="0">
                <a:solidFill>
                  <a:schemeClr val="tx2"/>
                </a:solidFill>
              </a:rPr>
              <a:t>00000-FFFFF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4.1</a:t>
            </a:r>
            <a:r>
              <a:rPr lang="en-US" smtClean="0"/>
              <a:t>. Các tín hiệu của 8088</a:t>
            </a:r>
            <a:endParaRPr lang="en-AU" smtClean="0"/>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idx="1"/>
              </p:nvPr>
            </p:nvSpPr>
            <p:spPr>
              <a:xfrm>
                <a:off x="228600" y="1447800"/>
                <a:ext cx="8610600" cy="4678363"/>
              </a:xfrm>
            </p:spPr>
            <p:txBody>
              <a:bodyPr/>
              <a:lstStyle/>
              <a:p>
                <a:pPr lvl="1" eaLnBrk="1" hangingPunct="1"/>
                <a:r>
                  <a:rPr lang="en-AU" smtClean="0"/>
                  <a:t>Nhóm tín hiệu điều khiển hệ thống:</a:t>
                </a:r>
              </a:p>
              <a:p>
                <a:pPr lvl="2" eaLnBrk="1" hangingPunct="1"/>
                <a14:m>
                  <m:oMath xmlns:m="http://schemas.openxmlformats.org/officeDocument/2006/math">
                    <m:bar>
                      <m:barPr>
                        <m:pos m:val="top"/>
                        <m:ctrlPr>
                          <a:rPr lang="en-AU" sz="1800" i="1" smtClean="0">
                            <a:latin typeface="Cambria Math"/>
                          </a:rPr>
                        </m:ctrlPr>
                      </m:barPr>
                      <m:e>
                        <m:r>
                          <m:rPr>
                            <m:sty m:val="p"/>
                          </m:rPr>
                          <a:rPr lang="en-AU" sz="1800" b="0" i="0" smtClean="0">
                            <a:latin typeface="Cambria Math"/>
                          </a:rPr>
                          <m:t>SS</m:t>
                        </m:r>
                        <m:r>
                          <a:rPr lang="en-AU" sz="1800" b="0" i="0" smtClean="0">
                            <a:latin typeface="Cambria Math"/>
                          </a:rPr>
                          <m:t>0</m:t>
                        </m:r>
                      </m:e>
                    </m:bar>
                    <m:r>
                      <a:rPr lang="en-AU" sz="1800" b="0" i="1" smtClean="0">
                        <a:latin typeface="Cambria Math"/>
                      </a:rPr>
                      <m:t> </m:t>
                    </m:r>
                  </m:oMath>
                </a14:m>
                <a:r>
                  <a:rPr lang="en-AU" sz="1800" smtClean="0"/>
                  <a:t>: Tín hiệu trạng thái được sử dụng kết hợp với IO/</a:t>
                </a:r>
                <a14:m>
                  <m:oMath xmlns:m="http://schemas.openxmlformats.org/officeDocument/2006/math">
                    <m:bar>
                      <m:barPr>
                        <m:pos m:val="top"/>
                        <m:ctrlPr>
                          <a:rPr lang="en-AU" sz="1800" i="1" smtClean="0">
                            <a:latin typeface="Cambria Math"/>
                          </a:rPr>
                        </m:ctrlPr>
                      </m:barPr>
                      <m:e>
                        <m:r>
                          <a:rPr lang="en-AU" sz="1800" b="0" i="1" smtClean="0">
                            <a:latin typeface="Cambria Math"/>
                          </a:rPr>
                          <m:t>𝑀</m:t>
                        </m:r>
                      </m:e>
                    </m:bar>
                  </m:oMath>
                </a14:m>
                <a:r>
                  <a:rPr lang="en-AU" sz="1800" smtClean="0"/>
                  <a:t> và DT/</a:t>
                </a:r>
                <a14:m>
                  <m:oMath xmlns:m="http://schemas.openxmlformats.org/officeDocument/2006/math">
                    <m:bar>
                      <m:barPr>
                        <m:pos m:val="top"/>
                        <m:ctrlPr>
                          <a:rPr lang="en-AU" sz="1800" i="1" smtClean="0">
                            <a:latin typeface="Cambria Math"/>
                          </a:rPr>
                        </m:ctrlPr>
                      </m:barPr>
                      <m:e>
                        <m:r>
                          <a:rPr lang="en-AU" sz="1800" b="0" i="1" smtClean="0">
                            <a:latin typeface="Cambria Math"/>
                          </a:rPr>
                          <m:t>𝑅</m:t>
                        </m:r>
                      </m:e>
                    </m:bar>
                  </m:oMath>
                </a14:m>
                <a:r>
                  <a:rPr lang="en-AU" sz="1800" smtClean="0"/>
                  <a:t> để giải mã các chu kỳ hoạt động của bus.</a:t>
                </a:r>
              </a:p>
              <a:p>
                <a:pPr lvl="2" eaLnBrk="1" hangingPunct="1"/>
                <a:r>
                  <a:rPr lang="en-AU" sz="1800" smtClean="0"/>
                  <a:t>READY: Tín hiệu báo cho CPU biết tình trạng sẵn sàng của thiết bị ngoại vi hay bộ nhớ. Khi READY = 1, CPU có thể thực hiện đọc ghi ngay mà không cần chèn thêm các chu kỳ đợi; Khi thiết bị ngoại vi hay bộ nhớ chưa sẵn sàng, chúng gửi READY=0 báo cho CPU kéo dài lệnh đọc ghi bằng cách thêm các chu kỳ đợi.</a:t>
                </a:r>
              </a:p>
              <a:p>
                <a:pPr lvl="1" eaLnBrk="1" hangingPunct="1"/>
                <a:r>
                  <a:rPr lang="en-AU" smtClean="0"/>
                  <a:t>Nhóm tín hiệu điều khiển bus:</a:t>
                </a:r>
              </a:p>
              <a:p>
                <a:pPr lvl="2" eaLnBrk="1" hangingPunct="1"/>
                <a:r>
                  <a:rPr lang="en-AU" sz="1800" smtClean="0"/>
                  <a:t>HOLD: Tín hiệu yêu cầu treo CPU để mạch ngoài thực hiện trao đổi dữ liệu với bộ nhớ theo phương pháp truy nhập trực tiếp bộ nhớ. Khi HOLD=1, CPU sẽ tự treo bằng cách tách ra khỏi bus A, D và một phần bus C để mạch DMAC điều khiển quá trình trao đổi dữ liệu trực tiếp giữ bộ nhớ và thiết bị vào ra.</a:t>
                </a:r>
              </a:p>
            </p:txBody>
          </p:sp>
        </mc:Choice>
        <mc:Fallback xmlns="">
          <p:sp>
            <p:nvSpPr>
              <p:cNvPr id="6147" name="Rectangle 3"/>
              <p:cNvSpPr>
                <a:spLocks noGrp="1" noRot="1" noChangeAspect="1" noMove="1" noResize="1" noEditPoints="1" noAdjustHandles="1" noChangeArrowheads="1" noChangeShapeType="1" noTextEdit="1"/>
              </p:cNvSpPr>
              <p:nvPr>
                <p:ph type="body" idx="1"/>
              </p:nvPr>
            </p:nvSpPr>
            <p:spPr>
              <a:xfrm>
                <a:off x="228600" y="1447800"/>
                <a:ext cx="8610600" cy="4678363"/>
              </a:xfrm>
              <a:blipFill rotWithShape="1">
                <a:blip r:embed="rId2"/>
                <a:stretch>
                  <a:fillRect t="-652" r="-1204"/>
                </a:stretch>
              </a:blipFill>
            </p:spPr>
            <p:txBody>
              <a:bodyPr/>
              <a:lstStyle/>
              <a:p>
                <a:r>
                  <a:rPr lang="en-AU">
                    <a:noFill/>
                  </a:rPr>
                  <a:t> </a:t>
                </a:r>
              </a:p>
            </p:txBody>
          </p:sp>
        </mc:Fallback>
      </mc:AlternateContent>
    </p:spTree>
    <p:extLst>
      <p:ext uri="{BB962C8B-B14F-4D97-AF65-F5344CB8AC3E}">
        <p14:creationId xmlns:p14="http://schemas.microsoft.com/office/powerpoint/2010/main" val="26982976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4.4.2 Giải mã đ.chỉ t.b vào ra sử dụng cổng logic</a:t>
            </a:r>
            <a:endParaRPr lang="en-AU" smtClean="0"/>
          </a:p>
        </p:txBody>
      </p:sp>
      <p:sp>
        <p:nvSpPr>
          <p:cNvPr id="32771" name="Content Placeholder 2"/>
          <p:cNvSpPr>
            <a:spLocks/>
          </p:cNvSpPr>
          <p:nvPr/>
        </p:nvSpPr>
        <p:spPr bwMode="auto">
          <a:xfrm>
            <a:off x="457200" y="1447800"/>
            <a:ext cx="41910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Font typeface="Wingdings" pitchFamily="2" charset="2"/>
              <a:buChar char="v"/>
            </a:pPr>
            <a:r>
              <a:rPr lang="en-US" sz="2400" b="0">
                <a:solidFill>
                  <a:schemeClr val="tx2"/>
                </a:solidFill>
              </a:rPr>
              <a:t>Tổ hợp các tín hiệu địa chỉ và điều khiển thành xung đọc/ghi</a:t>
            </a:r>
          </a:p>
          <a:p>
            <a:pPr marL="742950" lvl="1" indent="-285750">
              <a:spcBef>
                <a:spcPct val="20000"/>
              </a:spcBef>
              <a:buClr>
                <a:schemeClr val="accent1"/>
              </a:buClr>
              <a:buFont typeface="Wingdings" pitchFamily="2" charset="2"/>
              <a:buChar char="§"/>
            </a:pPr>
            <a:r>
              <a:rPr lang="en-US" sz="2200" b="0">
                <a:solidFill>
                  <a:schemeClr val="tx2"/>
                </a:solidFill>
              </a:rPr>
              <a:t>Địa chỉ riêng</a:t>
            </a:r>
          </a:p>
          <a:p>
            <a:pPr marL="1143000" lvl="2" indent="-228600">
              <a:spcBef>
                <a:spcPct val="20000"/>
              </a:spcBef>
              <a:buClr>
                <a:schemeClr val="accent2"/>
              </a:buClr>
              <a:buFontTx/>
              <a:buChar char="•"/>
            </a:pPr>
            <a:r>
              <a:rPr lang="en-US" b="0">
                <a:solidFill>
                  <a:schemeClr val="tx2"/>
                </a:solidFill>
              </a:rPr>
              <a:t>IO + RD~ + A</a:t>
            </a:r>
            <a:r>
              <a:rPr lang="en-US" b="0" baseline="-25000">
                <a:solidFill>
                  <a:schemeClr val="tx2"/>
                </a:solidFill>
              </a:rPr>
              <a:t>i</a:t>
            </a:r>
            <a:r>
              <a:rPr lang="en-US" b="0">
                <a:solidFill>
                  <a:schemeClr val="tx2"/>
                </a:solidFill>
              </a:rPr>
              <a:t>…A</a:t>
            </a:r>
            <a:r>
              <a:rPr lang="en-US" b="0" baseline="-25000">
                <a:solidFill>
                  <a:schemeClr val="tx2"/>
                </a:solidFill>
              </a:rPr>
              <a:t>j</a:t>
            </a:r>
            <a:r>
              <a:rPr lang="en-US" b="0">
                <a:solidFill>
                  <a:schemeClr val="tx2"/>
                </a:solidFill>
              </a:rPr>
              <a:t> = IN</a:t>
            </a:r>
          </a:p>
          <a:p>
            <a:pPr marL="1143000" lvl="2" indent="-228600">
              <a:spcBef>
                <a:spcPct val="20000"/>
              </a:spcBef>
              <a:buClr>
                <a:schemeClr val="accent2"/>
              </a:buClr>
              <a:buFontTx/>
              <a:buChar char="•"/>
            </a:pPr>
            <a:r>
              <a:rPr lang="en-US" b="0">
                <a:solidFill>
                  <a:schemeClr val="tx2"/>
                </a:solidFill>
              </a:rPr>
              <a:t>IO + WR~ + A</a:t>
            </a:r>
            <a:r>
              <a:rPr lang="en-US" b="0" baseline="-25000">
                <a:solidFill>
                  <a:schemeClr val="tx2"/>
                </a:solidFill>
              </a:rPr>
              <a:t>i</a:t>
            </a:r>
            <a:r>
              <a:rPr lang="en-US" b="0">
                <a:solidFill>
                  <a:schemeClr val="tx2"/>
                </a:solidFill>
              </a:rPr>
              <a:t>…A</a:t>
            </a:r>
            <a:r>
              <a:rPr lang="en-US" b="0" baseline="-25000">
                <a:solidFill>
                  <a:schemeClr val="tx2"/>
                </a:solidFill>
              </a:rPr>
              <a:t>j</a:t>
            </a:r>
            <a:r>
              <a:rPr lang="en-US" b="0">
                <a:solidFill>
                  <a:schemeClr val="tx2"/>
                </a:solidFill>
              </a:rPr>
              <a:t> = OUT </a:t>
            </a:r>
          </a:p>
          <a:p>
            <a:pPr marL="742950" lvl="1" indent="-285750">
              <a:spcBef>
                <a:spcPct val="20000"/>
              </a:spcBef>
              <a:buClr>
                <a:schemeClr val="accent1"/>
              </a:buClr>
              <a:buFont typeface="Wingdings" pitchFamily="2" charset="2"/>
              <a:buChar char="§"/>
            </a:pPr>
            <a:r>
              <a:rPr lang="en-US" sz="2200" b="0">
                <a:solidFill>
                  <a:schemeClr val="tx2"/>
                </a:solidFill>
              </a:rPr>
              <a:t>Địa chỉ chung với bộ nhớ</a:t>
            </a:r>
          </a:p>
          <a:p>
            <a:pPr marL="1143000" lvl="2" indent="-228600">
              <a:spcBef>
                <a:spcPct val="20000"/>
              </a:spcBef>
              <a:buClr>
                <a:schemeClr val="accent2"/>
              </a:buClr>
              <a:buFontTx/>
              <a:buChar char="•"/>
            </a:pPr>
            <a:r>
              <a:rPr lang="en-US" b="0">
                <a:solidFill>
                  <a:schemeClr val="tx2"/>
                </a:solidFill>
              </a:rPr>
              <a:t>M~ + RD~ + A</a:t>
            </a:r>
            <a:r>
              <a:rPr lang="en-US" b="0" baseline="-25000">
                <a:solidFill>
                  <a:schemeClr val="tx2"/>
                </a:solidFill>
              </a:rPr>
              <a:t>i</a:t>
            </a:r>
            <a:r>
              <a:rPr lang="en-US" b="0">
                <a:solidFill>
                  <a:schemeClr val="tx2"/>
                </a:solidFill>
              </a:rPr>
              <a:t>…A</a:t>
            </a:r>
            <a:r>
              <a:rPr lang="en-US" b="0" baseline="-25000">
                <a:solidFill>
                  <a:schemeClr val="tx2"/>
                </a:solidFill>
              </a:rPr>
              <a:t>j</a:t>
            </a:r>
            <a:r>
              <a:rPr lang="en-US" b="0">
                <a:solidFill>
                  <a:schemeClr val="tx2"/>
                </a:solidFill>
              </a:rPr>
              <a:t> = IN</a:t>
            </a:r>
          </a:p>
          <a:p>
            <a:pPr marL="1143000" lvl="2" indent="-228600">
              <a:spcBef>
                <a:spcPct val="20000"/>
              </a:spcBef>
              <a:buClr>
                <a:schemeClr val="accent2"/>
              </a:buClr>
              <a:buFontTx/>
              <a:buChar char="•"/>
            </a:pPr>
            <a:r>
              <a:rPr lang="en-US" b="0">
                <a:solidFill>
                  <a:schemeClr val="tx2"/>
                </a:solidFill>
              </a:rPr>
              <a:t>M~ + WR~ + A</a:t>
            </a:r>
            <a:r>
              <a:rPr lang="en-US" b="0" baseline="-25000">
                <a:solidFill>
                  <a:schemeClr val="tx2"/>
                </a:solidFill>
              </a:rPr>
              <a:t>i</a:t>
            </a:r>
            <a:r>
              <a:rPr lang="en-US" b="0">
                <a:solidFill>
                  <a:schemeClr val="tx2"/>
                </a:solidFill>
              </a:rPr>
              <a:t>…A</a:t>
            </a:r>
            <a:r>
              <a:rPr lang="en-US" b="0" baseline="-25000">
                <a:solidFill>
                  <a:schemeClr val="tx2"/>
                </a:solidFill>
              </a:rPr>
              <a:t>j</a:t>
            </a:r>
            <a:r>
              <a:rPr lang="en-US" b="0">
                <a:solidFill>
                  <a:schemeClr val="tx2"/>
                </a:solidFill>
              </a:rPr>
              <a:t> = OUT </a:t>
            </a:r>
          </a:p>
          <a:p>
            <a:pPr marL="742950" lvl="1" indent="-285750">
              <a:spcBef>
                <a:spcPct val="20000"/>
              </a:spcBef>
              <a:buClr>
                <a:schemeClr val="accent1"/>
              </a:buClr>
              <a:buFont typeface="Wingdings" pitchFamily="2" charset="2"/>
              <a:buChar char="§"/>
            </a:pPr>
            <a:endParaRPr lang="en-US" sz="2200" b="0">
              <a:solidFill>
                <a:schemeClr val="tx2"/>
              </a:solidFill>
            </a:endParaRPr>
          </a:p>
        </p:txBody>
      </p:sp>
      <p:pic>
        <p:nvPicPr>
          <p:cNvPr id="327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447800"/>
            <a:ext cx="41497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810000"/>
            <a:ext cx="41497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3500" y="762000"/>
            <a:ext cx="9017000" cy="522288"/>
          </a:xfrm>
        </p:spPr>
        <p:txBody>
          <a:bodyPr/>
          <a:lstStyle/>
          <a:p>
            <a:pPr eaLnBrk="1" hangingPunct="1"/>
            <a:r>
              <a:rPr lang="en-US" smtClean="0"/>
              <a:t>4.4.2 Giải mã đ.chỉ tb vào ra sử dụng mạch tích hợp</a:t>
            </a:r>
            <a:endParaRPr lang="en-AU" smtClean="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49500"/>
            <a:ext cx="4254500" cy="2293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725" y="2338387"/>
            <a:ext cx="4061351" cy="222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355850" y="5121365"/>
            <a:ext cx="4586550" cy="400110"/>
          </a:xfrm>
          <a:prstGeom prst="rect">
            <a:avLst/>
          </a:prstGeom>
          <a:noFill/>
        </p:spPr>
        <p:txBody>
          <a:bodyPr wrap="square" rtlCol="0">
            <a:spAutoFit/>
          </a:bodyPr>
          <a:lstStyle/>
          <a:p>
            <a:r>
              <a:rPr lang="vi-VN" sz="2000"/>
              <a:t>Giải mã địa chỉ cổng dùng 74LS138</a:t>
            </a:r>
            <a:endParaRPr lang="en-AU" sz="2000"/>
          </a:p>
        </p:txBody>
      </p:sp>
    </p:spTree>
    <p:extLst>
      <p:ext uri="{BB962C8B-B14F-4D97-AF65-F5344CB8AC3E}">
        <p14:creationId xmlns:p14="http://schemas.microsoft.com/office/powerpoint/2010/main" val="14467140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4.4.3 </a:t>
            </a:r>
            <a:r>
              <a:rPr lang="en-AU"/>
              <a:t>Một số mạch cổng </a:t>
            </a:r>
            <a:r>
              <a:rPr lang="en-AU" smtClean="0"/>
              <a:t>đơn giản</a:t>
            </a:r>
            <a:endParaRPr lang="en-AU"/>
          </a:p>
        </p:txBody>
      </p:sp>
      <p:sp>
        <p:nvSpPr>
          <p:cNvPr id="3" name="Content Placeholder 2"/>
          <p:cNvSpPr>
            <a:spLocks noGrp="1"/>
          </p:cNvSpPr>
          <p:nvPr>
            <p:ph idx="1"/>
          </p:nvPr>
        </p:nvSpPr>
        <p:spPr>
          <a:xfrm>
            <a:off x="152400" y="1447800"/>
            <a:ext cx="8915400" cy="4678363"/>
          </a:xfrm>
        </p:spPr>
        <p:txBody>
          <a:bodyPr/>
          <a:lstStyle/>
          <a:p>
            <a:r>
              <a:rPr lang="en-AU" smtClean="0"/>
              <a:t>Có thể sử dụng các mạch tích hợp cỡ vừa để làm cổng phối ghép với vi xử lý để vào/ra dữ liệu. Các mạch này thường được cấu tạo từ:</a:t>
            </a:r>
          </a:p>
          <a:p>
            <a:pPr lvl="1"/>
            <a:r>
              <a:rPr lang="en-AU" smtClean="0"/>
              <a:t>C</a:t>
            </a:r>
            <a:r>
              <a:rPr lang="vi-VN" smtClean="0"/>
              <a:t>ác </a:t>
            </a:r>
            <a:r>
              <a:rPr lang="vi-VN"/>
              <a:t>mạch chốt 8 bít </a:t>
            </a:r>
            <a:r>
              <a:rPr lang="vi-VN" smtClean="0"/>
              <a:t>có </a:t>
            </a:r>
            <a:r>
              <a:rPr lang="vi-VN"/>
              <a:t>đầu ra 3 trạng thái (</a:t>
            </a:r>
            <a:r>
              <a:rPr lang="vi-VN" smtClean="0"/>
              <a:t>74LS373</a:t>
            </a:r>
            <a:r>
              <a:rPr lang="en-AU" smtClean="0"/>
              <a:t>,</a:t>
            </a:r>
            <a:r>
              <a:rPr lang="vi-VN" smtClean="0"/>
              <a:t>74LS374</a:t>
            </a:r>
            <a:r>
              <a:rPr lang="en-AU" smtClean="0"/>
              <a:t>)</a:t>
            </a:r>
          </a:p>
          <a:p>
            <a:pPr lvl="1"/>
            <a:r>
              <a:rPr lang="en-AU" smtClean="0"/>
              <a:t>C</a:t>
            </a:r>
            <a:r>
              <a:rPr lang="vi-VN" smtClean="0"/>
              <a:t>ác </a:t>
            </a:r>
            <a:r>
              <a:rPr lang="vi-VN"/>
              <a:t>mạch </a:t>
            </a:r>
            <a:r>
              <a:rPr lang="vi-VN" smtClean="0"/>
              <a:t>khuếch</a:t>
            </a:r>
            <a:r>
              <a:rPr lang="en-AU" smtClean="0"/>
              <a:t> </a:t>
            </a:r>
            <a:r>
              <a:rPr lang="vi-VN" smtClean="0"/>
              <a:t>đại </a:t>
            </a:r>
            <a:r>
              <a:rPr lang="vi-VN"/>
              <a:t>đệm 2 chiều 8 bít đầu ra 3 trạng thái (74LS245</a:t>
            </a:r>
            <a:r>
              <a:rPr lang="vi-VN" smtClean="0"/>
              <a:t>)</a:t>
            </a:r>
            <a:endParaRPr lang="en-AU" smtClean="0"/>
          </a:p>
          <a:p>
            <a:pPr lvl="1"/>
            <a:endParaRPr lang="en-AU"/>
          </a:p>
        </p:txBody>
      </p:sp>
    </p:spTree>
    <p:extLst>
      <p:ext uri="{BB962C8B-B14F-4D97-AF65-F5344CB8AC3E}">
        <p14:creationId xmlns:p14="http://schemas.microsoft.com/office/powerpoint/2010/main" val="36196488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0"/>
            <a:ext cx="8909050" cy="522288"/>
          </a:xfrm>
        </p:spPr>
        <p:txBody>
          <a:bodyPr/>
          <a:lstStyle/>
          <a:p>
            <a:r>
              <a:rPr lang="en-AU" smtClean="0"/>
              <a:t>4.4.3 Một số mạch cổng đ.giản–Ghép nối bàn phím</a:t>
            </a:r>
            <a:endParaRPr lang="en-AU"/>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19200"/>
            <a:ext cx="728027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60017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0"/>
            <a:ext cx="8909050" cy="522288"/>
          </a:xfrm>
        </p:spPr>
        <p:txBody>
          <a:bodyPr/>
          <a:lstStyle/>
          <a:p>
            <a:r>
              <a:rPr lang="en-AU" smtClean="0"/>
              <a:t>4.4.3 </a:t>
            </a:r>
            <a:r>
              <a:rPr lang="en-AU"/>
              <a:t>Một số mạch cổng đ.giản–Ghép nối bàn phím</a:t>
            </a:r>
          </a:p>
        </p:txBody>
      </p:sp>
      <p:sp>
        <p:nvSpPr>
          <p:cNvPr id="3" name="Content Placeholder 2"/>
          <p:cNvSpPr>
            <a:spLocks noGrp="1"/>
          </p:cNvSpPr>
          <p:nvPr>
            <p:ph idx="1"/>
          </p:nvPr>
        </p:nvSpPr>
        <p:spPr>
          <a:xfrm>
            <a:off x="152400" y="1447800"/>
            <a:ext cx="8915400" cy="4678363"/>
          </a:xfrm>
        </p:spPr>
        <p:txBody>
          <a:bodyPr/>
          <a:lstStyle/>
          <a:p>
            <a:r>
              <a:rPr lang="en-AU" smtClean="0"/>
              <a:t>Cổng ghép nối bàn phím 16 số dạng tiếp điểm sử dụng các mạch tích hợp:</a:t>
            </a:r>
          </a:p>
          <a:p>
            <a:pPr lvl="1"/>
            <a:r>
              <a:rPr lang="vi-VN" sz="2000" smtClean="0"/>
              <a:t>Vi </a:t>
            </a:r>
            <a:r>
              <a:rPr lang="vi-VN" sz="2000"/>
              <a:t>mạch </a:t>
            </a:r>
            <a:r>
              <a:rPr lang="vi-VN" sz="2000" smtClean="0"/>
              <a:t>74LS374 </a:t>
            </a:r>
            <a:r>
              <a:rPr lang="vi-VN" sz="2000"/>
              <a:t>được dùng để điều khiển các tín hiệu </a:t>
            </a:r>
            <a:r>
              <a:rPr lang="vi-VN" sz="2000" smtClean="0"/>
              <a:t>hàng</a:t>
            </a:r>
            <a:r>
              <a:rPr lang="en-AU" sz="2000" smtClean="0"/>
              <a:t> và mạch</a:t>
            </a:r>
            <a:r>
              <a:rPr lang="vi-VN" sz="2000" smtClean="0"/>
              <a:t> 74LS244 </a:t>
            </a:r>
            <a:r>
              <a:rPr lang="vi-VN" sz="2000"/>
              <a:t>dùng để điều khiển các tín </a:t>
            </a:r>
            <a:r>
              <a:rPr lang="vi-VN" sz="2000" smtClean="0"/>
              <a:t>hiệu cột</a:t>
            </a:r>
            <a:r>
              <a:rPr lang="en-AU" sz="2000" smtClean="0"/>
              <a:t>;</a:t>
            </a:r>
          </a:p>
          <a:p>
            <a:r>
              <a:rPr lang="en-AU"/>
              <a:t>Nguyên tắc hoạt </a:t>
            </a:r>
            <a:r>
              <a:rPr lang="en-AU" smtClean="0"/>
              <a:t>động:</a:t>
            </a:r>
          </a:p>
          <a:p>
            <a:pPr lvl="1"/>
            <a:r>
              <a:rPr lang="en-AU" sz="2000" smtClean="0"/>
              <a:t>Nếu </a:t>
            </a:r>
            <a:r>
              <a:rPr lang="en-AU" sz="2000"/>
              <a:t>tín hiệu X ở mức cao (lô-gíc 1) thì đi-ốt sẽ khóa lại, vậy nên tiếp điểm Y có đóng xuống hay không thì tại đầu O ta luôn thu được điện áp 5V (không có dòng điện). </a:t>
            </a:r>
            <a:endParaRPr lang="en-AU" sz="2000" smtClean="0"/>
          </a:p>
          <a:p>
            <a:pPr lvl="1"/>
            <a:r>
              <a:rPr lang="en-AU" sz="2000" smtClean="0"/>
              <a:t>Nếu </a:t>
            </a:r>
            <a:r>
              <a:rPr lang="en-AU" sz="2000"/>
              <a:t>tín hiệu X ở mức thấp (lô-gíc 0), thì đi-ốt mở và khi tiếp điểm Y đóng xuống tại đầu O ta thu được điện áp </a:t>
            </a:r>
            <a:r>
              <a:rPr lang="en-AU" sz="2000" smtClean="0"/>
              <a:t>0V.</a:t>
            </a:r>
            <a:endParaRPr lang="en-AU" smtClean="0"/>
          </a:p>
          <a:p>
            <a:r>
              <a:rPr lang="en-AU" smtClean="0"/>
              <a:t>Xác định phím được ấn: quét tuần các dòng và đọc các cột. Nếu </a:t>
            </a:r>
            <a:r>
              <a:rPr lang="en-AU"/>
              <a:t>một phím được ấn thì bit tương ứng ở </a:t>
            </a:r>
            <a:r>
              <a:rPr lang="en-AU" smtClean="0"/>
              <a:t>cổng ra Di = 0.</a:t>
            </a:r>
          </a:p>
          <a:p>
            <a:pPr lvl="1"/>
            <a:endParaRPr lang="en-AU"/>
          </a:p>
        </p:txBody>
      </p:sp>
    </p:spTree>
    <p:extLst>
      <p:ext uri="{BB962C8B-B14F-4D97-AF65-F5344CB8AC3E}">
        <p14:creationId xmlns:p14="http://schemas.microsoft.com/office/powerpoint/2010/main" val="15852414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4.4.3 Chương </a:t>
            </a:r>
            <a:r>
              <a:rPr lang="en-AU"/>
              <a:t>trình </a:t>
            </a:r>
            <a:r>
              <a:rPr lang="en-AU" smtClean="0"/>
              <a:t>kiểm tra một </a:t>
            </a:r>
            <a:r>
              <a:rPr lang="en-AU"/>
              <a:t>phím</a:t>
            </a:r>
          </a:p>
        </p:txBody>
      </p:sp>
      <p:sp>
        <p:nvSpPr>
          <p:cNvPr id="3" name="Content Placeholder 2"/>
          <p:cNvSpPr>
            <a:spLocks noGrp="1"/>
          </p:cNvSpPr>
          <p:nvPr>
            <p:ph idx="1"/>
          </p:nvPr>
        </p:nvSpPr>
        <p:spPr/>
        <p:txBody>
          <a:bodyPr/>
          <a:lstStyle/>
          <a:p>
            <a:r>
              <a:rPr lang="en-AU" smtClean="0"/>
              <a:t>Đoạn chương trình kiểm tra xem phím C (hàng D0, cột D3) có được bấm hay không. Biết địa chỉ cổng hàng là 0Ah và </a:t>
            </a:r>
            <a:r>
              <a:rPr lang="en-AU"/>
              <a:t>địa chỉ cổng </a:t>
            </a:r>
            <a:r>
              <a:rPr lang="en-AU" smtClean="0"/>
              <a:t>cột </a:t>
            </a:r>
            <a:r>
              <a:rPr lang="en-AU"/>
              <a:t>là </a:t>
            </a:r>
            <a:r>
              <a:rPr lang="en-AU" smtClean="0"/>
              <a:t>0Bh.</a:t>
            </a:r>
            <a:endParaRPr lang="en-AU" sz="2000" smtClean="0"/>
          </a:p>
          <a:p>
            <a:pPr marL="0" indent="0">
              <a:buNone/>
            </a:pPr>
            <a:endParaRPr lang="en-AU" sz="1100" smtClean="0"/>
          </a:p>
          <a:p>
            <a:pPr marL="0" indent="0">
              <a:buNone/>
            </a:pPr>
            <a:r>
              <a:rPr lang="en-AU" sz="2000" smtClean="0"/>
              <a:t>	Hang</a:t>
            </a:r>
            <a:r>
              <a:rPr lang="en-AU" sz="2000"/>
              <a:t>	EQU </a:t>
            </a:r>
            <a:r>
              <a:rPr lang="en-AU" sz="2000" smtClean="0"/>
              <a:t>0AH		; Địa chỉ cổng hàng</a:t>
            </a:r>
            <a:endParaRPr lang="en-AU" sz="2000"/>
          </a:p>
          <a:p>
            <a:pPr marL="0" indent="0">
              <a:buNone/>
            </a:pPr>
            <a:r>
              <a:rPr lang="en-AU" sz="2000"/>
              <a:t>	Cot	EQU </a:t>
            </a:r>
            <a:r>
              <a:rPr lang="en-AU" sz="2000" smtClean="0"/>
              <a:t>0BH		; Địa chỉ cổng cột</a:t>
            </a:r>
            <a:endParaRPr lang="en-AU" sz="2000"/>
          </a:p>
          <a:p>
            <a:pPr marL="0" indent="0">
              <a:buNone/>
            </a:pPr>
            <a:r>
              <a:rPr lang="en-AU" sz="2000"/>
              <a:t>		MOV AL,11111110b	; Chỉ có </a:t>
            </a:r>
            <a:r>
              <a:rPr lang="en-AU" sz="2000" smtClean="0"/>
              <a:t>D0=0 – hàng thứ nhất</a:t>
            </a:r>
            <a:endParaRPr lang="en-AU" sz="2000"/>
          </a:p>
          <a:p>
            <a:pPr marL="0" indent="0">
              <a:buNone/>
            </a:pPr>
            <a:r>
              <a:rPr lang="en-AU" sz="2000"/>
              <a:t>		OUT Hang, AL</a:t>
            </a:r>
          </a:p>
          <a:p>
            <a:pPr marL="0" indent="0">
              <a:buNone/>
            </a:pPr>
            <a:r>
              <a:rPr lang="en-AU" sz="2000"/>
              <a:t>	Ktra:	IN AL, Cot	</a:t>
            </a:r>
            <a:r>
              <a:rPr lang="en-AU" sz="2000" smtClean="0"/>
              <a:t>	; </a:t>
            </a:r>
            <a:r>
              <a:rPr lang="en-AU" sz="2000"/>
              <a:t>Đọc tín hiệu cột</a:t>
            </a:r>
          </a:p>
          <a:p>
            <a:pPr marL="0" indent="0">
              <a:buNone/>
            </a:pPr>
            <a:r>
              <a:rPr lang="en-AU" sz="2000"/>
              <a:t>		AND AL,00001000b	; Giữ lại bít D3 ứng với phím C</a:t>
            </a:r>
          </a:p>
          <a:p>
            <a:pPr marL="0" indent="0">
              <a:buNone/>
            </a:pPr>
            <a:r>
              <a:rPr lang="en-AU" sz="2000"/>
              <a:t>		JNZ Ktra	</a:t>
            </a:r>
            <a:r>
              <a:rPr lang="en-AU" sz="2000" smtClean="0"/>
              <a:t>	; </a:t>
            </a:r>
            <a:r>
              <a:rPr lang="en-AU" sz="2000"/>
              <a:t>Không bấm</a:t>
            </a:r>
          </a:p>
          <a:p>
            <a:pPr marL="0" indent="0">
              <a:buNone/>
            </a:pPr>
            <a:r>
              <a:rPr lang="en-AU" sz="2000"/>
              <a:t>		...	</a:t>
            </a:r>
            <a:r>
              <a:rPr lang="en-AU" sz="2000" smtClean="0"/>
              <a:t>		; </a:t>
            </a:r>
            <a:r>
              <a:rPr lang="en-AU" sz="2000"/>
              <a:t>Phím C được bấm</a:t>
            </a:r>
          </a:p>
          <a:p>
            <a:pPr marL="0" indent="0">
              <a:buNone/>
            </a:pPr>
            <a:endParaRPr lang="en-AU" sz="2000"/>
          </a:p>
        </p:txBody>
      </p:sp>
    </p:spTree>
    <p:extLst>
      <p:ext uri="{BB962C8B-B14F-4D97-AF65-F5344CB8AC3E}">
        <p14:creationId xmlns:p14="http://schemas.microsoft.com/office/powerpoint/2010/main" val="42133565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4.4.3 </a:t>
            </a:r>
            <a:r>
              <a:rPr lang="en-AU"/>
              <a:t>Một số mạch cổng–Ghép nối hiển thị số</a:t>
            </a:r>
          </a:p>
        </p:txBody>
      </p:sp>
      <p:sp>
        <p:nvSpPr>
          <p:cNvPr id="3" name="Content Placeholder 2"/>
          <p:cNvSpPr>
            <a:spLocks noGrp="1"/>
          </p:cNvSpPr>
          <p:nvPr>
            <p:ph idx="1"/>
          </p:nvPr>
        </p:nvSpPr>
        <p:spPr/>
        <p:txBody>
          <a:bodyPr/>
          <a:lstStyle/>
          <a:p>
            <a:r>
              <a:rPr lang="en-AU"/>
              <a:t>Ghép nối hiển thị </a:t>
            </a:r>
            <a:r>
              <a:rPr lang="en-AU" smtClean="0"/>
              <a:t>số sử dụng mạch tích hợp 7447 và LED bảy đoạn:</a:t>
            </a:r>
          </a:p>
          <a:p>
            <a:pPr lvl="1"/>
            <a:r>
              <a:rPr lang="en-AU" smtClean="0"/>
              <a:t>Cổng A nhận thông tin điều khiển (bật/tắt) các thanh led thông qua 7 transitor Q1-Q7. Địa chỉ cổng A là 0Ah.</a:t>
            </a:r>
          </a:p>
          <a:p>
            <a:pPr lvl="1"/>
            <a:r>
              <a:rPr lang="en-AU" smtClean="0"/>
              <a:t>Cổng B nhận dữ liệu số hiển thị - thông qua mạch 7447 giải mã số đầu vào dạng BCD ở cổng B (A-D) sinh ra các tín hiệu kích hoạt (a-g) các thanh led của LED bảy đoạn. </a:t>
            </a:r>
            <a:r>
              <a:rPr lang="en-AU"/>
              <a:t>Địa chỉ cổng </a:t>
            </a:r>
            <a:r>
              <a:rPr lang="en-AU" smtClean="0"/>
              <a:t>B </a:t>
            </a:r>
            <a:r>
              <a:rPr lang="en-AU"/>
              <a:t>là </a:t>
            </a:r>
            <a:r>
              <a:rPr lang="en-AU" smtClean="0"/>
              <a:t>0Bh</a:t>
            </a:r>
            <a:r>
              <a:rPr lang="en-AU"/>
              <a:t>.</a:t>
            </a:r>
            <a:endParaRPr lang="en-AU" smtClean="0"/>
          </a:p>
          <a:p>
            <a:pPr lvl="1"/>
            <a:r>
              <a:rPr lang="en-AU" smtClean="0"/>
              <a:t>Bật đèn led thứ i: gửi bit D</a:t>
            </a:r>
            <a:r>
              <a:rPr lang="en-AU" baseline="-25000" smtClean="0"/>
              <a:t>i</a:t>
            </a:r>
            <a:r>
              <a:rPr lang="en-AU" smtClean="0"/>
              <a:t> = 0 ra cổng A</a:t>
            </a:r>
          </a:p>
          <a:p>
            <a:pPr lvl="1"/>
            <a:r>
              <a:rPr lang="en-AU" smtClean="0"/>
              <a:t>Tắt đèn </a:t>
            </a:r>
            <a:r>
              <a:rPr lang="en-AU"/>
              <a:t>led thứ i: gửi bit D</a:t>
            </a:r>
            <a:r>
              <a:rPr lang="en-AU" baseline="-25000"/>
              <a:t>i</a:t>
            </a:r>
            <a:r>
              <a:rPr lang="en-AU"/>
              <a:t> = </a:t>
            </a:r>
            <a:r>
              <a:rPr lang="en-AU" smtClean="0"/>
              <a:t>1 </a:t>
            </a:r>
            <a:r>
              <a:rPr lang="en-AU"/>
              <a:t>ra cổng </a:t>
            </a:r>
            <a:r>
              <a:rPr lang="en-AU" smtClean="0"/>
              <a:t>A</a:t>
            </a:r>
          </a:p>
          <a:p>
            <a:pPr lvl="1"/>
            <a:r>
              <a:rPr lang="en-AU" smtClean="0"/>
              <a:t>Hiển thị số: Gửi số cần hiện thị ra cổng B, bật đèn led i bằng cách </a:t>
            </a:r>
            <a:r>
              <a:rPr lang="en-AU"/>
              <a:t>gửi bit D</a:t>
            </a:r>
            <a:r>
              <a:rPr lang="en-AU" baseline="-25000"/>
              <a:t>i</a:t>
            </a:r>
            <a:r>
              <a:rPr lang="en-AU"/>
              <a:t> = 0 ra cổng </a:t>
            </a:r>
            <a:r>
              <a:rPr lang="en-AU" smtClean="0"/>
              <a:t>A.</a:t>
            </a:r>
          </a:p>
        </p:txBody>
      </p:sp>
    </p:spTree>
    <p:extLst>
      <p:ext uri="{BB962C8B-B14F-4D97-AF65-F5344CB8AC3E}">
        <p14:creationId xmlns:p14="http://schemas.microsoft.com/office/powerpoint/2010/main" val="32041390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4.4.3 Một số mạch cổng–Ghép nối hiển thị số</a:t>
            </a:r>
            <a:endParaRPr lang="en-AU"/>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1371600"/>
            <a:ext cx="3876675"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461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4.4.3 Một số mạch cổng–Ghép nối hiển thị số</a:t>
            </a:r>
            <a:endParaRPr lang="en-AU"/>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807354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1346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4.4.3 Chương </a:t>
            </a:r>
            <a:r>
              <a:rPr lang="en-AU"/>
              <a:t>trình </a:t>
            </a:r>
            <a:r>
              <a:rPr lang="en-AU" smtClean="0"/>
              <a:t>hiển thị số trên LED</a:t>
            </a:r>
            <a:endParaRPr lang="en-AU"/>
          </a:p>
        </p:txBody>
      </p:sp>
      <p:sp>
        <p:nvSpPr>
          <p:cNvPr id="3" name="Content Placeholder 2"/>
          <p:cNvSpPr>
            <a:spLocks noGrp="1"/>
          </p:cNvSpPr>
          <p:nvPr>
            <p:ph idx="1"/>
          </p:nvPr>
        </p:nvSpPr>
        <p:spPr>
          <a:xfrm>
            <a:off x="228600" y="1308100"/>
            <a:ext cx="8756650" cy="4818063"/>
          </a:xfrm>
        </p:spPr>
        <p:txBody>
          <a:bodyPr/>
          <a:lstStyle/>
          <a:p>
            <a:r>
              <a:rPr lang="en-AU" smtClean="0"/>
              <a:t>Đoạn chương trình </a:t>
            </a:r>
            <a:r>
              <a:rPr lang="en-AU"/>
              <a:t>kiểm tra hệ thống LED bằng cách hiển thị trên cả 7 LED số 8</a:t>
            </a:r>
            <a:r>
              <a:rPr lang="en-AU" smtClean="0"/>
              <a:t>. Biết địa chỉ cổng điều khiển LED là 0Ah và </a:t>
            </a:r>
            <a:r>
              <a:rPr lang="en-AU"/>
              <a:t>địa chỉ cổng </a:t>
            </a:r>
            <a:r>
              <a:rPr lang="en-AU" smtClean="0"/>
              <a:t>dữ liệu hiển thị </a:t>
            </a:r>
            <a:r>
              <a:rPr lang="en-AU"/>
              <a:t>là </a:t>
            </a:r>
            <a:r>
              <a:rPr lang="en-AU" smtClean="0"/>
              <a:t>0Bh.</a:t>
            </a:r>
            <a:endParaRPr lang="en-AU" sz="2000" smtClean="0"/>
          </a:p>
          <a:p>
            <a:pPr marL="0" indent="0">
              <a:buNone/>
            </a:pPr>
            <a:endParaRPr lang="en-AU" sz="800" smtClean="0"/>
          </a:p>
          <a:p>
            <a:pPr marL="0" indent="0">
              <a:buNone/>
            </a:pPr>
            <a:r>
              <a:rPr lang="en-AU" sz="1800" smtClean="0"/>
              <a:t>	DK_LED</a:t>
            </a:r>
            <a:r>
              <a:rPr lang="en-AU" sz="1800"/>
              <a:t>	EQU 0AH	; Cổng điều khiển LED</a:t>
            </a:r>
          </a:p>
          <a:p>
            <a:pPr marL="0" indent="0">
              <a:buNone/>
            </a:pPr>
            <a:r>
              <a:rPr lang="en-AU" sz="1800"/>
              <a:t>	DL_LED	EQU 0BH	; Cổng dữ liệu hiển thị</a:t>
            </a:r>
          </a:p>
          <a:p>
            <a:pPr marL="0" indent="0">
              <a:buNone/>
            </a:pPr>
            <a:r>
              <a:rPr lang="en-AU" sz="1800"/>
              <a:t>		MOV AL,FFH	; Tắt tất cả các LED</a:t>
            </a:r>
          </a:p>
          <a:p>
            <a:pPr marL="0" indent="0">
              <a:buNone/>
            </a:pPr>
            <a:r>
              <a:rPr lang="en-AU" sz="1800"/>
              <a:t>		OUT DK_LED, AL</a:t>
            </a:r>
          </a:p>
          <a:p>
            <a:pPr marL="0" indent="0">
              <a:buNone/>
            </a:pPr>
            <a:r>
              <a:rPr lang="en-AU" sz="1800"/>
              <a:t>		MOV CX,64	; Trễ bằng 64 lệnh NOP</a:t>
            </a:r>
          </a:p>
          <a:p>
            <a:pPr marL="0" indent="0">
              <a:buNone/>
            </a:pPr>
            <a:r>
              <a:rPr lang="en-AU" sz="1800"/>
              <a:t>	Tre:	NOP</a:t>
            </a:r>
          </a:p>
          <a:p>
            <a:pPr marL="0" indent="0">
              <a:buNone/>
            </a:pPr>
            <a:r>
              <a:rPr lang="en-AU" sz="1800"/>
              <a:t>		LOOP Tre</a:t>
            </a:r>
          </a:p>
          <a:p>
            <a:pPr marL="0" indent="0">
              <a:buNone/>
            </a:pPr>
            <a:r>
              <a:rPr lang="en-AU" sz="1800"/>
              <a:t>		MOV AL,8	; Đưa số 8 ra 7447</a:t>
            </a:r>
          </a:p>
          <a:p>
            <a:pPr marL="0" indent="0">
              <a:buNone/>
            </a:pPr>
            <a:r>
              <a:rPr lang="en-AU" sz="1800"/>
              <a:t>		OUT DL_LED,AL</a:t>
            </a:r>
          </a:p>
          <a:p>
            <a:pPr marL="0" indent="0">
              <a:buNone/>
            </a:pPr>
            <a:r>
              <a:rPr lang="en-AU" sz="1800"/>
              <a:t>		XOR AL,AL	; Đặt AL=0</a:t>
            </a:r>
          </a:p>
          <a:p>
            <a:pPr marL="0" indent="0">
              <a:buNone/>
            </a:pPr>
            <a:r>
              <a:rPr lang="en-AU" sz="1800"/>
              <a:t>		OUT DK_LED,AL	; Bật tất cả các LED</a:t>
            </a:r>
            <a:endParaRPr lang="en-AU" sz="2000"/>
          </a:p>
        </p:txBody>
      </p:sp>
    </p:spTree>
    <p:extLst>
      <p:ext uri="{BB962C8B-B14F-4D97-AF65-F5344CB8AC3E}">
        <p14:creationId xmlns:p14="http://schemas.microsoft.com/office/powerpoint/2010/main" val="1479995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4.1</a:t>
            </a:r>
            <a:r>
              <a:rPr lang="en-US" smtClean="0"/>
              <a:t>. Các tín hiệu của 8088</a:t>
            </a:r>
            <a:endParaRPr lang="en-AU" smtClean="0"/>
          </a:p>
        </p:txBody>
      </p:sp>
      <p:sp>
        <p:nvSpPr>
          <p:cNvPr id="6147" name="Rectangle 3"/>
          <p:cNvSpPr>
            <a:spLocks noGrp="1" noChangeArrowheads="1"/>
          </p:cNvSpPr>
          <p:nvPr>
            <p:ph type="body" idx="1"/>
          </p:nvPr>
        </p:nvSpPr>
        <p:spPr>
          <a:xfrm>
            <a:off x="228600" y="1447800"/>
            <a:ext cx="8610600" cy="4678363"/>
          </a:xfrm>
        </p:spPr>
        <p:txBody>
          <a:bodyPr/>
          <a:lstStyle/>
          <a:p>
            <a:pPr lvl="1" eaLnBrk="1" hangingPunct="1"/>
            <a:r>
              <a:rPr lang="en-AU" smtClean="0"/>
              <a:t>Nhóm tín hiệu điều khiển bus:</a:t>
            </a:r>
          </a:p>
          <a:p>
            <a:pPr lvl="2" eaLnBrk="1" hangingPunct="1"/>
            <a:r>
              <a:rPr lang="en-AU" sz="1800" smtClean="0"/>
              <a:t>HLDA: Tín hiệu báo cho mạch ngoài biết yêu cầu treo CPU đã được chấp nhận. CPU treo bằng cách tách ra khỏi bus A, D và một số tín hiệu của bus C.</a:t>
            </a:r>
          </a:p>
          <a:p>
            <a:pPr lvl="2" eaLnBrk="1" hangingPunct="1"/>
            <a:r>
              <a:rPr lang="en-AU" sz="1800" smtClean="0"/>
              <a:t>INTA: Tín hiệu báo cho mạch ngoài biết yêu cầu ngắt INTR được chấp nhận. CPU đưa ra INTA=0 để báo cho mạch ngoài biết nó đang chờ mạch ngoài đưa số hiệu ngắt lên bus dữ liệu.</a:t>
            </a:r>
          </a:p>
          <a:p>
            <a:pPr lvl="2" eaLnBrk="1" hangingPunct="1"/>
            <a:r>
              <a:rPr lang="en-AU" sz="1800" smtClean="0"/>
              <a:t>ALE: Xung chốt địa chỉ </a:t>
            </a:r>
            <a:r>
              <a:rPr lang="en-AU" sz="1800" smtClean="0">
                <a:sym typeface="Wingdings" pitchFamily="2" charset="2"/>
              </a:rPr>
              <a:t> xác định tín hiệu trên các chân dồn kênh AD là tín hiệu địa chỉ hay dữ liệu. Khi ALE=1 thì tín hiệu trên các chân dồn kênh AD là tín hiệu địa chỉ.</a:t>
            </a:r>
          </a:p>
          <a:p>
            <a:pPr lvl="2" eaLnBrk="1" hangingPunct="1"/>
            <a:endParaRPr lang="en-AU" sz="1800" smtClean="0"/>
          </a:p>
          <a:p>
            <a:pPr lvl="2" eaLnBrk="1" hangingPunct="1"/>
            <a:endParaRPr lang="en-AU" sz="1800" smtClean="0"/>
          </a:p>
        </p:txBody>
      </p:sp>
    </p:spTree>
    <p:extLst>
      <p:ext uri="{BB962C8B-B14F-4D97-AF65-F5344CB8AC3E}">
        <p14:creationId xmlns:p14="http://schemas.microsoft.com/office/powerpoint/2010/main" val="22520274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4.5. Giới thiệu một số mạch ghép nối vào ra</a:t>
            </a:r>
            <a:endParaRPr lang="en-AU"/>
          </a:p>
        </p:txBody>
      </p:sp>
      <p:sp>
        <p:nvSpPr>
          <p:cNvPr id="3" name="Content Placeholder 2"/>
          <p:cNvSpPr>
            <a:spLocks noGrp="1"/>
          </p:cNvSpPr>
          <p:nvPr>
            <p:ph idx="1"/>
          </p:nvPr>
        </p:nvSpPr>
        <p:spPr>
          <a:xfrm>
            <a:off x="76200" y="1447800"/>
            <a:ext cx="8909050" cy="4678363"/>
          </a:xfrm>
        </p:spPr>
        <p:txBody>
          <a:bodyPr/>
          <a:lstStyle/>
          <a:p>
            <a:r>
              <a:rPr lang="en-AU" smtClean="0"/>
              <a:t>Vi xử lý sử dụng một số mạch chuyên dụng phục vụ trao đổi dữ liệu với các thiết bị ngoại vi theo 2 phương pháp chính:</a:t>
            </a:r>
          </a:p>
          <a:p>
            <a:pPr lvl="1"/>
            <a:r>
              <a:rPr lang="en-AU" smtClean="0"/>
              <a:t>Trao đổi dữ liệu kiểu song song: sử dụng mạch ghép nối 8255A.</a:t>
            </a:r>
          </a:p>
          <a:p>
            <a:pPr lvl="2"/>
            <a:r>
              <a:rPr lang="en-AU" sz="2000" smtClean="0"/>
              <a:t>Cho phép trao đổi dữ liệu nhiều bit dữ liệu đồng thời </a:t>
            </a:r>
            <a:r>
              <a:rPr lang="en-AU" sz="2000" smtClean="0">
                <a:sym typeface="Wingdings" pitchFamily="2" charset="2"/>
              </a:rPr>
              <a:t> tốc độ cao</a:t>
            </a:r>
          </a:p>
          <a:p>
            <a:pPr lvl="2"/>
            <a:r>
              <a:rPr lang="en-AU" sz="2000" smtClean="0">
                <a:sym typeface="Wingdings" pitchFamily="2" charset="2"/>
              </a:rPr>
              <a:t>Không yêu cầu phải biến đổi dữ liệu</a:t>
            </a:r>
          </a:p>
          <a:p>
            <a:pPr lvl="2"/>
            <a:r>
              <a:rPr lang="en-AU" sz="2000" smtClean="0">
                <a:sym typeface="Wingdings" pitchFamily="2" charset="2"/>
              </a:rPr>
              <a:t>Hạn chế về khoảng cách do cần nhiều dây tín hiệu</a:t>
            </a:r>
            <a:endParaRPr lang="en-AU" sz="2000" smtClean="0"/>
          </a:p>
          <a:p>
            <a:pPr lvl="1"/>
            <a:r>
              <a:rPr lang="en-AU"/>
              <a:t>Trao đổi dữ liệu kiểu </a:t>
            </a:r>
            <a:r>
              <a:rPr lang="en-AU" smtClean="0"/>
              <a:t>nối tiếp:</a:t>
            </a:r>
            <a:r>
              <a:rPr lang="en-AU"/>
              <a:t> sử dụng mạch ghép nối </a:t>
            </a:r>
            <a:r>
              <a:rPr lang="en-AU" smtClean="0"/>
              <a:t>8250 hoặc 8251.</a:t>
            </a:r>
          </a:p>
          <a:p>
            <a:pPr lvl="2"/>
            <a:r>
              <a:rPr lang="en-AU" sz="2000" smtClean="0"/>
              <a:t>Có thể tăng khoảng cách truyền dữ liệu do cần ít dây tín hiệu</a:t>
            </a:r>
          </a:p>
          <a:p>
            <a:pPr lvl="2"/>
            <a:r>
              <a:rPr lang="en-AU" sz="2000" smtClean="0"/>
              <a:t>Tốc độ chậm</a:t>
            </a:r>
          </a:p>
          <a:p>
            <a:pPr lvl="2"/>
            <a:r>
              <a:rPr lang="en-AU" sz="2000" smtClean="0"/>
              <a:t>Cần biến đổi dữ liệu khi gửi đi (song song </a:t>
            </a:r>
            <a:r>
              <a:rPr lang="en-AU" sz="2000" smtClean="0">
                <a:sym typeface="Wingdings" pitchFamily="2" charset="2"/>
              </a:rPr>
              <a:t> nối tiếp) </a:t>
            </a:r>
            <a:r>
              <a:rPr lang="en-AU" sz="2000" smtClean="0"/>
              <a:t>và khi nhận về (nối tiếp </a:t>
            </a:r>
            <a:r>
              <a:rPr lang="en-AU" sz="2000" smtClean="0">
                <a:sym typeface="Wingdings" pitchFamily="2" charset="2"/>
              </a:rPr>
              <a:t> song song</a:t>
            </a:r>
            <a:r>
              <a:rPr lang="en-AU" sz="2000" smtClean="0"/>
              <a:t>).</a:t>
            </a:r>
            <a:endParaRPr lang="en-AU" sz="2000"/>
          </a:p>
          <a:p>
            <a:pPr lvl="1"/>
            <a:endParaRPr lang="en-AU" smtClean="0"/>
          </a:p>
          <a:p>
            <a:pPr lvl="1"/>
            <a:endParaRPr lang="en-AU"/>
          </a:p>
        </p:txBody>
      </p:sp>
    </p:spTree>
    <p:extLst>
      <p:ext uri="{BB962C8B-B14F-4D97-AF65-F5344CB8AC3E}">
        <p14:creationId xmlns:p14="http://schemas.microsoft.com/office/powerpoint/2010/main" val="25521608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4.5.1 </a:t>
            </a:r>
            <a:r>
              <a:rPr lang="en-AU" dirty="0" err="1" smtClean="0"/>
              <a:t>Mạch</a:t>
            </a:r>
            <a:r>
              <a:rPr lang="en-AU" dirty="0" smtClean="0"/>
              <a:t> </a:t>
            </a:r>
            <a:r>
              <a:rPr lang="en-AU" dirty="0" err="1" smtClean="0"/>
              <a:t>vào</a:t>
            </a:r>
            <a:r>
              <a:rPr lang="en-AU" dirty="0" smtClean="0"/>
              <a:t> </a:t>
            </a:r>
            <a:r>
              <a:rPr lang="en-AU" dirty="0" err="1" smtClean="0"/>
              <a:t>ra</a:t>
            </a:r>
            <a:r>
              <a:rPr lang="en-AU" dirty="0" smtClean="0"/>
              <a:t> song </a:t>
            </a:r>
            <a:r>
              <a:rPr lang="en-AU" dirty="0" err="1" smtClean="0"/>
              <a:t>song</a:t>
            </a:r>
            <a:r>
              <a:rPr lang="en-AU" dirty="0" smtClean="0"/>
              <a:t> 8255A</a:t>
            </a:r>
            <a:endParaRPr lang="en-AU" dirty="0"/>
          </a:p>
        </p:txBody>
      </p:sp>
      <p:pic>
        <p:nvPicPr>
          <p:cNvPr id="22530" name="Picture 2" descr="http://www.sharpmz.org/mz-700/images/8255blk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95398"/>
            <a:ext cx="6096000" cy="5499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6696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4.5.2 Mạch vào ra nối tiếp 8251A</a:t>
            </a:r>
            <a:endParaRPr lang="en-AU"/>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1257300"/>
            <a:ext cx="6587269"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76113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Bài tập bổ sung – Xây dựng mạch giải mã địa chỉ</a:t>
            </a:r>
            <a:endParaRPr lang="en-AU"/>
          </a:p>
        </p:txBody>
      </p:sp>
      <p:sp>
        <p:nvSpPr>
          <p:cNvPr id="3" name="Content Placeholder 2"/>
          <p:cNvSpPr>
            <a:spLocks noGrp="1"/>
          </p:cNvSpPr>
          <p:nvPr>
            <p:ph idx="1"/>
          </p:nvPr>
        </p:nvSpPr>
        <p:spPr>
          <a:xfrm>
            <a:off x="228600" y="1447801"/>
            <a:ext cx="8756650" cy="1295400"/>
          </a:xfrm>
        </p:spPr>
        <p:txBody>
          <a:bodyPr/>
          <a:lstStyle/>
          <a:p>
            <a:pPr marL="457200" indent="-457200">
              <a:buFont typeface="+mj-lt"/>
              <a:buAutoNum type="arabicPeriod"/>
            </a:pPr>
            <a:r>
              <a:rPr lang="en-US"/>
              <a:t>Xây dựng mạch giải mã địa chỉ dùng các mạch lô-gíc cơ bản cho bộ nhớ ROM dung lượng 4KB có địa chỉ cơ sở </a:t>
            </a:r>
            <a:r>
              <a:rPr lang="en-US" smtClean="0"/>
              <a:t>05800H </a:t>
            </a:r>
            <a:r>
              <a:rPr lang="en-US"/>
              <a:t>dùng vi mạch nhớ </a:t>
            </a:r>
            <a:r>
              <a:rPr lang="en-US" smtClean="0"/>
              <a:t>2Kx8.</a:t>
            </a:r>
            <a:endParaRPr lang="en-AU"/>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300" y="2743200"/>
            <a:ext cx="3962400" cy="3193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12798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Bài tập bổ sung – Xây dựng mạch giải mã địa chỉ</a:t>
            </a:r>
            <a:endParaRPr lang="en-AU"/>
          </a:p>
        </p:txBody>
      </p:sp>
      <p:sp>
        <p:nvSpPr>
          <p:cNvPr id="3" name="Content Placeholder 2"/>
          <p:cNvSpPr>
            <a:spLocks noGrp="1"/>
          </p:cNvSpPr>
          <p:nvPr>
            <p:ph idx="1"/>
          </p:nvPr>
        </p:nvSpPr>
        <p:spPr>
          <a:xfrm>
            <a:off x="228600" y="1447800"/>
            <a:ext cx="8756650" cy="2895599"/>
          </a:xfrm>
        </p:spPr>
        <p:txBody>
          <a:bodyPr/>
          <a:lstStyle/>
          <a:p>
            <a:pPr marL="457200" indent="-457200">
              <a:buFont typeface="+mj-lt"/>
              <a:buAutoNum type="arabicPeriod" startAt="2"/>
            </a:pPr>
            <a:r>
              <a:rPr lang="en-US"/>
              <a:t>Xây dựng mạch giải mã địa chỉ </a:t>
            </a:r>
            <a:r>
              <a:rPr lang="en-US" smtClean="0"/>
              <a:t>cho cổng vào có địa chỉ 8000h. Biết không gian cổng có địa chỉ tách biết với không gian bộ nhớ.</a:t>
            </a:r>
          </a:p>
          <a:p>
            <a:pPr marL="457200" indent="-457200">
              <a:buFont typeface="+mj-lt"/>
              <a:buAutoNum type="arabicPeriod" startAt="2"/>
            </a:pPr>
            <a:r>
              <a:rPr lang="en-US"/>
              <a:t>Xây dựng mạch giải mã địa chỉ cho cổng </a:t>
            </a:r>
            <a:r>
              <a:rPr lang="en-US" smtClean="0"/>
              <a:t>ra </a:t>
            </a:r>
            <a:r>
              <a:rPr lang="en-US"/>
              <a:t>có địa chỉ </a:t>
            </a:r>
            <a:r>
              <a:rPr lang="en-US" smtClean="0"/>
              <a:t>03F8h</a:t>
            </a:r>
            <a:r>
              <a:rPr lang="en-US"/>
              <a:t>. Biết không gian cổng có địa chỉ tách biết với không gian bộ nhớ.</a:t>
            </a:r>
            <a:endParaRPr lang="en-AU"/>
          </a:p>
        </p:txBody>
      </p:sp>
    </p:spTree>
    <p:extLst>
      <p:ext uri="{BB962C8B-B14F-4D97-AF65-F5344CB8AC3E}">
        <p14:creationId xmlns:p14="http://schemas.microsoft.com/office/powerpoint/2010/main" val="2083111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4.1</a:t>
            </a:r>
            <a:r>
              <a:rPr lang="en-US" smtClean="0"/>
              <a:t>. Các tín hiệu của 8088</a:t>
            </a:r>
            <a:endParaRPr lang="en-AU" smtClean="0"/>
          </a:p>
        </p:txBody>
      </p:sp>
      <p:sp>
        <p:nvSpPr>
          <p:cNvPr id="7171" name="Rectangle 3"/>
          <p:cNvSpPr>
            <a:spLocks noGrp="1" noChangeArrowheads="1"/>
          </p:cNvSpPr>
          <p:nvPr>
            <p:ph type="body" idx="1"/>
          </p:nvPr>
        </p:nvSpPr>
        <p:spPr>
          <a:xfrm>
            <a:off x="228600" y="1447800"/>
            <a:ext cx="8610600" cy="4678363"/>
          </a:xfrm>
        </p:spPr>
        <p:txBody>
          <a:bodyPr/>
          <a:lstStyle/>
          <a:p>
            <a:pPr lvl="1" eaLnBrk="1" hangingPunct="1"/>
            <a:r>
              <a:rPr lang="en-AU" smtClean="0"/>
              <a:t>Nhóm tín hiệu điều khiển CPU:</a:t>
            </a:r>
          </a:p>
          <a:p>
            <a:pPr lvl="2" eaLnBrk="1" hangingPunct="1"/>
            <a:r>
              <a:rPr lang="en-AU" sz="1800" smtClean="0"/>
              <a:t>NMI: Tín hiệu yêu cầu ngắt không che được – không bị hạn chế bởi cờ ngắt IF. Khi nhận được yêu cầu ngắt NMI, CPU hoàn tất lệnh đang thực hiện và chuyển sang chu kỳ phục vụ ngắt.</a:t>
            </a:r>
          </a:p>
          <a:p>
            <a:pPr lvl="2" eaLnBrk="1" hangingPunct="1"/>
            <a:r>
              <a:rPr lang="en-AU" sz="1800" smtClean="0"/>
              <a:t>INTR: Tín hiệu yêu cầu ngắt che được – bị hạn chế bởi cờ ngắt IF. Yêu cầu ngắt INTR sẽ bị từ chối khi cờ ngắt IF=0. Khi nhận được yêu cầu ngắt INTR và cờ ngắt IF=1, CPU hoàn tất lệnh đang thực hiện và chuyển sang chu kỳ phục vụ ngắt và gửi ra tín hiệu chấp nhận ngắt INTA=0.</a:t>
            </a:r>
          </a:p>
          <a:p>
            <a:pPr lvl="2" eaLnBrk="1" hangingPunct="1"/>
            <a:r>
              <a:rPr lang="en-AU" sz="1800" smtClean="0"/>
              <a:t>RESET: </a:t>
            </a:r>
            <a:r>
              <a:rPr lang="vi-VN" sz="1800" smtClean="0"/>
              <a:t> tín  hiệu  khởi động  lại  8086/8088.  khi  RESET  =  1  kéo  dài  ít  nhất  trong thời gian 4 chu kỳ đồng hồ thì 8086/8088 bị buộc phải khởi động lại: nó xoá các thanh ghi  DS,  ES,  SS,  IP  và  FR  về  0  và  bắt  đầu  thực  hiện  chương  trình  tại  địa  chỉ CS:IP=FFFF:0000H</a:t>
            </a:r>
            <a:r>
              <a:rPr lang="en-AU" sz="180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4.1</a:t>
            </a:r>
            <a:r>
              <a:rPr lang="en-US" smtClean="0"/>
              <a:t>. Các tín hiệu của 8088</a:t>
            </a:r>
            <a:endParaRPr lang="en-AU" smtClean="0"/>
          </a:p>
        </p:txBody>
      </p:sp>
      <mc:AlternateContent xmlns:mc="http://schemas.openxmlformats.org/markup-compatibility/2006" xmlns:a14="http://schemas.microsoft.com/office/drawing/2010/main">
        <mc:Choice Requires="a14">
          <p:sp>
            <p:nvSpPr>
              <p:cNvPr id="7171" name="Rectangle 3"/>
              <p:cNvSpPr>
                <a:spLocks noGrp="1" noChangeArrowheads="1"/>
              </p:cNvSpPr>
              <p:nvPr>
                <p:ph type="body" idx="1"/>
              </p:nvPr>
            </p:nvSpPr>
            <p:spPr>
              <a:xfrm>
                <a:off x="228600" y="1447800"/>
                <a:ext cx="8610600" cy="4678363"/>
              </a:xfrm>
            </p:spPr>
            <p:txBody>
              <a:bodyPr/>
              <a:lstStyle/>
              <a:p>
                <a:pPr lvl="1" eaLnBrk="1" hangingPunct="1"/>
                <a:r>
                  <a:rPr lang="en-AU" smtClean="0"/>
                  <a:t>Nhóm tín hiệu điều khiển CPU:</a:t>
                </a:r>
              </a:p>
              <a:p>
                <a:pPr lvl="2" eaLnBrk="1" hangingPunct="1"/>
                <a:r>
                  <a:rPr lang="en-AU" sz="1800" smtClean="0"/>
                  <a:t>MN/</a:t>
                </a:r>
                <a14:m>
                  <m:oMath xmlns:m="http://schemas.openxmlformats.org/officeDocument/2006/math">
                    <m:bar>
                      <m:barPr>
                        <m:pos m:val="top"/>
                        <m:ctrlPr>
                          <a:rPr lang="en-AU" sz="1800" i="1" smtClean="0">
                            <a:latin typeface="Cambria Math"/>
                          </a:rPr>
                        </m:ctrlPr>
                      </m:barPr>
                      <m:e>
                        <m:r>
                          <m:rPr>
                            <m:sty m:val="p"/>
                          </m:rPr>
                          <a:rPr lang="en-AU" sz="1800" b="0" i="0" smtClean="0">
                            <a:latin typeface="Cambria Math"/>
                          </a:rPr>
                          <m:t>MX</m:t>
                        </m:r>
                      </m:e>
                    </m:bar>
                  </m:oMath>
                </a14:m>
                <a:r>
                  <a:rPr lang="en-AU" sz="1800" smtClean="0"/>
                  <a:t>: chân tín hiệu xác định chế độ làm việc của CPU ở chế độ MIN hay MAX. Trong chế độ MIN (MN/</a:t>
                </a:r>
                <a14:m>
                  <m:oMath xmlns:m="http://schemas.openxmlformats.org/officeDocument/2006/math">
                    <m:bar>
                      <m:barPr>
                        <m:pos m:val="top"/>
                        <m:ctrlPr>
                          <a:rPr lang="en-AU" sz="1800" i="1" smtClean="0">
                            <a:latin typeface="Cambria Math"/>
                          </a:rPr>
                        </m:ctrlPr>
                      </m:barPr>
                      <m:e>
                        <m:r>
                          <m:rPr>
                            <m:sty m:val="p"/>
                          </m:rPr>
                          <a:rPr lang="en-AU" sz="1800" b="0" i="0" smtClean="0">
                            <a:latin typeface="Cambria Math"/>
                          </a:rPr>
                          <m:t>MX</m:t>
                        </m:r>
                      </m:e>
                    </m:bar>
                  </m:oMath>
                </a14:m>
                <a:r>
                  <a:rPr lang="en-AU" sz="1800" smtClean="0"/>
                  <a:t> nối vào nguồn 5V), CPU tự sinh các tín hiệu điều khiển bus; còn trong chế độ MAX (MN/</a:t>
                </a:r>
                <a14:m>
                  <m:oMath xmlns:m="http://schemas.openxmlformats.org/officeDocument/2006/math">
                    <m:bar>
                      <m:barPr>
                        <m:pos m:val="top"/>
                        <m:ctrlPr>
                          <a:rPr lang="en-AU" sz="1800" i="1" smtClean="0">
                            <a:latin typeface="Cambria Math"/>
                          </a:rPr>
                        </m:ctrlPr>
                      </m:barPr>
                      <m:e>
                        <m:r>
                          <m:rPr>
                            <m:sty m:val="p"/>
                          </m:rPr>
                          <a:rPr lang="en-AU" sz="1800" b="0" i="0" smtClean="0">
                            <a:latin typeface="Cambria Math"/>
                          </a:rPr>
                          <m:t>MX</m:t>
                        </m:r>
                      </m:e>
                    </m:bar>
                  </m:oMath>
                </a14:m>
                <a:r>
                  <a:rPr lang="en-AU" sz="1800" smtClean="0"/>
                  <a:t> nối đất), CPU chuyển các tín hiệu trạng thái cho mạch ngoài tạo các tín hiệu điều khiển bus.</a:t>
                </a:r>
              </a:p>
              <a:p>
                <a:pPr lvl="2" eaLnBrk="1" hangingPunct="1"/>
                <a14:m>
                  <m:oMath xmlns:m="http://schemas.openxmlformats.org/officeDocument/2006/math">
                    <m:bar>
                      <m:barPr>
                        <m:pos m:val="top"/>
                        <m:ctrlPr>
                          <a:rPr lang="en-AU" sz="1800" i="1" smtClean="0">
                            <a:latin typeface="Cambria Math"/>
                          </a:rPr>
                        </m:ctrlPr>
                      </m:barPr>
                      <m:e>
                        <m:r>
                          <m:rPr>
                            <m:sty m:val="p"/>
                          </m:rPr>
                          <a:rPr lang="en-AU" sz="1800" b="0" i="0" smtClean="0">
                            <a:latin typeface="Cambria Math"/>
                          </a:rPr>
                          <m:t>TEST</m:t>
                        </m:r>
                      </m:e>
                    </m:bar>
                  </m:oMath>
                </a14:m>
                <a:r>
                  <a:rPr lang="en-AU" sz="1800" smtClean="0"/>
                  <a:t>: Tín hiệu </a:t>
                </a:r>
                <a14:m>
                  <m:oMath xmlns:m="http://schemas.openxmlformats.org/officeDocument/2006/math">
                    <m:bar>
                      <m:barPr>
                        <m:pos m:val="top"/>
                        <m:ctrlPr>
                          <a:rPr lang="en-AU" sz="1800" i="1" smtClean="0">
                            <a:latin typeface="Cambria Math"/>
                          </a:rPr>
                        </m:ctrlPr>
                      </m:barPr>
                      <m:e>
                        <m:r>
                          <m:rPr>
                            <m:sty m:val="p"/>
                          </m:rPr>
                          <a:rPr lang="en-AU" sz="1800" b="0" i="0" smtClean="0">
                            <a:latin typeface="Cambria Math"/>
                          </a:rPr>
                          <m:t>TEST</m:t>
                        </m:r>
                      </m:e>
                    </m:bar>
                  </m:oMath>
                </a14:m>
                <a:r>
                  <a:rPr lang="en-AU" sz="1800" smtClean="0"/>
                  <a:t> được kiểm tra bởi lệnh WAIT. Khi CPU thực hiện lệnh WAIT trong khi </a:t>
                </a:r>
                <a14:m>
                  <m:oMath xmlns:m="http://schemas.openxmlformats.org/officeDocument/2006/math">
                    <m:bar>
                      <m:barPr>
                        <m:pos m:val="top"/>
                        <m:ctrlPr>
                          <a:rPr lang="en-AU" sz="1800" i="1" smtClean="0">
                            <a:latin typeface="Cambria Math"/>
                          </a:rPr>
                        </m:ctrlPr>
                      </m:barPr>
                      <m:e>
                        <m:r>
                          <m:rPr>
                            <m:sty m:val="p"/>
                          </m:rPr>
                          <a:rPr lang="en-AU" sz="1800" b="0" i="0" smtClean="0">
                            <a:latin typeface="Cambria Math"/>
                          </a:rPr>
                          <m:t>TEST</m:t>
                        </m:r>
                      </m:e>
                    </m:bar>
                  </m:oMath>
                </a14:m>
                <a:r>
                  <a:rPr lang="en-AU" sz="1800" smtClean="0"/>
                  <a:t> = 1, nó sẽ đợi đến khi </a:t>
                </a:r>
                <a14:m>
                  <m:oMath xmlns:m="http://schemas.openxmlformats.org/officeDocument/2006/math">
                    <m:bar>
                      <m:barPr>
                        <m:pos m:val="top"/>
                        <m:ctrlPr>
                          <a:rPr lang="en-AU" sz="1800" i="1" smtClean="0">
                            <a:latin typeface="Cambria Math"/>
                          </a:rPr>
                        </m:ctrlPr>
                      </m:barPr>
                      <m:e>
                        <m:r>
                          <m:rPr>
                            <m:sty m:val="p"/>
                          </m:rPr>
                          <a:rPr lang="en-AU" sz="1800" b="0" i="0" smtClean="0">
                            <a:latin typeface="Cambria Math"/>
                          </a:rPr>
                          <m:t>TEST</m:t>
                        </m:r>
                      </m:e>
                    </m:bar>
                  </m:oMath>
                </a14:m>
                <a:r>
                  <a:rPr lang="en-AU" sz="1800" smtClean="0"/>
                  <a:t> = 0 mới thực hiện lệnh tiếp theo.</a:t>
                </a:r>
              </a:p>
            </p:txBody>
          </p:sp>
        </mc:Choice>
        <mc:Fallback xmlns="">
          <p:sp>
            <p:nvSpPr>
              <p:cNvPr id="7171" name="Rectangle 3"/>
              <p:cNvSpPr>
                <a:spLocks noGrp="1" noRot="1" noChangeAspect="1" noMove="1" noResize="1" noEditPoints="1" noAdjustHandles="1" noChangeArrowheads="1" noChangeShapeType="1" noTextEdit="1"/>
              </p:cNvSpPr>
              <p:nvPr>
                <p:ph type="body" idx="1"/>
              </p:nvPr>
            </p:nvSpPr>
            <p:spPr>
              <a:xfrm>
                <a:off x="228600" y="1447800"/>
                <a:ext cx="8610600" cy="4678363"/>
              </a:xfrm>
              <a:blipFill rotWithShape="1">
                <a:blip r:embed="rId2"/>
                <a:stretch>
                  <a:fillRect t="-652" r="-1275"/>
                </a:stretch>
              </a:blipFill>
            </p:spPr>
            <p:txBody>
              <a:bodyPr/>
              <a:lstStyle/>
              <a:p>
                <a:r>
                  <a:rPr lang="en-AU">
                    <a:noFill/>
                  </a:rPr>
                  <a:t> </a:t>
                </a:r>
              </a:p>
            </p:txBody>
          </p:sp>
        </mc:Fallback>
      </mc:AlternateContent>
    </p:spTree>
    <p:extLst>
      <p:ext uri="{BB962C8B-B14F-4D97-AF65-F5344CB8AC3E}">
        <p14:creationId xmlns:p14="http://schemas.microsoft.com/office/powerpoint/2010/main" val="4064528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4.1</a:t>
            </a:r>
            <a:r>
              <a:rPr lang="en-US" smtClean="0"/>
              <a:t>. Các tín hiệu của 8088</a:t>
            </a:r>
            <a:endParaRPr lang="en-AU" smtClean="0"/>
          </a:p>
        </p:txBody>
      </p:sp>
      <p:sp>
        <p:nvSpPr>
          <p:cNvPr id="8195" name="Rectangle 3"/>
          <p:cNvSpPr>
            <a:spLocks noGrp="1" noChangeArrowheads="1"/>
          </p:cNvSpPr>
          <p:nvPr>
            <p:ph type="body" idx="1"/>
          </p:nvPr>
        </p:nvSpPr>
        <p:spPr>
          <a:xfrm>
            <a:off x="228600" y="1447800"/>
            <a:ext cx="8610600" cy="4678363"/>
          </a:xfrm>
        </p:spPr>
        <p:txBody>
          <a:bodyPr/>
          <a:lstStyle/>
          <a:p>
            <a:pPr lvl="1" eaLnBrk="1" hangingPunct="1"/>
            <a:r>
              <a:rPr lang="en-AU" smtClean="0"/>
              <a:t>Nhóm tín hiệu đồng hồ và nguồn:</a:t>
            </a:r>
          </a:p>
          <a:p>
            <a:pPr lvl="2" eaLnBrk="1" hangingPunct="1"/>
            <a:r>
              <a:rPr lang="en-AU" sz="1800" smtClean="0"/>
              <a:t>CLK: Xung nhịp đồng hồ cung cấp nhịp làm việc cho CPU.</a:t>
            </a:r>
          </a:p>
          <a:p>
            <a:pPr lvl="2" eaLnBrk="1" hangingPunct="1"/>
            <a:r>
              <a:rPr lang="en-AU" sz="1800" smtClean="0"/>
              <a:t>Vcc: chân cung cấp nguồn nuôi 5V.</a:t>
            </a:r>
          </a:p>
          <a:p>
            <a:pPr lvl="2" eaLnBrk="1" hangingPunct="1"/>
            <a:r>
              <a:rPr lang="en-AU" sz="1800" smtClean="0"/>
              <a:t>GND: Chân nối đất.</a:t>
            </a:r>
          </a:p>
          <a:p>
            <a:pPr lvl="2" eaLnBrk="1" hangingPunct="1"/>
            <a:r>
              <a:rPr lang="en-AU" sz="1800" smtClean="0"/>
              <a:t>GND: Chân nối đất. </a:t>
            </a:r>
          </a:p>
          <a:p>
            <a:pPr lvl="1" eaLnBrk="1" hangingPunct="1"/>
            <a:r>
              <a:rPr lang="en-AU" smtClean="0"/>
              <a:t>Nhóm các tín hiệu trạng thái: </a:t>
            </a:r>
          </a:p>
          <a:p>
            <a:pPr lvl="2" eaLnBrk="1" hangingPunct="1"/>
            <a:r>
              <a:rPr lang="en-AU" sz="1800" smtClean="0"/>
              <a:t>S3, S4: phối hợp cho biết trạng thái truy nhập các thanh ghi đoạn</a:t>
            </a:r>
          </a:p>
          <a:p>
            <a:pPr lvl="3" eaLnBrk="1" hangingPunct="1"/>
            <a:r>
              <a:rPr lang="en-AU" smtClean="0"/>
              <a:t>00: CPU truy nhập đoạn dữ liệu phụ ES</a:t>
            </a:r>
          </a:p>
          <a:p>
            <a:pPr lvl="3" eaLnBrk="1" hangingPunct="1"/>
            <a:r>
              <a:rPr lang="en-AU" smtClean="0"/>
              <a:t>01: CPU truy nhập đoạn ngăn xếp SS</a:t>
            </a:r>
          </a:p>
          <a:p>
            <a:pPr lvl="3" eaLnBrk="1" hangingPunct="1"/>
            <a:r>
              <a:rPr lang="en-AU" smtClean="0"/>
              <a:t>10:  CPU truy nhập đoạn mã hoặc không đoạn nào</a:t>
            </a:r>
          </a:p>
          <a:p>
            <a:pPr lvl="3" eaLnBrk="1" hangingPunct="1"/>
            <a:r>
              <a:rPr lang="en-AU" smtClean="0"/>
              <a:t>11:  CPU truy nhập đoạn dữ liệu</a:t>
            </a:r>
          </a:p>
          <a:p>
            <a:pPr lvl="2" eaLnBrk="1" hangingPunct="1"/>
            <a:r>
              <a:rPr lang="en-AU" sz="1800" smtClean="0"/>
              <a:t>S5: S5 phản ánh giá trị cờ IF</a:t>
            </a:r>
          </a:p>
          <a:p>
            <a:pPr lvl="2" eaLnBrk="1" hangingPunct="1"/>
            <a:r>
              <a:rPr lang="en-AU" sz="1800" smtClean="0"/>
              <a:t>S6: S6 luôn bằng 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13TGp_natural_light_v2">
  <a:themeElements>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213TGp_natural_light_v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213TGp_natural_light_v2</Template>
  <TotalTime>5450</TotalTime>
  <Words>4742</Words>
  <Application>Microsoft Office PowerPoint</Application>
  <PresentationFormat>On-screen Show (4:3)</PresentationFormat>
  <Paragraphs>420</Paragraphs>
  <Slides>64</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213TGp_natural_light_v2</vt:lpstr>
      <vt:lpstr>Visio</vt:lpstr>
      <vt:lpstr>PowerPoint Presentation</vt:lpstr>
      <vt:lpstr>NỘI DUNG</vt:lpstr>
      <vt:lpstr>4.1. Các tín hiệu của 8088</vt:lpstr>
      <vt:lpstr>4.1. Các tín hiệu của 8088</vt:lpstr>
      <vt:lpstr>4.1. Các tín hiệu của 8088</vt:lpstr>
      <vt:lpstr>4.1. Các tín hiệu của 8088</vt:lpstr>
      <vt:lpstr>4.1. Các tín hiệu của 8088</vt:lpstr>
      <vt:lpstr>4.1. Các tín hiệu của 8088</vt:lpstr>
      <vt:lpstr>4.1. Các tín hiệu của 8088</vt:lpstr>
      <vt:lpstr>4.1. Các tín hiệu của 8088 – Chu kỳ bus</vt:lpstr>
      <vt:lpstr>4.1. Các tín hiệu của 8088 – Chế độ Min/Max</vt:lpstr>
      <vt:lpstr>4.1. Các tín hiệu của 8088 – Chế độ Max</vt:lpstr>
      <vt:lpstr>4.1. Các tín hiệu của 8088 – Chế độ Max</vt:lpstr>
      <vt:lpstr>4.1. Các tín hiệu của 8088 – Chế độ Max</vt:lpstr>
      <vt:lpstr>4.2 Các mạch phụ trợ</vt:lpstr>
      <vt:lpstr>4.2.1 Mạch tạo xung nhịp 8284</vt:lpstr>
      <vt:lpstr>4.2.1 Mạch tạo xung nhịp 8284</vt:lpstr>
      <vt:lpstr>4.2.1 Mạch tạo xung nhịp 8284</vt:lpstr>
      <vt:lpstr>4.2.1 Mạch tạo xung nhịp 8284 ghép nối với CPU</vt:lpstr>
      <vt:lpstr>4.2.2 Mạch điều khiển bus 8288</vt:lpstr>
      <vt:lpstr>4.2.2 Mạch điều khiển bus 8288</vt:lpstr>
      <vt:lpstr>4.2.2 Mạch điều khiển bus 8288</vt:lpstr>
      <vt:lpstr>4.2.2 Mạch điều khiển bus 8288</vt:lpstr>
      <vt:lpstr>4.2.3 Định thời và chu trình đọc ghi bus</vt:lpstr>
      <vt:lpstr>4.2.3 Định thời và chu trình đọc ghi bus</vt:lpstr>
      <vt:lpstr>4.2.3 Chu trình đọc bus</vt:lpstr>
      <vt:lpstr>4.2.3 Chu trình ghi bus</vt:lpstr>
      <vt:lpstr>4.3 Phối ghép CPU với bộ nhớ</vt:lpstr>
      <vt:lpstr>4.3.1 Cấu trúc mạch nhớ - tổng quát</vt:lpstr>
      <vt:lpstr>4.3.1 Cấu trúc mạch nhớ - EFROM Intel 2176(2Kx8)</vt:lpstr>
      <vt:lpstr>4.3.1 Cấu trúc mạch nhớ - SRAM</vt:lpstr>
      <vt:lpstr>4.3.1 Cấu trúc mạch nhớ - DRAM</vt:lpstr>
      <vt:lpstr>4.3.2 Giải mã địa chỉ bộ nhớ</vt:lpstr>
      <vt:lpstr>4.3.2 Giải mã đ.c b.nhớ sử dụng mạch lôgic cơ bản</vt:lpstr>
      <vt:lpstr>4.3.2 Giải mã đ.c b.nhớ sử dụng mạch lôgic cơ bản</vt:lpstr>
      <vt:lpstr>4.3.2 Giải mã đ.c b.nhớ sử dụng mạch lôgic cơ bản</vt:lpstr>
      <vt:lpstr>4.3.2 Giải mã đ.c b.nhớ sử dụng mạch tích hợp</vt:lpstr>
      <vt:lpstr>4.3.2 Giải mã đ.c b.nhớ sử dụng mạch tích hợp</vt:lpstr>
      <vt:lpstr>4.3.2 Giải mã đ.c b.nhớ sử dụng mạch tích hợp</vt:lpstr>
      <vt:lpstr>4.3.2 Giải mã đ.c b.nhớ sử dụng mạch tích hợp</vt:lpstr>
      <vt:lpstr>4.3.2 Giải mã đ.c b.nhớ sử dụng mạch tích hợp</vt:lpstr>
      <vt:lpstr>4.3.2 Giải mã đ.c b.nhớ sử dụng PROM</vt:lpstr>
      <vt:lpstr>4.3.2 Giải mã đ.c b.nhớ sử dụng PROM</vt:lpstr>
      <vt:lpstr>4.3.2 Giải mã đ.c b.nhớ sử dụng PROM</vt:lpstr>
      <vt:lpstr>4.3.2 Giải mã đ.c b.nhớ sử dụng PROM</vt:lpstr>
      <vt:lpstr>4.4. Phối ghép CPU với thiết bị vào ra</vt:lpstr>
      <vt:lpstr>4.4. Phối ghép CPU với thiết bị vào ra</vt:lpstr>
      <vt:lpstr>4.4.1 Phân loại thiết bị vào ra theo không gian địa chỉ</vt:lpstr>
      <vt:lpstr>4.4.1 Phân loại thiết bị vào ra theo không gian địa chỉ</vt:lpstr>
      <vt:lpstr>4.4.2 Giải mã đ.chỉ t.b vào ra sử dụng cổng logic</vt:lpstr>
      <vt:lpstr>4.4.2 Giải mã đ.chỉ tb vào ra sử dụng mạch tích hợp</vt:lpstr>
      <vt:lpstr>4.4.3 Một số mạch cổng đơn giản</vt:lpstr>
      <vt:lpstr>4.4.3 Một số mạch cổng đ.giản–Ghép nối bàn phím</vt:lpstr>
      <vt:lpstr>4.4.3 Một số mạch cổng đ.giản–Ghép nối bàn phím</vt:lpstr>
      <vt:lpstr>4.4.3 Chương trình kiểm tra một phím</vt:lpstr>
      <vt:lpstr>4.4.3 Một số mạch cổng–Ghép nối hiển thị số</vt:lpstr>
      <vt:lpstr>4.4.3 Một số mạch cổng–Ghép nối hiển thị số</vt:lpstr>
      <vt:lpstr>4.4.3 Một số mạch cổng–Ghép nối hiển thị số</vt:lpstr>
      <vt:lpstr>4.4.3 Chương trình hiển thị số trên LED</vt:lpstr>
      <vt:lpstr>4.5. Giới thiệu một số mạch ghép nối vào ra</vt:lpstr>
      <vt:lpstr>4.5.1 Mạch vào ra song song 8255A</vt:lpstr>
      <vt:lpstr>4.5.2 Mạch vào ra nối tiếp 8251A</vt:lpstr>
      <vt:lpstr>Bài tập bổ sung – Xây dựng mạch giải mã địa chỉ</vt:lpstr>
      <vt:lpstr>Bài tập bổ sung – Xây dựng mạch giải mã địa chỉ</vt:lpstr>
    </vt:vector>
  </TitlesOfParts>
  <Company>PTIT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Hoang Minh</dc:creator>
  <cp:lastModifiedBy>cuong</cp:lastModifiedBy>
  <cp:revision>162</cp:revision>
  <dcterms:created xsi:type="dcterms:W3CDTF">2008-09-11T07:24:50Z</dcterms:created>
  <dcterms:modified xsi:type="dcterms:W3CDTF">2016-10-26T03:45:02Z</dcterms:modified>
</cp:coreProperties>
</file>