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6600"/>
    <a:srgbClr val="009999"/>
    <a:srgbClr val="FF5050"/>
    <a:srgbClr val="99CC00"/>
    <a:srgbClr val="A50021"/>
    <a:srgbClr val="FF3300"/>
    <a:srgbClr val="CC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DC4F-E2B6-4C5D-977D-C57FF8A84DC3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7C78-E6E5-4FFD-A563-94F1A01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7C78-E6E5-4FFD-A563-94F1A01D69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0" y="112481"/>
            <a:ext cx="2330836" cy="534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solidFill>
                  <a:srgbClr val="0066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5432-0C61-40C5-8338-F531FF195DB9}" type="datetime1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0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F92A-40AE-4964-9C9E-483203109E3A}" type="datetime1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0585-A4E4-401D-A093-17B19835521B}" type="datetime1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lang="en-US" sz="4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600" b="1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638-3B9C-426B-8554-551BF17418A7}" type="datetime1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0" y="112481"/>
            <a:ext cx="2330836" cy="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9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solidFill>
                  <a:srgbClr val="0066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b="1" kern="1200" dirty="0" smtClean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2B1A-36D0-4021-AF4D-7608A1843B2B}" type="datetime1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200" b="0" i="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FE2-5EAB-4238-A48C-8104E699D444}" type="datetime1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4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807-C94D-4F31-A032-D64897BD26F2}" type="datetime1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5100-58FE-4093-AC77-3F1CB91DE501}" type="datetime1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6B78-5404-47F8-AEC9-1F551E8FF44E}" type="datetime1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F17-B469-49BC-B201-80894FF30404}" type="datetime1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8E8B-0819-4B2E-9248-7EBB19326C24}" type="datetime1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3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C108-E779-4E16-A6CC-BC702FECE4CD}" type="datetime1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B559-A27C-4E86-9E49-A9E376C8C6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0" y="112481"/>
            <a:ext cx="2330836" cy="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6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.vsi-international.com:ipc/NodeJS-ProjectStructure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JS Project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Start a Node JS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Controller’s responsibility:</a:t>
            </a:r>
          </a:p>
          <a:p>
            <a:pPr lvl="1"/>
            <a:r>
              <a:rPr lang="en-US" dirty="0"/>
              <a:t>Receive Accepted request from Client</a:t>
            </a:r>
          </a:p>
          <a:p>
            <a:pPr lvl="1"/>
            <a:r>
              <a:rPr lang="en-US" dirty="0"/>
              <a:t>Validate submitted data (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server/validation/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Convert DTO (</a:t>
            </a:r>
            <a:r>
              <a:rPr lang="en-US" dirty="0" err="1"/>
              <a:t>json</a:t>
            </a:r>
            <a:r>
              <a:rPr lang="en-US" dirty="0"/>
              <a:t>) data to Domain Model and vice versa 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server/converters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Call the Service to do the Business</a:t>
            </a:r>
          </a:p>
          <a:p>
            <a:pPr lvl="1"/>
            <a:r>
              <a:rPr lang="en-US" dirty="0"/>
              <a:t>Send the Response to </a:t>
            </a:r>
            <a:r>
              <a:rPr lang="en-US" dirty="0" smtClean="0"/>
              <a:t>Client</a:t>
            </a:r>
          </a:p>
          <a:p>
            <a:pPr marL="228600" lvl="1">
              <a:lnSpc>
                <a:spcPct val="80000"/>
              </a:lnSpc>
              <a:spcBef>
                <a:spcPts val="1000"/>
              </a:spcBef>
            </a:pPr>
            <a:r>
              <a:rPr lang="en-US" sz="2600" b="1" dirty="0">
                <a:solidFill>
                  <a:srgbClr val="0070C0"/>
                </a:solidFill>
              </a:rPr>
              <a:t>Controller </a:t>
            </a:r>
            <a:r>
              <a:rPr lang="en-US" sz="2600" b="1" dirty="0" smtClean="0">
                <a:solidFill>
                  <a:srgbClr val="0070C0"/>
                </a:solidFill>
              </a:rPr>
              <a:t>folder: </a:t>
            </a:r>
            <a:r>
              <a:rPr lang="en-US" sz="2600" b="1" dirty="0" smtClean="0">
                <a:solidFill>
                  <a:schemeClr val="accent5">
                    <a:lumMod val="50000"/>
                  </a:schemeClr>
                </a:solidFill>
              </a:rPr>
              <a:t>server/controllers</a:t>
            </a:r>
            <a:endParaRPr lang="en-US" sz="2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u="sng" dirty="0" smtClean="0">
                <a:solidFill>
                  <a:srgbClr val="FF6600"/>
                </a:solidFill>
              </a:rPr>
              <a:t>Node: </a:t>
            </a:r>
            <a:r>
              <a:rPr lang="en-US" dirty="0" smtClean="0">
                <a:solidFill>
                  <a:srgbClr val="FF6600"/>
                </a:solidFill>
              </a:rPr>
              <a:t>Don’t do the business on Controller layer, do it on Service 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11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87035" y="1484428"/>
            <a:ext cx="11744554" cy="4640871"/>
            <a:chOff x="384464" y="1484428"/>
            <a:chExt cx="11744554" cy="4640871"/>
          </a:xfrm>
        </p:grpSpPr>
        <p:sp>
          <p:nvSpPr>
            <p:cNvPr id="17" name="Rounded Rectangle 16"/>
            <p:cNvSpPr/>
            <p:nvPr/>
          </p:nvSpPr>
          <p:spPr>
            <a:xfrm>
              <a:off x="384464" y="2745437"/>
              <a:ext cx="1413164" cy="1278082"/>
            </a:xfrm>
            <a:prstGeom prst="roundRect">
              <a:avLst/>
            </a:prstGeom>
            <a:solidFill>
              <a:srgbClr val="FF5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18" name="Notched Right Arrow 17"/>
            <p:cNvSpPr/>
            <p:nvPr/>
          </p:nvSpPr>
          <p:spPr>
            <a:xfrm rot="20300269">
              <a:off x="1956964" y="2723559"/>
              <a:ext cx="1299868" cy="436418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Notched Right Arrow 18"/>
            <p:cNvSpPr/>
            <p:nvPr/>
          </p:nvSpPr>
          <p:spPr>
            <a:xfrm rot="11908465">
              <a:off x="2020827" y="4112191"/>
              <a:ext cx="2727564" cy="436418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19189" y="1690688"/>
              <a:ext cx="1287579" cy="12884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Routers</a:t>
              </a:r>
              <a:endParaRPr lang="en-US" dirty="0"/>
            </a:p>
          </p:txBody>
        </p:sp>
        <p:sp>
          <p:nvSpPr>
            <p:cNvPr id="25" name="Notched Right Arrow 24"/>
            <p:cNvSpPr/>
            <p:nvPr/>
          </p:nvSpPr>
          <p:spPr>
            <a:xfrm>
              <a:off x="4795404" y="2062639"/>
              <a:ext cx="559378" cy="436418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Decision 25"/>
            <p:cNvSpPr/>
            <p:nvPr/>
          </p:nvSpPr>
          <p:spPr>
            <a:xfrm>
              <a:off x="5704479" y="1484428"/>
              <a:ext cx="2473036" cy="1592839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Security Layer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868523" y="4159395"/>
              <a:ext cx="1671911" cy="1618745"/>
            </a:xfrm>
            <a:prstGeom prst="ellipse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29" name="Notched Right Arrow 28"/>
            <p:cNvSpPr/>
            <p:nvPr/>
          </p:nvSpPr>
          <p:spPr>
            <a:xfrm rot="7290550">
              <a:off x="5964411" y="3486523"/>
              <a:ext cx="1038397" cy="436418"/>
            </a:xfrm>
            <a:prstGeom prst="notch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54260" y="5294842"/>
              <a:ext cx="841666" cy="830457"/>
            </a:xfrm>
            <a:prstGeom prst="ellipse">
              <a:avLst/>
            </a:prstGeom>
            <a:solidFill>
              <a:srgbClr val="FF66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Validation</a:t>
              </a:r>
              <a:endParaRPr lang="en-US" sz="1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899050" y="5294842"/>
              <a:ext cx="841666" cy="830457"/>
            </a:xfrm>
            <a:prstGeom prst="ellipse">
              <a:avLst/>
            </a:prstGeom>
            <a:solidFill>
              <a:srgbClr val="009999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Converter</a:t>
              </a:r>
              <a:endParaRPr lang="en-US" sz="1400" dirty="0"/>
            </a:p>
          </p:txBody>
        </p:sp>
        <p:sp>
          <p:nvSpPr>
            <p:cNvPr id="32" name="Left-Right Arrow 31"/>
            <p:cNvSpPr/>
            <p:nvPr/>
          </p:nvSpPr>
          <p:spPr>
            <a:xfrm>
              <a:off x="6661701" y="4737486"/>
              <a:ext cx="873967" cy="477982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774644" y="4159394"/>
              <a:ext cx="1671911" cy="1618745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Services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10457107" y="4091325"/>
              <a:ext cx="1671911" cy="16187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35" name="Left-Right Arrow 34"/>
            <p:cNvSpPr/>
            <p:nvPr/>
          </p:nvSpPr>
          <p:spPr>
            <a:xfrm>
              <a:off x="9496088" y="4751869"/>
              <a:ext cx="873967" cy="477982"/>
            </a:xfrm>
            <a:prstGeom prst="left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905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Business</a:t>
            </a:r>
          </a:p>
          <a:p>
            <a:r>
              <a:rPr lang="en-US" dirty="0"/>
              <a:t>Working with </a:t>
            </a:r>
            <a:r>
              <a:rPr lang="en-US" dirty="0" smtClean="0"/>
              <a:t>Transactions</a:t>
            </a:r>
          </a:p>
          <a:p>
            <a:r>
              <a:rPr lang="en-US" dirty="0" smtClean="0"/>
              <a:t>Working via many Data Sources (Models)</a:t>
            </a:r>
          </a:p>
          <a:p>
            <a:r>
              <a:rPr lang="en-US" dirty="0" smtClean="0"/>
              <a:t>Write </a:t>
            </a:r>
            <a:r>
              <a:rPr lang="en-US" dirty="0"/>
              <a:t>your service 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server/services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Database via ORM with Relationship</a:t>
            </a:r>
          </a:p>
          <a:p>
            <a:r>
              <a:rPr lang="en-US" dirty="0" smtClean="0"/>
              <a:t>Define Models and Relationship by </a:t>
            </a:r>
            <a:r>
              <a:rPr lang="en-US" dirty="0" err="1" smtClean="0"/>
              <a:t>StrongLoop</a:t>
            </a:r>
            <a:r>
              <a:rPr lang="en-US" dirty="0" smtClean="0"/>
              <a:t> tools:</a:t>
            </a:r>
          </a:p>
          <a:p>
            <a:pPr lvl="1"/>
            <a:r>
              <a:rPr lang="en-US" dirty="0" err="1">
                <a:solidFill>
                  <a:srgbClr val="009900"/>
                </a:solidFill>
              </a:rPr>
              <a:t>slc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 err="1">
                <a:solidFill>
                  <a:srgbClr val="009900"/>
                </a:solidFill>
              </a:rPr>
              <a:t>loopback:model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 err="1">
                <a:solidFill>
                  <a:srgbClr val="009900"/>
                </a:solidFill>
              </a:rPr>
              <a:t>YourModel</a:t>
            </a:r>
            <a:endParaRPr lang="en-US" dirty="0">
              <a:solidFill>
                <a:srgbClr val="009900"/>
              </a:solidFill>
            </a:endParaRPr>
          </a:p>
          <a:p>
            <a:pPr lvl="1"/>
            <a:r>
              <a:rPr lang="en-US" dirty="0" err="1">
                <a:solidFill>
                  <a:srgbClr val="009900"/>
                </a:solidFill>
              </a:rPr>
              <a:t>slc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 err="1">
                <a:solidFill>
                  <a:srgbClr val="009900"/>
                </a:solidFill>
              </a:rPr>
              <a:t>loopback:relation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u="sng" dirty="0" smtClean="0">
                <a:solidFill>
                  <a:srgbClr val="FF6600"/>
                </a:solidFill>
              </a:rPr>
              <a:t>Node: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Don’t working with many Models on a Model</a:t>
            </a:r>
          </a:p>
          <a:p>
            <a:pPr lvl="1"/>
            <a:r>
              <a:rPr lang="en-US" dirty="0" smtClean="0"/>
              <a:t>Each Model has only one responsibility</a:t>
            </a:r>
          </a:p>
          <a:p>
            <a:pPr lvl="1"/>
            <a:r>
              <a:rPr lang="en-US" dirty="0" smtClean="0"/>
              <a:t>If you want to work with many tables, do that business on Services layer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Project </a:t>
            </a:r>
            <a:r>
              <a:rPr lang="en-US" dirty="0" err="1" smtClean="0"/>
              <a:t>Struct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clone </a:t>
            </a:r>
            <a:r>
              <a:rPr lang="en-US" dirty="0" err="1" smtClean="0">
                <a:solidFill>
                  <a:schemeClr val="accent6"/>
                </a:solidFill>
                <a:hlinkClick r:id="rId2"/>
              </a:rPr>
              <a:t>git@git.vsi-international.com:ipc</a:t>
            </a:r>
            <a:r>
              <a:rPr lang="en-US" dirty="0" smtClean="0">
                <a:solidFill>
                  <a:schemeClr val="accent6"/>
                </a:solidFill>
                <a:hlinkClick r:id="rId2"/>
              </a:rPr>
              <a:t>/</a:t>
            </a:r>
            <a:r>
              <a:rPr lang="en-US" dirty="0" err="1" smtClean="0">
                <a:solidFill>
                  <a:schemeClr val="accent6"/>
                </a:solidFill>
                <a:hlinkClick r:id="rId2"/>
              </a:rPr>
              <a:t>NodeJS-ProjectStructure.git</a:t>
            </a:r>
            <a:endParaRPr lang="en-US" dirty="0" smtClean="0">
              <a:solidFill>
                <a:schemeClr val="accent6"/>
              </a:solidFill>
              <a:hlinkClick r:id="rId2"/>
            </a:endParaRPr>
          </a:p>
          <a:p>
            <a:r>
              <a:rPr lang="en-US" dirty="0" smtClean="0"/>
              <a:t>Install Project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>
                <a:solidFill>
                  <a:schemeClr val="accent6"/>
                </a:solidFill>
              </a:rPr>
              <a:t>src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Refer to : installation-guide.md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2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54096" y="1690688"/>
            <a:ext cx="5456527" cy="3920475"/>
            <a:chOff x="3354096" y="1690688"/>
            <a:chExt cx="5456527" cy="3920475"/>
          </a:xfrm>
        </p:grpSpPr>
        <p:sp>
          <p:nvSpPr>
            <p:cNvPr id="3" name="Rounded Rectangle 2"/>
            <p:cNvSpPr/>
            <p:nvPr/>
          </p:nvSpPr>
          <p:spPr>
            <a:xfrm>
              <a:off x="3354096" y="3020723"/>
              <a:ext cx="4175413" cy="1280247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54100" y="1733764"/>
              <a:ext cx="4175409" cy="522576"/>
            </a:xfrm>
            <a:prstGeom prst="roundRect">
              <a:avLst/>
            </a:prstGeom>
            <a:solidFill>
              <a:srgbClr val="0099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54098" y="2408380"/>
              <a:ext cx="4175413" cy="5225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Security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35273" y="3082996"/>
              <a:ext cx="1901759" cy="522576"/>
            </a:xfrm>
            <a:prstGeom prst="roundRect">
              <a:avLst/>
            </a:prstGeom>
            <a:solidFill>
              <a:srgbClr val="FF66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Validation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441804" y="3082996"/>
              <a:ext cx="2006527" cy="5225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Converters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35273" y="3716878"/>
              <a:ext cx="4013058" cy="522576"/>
            </a:xfrm>
            <a:prstGeom prst="round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Controllers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54096" y="4432228"/>
              <a:ext cx="4175413" cy="522576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63625" y="5088585"/>
              <a:ext cx="4175413" cy="52257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Models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 rot="5400000">
              <a:off x="5934902" y="3389639"/>
              <a:ext cx="3920473" cy="522576"/>
            </a:xfrm>
            <a:prstGeom prst="roundRect">
              <a:avLst/>
            </a:prstGeom>
            <a:solidFill>
              <a:srgbClr val="009999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Library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 rot="5400000">
              <a:off x="6589098" y="3389637"/>
              <a:ext cx="3920473" cy="522576"/>
            </a:xfrm>
            <a:prstGeom prst="roundRect">
              <a:avLst/>
            </a:prstGeom>
            <a:solidFill>
              <a:srgbClr val="A50021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 Handle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330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: Define the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Routes of the system –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server/routes.js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64883"/>
            <a:ext cx="32004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7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: Map </a:t>
            </a:r>
            <a:r>
              <a:rPr lang="en-US" dirty="0" smtClean="0"/>
              <a:t>to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to the Controllers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server/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router.js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682" y="2618004"/>
            <a:ext cx="5943600" cy="3057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81" y="2605881"/>
            <a:ext cx="3200400" cy="27908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661805" y="4128077"/>
            <a:ext cx="3834245" cy="7161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2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– Groups and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Groups </a:t>
            </a:r>
            <a:r>
              <a:rPr lang="en-US" dirty="0"/>
              <a:t>and </a:t>
            </a:r>
            <a:r>
              <a:rPr lang="en-US" dirty="0" smtClean="0"/>
              <a:t>Permissions</a:t>
            </a:r>
            <a:r>
              <a:rPr lang="en-US" dirty="0"/>
              <a:t>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server/security/permissions-groups.js</a:t>
            </a:r>
          </a:p>
          <a:p>
            <a:pPr lvl="1"/>
            <a:r>
              <a:rPr lang="en-US" dirty="0" smtClean="0"/>
              <a:t>Defines Groups</a:t>
            </a:r>
          </a:p>
          <a:p>
            <a:pPr lvl="1"/>
            <a:r>
              <a:rPr lang="en-US" dirty="0" smtClean="0"/>
              <a:t>Define Permissions</a:t>
            </a:r>
          </a:p>
          <a:p>
            <a:pPr lvl="1"/>
            <a:r>
              <a:rPr lang="en-US" dirty="0" smtClean="0"/>
              <a:t>Define what permissions does the </a:t>
            </a:r>
            <a:br>
              <a:rPr lang="en-US" dirty="0" smtClean="0"/>
            </a:br>
            <a:r>
              <a:rPr lang="en-US" dirty="0" smtClean="0"/>
              <a:t>group has ( next page)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01" y="2301081"/>
            <a:ext cx="4238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8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: </a:t>
            </a:r>
            <a:r>
              <a:rPr lang="en-US" dirty="0"/>
              <a:t>Groups and Permissions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Define Groups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Permissions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server/security/permissions-groups.js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 Permission to Groups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bin/data/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permissions.json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71819"/>
            <a:ext cx="5183188" cy="2709012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7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01942" y="2666206"/>
            <a:ext cx="4238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smtClean="0"/>
              <a:t>: </a:t>
            </a:r>
            <a:r>
              <a:rPr lang="en-US" dirty="0" smtClean="0"/>
              <a:t>Permission to access system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Permission for each Route. </a:t>
            </a:r>
          </a:p>
          <a:p>
            <a:pPr lvl="1"/>
            <a:r>
              <a:rPr lang="en-US" dirty="0"/>
              <a:t>The Route is defined 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server/routes.js</a:t>
            </a:r>
          </a:p>
          <a:p>
            <a:pPr lvl="1"/>
            <a:r>
              <a:rPr lang="en-US" dirty="0"/>
              <a:t>Each Routes require Permission to access</a:t>
            </a:r>
          </a:p>
          <a:p>
            <a:pPr lvl="2"/>
            <a:r>
              <a:rPr lang="en-US" dirty="0"/>
              <a:t>User should has at least one permission on the required list to access the Route</a:t>
            </a:r>
            <a:endParaRPr lang="en-US" dirty="0" smtClean="0"/>
          </a:p>
          <a:p>
            <a:r>
              <a:rPr lang="en-US" dirty="0" smtClean="0"/>
              <a:t>Support HTTP Methods : </a:t>
            </a:r>
            <a:r>
              <a:rPr lang="en-US" dirty="0" smtClean="0">
                <a:solidFill>
                  <a:srgbClr val="99CC00"/>
                </a:solidFill>
              </a:rPr>
              <a:t>HEAD, GET, POST, PUT, PATCH, DELETE</a:t>
            </a:r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: </a:t>
            </a:r>
            <a:r>
              <a:rPr lang="en-US" dirty="0"/>
              <a:t>Permission to access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Access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/users/: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dirty="0" smtClean="0"/>
              <a:t>– the API to access to specified user</a:t>
            </a:r>
            <a:endParaRPr lang="en-US" dirty="0"/>
          </a:p>
          <a:p>
            <a:pPr lvl="1"/>
            <a:r>
              <a:rPr lang="en-US" dirty="0" smtClean="0"/>
              <a:t>Apply for methods 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GET, PATCH, PUT, DELETE</a:t>
            </a:r>
          </a:p>
          <a:p>
            <a:pPr lvl="2"/>
            <a:r>
              <a:rPr lang="en-US" dirty="0"/>
              <a:t>Not apply to </a:t>
            </a:r>
            <a:r>
              <a:rPr lang="en-US" dirty="0">
                <a:solidFill>
                  <a:srgbClr val="C00000"/>
                </a:solidFill>
              </a:rPr>
              <a:t>POST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Permissions Required : User management</a:t>
            </a:r>
          </a:p>
          <a:p>
            <a:pPr lvl="2"/>
            <a:r>
              <a:rPr lang="en-US" dirty="0" smtClean="0"/>
              <a:t>User needs to have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User management</a:t>
            </a:r>
            <a:r>
              <a:rPr lang="en-US" dirty="0" smtClean="0"/>
              <a:t> permission to access this route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37" y="4100512"/>
            <a:ext cx="5257800" cy="24384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55682" y="2421082"/>
            <a:ext cx="1923836" cy="2088573"/>
          </a:xfrm>
          <a:custGeom>
            <a:avLst/>
            <a:gdLst>
              <a:gd name="connsiteX0" fmla="*/ 853573 w 1923836"/>
              <a:gd name="connsiteY0" fmla="*/ 0 h 2088573"/>
              <a:gd name="connsiteX1" fmla="*/ 437936 w 1923836"/>
              <a:gd name="connsiteY1" fmla="*/ 322118 h 2088573"/>
              <a:gd name="connsiteX2" fmla="*/ 136600 w 1923836"/>
              <a:gd name="connsiteY2" fmla="*/ 779318 h 2088573"/>
              <a:gd name="connsiteX3" fmla="*/ 146991 w 1923836"/>
              <a:gd name="connsiteY3" fmla="*/ 1298863 h 2088573"/>
              <a:gd name="connsiteX4" fmla="*/ 1923836 w 1923836"/>
              <a:gd name="connsiteY4" fmla="*/ 2088573 h 208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836" h="2088573">
                <a:moveTo>
                  <a:pt x="853573" y="0"/>
                </a:moveTo>
                <a:cubicBezTo>
                  <a:pt x="705502" y="96116"/>
                  <a:pt x="557431" y="192232"/>
                  <a:pt x="437936" y="322118"/>
                </a:cubicBezTo>
                <a:cubicBezTo>
                  <a:pt x="318441" y="452004"/>
                  <a:pt x="185091" y="616527"/>
                  <a:pt x="136600" y="779318"/>
                </a:cubicBezTo>
                <a:cubicBezTo>
                  <a:pt x="88109" y="942109"/>
                  <a:pt x="-150881" y="1080654"/>
                  <a:pt x="146991" y="1298863"/>
                </a:cubicBezTo>
                <a:cubicBezTo>
                  <a:pt x="444863" y="1517072"/>
                  <a:pt x="1184349" y="1802822"/>
                  <a:pt x="1923836" y="2088573"/>
                </a:cubicBezTo>
              </a:path>
            </a:pathLst>
          </a:custGeom>
          <a:noFill/>
          <a:ln w="19050">
            <a:solidFill>
              <a:srgbClr val="A5002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452755" y="2784764"/>
            <a:ext cx="3855362" cy="2244436"/>
          </a:xfrm>
          <a:custGeom>
            <a:avLst/>
            <a:gdLst>
              <a:gd name="connsiteX0" fmla="*/ 862445 w 3855362"/>
              <a:gd name="connsiteY0" fmla="*/ 0 h 2244436"/>
              <a:gd name="connsiteX1" fmla="*/ 2836718 w 3855362"/>
              <a:gd name="connsiteY1" fmla="*/ 342900 h 2244436"/>
              <a:gd name="connsiteX2" fmla="*/ 3719945 w 3855362"/>
              <a:gd name="connsiteY2" fmla="*/ 1122218 h 2244436"/>
              <a:gd name="connsiteX3" fmla="*/ 0 w 3855362"/>
              <a:gd name="connsiteY3" fmla="*/ 2244436 h 224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5362" h="2244436">
                <a:moveTo>
                  <a:pt x="862445" y="0"/>
                </a:moveTo>
                <a:cubicBezTo>
                  <a:pt x="1611456" y="77932"/>
                  <a:pt x="2360468" y="155864"/>
                  <a:pt x="2836718" y="342900"/>
                </a:cubicBezTo>
                <a:cubicBezTo>
                  <a:pt x="3312968" y="529936"/>
                  <a:pt x="4192731" y="805295"/>
                  <a:pt x="3719945" y="1122218"/>
                </a:cubicBezTo>
                <a:cubicBezTo>
                  <a:pt x="3247159" y="1439141"/>
                  <a:pt x="1623579" y="1841788"/>
                  <a:pt x="0" y="2244436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686300" y="4010892"/>
            <a:ext cx="3810696" cy="1413164"/>
          </a:xfrm>
          <a:custGeom>
            <a:avLst/>
            <a:gdLst>
              <a:gd name="connsiteX0" fmla="*/ 2919845 w 3582096"/>
              <a:gd name="connsiteY0" fmla="*/ 0 h 1433945"/>
              <a:gd name="connsiteX1" fmla="*/ 3377045 w 3582096"/>
              <a:gd name="connsiteY1" fmla="*/ 1039091 h 1433945"/>
              <a:gd name="connsiteX2" fmla="*/ 0 w 3582096"/>
              <a:gd name="connsiteY2" fmla="*/ 1433945 h 143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2096" h="1433945">
                <a:moveTo>
                  <a:pt x="2919845" y="0"/>
                </a:moveTo>
                <a:cubicBezTo>
                  <a:pt x="3391765" y="400050"/>
                  <a:pt x="3863686" y="800100"/>
                  <a:pt x="3377045" y="1039091"/>
                </a:cubicBezTo>
                <a:cubicBezTo>
                  <a:pt x="2890404" y="1278082"/>
                  <a:pt x="1445202" y="1356013"/>
                  <a:pt x="0" y="1433945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II-template.potx" id="{435B9462-8FC6-40B4-82C5-849E054E1F07}" vid="{9CF307EC-A6AD-4723-BA57-0EA74DB5CB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VSII-template</Template>
  <TotalTime>341</TotalTime>
  <Words>440</Words>
  <Application>Microsoft Office PowerPoint</Application>
  <PresentationFormat>Widescreen</PresentationFormat>
  <Paragraphs>103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Node JS Project Structure</vt:lpstr>
      <vt:lpstr>Overview</vt:lpstr>
      <vt:lpstr>Back-end Architecture</vt:lpstr>
      <vt:lpstr>Router : Define the URL</vt:lpstr>
      <vt:lpstr>Router : Map to Controllers</vt:lpstr>
      <vt:lpstr>Security – Groups and Permissions</vt:lpstr>
      <vt:lpstr>Security : Groups and Permissions</vt:lpstr>
      <vt:lpstr>Security : Permission to access system</vt:lpstr>
      <vt:lpstr>Security : Permission to access system</vt:lpstr>
      <vt:lpstr>Controllers</vt:lpstr>
      <vt:lpstr>Controllers</vt:lpstr>
      <vt:lpstr>Services</vt:lpstr>
      <vt:lpstr>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Project Structure</dc:title>
  <dc:creator>Viet Vu</dc:creator>
  <cp:lastModifiedBy>Viet Vu</cp:lastModifiedBy>
  <cp:revision>32</cp:revision>
  <dcterms:created xsi:type="dcterms:W3CDTF">2017-03-12T10:45:51Z</dcterms:created>
  <dcterms:modified xsi:type="dcterms:W3CDTF">2017-03-13T14:56:59Z</dcterms:modified>
</cp:coreProperties>
</file>