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5" r:id="rId10"/>
    <p:sldId id="297" r:id="rId11"/>
    <p:sldId id="298" r:id="rId12"/>
    <p:sldId id="264" r:id="rId13"/>
    <p:sldId id="269" r:id="rId14"/>
    <p:sldId id="272" r:id="rId15"/>
    <p:sldId id="271" r:id="rId16"/>
    <p:sldId id="281" r:id="rId17"/>
    <p:sldId id="282" r:id="rId18"/>
    <p:sldId id="275" r:id="rId19"/>
    <p:sldId id="283" r:id="rId20"/>
    <p:sldId id="278" r:id="rId21"/>
    <p:sldId id="284" r:id="rId22"/>
    <p:sldId id="285" r:id="rId23"/>
    <p:sldId id="286" r:id="rId24"/>
    <p:sldId id="276" r:id="rId25"/>
    <p:sldId id="288" r:id="rId26"/>
    <p:sldId id="289" r:id="rId27"/>
    <p:sldId id="291" r:id="rId28"/>
    <p:sldId id="280" r:id="rId29"/>
    <p:sldId id="293" r:id="rId30"/>
    <p:sldId id="292" r:id="rId31"/>
    <p:sldId id="294" r:id="rId32"/>
    <p:sldId id="290" r:id="rId33"/>
    <p:sldId id="295" r:id="rId34"/>
    <p:sldId id="296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CC160-A023-4BD3-987E-5DAB522A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365BDE-C618-4A06-AD43-D2FD51BB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C88934-B24F-4848-B453-D2226A23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F989B4-4F06-47B9-957B-EFE8BFE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F6B042-69E7-474C-8319-6FEA2A80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6C24B-44AD-4167-AAA5-73331D6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EF67BF-728D-4DD5-802C-414E777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167305-D068-4BEB-A1D7-A3C3BE92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8B8193-D367-4FBC-B2B0-D21CA708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E41184-B503-417D-9382-0A76310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48E752B-27AD-4CC0-869C-BE905AC6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E6BBB67-81E5-4602-9A18-8EE066A2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B7D880-18DF-4452-B9DE-6664BD3E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4EBD4A-74FF-45CD-B07A-834948DB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00F4DA-AA92-46AF-BDE8-0E83B115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3032F-FE13-4A7F-A0AB-EFB09B2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8595C-4FF7-4FBA-8375-907AFCA2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1B9BDA-6B92-4BB4-BE82-42020750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D6E0D1-72BF-4A32-A904-BC7BBEFA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93C988-37AC-4904-B0DE-B21EC7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B721EC-CB29-484B-8017-5AB6DEDF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6BA09D-4A28-4771-8519-92FFE230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F8D35A-D5EF-4057-9423-76E7DDE7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B63EEF-84CA-4CD2-BF17-7FDAEFBB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6C215-6249-4C84-A7FB-D145454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ED6B29-BB83-4F0E-9B58-3E978DF0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C1D611-9F8F-40F2-B548-378D8420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70804A-81C2-400B-812C-E8D4EC7E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D72BB6-F28B-43F5-B46D-65AFA1F5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3D01E4-B053-4D56-B26F-23F71B0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6411B2-5DC9-4F9F-91A2-57A5C67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FEA31-73A4-4646-974A-4F03A5A3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B1EDB0-26B8-4AD6-887C-C4B984C1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6D63C3-C564-4B11-9247-E11B8EFA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B81653-DF17-44E8-A53B-A9D119E2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5B1BB2-ED81-47C2-A0D5-EE96698F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1C06915-BA7D-4A2C-AB7C-02C11462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48C4DCA-4AE6-485D-81B4-4AD7B67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4DC810-3BD2-4653-B457-7AAD476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E9CD8A-362F-422C-AA6D-CCA511E9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4E5867-EB85-4B89-8CBD-456BEDEB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5D90C5-EF2B-4A40-9299-D146DCAC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E91B9D-6A42-4248-B817-36137944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8AA9E1-5174-438E-9EB3-9CF08A36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59051B-4CEB-48FA-B6AC-5E405FAB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75973B-F1BD-4814-8F8B-62AD9DDA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D74ED-783B-46B8-A107-DF2F72BE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557F81-1AA4-40CA-9212-6772E422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AF4AE1-06F9-416E-BC29-0207ACD6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064B37-E109-48BD-AFD6-24FDEAD8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38E4D3-2CDC-49E7-8F6B-16B2EDA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FDA9F9-52AF-40F4-93E0-0A46A67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10A5A0-24E9-41A1-A9FA-5C39D706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AA506BA-2D94-42C1-8CCD-5D88D804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B2D86E-91D5-4237-BC10-7ED451CB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BFFFEB-371F-4C9F-ABA8-7E4DF901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0DF431-886E-43F4-B5E2-DDF6602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1CC860-F7EC-4E96-92CC-307291BC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552E40F-8A42-4F56-A4BD-B087AA0A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918BA9-D461-495A-84BE-6DEA967D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86D937-D344-4A82-8D79-B2753177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86DC-7761-441C-AE29-7E0FE66568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C1440F-6742-4269-AB18-6F4C04C1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B764D5-93D3-42A5-A70B-4E8C0B79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docs/core/release/reference/index.html#mono" TargetMode="External"/><Relationship Id="rId2" Type="http://schemas.openxmlformats.org/officeDocument/2006/relationships/hyperlink" Target="https://projectreactor.io/docs/core/release/reference/index.html#flu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-streams.org/" TargetMode="External"/><Relationship Id="rId2" Type="http://schemas.openxmlformats.org/officeDocument/2006/relationships/hyperlink" Target="https://github.com/reactive-streams/reactive-streams-jv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28DEB-C11A-45B1-A082-FA38CFC4F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Reactive </a:t>
            </a:r>
            <a:r>
              <a:rPr lang="en-US" sz="5400"/>
              <a:t>Programming in Java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009F95-80CE-4F64-8C1F-B38DA9456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Specification, Libraries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18636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Objects</a:t>
            </a:r>
          </a:p>
          <a:p>
            <a:r>
              <a:rPr lang="en-US" dirty="0" smtClean="0"/>
              <a:t>Reactive Operators</a:t>
            </a:r>
          </a:p>
          <a:p>
            <a:r>
              <a:rPr lang="en-US" dirty="0"/>
              <a:t>Hot and Cold </a:t>
            </a:r>
            <a:r>
              <a:rPr lang="en-US" dirty="0" smtClean="0"/>
              <a:t>Publisher</a:t>
            </a:r>
          </a:p>
          <a:p>
            <a:r>
              <a:rPr lang="en-US" dirty="0"/>
              <a:t>Threading and </a:t>
            </a:r>
            <a:r>
              <a:rPr lang="en-US" dirty="0" smtClean="0"/>
              <a:t>Schedulers</a:t>
            </a:r>
          </a:p>
          <a:p>
            <a:r>
              <a:rPr lang="en-US" dirty="0"/>
              <a:t>Unit Testing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4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of Reactive Flux and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32A0F13-1C8E-4813-9480-5B5E601A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Reactor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B9C97A1-76D6-4709-BC38-ACD85E4CE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61253" cy="4351338"/>
          </a:xfrm>
        </p:spPr>
        <p:txBody>
          <a:bodyPr>
            <a:normAutofit/>
          </a:bodyPr>
          <a:lstStyle/>
          <a:p>
            <a:r>
              <a:rPr lang="en-US" sz="2400" b="1"/>
              <a:t>Reactor</a:t>
            </a:r>
            <a:r>
              <a:rPr lang="en-US" sz="2400"/>
              <a:t> is a fully </a:t>
            </a:r>
            <a:r>
              <a:rPr lang="en-US" sz="2400" i="1"/>
              <a:t>non-blocking reactive </a:t>
            </a:r>
            <a:r>
              <a:rPr lang="en-US" sz="2400"/>
              <a:t>programming foundation for the JVM</a:t>
            </a:r>
          </a:p>
          <a:p>
            <a:r>
              <a:rPr lang="en-US" sz="2400"/>
              <a:t>Implements the </a:t>
            </a:r>
            <a:r>
              <a:rPr lang="en-US" sz="2400" i="1"/>
              <a:t>Reactive Streams specification</a:t>
            </a:r>
            <a:r>
              <a:rPr lang="en-US" sz="2400"/>
              <a:t>.</a:t>
            </a:r>
          </a:p>
          <a:p>
            <a:r>
              <a:rPr lang="en-US" sz="2400"/>
              <a:t>Offers composable asynchronous sequence APIs - </a:t>
            </a:r>
            <a:r>
              <a:rPr lang="en-US" sz="2400">
                <a:hlinkClick r:id="rId2"/>
              </a:rPr>
              <a:t>Flux </a:t>
            </a:r>
            <a:r>
              <a:rPr lang="en-US" sz="2400"/>
              <a:t>(for [N] elements) and </a:t>
            </a:r>
            <a:r>
              <a:rPr lang="en-US" sz="2400">
                <a:hlinkClick r:id="rId3"/>
              </a:rPr>
              <a:t>Mono</a:t>
            </a:r>
            <a:r>
              <a:rPr lang="en-US" sz="2400"/>
              <a:t> (for [0|1] elements)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42A872C-5E16-4B77-A027-E097DF1DE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01658" y="1690688"/>
            <a:ext cx="4191980" cy="4434673"/>
          </a:xfrm>
        </p:spPr>
      </p:pic>
    </p:spTree>
    <p:extLst>
      <p:ext uri="{BB962C8B-B14F-4D97-AF65-F5344CB8AC3E}">
        <p14:creationId xmlns:p14="http://schemas.microsoft.com/office/powerpoint/2010/main" val="331794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Flux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represents an asynchronous sequence of 0 to N emitted items</a:t>
            </a:r>
          </a:p>
          <a:p>
            <a:r>
              <a:rPr lang="en-US" sz="2000" dirty="0"/>
              <a:t>terminated by either a </a:t>
            </a:r>
            <a:r>
              <a:rPr lang="en-US" sz="2000" i="1" dirty="0"/>
              <a:t>completion signal </a:t>
            </a:r>
            <a:r>
              <a:rPr lang="en-US" sz="2000" dirty="0"/>
              <a:t>or </a:t>
            </a:r>
            <a:r>
              <a:rPr lang="en-US" sz="2000" i="1" dirty="0"/>
              <a:t>an error</a:t>
            </a:r>
          </a:p>
          <a:p>
            <a:r>
              <a:rPr lang="en-US" sz="2000" dirty="0"/>
              <a:t>Emits signals to Subscriber by calling </a:t>
            </a:r>
          </a:p>
          <a:p>
            <a:pPr lvl="1"/>
            <a:r>
              <a:rPr lang="en-US" sz="1600" b="1" dirty="0" err="1"/>
              <a:t>onNext</a:t>
            </a:r>
            <a:r>
              <a:rPr lang="en-US" sz="1600" b="1" dirty="0"/>
              <a:t>: </a:t>
            </a:r>
            <a:r>
              <a:rPr lang="en-US" sz="1600" dirty="0"/>
              <a:t>to provide single data element</a:t>
            </a:r>
          </a:p>
          <a:p>
            <a:pPr lvl="1"/>
            <a:r>
              <a:rPr lang="en-US" sz="1600" b="1" dirty="0" err="1"/>
              <a:t>onError</a:t>
            </a:r>
            <a:r>
              <a:rPr lang="en-US" sz="1600" dirty="0"/>
              <a:t>: represent an Error</a:t>
            </a:r>
          </a:p>
          <a:p>
            <a:pPr lvl="1"/>
            <a:r>
              <a:rPr lang="en-US" sz="1600" b="1" dirty="0" err="1"/>
              <a:t>onComplele</a:t>
            </a:r>
            <a:r>
              <a:rPr lang="en-US" sz="1600" dirty="0"/>
              <a:t>: compete processing data-stream</a:t>
            </a:r>
          </a:p>
          <a:p>
            <a:endParaRPr lang="en-US" sz="2000" dirty="0"/>
          </a:p>
        </p:txBody>
      </p:sp>
      <p:pic>
        <p:nvPicPr>
          <p:cNvPr id="11" name="Content Placeholder 13">
            <a:extLst>
              <a:ext uri="{FF2B5EF4-FFF2-40B4-BE49-F238E27FC236}">
                <a16:creationId xmlns="" xmlns:a16="http://schemas.microsoft.com/office/drawing/2014/main" id="{64B8D181-C25C-40E1-A555-EAFF1FA98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1258" y="1922182"/>
            <a:ext cx="5865618" cy="2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5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Flux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238" y="1929117"/>
            <a:ext cx="5181600" cy="2478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8" y="4646064"/>
            <a:ext cx="4457143" cy="11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0614" y="2706985"/>
            <a:ext cx="4617267" cy="443487"/>
          </a:xfrm>
          <a:prstGeom prst="rect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457" y="2643612"/>
            <a:ext cx="2947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Using Subscriber to subscribe the Flux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81455" y="3073625"/>
            <a:ext cx="287110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i="1" dirty="0"/>
              <a:t>Cold Stream </a:t>
            </a:r>
            <a:r>
              <a:rPr lang="en-US" sz="1400" dirty="0"/>
              <a:t>Flux with values (1, 2, 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1455" y="3390515"/>
            <a:ext cx="268547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Delay before processing each item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1455" y="3787743"/>
            <a:ext cx="167193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Reformat Item value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1455" y="4147022"/>
            <a:ext cx="151105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Subscribe the Flux</a:t>
            </a:r>
          </a:p>
        </p:txBody>
      </p:sp>
      <p:cxnSp>
        <p:nvCxnSpPr>
          <p:cNvPr id="37" name="Elbow Connector 36"/>
          <p:cNvCxnSpPr>
            <a:stCxn id="7" idx="3"/>
            <a:endCxn id="9" idx="1"/>
          </p:cNvCxnSpPr>
          <p:nvPr/>
        </p:nvCxnSpPr>
        <p:spPr>
          <a:xfrm flipV="1">
            <a:off x="5567881" y="2797501"/>
            <a:ext cx="1113576" cy="1312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5" idx="1"/>
          </p:cNvCxnSpPr>
          <p:nvPr/>
        </p:nvCxnSpPr>
        <p:spPr>
          <a:xfrm flipV="1">
            <a:off x="2236204" y="3227514"/>
            <a:ext cx="4445251" cy="1538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0" idx="1"/>
          </p:cNvCxnSpPr>
          <p:nvPr/>
        </p:nvCxnSpPr>
        <p:spPr>
          <a:xfrm>
            <a:off x="4010685" y="3536279"/>
            <a:ext cx="2670770" cy="812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4" idx="1"/>
          </p:cNvCxnSpPr>
          <p:nvPr/>
        </p:nvCxnSpPr>
        <p:spPr>
          <a:xfrm>
            <a:off x="5433620" y="3707405"/>
            <a:ext cx="1247835" cy="234227"/>
          </a:xfrm>
          <a:prstGeom prst="bentConnector3">
            <a:avLst>
              <a:gd name="adj1" fmla="val 558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1"/>
          </p:cNvCxnSpPr>
          <p:nvPr/>
        </p:nvCxnSpPr>
        <p:spPr>
          <a:xfrm>
            <a:off x="3105339" y="3861293"/>
            <a:ext cx="3576116" cy="439618"/>
          </a:xfrm>
          <a:prstGeom prst="bentConnector3">
            <a:avLst>
              <a:gd name="adj1" fmla="val 834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9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Mono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Emits at most ONE item to Subscriber by </a:t>
            </a:r>
            <a:r>
              <a:rPr lang="en-US" sz="2000" b="1" i="1" dirty="0" err="1"/>
              <a:t>onNext</a:t>
            </a:r>
            <a:r>
              <a:rPr lang="en-US" sz="2000" b="1" i="1" dirty="0"/>
              <a:t> </a:t>
            </a:r>
            <a:r>
              <a:rPr lang="en-US" sz="2000" dirty="0"/>
              <a:t>event then terminates by </a:t>
            </a:r>
            <a:r>
              <a:rPr lang="en-US" sz="2000" b="1" i="1" dirty="0" err="1"/>
              <a:t>onComplete</a:t>
            </a:r>
            <a:endParaRPr lang="en-US" sz="2000" b="1" i="1" dirty="0"/>
          </a:p>
          <a:p>
            <a:r>
              <a:rPr lang="en-US" sz="2000" dirty="0"/>
              <a:t>Or emit a single </a:t>
            </a:r>
            <a:r>
              <a:rPr lang="en-US" sz="2000" b="1" i="1" dirty="0" err="1"/>
              <a:t>onError</a:t>
            </a:r>
            <a:r>
              <a:rPr lang="en-US" sz="2000" dirty="0"/>
              <a:t> event</a:t>
            </a:r>
          </a:p>
          <a:p>
            <a:endParaRPr lang="en-US" sz="2000" dirty="0"/>
          </a:p>
          <a:p>
            <a:r>
              <a:rPr lang="en-US" sz="2000" dirty="0"/>
              <a:t>Subscribe to Mono</a:t>
            </a:r>
          </a:p>
          <a:p>
            <a:pPr lvl="1"/>
            <a:r>
              <a:rPr lang="en-US" sz="1200" dirty="0"/>
              <a:t>Single item will be published and processed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B3521CE-05C1-4798-96E1-BFFF4485C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0289" y="1690688"/>
            <a:ext cx="5181600" cy="2475324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7960"/>
            <a:ext cx="4177420" cy="1991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289" y="5664367"/>
            <a:ext cx="4476190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a Reactive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9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  <a:p>
            <a:pPr lvl="1"/>
            <a:r>
              <a:rPr lang="en-US" dirty="0"/>
              <a:t>Data stream items will be processed asynchronously</a:t>
            </a:r>
          </a:p>
          <a:p>
            <a:pPr lvl="1"/>
            <a:r>
              <a:rPr lang="en-US" dirty="0"/>
              <a:t>Data stream published by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/>
              <a:t>Mono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/>
              <a:t>Mono</a:t>
            </a:r>
            <a:r>
              <a:rPr lang="en-US" dirty="0"/>
              <a:t> provide a ton of operators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95549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 : Transform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Transform </a:t>
            </a:r>
            <a:r>
              <a:rPr lang="en-US" sz="2000" i="1" dirty="0"/>
              <a:t>a Flux</a:t>
            </a:r>
            <a:r>
              <a:rPr lang="en-US" sz="2000" dirty="0"/>
              <a:t> in order to generate a target </a:t>
            </a:r>
            <a:r>
              <a:rPr lang="en-US" sz="2000" i="1" dirty="0"/>
              <a:t>Flux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827973"/>
            <a:ext cx="4149689" cy="307202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181600" cy="26217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1883"/>
            <a:ext cx="520000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 :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Transform the items emitted by this Flux by applying a synchronous function to each item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0" y="3054396"/>
            <a:ext cx="4580030" cy="18937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919893"/>
            <a:ext cx="5181600" cy="2717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772010"/>
            <a:ext cx="4800000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F5DC8-E31C-44B5-B975-07F80F4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12DECB-E4E4-4D03-879C-88F9CF48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of Reactive Programming definition</a:t>
            </a:r>
          </a:p>
          <a:p>
            <a:r>
              <a:rPr lang="en-US" dirty="0"/>
              <a:t>Reactive Stream</a:t>
            </a:r>
          </a:p>
          <a:p>
            <a:r>
              <a:rPr lang="en-US" dirty="0"/>
              <a:t>Project </a:t>
            </a:r>
            <a:r>
              <a:rPr lang="en-US" dirty="0" smtClean="0"/>
              <a:t>Reactor</a:t>
            </a:r>
          </a:p>
          <a:p>
            <a:pPr lvl="1"/>
            <a:r>
              <a:rPr lang="en-US" dirty="0"/>
              <a:t>Reactive Objects</a:t>
            </a:r>
          </a:p>
          <a:p>
            <a:pPr lvl="1"/>
            <a:r>
              <a:rPr lang="en-US" dirty="0"/>
              <a:t>Reactive Operators</a:t>
            </a:r>
          </a:p>
          <a:p>
            <a:pPr lvl="1"/>
            <a:r>
              <a:rPr lang="en-US" dirty="0"/>
              <a:t>Hot and Cold Publisher</a:t>
            </a:r>
          </a:p>
          <a:p>
            <a:pPr lvl="1"/>
            <a:r>
              <a:rPr lang="en-US" dirty="0"/>
              <a:t>Threading and Schedulers</a:t>
            </a:r>
          </a:p>
          <a:p>
            <a:pPr lvl="1"/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Reactive Data Access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6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Operator: </a:t>
            </a:r>
            <a:r>
              <a:rPr lang="en-US" dirty="0" err="1"/>
              <a:t>thenMany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Process a </a:t>
            </a:r>
            <a:r>
              <a:rPr lang="en-US" sz="2000" b="1" i="1" dirty="0"/>
              <a:t>Flux</a:t>
            </a:r>
            <a:r>
              <a:rPr lang="en-US" sz="2000" dirty="0"/>
              <a:t> after another completing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5" y="2399045"/>
            <a:ext cx="3790505" cy="3204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31" y="4690288"/>
            <a:ext cx="5066667" cy="154285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92931" y="1395237"/>
            <a:ext cx="5181600" cy="31568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92931" y="5364480"/>
            <a:ext cx="3929743" cy="609600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2930" y="4921520"/>
            <a:ext cx="3929743" cy="38677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62484" y="4961020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Process </a:t>
            </a:r>
            <a:r>
              <a:rPr lang="en-US" sz="1400" dirty="0" err="1"/>
              <a:t>sFlux</a:t>
            </a:r>
            <a:r>
              <a:rPr lang="en-US" sz="1400" dirty="0"/>
              <a:t> first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484" y="5515391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Then process </a:t>
            </a:r>
            <a:r>
              <a:rPr lang="en-US" sz="1400" dirty="0" err="1"/>
              <a:t>iFlux</a:t>
            </a:r>
            <a:endParaRPr lang="en-US" sz="1400" dirty="0"/>
          </a:p>
        </p:txBody>
      </p: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9422673" y="5114908"/>
            <a:ext cx="239811" cy="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>
          <a:xfrm>
            <a:off x="9422674" y="5669280"/>
            <a:ext cx="2398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9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Operator: </a:t>
            </a:r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592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Process each Item to </a:t>
            </a:r>
            <a:r>
              <a:rPr lang="en-US" sz="2000" b="1" i="1" dirty="0"/>
              <a:t>Publisher</a:t>
            </a:r>
            <a:r>
              <a:rPr lang="en-US" sz="2000" dirty="0"/>
              <a:t> and flat to </a:t>
            </a:r>
            <a:r>
              <a:rPr lang="en-US" sz="2000" b="1" i="1" dirty="0"/>
              <a:t>Flux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75" y="2374166"/>
            <a:ext cx="5095238" cy="108571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2374166"/>
            <a:ext cx="5181600" cy="41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an error occurs:</a:t>
            </a:r>
          </a:p>
          <a:p>
            <a:pPr lvl="1"/>
            <a:r>
              <a:rPr lang="en-US" sz="1600" dirty="0"/>
              <a:t>Data Stream processing flow will be </a:t>
            </a:r>
            <a:r>
              <a:rPr lang="en-US" sz="1600" i="1" dirty="0"/>
              <a:t>terminated</a:t>
            </a:r>
          </a:p>
          <a:p>
            <a:pPr lvl="1"/>
            <a:r>
              <a:rPr lang="en-US" sz="1600" dirty="0"/>
              <a:t>Or the error needs to be handled </a:t>
            </a:r>
            <a:r>
              <a:rPr lang="en-US" sz="1600" i="1" dirty="0"/>
              <a:t>asynchronously</a:t>
            </a:r>
          </a:p>
          <a:p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Error event handlers</a:t>
            </a:r>
          </a:p>
          <a:p>
            <a:pPr lvl="1"/>
            <a:r>
              <a:rPr lang="en-US" sz="1600" b="1" i="1" dirty="0" err="1"/>
              <a:t>onErrorContinue</a:t>
            </a:r>
            <a:r>
              <a:rPr lang="en-US" sz="1600" b="1" i="1" dirty="0"/>
              <a:t>:</a:t>
            </a:r>
            <a:r>
              <a:rPr lang="en-US" sz="1600" dirty="0"/>
              <a:t> ignore the error and continue</a:t>
            </a:r>
          </a:p>
          <a:p>
            <a:pPr lvl="1"/>
            <a:r>
              <a:rPr lang="en-US" sz="1600" b="1" i="1" dirty="0" err="1"/>
              <a:t>onErrorResume</a:t>
            </a:r>
            <a:r>
              <a:rPr lang="en-US" sz="1600" b="1" i="1" dirty="0"/>
              <a:t>:</a:t>
            </a:r>
            <a:r>
              <a:rPr lang="en-US" sz="1600" dirty="0"/>
              <a:t> replace current </a:t>
            </a:r>
            <a:r>
              <a:rPr lang="en-US" sz="1600" b="1" i="1" dirty="0"/>
              <a:t>Publisher</a:t>
            </a:r>
            <a:r>
              <a:rPr lang="en-US" sz="1600" dirty="0"/>
              <a:t> by another one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65" y="3026527"/>
            <a:ext cx="3887535" cy="2084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5" y="5244209"/>
            <a:ext cx="3971109" cy="819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57" y="3026527"/>
            <a:ext cx="3893004" cy="2064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4" y="5223963"/>
            <a:ext cx="5281217" cy="8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and Cold </a:t>
            </a:r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publishing Stream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and Cold Publisher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Reactive Stream objects (</a:t>
            </a:r>
            <a:r>
              <a:rPr lang="en-US" sz="2000" b="1" i="1" dirty="0"/>
              <a:t>Flux</a:t>
            </a:r>
            <a:r>
              <a:rPr lang="en-US" sz="2000" dirty="0"/>
              <a:t> and </a:t>
            </a:r>
            <a:r>
              <a:rPr lang="en-US" sz="2000" b="1" i="1" dirty="0"/>
              <a:t>Mono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represent an asynchronous sequence of data</a:t>
            </a:r>
          </a:p>
          <a:p>
            <a:pPr lvl="1"/>
            <a:r>
              <a:rPr lang="en-US" sz="1800" dirty="0"/>
              <a:t>nothing happens before you subscribe.</a:t>
            </a:r>
            <a:endParaRPr lang="en-US" sz="2000" dirty="0"/>
          </a:p>
          <a:p>
            <a:r>
              <a:rPr lang="en-US" sz="2000" dirty="0"/>
              <a:t>Two broad families of publishers: </a:t>
            </a:r>
            <a:r>
              <a:rPr lang="en-US" sz="2000" b="1" i="1" dirty="0"/>
              <a:t>Hot</a:t>
            </a:r>
            <a:r>
              <a:rPr lang="en-US" sz="2000" dirty="0"/>
              <a:t> and </a:t>
            </a:r>
            <a:r>
              <a:rPr lang="en-US" sz="2000" b="1" i="1" dirty="0"/>
              <a:t>Cold</a:t>
            </a:r>
            <a:r>
              <a:rPr lang="en-US" sz="2000" dirty="0"/>
              <a:t>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3367042"/>
            <a:ext cx="5181600" cy="211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Cold</a:t>
            </a:r>
            <a:r>
              <a:rPr lang="en-US" sz="2000" dirty="0"/>
              <a:t> Publisher</a:t>
            </a:r>
          </a:p>
          <a:p>
            <a:pPr lvl="1"/>
            <a:r>
              <a:rPr lang="en-US" sz="1600" dirty="0"/>
              <a:t>generate data anew for each subscription. </a:t>
            </a:r>
          </a:p>
          <a:p>
            <a:pPr lvl="1"/>
            <a:r>
              <a:rPr lang="en-US" sz="1600" dirty="0"/>
              <a:t>no subscription is created, data never gets generated.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63492" y="3367042"/>
            <a:ext cx="5181600" cy="2223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Hot</a:t>
            </a:r>
            <a:r>
              <a:rPr lang="en-US" sz="2000" dirty="0"/>
              <a:t> Publisher</a:t>
            </a:r>
          </a:p>
          <a:p>
            <a:pPr lvl="1"/>
            <a:r>
              <a:rPr lang="en-US" sz="1600" dirty="0"/>
              <a:t>start publishing data right away </a:t>
            </a:r>
          </a:p>
          <a:p>
            <a:pPr lvl="1"/>
            <a:r>
              <a:rPr lang="en-US" sz="1600" dirty="0"/>
              <a:t>continue doing so whenever a new Subscriber comes 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b="1" u="sng" dirty="0"/>
              <a:t>Note:</a:t>
            </a:r>
            <a:r>
              <a:rPr lang="en-US" sz="1600" i="1" dirty="0"/>
              <a:t> </a:t>
            </a:r>
            <a:r>
              <a:rPr lang="en-US" sz="1600" dirty="0"/>
              <a:t>maybe </a:t>
            </a:r>
            <a:r>
              <a:rPr lang="en-US" sz="1600" i="1" dirty="0"/>
              <a:t>something</a:t>
            </a:r>
            <a:r>
              <a:rPr lang="en-US" sz="1600" dirty="0"/>
              <a:t> does indeed happen before you subscribe</a:t>
            </a:r>
          </a:p>
        </p:txBody>
      </p:sp>
    </p:spTree>
    <p:extLst>
      <p:ext uri="{BB962C8B-B14F-4D97-AF65-F5344CB8AC3E}">
        <p14:creationId xmlns:p14="http://schemas.microsoft.com/office/powerpoint/2010/main" val="418126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Publisher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Generate data anew for each subscription. </a:t>
            </a:r>
          </a:p>
          <a:p>
            <a:r>
              <a:rPr lang="en-US" sz="2000" dirty="0"/>
              <a:t>No subscription is created, data never gets generated.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69127" y="2818760"/>
            <a:ext cx="9184781" cy="3493140"/>
            <a:chOff x="446315" y="2818760"/>
            <a:chExt cx="9184781" cy="34931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315" y="2824619"/>
              <a:ext cx="4899136" cy="34872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336" y="2818760"/>
              <a:ext cx="3893760" cy="122813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36" y="5040033"/>
              <a:ext cx="3893760" cy="12718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7978" y="4310743"/>
              <a:ext cx="4580708" cy="992777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623" y="5364836"/>
              <a:ext cx="4580708" cy="81212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3"/>
              <a:endCxn id="8" idx="1"/>
            </p:cNvCxnSpPr>
            <p:nvPr/>
          </p:nvCxnSpPr>
          <p:spPr>
            <a:xfrm flipV="1">
              <a:off x="5268686" y="3432830"/>
              <a:ext cx="468650" cy="13743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9" idx="1"/>
            </p:cNvCxnSpPr>
            <p:nvPr/>
          </p:nvCxnSpPr>
          <p:spPr>
            <a:xfrm flipV="1">
              <a:off x="5264331" y="5675967"/>
              <a:ext cx="473005" cy="9493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-Down Arrow 26"/>
            <p:cNvSpPr/>
            <p:nvPr/>
          </p:nvSpPr>
          <p:spPr>
            <a:xfrm>
              <a:off x="6052382" y="4143340"/>
              <a:ext cx="304799" cy="800252"/>
            </a:xfrm>
            <a:prstGeom prst="up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6390" y="4283911"/>
              <a:ext cx="31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200" dirty="0"/>
                <a:t>Generate data anew for each subscription 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Same data Stream for 2 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876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Publisher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publishing data right away </a:t>
            </a:r>
          </a:p>
          <a:p>
            <a:r>
              <a:rPr lang="en-US" sz="2000" dirty="0"/>
              <a:t>Continue doing so whenever a new Subscriber comes in</a:t>
            </a:r>
          </a:p>
          <a:p>
            <a:pPr marL="0" indent="0">
              <a:buNone/>
            </a:pPr>
            <a:r>
              <a:rPr lang="en-US" sz="2000" b="1" i="1" u="sng" dirty="0"/>
              <a:t>Note: </a:t>
            </a:r>
            <a:r>
              <a:rPr lang="en-US" sz="2000" dirty="0"/>
              <a:t>maybe something does indeed happen before you subscribe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3232079"/>
            <a:ext cx="10723349" cy="2357300"/>
            <a:chOff x="255010" y="3110159"/>
            <a:chExt cx="10723349" cy="2357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10" y="3110159"/>
              <a:ext cx="4020899" cy="2357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27208" y="4111045"/>
              <a:ext cx="2331920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Second Publisher misses 2 items </a:t>
              </a:r>
              <a:br>
                <a:rPr lang="en-US" sz="1200" dirty="0"/>
              </a:br>
              <a:r>
                <a:rPr lang="en-US" sz="1200" dirty="0"/>
                <a:t>that published before subscribing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10427" y="3110159"/>
              <a:ext cx="4267932" cy="2001773"/>
              <a:chOff x="4620370" y="3110159"/>
              <a:chExt cx="4267932" cy="200177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0370" y="3110159"/>
                <a:ext cx="4267932" cy="2001773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659559" y="3274423"/>
                <a:ext cx="3857424" cy="32221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418485" y="4250493"/>
              <a:ext cx="3239115" cy="54793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6" idx="1"/>
            </p:cNvCxnSpPr>
            <p:nvPr/>
          </p:nvCxnSpPr>
          <p:spPr>
            <a:xfrm flipV="1">
              <a:off x="3675017" y="4341878"/>
              <a:ext cx="652191" cy="2308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8" idx="1"/>
            </p:cNvCxnSpPr>
            <p:nvPr/>
          </p:nvCxnSpPr>
          <p:spPr>
            <a:xfrm flipV="1">
              <a:off x="5493168" y="3435532"/>
              <a:ext cx="1256448" cy="67551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147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and Schedulers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stream on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execution model and where the execution happens is determined by the </a:t>
            </a:r>
            <a:r>
              <a:rPr lang="en-US" sz="2000" b="1" i="1" dirty="0"/>
              <a:t>Scheduler</a:t>
            </a:r>
            <a:r>
              <a:rPr lang="en-US" sz="2000" dirty="0"/>
              <a:t> that is used. </a:t>
            </a:r>
          </a:p>
          <a:p>
            <a:pPr lvl="1"/>
            <a:r>
              <a:rPr lang="en-US" sz="1800" dirty="0"/>
              <a:t>By default, Reactor operators will be executed on thread of subscription.</a:t>
            </a:r>
          </a:p>
          <a:p>
            <a:r>
              <a:rPr lang="en-US" sz="2000" b="1" i="1" dirty="0"/>
              <a:t>Scheduler </a:t>
            </a:r>
            <a:r>
              <a:rPr lang="en-US" sz="2000" dirty="0"/>
              <a:t>is like an </a:t>
            </a:r>
            <a:r>
              <a:rPr lang="en-US" sz="2000" i="1" dirty="0" err="1"/>
              <a:t>ExecutorService</a:t>
            </a:r>
            <a:r>
              <a:rPr lang="en-US" sz="2000" dirty="0"/>
              <a:t> to take responsibilities the execution of reactive chains</a:t>
            </a:r>
          </a:p>
          <a:p>
            <a:r>
              <a:rPr lang="en-US" sz="2000" dirty="0"/>
              <a:t>Reactor offers two means of switching the execution context in a reactive chain:</a:t>
            </a:r>
          </a:p>
          <a:p>
            <a:pPr lvl="1"/>
            <a:r>
              <a:rPr lang="en-US" sz="1600" b="1" i="1" dirty="0" err="1"/>
              <a:t>publishOn</a:t>
            </a:r>
            <a:r>
              <a:rPr lang="en-US" sz="1600" b="1" i="1" dirty="0"/>
              <a:t> </a:t>
            </a:r>
            <a:r>
              <a:rPr lang="en-US" sz="1600" i="1" dirty="0"/>
              <a:t>method</a:t>
            </a:r>
            <a:r>
              <a:rPr lang="en-US" sz="1600" dirty="0"/>
              <a:t>: affects to assembly time, where reactive chains executed </a:t>
            </a:r>
          </a:p>
          <a:p>
            <a:pPr lvl="1"/>
            <a:r>
              <a:rPr lang="en-US" sz="1600" b="1" i="1" dirty="0" err="1"/>
              <a:t>subscribeOn</a:t>
            </a:r>
            <a:r>
              <a:rPr lang="en-US" sz="1600" b="1" i="1" dirty="0"/>
              <a:t> </a:t>
            </a:r>
            <a:r>
              <a:rPr lang="en-US" sz="1600" i="1" dirty="0"/>
              <a:t>method</a:t>
            </a:r>
            <a:r>
              <a:rPr lang="en-US" sz="1600" dirty="0"/>
              <a:t>: affects the context of the source emission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Reactor Execution Contexts (</a:t>
            </a:r>
            <a:r>
              <a:rPr lang="en-US" sz="2000" b="1" i="1" dirty="0"/>
              <a:t>Schedulers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Using current Thread for execution context (</a:t>
            </a:r>
            <a:r>
              <a:rPr lang="en-US" sz="1600" b="1" i="1" dirty="0" err="1"/>
              <a:t>Schedulers.immediate</a:t>
            </a:r>
            <a:r>
              <a:rPr lang="en-US" sz="1600" b="1" i="1" dirty="0"/>
              <a:t>()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A single, reusable thread (</a:t>
            </a:r>
            <a:r>
              <a:rPr lang="en-US" sz="1600" b="1" i="1" dirty="0" err="1"/>
              <a:t>Schedulers.single</a:t>
            </a:r>
            <a:r>
              <a:rPr lang="en-US" sz="1600" b="1" i="1" dirty="0"/>
              <a:t>())</a:t>
            </a:r>
          </a:p>
          <a:p>
            <a:pPr lvl="1"/>
            <a:r>
              <a:rPr lang="en-US" sz="1600" dirty="0"/>
              <a:t>A fixed pool of workers (</a:t>
            </a:r>
            <a:r>
              <a:rPr lang="en-US" sz="1600" b="1" i="1" dirty="0" err="1"/>
              <a:t>Schedulers.parallel</a:t>
            </a:r>
            <a:r>
              <a:rPr lang="en-US" sz="1600" b="1" i="1" dirty="0"/>
              <a:t>()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A bounded elastic thread pool (</a:t>
            </a:r>
            <a:r>
              <a:rPr lang="en-US" sz="1600" b="1" i="1" dirty="0" err="1"/>
              <a:t>Schedulers.boundedElastic</a:t>
            </a:r>
            <a:r>
              <a:rPr lang="en-US" sz="1600" b="1" i="1" dirty="0"/>
              <a:t>()</a:t>
            </a:r>
            <a:r>
              <a:rPr lang="en-US" sz="1600" dirty="0"/>
              <a:t>)</a:t>
            </a:r>
          </a:p>
          <a:p>
            <a:pPr lvl="2"/>
            <a:r>
              <a:rPr lang="en-US" sz="1200" dirty="0"/>
              <a:t>creates new worker pools as needed and reuses idle ones. </a:t>
            </a:r>
          </a:p>
          <a:p>
            <a:pPr lvl="2"/>
            <a:r>
              <a:rPr lang="en-US" sz="1200" dirty="0"/>
              <a:t>worker pools that stay idle for too long (the default is 60s) are disposed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66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37" y="3310250"/>
            <a:ext cx="4009605" cy="32001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2" y="4326290"/>
            <a:ext cx="5286105" cy="2304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publishOn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err="1"/>
              <a:t>publishOn</a:t>
            </a:r>
            <a:r>
              <a:rPr lang="en-US" sz="2000" dirty="0"/>
              <a:t> affects where the subsequent operators execute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1800" dirty="0" smtClean="0"/>
              <a:t>Changes </a:t>
            </a:r>
            <a:r>
              <a:rPr lang="en-US" sz="1800" dirty="0"/>
              <a:t>the execution context to one Thread picked by the Scheduler</a:t>
            </a:r>
          </a:p>
          <a:p>
            <a:pPr lvl="1"/>
            <a:r>
              <a:rPr lang="en-US" sz="1800" dirty="0" smtClean="0"/>
              <a:t>as </a:t>
            </a:r>
            <a:r>
              <a:rPr lang="en-US" sz="1800" dirty="0"/>
              <a:t>per the specification, </a:t>
            </a:r>
            <a:r>
              <a:rPr lang="en-US" sz="1800" dirty="0" err="1"/>
              <a:t>onNext</a:t>
            </a:r>
            <a:r>
              <a:rPr lang="en-US" sz="1800" dirty="0"/>
              <a:t> calls happen in sequence, so this uses up a single thread</a:t>
            </a:r>
          </a:p>
          <a:p>
            <a:pPr lvl="1"/>
            <a:r>
              <a:rPr lang="en-US" sz="1800" dirty="0" smtClean="0"/>
              <a:t>unless </a:t>
            </a:r>
            <a:r>
              <a:rPr lang="en-US" sz="1800" dirty="0"/>
              <a:t>they work on a specific Scheduler, operators after </a:t>
            </a:r>
            <a:r>
              <a:rPr lang="en-US" sz="1800" dirty="0" err="1"/>
              <a:t>publishOn</a:t>
            </a:r>
            <a:r>
              <a:rPr lang="en-US" sz="1800" dirty="0"/>
              <a:t> continue execution on that same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4995" y="4774955"/>
            <a:ext cx="1254033" cy="270744"/>
          </a:xfrm>
          <a:prstGeom prst="rect">
            <a:avLst/>
          </a:prstGeom>
          <a:noFill/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4995" y="5097525"/>
            <a:ext cx="2778034" cy="513805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4995" y="5672869"/>
            <a:ext cx="2778034" cy="51380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53051" y="4525572"/>
            <a:ext cx="3675018" cy="314859"/>
          </a:xfrm>
          <a:prstGeom prst="rect">
            <a:avLst/>
          </a:prstGeom>
          <a:noFill/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3051" y="4975368"/>
            <a:ext cx="3675018" cy="156495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4342" y="5478676"/>
            <a:ext cx="3997234" cy="16196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69028" y="4641927"/>
            <a:ext cx="3884023" cy="339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4093029" y="5053616"/>
            <a:ext cx="2360022" cy="20718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4093029" y="5559659"/>
            <a:ext cx="2351313" cy="2052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35631" y="5819407"/>
            <a:ext cx="4005945" cy="138502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93029" y="5913808"/>
            <a:ext cx="2342602" cy="1835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25785" y="5662582"/>
            <a:ext cx="110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same thread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1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83E8B40-E689-4DDA-82EB-1E120EA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Brief of Reactive Programming definition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5A9D391-AE1D-4608-8F33-1F63B85E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the previous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453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subscribeOn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 err="1" smtClean="0"/>
              <a:t>subscribeOn</a:t>
            </a:r>
            <a:r>
              <a:rPr lang="en-US" sz="2000" b="1" i="1" dirty="0" smtClean="0"/>
              <a:t> </a:t>
            </a:r>
            <a:r>
              <a:rPr lang="en-US" sz="2000" dirty="0"/>
              <a:t>affects the context of the source emission:</a:t>
            </a:r>
          </a:p>
          <a:p>
            <a:pPr lvl="1"/>
            <a:r>
              <a:rPr lang="en-US" sz="1800" dirty="0"/>
              <a:t>Changes the Thread from which the whole chain of operators subscribes</a:t>
            </a:r>
          </a:p>
          <a:p>
            <a:pPr lvl="1"/>
            <a:r>
              <a:rPr lang="en-US" sz="1800" dirty="0"/>
              <a:t>Picks one thread from the Scheduler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9" y="2907622"/>
            <a:ext cx="5012991" cy="326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05" y="4103282"/>
            <a:ext cx="5790945" cy="2073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4663" y="4441371"/>
            <a:ext cx="2804160" cy="2960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99533" y="4441371"/>
            <a:ext cx="4477175" cy="4876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99532" y="4963887"/>
            <a:ext cx="5705085" cy="992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188823" y="4589417"/>
            <a:ext cx="2010710" cy="957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84664" y="4820148"/>
            <a:ext cx="3753394" cy="509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7" idx="1"/>
          </p:cNvCxnSpPr>
          <p:nvPr/>
        </p:nvCxnSpPr>
        <p:spPr>
          <a:xfrm>
            <a:off x="5138058" y="5074897"/>
            <a:ext cx="1035347" cy="652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88534" y="5412331"/>
            <a:ext cx="3753394" cy="4071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9" name="Curved Connector 28"/>
          <p:cNvCxnSpPr>
            <a:stCxn id="23" idx="1"/>
            <a:endCxn id="8" idx="1"/>
          </p:cNvCxnSpPr>
          <p:nvPr/>
        </p:nvCxnSpPr>
        <p:spPr>
          <a:xfrm rot="10800000">
            <a:off x="1384664" y="4589418"/>
            <a:ext cx="3871" cy="1026479"/>
          </a:xfrm>
          <a:prstGeom prst="curvedConnector3">
            <a:avLst>
              <a:gd name="adj1" fmla="val 1342942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2674" y="5763944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Affects to Source Emission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80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Verify the Stream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 smtClean="0"/>
              <a:t>StepVerifier</a:t>
            </a:r>
            <a:r>
              <a:rPr lang="en-US" dirty="0" smtClean="0"/>
              <a:t> to </a:t>
            </a:r>
            <a:r>
              <a:rPr lang="en-US" dirty="0"/>
              <a:t>verify Scenario </a:t>
            </a:r>
            <a:r>
              <a:rPr lang="en-US" dirty="0" smtClean="0"/>
              <a:t>of stream processing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29751" y="2573169"/>
            <a:ext cx="7652694" cy="3418328"/>
            <a:chOff x="1029751" y="2573169"/>
            <a:chExt cx="7652694" cy="341832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51" y="2573169"/>
              <a:ext cx="4196910" cy="16598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751" y="4464786"/>
              <a:ext cx="4196910" cy="152671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465541" y="3735977"/>
              <a:ext cx="3393842" cy="26531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2666" y="3702226"/>
              <a:ext cx="2999779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Verify the success processing flow 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2451" y="5464425"/>
              <a:ext cx="2999779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Verify the error processing flow 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65541" y="5506387"/>
              <a:ext cx="3402550" cy="22385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1"/>
            </p:cNvCxnSpPr>
            <p:nvPr/>
          </p:nvCxnSpPr>
          <p:spPr>
            <a:xfrm>
              <a:off x="4868091" y="3856114"/>
              <a:ext cx="81457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10" idx="1"/>
            </p:cNvCxnSpPr>
            <p:nvPr/>
          </p:nvCxnSpPr>
          <p:spPr>
            <a:xfrm>
              <a:off x="4868091" y="5618314"/>
              <a:ext cx="79436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589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Data Access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R2DBC and Spring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62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0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1DD00B-C80A-4C37-9B90-F34672F1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3A04D4-0681-4FA1-ABC5-FE3C5B63A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A72ED2-0E10-4B10-88DD-EC4AB93A6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0ACC84-5D45-440B-BAAB-C03B5ADB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B01861-EC0C-4528-9411-2375DD1BC4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AD0E3B-FBEA-47F3-BA3F-8CACC195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1BACCE-1925-46F2-8DC3-268367F2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 and Components </a:t>
            </a:r>
          </a:p>
        </p:txBody>
      </p:sp>
    </p:spTree>
    <p:extLst>
      <p:ext uri="{BB962C8B-B14F-4D97-AF65-F5344CB8AC3E}">
        <p14:creationId xmlns:p14="http://schemas.microsoft.com/office/powerpoint/2010/main" val="18043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FAAF85-B666-413A-A18E-43D4112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Reactive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E0AF3B-81D6-4441-A27B-34604976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32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Java Reactive Programming Specification 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https://github.com/reactive-streams/reactive-streams-jvm</a:t>
            </a:r>
            <a:r>
              <a:rPr lang="en-US" sz="2000" dirty="0"/>
              <a:t> </a:t>
            </a:r>
          </a:p>
          <a:p>
            <a:r>
              <a:rPr lang="en-US" sz="2400" dirty="0"/>
              <a:t>Handling stream of </a:t>
            </a:r>
            <a:r>
              <a:rPr lang="en-US" sz="2400" i="1" dirty="0"/>
              <a:t>live</a:t>
            </a:r>
            <a:r>
              <a:rPr lang="en-US" sz="2400" dirty="0"/>
              <a:t> data</a:t>
            </a:r>
          </a:p>
          <a:p>
            <a:pPr lvl="1"/>
            <a:r>
              <a:rPr lang="en-US" sz="2000" dirty="0"/>
              <a:t>whose volume is not predetermined</a:t>
            </a:r>
          </a:p>
          <a:p>
            <a:pPr lvl="1"/>
            <a:r>
              <a:rPr lang="en-US" sz="2000" dirty="0"/>
              <a:t>process data in asynchronous system</a:t>
            </a:r>
          </a:p>
          <a:p>
            <a:r>
              <a:rPr lang="en-US" sz="2400" dirty="0"/>
              <a:t>Ensuring data stream doesn’t overwhelm the stream destination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Stream destination’ buffer is limited 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Has Backpressure mechanism to control receiving data flow</a:t>
            </a:r>
          </a:p>
          <a:p>
            <a:pPr lvl="1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E667C73-8CAD-4AE5-9333-B3F591C05345}"/>
              </a:ext>
            </a:extLst>
          </p:cNvPr>
          <p:cNvSpPr/>
          <p:nvPr/>
        </p:nvSpPr>
        <p:spPr>
          <a:xfrm>
            <a:off x="6784621" y="1690688"/>
            <a:ext cx="5181600" cy="9853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/>
              <a:t>Reactive Stream </a:t>
            </a:r>
            <a:r>
              <a:rPr lang="en-US" sz="1600" dirty="0"/>
              <a:t>provides a standard for </a:t>
            </a:r>
            <a:r>
              <a:rPr lang="en-US" sz="1600" i="1" dirty="0"/>
              <a:t>asynchronous stream </a:t>
            </a:r>
            <a:r>
              <a:rPr lang="en-US" sz="1600" dirty="0"/>
              <a:t>processing with non-blocking </a:t>
            </a:r>
            <a:r>
              <a:rPr lang="en-US" sz="1600" i="1" dirty="0"/>
              <a:t>backpressure</a:t>
            </a:r>
          </a:p>
          <a:p>
            <a:r>
              <a:rPr lang="en-US" sz="1600" dirty="0"/>
              <a:t>(From </a:t>
            </a:r>
            <a:r>
              <a:rPr lang="en-US" sz="1600" dirty="0">
                <a:hlinkClick r:id="rId3"/>
              </a:rPr>
              <a:t>https://www.reactive-streams.org/</a:t>
            </a:r>
            <a:r>
              <a:rPr lang="en-US" sz="1600" dirty="0"/>
              <a:t> )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="" xmlns:a16="http://schemas.microsoft.com/office/drawing/2014/main" id="{3B8D0216-F7E1-46A3-9270-7D793C1A7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67761" y="2939388"/>
            <a:ext cx="5103549" cy="2859527"/>
          </a:xfrm>
        </p:spPr>
      </p:pic>
    </p:spTree>
    <p:extLst>
      <p:ext uri="{BB962C8B-B14F-4D97-AF65-F5344CB8AC3E}">
        <p14:creationId xmlns:p14="http://schemas.microsoft.com/office/powerpoint/2010/main" val="10240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D2DD0-F719-4297-A668-7361789B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Stream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36875-50D3-49ED-8E2D-9993DDC21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Publisher </a:t>
            </a:r>
          </a:p>
          <a:p>
            <a:pPr lvl="1"/>
            <a:r>
              <a:rPr lang="en-US" dirty="0"/>
              <a:t>provide Data Stream elements by Subscriber’s demands</a:t>
            </a:r>
          </a:p>
          <a:p>
            <a:pPr lvl="1"/>
            <a:r>
              <a:rPr lang="en-US" dirty="0"/>
              <a:t>can serve multiple Subscribers</a:t>
            </a:r>
          </a:p>
          <a:p>
            <a:r>
              <a:rPr lang="en-US" b="1" dirty="0"/>
              <a:t>The Subscriber</a:t>
            </a:r>
          </a:p>
          <a:p>
            <a:pPr lvl="1"/>
            <a:r>
              <a:rPr lang="en-US" dirty="0"/>
              <a:t>subscribe to Publisher </a:t>
            </a:r>
          </a:p>
          <a:p>
            <a:pPr lvl="1"/>
            <a:r>
              <a:rPr lang="en-US" dirty="0"/>
              <a:t>request on demand to get Data Elements</a:t>
            </a:r>
          </a:p>
          <a:p>
            <a:r>
              <a:rPr lang="en-US" b="1" dirty="0"/>
              <a:t>The Subscription</a:t>
            </a:r>
          </a:p>
          <a:p>
            <a:pPr lvl="1"/>
            <a:r>
              <a:rPr lang="en-US" dirty="0"/>
              <a:t>represents a one-to-one lifecycle of a Subscriber subscribing to a Publisher. </a:t>
            </a:r>
          </a:p>
          <a:p>
            <a:r>
              <a:rPr lang="en-US" b="1" dirty="0"/>
              <a:t>The Processor </a:t>
            </a:r>
          </a:p>
          <a:p>
            <a:pPr lvl="1"/>
            <a:r>
              <a:rPr lang="en-US" dirty="0"/>
              <a:t>represents a processing stage—which is both a Subscriber and a Publisher and obeys the contracts of both.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4F4F376A-3BD6-4012-894D-0A25D4CA2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277" y="1825625"/>
            <a:ext cx="5843745" cy="4678996"/>
          </a:xfrm>
        </p:spPr>
      </p:pic>
    </p:spTree>
    <p:extLst>
      <p:ext uri="{BB962C8B-B14F-4D97-AF65-F5344CB8AC3E}">
        <p14:creationId xmlns:p14="http://schemas.microsoft.com/office/powerpoint/2010/main" val="53815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B77033-BE21-4796-9CE7-DC938854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of Reactor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7472E8-5C77-4748-91F4-AC5940189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Java 9 Interface </a:t>
            </a:r>
          </a:p>
          <a:p>
            <a:pPr lvl="1"/>
            <a:r>
              <a:rPr lang="en-US" sz="2000" dirty="0"/>
              <a:t>which are 1:1 semantically equivalent to their respective Reactive Streams counterparts </a:t>
            </a:r>
          </a:p>
          <a:p>
            <a:r>
              <a:rPr lang="en-US" sz="2400" dirty="0" err="1"/>
              <a:t>EndSubcriber</a:t>
            </a:r>
            <a:r>
              <a:rPr lang="en-US" sz="2400" dirty="0"/>
              <a:t> to handle data</a:t>
            </a:r>
          </a:p>
          <a:p>
            <a:r>
              <a:rPr lang="en-US" sz="2400" dirty="0"/>
              <a:t>Using Java 9 </a:t>
            </a:r>
            <a:r>
              <a:rPr lang="en-US" sz="2400" dirty="0" err="1"/>
              <a:t>SubmissionPublisher</a:t>
            </a:r>
            <a:r>
              <a:rPr lang="en-US" sz="2400" dirty="0"/>
              <a:t> to publish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FE1E715-2701-4A53-AECC-13FF5EFB9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298222"/>
            <a:ext cx="5942331" cy="5345288"/>
          </a:xfrm>
        </p:spPr>
      </p:pic>
    </p:spTree>
    <p:extLst>
      <p:ext uri="{BB962C8B-B14F-4D97-AF65-F5344CB8AC3E}">
        <p14:creationId xmlns:p14="http://schemas.microsoft.com/office/powerpoint/2010/main" val="185713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423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948</Words>
  <Application>Microsoft Office PowerPoint</Application>
  <PresentationFormat>Widescreen</PresentationFormat>
  <Paragraphs>161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Reactive Programming in Java</vt:lpstr>
      <vt:lpstr>Outline</vt:lpstr>
      <vt:lpstr>Brief of Reactive Programming definition</vt:lpstr>
      <vt:lpstr>PowerPoint Presentation</vt:lpstr>
      <vt:lpstr>Reactive Stream</vt:lpstr>
      <vt:lpstr>What is Reactive Stream?</vt:lpstr>
      <vt:lpstr>Reactive Stream Components</vt:lpstr>
      <vt:lpstr>A demo of Reactor Stream</vt:lpstr>
      <vt:lpstr>Reactor Project</vt:lpstr>
      <vt:lpstr>Outline</vt:lpstr>
      <vt:lpstr>Reactive Objects</vt:lpstr>
      <vt:lpstr>Introduce Reactor </vt:lpstr>
      <vt:lpstr>Flux</vt:lpstr>
      <vt:lpstr>Subscribe to Flux</vt:lpstr>
      <vt:lpstr>Mono</vt:lpstr>
      <vt:lpstr>Reactive Operators</vt:lpstr>
      <vt:lpstr>Reactive Operators</vt:lpstr>
      <vt:lpstr>Reactor Operator : Transform </vt:lpstr>
      <vt:lpstr>Reactor Operator : Map</vt:lpstr>
      <vt:lpstr>Reactor Operator: thenMany</vt:lpstr>
      <vt:lpstr>Reactor Operator: flatMap</vt:lpstr>
      <vt:lpstr>Exception Handling</vt:lpstr>
      <vt:lpstr>Hot and Cold Publisher</vt:lpstr>
      <vt:lpstr>Hot and Cold Publisher</vt:lpstr>
      <vt:lpstr>Cold Publisher</vt:lpstr>
      <vt:lpstr>Hot Publisher</vt:lpstr>
      <vt:lpstr>Threading and Schedulers</vt:lpstr>
      <vt:lpstr>Reactor Scheduler</vt:lpstr>
      <vt:lpstr>publishOn method</vt:lpstr>
      <vt:lpstr>subscribeOn method</vt:lpstr>
      <vt:lpstr>Unit Testing</vt:lpstr>
      <vt:lpstr>Unit Testing</vt:lpstr>
      <vt:lpstr>Reactive Data Access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Java</dc:title>
  <dc:creator>Viet Vu</dc:creator>
  <cp:lastModifiedBy>Viet Vu Hoang</cp:lastModifiedBy>
  <cp:revision>122</cp:revision>
  <dcterms:created xsi:type="dcterms:W3CDTF">2022-01-03T08:44:24Z</dcterms:created>
  <dcterms:modified xsi:type="dcterms:W3CDTF">2022-01-27T04:33:25Z</dcterms:modified>
</cp:coreProperties>
</file>