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60" r:id="rId4"/>
    <p:sldId id="262" r:id="rId5"/>
    <p:sldId id="263" r:id="rId6"/>
    <p:sldId id="265" r:id="rId7"/>
    <p:sldId id="264" r:id="rId8"/>
    <p:sldId id="257" r:id="rId9"/>
    <p:sldId id="266" r:id="rId10"/>
    <p:sldId id="258" r:id="rId11"/>
    <p:sldId id="268" r:id="rId12"/>
    <p:sldId id="267" r:id="rId13"/>
    <p:sldId id="269" r:id="rId14"/>
    <p:sldId id="270" r:id="rId15"/>
    <p:sldId id="271" r:id="rId16"/>
    <p:sldId id="259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80" r:id="rId25"/>
    <p:sldId id="281" r:id="rId26"/>
    <p:sldId id="284" r:id="rId27"/>
    <p:sldId id="278" r:id="rId28"/>
    <p:sldId id="285" r:id="rId29"/>
    <p:sldId id="287" r:id="rId30"/>
    <p:sldId id="288" r:id="rId31"/>
    <p:sldId id="289" r:id="rId32"/>
    <p:sldId id="290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7F2D1-2CB5-4339-A88F-19A08C9E7C39}" v="59" dt="2021-12-19T16:52:32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75144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F78E-B640-4FC1-9CCB-AE9186D20F9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2300B-B8BD-4FC0-B416-206492E9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2300B-B8BD-4FC0-B416-206492E905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5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DTOs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kotlin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class Customer(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id: String,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name: String? = null,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email: String? = null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tmpCustomer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Customer( id = "bcc1f488-4be1-48c4-a3ee-5ad75b365aaa")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tmpCustomer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// Update Customer information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tmpCustomer.copy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name = "Vu Hoang Viet", email = "vietvuhoang@gmail.com")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(customer)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assert( customer !==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tmpCustomer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2300B-B8BD-4FC0-B416-206492E905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2300B-B8BD-4FC0-B416-206492E905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B8C82-9B6B-48CF-806E-41E6982C5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3EB3C2D-F579-4BD5-AD19-4A93807D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FD0954-1A22-47FE-B492-48FC8E48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479D29-A57E-4CD8-97AF-DD4EC5AF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224EFC-925D-4011-93B3-EDD6922E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9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FDBDA5-D755-4A24-9E2D-5282CFB6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F076F3-D5C7-4C42-836E-E31B801C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76C613-9EB6-4FBB-8B6D-230EB41E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A2FADD-C640-40E2-BD21-A3832EC1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42871F-7593-48D2-9502-7F64AEBA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8ECE0AB-707E-4720-A9E4-9EC7BEC59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8CC9B7-86CF-4406-A0AF-B789395B3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F368ED-C3C8-458A-855D-BB81F7BA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D0EC6-5E44-4C58-A487-7BEEDE1B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78D59D-14D5-44B1-AEDC-72F455E4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5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4C74C-5B5C-4AFF-A3DD-3F0E7D2E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CA4A8C-05C1-4461-9308-6BDC829E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82990C-8D7E-4BD6-9EE5-459BBB8F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32BA42-E8C8-4788-BB5A-923AC202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F38B92-0F9E-4B72-8F88-27839969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88A6E-0F6B-4D0B-859C-F664BA3B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6E6F17-AC5D-408B-92F8-D3DA61A7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E12AEF-871E-4C84-B83C-ACBEA4BA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70D37E-04A9-4243-88A2-F4DEE9B9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78F3E1-4F0F-4966-B233-D5528657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05A4D0-03DA-464C-A881-CE6DCB9A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BD81AC-9C68-4455-924F-16E8F14D2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43E51A-81A8-4AE3-8D17-CC4FB918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18AC69-626D-4CF1-AFD4-754E94E0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919ECB-9BBA-4F07-92B7-79A4007B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BB2126-9F3B-404F-A723-616C0B9B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DABB08-A2D0-416E-B310-57C6E148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073951-51D0-4BCE-95CA-02CBE16A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6B0C8DA-2B7D-4A73-9CA2-340154E8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5688338-59D1-47D4-81C7-3FA240505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F5D278C-6C26-4631-B517-413CDA376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04691F-DC1E-471F-8FF7-FEC2A339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FFE4CB9-B51A-43B2-B521-10272A2E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93B9D73-F187-4281-8986-7715D4CF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A0FFC-F5F8-4216-975B-0C2D4EDD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D4B0F42-22F6-4202-B377-7F216630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A13B858-DC05-4F81-AE7D-6E2DB2E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CFB581-8C41-43E2-B9D1-847ED76D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3202740-B4AE-4658-9B9A-FBD233CF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15827A6-9872-4509-9CBA-2FCCC872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AD2B0F-2DAC-4DAC-AFE7-4C66B57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CD9C2B-500C-4F5D-AB50-6CDA462D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7AED65-6867-492E-B76B-1BD8A9B7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27FE27-D312-4D50-8406-BA4ED9754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D45255-E19C-4BB6-B334-D01EF885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030742-33CA-434F-A6A6-BC89ECB9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9D649F-E4E0-4836-B834-1155E01A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539E22-B040-4F26-B803-75DC1FB0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5DA03BE-3ED5-4409-A384-129512D6F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A2F07C-54EE-44AE-8D1D-14D3E5EC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9FC5237-F289-4666-ACF4-47448317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66FF1E-0891-434A-AA59-BFA84424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11EF5B-4F5E-4A4F-9835-67304DE6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253A0D1-9602-4624-90A4-A18D9811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E3B74F-7110-48BF-9407-7F76D785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B2B411-14D7-4228-BCA5-FF07C96B0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3E30-B9B1-44A5-B67B-3FA51C3AA93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90B3B5-C6E0-4150-B144-4D061CF7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013388-7F46-4D11-81FA-F8C2F293F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9268-A056-42FC-B84A-BD8052F4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ockk.io/" TargetMode="External"/><Relationship Id="rId2" Type="http://schemas.openxmlformats.org/officeDocument/2006/relationships/hyperlink" Target="https://kotest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kotlinlang.org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www.jetbrains.com/idea/" TargetMode="External"/><Relationship Id="rId4" Type="http://schemas.openxmlformats.org/officeDocument/2006/relationships/hyperlink" Target="https://play.kotlinlan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2dbc.i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4C8CE1-A230-482B-9E3D-08CD52D1D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Kotlin programming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FB4B2D-FD95-40B7-AD94-7896D65C2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4880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688F30-12D4-44CB-8C68-988DD4DB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Keywords: </a:t>
            </a:r>
            <a:r>
              <a:rPr lang="en-US" b="1" dirty="0">
                <a:solidFill>
                  <a:schemeClr val="accent1"/>
                </a:solidFill>
              </a:rPr>
              <a:t>var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1"/>
                </a:solidFill>
              </a:rPr>
              <a:t>val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1965F7-17CF-4733-B478-FDC43A993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var</a:t>
            </a:r>
            <a:r>
              <a:rPr lang="en-US" dirty="0"/>
              <a:t> keyword for declare a re-assignable variable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491ADC-BD2E-4D34-8241-8C748D8493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val</a:t>
            </a:r>
            <a:r>
              <a:rPr lang="en-US" dirty="0"/>
              <a:t> keyword for read-only variable, just initialize once, no 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D1DA3FD-976A-4DFE-9362-7606867A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4506"/>
            <a:ext cx="5118307" cy="185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07" y="3074506"/>
            <a:ext cx="5666667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9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E551F9-256E-47EF-BB44-0810F886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9CFA8-5B66-4835-BC3D-3E31A318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interface is Immutable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need to change, use Mutable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AE926A-36BB-4C11-A855-5B24DA55F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0" y="2334925"/>
            <a:ext cx="3946451" cy="1509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A041DC-D9CA-49EA-A040-241DEE8E2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90" y="4381547"/>
            <a:ext cx="4833965" cy="18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7230A2-0478-4612-9111-82CBEF93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DTOs – Data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3E34BF0-A60C-4421-8D0D-FD372F17D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0334" y="1858910"/>
            <a:ext cx="7427170" cy="3385817"/>
          </a:xfr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D32CAAC-9E93-4D0E-8A1B-C39E7DF2EAA8}"/>
              </a:ext>
            </a:extLst>
          </p:cNvPr>
          <p:cNvSpPr/>
          <p:nvPr/>
        </p:nvSpPr>
        <p:spPr>
          <a:xfrm>
            <a:off x="3187998" y="2064104"/>
            <a:ext cx="2169042" cy="47846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74EA8C-AB95-41A1-8DA4-F6EA44968038}"/>
              </a:ext>
            </a:extLst>
          </p:cNvPr>
          <p:cNvSpPr/>
          <p:nvPr/>
        </p:nvSpPr>
        <p:spPr>
          <a:xfrm>
            <a:off x="4272518" y="3724803"/>
            <a:ext cx="2945219" cy="35948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004DC48D-9EF7-483F-BE83-EEBDB487FBDE}"/>
              </a:ext>
            </a:extLst>
          </p:cNvPr>
          <p:cNvSpPr/>
          <p:nvPr/>
        </p:nvSpPr>
        <p:spPr>
          <a:xfrm>
            <a:off x="838202" y="1690688"/>
            <a:ext cx="1761461" cy="612648"/>
          </a:xfrm>
          <a:prstGeom prst="wedgeRectCallout">
            <a:avLst>
              <a:gd name="adj1" fmla="val 68393"/>
              <a:gd name="adj2" fmla="val -6920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Data class for DTOs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="" xmlns:a16="http://schemas.microsoft.com/office/drawing/2014/main" id="{5BD43E27-BADF-4F04-B211-ACE9AB81AD9F}"/>
              </a:ext>
            </a:extLst>
          </p:cNvPr>
          <p:cNvSpPr/>
          <p:nvPr/>
        </p:nvSpPr>
        <p:spPr>
          <a:xfrm>
            <a:off x="838201" y="2461437"/>
            <a:ext cx="1761461" cy="612648"/>
          </a:xfrm>
          <a:prstGeom prst="wedgeRectCallout">
            <a:avLst>
              <a:gd name="adj1" fmla="val 85294"/>
              <a:gd name="adj2" fmla="val -53779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</a:t>
            </a:r>
            <a:r>
              <a:rPr lang="en-US" sz="1600" b="1" dirty="0" err="1">
                <a:solidFill>
                  <a:schemeClr val="accent1"/>
                </a:solidFill>
              </a:rPr>
              <a:t>val</a:t>
            </a:r>
            <a:r>
              <a:rPr lang="en-US" sz="1600" dirty="0"/>
              <a:t> keyword for immutable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="" xmlns:a16="http://schemas.microsoft.com/office/drawing/2014/main" id="{E3ED5047-4177-4460-B8AD-15785D34D753}"/>
              </a:ext>
            </a:extLst>
          </p:cNvPr>
          <p:cNvSpPr/>
          <p:nvPr/>
        </p:nvSpPr>
        <p:spPr>
          <a:xfrm>
            <a:off x="838200" y="3724803"/>
            <a:ext cx="1761461" cy="1061235"/>
          </a:xfrm>
          <a:prstGeom prst="wedgeRectCallout">
            <a:avLst>
              <a:gd name="adj1" fmla="val 143242"/>
              <a:gd name="adj2" fmla="val -36298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Clone object to have new value instead of directly  update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="" xmlns:a16="http://schemas.microsoft.com/office/drawing/2014/main" id="{0E479933-E771-4557-AC92-D4F8A8734515}"/>
              </a:ext>
            </a:extLst>
          </p:cNvPr>
          <p:cNvSpPr/>
          <p:nvPr/>
        </p:nvSpPr>
        <p:spPr>
          <a:xfrm>
            <a:off x="7763540" y="3724803"/>
            <a:ext cx="2273595" cy="658675"/>
          </a:xfrm>
          <a:prstGeom prst="wedgeRectCallout">
            <a:avLst>
              <a:gd name="adj1" fmla="val -81305"/>
              <a:gd name="adj2" fmla="val -27281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Named parameters is in-used</a:t>
            </a:r>
          </a:p>
        </p:txBody>
      </p:sp>
    </p:spTree>
    <p:extLst>
      <p:ext uri="{BB962C8B-B14F-4D97-AF65-F5344CB8AC3E}">
        <p14:creationId xmlns:p14="http://schemas.microsoft.com/office/powerpoint/2010/main" val="16547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A96B3D-21F9-4217-9FE8-D4111E00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66C9BE-3C77-44EA-ABF4-125888D14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2FC0F7-96D1-443F-8105-14049475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CFDD97A-00E5-4585-AC66-72D55F71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000" b="0" i="1" dirty="0">
                <a:solidFill>
                  <a:schemeClr val="tx2"/>
                </a:solidFill>
                <a:effectLst/>
                <a:latin typeface="system-ui"/>
              </a:rPr>
              <a:t>A higher-order function is a function that takes functions as parameters or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system-ui"/>
              </a:rPr>
              <a:t>returns a function.</a:t>
            </a:r>
            <a:r>
              <a:rPr lang="en-US" sz="2000" dirty="0">
                <a:solidFill>
                  <a:schemeClr val="tx2"/>
                </a:solidFill>
              </a:rPr>
              <a:t>﻿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DAD87F0-EE13-41B5-AF81-66D75A8A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61" y="2871171"/>
            <a:ext cx="4918156" cy="2041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C004BA5-A5B1-4345-BE59-C90E56FF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99" y="2876677"/>
            <a:ext cx="5181501" cy="14792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259E383-E79F-4547-B7BA-E6AA2F31DE93}"/>
              </a:ext>
            </a:extLst>
          </p:cNvPr>
          <p:cNvSpPr/>
          <p:nvPr/>
        </p:nvSpPr>
        <p:spPr>
          <a:xfrm>
            <a:off x="1470339" y="4178596"/>
            <a:ext cx="2179674" cy="19138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FFD476-078A-4A1E-A514-B3DFC9C81A65}"/>
              </a:ext>
            </a:extLst>
          </p:cNvPr>
          <p:cNvSpPr/>
          <p:nvPr/>
        </p:nvSpPr>
        <p:spPr>
          <a:xfrm>
            <a:off x="8780870" y="3732029"/>
            <a:ext cx="1362590" cy="180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17DB0A96-5A68-4D67-9DA9-2F90B2B5DA6F}"/>
              </a:ext>
            </a:extLst>
          </p:cNvPr>
          <p:cNvCxnSpPr>
            <a:endCxn id="9" idx="1"/>
          </p:cNvCxnSpPr>
          <p:nvPr/>
        </p:nvCxnSpPr>
        <p:spPr>
          <a:xfrm flipV="1">
            <a:off x="3650013" y="3616314"/>
            <a:ext cx="2522286" cy="647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36423739-8684-4D81-A19C-C126A080C1D0}"/>
              </a:ext>
            </a:extLst>
          </p:cNvPr>
          <p:cNvSpPr/>
          <p:nvPr/>
        </p:nvSpPr>
        <p:spPr>
          <a:xfrm>
            <a:off x="7826836" y="4490888"/>
            <a:ext cx="2923954" cy="448140"/>
          </a:xfrm>
          <a:prstGeom prst="wedgeRectCallout">
            <a:avLst>
              <a:gd name="adj1" fmla="val 19277"/>
              <a:gd name="adj2" fmla="val -173485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Function as a parameter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2308845-A39C-407D-AF5C-FDF4E316D3A5}"/>
              </a:ext>
            </a:extLst>
          </p:cNvPr>
          <p:cNvSpPr/>
          <p:nvPr/>
        </p:nvSpPr>
        <p:spPr>
          <a:xfrm>
            <a:off x="1470339" y="4517470"/>
            <a:ext cx="2179674" cy="19138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="" xmlns:a16="http://schemas.microsoft.com/office/drawing/2014/main" id="{B2F65BD6-A25B-4296-83E2-39E59BBCE33E}"/>
              </a:ext>
            </a:extLst>
          </p:cNvPr>
          <p:cNvSpPr/>
          <p:nvPr/>
        </p:nvSpPr>
        <p:spPr>
          <a:xfrm>
            <a:off x="1387050" y="5250455"/>
            <a:ext cx="2923954" cy="448140"/>
          </a:xfrm>
          <a:prstGeom prst="wedgeRectCallout">
            <a:avLst>
              <a:gd name="adj1" fmla="val 19277"/>
              <a:gd name="adj2" fmla="val -173485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46796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7D21-FDA8-4725-BF0C-6CBE3BB5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BF819-5864-457C-B341-319AC743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19191C"/>
                </a:solidFill>
                <a:effectLst/>
                <a:latin typeface="system-ui"/>
              </a:rPr>
              <a:t>Is the ability to extend a class with new functionality without having to inherit from the class</a:t>
            </a:r>
          </a:p>
          <a:p>
            <a:r>
              <a:rPr lang="en-US" sz="2000" b="0" i="0" dirty="0">
                <a:solidFill>
                  <a:srgbClr val="19191C"/>
                </a:solidFill>
                <a:effectLst/>
                <a:latin typeface="system-ui"/>
              </a:rPr>
              <a:t>Able to add new functions for a class from a third-party library that can’t be modified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AC3895A-65F0-44BE-9F59-60A69B1E5A56}"/>
              </a:ext>
            </a:extLst>
          </p:cNvPr>
          <p:cNvGrpSpPr/>
          <p:nvPr/>
        </p:nvGrpSpPr>
        <p:grpSpPr>
          <a:xfrm>
            <a:off x="1718110" y="2877659"/>
            <a:ext cx="7402680" cy="2247270"/>
            <a:chOff x="995096" y="3306493"/>
            <a:chExt cx="7402680" cy="2247270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DF94664F-9F1A-4A3A-919E-36344AFF4886}"/>
                </a:ext>
              </a:extLst>
            </p:cNvPr>
            <p:cNvGrpSpPr/>
            <p:nvPr/>
          </p:nvGrpSpPr>
          <p:grpSpPr>
            <a:xfrm>
              <a:off x="2093014" y="4153763"/>
              <a:ext cx="6304762" cy="1400000"/>
              <a:chOff x="2103647" y="2877856"/>
              <a:chExt cx="6304762" cy="1400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="" xmlns:a16="http://schemas.microsoft.com/office/drawing/2014/main" id="{2D1947A3-70FE-4C69-93AE-EDC29CCFF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3647" y="2877856"/>
                <a:ext cx="6304762" cy="1400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D4E9B48F-7694-4DF7-9D0B-CE7F51F4D294}"/>
                  </a:ext>
                </a:extLst>
              </p:cNvPr>
              <p:cNvSpPr/>
              <p:nvPr/>
            </p:nvSpPr>
            <p:spPr>
              <a:xfrm>
                <a:off x="2401335" y="2955852"/>
                <a:ext cx="1203102" cy="159488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7FD8182-3B73-4D8A-B1E8-8AD8684CF17B}"/>
                  </a:ext>
                </a:extLst>
              </p:cNvPr>
              <p:cNvSpPr/>
              <p:nvPr/>
            </p:nvSpPr>
            <p:spPr>
              <a:xfrm>
                <a:off x="3666781" y="2959397"/>
                <a:ext cx="1915311" cy="155943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Speech Bubble: Rectangle 8">
              <a:extLst>
                <a:ext uri="{FF2B5EF4-FFF2-40B4-BE49-F238E27FC236}">
                  <a16:creationId xmlns="" xmlns:a16="http://schemas.microsoft.com/office/drawing/2014/main" id="{2B29ECD6-3F5E-42D5-B2DF-F6739A9E7498}"/>
                </a:ext>
              </a:extLst>
            </p:cNvPr>
            <p:cNvSpPr/>
            <p:nvPr/>
          </p:nvSpPr>
          <p:spPr>
            <a:xfrm>
              <a:off x="995096" y="3306493"/>
              <a:ext cx="2598708" cy="448140"/>
            </a:xfrm>
            <a:prstGeom prst="wedgeRectCallout">
              <a:avLst>
                <a:gd name="adj1" fmla="val 22913"/>
                <a:gd name="adj2" fmla="val 158679"/>
              </a:avLst>
            </a:prstGeom>
            <a:solidFill>
              <a:schemeClr val="dk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List can’t be modified</a:t>
              </a:r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="" xmlns:a16="http://schemas.microsoft.com/office/drawing/2014/main" id="{BE3C05A8-ABCB-4AF4-AD2D-6FD1F549BDAB}"/>
                </a:ext>
              </a:extLst>
            </p:cNvPr>
            <p:cNvSpPr/>
            <p:nvPr/>
          </p:nvSpPr>
          <p:spPr>
            <a:xfrm>
              <a:off x="3885701" y="3306493"/>
              <a:ext cx="2923954" cy="448140"/>
            </a:xfrm>
            <a:prstGeom prst="wedgeRectCallout">
              <a:avLst>
                <a:gd name="adj1" fmla="val -25450"/>
                <a:gd name="adj2" fmla="val 158679"/>
              </a:avLst>
            </a:prstGeom>
            <a:solidFill>
              <a:schemeClr val="dk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Add Extension function for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1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711DCE-E47D-401C-9512-888629CC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03825EF-9155-4A84-AAB9-CE838CC4A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9191C"/>
                </a:solidFill>
                <a:effectLst/>
                <a:latin typeface="system-ui"/>
              </a:rPr>
              <a:t>The ability to provide  custom implementations for the predefined set of operators on type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0A8264-2B57-41F5-95D5-18C3DBCF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94" y="2964113"/>
            <a:ext cx="4265431" cy="2447859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2FF0393B-0766-4A20-95A4-877687B7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5148" y="530832"/>
            <a:ext cx="4736626" cy="56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4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0922C6-9CBE-467F-8390-26BCBCB7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notation﻿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B3EA0-3E19-469E-8E01-45296953B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Allows some functions to be called without using the period and brackets</a:t>
            </a:r>
          </a:p>
          <a:p>
            <a:r>
              <a:rPr lang="en-US" sz="2000" dirty="0"/>
              <a:t>Infix functions</a:t>
            </a:r>
          </a:p>
          <a:p>
            <a:pPr lvl="1"/>
            <a:r>
              <a:rPr lang="en-US" sz="1600" dirty="0"/>
              <a:t>must be member functions or extension functions.</a:t>
            </a:r>
          </a:p>
          <a:p>
            <a:pPr lvl="1"/>
            <a:r>
              <a:rPr lang="en-US" sz="1600" dirty="0"/>
              <a:t>must have a single parameter.</a:t>
            </a:r>
          </a:p>
          <a:p>
            <a:pPr lvl="1"/>
            <a:r>
              <a:rPr lang="en-US" sz="1600" dirty="0"/>
              <a:t>parameter must not accept variable number of arguments and must have no default value.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53D569F8-A983-4846-BCD7-A35C5227B0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3598" y="1825625"/>
            <a:ext cx="4318804" cy="43513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CD7296D-92CD-4F8C-9B97-6E5C61A1DC15}"/>
              </a:ext>
            </a:extLst>
          </p:cNvPr>
          <p:cNvGrpSpPr/>
          <p:nvPr/>
        </p:nvGrpSpPr>
        <p:grpSpPr>
          <a:xfrm>
            <a:off x="1066091" y="4001299"/>
            <a:ext cx="4258744" cy="1137784"/>
            <a:chOff x="917235" y="2663356"/>
            <a:chExt cx="4258744" cy="1137784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D5DCAFAA-C69D-403E-821A-0B6273F25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235" y="2663356"/>
              <a:ext cx="4258744" cy="113778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12664E34-F955-49CB-83AC-D5BFB29FD49D}"/>
                </a:ext>
              </a:extLst>
            </p:cNvPr>
            <p:cNvSpPr/>
            <p:nvPr/>
          </p:nvSpPr>
          <p:spPr>
            <a:xfrm>
              <a:off x="917235" y="3645197"/>
              <a:ext cx="4258744" cy="155943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3E4E1C-D7DD-4C78-B3CD-E46E87873A8D}"/>
              </a:ext>
            </a:extLst>
          </p:cNvPr>
          <p:cNvSpPr/>
          <p:nvPr/>
        </p:nvSpPr>
        <p:spPr>
          <a:xfrm>
            <a:off x="6603598" y="5061112"/>
            <a:ext cx="1915311" cy="15594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190895D2-09B6-4036-9590-96F7174C281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324835" y="5061112"/>
            <a:ext cx="1278763" cy="77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5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C0AEA2-C048-4DFB-BA09-7A29F1FD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BC63FBD2-8CBE-4CEE-A0F3-685DAE98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483" y="1496015"/>
            <a:ext cx="4034898" cy="5070887"/>
          </a:xfrm>
        </p:spPr>
      </p:pic>
    </p:spTree>
    <p:extLst>
      <p:ext uri="{BB962C8B-B14F-4D97-AF65-F5344CB8AC3E}">
        <p14:creationId xmlns:p14="http://schemas.microsoft.com/office/powerpoint/2010/main" val="140262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A96B3D-21F9-4217-9FE8-D4111E00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05F848-5741-4088-9362-02E7ACA33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95B394-B7BB-44FB-AEEE-6A369EE1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endParaRPr lang="en-US" dirty="0" smtClean="0"/>
          </a:p>
          <a:p>
            <a:pPr lvl="1"/>
            <a:r>
              <a:rPr lang="en-US" dirty="0"/>
              <a:t>Modern, concise and safe programming language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compatibility and interoperability with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Support modern frameworks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3744" y="1825625"/>
            <a:ext cx="6128659" cy="45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69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2C3E74-2C16-4A82-9163-5AD28FA2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115B65A-3B78-4885-8954-B5332D8AC1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Junit 5: Unit Testing Framework</a:t>
            </a:r>
          </a:p>
          <a:p>
            <a:r>
              <a:rPr lang="en-US" dirty="0" err="1"/>
              <a:t>Kotest</a:t>
            </a:r>
            <a:r>
              <a:rPr lang="en-US" dirty="0"/>
              <a:t>: assertion </a:t>
            </a:r>
            <a:r>
              <a:rPr lang="en-US" dirty="0" smtClean="0"/>
              <a:t>library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https://kotest.io/</a:t>
            </a:r>
            <a:endParaRPr lang="en-US" dirty="0"/>
          </a:p>
          <a:p>
            <a:r>
              <a:rPr lang="en-US" dirty="0" err="1"/>
              <a:t>Mockk</a:t>
            </a:r>
            <a:r>
              <a:rPr lang="en-US" dirty="0"/>
              <a:t>: mocking library </a:t>
            </a:r>
          </a:p>
          <a:p>
            <a:pPr lvl="1"/>
            <a:r>
              <a:rPr lang="en-US" dirty="0">
                <a:hlinkClick r:id="rId3"/>
              </a:rPr>
              <a:t>https://mockk.io/</a:t>
            </a:r>
            <a:r>
              <a:rPr lang="en-US" dirty="0"/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94B1F1B7-9CCF-412F-94CC-9A6EE392E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93710" y="1690686"/>
            <a:ext cx="5364147" cy="4351337"/>
          </a:xfrm>
        </p:spPr>
      </p:pic>
    </p:spTree>
    <p:extLst>
      <p:ext uri="{BB962C8B-B14F-4D97-AF65-F5344CB8AC3E}">
        <p14:creationId xmlns:p14="http://schemas.microsoft.com/office/powerpoint/2010/main" val="28172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F96EB0B-67E3-4E7B-88BA-C4AC4DBB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0F2B99C-B27C-4629-96BA-C397A5311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Coroutine and suspend function</a:t>
            </a:r>
          </a:p>
        </p:txBody>
      </p:sp>
    </p:spTree>
    <p:extLst>
      <p:ext uri="{BB962C8B-B14F-4D97-AF65-F5344CB8AC3E}">
        <p14:creationId xmlns:p14="http://schemas.microsoft.com/office/powerpoint/2010/main" val="269443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02D6E81-A4EF-4754-A052-5E9B913A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90D9F1-25AB-4C36-98F2-43F9759B0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What is Coroutine?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A coroutine is an instance of suspend-able computation</a:t>
            </a:r>
          </a:p>
          <a:p>
            <a:r>
              <a:rPr lang="en-US" sz="2400" dirty="0"/>
              <a:t>Benefit of Coroutine:</a:t>
            </a:r>
          </a:p>
          <a:p>
            <a:pPr lvl="1"/>
            <a:r>
              <a:rPr lang="en-US" sz="2000" b="1" i="1" dirty="0">
                <a:solidFill>
                  <a:schemeClr val="accent1"/>
                </a:solidFill>
              </a:rPr>
              <a:t>Non-blocking</a:t>
            </a:r>
            <a:r>
              <a:rPr lang="en-US" sz="2000" dirty="0"/>
              <a:t> and asynchronous programming</a:t>
            </a:r>
          </a:p>
          <a:p>
            <a:pPr lvl="1"/>
            <a:r>
              <a:rPr lang="en-US" sz="2000" dirty="0">
                <a:solidFill>
                  <a:srgbClr val="19191C"/>
                </a:solidFill>
                <a:latin typeface="system-ui"/>
              </a:rPr>
              <a:t>Provide </a:t>
            </a:r>
            <a:r>
              <a:rPr lang="en-US" sz="2000" b="1" i="1" dirty="0">
                <a:solidFill>
                  <a:schemeClr val="accent1"/>
                </a:solidFill>
                <a:latin typeface="system-ui"/>
              </a:rPr>
              <a:t>suspend function </a:t>
            </a:r>
            <a:r>
              <a:rPr lang="en-US" sz="2000" dirty="0">
                <a:solidFill>
                  <a:srgbClr val="19191C"/>
                </a:solidFill>
                <a:latin typeface="system-ui"/>
              </a:rPr>
              <a:t>as a safer and less </a:t>
            </a:r>
            <a:r>
              <a:rPr lang="en-US" sz="2000" b="0" i="0" dirty="0">
                <a:solidFill>
                  <a:srgbClr val="19191C"/>
                </a:solidFill>
                <a:effectLst/>
                <a:latin typeface="system-ui"/>
              </a:rPr>
              <a:t>error-prone solution for asynchronous operations 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="" xmlns:a16="http://schemas.microsoft.com/office/drawing/2014/main" id="{ECFC5243-B3DD-4D1D-A899-41DFBE610B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74010"/>
            <a:ext cx="5757779" cy="2912659"/>
          </a:xfrm>
        </p:spPr>
      </p:pic>
    </p:spTree>
    <p:extLst>
      <p:ext uri="{BB962C8B-B14F-4D97-AF65-F5344CB8AC3E}">
        <p14:creationId xmlns:p14="http://schemas.microsoft.com/office/powerpoint/2010/main" val="247010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1121C4E-877F-4900-8FD5-7C25A2D2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vs Non-blocking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A7F472F-012B-4D58-BCDB-1C0F7D5CE6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Blocking with Thread sleep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3068FF-768F-4F01-9EB6-13C4EDB5F1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Non-blocking delay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BD2338-B348-40FA-83A6-66A7DECE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73720"/>
            <a:ext cx="5818041" cy="2309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9D74596-8432-459B-B29F-CF7B656DF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0" y="3173720"/>
            <a:ext cx="5587161" cy="2309586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="" xmlns:a16="http://schemas.microsoft.com/office/drawing/2014/main" id="{BA554104-90A1-4082-9BDF-94CB7D454AD2}"/>
              </a:ext>
            </a:extLst>
          </p:cNvPr>
          <p:cNvSpPr/>
          <p:nvPr/>
        </p:nvSpPr>
        <p:spPr>
          <a:xfrm>
            <a:off x="257290" y="2590643"/>
            <a:ext cx="2923954" cy="448140"/>
          </a:xfrm>
          <a:prstGeom prst="wedgeRectCallout">
            <a:avLst>
              <a:gd name="adj1" fmla="val -15632"/>
              <a:gd name="adj2" fmla="val 239347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Thread Sleep will block the thread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465679EF-8F01-408E-926C-24B938C34D4A}"/>
              </a:ext>
            </a:extLst>
          </p:cNvPr>
          <p:cNvSpPr/>
          <p:nvPr/>
        </p:nvSpPr>
        <p:spPr>
          <a:xfrm>
            <a:off x="6081066" y="2590643"/>
            <a:ext cx="2923954" cy="448140"/>
          </a:xfrm>
          <a:prstGeom prst="wedgeRectCallout">
            <a:avLst>
              <a:gd name="adj1" fmla="val -21814"/>
              <a:gd name="adj2" fmla="val 220366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Kotlin delay is a </a:t>
            </a:r>
            <a:r>
              <a:rPr lang="en-US" sz="1400" b="1" i="1" dirty="0"/>
              <a:t>suspend function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="" xmlns:a16="http://schemas.microsoft.com/office/drawing/2014/main" id="{34681EBB-7F9E-44B1-BAF1-24CEB5FA5038}"/>
              </a:ext>
            </a:extLst>
          </p:cNvPr>
          <p:cNvSpPr/>
          <p:nvPr/>
        </p:nvSpPr>
        <p:spPr>
          <a:xfrm>
            <a:off x="257290" y="5952893"/>
            <a:ext cx="2923954" cy="448140"/>
          </a:xfrm>
          <a:prstGeom prst="wedgeRectCallout">
            <a:avLst>
              <a:gd name="adj1" fmla="val -22905"/>
              <a:gd name="adj2" fmla="val -149759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Second task will finish after 3s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CAF0A59-47BA-4A5D-A863-C8F273ACACED}"/>
              </a:ext>
            </a:extLst>
          </p:cNvPr>
          <p:cNvSpPr/>
          <p:nvPr/>
        </p:nvSpPr>
        <p:spPr>
          <a:xfrm>
            <a:off x="257290" y="5146172"/>
            <a:ext cx="1915311" cy="3371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="" xmlns:a16="http://schemas.microsoft.com/office/drawing/2014/main" id="{AC058C12-31E1-4C6D-B96F-7E31422F67C4}"/>
              </a:ext>
            </a:extLst>
          </p:cNvPr>
          <p:cNvSpPr/>
          <p:nvPr/>
        </p:nvSpPr>
        <p:spPr>
          <a:xfrm>
            <a:off x="6081066" y="5952893"/>
            <a:ext cx="2923954" cy="448140"/>
          </a:xfrm>
          <a:prstGeom prst="wedgeRectCallout">
            <a:avLst>
              <a:gd name="adj1" fmla="val -22905"/>
              <a:gd name="adj2" fmla="val -149759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Second task will finish after 2s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7335D5-47C2-4D0B-8030-4E382E1D4B35}"/>
              </a:ext>
            </a:extLst>
          </p:cNvPr>
          <p:cNvSpPr/>
          <p:nvPr/>
        </p:nvSpPr>
        <p:spPr>
          <a:xfrm>
            <a:off x="6110934" y="5071392"/>
            <a:ext cx="2076136" cy="4119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9FD3D-E803-4E62-813C-D64CC7B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vs Non-blocking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="" xmlns:a16="http://schemas.microsoft.com/office/drawing/2014/main" id="{BA6B1C93-B5A5-4DA4-82FA-7C54F4269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10" y="1856176"/>
            <a:ext cx="8593544" cy="4176302"/>
          </a:xfrm>
        </p:spPr>
      </p:pic>
    </p:spTree>
    <p:extLst>
      <p:ext uri="{BB962C8B-B14F-4D97-AF65-F5344CB8AC3E}">
        <p14:creationId xmlns:p14="http://schemas.microsoft.com/office/powerpoint/2010/main" val="3310407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144A54-ABF5-4B12-9075-968CF000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A9C8C0-221C-4DC0-B02C-FC7F0C04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Working on Coroutine only</a:t>
            </a:r>
          </a:p>
          <a:p>
            <a:r>
              <a:rPr lang="en-US" sz="1800" dirty="0"/>
              <a:t>Only allowed to be called from a </a:t>
            </a:r>
            <a:r>
              <a:rPr lang="en-US" sz="1800" b="1" i="1" dirty="0">
                <a:solidFill>
                  <a:schemeClr val="accent1"/>
                </a:solidFill>
              </a:rPr>
              <a:t>coroutine</a:t>
            </a:r>
            <a:r>
              <a:rPr lang="en-US" sz="1800" dirty="0"/>
              <a:t> or another </a:t>
            </a:r>
            <a:r>
              <a:rPr lang="en-US" sz="1800" b="1" i="1" dirty="0">
                <a:solidFill>
                  <a:schemeClr val="accent1"/>
                </a:solidFill>
              </a:rPr>
              <a:t>suspend function</a:t>
            </a:r>
          </a:p>
          <a:p>
            <a:r>
              <a:rPr lang="en-US" sz="1800" dirty="0">
                <a:solidFill>
                  <a:srgbClr val="19191C"/>
                </a:solidFill>
                <a:latin typeface="system-ui"/>
              </a:rPr>
              <a:t>Safer and less </a:t>
            </a:r>
            <a:r>
              <a:rPr lang="en-US" sz="1800" b="0" i="0" dirty="0">
                <a:solidFill>
                  <a:srgbClr val="19191C"/>
                </a:solidFill>
                <a:effectLst/>
                <a:latin typeface="system-ui"/>
              </a:rPr>
              <a:t>error-prone solution for asynchronous operations </a:t>
            </a:r>
            <a:endParaRPr lang="en-US" sz="1800" dirty="0"/>
          </a:p>
          <a:p>
            <a:endParaRPr lang="en-US" sz="2400" b="1" i="1" dirty="0">
              <a:solidFill>
                <a:schemeClr val="accent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377DB463-4AA3-4F9D-A017-07E13C0A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99" y="3908180"/>
            <a:ext cx="3489688" cy="2476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090C538A-E9EF-4640-9C18-FFDFCB77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20" y="3164361"/>
            <a:ext cx="3579202" cy="3206733"/>
          </a:xfrm>
          <a:prstGeom prst="rect">
            <a:avLst/>
          </a:prstGeom>
        </p:spPr>
      </p:pic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58F8DA34-10F4-49A2-87F8-5AD9AB30FEAD}"/>
              </a:ext>
            </a:extLst>
          </p:cNvPr>
          <p:cNvSpPr/>
          <p:nvPr/>
        </p:nvSpPr>
        <p:spPr>
          <a:xfrm>
            <a:off x="1128899" y="3105167"/>
            <a:ext cx="3321751" cy="448140"/>
          </a:xfrm>
          <a:prstGeom prst="wedgeRectCallout">
            <a:avLst>
              <a:gd name="adj1" fmla="val -21450"/>
              <a:gd name="adj2" fmla="val 134953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Serial processing with suspend function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="" xmlns:a16="http://schemas.microsoft.com/office/drawing/2014/main" id="{1E24F62A-6575-459A-BB4A-3BC6577E37AE}"/>
              </a:ext>
            </a:extLst>
          </p:cNvPr>
          <p:cNvSpPr/>
          <p:nvPr/>
        </p:nvSpPr>
        <p:spPr>
          <a:xfrm>
            <a:off x="8905430" y="5146643"/>
            <a:ext cx="1760272" cy="564611"/>
          </a:xfrm>
          <a:prstGeom prst="wedgeRectCallout">
            <a:avLst>
              <a:gd name="adj1" fmla="val -181740"/>
              <a:gd name="adj2" fmla="val -26412"/>
            </a:avLst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Safely Error handling </a:t>
            </a:r>
          </a:p>
        </p:txBody>
      </p:sp>
    </p:spTree>
    <p:extLst>
      <p:ext uri="{BB962C8B-B14F-4D97-AF65-F5344CB8AC3E}">
        <p14:creationId xmlns:p14="http://schemas.microsoft.com/office/powerpoint/2010/main" val="187154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4B8DF6-9D32-435C-961D-124B57BE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Scope and 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0B97DE-2157-4A02-8325-2357F512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16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0E18E-9E4E-49F5-8EC1-56B133A7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Spring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4D960D-89C9-4906-87D9-1A0AE4EC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Reactor, </a:t>
            </a:r>
            <a:r>
              <a:rPr lang="en-US" dirty="0" err="1"/>
              <a:t>Webflux</a:t>
            </a:r>
            <a:r>
              <a:rPr lang="en-US" dirty="0"/>
              <a:t> and R2DBC</a:t>
            </a:r>
          </a:p>
        </p:txBody>
      </p:sp>
    </p:spTree>
    <p:extLst>
      <p:ext uri="{BB962C8B-B14F-4D97-AF65-F5344CB8AC3E}">
        <p14:creationId xmlns:p14="http://schemas.microsoft.com/office/powerpoint/2010/main" val="4755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F5F24E7-AEB8-4190-B0AC-0BE3887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and Spring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373F856-104E-4B34-8202-105CFEFE8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dirty="0" smtClean="0"/>
              <a:t>Spring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https://start.spring.io/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Mockk</a:t>
            </a:r>
            <a:endParaRPr lang="en-US" dirty="0" smtClean="0"/>
          </a:p>
          <a:p>
            <a:pPr lvl="1"/>
            <a:r>
              <a:rPr lang="en-US" dirty="0" err="1" smtClean="0"/>
              <a:t>SpringMockk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="" xmlns:a16="http://schemas.microsoft.com/office/drawing/2014/main" id="{ECA95ADC-E9C9-4D30-BC50-067C9FE12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4244" y="1825625"/>
            <a:ext cx="6644730" cy="322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2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Webflux</a:t>
            </a:r>
            <a:r>
              <a:rPr lang="en-US" dirty="0" smtClean="0"/>
              <a:t> with </a:t>
            </a:r>
            <a:r>
              <a:rPr lang="en-US" dirty="0" err="1" smtClean="0"/>
              <a:t>Kotlin</a:t>
            </a:r>
            <a:endParaRPr lang="en-US" dirty="0" smtClean="0"/>
          </a:p>
          <a:p>
            <a:pPr lvl="1"/>
            <a:r>
              <a:rPr lang="en-US" dirty="0"/>
              <a:t>Reactive-stack web applications</a:t>
            </a:r>
          </a:p>
          <a:p>
            <a:pPr lvl="1"/>
            <a:r>
              <a:rPr lang="en-US" dirty="0"/>
              <a:t>Run on non-blocking servers</a:t>
            </a:r>
            <a:endParaRPr lang="en-US" dirty="0" smtClean="0"/>
          </a:p>
          <a:p>
            <a:r>
              <a:rPr lang="en-US" dirty="0" smtClean="0"/>
              <a:t>R2DBC with PostgreSQL</a:t>
            </a:r>
          </a:p>
          <a:p>
            <a:pPr lvl="1"/>
            <a:r>
              <a:rPr lang="en-US" dirty="0"/>
              <a:t>A fully-reactive non-blocking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with SQL databases using a reactive API</a:t>
            </a:r>
            <a:endParaRPr lang="en-US" dirty="0" smtClean="0"/>
          </a:p>
          <a:p>
            <a:r>
              <a:rPr lang="en-US" dirty="0" smtClean="0"/>
              <a:t>Unit Testing with </a:t>
            </a:r>
            <a:r>
              <a:rPr lang="en-US" dirty="0" err="1" smtClean="0"/>
              <a:t>Mockk</a:t>
            </a:r>
            <a:r>
              <a:rPr lang="en-US" dirty="0" smtClean="0"/>
              <a:t> and </a:t>
            </a:r>
            <a:r>
              <a:rPr lang="en-US" dirty="0" err="1" smtClean="0"/>
              <a:t>SpringMockk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51" y="1373934"/>
            <a:ext cx="2867007" cy="4436016"/>
          </a:xfrm>
        </p:spPr>
      </p:pic>
    </p:spTree>
    <p:extLst>
      <p:ext uri="{BB962C8B-B14F-4D97-AF65-F5344CB8AC3E}">
        <p14:creationId xmlns:p14="http://schemas.microsoft.com/office/powerpoint/2010/main" val="336964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02C5AFA-DB77-4D50-84D6-51E06174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85" y="5270751"/>
            <a:ext cx="772077" cy="68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65D28F-8D12-4238-B3D5-AD34CE7E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Playground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988E82-3DDD-4A24-9D43-B1ADD3A4A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Kotlin language: </a:t>
            </a:r>
          </a:p>
          <a:p>
            <a:pPr lvl="1"/>
            <a:r>
              <a:rPr lang="en-US" dirty="0">
                <a:hlinkClick r:id="rId3"/>
              </a:rPr>
              <a:t>https://kotlinlang.org/</a:t>
            </a:r>
            <a:r>
              <a:rPr lang="en-US" dirty="0"/>
              <a:t> </a:t>
            </a:r>
          </a:p>
          <a:p>
            <a:r>
              <a:rPr lang="en-US" dirty="0"/>
              <a:t>Kotlin playground: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https://play.kotlinlang.org/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IDE: </a:t>
            </a:r>
            <a:r>
              <a:rPr lang="en-US" dirty="0" err="1"/>
              <a:t>IntellJ</a:t>
            </a:r>
            <a:r>
              <a:rPr lang="en-US" dirty="0"/>
              <a:t> Idea Community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https://www.jetbrains.com/idea/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45CC5E-6D3D-4429-8B09-045E256DC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Maven plugins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Gradle Plugins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DD01244-F8A2-4252-85CE-5CEE7C580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794" y="3514061"/>
            <a:ext cx="3544186" cy="1601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79598D3-9BE8-4D29-BCF9-B56E2FAC6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9514" y="2188958"/>
            <a:ext cx="4999100" cy="1405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8C9AAD0-EAB4-4775-A773-D497D29DAC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9514" y="4216288"/>
            <a:ext cx="3990476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83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with R2DBC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Maven dependency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R2DBC Configuration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33" y="2142631"/>
            <a:ext cx="3844736" cy="861751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33" y="3351062"/>
            <a:ext cx="3320564" cy="296083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Repository Implementation</a:t>
            </a:r>
            <a:endParaRPr lang="en-US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233" y="2402184"/>
            <a:ext cx="4846307" cy="35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7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Webfux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Functional Handler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RestController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89" y="2496064"/>
            <a:ext cx="5118411" cy="1873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84" y="2496064"/>
            <a:ext cx="3764413" cy="20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5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Spring </a:t>
            </a:r>
            <a:r>
              <a:rPr lang="en-US" dirty="0" err="1" smtClean="0"/>
              <a:t>Mockk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SpringMockk</a:t>
            </a:r>
            <a:endParaRPr lang="en-US" dirty="0" smtClean="0"/>
          </a:p>
          <a:p>
            <a:pPr lvl="1"/>
            <a:r>
              <a:rPr lang="en-US" dirty="0" err="1" smtClean="0"/>
              <a:t>Mockito</a:t>
            </a:r>
            <a:r>
              <a:rPr lang="en-US" dirty="0" smtClean="0"/>
              <a:t> does not support </a:t>
            </a:r>
            <a:r>
              <a:rPr lang="en-US" dirty="0" err="1" smtClean="0"/>
              <a:t>Coroutine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MockBean</a:t>
            </a:r>
            <a:r>
              <a:rPr lang="en-US" dirty="0" smtClean="0"/>
              <a:t> annotation uses </a:t>
            </a:r>
            <a:r>
              <a:rPr lang="en-US" dirty="0" err="1" smtClean="0"/>
              <a:t>Mockito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MockkBean</a:t>
            </a:r>
            <a:r>
              <a:rPr lang="en-US" dirty="0" smtClean="0"/>
              <a:t> support Spring and </a:t>
            </a:r>
            <a:r>
              <a:rPr lang="en-US" dirty="0" err="1" smtClean="0"/>
              <a:t>Coroutines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3319" y="1690688"/>
            <a:ext cx="4086399" cy="48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17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8A78D-4BC2-4BAC-869C-2F938F76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0875C9-4A6F-4133-A53B-D93246174B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Fully-reactive </a:t>
            </a:r>
            <a:r>
              <a:rPr lang="en-US" dirty="0"/>
              <a:t>non-blocking </a:t>
            </a:r>
            <a:r>
              <a:rPr lang="en-US" dirty="0" smtClean="0"/>
              <a:t>API</a:t>
            </a:r>
          </a:p>
          <a:p>
            <a:r>
              <a:rPr lang="en-US" dirty="0"/>
              <a:t>Works with relational databases</a:t>
            </a:r>
          </a:p>
          <a:p>
            <a:r>
              <a:rPr lang="en-US" dirty="0" smtClean="0"/>
              <a:t>R2DBC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https://r2dbc.io/</a:t>
            </a:r>
            <a:r>
              <a:rPr lang="en-US" dirty="0"/>
              <a:t> </a:t>
            </a:r>
          </a:p>
          <a:p>
            <a:r>
              <a:rPr lang="en-US" dirty="0"/>
              <a:t>\a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D5EED51-DBFA-40A2-B5E5-D27D57E82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D59931-892D-4AE2-B9A9-0DFD1D77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D35984-62AD-401F-9DAC-DAA47434F2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Null Safety </a:t>
            </a:r>
          </a:p>
          <a:p>
            <a:pPr lvl="1"/>
            <a:r>
              <a:rPr lang="en-US" dirty="0"/>
              <a:t>Immutable and Mutable </a:t>
            </a:r>
          </a:p>
          <a:p>
            <a:pPr lvl="1"/>
            <a:r>
              <a:rPr lang="en-US" dirty="0"/>
              <a:t>Kotlin Functions</a:t>
            </a:r>
          </a:p>
          <a:p>
            <a:pPr lvl="1"/>
            <a:r>
              <a:rPr lang="en-US" dirty="0"/>
              <a:t>Unit Testing </a:t>
            </a:r>
          </a:p>
          <a:p>
            <a:pPr lvl="1"/>
            <a:r>
              <a:rPr lang="en-US" dirty="0"/>
              <a:t>Coroutine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9C5FC6-D663-412C-8833-6555F85C0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Working with Spring Boot </a:t>
            </a:r>
          </a:p>
          <a:p>
            <a:pPr lvl="1"/>
            <a:r>
              <a:rPr lang="en-US" dirty="0"/>
              <a:t>R2DBC</a:t>
            </a:r>
          </a:p>
          <a:p>
            <a:pPr lvl="1"/>
            <a:r>
              <a:rPr lang="en-US" dirty="0" err="1"/>
              <a:t>Webflux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1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5D57219-BEBF-43B6-B6CF-E1368AFD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BC09A18-D5C9-479E-8CCF-E77381668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with Kotlin</a:t>
            </a:r>
          </a:p>
        </p:txBody>
      </p:sp>
    </p:spTree>
    <p:extLst>
      <p:ext uri="{BB962C8B-B14F-4D97-AF65-F5344CB8AC3E}">
        <p14:creationId xmlns:p14="http://schemas.microsoft.com/office/powerpoint/2010/main" val="9562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A96B3D-21F9-4217-9FE8-D4111E00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Null-safety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05F848-5741-4088-9362-02E7ACA33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DD5A-3BE0-453C-B596-286D45FA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Null-safety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F045927-EA14-45D0-B000-52A99955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4750"/>
            <a:ext cx="5181600" cy="4351338"/>
          </a:xfrm>
        </p:spPr>
        <p:txBody>
          <a:bodyPr/>
          <a:lstStyle/>
          <a:p>
            <a:r>
              <a:rPr lang="en-US" sz="2000" dirty="0"/>
              <a:t>Regular initialization means non-null by default</a:t>
            </a:r>
          </a:p>
          <a:p>
            <a:pPr lvl="1"/>
            <a:r>
              <a:rPr lang="en-US" sz="1800" dirty="0"/>
              <a:t>Could not assign Null to Non-null variable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Reduce risk of Null Pointer Exception 	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4768211-1ED8-4270-AB2C-1558411D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4750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If nullable variable is needed, add ? operator to the end of type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E339D3B-EBEF-445F-A38D-A2F3C685C6D8}"/>
              </a:ext>
            </a:extLst>
          </p:cNvPr>
          <p:cNvGrpSpPr/>
          <p:nvPr/>
        </p:nvGrpSpPr>
        <p:grpSpPr>
          <a:xfrm>
            <a:off x="6523074" y="2180944"/>
            <a:ext cx="4639249" cy="2091024"/>
            <a:chOff x="1164265" y="4526325"/>
            <a:chExt cx="4639249" cy="209102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74A958BA-9F7F-444F-87E0-1E2C3B167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265" y="4526325"/>
              <a:ext cx="4639249" cy="209102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14437D3-2DC1-454A-B9CA-73CE452D251A}"/>
                </a:ext>
              </a:extLst>
            </p:cNvPr>
            <p:cNvSpPr/>
            <p:nvPr/>
          </p:nvSpPr>
          <p:spPr>
            <a:xfrm>
              <a:off x="2275367" y="5067391"/>
              <a:ext cx="606056" cy="22951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BB2748A-E71B-4AF1-B170-3955312E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51" y="2384634"/>
            <a:ext cx="4639249" cy="1539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F97CA2A-6715-45CE-8C52-30AA1F03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952" y="4600772"/>
            <a:ext cx="3708900" cy="21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3A77E9-51F7-459E-8B16-5A8D5287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nullable type to non-null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C5E698-A87E-43FE-B478-7098F5F361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!! Operator </a:t>
            </a:r>
          </a:p>
          <a:p>
            <a:pPr lvl="1"/>
            <a:r>
              <a:rPr lang="en-US" dirty="0"/>
              <a:t>When value not 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value is null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1CDFB527-C423-4229-AA85-B42A95551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Elvis Operator (</a:t>
            </a:r>
            <a:r>
              <a:rPr lang="en-US" dirty="0">
                <a:solidFill>
                  <a:schemeClr val="accent1"/>
                </a:solidFill>
              </a:rPr>
              <a:t>?.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value not null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value is null, use default value</a:t>
            </a:r>
          </a:p>
          <a:p>
            <a:pPr lvl="1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02ECCF31-E0EA-4141-A817-14A0FD36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16" y="4669740"/>
            <a:ext cx="4381500" cy="18231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30925C46-11D9-4070-A578-52CED075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16" y="2668542"/>
            <a:ext cx="4381500" cy="15209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459293C2-6D75-4129-89D8-E0A31D7EE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881" y="2710129"/>
            <a:ext cx="4050484" cy="14871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221FC008-6BA6-49AB-AEC9-46F5596A8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881" y="4989771"/>
            <a:ext cx="4077979" cy="1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A96B3D-21F9-4217-9FE8-D4111E00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05F848-5741-4088-9362-02E7ACA33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594</Words>
  <Application>Microsoft Office PowerPoint</Application>
  <PresentationFormat>Widescreen</PresentationFormat>
  <Paragraphs>190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system-ui</vt:lpstr>
      <vt:lpstr>Office Theme</vt:lpstr>
      <vt:lpstr>Kotlin programming concepts</vt:lpstr>
      <vt:lpstr>Introduction</vt:lpstr>
      <vt:lpstr>Kotlin Playground</vt:lpstr>
      <vt:lpstr>Outline</vt:lpstr>
      <vt:lpstr>Basic Concepts</vt:lpstr>
      <vt:lpstr>Null-safety</vt:lpstr>
      <vt:lpstr>Null-safety</vt:lpstr>
      <vt:lpstr>From nullable type to non-null type</vt:lpstr>
      <vt:lpstr>Immutable concept</vt:lpstr>
      <vt:lpstr>Keywords: var and val</vt:lpstr>
      <vt:lpstr>Immutable collection</vt:lpstr>
      <vt:lpstr>Working with DTOs – Data Class</vt:lpstr>
      <vt:lpstr>Kotlin Functions</vt:lpstr>
      <vt:lpstr>Lambda Function</vt:lpstr>
      <vt:lpstr>Extension function</vt:lpstr>
      <vt:lpstr>Operator overloading</vt:lpstr>
      <vt:lpstr>Infix notation﻿</vt:lpstr>
      <vt:lpstr>Functional Programming</vt:lpstr>
      <vt:lpstr>Unit Testing</vt:lpstr>
      <vt:lpstr>Unit Testing</vt:lpstr>
      <vt:lpstr>Coroutine</vt:lpstr>
      <vt:lpstr>Getting Started</vt:lpstr>
      <vt:lpstr>Blocking vs Non-blocking</vt:lpstr>
      <vt:lpstr>Blocking vs Non-blocking</vt:lpstr>
      <vt:lpstr>Suspend function</vt:lpstr>
      <vt:lpstr>Coroutine Scope and Dispatcher</vt:lpstr>
      <vt:lpstr>Working with Spring Boot</vt:lpstr>
      <vt:lpstr>Kotlin and Spring</vt:lpstr>
      <vt:lpstr>Demo Application</vt:lpstr>
      <vt:lpstr>Spring Boot with R2DBC</vt:lpstr>
      <vt:lpstr>Spring Webfux</vt:lpstr>
      <vt:lpstr>Unit Testing with Spring Mockk</vt:lpstr>
      <vt:lpstr>R2DBC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programming concepts</dc:title>
  <dc:creator>Viet Vu</dc:creator>
  <cp:lastModifiedBy>Viet Vu Hoang</cp:lastModifiedBy>
  <cp:revision>15</cp:revision>
  <dcterms:created xsi:type="dcterms:W3CDTF">2021-12-14T15:56:20Z</dcterms:created>
  <dcterms:modified xsi:type="dcterms:W3CDTF">2021-12-22T10:01:01Z</dcterms:modified>
</cp:coreProperties>
</file>