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5A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4660"/>
  </p:normalViewPr>
  <p:slideViewPr>
    <p:cSldViewPr>
      <p:cViewPr varScale="1">
        <p:scale>
          <a:sx n="78" d="100"/>
          <a:sy n="78" d="100"/>
        </p:scale>
        <p:origin x="-1048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notesMaster" Target="notesMasters/notesMaster1.xml"/><Relationship Id="rId72" Type="http://schemas.openxmlformats.org/officeDocument/2006/relationships/printerSettings" Target="printerSettings/printerSettings1.bin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presProps" Target="presProps.xml"/><Relationship Id="rId74" Type="http://schemas.openxmlformats.org/officeDocument/2006/relationships/viewProps" Target="viewProps.xml"/><Relationship Id="rId75" Type="http://schemas.openxmlformats.org/officeDocument/2006/relationships/theme" Target="theme/theme1.xml"/><Relationship Id="rId76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4" Type="http://schemas.openxmlformats.org/officeDocument/2006/relationships/image" Target="../media/image8.wmf"/><Relationship Id="rId5" Type="http://schemas.openxmlformats.org/officeDocument/2006/relationships/image" Target="../media/image9.wmf"/><Relationship Id="rId1" Type="http://schemas.openxmlformats.org/officeDocument/2006/relationships/image" Target="../media/image5.wmf"/><Relationship Id="rId2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E8B81-D35C-498F-AE70-40552E4E6CA2}" type="datetimeFigureOut">
              <a:rPr lang="en-US" smtClean="0"/>
              <a:pPr/>
              <a:t>4/3/15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18BEB-F0D1-4696-809A-87B32D5659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13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ZapfDingbats" pitchFamily="82" charset="2"/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Why is there a UDP?</a:t>
            </a:r>
            <a:endParaRPr lang="en-US" sz="1400" dirty="0" smtClean="0"/>
          </a:p>
          <a:p>
            <a:r>
              <a:rPr lang="en-US" sz="1200" dirty="0" smtClean="0"/>
              <a:t>no connection establishment (which can add delay)</a:t>
            </a:r>
          </a:p>
          <a:p>
            <a:r>
              <a:rPr lang="en-US" sz="1200" dirty="0" smtClean="0"/>
              <a:t>simple: no connection state at sender, receiver</a:t>
            </a:r>
          </a:p>
          <a:p>
            <a:r>
              <a:rPr lang="en-US" sz="1200" dirty="0" smtClean="0"/>
              <a:t>small segment header</a:t>
            </a:r>
          </a:p>
          <a:p>
            <a:r>
              <a:rPr lang="en-US" sz="1200" dirty="0" smtClean="0"/>
              <a:t>no congestion control: UDP can blast away as fast as desired</a:t>
            </a:r>
            <a:endParaRPr lang="en-US" sz="14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D7098-97D7-4868-B121-14522BC3537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reliable transfer over UDP: add reliability at application layer</a:t>
            </a:r>
          </a:p>
          <a:p>
            <a:pPr lvl="1"/>
            <a:r>
              <a:rPr lang="en-US" sz="2000" dirty="0" smtClean="0"/>
              <a:t>application-specific error recovery!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D7098-97D7-4868-B121-14522BC3537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F436EE-71AB-4510-9B95-2AC26130080B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smtClean="0"/>
              <a:t>RDT = Reliable</a:t>
            </a:r>
            <a:r>
              <a:rPr lang="en-US" smtClean="0"/>
              <a:t> Data Transfer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ZapfDingbats" pitchFamily="82" charset="2"/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What happens if ACK/NAK corrupted?</a:t>
            </a:r>
            <a:endParaRPr lang="en-US" sz="1400" dirty="0" smtClean="0"/>
          </a:p>
          <a:p>
            <a:pPr lvl="1">
              <a:buFont typeface="Arial" pitchFamily="34" charset="0"/>
              <a:buChar char="•"/>
            </a:pPr>
            <a:r>
              <a:rPr lang="en-US" sz="1200" dirty="0" smtClean="0"/>
              <a:t>sender doesn’t know what happened at receiver!</a:t>
            </a:r>
          </a:p>
          <a:p>
            <a:pPr lvl="1">
              <a:buFont typeface="Arial" pitchFamily="34" charset="0"/>
              <a:buChar char="•"/>
            </a:pPr>
            <a:r>
              <a:rPr lang="en-US" sz="1200" dirty="0" smtClean="0"/>
              <a:t>Retransmit</a:t>
            </a:r>
            <a:r>
              <a:rPr lang="en-US" sz="1200" baseline="0" dirty="0" smtClean="0"/>
              <a:t> </a:t>
            </a:r>
            <a:r>
              <a:rPr lang="en-US" sz="1200" baseline="0" dirty="0" smtClean="0">
                <a:sym typeface="Wingdings" pitchFamily="2" charset="2"/>
              </a:rPr>
              <a:t> </a:t>
            </a:r>
            <a:r>
              <a:rPr lang="en-US" sz="1200" dirty="0" smtClean="0"/>
              <a:t>possible duplicate</a:t>
            </a:r>
            <a:endParaRPr lang="en-US" sz="14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D7098-97D7-4868-B121-14522BC35375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346BF0-7C67-4ED2-8F8B-AF4CE1D79E4D}" type="slidenum">
              <a:rPr lang="en-US" smtClean="0"/>
              <a:pPr/>
              <a:t>52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TCP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,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coi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dãy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byte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endParaRPr lang="en-US" dirty="0" smtClean="0"/>
          </a:p>
          <a:p>
            <a:pPr lvl="1" eaLnBrk="1" hangingPunct="1"/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X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lượt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Y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A, B, C,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Y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:</a:t>
            </a:r>
          </a:p>
          <a:p>
            <a:pPr lvl="2" eaLnBrk="1" hangingPunct="1"/>
            <a:r>
              <a:rPr lang="en-US" dirty="0" smtClean="0"/>
              <a:t>3 </a:t>
            </a:r>
            <a:r>
              <a:rPr lang="en-US" dirty="0" err="1" smtClean="0"/>
              <a:t>khối</a:t>
            </a:r>
            <a:r>
              <a:rPr lang="en-US" dirty="0" smtClean="0"/>
              <a:t> A, B, C</a:t>
            </a:r>
          </a:p>
          <a:p>
            <a:pPr lvl="2" eaLnBrk="1" hangingPunct="1"/>
            <a:r>
              <a:rPr lang="en-US" dirty="0" smtClean="0"/>
              <a:t>2 </a:t>
            </a:r>
            <a:r>
              <a:rPr lang="en-US" dirty="0" err="1" smtClean="0"/>
              <a:t>khối</a:t>
            </a:r>
            <a:r>
              <a:rPr lang="en-US" dirty="0" smtClean="0"/>
              <a:t> A, BC</a:t>
            </a:r>
          </a:p>
          <a:p>
            <a:pPr lvl="2" eaLnBrk="1" hangingPunct="1"/>
            <a:r>
              <a:rPr lang="en-US" dirty="0" smtClean="0"/>
              <a:t>2 </a:t>
            </a:r>
            <a:r>
              <a:rPr lang="en-US" dirty="0" err="1" smtClean="0"/>
              <a:t>khối</a:t>
            </a:r>
            <a:r>
              <a:rPr lang="en-US" dirty="0" smtClean="0"/>
              <a:t> AB, C</a:t>
            </a:r>
          </a:p>
          <a:p>
            <a:pPr lvl="2" eaLnBrk="1" hangingPunct="1"/>
            <a:r>
              <a:rPr lang="en-US" dirty="0" smtClean="0"/>
              <a:t>1 </a:t>
            </a:r>
            <a:r>
              <a:rPr lang="en-US" dirty="0" err="1" smtClean="0"/>
              <a:t>khối</a:t>
            </a:r>
            <a:r>
              <a:rPr lang="en-US" dirty="0" smtClean="0"/>
              <a:t> ABC</a:t>
            </a:r>
          </a:p>
          <a:p>
            <a:pPr lvl="2" eaLnBrk="1" hangingPunct="1"/>
            <a:r>
              <a:rPr lang="en-US" dirty="0" smtClean="0"/>
              <a:t>…</a:t>
            </a:r>
          </a:p>
          <a:p>
            <a:pPr eaLnBrk="1" hangingPunct="1"/>
            <a:r>
              <a:rPr lang="en-US" dirty="0" smtClean="0"/>
              <a:t>TCP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chống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r>
              <a:rPr lang="en-US" dirty="0" smtClean="0"/>
              <a:t> </a:t>
            </a:r>
            <a:r>
              <a:rPr lang="en-US" dirty="0" err="1" smtClean="0"/>
              <a:t>nghẽn</a:t>
            </a:r>
            <a:r>
              <a:rPr lang="en-US" dirty="0" smtClean="0"/>
              <a:t>,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endParaRPr lang="en-US" dirty="0" smtClean="0"/>
          </a:p>
          <a:p>
            <a:pPr eaLnBrk="1" hangingPunct="1"/>
            <a:r>
              <a:rPr lang="en-US" dirty="0" smtClean="0"/>
              <a:t>TCP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full-duplex,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lúc</a:t>
            </a:r>
            <a:endParaRPr lang="ru-RU" dirty="0" smtClean="0"/>
          </a:p>
          <a:p>
            <a:pPr lvl="1"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346BF0-7C67-4ED2-8F8B-AF4CE1D79E4D}" type="slidenum">
              <a:rPr lang="en-US" smtClean="0"/>
              <a:pPr/>
              <a:t>53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TCP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,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coi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dãy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byte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endParaRPr lang="en-US" dirty="0" smtClean="0"/>
          </a:p>
          <a:p>
            <a:pPr lvl="1" eaLnBrk="1" hangingPunct="1"/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X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lượt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Y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A, B, C,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Y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:</a:t>
            </a:r>
          </a:p>
          <a:p>
            <a:pPr lvl="2" eaLnBrk="1" hangingPunct="1"/>
            <a:r>
              <a:rPr lang="en-US" dirty="0" smtClean="0"/>
              <a:t>3 </a:t>
            </a:r>
            <a:r>
              <a:rPr lang="en-US" dirty="0" err="1" smtClean="0"/>
              <a:t>khối</a:t>
            </a:r>
            <a:r>
              <a:rPr lang="en-US" dirty="0" smtClean="0"/>
              <a:t> A, B, C</a:t>
            </a:r>
          </a:p>
          <a:p>
            <a:pPr lvl="2" eaLnBrk="1" hangingPunct="1"/>
            <a:r>
              <a:rPr lang="en-US" dirty="0" smtClean="0"/>
              <a:t>2 </a:t>
            </a:r>
            <a:r>
              <a:rPr lang="en-US" dirty="0" err="1" smtClean="0"/>
              <a:t>khối</a:t>
            </a:r>
            <a:r>
              <a:rPr lang="en-US" dirty="0" smtClean="0"/>
              <a:t> A, BC</a:t>
            </a:r>
          </a:p>
          <a:p>
            <a:pPr lvl="2" eaLnBrk="1" hangingPunct="1"/>
            <a:r>
              <a:rPr lang="en-US" dirty="0" smtClean="0"/>
              <a:t>2 </a:t>
            </a:r>
            <a:r>
              <a:rPr lang="en-US" dirty="0" err="1" smtClean="0"/>
              <a:t>khối</a:t>
            </a:r>
            <a:r>
              <a:rPr lang="en-US" dirty="0" smtClean="0"/>
              <a:t> AB, C</a:t>
            </a:r>
          </a:p>
          <a:p>
            <a:pPr lvl="2" eaLnBrk="1" hangingPunct="1"/>
            <a:r>
              <a:rPr lang="en-US" dirty="0" smtClean="0"/>
              <a:t>1 </a:t>
            </a:r>
            <a:r>
              <a:rPr lang="en-US" dirty="0" err="1" smtClean="0"/>
              <a:t>khối</a:t>
            </a:r>
            <a:r>
              <a:rPr lang="en-US" dirty="0" smtClean="0"/>
              <a:t> ABC</a:t>
            </a:r>
          </a:p>
          <a:p>
            <a:pPr lvl="2" eaLnBrk="1" hangingPunct="1"/>
            <a:r>
              <a:rPr lang="en-US" dirty="0" smtClean="0"/>
              <a:t>…</a:t>
            </a:r>
          </a:p>
          <a:p>
            <a:pPr eaLnBrk="1" hangingPunct="1"/>
            <a:r>
              <a:rPr lang="en-US" dirty="0" smtClean="0"/>
              <a:t>TCP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chống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r>
              <a:rPr lang="en-US" dirty="0" smtClean="0"/>
              <a:t> </a:t>
            </a:r>
            <a:r>
              <a:rPr lang="en-US" dirty="0" err="1" smtClean="0"/>
              <a:t>nghẽn</a:t>
            </a:r>
            <a:r>
              <a:rPr lang="en-US" dirty="0" smtClean="0"/>
              <a:t>,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endParaRPr lang="en-US" dirty="0" smtClean="0"/>
          </a:p>
          <a:p>
            <a:pPr eaLnBrk="1" hangingPunct="1"/>
            <a:r>
              <a:rPr lang="en-US" dirty="0" smtClean="0"/>
              <a:t>TCP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full-duplex,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lúc</a:t>
            </a:r>
            <a:endParaRPr lang="ru-RU" dirty="0" smtClean="0"/>
          </a:p>
          <a:p>
            <a:pPr lvl="1"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676400"/>
            <a:ext cx="9144000" cy="1828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87000"/>
                  <a:alpha val="91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55787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" y="3657600"/>
            <a:ext cx="4191000" cy="914400"/>
          </a:xfrm>
        </p:spPr>
        <p:txBody>
          <a:bodyPr>
            <a:normAutofit/>
          </a:bodyPr>
          <a:lstStyle>
            <a:lvl1pPr marL="0" indent="0" algn="r">
              <a:buNone/>
              <a:defRPr sz="2400" b="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 smtClean="0"/>
          </a:p>
          <a:p>
            <a:r>
              <a:rPr lang="en-US" dirty="0" err="1" smtClean="0"/>
              <a:t>Tháng</a:t>
            </a:r>
            <a:r>
              <a:rPr lang="en-US" dirty="0" smtClean="0"/>
              <a:t> 09/2011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84625" y="4876800"/>
            <a:ext cx="2895600" cy="365125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484625" y="5334000"/>
            <a:ext cx="2133600" cy="365125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Email</a:t>
            </a:r>
            <a:endParaRPr lang="en-US"/>
          </a:p>
        </p:txBody>
      </p:sp>
      <p:pic>
        <p:nvPicPr>
          <p:cNvPr id="2050" name="Picture 2" descr="D:\Dropbox\SS-Slides\DeCuong-CDIO\Template CDIO v4.2\Templates\Hinh anh\LogoCDI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625" y="475445"/>
            <a:ext cx="1684740" cy="96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Dropbox\SS-Slides\DeCuong-CDIO\Template CDIO v4.2\Templates\Hinh anh\LogoTruong_Transparent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75446"/>
            <a:ext cx="1219200" cy="96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217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892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67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 userDrawn="1"/>
        </p:nvSpPr>
        <p:spPr>
          <a:xfrm rot="16200000">
            <a:off x="8229601" y="5943600"/>
            <a:ext cx="914401" cy="91440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68000">
                <a:schemeClr val="accent1">
                  <a:alpha val="83000"/>
                  <a:lumMod val="84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747184" cy="11430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rgbClr val="345A88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10600" cy="4876799"/>
          </a:xfrm>
        </p:spPr>
        <p:txBody>
          <a:bodyPr/>
          <a:lstStyle>
            <a:lvl1pPr marL="342900" indent="-342900">
              <a:buFont typeface="Wingdings" pitchFamily="2" charset="2"/>
              <a:buChar char="q"/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Wingdings" pitchFamily="2" charset="2"/>
              <a:buChar char="§"/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2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999" y="6362700"/>
            <a:ext cx="6629399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51816" y="6350000"/>
            <a:ext cx="492184" cy="365125"/>
          </a:xfr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 descr="D:\Dropbox\SS-Slides\DeCuong-CDIO\Template CDIO v4.2\Templates\Hinh anh\LogoCDIO_Transparen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399" y="304800"/>
            <a:ext cx="120338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Dropbox\SS-Slides\DeCuong-CDIO\Template CDIO v4.2\Templates\Hinh anh\LogoTruong_Transparent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6184900"/>
            <a:ext cx="762510" cy="60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 userDrawn="1"/>
        </p:nvCxnSpPr>
        <p:spPr>
          <a:xfrm>
            <a:off x="228600" y="1143000"/>
            <a:ext cx="8458200" cy="0"/>
          </a:xfrm>
          <a:prstGeom prst="straightConnector1">
            <a:avLst/>
          </a:prstGeom>
          <a:ln w="88900"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alpha val="64000"/>
                    <a:lumMod val="93000"/>
                  </a:schemeClr>
                </a:gs>
              </a:gsLst>
              <a:lin ang="18900000" scaled="1"/>
              <a:tileRect/>
            </a:gra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39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371725"/>
            <a:ext cx="8229600" cy="1362075"/>
          </a:xfrm>
        </p:spPr>
        <p:txBody>
          <a:bodyPr anchor="ctr" anchorCtr="0"/>
          <a:lstStyle>
            <a:lvl1pPr algn="ctr">
              <a:defRPr sz="4000" b="1" cap="all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7" name="Straight Arrow Connector 6"/>
          <p:cNvCxnSpPr/>
          <p:nvPr userDrawn="1"/>
        </p:nvCxnSpPr>
        <p:spPr>
          <a:xfrm>
            <a:off x="-25400" y="3962400"/>
            <a:ext cx="6273800" cy="0"/>
          </a:xfrm>
          <a:prstGeom prst="straightConnector1">
            <a:avLst/>
          </a:prstGeom>
          <a:ln w="88900"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alpha val="64000"/>
                    <a:lumMod val="93000"/>
                  </a:schemeClr>
                </a:gs>
              </a:gsLst>
              <a:lin ang="18900000" scaled="1"/>
              <a:tileRect/>
            </a:gra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 userDrawn="1"/>
        </p:nvCxnSpPr>
        <p:spPr>
          <a:xfrm flipH="1">
            <a:off x="3035300" y="2133600"/>
            <a:ext cx="6108700" cy="0"/>
          </a:xfrm>
          <a:prstGeom prst="straightConnector1">
            <a:avLst/>
          </a:prstGeom>
          <a:ln w="88900"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alpha val="64000"/>
                    <a:lumMod val="93000"/>
                  </a:schemeClr>
                </a:gs>
              </a:gsLst>
              <a:lin ang="18900000" scaled="1"/>
              <a:tileRect/>
            </a:gra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D:\Dropbox\SS-Slides\DeCuong-CDIO\Template CDIO v4.2\Templates\Hinh anh\LogoCDI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609600"/>
            <a:ext cx="1684740" cy="96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D:\Dropbox\SS-Slides\DeCuong-CDIO\Template CDIO v4.2\Templates\Hinh anh\LogoTruong_Transparent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09600"/>
            <a:ext cx="1219200" cy="96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WinFX_WCF__03a"/>
          <p:cNvPicPr>
            <a:picLocks noChangeAspect="1" noChangeArrowheads="1"/>
          </p:cNvPicPr>
          <p:nvPr userDrawn="1"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800600" y="3601428"/>
            <a:ext cx="4343400" cy="32565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45427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 userDrawn="1"/>
        </p:nvSpPr>
        <p:spPr>
          <a:xfrm rot="16200000">
            <a:off x="8077202" y="5791200"/>
            <a:ext cx="1066800" cy="1066799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68000">
                <a:schemeClr val="accent1">
                  <a:alpha val="83000"/>
                  <a:lumMod val="84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747184" cy="1143000"/>
          </a:xfr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1300" y="1371600"/>
            <a:ext cx="4038600" cy="4952999"/>
          </a:xfrm>
        </p:spPr>
        <p:txBody>
          <a:bodyPr/>
          <a:lstStyle>
            <a:lvl1pPr marL="342900" indent="-342900">
              <a:buFont typeface="Wingdings" pitchFamily="2" charset="2"/>
              <a:buChar char="q"/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Wingdings" pitchFamily="2" charset="2"/>
              <a:buChar char="§"/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952999"/>
          </a:xfrm>
        </p:spPr>
        <p:txBody>
          <a:bodyPr/>
          <a:lstStyle>
            <a:lvl1pPr marL="342900" indent="-342900">
              <a:buFont typeface="Wingdings" pitchFamily="2" charset="2"/>
              <a:buChar char="q"/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914400" indent="-457200">
              <a:buFont typeface="Wingdings" pitchFamily="2" charset="2"/>
              <a:buChar char="§"/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66800" y="6356350"/>
            <a:ext cx="68580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2384" y="6324599"/>
            <a:ext cx="533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D:\Dropbox\SS-Slides\DeCuong-CDIO\Template CDIO v4.2\Templates\Hinh anh\LogoCDIO_Transparen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399" y="304800"/>
            <a:ext cx="120338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D:\Dropbox\SS-Slides\DeCuong-CDIO\Template CDIO v4.2\Templates\Hinh anh\LogoTruong_Transparent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6184900"/>
            <a:ext cx="762510" cy="60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/>
          <p:nvPr userDrawn="1"/>
        </p:nvCxnSpPr>
        <p:spPr>
          <a:xfrm>
            <a:off x="228600" y="1143000"/>
            <a:ext cx="8458200" cy="0"/>
          </a:xfrm>
          <a:prstGeom prst="straightConnector1">
            <a:avLst/>
          </a:prstGeom>
          <a:ln w="88900"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alpha val="64000"/>
                    <a:lumMod val="93000"/>
                  </a:schemeClr>
                </a:gs>
              </a:gsLst>
              <a:lin ang="18900000" scaled="1"/>
              <a:tileRect/>
            </a:gra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403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44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12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93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6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7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42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4" Type="http://schemas.openxmlformats.org/officeDocument/2006/relationships/image" Target="../media/image5.wmf"/><Relationship Id="rId5" Type="http://schemas.openxmlformats.org/officeDocument/2006/relationships/oleObject" Target="../embeddings/oleObject19.bin"/><Relationship Id="rId6" Type="http://schemas.openxmlformats.org/officeDocument/2006/relationships/image" Target="../media/image10.gi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20" Type="http://schemas.openxmlformats.org/officeDocument/2006/relationships/oleObject" Target="../embeddings/oleObject13.bin"/><Relationship Id="rId21" Type="http://schemas.openxmlformats.org/officeDocument/2006/relationships/oleObject" Target="../embeddings/oleObject14.bin"/><Relationship Id="rId22" Type="http://schemas.openxmlformats.org/officeDocument/2006/relationships/oleObject" Target="../embeddings/oleObject15.bin"/><Relationship Id="rId10" Type="http://schemas.openxmlformats.org/officeDocument/2006/relationships/oleObject" Target="../embeddings/oleObject6.bin"/><Relationship Id="rId11" Type="http://schemas.openxmlformats.org/officeDocument/2006/relationships/oleObject" Target="../embeddings/oleObject7.bin"/><Relationship Id="rId12" Type="http://schemas.openxmlformats.org/officeDocument/2006/relationships/oleObject" Target="../embeddings/oleObject8.bin"/><Relationship Id="rId13" Type="http://schemas.openxmlformats.org/officeDocument/2006/relationships/oleObject" Target="../embeddings/oleObject9.bin"/><Relationship Id="rId14" Type="http://schemas.openxmlformats.org/officeDocument/2006/relationships/image" Target="../media/image7.wmf"/><Relationship Id="rId15" Type="http://schemas.openxmlformats.org/officeDocument/2006/relationships/oleObject" Target="../embeddings/oleObject10.bin"/><Relationship Id="rId16" Type="http://schemas.openxmlformats.org/officeDocument/2006/relationships/oleObject" Target="../embeddings/oleObject11.bin"/><Relationship Id="rId17" Type="http://schemas.openxmlformats.org/officeDocument/2006/relationships/image" Target="../media/image8.wmf"/><Relationship Id="rId18" Type="http://schemas.openxmlformats.org/officeDocument/2006/relationships/oleObject" Target="../embeddings/oleObject12.bin"/><Relationship Id="rId19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6.wmf"/><Relationship Id="rId7" Type="http://schemas.openxmlformats.org/officeDocument/2006/relationships/oleObject" Target="../embeddings/oleObject3.bin"/><Relationship Id="rId8" Type="http://schemas.openxmlformats.org/officeDocument/2006/relationships/oleObject" Target="../embeddings/oleObject4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4" Type="http://schemas.openxmlformats.org/officeDocument/2006/relationships/image" Target="../media/image5.wmf"/><Relationship Id="rId5" Type="http://schemas.openxmlformats.org/officeDocument/2006/relationships/oleObject" Target="../embeddings/oleObject17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23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4" Type="http://schemas.openxmlformats.org/officeDocument/2006/relationships/image" Target="../media/image5.wmf"/><Relationship Id="rId5" Type="http://schemas.openxmlformats.org/officeDocument/2006/relationships/oleObject" Target="../embeddings/oleObject22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4" Type="http://schemas.openxmlformats.org/officeDocument/2006/relationships/image" Target="../media/image5.wmf"/><Relationship Id="rId5" Type="http://schemas.openxmlformats.org/officeDocument/2006/relationships/oleObject" Target="../embeddings/oleObject24.bin"/><Relationship Id="rId6" Type="http://schemas.openxmlformats.org/officeDocument/2006/relationships/oleObject" Target="../embeddings/oleObject25.bin"/><Relationship Id="rId7" Type="http://schemas.openxmlformats.org/officeDocument/2006/relationships/oleObject" Target="../embeddings/oleObject26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4" Type="http://schemas.openxmlformats.org/officeDocument/2006/relationships/image" Target="../media/image5.wmf"/><Relationship Id="rId5" Type="http://schemas.openxmlformats.org/officeDocument/2006/relationships/oleObject" Target="../embeddings/oleObject28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eg"/><Relationship Id="rId3" Type="http://schemas.openxmlformats.org/officeDocument/2006/relationships/image" Target="../media/image25.jpe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4" Type="http://schemas.openxmlformats.org/officeDocument/2006/relationships/image" Target="../media/image5.wmf"/><Relationship Id="rId5" Type="http://schemas.openxmlformats.org/officeDocument/2006/relationships/oleObject" Target="../embeddings/oleObject30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05</a:t>
            </a:r>
            <a:br>
              <a:rPr lang="en-US" dirty="0" smtClean="0"/>
            </a:br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vận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MẠNG </a:t>
            </a:r>
            <a:r>
              <a:rPr lang="en-US" b="1" smtClean="0">
                <a:solidFill>
                  <a:schemeClr val="accent1">
                    <a:lumMod val="75000"/>
                  </a:schemeClr>
                </a:solidFill>
              </a:rPr>
              <a:t>MÁY TÍNH</a:t>
            </a: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167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8"/>
          <p:cNvGrpSpPr/>
          <p:nvPr/>
        </p:nvGrpSpPr>
        <p:grpSpPr>
          <a:xfrm>
            <a:off x="5715000" y="1962150"/>
            <a:ext cx="914400" cy="2381250"/>
            <a:chOff x="7467600" y="2190750"/>
            <a:chExt cx="914400" cy="2381250"/>
          </a:xfrm>
        </p:grpSpPr>
        <p:grpSp>
          <p:nvGrpSpPr>
            <p:cNvPr id="3" name="Group 71"/>
            <p:cNvGrpSpPr/>
            <p:nvPr/>
          </p:nvGrpSpPr>
          <p:grpSpPr>
            <a:xfrm>
              <a:off x="7467600" y="2190750"/>
              <a:ext cx="914400" cy="2381250"/>
              <a:chOff x="7467600" y="2133600"/>
              <a:chExt cx="914400" cy="2381250"/>
            </a:xfrm>
          </p:grpSpPr>
          <p:grpSp>
            <p:nvGrpSpPr>
              <p:cNvPr id="4" name="Group 16"/>
              <p:cNvGrpSpPr>
                <a:grpSpLocks/>
              </p:cNvGrpSpPr>
              <p:nvPr/>
            </p:nvGrpSpPr>
            <p:grpSpPr bwMode="auto">
              <a:xfrm>
                <a:off x="7499350" y="2173288"/>
                <a:ext cx="598488" cy="500063"/>
                <a:chOff x="2614" y="2862"/>
                <a:chExt cx="377" cy="315"/>
              </a:xfrm>
            </p:grpSpPr>
            <p:sp>
              <p:nvSpPr>
                <p:cNvPr id="56" name="Rectangle 17"/>
                <p:cNvSpPr>
                  <a:spLocks noChangeArrowheads="1"/>
                </p:cNvSpPr>
                <p:nvPr/>
              </p:nvSpPr>
              <p:spPr bwMode="auto">
                <a:xfrm>
                  <a:off x="2614" y="3054"/>
                  <a:ext cx="377" cy="12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Oval 18"/>
                <p:cNvSpPr>
                  <a:spLocks noChangeArrowheads="1"/>
                </p:cNvSpPr>
                <p:nvPr/>
              </p:nvSpPr>
              <p:spPr bwMode="auto">
                <a:xfrm>
                  <a:off x="2614" y="2862"/>
                  <a:ext cx="377" cy="192"/>
                </a:xfrm>
                <a:prstGeom prst="ellipse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en-US"/>
                    <a:t>P1</a:t>
                  </a:r>
                </a:p>
              </p:txBody>
            </p:sp>
          </p:grpSp>
          <p:grpSp>
            <p:nvGrpSpPr>
              <p:cNvPr id="5" name="Group 19"/>
              <p:cNvGrpSpPr>
                <a:grpSpLocks/>
              </p:cNvGrpSpPr>
              <p:nvPr/>
            </p:nvGrpSpPr>
            <p:grpSpPr bwMode="auto">
              <a:xfrm>
                <a:off x="7467600" y="2133600"/>
                <a:ext cx="914400" cy="2381250"/>
                <a:chOff x="608" y="2454"/>
                <a:chExt cx="1261" cy="1500"/>
              </a:xfrm>
            </p:grpSpPr>
            <p:sp>
              <p:nvSpPr>
                <p:cNvPr id="51" name="Rectangle 20"/>
                <p:cNvSpPr>
                  <a:spLocks noChangeArrowheads="1"/>
                </p:cNvSpPr>
                <p:nvPr/>
              </p:nvSpPr>
              <p:spPr bwMode="auto">
                <a:xfrm>
                  <a:off x="608" y="2454"/>
                  <a:ext cx="1261" cy="30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Rectangle 21"/>
                <p:cNvSpPr>
                  <a:spLocks noChangeArrowheads="1"/>
                </p:cNvSpPr>
                <p:nvPr/>
              </p:nvSpPr>
              <p:spPr bwMode="auto">
                <a:xfrm>
                  <a:off x="608" y="2754"/>
                  <a:ext cx="1261" cy="30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Rectangle 22"/>
                <p:cNvSpPr>
                  <a:spLocks noChangeArrowheads="1"/>
                </p:cNvSpPr>
                <p:nvPr/>
              </p:nvSpPr>
              <p:spPr bwMode="auto">
                <a:xfrm>
                  <a:off x="608" y="3054"/>
                  <a:ext cx="1261" cy="30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Rectangle 23"/>
                <p:cNvSpPr>
                  <a:spLocks noChangeArrowheads="1"/>
                </p:cNvSpPr>
                <p:nvPr/>
              </p:nvSpPr>
              <p:spPr bwMode="auto">
                <a:xfrm>
                  <a:off x="608" y="3354"/>
                  <a:ext cx="1261" cy="30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Rectangle 24"/>
                <p:cNvSpPr>
                  <a:spLocks noChangeArrowheads="1"/>
                </p:cNvSpPr>
                <p:nvPr/>
              </p:nvSpPr>
              <p:spPr bwMode="auto">
                <a:xfrm>
                  <a:off x="608" y="3654"/>
                  <a:ext cx="1261" cy="30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28"/>
              <p:cNvGrpSpPr>
                <a:grpSpLocks/>
              </p:cNvGrpSpPr>
              <p:nvPr/>
            </p:nvGrpSpPr>
            <p:grpSpPr bwMode="auto">
              <a:xfrm>
                <a:off x="7561263" y="2209800"/>
                <a:ext cx="598488" cy="500063"/>
                <a:chOff x="2614" y="2862"/>
                <a:chExt cx="377" cy="315"/>
              </a:xfrm>
            </p:grpSpPr>
            <p:sp>
              <p:nvSpPr>
                <p:cNvPr id="49" name="Rectangle 29"/>
                <p:cNvSpPr>
                  <a:spLocks noChangeArrowheads="1"/>
                </p:cNvSpPr>
                <p:nvPr/>
              </p:nvSpPr>
              <p:spPr bwMode="auto">
                <a:xfrm>
                  <a:off x="2614" y="3054"/>
                  <a:ext cx="377" cy="12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Oval 30"/>
                <p:cNvSpPr>
                  <a:spLocks noChangeArrowheads="1"/>
                </p:cNvSpPr>
                <p:nvPr/>
              </p:nvSpPr>
              <p:spPr bwMode="auto">
                <a:xfrm>
                  <a:off x="2614" y="2862"/>
                  <a:ext cx="377" cy="192"/>
                </a:xfrm>
                <a:prstGeom prst="ellipse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en-US"/>
                    <a:t>P1</a:t>
                  </a:r>
                </a:p>
              </p:txBody>
            </p:sp>
          </p:grpSp>
        </p:grpSp>
        <p:sp>
          <p:nvSpPr>
            <p:cNvPr id="77" name="TextBox 76"/>
            <p:cNvSpPr txBox="1"/>
            <p:nvPr/>
          </p:nvSpPr>
          <p:spPr>
            <a:xfrm>
              <a:off x="7543800" y="251460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5775</a:t>
              </a:r>
              <a:endParaRPr lang="en-US" sz="1400" dirty="0"/>
            </a:p>
          </p:txBody>
        </p:sp>
      </p:grpSp>
      <p:grpSp>
        <p:nvGrpSpPr>
          <p:cNvPr id="7" name="Group 74"/>
          <p:cNvGrpSpPr/>
          <p:nvPr/>
        </p:nvGrpSpPr>
        <p:grpSpPr>
          <a:xfrm>
            <a:off x="1905000" y="1809750"/>
            <a:ext cx="1295400" cy="2381250"/>
            <a:chOff x="3733800" y="2190750"/>
            <a:chExt cx="1295400" cy="2381250"/>
          </a:xfrm>
        </p:grpSpPr>
        <p:grpSp>
          <p:nvGrpSpPr>
            <p:cNvPr id="9" name="Group 70"/>
            <p:cNvGrpSpPr/>
            <p:nvPr/>
          </p:nvGrpSpPr>
          <p:grpSpPr>
            <a:xfrm>
              <a:off x="3733800" y="2190750"/>
              <a:ext cx="1295400" cy="2381250"/>
              <a:chOff x="3657600" y="2133600"/>
              <a:chExt cx="1295400" cy="2381250"/>
            </a:xfrm>
          </p:grpSpPr>
          <p:sp>
            <p:nvSpPr>
              <p:cNvPr id="15" name="Rectangle 49"/>
              <p:cNvSpPr>
                <a:spLocks noChangeArrowheads="1"/>
              </p:cNvSpPr>
              <p:nvPr/>
            </p:nvSpPr>
            <p:spPr bwMode="auto">
              <a:xfrm>
                <a:off x="3657600" y="2133600"/>
                <a:ext cx="1295400" cy="4762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16" name="Rectangle 50"/>
              <p:cNvSpPr>
                <a:spLocks noChangeArrowheads="1"/>
              </p:cNvSpPr>
              <p:nvPr/>
            </p:nvSpPr>
            <p:spPr bwMode="auto">
              <a:xfrm>
                <a:off x="3657600" y="2609850"/>
                <a:ext cx="1295400" cy="4762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dirty="0"/>
              </a:p>
            </p:txBody>
          </p:sp>
          <p:sp>
            <p:nvSpPr>
              <p:cNvPr id="17" name="Rectangle 51"/>
              <p:cNvSpPr>
                <a:spLocks noChangeArrowheads="1"/>
              </p:cNvSpPr>
              <p:nvPr/>
            </p:nvSpPr>
            <p:spPr bwMode="auto">
              <a:xfrm>
                <a:off x="3657600" y="3086100"/>
                <a:ext cx="1295400" cy="4762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18" name="Rectangle 52"/>
              <p:cNvSpPr>
                <a:spLocks noChangeArrowheads="1"/>
              </p:cNvSpPr>
              <p:nvPr/>
            </p:nvSpPr>
            <p:spPr bwMode="auto">
              <a:xfrm>
                <a:off x="3657600" y="3562350"/>
                <a:ext cx="1295400" cy="4762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19" name="Rectangle 53"/>
              <p:cNvSpPr>
                <a:spLocks noChangeArrowheads="1"/>
              </p:cNvSpPr>
              <p:nvPr/>
            </p:nvSpPr>
            <p:spPr bwMode="auto">
              <a:xfrm>
                <a:off x="3657600" y="4038600"/>
                <a:ext cx="1295400" cy="4762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grpSp>
            <p:nvGrpSpPr>
              <p:cNvPr id="10" name="Group 54"/>
              <p:cNvGrpSpPr>
                <a:grpSpLocks/>
              </p:cNvGrpSpPr>
              <p:nvPr/>
            </p:nvGrpSpPr>
            <p:grpSpPr bwMode="auto">
              <a:xfrm>
                <a:off x="4000500" y="2279650"/>
                <a:ext cx="766763" cy="500063"/>
                <a:chOff x="2614" y="2862"/>
                <a:chExt cx="377" cy="315"/>
              </a:xfrm>
            </p:grpSpPr>
            <p:sp>
              <p:nvSpPr>
                <p:cNvPr id="47" name="Rectangle 55"/>
                <p:cNvSpPr>
                  <a:spLocks noChangeArrowheads="1"/>
                </p:cNvSpPr>
                <p:nvPr/>
              </p:nvSpPr>
              <p:spPr bwMode="auto">
                <a:xfrm>
                  <a:off x="2614" y="3054"/>
                  <a:ext cx="377" cy="12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Oval 56"/>
                <p:cNvSpPr>
                  <a:spLocks noChangeArrowheads="1"/>
                </p:cNvSpPr>
                <p:nvPr/>
              </p:nvSpPr>
              <p:spPr bwMode="auto">
                <a:xfrm>
                  <a:off x="2614" y="2862"/>
                  <a:ext cx="377" cy="192"/>
                </a:xfrm>
                <a:prstGeom prst="ellipse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en-US" dirty="0" smtClean="0"/>
                    <a:t>P2</a:t>
                  </a:r>
                  <a:endParaRPr lang="en-US" dirty="0"/>
                </a:p>
              </p:txBody>
            </p:sp>
          </p:grpSp>
        </p:grpSp>
        <p:sp>
          <p:nvSpPr>
            <p:cNvPr id="74" name="TextBox 73"/>
            <p:cNvSpPr txBox="1"/>
            <p:nvPr/>
          </p:nvSpPr>
          <p:spPr>
            <a:xfrm>
              <a:off x="4142189" y="2587823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6428</a:t>
              </a:r>
              <a:endParaRPr lang="en-US" sz="1400" dirty="0"/>
            </a:p>
          </p:txBody>
        </p:sp>
      </p:grp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dirty="0" err="1" smtClean="0"/>
              <a:t>Dồn</a:t>
            </a:r>
            <a:r>
              <a:rPr lang="en-US" sz="3600" dirty="0" smtClean="0"/>
              <a:t> </a:t>
            </a:r>
            <a:r>
              <a:rPr lang="en-US" sz="3600" dirty="0" err="1" smtClean="0"/>
              <a:t>kênh</a:t>
            </a:r>
            <a:r>
              <a:rPr lang="en-US" sz="3600" dirty="0" smtClean="0"/>
              <a:t> – </a:t>
            </a:r>
            <a:r>
              <a:rPr lang="en-US" sz="3600" dirty="0" err="1" smtClean="0"/>
              <a:t>Phân</a:t>
            </a:r>
            <a:r>
              <a:rPr lang="en-US" sz="3600" dirty="0" smtClean="0"/>
              <a:t> </a:t>
            </a:r>
            <a:r>
              <a:rPr lang="en-US" sz="3600" dirty="0" err="1" smtClean="0"/>
              <a:t>kênh</a:t>
            </a:r>
            <a:r>
              <a:rPr lang="en-US" sz="3600" dirty="0" smtClean="0"/>
              <a:t> - 3</a:t>
            </a: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5834063" y="4343400"/>
            <a:ext cx="841897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Client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IP:A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3" name="Line 31"/>
          <p:cNvSpPr>
            <a:spLocks noChangeShapeType="1"/>
          </p:cNvSpPr>
          <p:nvPr/>
        </p:nvSpPr>
        <p:spPr bwMode="auto">
          <a:xfrm flipV="1">
            <a:off x="6019800" y="2514600"/>
            <a:ext cx="0" cy="1447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34"/>
          <p:cNvSpPr>
            <a:spLocks noChangeShapeType="1"/>
          </p:cNvSpPr>
          <p:nvPr/>
        </p:nvSpPr>
        <p:spPr bwMode="auto">
          <a:xfrm>
            <a:off x="6248400" y="2514600"/>
            <a:ext cx="0" cy="1600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ext Box 57"/>
          <p:cNvSpPr txBox="1">
            <a:spLocks noChangeArrowheads="1"/>
          </p:cNvSpPr>
          <p:nvPr/>
        </p:nvSpPr>
        <p:spPr bwMode="auto">
          <a:xfrm>
            <a:off x="2090738" y="4416425"/>
            <a:ext cx="89639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server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IP: </a:t>
            </a:r>
            <a:r>
              <a:rPr lang="en-US" sz="2000" dirty="0" smtClean="0">
                <a:solidFill>
                  <a:schemeClr val="accent2"/>
                </a:solidFill>
              </a:rPr>
              <a:t>B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27" name="Line 70"/>
          <p:cNvSpPr>
            <a:spLocks noChangeShapeType="1"/>
          </p:cNvSpPr>
          <p:nvPr/>
        </p:nvSpPr>
        <p:spPr bwMode="auto">
          <a:xfrm flipV="1">
            <a:off x="2514600" y="2438400"/>
            <a:ext cx="0" cy="1676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71"/>
          <p:cNvSpPr>
            <a:spLocks noChangeShapeType="1"/>
          </p:cNvSpPr>
          <p:nvPr/>
        </p:nvSpPr>
        <p:spPr bwMode="auto">
          <a:xfrm>
            <a:off x="2514600" y="4114800"/>
            <a:ext cx="37338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73"/>
          <p:cNvSpPr>
            <a:spLocks noChangeShapeType="1"/>
          </p:cNvSpPr>
          <p:nvPr/>
        </p:nvSpPr>
        <p:spPr bwMode="auto">
          <a:xfrm>
            <a:off x="2819400" y="2438400"/>
            <a:ext cx="0" cy="1524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75"/>
          <p:cNvSpPr>
            <a:spLocks noChangeShapeType="1"/>
          </p:cNvSpPr>
          <p:nvPr/>
        </p:nvSpPr>
        <p:spPr bwMode="auto">
          <a:xfrm>
            <a:off x="2819400" y="3962400"/>
            <a:ext cx="32004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" name="Group 78"/>
          <p:cNvGrpSpPr>
            <a:grpSpLocks/>
          </p:cNvGrpSpPr>
          <p:nvPr/>
        </p:nvGrpSpPr>
        <p:grpSpPr bwMode="auto">
          <a:xfrm>
            <a:off x="3276600" y="2971800"/>
            <a:ext cx="1219200" cy="914400"/>
            <a:chOff x="2160" y="3504"/>
            <a:chExt cx="624" cy="576"/>
          </a:xfrm>
        </p:grpSpPr>
        <p:sp>
          <p:nvSpPr>
            <p:cNvPr id="41" name="Rectangle 79"/>
            <p:cNvSpPr>
              <a:spLocks noChangeArrowheads="1"/>
            </p:cNvSpPr>
            <p:nvPr/>
          </p:nvSpPr>
          <p:spPr bwMode="auto">
            <a:xfrm>
              <a:off x="2160" y="3504"/>
              <a:ext cx="62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/>
                <a:t>SP: 6428</a:t>
              </a:r>
            </a:p>
          </p:txBody>
        </p:sp>
        <p:sp>
          <p:nvSpPr>
            <p:cNvPr id="42" name="Rectangle 80"/>
            <p:cNvSpPr>
              <a:spLocks noChangeArrowheads="1"/>
            </p:cNvSpPr>
            <p:nvPr/>
          </p:nvSpPr>
          <p:spPr bwMode="auto">
            <a:xfrm>
              <a:off x="2160" y="3696"/>
              <a:ext cx="62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/>
                <a:t>DP: 5775</a:t>
              </a:r>
            </a:p>
          </p:txBody>
        </p:sp>
        <p:sp>
          <p:nvSpPr>
            <p:cNvPr id="43" name="Rectangle 81"/>
            <p:cNvSpPr>
              <a:spLocks noChangeArrowheads="1"/>
            </p:cNvSpPr>
            <p:nvPr/>
          </p:nvSpPr>
          <p:spPr bwMode="auto">
            <a:xfrm>
              <a:off x="2160" y="3888"/>
              <a:ext cx="62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82"/>
          <p:cNvGrpSpPr>
            <a:grpSpLocks/>
          </p:cNvGrpSpPr>
          <p:nvPr/>
        </p:nvGrpSpPr>
        <p:grpSpPr bwMode="auto">
          <a:xfrm>
            <a:off x="4343400" y="4191000"/>
            <a:ext cx="1219200" cy="990600"/>
            <a:chOff x="2160" y="3504"/>
            <a:chExt cx="624" cy="576"/>
          </a:xfrm>
        </p:grpSpPr>
        <p:sp>
          <p:nvSpPr>
            <p:cNvPr id="38" name="Rectangle 83"/>
            <p:cNvSpPr>
              <a:spLocks noChangeArrowheads="1"/>
            </p:cNvSpPr>
            <p:nvPr/>
          </p:nvSpPr>
          <p:spPr bwMode="auto">
            <a:xfrm>
              <a:off x="2160" y="3504"/>
              <a:ext cx="62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SP: 5775</a:t>
              </a:r>
            </a:p>
          </p:txBody>
        </p:sp>
        <p:sp>
          <p:nvSpPr>
            <p:cNvPr id="39" name="Rectangle 84"/>
            <p:cNvSpPr>
              <a:spLocks noChangeArrowheads="1"/>
            </p:cNvSpPr>
            <p:nvPr/>
          </p:nvSpPr>
          <p:spPr bwMode="auto">
            <a:xfrm>
              <a:off x="2160" y="3696"/>
              <a:ext cx="62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DP: 6428</a:t>
              </a:r>
            </a:p>
          </p:txBody>
        </p:sp>
        <p:sp>
          <p:nvSpPr>
            <p:cNvPr id="40" name="Rectangle 85"/>
            <p:cNvSpPr>
              <a:spLocks noChangeArrowheads="1"/>
            </p:cNvSpPr>
            <p:nvPr/>
          </p:nvSpPr>
          <p:spPr bwMode="auto">
            <a:xfrm>
              <a:off x="2160" y="3888"/>
              <a:ext cx="62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5" name="Slide Number Placeholder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6" name="Footer Placeholder 4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 animBg="1"/>
      <p:bldP spid="14" grpId="0" animBg="1"/>
      <p:bldP spid="21" grpId="0"/>
      <p:bldP spid="27" grpId="0" animBg="1"/>
      <p:bldP spid="28" grpId="0" animBg="1"/>
      <p:bldP spid="30" grpId="0" animBg="1"/>
      <p:bldP spid="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smtClean="0"/>
              <a:t>Nội dung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>
                <a:solidFill>
                  <a:schemeClr val="accent3">
                    <a:lumMod val="85000"/>
                  </a:schemeClr>
                </a:solidFill>
              </a:rPr>
              <a:t>Giới</a:t>
            </a:r>
            <a:r>
              <a:rPr lang="en-US" dirty="0" smtClean="0">
                <a:solidFill>
                  <a:schemeClr val="accent3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3">
                    <a:lumMod val="85000"/>
                  </a:schemeClr>
                </a:solidFill>
              </a:rPr>
              <a:t>thiệu</a:t>
            </a:r>
            <a:endParaRPr lang="en-US" dirty="0" smtClean="0">
              <a:solidFill>
                <a:schemeClr val="accent3">
                  <a:lumMod val="85000"/>
                </a:schemeClr>
              </a:solidFill>
            </a:endParaRPr>
          </a:p>
          <a:p>
            <a:pPr eaLnBrk="1" hangingPunct="1">
              <a:defRPr/>
            </a:pP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UDP</a:t>
            </a:r>
          </a:p>
          <a:p>
            <a:pPr>
              <a:defRPr/>
            </a:pP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đáng</a:t>
            </a:r>
            <a:r>
              <a:rPr lang="en-US" dirty="0" smtClean="0"/>
              <a:t> tin </a:t>
            </a:r>
            <a:r>
              <a:rPr lang="en-US" dirty="0" err="1" smtClean="0"/>
              <a:t>cậy</a:t>
            </a:r>
            <a:endParaRPr lang="en-US" dirty="0" smtClean="0"/>
          </a:p>
          <a:p>
            <a:pPr>
              <a:defRPr/>
            </a:pP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TCP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996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dirty="0" smtClean="0"/>
              <a:t>UDP - 1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UDP: User Datagram Protocol [rfc768]</a:t>
            </a:r>
          </a:p>
          <a:p>
            <a:pPr lvl="1" eaLnBrk="1" hangingPunct="1"/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“</a:t>
            </a:r>
            <a:r>
              <a:rPr lang="en-US" dirty="0" err="1" smtClean="0"/>
              <a:t>nỗ</a:t>
            </a:r>
            <a:r>
              <a:rPr lang="en-US" dirty="0" smtClean="0"/>
              <a:t> </a:t>
            </a:r>
            <a:r>
              <a:rPr lang="en-US" dirty="0" err="1" smtClean="0"/>
              <a:t>lực</a:t>
            </a:r>
            <a:r>
              <a:rPr lang="en-US" dirty="0" smtClean="0"/>
              <a:t>”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endParaRPr lang="en-US" dirty="0" smtClean="0"/>
          </a:p>
          <a:p>
            <a:pPr lvl="1" eaLnBrk="1" hangingPunct="1"/>
            <a:r>
              <a:rPr lang="en-US" dirty="0" err="1" smtClean="0"/>
              <a:t>Gói</a:t>
            </a:r>
            <a:r>
              <a:rPr lang="en-US" dirty="0" smtClean="0"/>
              <a:t> tin UDP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:</a:t>
            </a:r>
          </a:p>
          <a:p>
            <a:pPr lvl="2" eaLnBrk="1" hangingPunct="1"/>
            <a:r>
              <a:rPr lang="en-US" dirty="0" err="1" smtClean="0"/>
              <a:t>Mất</a:t>
            </a:r>
            <a:endParaRPr lang="en-US" dirty="0" smtClean="0"/>
          </a:p>
          <a:p>
            <a:pPr lvl="2" eaLnBrk="1" hangingPunct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endParaRPr lang="en-US" dirty="0" smtClean="0"/>
          </a:p>
          <a:p>
            <a:pPr lvl="1" eaLnBrk="1" hangingPunct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:</a:t>
            </a:r>
          </a:p>
          <a:p>
            <a:pPr lvl="2" eaLnBrk="1" hangingPunct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handshaking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endParaRPr lang="en-US" dirty="0" smtClean="0"/>
          </a:p>
          <a:p>
            <a:pPr lvl="2" eaLnBrk="1" hangingPunct="1"/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tin UDP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độc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endParaRPr lang="en-US" dirty="0" smtClean="0"/>
          </a:p>
          <a:p>
            <a:pPr lvl="2" eaLnBrk="1" hangingPunct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11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1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UDP - 2</a:t>
            </a:r>
          </a:p>
        </p:txBody>
      </p:sp>
      <p:sp>
        <p:nvSpPr>
          <p:cNvPr id="112643" name="Rectangle 3"/>
          <p:cNvSpPr>
            <a:spLocks noChangeArrowheads="1"/>
          </p:cNvSpPr>
          <p:nvPr/>
        </p:nvSpPr>
        <p:spPr bwMode="auto">
          <a:xfrm>
            <a:off x="3276600" y="1809750"/>
            <a:ext cx="3324225" cy="3200400"/>
          </a:xfrm>
          <a:prstGeom prst="rect">
            <a:avLst/>
          </a:prstGeom>
          <a:solidFill>
            <a:schemeClr val="accent2"/>
          </a:solidFill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3200400" y="1905000"/>
            <a:ext cx="3324225" cy="3200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400" b="1"/>
          </a:p>
        </p:txBody>
      </p:sp>
      <p:sp>
        <p:nvSpPr>
          <p:cNvPr id="112645" name="Text Box 5"/>
          <p:cNvSpPr txBox="1">
            <a:spLocks noChangeArrowheads="1"/>
          </p:cNvSpPr>
          <p:nvPr/>
        </p:nvSpPr>
        <p:spPr bwMode="auto">
          <a:xfrm>
            <a:off x="3206750" y="1922463"/>
            <a:ext cx="1631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b="1"/>
              <a:t>source port #</a:t>
            </a:r>
            <a:endParaRPr lang="en-US" sz="2400" b="1"/>
          </a:p>
        </p:txBody>
      </p:sp>
      <p:sp>
        <p:nvSpPr>
          <p:cNvPr id="112646" name="Text Box 6"/>
          <p:cNvSpPr txBox="1">
            <a:spLocks noChangeArrowheads="1"/>
          </p:cNvSpPr>
          <p:nvPr/>
        </p:nvSpPr>
        <p:spPr bwMode="auto">
          <a:xfrm>
            <a:off x="5013325" y="1922463"/>
            <a:ext cx="1352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b="1"/>
              <a:t>dest port #</a:t>
            </a:r>
          </a:p>
        </p:txBody>
      </p:sp>
      <p:sp>
        <p:nvSpPr>
          <p:cNvPr id="112647" name="Line 7"/>
          <p:cNvSpPr>
            <a:spLocks noChangeShapeType="1"/>
          </p:cNvSpPr>
          <p:nvPr/>
        </p:nvSpPr>
        <p:spPr bwMode="auto">
          <a:xfrm flipV="1">
            <a:off x="3190875" y="2305050"/>
            <a:ext cx="3328988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48" name="Line 8"/>
          <p:cNvSpPr>
            <a:spLocks noChangeShapeType="1"/>
          </p:cNvSpPr>
          <p:nvPr/>
        </p:nvSpPr>
        <p:spPr bwMode="auto">
          <a:xfrm flipV="1">
            <a:off x="3181350" y="2705100"/>
            <a:ext cx="3324225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49" name="Line 9"/>
          <p:cNvSpPr>
            <a:spLocks noChangeShapeType="1"/>
          </p:cNvSpPr>
          <p:nvPr/>
        </p:nvSpPr>
        <p:spPr bwMode="auto">
          <a:xfrm flipV="1">
            <a:off x="4838700" y="1905000"/>
            <a:ext cx="1588" cy="395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50" name="Text Box 10"/>
          <p:cNvSpPr txBox="1">
            <a:spLocks noChangeArrowheads="1"/>
          </p:cNvSpPr>
          <p:nvPr/>
        </p:nvSpPr>
        <p:spPr bwMode="auto">
          <a:xfrm>
            <a:off x="4360863" y="1470025"/>
            <a:ext cx="908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b="1">
                <a:solidFill>
                  <a:schemeClr val="bg1"/>
                </a:solidFill>
              </a:rPr>
              <a:t>32 bits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112651" name="Line 11"/>
          <p:cNvSpPr>
            <a:spLocks noChangeShapeType="1"/>
          </p:cNvSpPr>
          <p:nvPr/>
        </p:nvSpPr>
        <p:spPr bwMode="auto">
          <a:xfrm>
            <a:off x="5295900" y="1671638"/>
            <a:ext cx="1200150" cy="4762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52" name="Line 12"/>
          <p:cNvSpPr>
            <a:spLocks noChangeShapeType="1"/>
          </p:cNvSpPr>
          <p:nvPr/>
        </p:nvSpPr>
        <p:spPr bwMode="auto">
          <a:xfrm rot="10800000">
            <a:off x="3186113" y="1681163"/>
            <a:ext cx="1128712" cy="1587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53" name="Text Box 13"/>
          <p:cNvSpPr txBox="1">
            <a:spLocks noChangeArrowheads="1"/>
          </p:cNvSpPr>
          <p:nvPr/>
        </p:nvSpPr>
        <p:spPr bwMode="auto">
          <a:xfrm>
            <a:off x="4025900" y="3754438"/>
            <a:ext cx="156686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b="1"/>
              <a:t>Application</a:t>
            </a:r>
          </a:p>
          <a:p>
            <a:pPr algn="ctr" eaLnBrk="0" hangingPunct="0"/>
            <a:r>
              <a:rPr lang="en-US" sz="2000" b="1"/>
              <a:t>data </a:t>
            </a:r>
          </a:p>
          <a:p>
            <a:pPr algn="ctr" eaLnBrk="0" hangingPunct="0"/>
            <a:r>
              <a:rPr lang="en-US" sz="2000" b="1"/>
              <a:t>(message)</a:t>
            </a:r>
            <a:endParaRPr lang="en-US" sz="2400" b="1"/>
          </a:p>
        </p:txBody>
      </p:sp>
      <p:sp>
        <p:nvSpPr>
          <p:cNvPr id="112654" name="Text Box 14"/>
          <p:cNvSpPr txBox="1">
            <a:spLocks noChangeArrowheads="1"/>
          </p:cNvSpPr>
          <p:nvPr/>
        </p:nvSpPr>
        <p:spPr bwMode="auto">
          <a:xfrm>
            <a:off x="3608388" y="5321300"/>
            <a:ext cx="2695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b="1">
                <a:solidFill>
                  <a:schemeClr val="hlink"/>
                </a:solidFill>
              </a:rPr>
              <a:t>UDP segment format</a:t>
            </a:r>
            <a:endParaRPr lang="en-US" sz="2400" b="1">
              <a:solidFill>
                <a:schemeClr val="hlink"/>
              </a:solidFill>
            </a:endParaRPr>
          </a:p>
        </p:txBody>
      </p:sp>
      <p:sp>
        <p:nvSpPr>
          <p:cNvPr id="112655" name="Line 15"/>
          <p:cNvSpPr>
            <a:spLocks noChangeShapeType="1"/>
          </p:cNvSpPr>
          <p:nvPr/>
        </p:nvSpPr>
        <p:spPr bwMode="auto">
          <a:xfrm flipV="1">
            <a:off x="4838700" y="2314575"/>
            <a:ext cx="1588" cy="395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56" name="Text Box 16"/>
          <p:cNvSpPr txBox="1">
            <a:spLocks noChangeArrowheads="1"/>
          </p:cNvSpPr>
          <p:nvPr/>
        </p:nvSpPr>
        <p:spPr bwMode="auto">
          <a:xfrm>
            <a:off x="3556000" y="2312988"/>
            <a:ext cx="869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b="1"/>
              <a:t>length</a:t>
            </a:r>
            <a:endParaRPr lang="en-US" sz="2400" b="1"/>
          </a:p>
        </p:txBody>
      </p:sp>
      <p:sp>
        <p:nvSpPr>
          <p:cNvPr id="112657" name="Text Box 17"/>
          <p:cNvSpPr txBox="1">
            <a:spLocks noChangeArrowheads="1"/>
          </p:cNvSpPr>
          <p:nvPr/>
        </p:nvSpPr>
        <p:spPr bwMode="auto">
          <a:xfrm>
            <a:off x="5067300" y="2303463"/>
            <a:ext cx="1301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b="1"/>
              <a:t>checksum</a:t>
            </a:r>
            <a:endParaRPr lang="en-US" sz="2400" b="1"/>
          </a:p>
        </p:txBody>
      </p:sp>
      <p:sp>
        <p:nvSpPr>
          <p:cNvPr id="112658" name="Text Box 18"/>
          <p:cNvSpPr txBox="1">
            <a:spLocks noChangeArrowheads="1"/>
          </p:cNvSpPr>
          <p:nvPr/>
        </p:nvSpPr>
        <p:spPr bwMode="auto">
          <a:xfrm>
            <a:off x="1012825" y="2017713"/>
            <a:ext cx="2025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b="1">
                <a:solidFill>
                  <a:schemeClr val="hlink"/>
                </a:solidFill>
              </a:rPr>
              <a:t>Chiều dài gói tin </a:t>
            </a:r>
          </a:p>
          <a:p>
            <a:pPr algn="r" eaLnBrk="0" hangingPunct="0"/>
            <a:r>
              <a:rPr lang="en-US" b="1">
                <a:solidFill>
                  <a:schemeClr val="hlink"/>
                </a:solidFill>
              </a:rPr>
              <a:t>(tính cả header)</a:t>
            </a:r>
            <a:endParaRPr lang="en-US" sz="2400" b="1">
              <a:solidFill>
                <a:schemeClr val="hlink"/>
              </a:solidFill>
            </a:endParaRPr>
          </a:p>
        </p:txBody>
      </p:sp>
      <p:sp>
        <p:nvSpPr>
          <p:cNvPr id="112659" name="Line 19"/>
          <p:cNvSpPr>
            <a:spLocks noChangeShapeType="1"/>
          </p:cNvSpPr>
          <p:nvPr/>
        </p:nvSpPr>
        <p:spPr bwMode="auto">
          <a:xfrm>
            <a:off x="2914650" y="2352675"/>
            <a:ext cx="714375" cy="1428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2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2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2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12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2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12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12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12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12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2000" fill="hold"/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674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2000" fill="hold"/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674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" dur="2000" fill="hold"/>
                                        <p:tgtEl>
                                          <p:spTgt spid="1126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674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12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12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2000" fill="hold"/>
                                        <p:tgtEl>
                                          <p:spTgt spid="1126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674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3" grpId="0" animBg="1"/>
      <p:bldP spid="112644" grpId="0" animBg="1"/>
      <p:bldP spid="112645" grpId="0"/>
      <p:bldP spid="112645" grpId="1"/>
      <p:bldP spid="112646" grpId="0"/>
      <p:bldP spid="112646" grpId="1"/>
      <p:bldP spid="112647" grpId="0" animBg="1"/>
      <p:bldP spid="112648" grpId="0" animBg="1"/>
      <p:bldP spid="112649" grpId="0" animBg="1"/>
      <p:bldP spid="112650" grpId="0"/>
      <p:bldP spid="112651" grpId="0" animBg="1"/>
      <p:bldP spid="112652" grpId="0" animBg="1"/>
      <p:bldP spid="112653" grpId="0"/>
      <p:bldP spid="112654" grpId="0"/>
      <p:bldP spid="112655" grpId="0" animBg="1"/>
      <p:bldP spid="112656" grpId="0"/>
      <p:bldP spid="112656" grpId="1"/>
      <p:bldP spid="112657" grpId="0"/>
      <p:bldP spid="112657" grpId="1"/>
      <p:bldP spid="112658" grpId="0"/>
      <p:bldP spid="11265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UDP - 3</a:t>
            </a:r>
            <a:endParaRPr lang="vi-VN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</p:nvPr>
        </p:nvGraphicFramePr>
        <p:xfrm>
          <a:off x="838200" y="1447800"/>
          <a:ext cx="16002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Application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Transport</a:t>
                      </a:r>
                      <a:endParaRPr lang="vi-V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…..</a:t>
                      </a:r>
                      <a:endParaRPr lang="vi-V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Content Placeholder 6"/>
          <p:cNvGraphicFramePr>
            <a:graphicFrameLocks/>
          </p:cNvGraphicFramePr>
          <p:nvPr/>
        </p:nvGraphicFramePr>
        <p:xfrm>
          <a:off x="5791200" y="4754880"/>
          <a:ext cx="16002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Application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Transport</a:t>
                      </a:r>
                      <a:endParaRPr lang="vi-V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…..</a:t>
                      </a:r>
                      <a:endParaRPr lang="vi-V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581400" y="1447800"/>
            <a:ext cx="533400" cy="30480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vi-VN" dirty="0"/>
          </a:p>
        </p:txBody>
      </p:sp>
      <p:sp>
        <p:nvSpPr>
          <p:cNvPr id="10" name="Rectangle 9"/>
          <p:cNvSpPr/>
          <p:nvPr/>
        </p:nvSpPr>
        <p:spPr>
          <a:xfrm>
            <a:off x="2514600" y="1905000"/>
            <a:ext cx="548640" cy="27432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U1</a:t>
            </a:r>
            <a:endParaRPr lang="vi-VN" dirty="0"/>
          </a:p>
        </p:txBody>
      </p:sp>
      <p:sp>
        <p:nvSpPr>
          <p:cNvPr id="11" name="Rectangle 10"/>
          <p:cNvSpPr/>
          <p:nvPr/>
        </p:nvSpPr>
        <p:spPr>
          <a:xfrm>
            <a:off x="3505200" y="1905000"/>
            <a:ext cx="548640" cy="27432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U2</a:t>
            </a:r>
            <a:endParaRPr lang="vi-VN" dirty="0"/>
          </a:p>
        </p:txBody>
      </p:sp>
      <p:sp>
        <p:nvSpPr>
          <p:cNvPr id="12" name="Rectangle 11"/>
          <p:cNvSpPr/>
          <p:nvPr/>
        </p:nvSpPr>
        <p:spPr>
          <a:xfrm>
            <a:off x="4572000" y="1905000"/>
            <a:ext cx="548640" cy="27432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U3</a:t>
            </a:r>
            <a:endParaRPr lang="vi-VN" dirty="0"/>
          </a:p>
        </p:txBody>
      </p:sp>
      <p:cxnSp>
        <p:nvCxnSpPr>
          <p:cNvPr id="24" name="Straight Connector 23"/>
          <p:cNvCxnSpPr/>
          <p:nvPr/>
        </p:nvCxnSpPr>
        <p:spPr>
          <a:xfrm rot="5400000">
            <a:off x="342900" y="3848100"/>
            <a:ext cx="25146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600200" y="5105400"/>
            <a:ext cx="419100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661160" y="2621280"/>
            <a:ext cx="548640" cy="27432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vi-VN" dirty="0"/>
          </a:p>
        </p:txBody>
      </p:sp>
      <p:sp>
        <p:nvSpPr>
          <p:cNvPr id="32" name="Explosion 1 31"/>
          <p:cNvSpPr/>
          <p:nvPr/>
        </p:nvSpPr>
        <p:spPr>
          <a:xfrm>
            <a:off x="4191000" y="1981200"/>
            <a:ext cx="4267200" cy="2438400"/>
          </a:xfrm>
          <a:prstGeom prst="irregularSeal1">
            <a:avLst/>
          </a:prstGeom>
          <a:solidFill>
            <a:srgbClr val="CCCC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99"/>
                </a:solidFill>
              </a:rPr>
              <a:t>Các</a:t>
            </a:r>
            <a:r>
              <a:rPr lang="en-US" dirty="0" smtClean="0">
                <a:solidFill>
                  <a:srgbClr val="000099"/>
                </a:solidFill>
              </a:rPr>
              <a:t> segment </a:t>
            </a:r>
            <a:r>
              <a:rPr lang="en-US" dirty="0" err="1" smtClean="0">
                <a:solidFill>
                  <a:srgbClr val="000099"/>
                </a:solidFill>
              </a:rPr>
              <a:t>đến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không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đúng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thứ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tự</a:t>
            </a:r>
            <a:r>
              <a:rPr lang="en-US" dirty="0" smtClean="0">
                <a:solidFill>
                  <a:srgbClr val="000099"/>
                </a:solidFill>
              </a:rPr>
              <a:t>???</a:t>
            </a: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33" name="Explosion 1 32"/>
          <p:cNvSpPr/>
          <p:nvPr/>
        </p:nvSpPr>
        <p:spPr>
          <a:xfrm>
            <a:off x="762000" y="5029200"/>
            <a:ext cx="3810000" cy="1828800"/>
          </a:xfrm>
          <a:prstGeom prst="irregularSeal1">
            <a:avLst/>
          </a:prstGeom>
          <a:solidFill>
            <a:srgbClr val="CCCC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99"/>
                </a:solidFill>
              </a:rPr>
              <a:t>Mất</a:t>
            </a:r>
            <a:r>
              <a:rPr lang="en-US" dirty="0" smtClean="0">
                <a:solidFill>
                  <a:srgbClr val="000099"/>
                </a:solidFill>
              </a:rPr>
              <a:t> segment?</a:t>
            </a: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3 0.00903 L -1.94444E-6 0.37361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1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0.3757 L 0.36667 0.3757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4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667 0.3757 L 0.36667 0.32014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27" grpId="0" animBg="1"/>
      <p:bldP spid="27" grpId="1" animBg="1"/>
      <p:bldP spid="27" grpId="2" animBg="1"/>
      <p:bldP spid="27" grpId="3" animBg="1"/>
      <p:bldP spid="32" grpId="0" animBg="1"/>
      <p:bldP spid="3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UDP - 4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UDP?</a:t>
            </a:r>
          </a:p>
          <a:p>
            <a:pPr lvl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endParaRPr lang="en-US" dirty="0" smtClean="0"/>
          </a:p>
          <a:p>
            <a:pPr lvl="1"/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en-US" dirty="0" smtClean="0"/>
          </a:p>
          <a:p>
            <a:pPr lvl="2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soát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endParaRPr lang="en-US" dirty="0" smtClean="0"/>
          </a:p>
          <a:p>
            <a:pPr lvl="1"/>
            <a:r>
              <a:rPr lang="en-US" dirty="0" smtClean="0"/>
              <a:t>Header </a:t>
            </a:r>
            <a:r>
              <a:rPr lang="en-US" dirty="0" err="1" smtClean="0"/>
              <a:t>nhỏ</a:t>
            </a:r>
            <a:endParaRPr lang="en-US" dirty="0" smtClean="0"/>
          </a:p>
          <a:p>
            <a:pPr lvl="1"/>
            <a:r>
              <a:rPr lang="en-US" dirty="0" err="1" smtClean="0"/>
              <a:t>Nhanh</a:t>
            </a:r>
            <a:endParaRPr lang="en-US" dirty="0" smtClean="0"/>
          </a:p>
          <a:p>
            <a:pPr eaLnBrk="1" hangingPunct="1"/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cậy</a:t>
            </a:r>
            <a:r>
              <a:rPr lang="en-US" dirty="0" smtClean="0"/>
              <a:t> qua UDP</a:t>
            </a:r>
          </a:p>
          <a:p>
            <a:pPr lvl="1" eaLnBrk="1" hangingPunct="1"/>
            <a:r>
              <a:rPr lang="en-US" dirty="0" err="1" smtClean="0"/>
              <a:t>Tầng</a:t>
            </a:r>
            <a:r>
              <a:rPr lang="en-US" dirty="0" smtClean="0"/>
              <a:t> application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4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4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UDP - 5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multimedia</a:t>
            </a:r>
          </a:p>
          <a:p>
            <a:pPr lvl="1"/>
            <a:r>
              <a:rPr lang="en-US" sz="2000" dirty="0" err="1" smtClean="0"/>
              <a:t>Chịu</a:t>
            </a:r>
            <a:r>
              <a:rPr lang="en-US" sz="2000" dirty="0" smtClean="0"/>
              <a:t> </a:t>
            </a:r>
            <a:r>
              <a:rPr lang="en-US" sz="2000" dirty="0" err="1" smtClean="0"/>
              <a:t>lỗi</a:t>
            </a:r>
            <a:endParaRPr lang="en-US" sz="2000" dirty="0" smtClean="0"/>
          </a:p>
          <a:p>
            <a:pPr lvl="1"/>
            <a:r>
              <a:rPr lang="en-US" sz="2000" dirty="0" err="1" smtClean="0"/>
              <a:t>Yêu</a:t>
            </a:r>
            <a:r>
              <a:rPr lang="en-US" sz="2000" dirty="0" smtClean="0"/>
              <a:t> </a:t>
            </a:r>
            <a:r>
              <a:rPr lang="en-US" sz="2000" dirty="0" err="1" smtClean="0"/>
              <a:t>cầu</a:t>
            </a:r>
            <a:r>
              <a:rPr lang="en-US" sz="2000" dirty="0" smtClean="0"/>
              <a:t> </a:t>
            </a:r>
            <a:r>
              <a:rPr lang="en-US" sz="2000" dirty="0" err="1" smtClean="0"/>
              <a:t>tốc</a:t>
            </a:r>
            <a:r>
              <a:rPr lang="en-US" sz="2000" dirty="0" smtClean="0"/>
              <a:t> </a:t>
            </a:r>
            <a:r>
              <a:rPr lang="en-US" sz="2000" dirty="0" err="1" smtClean="0"/>
              <a:t>độ</a:t>
            </a:r>
            <a:endParaRPr lang="en-US" dirty="0" smtClean="0"/>
          </a:p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UDP</a:t>
            </a:r>
          </a:p>
          <a:p>
            <a:pPr lvl="1"/>
            <a:r>
              <a:rPr lang="en-US" dirty="0" smtClean="0"/>
              <a:t>DNS</a:t>
            </a:r>
          </a:p>
          <a:p>
            <a:pPr lvl="1"/>
            <a:r>
              <a:rPr lang="en-US" dirty="0" smtClean="0"/>
              <a:t>SNMP</a:t>
            </a:r>
          </a:p>
          <a:p>
            <a:pPr lvl="1"/>
            <a:r>
              <a:rPr lang="en-US" dirty="0" smtClean="0"/>
              <a:t>TFTP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smtClean="0"/>
              <a:t>Nội dung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>
                <a:solidFill>
                  <a:schemeClr val="accent3">
                    <a:lumMod val="85000"/>
                  </a:schemeClr>
                </a:solidFill>
              </a:rPr>
              <a:t>Giới</a:t>
            </a:r>
            <a:r>
              <a:rPr lang="en-US" dirty="0" smtClean="0">
                <a:solidFill>
                  <a:schemeClr val="accent3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3">
                    <a:lumMod val="85000"/>
                  </a:schemeClr>
                </a:solidFill>
              </a:rPr>
              <a:t>thiệu</a:t>
            </a:r>
            <a:endParaRPr lang="en-US" dirty="0" smtClean="0">
              <a:solidFill>
                <a:schemeClr val="accent3">
                  <a:lumMod val="85000"/>
                </a:schemeClr>
              </a:solidFill>
            </a:endParaRPr>
          </a:p>
          <a:p>
            <a:pPr eaLnBrk="1" hangingPunct="1">
              <a:defRPr/>
            </a:pP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đáng</a:t>
            </a:r>
            <a:r>
              <a:rPr lang="en-US" dirty="0" smtClean="0"/>
              <a:t> tin </a:t>
            </a:r>
            <a:r>
              <a:rPr lang="en-US" dirty="0" err="1" smtClean="0"/>
              <a:t>cậy</a:t>
            </a:r>
            <a:endParaRPr lang="en-US" dirty="0" smtClean="0"/>
          </a:p>
          <a:p>
            <a:pPr eaLnBrk="1" hangingPunct="1">
              <a:defRPr/>
            </a:pP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TCP</a:t>
            </a:r>
          </a:p>
          <a:p>
            <a:pPr eaLnBrk="1" hangingPunct="1">
              <a:defRPr/>
            </a:pP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UDP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996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81922" name="Object 2"/>
          <p:cNvGraphicFramePr>
            <a:graphicFrameLocks noChangeAspect="1"/>
          </p:cNvGraphicFramePr>
          <p:nvPr/>
        </p:nvGraphicFramePr>
        <p:xfrm>
          <a:off x="457200" y="2819400"/>
          <a:ext cx="1199922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7" name="Clip" r:id="rId3" imgW="1305000" imgH="1085760" progId="">
                  <p:embed/>
                </p:oleObj>
              </mc:Choice>
              <mc:Fallback>
                <p:oleObj name="Clip" r:id="rId3" imgW="1305000" imgH="10857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819400"/>
                        <a:ext cx="1199922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3" name="Object 3"/>
          <p:cNvGraphicFramePr>
            <a:graphicFrameLocks noChangeAspect="1"/>
          </p:cNvGraphicFramePr>
          <p:nvPr/>
        </p:nvGraphicFramePr>
        <p:xfrm>
          <a:off x="7010400" y="2819400"/>
          <a:ext cx="1199922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8" name="Clip" r:id="rId5" imgW="1305000" imgH="1085760" progId="">
                  <p:embed/>
                </p:oleObj>
              </mc:Choice>
              <mc:Fallback>
                <p:oleObj name="Clip" r:id="rId5" imgW="1305000" imgH="108576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2819400"/>
                        <a:ext cx="1199922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1925" name="Picture 5" descr="C:\Program Files\Microsoft Office\MEDIA\OFFICE12\Lines\BD14710_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V="1">
            <a:off x="1600200" y="3130296"/>
            <a:ext cx="5562600" cy="222504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3429000" y="2209800"/>
            <a:ext cx="2000869" cy="86177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5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Lỗi</a:t>
            </a:r>
            <a:r>
              <a:rPr lang="en-US" sz="25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bit???</a:t>
            </a:r>
          </a:p>
          <a:p>
            <a:pPr algn="ctr"/>
            <a:r>
              <a:rPr lang="en-US" sz="25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Mất</a:t>
            </a:r>
            <a:r>
              <a:rPr lang="en-US" sz="25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25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gói</a:t>
            </a:r>
            <a:r>
              <a:rPr lang="en-US" sz="25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???</a:t>
            </a:r>
            <a:endParaRPr lang="en-US" sz="25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1" name="Explosion 1 10"/>
          <p:cNvSpPr/>
          <p:nvPr/>
        </p:nvSpPr>
        <p:spPr>
          <a:xfrm>
            <a:off x="2057400" y="3657600"/>
            <a:ext cx="4876800" cy="25908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Làm</a:t>
            </a:r>
            <a:r>
              <a:rPr lang="en-US" sz="2400" dirty="0" smtClean="0"/>
              <a:t> </a:t>
            </a:r>
            <a:r>
              <a:rPr lang="en-US" sz="2400" dirty="0" err="1" smtClean="0"/>
              <a:t>sao</a:t>
            </a:r>
            <a:r>
              <a:rPr lang="en-US" sz="2400" dirty="0" smtClean="0"/>
              <a:t>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truyền</a:t>
            </a:r>
            <a:r>
              <a:rPr lang="en-US" sz="2400" dirty="0" smtClean="0"/>
              <a:t> </a:t>
            </a:r>
            <a:r>
              <a:rPr lang="en-US" sz="2400" dirty="0" err="1" smtClean="0"/>
              <a:t>đáng</a:t>
            </a:r>
            <a:r>
              <a:rPr lang="en-US" sz="2400" dirty="0" smtClean="0"/>
              <a:t> tin </a:t>
            </a:r>
            <a:r>
              <a:rPr lang="en-US" sz="2400" dirty="0" err="1" smtClean="0"/>
              <a:t>cậy</a:t>
            </a:r>
            <a:r>
              <a:rPr lang="en-US" sz="2400" dirty="0" smtClean="0"/>
              <a:t>???</a:t>
            </a:r>
            <a:endParaRPr lang="vi-VN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8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600" smtClean="0"/>
              <a:t>Nguyên lý truyền dữ liệu đáng tin cậy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5486400"/>
            <a:ext cx="7696200" cy="762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80000"/>
              </a:lnSpc>
              <a:buNone/>
            </a:pPr>
            <a:r>
              <a:rPr lang="en-US" sz="2400" dirty="0" err="1" smtClean="0">
                <a:solidFill>
                  <a:srgbClr val="FF0000"/>
                </a:solidFill>
              </a:rPr>
              <a:t>Đặc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tính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của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đường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truyền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không</a:t>
            </a:r>
            <a:r>
              <a:rPr lang="en-US" sz="2400" dirty="0" smtClean="0">
                <a:solidFill>
                  <a:srgbClr val="FF0000"/>
                </a:solidFill>
              </a:rPr>
              <a:t> tin </a:t>
            </a:r>
            <a:r>
              <a:rPr lang="en-US" sz="2400" dirty="0" err="1" smtClean="0">
                <a:solidFill>
                  <a:srgbClr val="FF0000"/>
                </a:solidFill>
              </a:rPr>
              <a:t>cậy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quyết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định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độ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phức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tạp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của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nghi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thức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truyền</a:t>
            </a:r>
            <a:r>
              <a:rPr lang="en-US" sz="2400" dirty="0" smtClean="0">
                <a:solidFill>
                  <a:srgbClr val="FF0000"/>
                </a:solidFill>
              </a:rPr>
              <a:t> tin </a:t>
            </a:r>
            <a:r>
              <a:rPr lang="en-US" sz="2400" dirty="0" err="1" smtClean="0">
                <a:solidFill>
                  <a:srgbClr val="FF0000"/>
                </a:solidFill>
              </a:rPr>
              <a:t>cậy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  <p:sp>
        <p:nvSpPr>
          <p:cNvPr id="13317" name="AutoShape 5"/>
          <p:cNvSpPr>
            <a:spLocks noChangeArrowheads="1"/>
          </p:cNvSpPr>
          <p:nvPr/>
        </p:nvSpPr>
        <p:spPr bwMode="auto">
          <a:xfrm rot="10800000">
            <a:off x="1625600" y="2646363"/>
            <a:ext cx="2667000" cy="315912"/>
          </a:xfrm>
          <a:prstGeom prst="flowChartMagneticDrum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1600200" y="1781175"/>
            <a:ext cx="11430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>
                <a:latin typeface="Arial" pitchFamily="34" charset="0"/>
                <a:cs typeface="Arial" charset="0"/>
              </a:rPr>
              <a:t>Bên</a:t>
            </a:r>
            <a:r>
              <a:rPr lang="en-US" dirty="0">
                <a:latin typeface="Arial" pitchFamily="34" charset="0"/>
                <a:cs typeface="Arial" charset="0"/>
              </a:rPr>
              <a:t> </a:t>
            </a:r>
            <a:r>
              <a:rPr lang="en-US" dirty="0" err="1">
                <a:latin typeface="Arial" pitchFamily="34" charset="0"/>
                <a:cs typeface="Arial" charset="0"/>
              </a:rPr>
              <a:t>gửi</a:t>
            </a:r>
            <a:endParaRPr lang="en-US" dirty="0">
              <a:latin typeface="Arial" pitchFamily="34" charset="0"/>
              <a:cs typeface="Arial" charset="0"/>
            </a:endParaRP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3048000" y="1768475"/>
            <a:ext cx="13716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>
                <a:latin typeface="Arial" pitchFamily="34" charset="0"/>
                <a:cs typeface="Arial" charset="0"/>
              </a:rPr>
              <a:t>Bên</a:t>
            </a:r>
            <a:r>
              <a:rPr lang="en-US" dirty="0">
                <a:latin typeface="Arial" pitchFamily="34" charset="0"/>
                <a:cs typeface="Arial" charset="0"/>
              </a:rPr>
              <a:t> </a:t>
            </a:r>
            <a:r>
              <a:rPr lang="en-US" dirty="0" err="1">
                <a:latin typeface="Arial" pitchFamily="34" charset="0"/>
                <a:cs typeface="Arial" charset="0"/>
              </a:rPr>
              <a:t>nhận</a:t>
            </a:r>
            <a:endParaRPr lang="en-US" dirty="0">
              <a:latin typeface="Arial" pitchFamily="34" charset="0"/>
              <a:cs typeface="Arial" charset="0"/>
            </a:endParaRP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1803400" y="2606675"/>
            <a:ext cx="2438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>
                <a:latin typeface="Arial" pitchFamily="34" charset="0"/>
                <a:cs typeface="Arial" charset="0"/>
              </a:rPr>
              <a:t>Đường</a:t>
            </a:r>
            <a:r>
              <a:rPr lang="en-US" dirty="0">
                <a:latin typeface="Arial" pitchFamily="34" charset="0"/>
                <a:cs typeface="Arial" charset="0"/>
              </a:rPr>
              <a:t> </a:t>
            </a:r>
            <a:r>
              <a:rPr lang="en-US" dirty="0" err="1">
                <a:latin typeface="Arial" pitchFamily="34" charset="0"/>
                <a:cs typeface="Arial" charset="0"/>
              </a:rPr>
              <a:t>truyền</a:t>
            </a:r>
            <a:r>
              <a:rPr lang="en-US" dirty="0">
                <a:latin typeface="Arial" pitchFamily="34" charset="0"/>
                <a:cs typeface="Arial" charset="0"/>
              </a:rPr>
              <a:t> tin </a:t>
            </a:r>
            <a:r>
              <a:rPr lang="en-US" dirty="0" err="1">
                <a:latin typeface="Arial" pitchFamily="34" charset="0"/>
                <a:cs typeface="Arial" charset="0"/>
              </a:rPr>
              <a:t>cậy</a:t>
            </a:r>
            <a:endParaRPr lang="en-US" dirty="0">
              <a:latin typeface="Arial" pitchFamily="34" charset="0"/>
              <a:cs typeface="Arial" charset="0"/>
            </a:endParaRPr>
          </a:p>
        </p:txBody>
      </p:sp>
      <p:sp>
        <p:nvSpPr>
          <p:cNvPr id="13321" name="Line 9"/>
          <p:cNvSpPr>
            <a:spLocks noChangeShapeType="1"/>
          </p:cNvSpPr>
          <p:nvPr/>
        </p:nvSpPr>
        <p:spPr bwMode="auto">
          <a:xfrm>
            <a:off x="2057400" y="21748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22" name="Line 10"/>
          <p:cNvSpPr>
            <a:spLocks noChangeShapeType="1"/>
          </p:cNvSpPr>
          <p:nvPr/>
        </p:nvSpPr>
        <p:spPr bwMode="auto">
          <a:xfrm flipV="1">
            <a:off x="3733800" y="214947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23" name="Line 11"/>
          <p:cNvSpPr>
            <a:spLocks noChangeShapeType="1"/>
          </p:cNvSpPr>
          <p:nvPr/>
        </p:nvSpPr>
        <p:spPr bwMode="auto">
          <a:xfrm>
            <a:off x="533400" y="2376488"/>
            <a:ext cx="815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 rot="10800000">
            <a:off x="379562" y="2149475"/>
            <a:ext cx="461665" cy="135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Arial" pitchFamily="34" charset="0"/>
                <a:cs typeface="Arial" charset="0"/>
              </a:rPr>
              <a:t>transport</a:t>
            </a:r>
          </a:p>
        </p:txBody>
      </p:sp>
      <p:sp>
        <p:nvSpPr>
          <p:cNvPr id="13325" name="Line 13"/>
          <p:cNvSpPr>
            <a:spLocks noChangeShapeType="1"/>
          </p:cNvSpPr>
          <p:nvPr/>
        </p:nvSpPr>
        <p:spPr bwMode="auto">
          <a:xfrm flipV="1">
            <a:off x="533400" y="3671888"/>
            <a:ext cx="83058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4724400" y="2681288"/>
            <a:ext cx="1600200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err="1">
                <a:latin typeface="Arial" pitchFamily="34" charset="0"/>
                <a:cs typeface="Arial" charset="0"/>
              </a:rPr>
              <a:t>Nghi</a:t>
            </a:r>
            <a:r>
              <a:rPr lang="en-US" dirty="0">
                <a:latin typeface="Arial" pitchFamily="34" charset="0"/>
                <a:cs typeface="Arial" charset="0"/>
              </a:rPr>
              <a:t> </a:t>
            </a:r>
            <a:r>
              <a:rPr lang="en-US" dirty="0" err="1">
                <a:latin typeface="Arial" pitchFamily="34" charset="0"/>
                <a:cs typeface="Arial" charset="0"/>
              </a:rPr>
              <a:t>thức</a:t>
            </a:r>
            <a:r>
              <a:rPr lang="en-US" dirty="0">
                <a:latin typeface="Arial" pitchFamily="34" charset="0"/>
                <a:cs typeface="Arial" charset="0"/>
              </a:rPr>
              <a:t> </a:t>
            </a:r>
            <a:r>
              <a:rPr lang="en-US" dirty="0" err="1">
                <a:latin typeface="Arial" pitchFamily="34" charset="0"/>
                <a:cs typeface="Arial" charset="0"/>
              </a:rPr>
              <a:t>truyền</a:t>
            </a:r>
            <a:r>
              <a:rPr lang="en-US" dirty="0">
                <a:latin typeface="Arial" pitchFamily="34" charset="0"/>
                <a:cs typeface="Arial" charset="0"/>
              </a:rPr>
              <a:t> tin </a:t>
            </a:r>
            <a:r>
              <a:rPr lang="en-US" dirty="0" err="1">
                <a:latin typeface="Arial" pitchFamily="34" charset="0"/>
                <a:cs typeface="Arial" charset="0"/>
              </a:rPr>
              <a:t>cậy</a:t>
            </a:r>
            <a:endParaRPr lang="en-US" dirty="0">
              <a:latin typeface="Arial" pitchFamily="34" charset="0"/>
              <a:cs typeface="Arial" charset="0"/>
            </a:endParaRPr>
          </a:p>
        </p:txBody>
      </p:sp>
      <p:sp>
        <p:nvSpPr>
          <p:cNvPr id="13327" name="Text Box 15"/>
          <p:cNvSpPr txBox="1">
            <a:spLocks noChangeArrowheads="1"/>
          </p:cNvSpPr>
          <p:nvPr/>
        </p:nvSpPr>
        <p:spPr bwMode="auto">
          <a:xfrm>
            <a:off x="6934200" y="2681288"/>
            <a:ext cx="1600200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err="1">
                <a:latin typeface="Arial" pitchFamily="34" charset="0"/>
                <a:cs typeface="Arial" charset="0"/>
              </a:rPr>
              <a:t>Nghi</a:t>
            </a:r>
            <a:r>
              <a:rPr lang="en-US" dirty="0">
                <a:latin typeface="Arial" pitchFamily="34" charset="0"/>
                <a:cs typeface="Arial" charset="0"/>
              </a:rPr>
              <a:t> </a:t>
            </a:r>
            <a:r>
              <a:rPr lang="en-US" dirty="0" err="1">
                <a:latin typeface="Arial" pitchFamily="34" charset="0"/>
                <a:cs typeface="Arial" charset="0"/>
              </a:rPr>
              <a:t>thức</a:t>
            </a:r>
            <a:r>
              <a:rPr lang="en-US" dirty="0">
                <a:latin typeface="Arial" pitchFamily="34" charset="0"/>
                <a:cs typeface="Arial" charset="0"/>
              </a:rPr>
              <a:t> </a:t>
            </a:r>
            <a:r>
              <a:rPr lang="en-US" dirty="0" err="1">
                <a:latin typeface="Arial" pitchFamily="34" charset="0"/>
                <a:cs typeface="Arial" charset="0"/>
              </a:rPr>
              <a:t>truyền</a:t>
            </a:r>
            <a:r>
              <a:rPr lang="en-US" dirty="0">
                <a:latin typeface="Arial" pitchFamily="34" charset="0"/>
                <a:cs typeface="Arial" charset="0"/>
              </a:rPr>
              <a:t> tin </a:t>
            </a:r>
            <a:r>
              <a:rPr lang="en-US" dirty="0" err="1">
                <a:latin typeface="Arial" pitchFamily="34" charset="0"/>
                <a:cs typeface="Arial" charset="0"/>
              </a:rPr>
              <a:t>cậy</a:t>
            </a:r>
            <a:endParaRPr lang="en-US" dirty="0">
              <a:latin typeface="Arial" pitchFamily="34" charset="0"/>
              <a:cs typeface="Arial" charset="0"/>
            </a:endParaRPr>
          </a:p>
        </p:txBody>
      </p:sp>
      <p:sp>
        <p:nvSpPr>
          <p:cNvPr id="13328" name="AutoShape 16"/>
          <p:cNvSpPr>
            <a:spLocks noChangeArrowheads="1"/>
          </p:cNvSpPr>
          <p:nvPr/>
        </p:nvSpPr>
        <p:spPr bwMode="auto">
          <a:xfrm rot="10800000">
            <a:off x="4876800" y="3929063"/>
            <a:ext cx="3505200" cy="315912"/>
          </a:xfrm>
          <a:prstGeom prst="flowChartMagneticDrum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9" name="Text Box 17"/>
          <p:cNvSpPr txBox="1">
            <a:spLocks noChangeArrowheads="1"/>
          </p:cNvSpPr>
          <p:nvPr/>
        </p:nvSpPr>
        <p:spPr bwMode="auto">
          <a:xfrm>
            <a:off x="5181600" y="3889375"/>
            <a:ext cx="3276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>
                <a:latin typeface="Arial" pitchFamily="34" charset="0"/>
                <a:cs typeface="Arial" charset="0"/>
              </a:rPr>
              <a:t>Đường</a:t>
            </a:r>
            <a:r>
              <a:rPr lang="en-US" dirty="0">
                <a:latin typeface="Arial" pitchFamily="34" charset="0"/>
                <a:cs typeface="Arial" charset="0"/>
              </a:rPr>
              <a:t> </a:t>
            </a:r>
            <a:r>
              <a:rPr lang="en-US" dirty="0" err="1">
                <a:latin typeface="Arial" pitchFamily="34" charset="0"/>
                <a:cs typeface="Arial" charset="0"/>
              </a:rPr>
              <a:t>truyền</a:t>
            </a:r>
            <a:r>
              <a:rPr lang="en-US" dirty="0">
                <a:latin typeface="Arial" pitchFamily="34" charset="0"/>
                <a:cs typeface="Arial" charset="0"/>
              </a:rPr>
              <a:t> </a:t>
            </a:r>
            <a:r>
              <a:rPr lang="en-US" dirty="0" err="1">
                <a:latin typeface="Arial" pitchFamily="34" charset="0"/>
                <a:cs typeface="Arial" charset="0"/>
              </a:rPr>
              <a:t>không</a:t>
            </a:r>
            <a:r>
              <a:rPr lang="en-US" dirty="0">
                <a:latin typeface="Arial" pitchFamily="34" charset="0"/>
                <a:cs typeface="Arial" charset="0"/>
              </a:rPr>
              <a:t> tin </a:t>
            </a:r>
            <a:r>
              <a:rPr lang="en-US" dirty="0" err="1">
                <a:latin typeface="Arial" pitchFamily="34" charset="0"/>
                <a:cs typeface="Arial" charset="0"/>
              </a:rPr>
              <a:t>cậy</a:t>
            </a:r>
            <a:endParaRPr lang="en-US" dirty="0">
              <a:latin typeface="Arial" pitchFamily="34" charset="0"/>
              <a:cs typeface="Arial" charset="0"/>
            </a:endParaRPr>
          </a:p>
        </p:txBody>
      </p:sp>
      <p:sp>
        <p:nvSpPr>
          <p:cNvPr id="13330" name="Line 18"/>
          <p:cNvSpPr>
            <a:spLocks noChangeShapeType="1"/>
          </p:cNvSpPr>
          <p:nvPr/>
        </p:nvSpPr>
        <p:spPr bwMode="auto">
          <a:xfrm>
            <a:off x="5562600" y="3367088"/>
            <a:ext cx="0" cy="560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31" name="Line 19"/>
          <p:cNvSpPr>
            <a:spLocks noChangeShapeType="1"/>
          </p:cNvSpPr>
          <p:nvPr/>
        </p:nvSpPr>
        <p:spPr bwMode="auto">
          <a:xfrm flipV="1">
            <a:off x="7696200" y="3341688"/>
            <a:ext cx="0" cy="611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1600200" y="4357688"/>
            <a:ext cx="2743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Arial" pitchFamily="34" charset="0"/>
                <a:cs typeface="Arial" charset="0"/>
              </a:rPr>
              <a:t>a. </a:t>
            </a:r>
            <a:r>
              <a:rPr lang="en-US" dirty="0" err="1">
                <a:latin typeface="Arial" pitchFamily="34" charset="0"/>
                <a:cs typeface="Arial" charset="0"/>
              </a:rPr>
              <a:t>Cung</a:t>
            </a:r>
            <a:r>
              <a:rPr lang="en-US" dirty="0">
                <a:latin typeface="Arial" pitchFamily="34" charset="0"/>
                <a:cs typeface="Arial" charset="0"/>
              </a:rPr>
              <a:t> </a:t>
            </a:r>
            <a:r>
              <a:rPr lang="en-US" dirty="0" err="1">
                <a:latin typeface="Arial" pitchFamily="34" charset="0"/>
                <a:cs typeface="Arial" charset="0"/>
              </a:rPr>
              <a:t>cấp</a:t>
            </a:r>
            <a:r>
              <a:rPr lang="en-US" dirty="0">
                <a:latin typeface="Arial" pitchFamily="34" charset="0"/>
                <a:cs typeface="Arial" charset="0"/>
              </a:rPr>
              <a:t> </a:t>
            </a:r>
            <a:r>
              <a:rPr lang="en-US" dirty="0" err="1">
                <a:latin typeface="Arial" pitchFamily="34" charset="0"/>
                <a:cs typeface="Arial" charset="0"/>
              </a:rPr>
              <a:t>dvụ</a:t>
            </a:r>
            <a:endParaRPr lang="en-US" dirty="0">
              <a:latin typeface="Arial" pitchFamily="34" charset="0"/>
              <a:cs typeface="Arial" charset="0"/>
            </a:endParaRPr>
          </a:p>
        </p:txBody>
      </p:sp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5270500" y="4344988"/>
            <a:ext cx="2743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Arial" pitchFamily="34" charset="0"/>
                <a:cs typeface="Arial" charset="0"/>
              </a:rPr>
              <a:t>b. </a:t>
            </a:r>
            <a:r>
              <a:rPr lang="en-US" dirty="0" err="1">
                <a:latin typeface="Arial" pitchFamily="34" charset="0"/>
                <a:cs typeface="Arial" charset="0"/>
              </a:rPr>
              <a:t>Triển</a:t>
            </a:r>
            <a:r>
              <a:rPr lang="en-US" dirty="0">
                <a:latin typeface="Arial" pitchFamily="34" charset="0"/>
                <a:cs typeface="Arial" charset="0"/>
              </a:rPr>
              <a:t> </a:t>
            </a:r>
            <a:r>
              <a:rPr lang="en-US" dirty="0" err="1">
                <a:latin typeface="Arial" pitchFamily="34" charset="0"/>
                <a:cs typeface="Arial" charset="0"/>
              </a:rPr>
              <a:t>khai</a:t>
            </a:r>
            <a:r>
              <a:rPr lang="en-US" dirty="0">
                <a:latin typeface="Arial" pitchFamily="34" charset="0"/>
                <a:cs typeface="Arial" charset="0"/>
              </a:rPr>
              <a:t> </a:t>
            </a:r>
            <a:r>
              <a:rPr lang="en-US" dirty="0" err="1">
                <a:latin typeface="Arial" pitchFamily="34" charset="0"/>
                <a:cs typeface="Arial" charset="0"/>
              </a:rPr>
              <a:t>dvụ</a:t>
            </a:r>
            <a:endParaRPr lang="en-US" dirty="0">
              <a:latin typeface="Arial" pitchFamily="34" charset="0"/>
              <a:cs typeface="Arial" charset="0"/>
            </a:endParaRPr>
          </a:p>
        </p:txBody>
      </p:sp>
      <p:sp>
        <p:nvSpPr>
          <p:cNvPr id="13334" name="Text Box 22"/>
          <p:cNvSpPr txBox="1">
            <a:spLocks noChangeArrowheads="1"/>
          </p:cNvSpPr>
          <p:nvPr/>
        </p:nvSpPr>
        <p:spPr bwMode="auto">
          <a:xfrm rot="10800000">
            <a:off x="376387" y="1003300"/>
            <a:ext cx="461665" cy="135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Arial" pitchFamily="34" charset="0"/>
                <a:cs typeface="Arial" charset="0"/>
              </a:rPr>
              <a:t>application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uild="p"/>
      <p:bldP spid="13317" grpId="0" animBg="1"/>
      <p:bldP spid="13318" grpId="0" animBg="1"/>
      <p:bldP spid="13319" grpId="0" animBg="1"/>
      <p:bldP spid="13320" grpId="0"/>
      <p:bldP spid="13321" grpId="0" animBg="1"/>
      <p:bldP spid="13322" grpId="0" animBg="1"/>
      <p:bldP spid="13322" grpId="1" animBg="1"/>
      <p:bldP spid="13323" grpId="0" animBg="1"/>
      <p:bldP spid="13324" grpId="0"/>
      <p:bldP spid="13325" grpId="0" animBg="1"/>
      <p:bldP spid="13326" grpId="0" animBg="1"/>
      <p:bldP spid="13327" grpId="0" animBg="1"/>
      <p:bldP spid="13328" grpId="0" animBg="1"/>
      <p:bldP spid="13329" grpId="0"/>
      <p:bldP spid="13330" grpId="0" animBg="1"/>
      <p:bldP spid="13331" grpId="0" animBg="1"/>
      <p:bldP spid="13332" grpId="0"/>
      <p:bldP spid="13333" grpId="0"/>
      <p:bldP spid="133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- 1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143000"/>
            <a:ext cx="6172200" cy="5181600"/>
          </a:xfrm>
        </p:spPr>
        <p:txBody>
          <a:bodyPr/>
          <a:lstStyle/>
          <a:p>
            <a:pPr eaLnBrk="1" hangingPunct="1"/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ở </a:t>
            </a:r>
            <a:r>
              <a:rPr lang="en-US" dirty="0" err="1" smtClean="0"/>
              <a:t>mức</a:t>
            </a:r>
            <a:r>
              <a:rPr lang="en-US" dirty="0" smtClean="0"/>
              <a:t> logic </a:t>
            </a:r>
            <a:r>
              <a:rPr lang="en-US" dirty="0" err="1" smtClean="0"/>
              <a:t>giữa</a:t>
            </a:r>
            <a:r>
              <a:rPr lang="en-US" dirty="0" smtClean="0"/>
              <a:t> 2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2 </a:t>
            </a:r>
            <a:r>
              <a:rPr lang="en-US" dirty="0" err="1" smtClean="0"/>
              <a:t>máy</a:t>
            </a:r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6629400" y="1676400"/>
            <a:ext cx="2057400" cy="533400"/>
          </a:xfrm>
          <a:prstGeom prst="rect">
            <a:avLst/>
          </a:prstGeom>
          <a:gradFill rotWithShape="1">
            <a:gsLst>
              <a:gs pos="0">
                <a:srgbClr val="398F39"/>
              </a:gs>
              <a:gs pos="100000">
                <a:srgbClr val="66FF66"/>
              </a:gs>
            </a:gsLst>
            <a:lin ang="2700000" scaled="1"/>
          </a:gra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Arial" pitchFamily="34" charset="0"/>
              </a:rPr>
              <a:t>Application</a:t>
            </a:r>
          </a:p>
        </p:txBody>
      </p:sp>
      <p:sp>
        <p:nvSpPr>
          <p:cNvPr id="6150" name="Rectangle 5"/>
          <p:cNvSpPr>
            <a:spLocks noChangeArrowheads="1"/>
          </p:cNvSpPr>
          <p:nvPr/>
        </p:nvSpPr>
        <p:spPr bwMode="auto">
          <a:xfrm>
            <a:off x="6629400" y="2209800"/>
            <a:ext cx="2057400" cy="533400"/>
          </a:xfrm>
          <a:prstGeom prst="rect">
            <a:avLst/>
          </a:prstGeom>
          <a:gradFill rotWithShape="1">
            <a:gsLst>
              <a:gs pos="0">
                <a:srgbClr val="398F39"/>
              </a:gs>
              <a:gs pos="100000">
                <a:srgbClr val="66FF66"/>
              </a:gs>
            </a:gsLst>
            <a:lin ang="2700000" scaled="1"/>
          </a:gra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Arial" pitchFamily="34" charset="0"/>
              </a:rPr>
              <a:t>Presentation</a:t>
            </a:r>
          </a:p>
        </p:txBody>
      </p:sp>
      <p:sp>
        <p:nvSpPr>
          <p:cNvPr id="6151" name="Rectangle 6"/>
          <p:cNvSpPr>
            <a:spLocks noChangeArrowheads="1"/>
          </p:cNvSpPr>
          <p:nvPr/>
        </p:nvSpPr>
        <p:spPr bwMode="auto">
          <a:xfrm>
            <a:off x="6629400" y="2743200"/>
            <a:ext cx="2057400" cy="533400"/>
          </a:xfrm>
          <a:prstGeom prst="rect">
            <a:avLst/>
          </a:prstGeom>
          <a:gradFill rotWithShape="1">
            <a:gsLst>
              <a:gs pos="0">
                <a:srgbClr val="398F39"/>
              </a:gs>
              <a:gs pos="100000">
                <a:srgbClr val="66FF66"/>
              </a:gs>
            </a:gsLst>
            <a:lin ang="2700000" scaled="1"/>
          </a:gra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Arial" pitchFamily="34" charset="0"/>
              </a:rPr>
              <a:t>Session</a:t>
            </a:r>
          </a:p>
        </p:txBody>
      </p:sp>
      <p:sp>
        <p:nvSpPr>
          <p:cNvPr id="6152" name="Rectangle 7"/>
          <p:cNvSpPr>
            <a:spLocks noChangeArrowheads="1"/>
          </p:cNvSpPr>
          <p:nvPr/>
        </p:nvSpPr>
        <p:spPr bwMode="auto">
          <a:xfrm>
            <a:off x="6629400" y="4343400"/>
            <a:ext cx="2057400" cy="533400"/>
          </a:xfrm>
          <a:prstGeom prst="rect">
            <a:avLst/>
          </a:prstGeom>
          <a:gradFill rotWithShape="1">
            <a:gsLst>
              <a:gs pos="0">
                <a:srgbClr val="EBE600"/>
              </a:gs>
              <a:gs pos="100000">
                <a:srgbClr val="6D6A00"/>
              </a:gs>
            </a:gsLst>
            <a:lin ang="2700000" scaled="1"/>
          </a:gra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Arial" pitchFamily="34" charset="0"/>
              </a:rPr>
              <a:t>Data link</a:t>
            </a:r>
          </a:p>
        </p:txBody>
      </p:sp>
      <p:sp>
        <p:nvSpPr>
          <p:cNvPr id="6153" name="Rectangle 8"/>
          <p:cNvSpPr>
            <a:spLocks noChangeArrowheads="1"/>
          </p:cNvSpPr>
          <p:nvPr/>
        </p:nvSpPr>
        <p:spPr bwMode="auto">
          <a:xfrm>
            <a:off x="6629400" y="4876800"/>
            <a:ext cx="2057400" cy="533400"/>
          </a:xfrm>
          <a:prstGeom prst="rect">
            <a:avLst/>
          </a:prstGeom>
          <a:gradFill rotWithShape="1">
            <a:gsLst>
              <a:gs pos="0">
                <a:srgbClr val="EBE600"/>
              </a:gs>
              <a:gs pos="100000">
                <a:srgbClr val="6D6A00"/>
              </a:gs>
            </a:gsLst>
            <a:lin ang="2700000" scaled="1"/>
          </a:gra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Arial" pitchFamily="34" charset="0"/>
              </a:rPr>
              <a:t>Physical</a:t>
            </a:r>
          </a:p>
        </p:txBody>
      </p:sp>
      <p:sp>
        <p:nvSpPr>
          <p:cNvPr id="6154" name="Rectangle 9"/>
          <p:cNvSpPr>
            <a:spLocks noChangeArrowheads="1"/>
          </p:cNvSpPr>
          <p:nvPr/>
        </p:nvSpPr>
        <p:spPr bwMode="auto">
          <a:xfrm>
            <a:off x="6629400" y="3810000"/>
            <a:ext cx="2057400" cy="533400"/>
          </a:xfrm>
          <a:prstGeom prst="rect">
            <a:avLst/>
          </a:prstGeom>
          <a:gradFill rotWithShape="1">
            <a:gsLst>
              <a:gs pos="0">
                <a:srgbClr val="EBE600"/>
              </a:gs>
              <a:gs pos="100000">
                <a:srgbClr val="6D6A00"/>
              </a:gs>
            </a:gsLst>
            <a:lin ang="2700000" scaled="1"/>
          </a:gra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Arial" pitchFamily="34" charset="0"/>
              </a:rPr>
              <a:t>Network</a:t>
            </a:r>
          </a:p>
        </p:txBody>
      </p:sp>
      <p:sp>
        <p:nvSpPr>
          <p:cNvPr id="52234" name="Rectangle 10"/>
          <p:cNvSpPr>
            <a:spLocks noChangeArrowheads="1"/>
          </p:cNvSpPr>
          <p:nvPr/>
        </p:nvSpPr>
        <p:spPr bwMode="auto">
          <a:xfrm>
            <a:off x="6629400" y="3276600"/>
            <a:ext cx="2057400" cy="533400"/>
          </a:xfrm>
          <a:prstGeom prst="rect">
            <a:avLst/>
          </a:prstGeom>
          <a:gradFill rotWithShape="1">
            <a:gsLst>
              <a:gs pos="0">
                <a:srgbClr val="EBE600"/>
              </a:gs>
              <a:gs pos="100000">
                <a:srgbClr val="6D6A00"/>
              </a:gs>
            </a:gsLst>
            <a:lin ang="2700000" scaled="1"/>
          </a:gra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Arial" pitchFamily="34" charset="0"/>
              </a:rPr>
              <a:t>Transport</a:t>
            </a:r>
          </a:p>
        </p:txBody>
      </p:sp>
      <p:sp>
        <p:nvSpPr>
          <p:cNvPr id="14" name="Freeform 3"/>
          <p:cNvSpPr>
            <a:spLocks/>
          </p:cNvSpPr>
          <p:nvPr/>
        </p:nvSpPr>
        <p:spPr bwMode="auto">
          <a:xfrm>
            <a:off x="3308760" y="2989775"/>
            <a:ext cx="1798638" cy="167481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reeform 4"/>
          <p:cNvSpPr>
            <a:spLocks/>
          </p:cNvSpPr>
          <p:nvPr/>
        </p:nvSpPr>
        <p:spPr bwMode="auto">
          <a:xfrm>
            <a:off x="1429160" y="2846900"/>
            <a:ext cx="1866900" cy="1589088"/>
          </a:xfrm>
          <a:custGeom>
            <a:avLst/>
            <a:gdLst>
              <a:gd name="T0" fmla="*/ 2147483647 w 1340"/>
              <a:gd name="T1" fmla="*/ 2147483647 h 1191"/>
              <a:gd name="T2" fmla="*/ 2147483647 w 1340"/>
              <a:gd name="T3" fmla="*/ 2147483647 h 1191"/>
              <a:gd name="T4" fmla="*/ 2147483647 w 1340"/>
              <a:gd name="T5" fmla="*/ 2147483647 h 1191"/>
              <a:gd name="T6" fmla="*/ 2147483647 w 1340"/>
              <a:gd name="T7" fmla="*/ 2147483647 h 1191"/>
              <a:gd name="T8" fmla="*/ 2147483647 w 1340"/>
              <a:gd name="T9" fmla="*/ 2147483647 h 1191"/>
              <a:gd name="T10" fmla="*/ 2147483647 w 1340"/>
              <a:gd name="T11" fmla="*/ 2147483647 h 1191"/>
              <a:gd name="T12" fmla="*/ 2147483647 w 1340"/>
              <a:gd name="T13" fmla="*/ 2147483647 h 1191"/>
              <a:gd name="T14" fmla="*/ 2147483647 w 1340"/>
              <a:gd name="T15" fmla="*/ 2147483647 h 1191"/>
              <a:gd name="T16" fmla="*/ 2147483647 w 1340"/>
              <a:gd name="T17" fmla="*/ 2147483647 h 1191"/>
              <a:gd name="T18" fmla="*/ 2147483647 w 1340"/>
              <a:gd name="T19" fmla="*/ 2147483647 h 1191"/>
              <a:gd name="T20" fmla="*/ 2147483647 w 1340"/>
              <a:gd name="T21" fmla="*/ 2147483647 h 1191"/>
              <a:gd name="T22" fmla="*/ 2147483647 w 1340"/>
              <a:gd name="T23" fmla="*/ 2147483647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340"/>
              <a:gd name="T37" fmla="*/ 0 h 1191"/>
              <a:gd name="T38" fmla="*/ 1340 w 1340"/>
              <a:gd name="T39" fmla="*/ 1191 h 119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1797460" y="4297875"/>
            <a:ext cx="2974975" cy="2219325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7" name="Object 7"/>
          <p:cNvGraphicFramePr>
            <a:graphicFrameLocks noChangeAspect="1"/>
          </p:cNvGraphicFramePr>
          <p:nvPr/>
        </p:nvGraphicFramePr>
        <p:xfrm>
          <a:off x="1546635" y="2981838"/>
          <a:ext cx="415925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0" name="Clip" r:id="rId3" imgW="1305000" imgH="1085760" progId="">
                  <p:embed/>
                </p:oleObj>
              </mc:Choice>
              <mc:Fallback>
                <p:oleObj name="Clip" r:id="rId3" imgW="1305000" imgH="108576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6635" y="2981838"/>
                        <a:ext cx="415925" cy="319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8"/>
          <p:cNvGraphicFramePr>
            <a:graphicFrameLocks noChangeAspect="1"/>
          </p:cNvGraphicFramePr>
          <p:nvPr/>
        </p:nvGraphicFramePr>
        <p:xfrm>
          <a:off x="2000660" y="3100900"/>
          <a:ext cx="279400" cy="18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1" name="Clip" r:id="rId5" imgW="676440" imgH="485640" progId="">
                  <p:embed/>
                </p:oleObj>
              </mc:Choice>
              <mc:Fallback>
                <p:oleObj name="Clip" r:id="rId5" imgW="676440" imgH="485640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660" y="3100900"/>
                        <a:ext cx="279400" cy="184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Line 9"/>
          <p:cNvSpPr>
            <a:spLocks noChangeShapeType="1"/>
          </p:cNvSpPr>
          <p:nvPr/>
        </p:nvSpPr>
        <p:spPr bwMode="auto">
          <a:xfrm flipV="1">
            <a:off x="1953035" y="3223138"/>
            <a:ext cx="114300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546635" y="3577150"/>
            <a:ext cx="733425" cy="319088"/>
            <a:chOff x="3552" y="246"/>
            <a:chExt cx="527" cy="248"/>
          </a:xfrm>
        </p:grpSpPr>
        <p:graphicFrame>
          <p:nvGraphicFramePr>
            <p:cNvPr id="21" name="Object 11"/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42" name="Clip" r:id="rId7" imgW="1305000" imgH="1085760" progId="">
                    <p:embed/>
                  </p:oleObj>
                </mc:Choice>
                <mc:Fallback>
                  <p:oleObj name="Clip" r:id="rId7" imgW="1305000" imgH="1085760" progId="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6"/>
                          <a:ext cx="299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12"/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43" name="Clip" r:id="rId8" imgW="676440" imgH="485640" progId="">
                    <p:embed/>
                  </p:oleObj>
                </mc:Choice>
                <mc:Fallback>
                  <p:oleObj name="Clip" r:id="rId8" imgW="676440" imgH="485640" progId="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38"/>
                          <a:ext cx="201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Line 13"/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1922873" y="3364425"/>
            <a:ext cx="69850" cy="214313"/>
            <a:chOff x="3842" y="406"/>
            <a:chExt cx="51" cy="167"/>
          </a:xfrm>
        </p:grpSpPr>
        <p:sp>
          <p:nvSpPr>
            <p:cNvPr id="25" name="Oval 15"/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16"/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Oval 17"/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2392773" y="3867663"/>
            <a:ext cx="209550" cy="395287"/>
            <a:chOff x="4180" y="783"/>
            <a:chExt cx="150" cy="307"/>
          </a:xfrm>
        </p:grpSpPr>
        <p:sp>
          <p:nvSpPr>
            <p:cNvPr id="29" name="AutoShape 19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0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1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AutoShape 22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23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24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Rectangle 25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26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27"/>
          <p:cNvGrpSpPr>
            <a:grpSpLocks/>
          </p:cNvGrpSpPr>
          <p:nvPr/>
        </p:nvGrpSpPr>
        <p:grpSpPr bwMode="auto">
          <a:xfrm rot="-5400000">
            <a:off x="2705510" y="3945450"/>
            <a:ext cx="80963" cy="233363"/>
            <a:chOff x="3842" y="406"/>
            <a:chExt cx="51" cy="167"/>
          </a:xfrm>
        </p:grpSpPr>
        <p:sp>
          <p:nvSpPr>
            <p:cNvPr id="38" name="Oval 28"/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Oval 29"/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Oval 30"/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" name="Line 31"/>
          <p:cNvSpPr>
            <a:spLocks noChangeShapeType="1"/>
          </p:cNvSpPr>
          <p:nvPr/>
        </p:nvSpPr>
        <p:spPr bwMode="auto">
          <a:xfrm>
            <a:off x="2529298" y="3775588"/>
            <a:ext cx="4953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32"/>
          <p:cNvSpPr>
            <a:spLocks noChangeShapeType="1"/>
          </p:cNvSpPr>
          <p:nvPr/>
        </p:nvSpPr>
        <p:spPr bwMode="auto">
          <a:xfrm>
            <a:off x="2532473" y="3772413"/>
            <a:ext cx="1587" cy="95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33"/>
          <p:cNvSpPr>
            <a:spLocks noChangeShapeType="1"/>
          </p:cNvSpPr>
          <p:nvPr/>
        </p:nvSpPr>
        <p:spPr bwMode="auto">
          <a:xfrm>
            <a:off x="3027773" y="3770825"/>
            <a:ext cx="1587" cy="82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34"/>
          <p:cNvSpPr>
            <a:spLocks noChangeShapeType="1"/>
          </p:cNvSpPr>
          <p:nvPr/>
        </p:nvSpPr>
        <p:spPr bwMode="auto">
          <a:xfrm>
            <a:off x="2229260" y="3235838"/>
            <a:ext cx="288925" cy="265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Line 35"/>
          <p:cNvSpPr>
            <a:spLocks noChangeShapeType="1"/>
          </p:cNvSpPr>
          <p:nvPr/>
        </p:nvSpPr>
        <p:spPr bwMode="auto">
          <a:xfrm flipV="1">
            <a:off x="2241960" y="3521588"/>
            <a:ext cx="276225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36"/>
          <p:cNvSpPr>
            <a:spLocks noChangeShapeType="1"/>
          </p:cNvSpPr>
          <p:nvPr/>
        </p:nvSpPr>
        <p:spPr bwMode="auto">
          <a:xfrm flipV="1">
            <a:off x="2769010" y="3607313"/>
            <a:ext cx="1588" cy="163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888073" y="3845438"/>
            <a:ext cx="209550" cy="395287"/>
            <a:chOff x="4180" y="783"/>
            <a:chExt cx="150" cy="307"/>
          </a:xfrm>
        </p:grpSpPr>
        <p:sp>
          <p:nvSpPr>
            <p:cNvPr id="48" name="AutoShape 38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Rectangle 39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Rectangle 40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AutoShape 41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42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43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Rectangle 44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Rectangle 45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46"/>
          <p:cNvGrpSpPr>
            <a:grpSpLocks/>
          </p:cNvGrpSpPr>
          <p:nvPr/>
        </p:nvGrpSpPr>
        <p:grpSpPr bwMode="auto">
          <a:xfrm>
            <a:off x="1930810" y="4464563"/>
            <a:ext cx="479425" cy="925512"/>
            <a:chOff x="3314" y="1248"/>
            <a:chExt cx="344" cy="694"/>
          </a:xfrm>
        </p:grpSpPr>
        <p:graphicFrame>
          <p:nvGraphicFramePr>
            <p:cNvPr id="57" name="Object 47"/>
            <p:cNvGraphicFramePr>
              <a:graphicFrameLocks noChangeAspect="1"/>
            </p:cNvGraphicFramePr>
            <p:nvPr/>
          </p:nvGraphicFramePr>
          <p:xfrm>
            <a:off x="3314" y="1248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44" name="Clip" r:id="rId9" imgW="1305000" imgH="1085760" progId="">
                    <p:embed/>
                  </p:oleObj>
                </mc:Choice>
                <mc:Fallback>
                  <p:oleObj name="Clip" r:id="rId9" imgW="1305000" imgH="1085760" progId="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248"/>
                          <a:ext cx="299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" name="Line 48"/>
            <p:cNvSpPr>
              <a:spLocks noChangeShapeType="1"/>
            </p:cNvSpPr>
            <p:nvPr/>
          </p:nvSpPr>
          <p:spPr bwMode="auto">
            <a:xfrm flipV="1">
              <a:off x="3606" y="1433"/>
              <a:ext cx="5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59" name="Object 49"/>
            <p:cNvGraphicFramePr>
              <a:graphicFrameLocks noChangeAspect="1"/>
            </p:cNvGraphicFramePr>
            <p:nvPr/>
          </p:nvGraphicFramePr>
          <p:xfrm>
            <a:off x="3314" y="1694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45" name="Clip" r:id="rId10" imgW="1305000" imgH="1085760" progId="">
                    <p:embed/>
                  </p:oleObj>
                </mc:Choice>
                <mc:Fallback>
                  <p:oleObj name="Clip" r:id="rId10" imgW="1305000" imgH="1085760" progId="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694"/>
                          <a:ext cx="299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" name="Line 50"/>
            <p:cNvSpPr>
              <a:spLocks noChangeShapeType="1"/>
            </p:cNvSpPr>
            <p:nvPr/>
          </p:nvSpPr>
          <p:spPr bwMode="auto">
            <a:xfrm flipV="1">
              <a:off x="3606" y="1882"/>
              <a:ext cx="5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" name="Group 51"/>
            <p:cNvGrpSpPr>
              <a:grpSpLocks/>
            </p:cNvGrpSpPr>
            <p:nvPr/>
          </p:nvGrpSpPr>
          <p:grpSpPr bwMode="auto">
            <a:xfrm>
              <a:off x="3404" y="1504"/>
              <a:ext cx="51" cy="167"/>
              <a:chOff x="3842" y="406"/>
              <a:chExt cx="51" cy="167"/>
            </a:xfrm>
          </p:grpSpPr>
          <p:sp>
            <p:nvSpPr>
              <p:cNvPr id="63" name="Oval 52"/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Oval 53"/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Oval 54"/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2" name="Line 55"/>
            <p:cNvSpPr>
              <a:spLocks noChangeShapeType="1"/>
            </p:cNvSpPr>
            <p:nvPr/>
          </p:nvSpPr>
          <p:spPr bwMode="auto">
            <a:xfrm>
              <a:off x="3654" y="1431"/>
              <a:ext cx="0" cy="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66" name="Object 56"/>
          <p:cNvGraphicFramePr>
            <a:graphicFrameLocks noChangeAspect="1"/>
          </p:cNvGraphicFramePr>
          <p:nvPr/>
        </p:nvGraphicFramePr>
        <p:xfrm>
          <a:off x="2799173" y="5474213"/>
          <a:ext cx="417512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6" name="Clip" r:id="rId11" imgW="1305000" imgH="1085760" progId="">
                  <p:embed/>
                </p:oleObj>
              </mc:Choice>
              <mc:Fallback>
                <p:oleObj name="Clip" r:id="rId11" imgW="1305000" imgH="1085760" progId="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9173" y="5474213"/>
                        <a:ext cx="417512" cy="331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57"/>
          <p:cNvGraphicFramePr>
            <a:graphicFrameLocks noChangeAspect="1"/>
          </p:cNvGraphicFramePr>
          <p:nvPr/>
        </p:nvGraphicFramePr>
        <p:xfrm>
          <a:off x="2184810" y="5463100"/>
          <a:ext cx="4159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7" name="Clip" r:id="rId12" imgW="1305000" imgH="1085760" progId="">
                  <p:embed/>
                </p:oleObj>
              </mc:Choice>
              <mc:Fallback>
                <p:oleObj name="Clip" r:id="rId12" imgW="1305000" imgH="1085760" progId="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4810" y="5463100"/>
                        <a:ext cx="415925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Oval 58"/>
          <p:cNvSpPr>
            <a:spLocks noChangeArrowheads="1"/>
          </p:cNvSpPr>
          <p:nvPr/>
        </p:nvSpPr>
        <p:spPr bwMode="auto">
          <a:xfrm rot="-5400000">
            <a:off x="2601529" y="5567081"/>
            <a:ext cx="63500" cy="65088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Oval 59"/>
          <p:cNvSpPr>
            <a:spLocks noChangeArrowheads="1"/>
          </p:cNvSpPr>
          <p:nvPr/>
        </p:nvSpPr>
        <p:spPr bwMode="auto">
          <a:xfrm rot="-5400000">
            <a:off x="2686461" y="5564700"/>
            <a:ext cx="63500" cy="66675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Oval 60"/>
          <p:cNvSpPr>
            <a:spLocks noChangeArrowheads="1"/>
          </p:cNvSpPr>
          <p:nvPr/>
        </p:nvSpPr>
        <p:spPr bwMode="auto">
          <a:xfrm rot="-5400000">
            <a:off x="2764247" y="5569463"/>
            <a:ext cx="61913" cy="65088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Line 61"/>
          <p:cNvSpPr>
            <a:spLocks noChangeShapeType="1"/>
          </p:cNvSpPr>
          <p:nvPr/>
        </p:nvSpPr>
        <p:spPr bwMode="auto">
          <a:xfrm rot="-5400000">
            <a:off x="3023804" y="5449607"/>
            <a:ext cx="603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Line 62"/>
          <p:cNvSpPr>
            <a:spLocks noChangeShapeType="1"/>
          </p:cNvSpPr>
          <p:nvPr/>
        </p:nvSpPr>
        <p:spPr bwMode="auto">
          <a:xfrm rot="5400000" flipH="1">
            <a:off x="2397535" y="5440875"/>
            <a:ext cx="63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Line 63"/>
          <p:cNvSpPr>
            <a:spLocks noChangeShapeType="1"/>
          </p:cNvSpPr>
          <p:nvPr/>
        </p:nvSpPr>
        <p:spPr bwMode="auto">
          <a:xfrm rot="16200000" flipV="1">
            <a:off x="2744404" y="5101944"/>
            <a:ext cx="0" cy="627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Line 64"/>
          <p:cNvSpPr>
            <a:spLocks noChangeShapeType="1"/>
          </p:cNvSpPr>
          <p:nvPr/>
        </p:nvSpPr>
        <p:spPr bwMode="auto">
          <a:xfrm flipV="1">
            <a:off x="2410235" y="5040825"/>
            <a:ext cx="93663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Line 65"/>
          <p:cNvSpPr>
            <a:spLocks noChangeShapeType="1"/>
          </p:cNvSpPr>
          <p:nvPr/>
        </p:nvSpPr>
        <p:spPr bwMode="auto">
          <a:xfrm>
            <a:off x="3011898" y="5086863"/>
            <a:ext cx="303212" cy="385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Line 66"/>
          <p:cNvSpPr>
            <a:spLocks noChangeShapeType="1"/>
          </p:cNvSpPr>
          <p:nvPr/>
        </p:nvSpPr>
        <p:spPr bwMode="auto">
          <a:xfrm flipH="1">
            <a:off x="3807235" y="5083688"/>
            <a:ext cx="279400" cy="392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7" name="Object 67"/>
          <p:cNvGraphicFramePr>
            <a:graphicFrameLocks noChangeAspect="1"/>
          </p:cNvGraphicFramePr>
          <p:nvPr/>
        </p:nvGraphicFramePr>
        <p:xfrm>
          <a:off x="3985035" y="4636013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8" name="Clip" r:id="rId13" imgW="981000" imgH="1209600" progId="">
                  <p:embed/>
                </p:oleObj>
              </mc:Choice>
              <mc:Fallback>
                <p:oleObj name="Clip" r:id="rId13" imgW="981000" imgH="1209600" progId="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5035" y="4636013"/>
                        <a:ext cx="2032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Object 68"/>
          <p:cNvGraphicFramePr>
            <a:graphicFrameLocks noChangeAspect="1"/>
          </p:cNvGraphicFramePr>
          <p:nvPr/>
        </p:nvGraphicFramePr>
        <p:xfrm>
          <a:off x="2648360" y="4716975"/>
          <a:ext cx="203200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9" name="Clip" r:id="rId15" imgW="981000" imgH="1209600" progId="">
                  <p:embed/>
                </p:oleObj>
              </mc:Choice>
              <mc:Fallback>
                <p:oleObj name="Clip" r:id="rId15" imgW="981000" imgH="1209600" progId="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8360" y="4716975"/>
                        <a:ext cx="203200" cy="239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69"/>
          <p:cNvGrpSpPr>
            <a:grpSpLocks/>
          </p:cNvGrpSpPr>
          <p:nvPr/>
        </p:nvGrpSpPr>
        <p:grpSpPr bwMode="auto">
          <a:xfrm>
            <a:off x="2996023" y="5913950"/>
            <a:ext cx="406400" cy="427038"/>
            <a:chOff x="2870" y="1518"/>
            <a:chExt cx="292" cy="320"/>
          </a:xfrm>
        </p:grpSpPr>
        <p:graphicFrame>
          <p:nvGraphicFramePr>
            <p:cNvPr id="80" name="Object 70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50" name="Clip" r:id="rId16" imgW="819000" imgH="847800" progId="">
                    <p:embed/>
                  </p:oleObj>
                </mc:Choice>
                <mc:Fallback>
                  <p:oleObj name="Clip" r:id="rId16" imgW="819000" imgH="847800" progId="">
                    <p:embed/>
                    <p:pic>
                      <p:nvPicPr>
                        <p:cNvPr id="0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" name="Object 71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51" name="Clip" r:id="rId18" imgW="1266840" imgH="1200240" progId="">
                    <p:embed/>
                  </p:oleObj>
                </mc:Choice>
                <mc:Fallback>
                  <p:oleObj name="Clip" r:id="rId18" imgW="1266840" imgH="1200240" progId="">
                    <p:embed/>
                    <p:pic>
                      <p:nvPicPr>
                        <p:cNvPr id="0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72"/>
          <p:cNvGrpSpPr>
            <a:grpSpLocks/>
          </p:cNvGrpSpPr>
          <p:nvPr/>
        </p:nvGrpSpPr>
        <p:grpSpPr bwMode="auto">
          <a:xfrm>
            <a:off x="3773898" y="5945700"/>
            <a:ext cx="406400" cy="427038"/>
            <a:chOff x="2870" y="1518"/>
            <a:chExt cx="292" cy="320"/>
          </a:xfrm>
        </p:grpSpPr>
        <p:graphicFrame>
          <p:nvGraphicFramePr>
            <p:cNvPr id="83" name="Object 73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52" name="Clip" r:id="rId20" imgW="819000" imgH="847800" progId="">
                    <p:embed/>
                  </p:oleObj>
                </mc:Choice>
                <mc:Fallback>
                  <p:oleObj name="Clip" r:id="rId20" imgW="819000" imgH="847800" progId="">
                    <p:embed/>
                    <p:pic>
                      <p:nvPicPr>
                        <p:cNvPr id="0" name="Object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4" name="Object 74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53" name="Clip" r:id="rId21" imgW="1266840" imgH="1200240" progId="">
                    <p:embed/>
                  </p:oleObj>
                </mc:Choice>
                <mc:Fallback>
                  <p:oleObj name="Clip" r:id="rId21" imgW="1266840" imgH="1200240" progId="">
                    <p:embed/>
                    <p:pic>
                      <p:nvPicPr>
                        <p:cNvPr id="0" name="Object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75"/>
          <p:cNvGrpSpPr>
            <a:grpSpLocks/>
          </p:cNvGrpSpPr>
          <p:nvPr/>
        </p:nvGrpSpPr>
        <p:grpSpPr bwMode="auto">
          <a:xfrm>
            <a:off x="3359560" y="5661538"/>
            <a:ext cx="379413" cy="376237"/>
            <a:chOff x="4733" y="2082"/>
            <a:chExt cx="272" cy="282"/>
          </a:xfrm>
        </p:grpSpPr>
        <p:graphicFrame>
          <p:nvGraphicFramePr>
            <p:cNvPr id="86" name="Object 76"/>
            <p:cNvGraphicFramePr>
              <a:graphicFrameLocks noChangeAspect="1"/>
            </p:cNvGraphicFramePr>
            <p:nvPr/>
          </p:nvGraphicFramePr>
          <p:xfrm>
            <a:off x="4733" y="2082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54" name="Clip" r:id="rId22" imgW="819000" imgH="847800" progId="">
                    <p:embed/>
                  </p:oleObj>
                </mc:Choice>
                <mc:Fallback>
                  <p:oleObj name="Clip" r:id="rId22" imgW="819000" imgH="847800" progId="">
                    <p:embed/>
                    <p:pic>
                      <p:nvPicPr>
                        <p:cNvPr id="0" name="Object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3" y="2082"/>
                          <a:ext cx="272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7" name="Rectangle 77"/>
            <p:cNvSpPr>
              <a:spLocks noChangeArrowheads="1"/>
            </p:cNvSpPr>
            <p:nvPr/>
          </p:nvSpPr>
          <p:spPr bwMode="auto">
            <a:xfrm>
              <a:off x="4812" y="2181"/>
              <a:ext cx="192" cy="183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8" name="Line 78"/>
          <p:cNvSpPr>
            <a:spLocks noChangeShapeType="1"/>
          </p:cNvSpPr>
          <p:nvPr/>
        </p:nvSpPr>
        <p:spPr bwMode="auto">
          <a:xfrm>
            <a:off x="3665948" y="55647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" name="Group 79"/>
          <p:cNvGrpSpPr>
            <a:grpSpLocks/>
          </p:cNvGrpSpPr>
          <p:nvPr/>
        </p:nvGrpSpPr>
        <p:grpSpPr bwMode="auto">
          <a:xfrm>
            <a:off x="4386673" y="4988438"/>
            <a:ext cx="207962" cy="409575"/>
            <a:chOff x="4180" y="783"/>
            <a:chExt cx="150" cy="307"/>
          </a:xfrm>
        </p:grpSpPr>
        <p:sp>
          <p:nvSpPr>
            <p:cNvPr id="90" name="AutoShape 8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Rectangle 8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Rectangle 8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AutoShape 8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Line 8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8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Rectangle 8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Rectangle 8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88"/>
          <p:cNvGrpSpPr>
            <a:grpSpLocks/>
          </p:cNvGrpSpPr>
          <p:nvPr/>
        </p:nvGrpSpPr>
        <p:grpSpPr bwMode="auto">
          <a:xfrm>
            <a:off x="4388260" y="5564700"/>
            <a:ext cx="207963" cy="409575"/>
            <a:chOff x="4180" y="783"/>
            <a:chExt cx="150" cy="307"/>
          </a:xfrm>
        </p:grpSpPr>
        <p:sp>
          <p:nvSpPr>
            <p:cNvPr id="99" name="AutoShape 89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Rectangle 90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Rectangle 91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AutoShape 92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Line 93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Line 94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Rectangle 95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Rectangle 96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7" name="Line 97"/>
          <p:cNvSpPr>
            <a:spLocks noChangeShapeType="1"/>
          </p:cNvSpPr>
          <p:nvPr/>
        </p:nvSpPr>
        <p:spPr bwMode="auto">
          <a:xfrm rot="5400000" flipH="1">
            <a:off x="4000116" y="5362294"/>
            <a:ext cx="611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Line 98"/>
          <p:cNvSpPr>
            <a:spLocks noChangeShapeType="1"/>
          </p:cNvSpPr>
          <p:nvPr/>
        </p:nvSpPr>
        <p:spPr bwMode="auto">
          <a:xfrm rot="-5400000">
            <a:off x="4354129" y="5614706"/>
            <a:ext cx="0" cy="103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Line 99"/>
          <p:cNvSpPr>
            <a:spLocks noChangeShapeType="1"/>
          </p:cNvSpPr>
          <p:nvPr/>
        </p:nvSpPr>
        <p:spPr bwMode="auto">
          <a:xfrm rot="-5400000">
            <a:off x="4343810" y="5145600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Line 100"/>
          <p:cNvSpPr>
            <a:spLocks noChangeShapeType="1"/>
          </p:cNvSpPr>
          <p:nvPr/>
        </p:nvSpPr>
        <p:spPr bwMode="auto">
          <a:xfrm flipV="1">
            <a:off x="3023010" y="3286638"/>
            <a:ext cx="458788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Line 101"/>
          <p:cNvSpPr>
            <a:spLocks noChangeShapeType="1"/>
          </p:cNvSpPr>
          <p:nvPr/>
        </p:nvSpPr>
        <p:spPr bwMode="auto">
          <a:xfrm>
            <a:off x="3958048" y="3270763"/>
            <a:ext cx="485775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Line 102"/>
          <p:cNvSpPr>
            <a:spLocks noChangeShapeType="1"/>
          </p:cNvSpPr>
          <p:nvPr/>
        </p:nvSpPr>
        <p:spPr bwMode="auto">
          <a:xfrm flipH="1">
            <a:off x="4477160" y="3607313"/>
            <a:ext cx="241300" cy="681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" name="Line 103"/>
          <p:cNvSpPr>
            <a:spLocks noChangeShapeType="1"/>
          </p:cNvSpPr>
          <p:nvPr/>
        </p:nvSpPr>
        <p:spPr bwMode="auto">
          <a:xfrm>
            <a:off x="3707223" y="3383475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" name="Line 104"/>
          <p:cNvSpPr>
            <a:spLocks noChangeShapeType="1"/>
          </p:cNvSpPr>
          <p:nvPr/>
        </p:nvSpPr>
        <p:spPr bwMode="auto">
          <a:xfrm>
            <a:off x="3732623" y="4031175"/>
            <a:ext cx="534987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5" name="Line 105"/>
          <p:cNvSpPr>
            <a:spLocks noChangeShapeType="1"/>
          </p:cNvSpPr>
          <p:nvPr/>
        </p:nvSpPr>
        <p:spPr bwMode="auto">
          <a:xfrm flipH="1">
            <a:off x="4192998" y="4496313"/>
            <a:ext cx="266700" cy="360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6" name="Line 106"/>
          <p:cNvSpPr>
            <a:spLocks noChangeShapeType="1"/>
          </p:cNvSpPr>
          <p:nvPr/>
        </p:nvSpPr>
        <p:spPr bwMode="auto">
          <a:xfrm flipH="1">
            <a:off x="3965985" y="3575563"/>
            <a:ext cx="560388" cy="384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7" name="Line 107"/>
          <p:cNvSpPr>
            <a:spLocks noChangeShapeType="1"/>
          </p:cNvSpPr>
          <p:nvPr/>
        </p:nvSpPr>
        <p:spPr bwMode="auto">
          <a:xfrm flipH="1">
            <a:off x="3975510" y="3015175"/>
            <a:ext cx="350838" cy="255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8" name="Line 108"/>
          <p:cNvSpPr>
            <a:spLocks noChangeShapeType="1"/>
          </p:cNvSpPr>
          <p:nvPr/>
        </p:nvSpPr>
        <p:spPr bwMode="auto">
          <a:xfrm flipH="1">
            <a:off x="4693060" y="3191388"/>
            <a:ext cx="201613" cy="176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1" name="Line 221"/>
          <p:cNvSpPr>
            <a:spLocks noChangeShapeType="1"/>
          </p:cNvSpPr>
          <p:nvPr/>
        </p:nvSpPr>
        <p:spPr bwMode="auto">
          <a:xfrm flipV="1">
            <a:off x="2759485" y="5169413"/>
            <a:ext cx="1588" cy="249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" name="Group 238"/>
          <p:cNvGrpSpPr>
            <a:grpSpLocks/>
          </p:cNvGrpSpPr>
          <p:nvPr/>
        </p:nvGrpSpPr>
        <p:grpSpPr bwMode="auto">
          <a:xfrm>
            <a:off x="4343400" y="4343400"/>
            <a:ext cx="814387" cy="701675"/>
            <a:chOff x="2923" y="3345"/>
            <a:chExt cx="513" cy="442"/>
          </a:xfrm>
        </p:grpSpPr>
        <p:sp>
          <p:nvSpPr>
            <p:cNvPr id="233" name="Rectangle 239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4" name="Rectangle 240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" name="Text Box 241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endParaRPr lang="en-US" sz="1000" dirty="0">
                <a:latin typeface="Arial" pitchFamily="34" charset="0"/>
              </a:endParaRPr>
            </a:p>
            <a:p>
              <a:pPr algn="ctr" eaLnBrk="0" hangingPunct="0"/>
              <a:r>
                <a:rPr lang="en-US" sz="1000" dirty="0">
                  <a:latin typeface="Arial" pitchFamily="34" charset="0"/>
                </a:rPr>
                <a:t>network</a:t>
              </a:r>
            </a:p>
            <a:p>
              <a:pPr algn="ctr" eaLnBrk="0" hangingPunct="0"/>
              <a:r>
                <a:rPr lang="en-US" sz="1000" dirty="0">
                  <a:latin typeface="Arial" pitchFamily="34" charset="0"/>
                </a:rPr>
                <a:t>data link</a:t>
              </a:r>
            </a:p>
            <a:p>
              <a:pPr algn="ctr" eaLnBrk="0" hangingPunct="0"/>
              <a:r>
                <a:rPr lang="en-US" sz="1000" dirty="0">
                  <a:latin typeface="Arial" pitchFamily="34" charset="0"/>
                </a:rPr>
                <a:t>physical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236" name="Line 242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" name="Line 243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" name="Group 244"/>
          <p:cNvGrpSpPr>
            <a:grpSpLocks/>
          </p:cNvGrpSpPr>
          <p:nvPr/>
        </p:nvGrpSpPr>
        <p:grpSpPr bwMode="auto">
          <a:xfrm>
            <a:off x="4724400" y="3657600"/>
            <a:ext cx="814387" cy="701675"/>
            <a:chOff x="2923" y="3345"/>
            <a:chExt cx="513" cy="442"/>
          </a:xfrm>
        </p:grpSpPr>
        <p:sp>
          <p:nvSpPr>
            <p:cNvPr id="239" name="Rectangle 245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" name="Rectangle 246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" name="Text Box 247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endParaRPr lang="en-US" sz="1000" dirty="0">
                <a:latin typeface="Arial" pitchFamily="34" charset="0"/>
              </a:endParaRPr>
            </a:p>
            <a:p>
              <a:pPr algn="ctr" eaLnBrk="0" hangingPunct="0"/>
              <a:r>
                <a:rPr lang="en-US" sz="1000" dirty="0">
                  <a:latin typeface="Arial" pitchFamily="34" charset="0"/>
                </a:rPr>
                <a:t>network</a:t>
              </a:r>
            </a:p>
            <a:p>
              <a:pPr algn="ctr" eaLnBrk="0" hangingPunct="0"/>
              <a:r>
                <a:rPr lang="en-US" sz="1000" dirty="0">
                  <a:latin typeface="Arial" pitchFamily="34" charset="0"/>
                </a:rPr>
                <a:t>data link</a:t>
              </a:r>
            </a:p>
            <a:p>
              <a:pPr algn="ctr" eaLnBrk="0" hangingPunct="0"/>
              <a:r>
                <a:rPr lang="en-US" sz="1000" dirty="0">
                  <a:latin typeface="Arial" pitchFamily="34" charset="0"/>
                </a:rPr>
                <a:t>physical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242" name="Line 248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3" name="Line 249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" name="Group 250"/>
          <p:cNvGrpSpPr>
            <a:grpSpLocks/>
          </p:cNvGrpSpPr>
          <p:nvPr/>
        </p:nvGrpSpPr>
        <p:grpSpPr bwMode="auto">
          <a:xfrm>
            <a:off x="2362200" y="2514600"/>
            <a:ext cx="814387" cy="701675"/>
            <a:chOff x="2923" y="3345"/>
            <a:chExt cx="513" cy="442"/>
          </a:xfrm>
        </p:grpSpPr>
        <p:sp>
          <p:nvSpPr>
            <p:cNvPr id="245" name="Rectangle 251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" name="Rectangle 252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" name="Text Box 253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endParaRPr lang="en-US" sz="1000" dirty="0">
                <a:latin typeface="Arial" pitchFamily="34" charset="0"/>
              </a:endParaRPr>
            </a:p>
            <a:p>
              <a:pPr algn="ctr" eaLnBrk="0" hangingPunct="0"/>
              <a:r>
                <a:rPr lang="en-US" sz="1000" dirty="0">
                  <a:latin typeface="Arial" pitchFamily="34" charset="0"/>
                </a:rPr>
                <a:t>network</a:t>
              </a:r>
            </a:p>
            <a:p>
              <a:pPr algn="ctr" eaLnBrk="0" hangingPunct="0"/>
              <a:r>
                <a:rPr lang="en-US" sz="1000" dirty="0">
                  <a:latin typeface="Arial" pitchFamily="34" charset="0"/>
                </a:rPr>
                <a:t>data link</a:t>
              </a:r>
            </a:p>
            <a:p>
              <a:pPr algn="ctr" eaLnBrk="0" hangingPunct="0"/>
              <a:r>
                <a:rPr lang="en-US" sz="1000" dirty="0">
                  <a:latin typeface="Arial" pitchFamily="34" charset="0"/>
                </a:rPr>
                <a:t>physical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248" name="Line 254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" name="Line 255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7" name="Group 256"/>
          <p:cNvGrpSpPr>
            <a:grpSpLocks/>
          </p:cNvGrpSpPr>
          <p:nvPr/>
        </p:nvGrpSpPr>
        <p:grpSpPr bwMode="auto">
          <a:xfrm>
            <a:off x="3352800" y="2362200"/>
            <a:ext cx="814387" cy="701675"/>
            <a:chOff x="2923" y="3345"/>
            <a:chExt cx="513" cy="442"/>
          </a:xfrm>
        </p:grpSpPr>
        <p:sp>
          <p:nvSpPr>
            <p:cNvPr id="251" name="Rectangle 257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2" name="Rectangle 258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3" name="Text Box 259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endParaRPr lang="en-US" sz="1000" dirty="0">
                <a:latin typeface="Arial" pitchFamily="34" charset="0"/>
              </a:endParaRPr>
            </a:p>
            <a:p>
              <a:pPr algn="ctr" eaLnBrk="0" hangingPunct="0"/>
              <a:r>
                <a:rPr lang="en-US" sz="1000" dirty="0">
                  <a:latin typeface="Arial" pitchFamily="34" charset="0"/>
                </a:rPr>
                <a:t>network</a:t>
              </a:r>
            </a:p>
            <a:p>
              <a:pPr algn="ctr" eaLnBrk="0" hangingPunct="0"/>
              <a:r>
                <a:rPr lang="en-US" sz="1000" dirty="0">
                  <a:latin typeface="Arial" pitchFamily="34" charset="0"/>
                </a:rPr>
                <a:t>data link</a:t>
              </a:r>
            </a:p>
            <a:p>
              <a:pPr algn="ctr" eaLnBrk="0" hangingPunct="0"/>
              <a:r>
                <a:rPr lang="en-US" sz="1000" dirty="0">
                  <a:latin typeface="Arial" pitchFamily="34" charset="0"/>
                </a:rPr>
                <a:t>physical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254" name="Line 260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5" name="Line 261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7" name="Group 262"/>
          <p:cNvGrpSpPr>
            <a:grpSpLocks/>
          </p:cNvGrpSpPr>
          <p:nvPr/>
        </p:nvGrpSpPr>
        <p:grpSpPr bwMode="auto">
          <a:xfrm>
            <a:off x="3886200" y="3124200"/>
            <a:ext cx="814387" cy="701675"/>
            <a:chOff x="2923" y="3345"/>
            <a:chExt cx="513" cy="442"/>
          </a:xfrm>
        </p:grpSpPr>
        <p:sp>
          <p:nvSpPr>
            <p:cNvPr id="257" name="Rectangle 263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" name="Rectangle 264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" name="Text Box 265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endParaRPr lang="en-US" sz="1000">
                <a:latin typeface="Arial" pitchFamily="34" charset="0"/>
              </a:endParaRPr>
            </a:p>
            <a:p>
              <a:pPr algn="ctr" eaLnBrk="0" hangingPunct="0"/>
              <a:r>
                <a:rPr lang="en-US" sz="1000">
                  <a:latin typeface="Arial" pitchFamily="34" charset="0"/>
                </a:rPr>
                <a:t>network</a:t>
              </a:r>
            </a:p>
            <a:p>
              <a:pPr algn="ctr" eaLnBrk="0" hangingPunct="0"/>
              <a:r>
                <a:rPr lang="en-US" sz="1000">
                  <a:latin typeface="Arial" pitchFamily="34" charset="0"/>
                </a:rPr>
                <a:t>data link</a:t>
              </a:r>
            </a:p>
            <a:p>
              <a:pPr algn="ctr" eaLnBrk="0" hangingPunct="0"/>
              <a:r>
                <a:rPr lang="en-US" sz="1000">
                  <a:latin typeface="Arial" pitchFamily="34" charset="0"/>
                </a:rPr>
                <a:t>physical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260" name="Line 266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" name="Line 267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6" name="Group 268"/>
          <p:cNvGrpSpPr>
            <a:grpSpLocks/>
          </p:cNvGrpSpPr>
          <p:nvPr/>
        </p:nvGrpSpPr>
        <p:grpSpPr bwMode="auto">
          <a:xfrm rot="2937887">
            <a:off x="1267235" y="4247075"/>
            <a:ext cx="3781425" cy="434975"/>
            <a:chOff x="2937" y="3579"/>
            <a:chExt cx="2382" cy="274"/>
          </a:xfrm>
        </p:grpSpPr>
        <p:sp>
          <p:nvSpPr>
            <p:cNvPr id="263" name="Rectangle 269"/>
            <p:cNvSpPr>
              <a:spLocks noChangeArrowheads="1"/>
            </p:cNvSpPr>
            <p:nvPr/>
          </p:nvSpPr>
          <p:spPr bwMode="auto">
            <a:xfrm>
              <a:off x="3168" y="3630"/>
              <a:ext cx="1920" cy="174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" name="Text Box 270"/>
            <p:cNvSpPr txBox="1">
              <a:spLocks noChangeArrowheads="1"/>
            </p:cNvSpPr>
            <p:nvPr/>
          </p:nvSpPr>
          <p:spPr bwMode="auto">
            <a:xfrm>
              <a:off x="3382" y="3616"/>
              <a:ext cx="153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 dirty="0">
                  <a:solidFill>
                    <a:schemeClr val="bg1"/>
                  </a:solidFill>
                  <a:latin typeface="Arial" pitchFamily="34" charset="0"/>
                </a:rPr>
                <a:t>logical end-end transport</a:t>
              </a:r>
              <a:endParaRPr lang="en-US" sz="1600" dirty="0">
                <a:latin typeface="Arial" pitchFamily="34" charset="0"/>
              </a:endParaRPr>
            </a:p>
          </p:txBody>
        </p:sp>
        <p:sp>
          <p:nvSpPr>
            <p:cNvPr id="265" name="Freeform 271"/>
            <p:cNvSpPr>
              <a:spLocks/>
            </p:cNvSpPr>
            <p:nvPr/>
          </p:nvSpPr>
          <p:spPr bwMode="auto">
            <a:xfrm>
              <a:off x="2937" y="357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2"/>
                <a:gd name="T13" fmla="*/ 0 h 264"/>
                <a:gd name="T14" fmla="*/ 282 w 282"/>
                <a:gd name="T15" fmla="*/ 264 h 2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" name="Freeform 272"/>
            <p:cNvSpPr>
              <a:spLocks/>
            </p:cNvSpPr>
            <p:nvPr/>
          </p:nvSpPr>
          <p:spPr bwMode="auto">
            <a:xfrm flipH="1">
              <a:off x="5037" y="358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2"/>
                <a:gd name="T13" fmla="*/ 0 h 264"/>
                <a:gd name="T14" fmla="*/ 282 w 282"/>
                <a:gd name="T15" fmla="*/ 264 h 2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7" name="Rectangle 323"/>
          <p:cNvSpPr>
            <a:spLocks noChangeArrowheads="1"/>
          </p:cNvSpPr>
          <p:nvPr/>
        </p:nvSpPr>
        <p:spPr bwMode="auto">
          <a:xfrm>
            <a:off x="1262473" y="2169038"/>
            <a:ext cx="676275" cy="776287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8" name="Rectangle 324"/>
          <p:cNvSpPr>
            <a:spLocks noChangeArrowheads="1"/>
          </p:cNvSpPr>
          <p:nvPr/>
        </p:nvSpPr>
        <p:spPr bwMode="auto">
          <a:xfrm>
            <a:off x="1229135" y="2202375"/>
            <a:ext cx="690563" cy="800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9" name="Rectangle 325"/>
          <p:cNvSpPr>
            <a:spLocks noChangeArrowheads="1"/>
          </p:cNvSpPr>
          <p:nvPr/>
        </p:nvSpPr>
        <p:spPr bwMode="auto">
          <a:xfrm>
            <a:off x="1249773" y="2221425"/>
            <a:ext cx="676275" cy="17145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0" name="Text Box 326"/>
          <p:cNvSpPr txBox="1">
            <a:spLocks noChangeArrowheads="1"/>
          </p:cNvSpPr>
          <p:nvPr/>
        </p:nvSpPr>
        <p:spPr bwMode="auto">
          <a:xfrm>
            <a:off x="1187860" y="2164275"/>
            <a:ext cx="814388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000">
                <a:latin typeface="Arial" pitchFamily="34" charset="0"/>
              </a:rPr>
              <a:t>application</a:t>
            </a:r>
          </a:p>
          <a:p>
            <a:pPr algn="ctr" eaLnBrk="0" hangingPunct="0"/>
            <a:r>
              <a:rPr lang="en-US" sz="1000">
                <a:latin typeface="Arial" pitchFamily="34" charset="0"/>
              </a:rPr>
              <a:t>transport</a:t>
            </a:r>
          </a:p>
          <a:p>
            <a:pPr algn="ctr" eaLnBrk="0" hangingPunct="0"/>
            <a:r>
              <a:rPr lang="en-US" sz="1000">
                <a:latin typeface="Arial" pitchFamily="34" charset="0"/>
              </a:rPr>
              <a:t>network</a:t>
            </a:r>
          </a:p>
          <a:p>
            <a:pPr algn="ctr" eaLnBrk="0" hangingPunct="0"/>
            <a:r>
              <a:rPr lang="en-US" sz="1000">
                <a:latin typeface="Arial" pitchFamily="34" charset="0"/>
              </a:rPr>
              <a:t>data link</a:t>
            </a:r>
          </a:p>
          <a:p>
            <a:pPr algn="ctr" eaLnBrk="0" hangingPunct="0"/>
            <a:r>
              <a:rPr lang="en-US" sz="1000">
                <a:latin typeface="Arial" pitchFamily="34" charset="0"/>
              </a:rPr>
              <a:t>physical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271" name="Line 327"/>
          <p:cNvSpPr>
            <a:spLocks noChangeShapeType="1"/>
          </p:cNvSpPr>
          <p:nvPr/>
        </p:nvSpPr>
        <p:spPr bwMode="auto">
          <a:xfrm>
            <a:off x="1229135" y="2535750"/>
            <a:ext cx="690563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2" name="Line 328"/>
          <p:cNvSpPr>
            <a:spLocks noChangeShapeType="1"/>
          </p:cNvSpPr>
          <p:nvPr/>
        </p:nvSpPr>
        <p:spPr bwMode="auto">
          <a:xfrm>
            <a:off x="1238660" y="2673863"/>
            <a:ext cx="690563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3" name="Line 329"/>
          <p:cNvSpPr>
            <a:spLocks noChangeShapeType="1"/>
          </p:cNvSpPr>
          <p:nvPr/>
        </p:nvSpPr>
        <p:spPr bwMode="auto">
          <a:xfrm>
            <a:off x="1238660" y="2811975"/>
            <a:ext cx="690563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4" name="Line 330"/>
          <p:cNvSpPr>
            <a:spLocks noChangeShapeType="1"/>
          </p:cNvSpPr>
          <p:nvPr/>
        </p:nvSpPr>
        <p:spPr bwMode="auto">
          <a:xfrm flipV="1">
            <a:off x="1240248" y="2386525"/>
            <a:ext cx="688975" cy="6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5" name="Rectangle 334"/>
          <p:cNvSpPr>
            <a:spLocks noChangeArrowheads="1"/>
          </p:cNvSpPr>
          <p:nvPr/>
        </p:nvSpPr>
        <p:spPr bwMode="auto">
          <a:xfrm>
            <a:off x="4640673" y="5774250"/>
            <a:ext cx="676275" cy="776288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" name="Rectangle 335"/>
          <p:cNvSpPr>
            <a:spLocks noChangeArrowheads="1"/>
          </p:cNvSpPr>
          <p:nvPr/>
        </p:nvSpPr>
        <p:spPr bwMode="auto">
          <a:xfrm>
            <a:off x="4607335" y="5807588"/>
            <a:ext cx="690563" cy="800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" name="Rectangle 336"/>
          <p:cNvSpPr>
            <a:spLocks noChangeArrowheads="1"/>
          </p:cNvSpPr>
          <p:nvPr/>
        </p:nvSpPr>
        <p:spPr bwMode="auto">
          <a:xfrm>
            <a:off x="4627973" y="6412425"/>
            <a:ext cx="676275" cy="17145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8" name="Text Box 337"/>
          <p:cNvSpPr txBox="1">
            <a:spLocks noChangeArrowheads="1"/>
          </p:cNvSpPr>
          <p:nvPr/>
        </p:nvSpPr>
        <p:spPr bwMode="auto">
          <a:xfrm>
            <a:off x="4564473" y="5769488"/>
            <a:ext cx="814387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000">
                <a:latin typeface="Arial" pitchFamily="34" charset="0"/>
              </a:rPr>
              <a:t>application</a:t>
            </a:r>
          </a:p>
          <a:p>
            <a:pPr algn="ctr" eaLnBrk="0" hangingPunct="0"/>
            <a:r>
              <a:rPr lang="en-US" sz="1000">
                <a:latin typeface="Arial" pitchFamily="34" charset="0"/>
              </a:rPr>
              <a:t>transport</a:t>
            </a:r>
          </a:p>
          <a:p>
            <a:pPr algn="ctr" eaLnBrk="0" hangingPunct="0"/>
            <a:r>
              <a:rPr lang="en-US" sz="1000">
                <a:latin typeface="Arial" pitchFamily="34" charset="0"/>
              </a:rPr>
              <a:t>network</a:t>
            </a:r>
          </a:p>
          <a:p>
            <a:pPr algn="ctr" eaLnBrk="0" hangingPunct="0"/>
            <a:r>
              <a:rPr lang="en-US" sz="1000">
                <a:latin typeface="Arial" pitchFamily="34" charset="0"/>
              </a:rPr>
              <a:t>data link</a:t>
            </a:r>
          </a:p>
          <a:p>
            <a:pPr algn="ctr" eaLnBrk="0" hangingPunct="0"/>
            <a:r>
              <a:rPr lang="en-US" sz="1000">
                <a:latin typeface="Arial" pitchFamily="34" charset="0"/>
              </a:rPr>
              <a:t>physical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279" name="Line 338"/>
          <p:cNvSpPr>
            <a:spLocks noChangeShapeType="1"/>
          </p:cNvSpPr>
          <p:nvPr/>
        </p:nvSpPr>
        <p:spPr bwMode="auto">
          <a:xfrm>
            <a:off x="4607335" y="6140963"/>
            <a:ext cx="690563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0" name="Line 339"/>
          <p:cNvSpPr>
            <a:spLocks noChangeShapeType="1"/>
          </p:cNvSpPr>
          <p:nvPr/>
        </p:nvSpPr>
        <p:spPr bwMode="auto">
          <a:xfrm>
            <a:off x="4616860" y="6279075"/>
            <a:ext cx="690563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1" name="Line 340"/>
          <p:cNvSpPr>
            <a:spLocks noChangeShapeType="1"/>
          </p:cNvSpPr>
          <p:nvPr/>
        </p:nvSpPr>
        <p:spPr bwMode="auto">
          <a:xfrm>
            <a:off x="4616860" y="6417188"/>
            <a:ext cx="690563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2" name="Line 341"/>
          <p:cNvSpPr>
            <a:spLocks noChangeShapeType="1"/>
          </p:cNvSpPr>
          <p:nvPr/>
        </p:nvSpPr>
        <p:spPr bwMode="auto">
          <a:xfrm flipV="1">
            <a:off x="4618448" y="5991738"/>
            <a:ext cx="688975" cy="6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" name="Group 273"/>
          <p:cNvGrpSpPr>
            <a:grpSpLocks/>
          </p:cNvGrpSpPr>
          <p:nvPr/>
        </p:nvGrpSpPr>
        <p:grpSpPr bwMode="auto">
          <a:xfrm>
            <a:off x="1187860" y="2148400"/>
            <a:ext cx="814388" cy="854075"/>
            <a:chOff x="4180" y="744"/>
            <a:chExt cx="513" cy="538"/>
          </a:xfrm>
        </p:grpSpPr>
        <p:sp>
          <p:nvSpPr>
            <p:cNvPr id="284" name="Rectangle 274"/>
            <p:cNvSpPr>
              <a:spLocks noChangeArrowheads="1"/>
            </p:cNvSpPr>
            <p:nvPr/>
          </p:nvSpPr>
          <p:spPr bwMode="auto">
            <a:xfrm>
              <a:off x="4242" y="747"/>
              <a:ext cx="426" cy="4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" name="Rectangle 275"/>
            <p:cNvSpPr>
              <a:spLocks noChangeArrowheads="1"/>
            </p:cNvSpPr>
            <p:nvPr/>
          </p:nvSpPr>
          <p:spPr bwMode="auto">
            <a:xfrm>
              <a:off x="4221" y="762"/>
              <a:ext cx="435" cy="5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" name="Rectangle 276"/>
            <p:cNvSpPr>
              <a:spLocks noChangeArrowheads="1"/>
            </p:cNvSpPr>
            <p:nvPr/>
          </p:nvSpPr>
          <p:spPr bwMode="auto">
            <a:xfrm>
              <a:off x="4224" y="873"/>
              <a:ext cx="426" cy="10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" name="Text Box 277"/>
            <p:cNvSpPr txBox="1">
              <a:spLocks noChangeArrowheads="1"/>
            </p:cNvSpPr>
            <p:nvPr/>
          </p:nvSpPr>
          <p:spPr bwMode="auto">
            <a:xfrm>
              <a:off x="4180" y="744"/>
              <a:ext cx="513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1000" dirty="0">
                  <a:latin typeface="Arial" pitchFamily="34" charset="0"/>
                </a:rPr>
                <a:t>application</a:t>
              </a:r>
            </a:p>
            <a:p>
              <a:pPr algn="ctr" eaLnBrk="0" hangingPunct="0"/>
              <a:r>
                <a:rPr lang="en-US" sz="1000" dirty="0">
                  <a:solidFill>
                    <a:schemeClr val="bg1"/>
                  </a:solidFill>
                  <a:latin typeface="Arial" pitchFamily="34" charset="0"/>
                </a:rPr>
                <a:t>transport</a:t>
              </a:r>
              <a:endParaRPr lang="en-US" sz="1000" dirty="0">
                <a:latin typeface="Arial" pitchFamily="34" charset="0"/>
              </a:endParaRPr>
            </a:p>
            <a:p>
              <a:pPr algn="ctr" eaLnBrk="0" hangingPunct="0"/>
              <a:r>
                <a:rPr lang="en-US" sz="1000" dirty="0">
                  <a:latin typeface="Arial" pitchFamily="34" charset="0"/>
                </a:rPr>
                <a:t>network</a:t>
              </a:r>
            </a:p>
            <a:p>
              <a:pPr algn="ctr" eaLnBrk="0" hangingPunct="0"/>
              <a:r>
                <a:rPr lang="en-US" sz="1000" dirty="0">
                  <a:latin typeface="Arial" pitchFamily="34" charset="0"/>
                </a:rPr>
                <a:t>data link</a:t>
              </a:r>
            </a:p>
            <a:p>
              <a:pPr algn="ctr" eaLnBrk="0" hangingPunct="0"/>
              <a:r>
                <a:rPr lang="en-US" sz="1000" dirty="0">
                  <a:latin typeface="Arial" pitchFamily="34" charset="0"/>
                </a:rPr>
                <a:t>physical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288" name="Line 278"/>
            <p:cNvSpPr>
              <a:spLocks noChangeShapeType="1"/>
            </p:cNvSpPr>
            <p:nvPr/>
          </p:nvSpPr>
          <p:spPr bwMode="auto">
            <a:xfrm>
              <a:off x="4221" y="978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9" name="Line 279"/>
            <p:cNvSpPr>
              <a:spLocks noChangeShapeType="1"/>
            </p:cNvSpPr>
            <p:nvPr/>
          </p:nvSpPr>
          <p:spPr bwMode="auto">
            <a:xfrm>
              <a:off x="4227" y="1065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0" name="Line 280"/>
            <p:cNvSpPr>
              <a:spLocks noChangeShapeType="1"/>
            </p:cNvSpPr>
            <p:nvPr/>
          </p:nvSpPr>
          <p:spPr bwMode="auto">
            <a:xfrm>
              <a:off x="4227" y="1152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9" name="Group 333"/>
          <p:cNvGrpSpPr>
            <a:grpSpLocks/>
          </p:cNvGrpSpPr>
          <p:nvPr/>
        </p:nvGrpSpPr>
        <p:grpSpPr bwMode="auto">
          <a:xfrm>
            <a:off x="4540660" y="5745675"/>
            <a:ext cx="814388" cy="854075"/>
            <a:chOff x="4560" y="3216"/>
            <a:chExt cx="513" cy="538"/>
          </a:xfrm>
        </p:grpSpPr>
        <p:sp>
          <p:nvSpPr>
            <p:cNvPr id="292" name="Rectangle 231"/>
            <p:cNvSpPr>
              <a:spLocks noChangeArrowheads="1"/>
            </p:cNvSpPr>
            <p:nvPr/>
          </p:nvSpPr>
          <p:spPr bwMode="auto">
            <a:xfrm>
              <a:off x="4622" y="3219"/>
              <a:ext cx="426" cy="4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3" name="Rectangle 232"/>
            <p:cNvSpPr>
              <a:spLocks noChangeArrowheads="1"/>
            </p:cNvSpPr>
            <p:nvPr/>
          </p:nvSpPr>
          <p:spPr bwMode="auto">
            <a:xfrm>
              <a:off x="4601" y="3234"/>
              <a:ext cx="435" cy="5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" name="Rectangle 233"/>
            <p:cNvSpPr>
              <a:spLocks noChangeArrowheads="1"/>
            </p:cNvSpPr>
            <p:nvPr/>
          </p:nvSpPr>
          <p:spPr bwMode="auto">
            <a:xfrm>
              <a:off x="4604" y="3345"/>
              <a:ext cx="426" cy="10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5" name="Text Box 234"/>
            <p:cNvSpPr txBox="1">
              <a:spLocks noChangeArrowheads="1"/>
            </p:cNvSpPr>
            <p:nvPr/>
          </p:nvSpPr>
          <p:spPr bwMode="auto">
            <a:xfrm>
              <a:off x="4560" y="3216"/>
              <a:ext cx="513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1000" dirty="0">
                  <a:latin typeface="Arial" pitchFamily="34" charset="0"/>
                </a:rPr>
                <a:t>application</a:t>
              </a:r>
            </a:p>
            <a:p>
              <a:pPr algn="ctr" eaLnBrk="0" hangingPunct="0"/>
              <a:r>
                <a:rPr lang="en-US" sz="1000" dirty="0">
                  <a:latin typeface="Arial" pitchFamily="34" charset="0"/>
                </a:rPr>
                <a:t>transport</a:t>
              </a:r>
            </a:p>
            <a:p>
              <a:pPr algn="ctr" eaLnBrk="0" hangingPunct="0"/>
              <a:r>
                <a:rPr lang="en-US" sz="1000" dirty="0">
                  <a:latin typeface="Arial" pitchFamily="34" charset="0"/>
                </a:rPr>
                <a:t>network</a:t>
              </a:r>
            </a:p>
            <a:p>
              <a:pPr algn="ctr" eaLnBrk="0" hangingPunct="0"/>
              <a:r>
                <a:rPr lang="en-US" sz="1000" dirty="0">
                  <a:latin typeface="Arial" pitchFamily="34" charset="0"/>
                </a:rPr>
                <a:t>data link</a:t>
              </a:r>
            </a:p>
            <a:p>
              <a:pPr algn="ctr" eaLnBrk="0" hangingPunct="0"/>
              <a:r>
                <a:rPr lang="en-US" sz="1000" dirty="0">
                  <a:latin typeface="Arial" pitchFamily="34" charset="0"/>
                </a:rPr>
                <a:t>physical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296" name="Line 235"/>
            <p:cNvSpPr>
              <a:spLocks noChangeShapeType="1"/>
            </p:cNvSpPr>
            <p:nvPr/>
          </p:nvSpPr>
          <p:spPr bwMode="auto">
            <a:xfrm>
              <a:off x="4601" y="3450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" name="Line 236"/>
            <p:cNvSpPr>
              <a:spLocks noChangeShapeType="1"/>
            </p:cNvSpPr>
            <p:nvPr/>
          </p:nvSpPr>
          <p:spPr bwMode="auto">
            <a:xfrm>
              <a:off x="4607" y="353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" name="Line 237"/>
            <p:cNvSpPr>
              <a:spLocks noChangeShapeType="1"/>
            </p:cNvSpPr>
            <p:nvPr/>
          </p:nvSpPr>
          <p:spPr bwMode="auto">
            <a:xfrm>
              <a:off x="4607" y="3624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2" name="Group 213"/>
          <p:cNvGrpSpPr/>
          <p:nvPr/>
        </p:nvGrpSpPr>
        <p:grpSpPr>
          <a:xfrm>
            <a:off x="2514600" y="3424671"/>
            <a:ext cx="501650" cy="232929"/>
            <a:chOff x="4038600" y="4747086"/>
            <a:chExt cx="501650" cy="232929"/>
          </a:xfrm>
        </p:grpSpPr>
        <p:sp>
          <p:nvSpPr>
            <p:cNvPr id="300" name="Oval 8"/>
            <p:cNvSpPr>
              <a:spLocks noChangeArrowheads="1"/>
            </p:cNvSpPr>
            <p:nvPr/>
          </p:nvSpPr>
          <p:spPr bwMode="auto">
            <a:xfrm>
              <a:off x="4042780" y="4850906"/>
              <a:ext cx="497470" cy="12910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1" name="Line 9"/>
            <p:cNvSpPr>
              <a:spLocks noChangeShapeType="1"/>
            </p:cNvSpPr>
            <p:nvPr/>
          </p:nvSpPr>
          <p:spPr bwMode="auto">
            <a:xfrm>
              <a:off x="404278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2" name="Line 10"/>
            <p:cNvSpPr>
              <a:spLocks noChangeShapeType="1"/>
            </p:cNvSpPr>
            <p:nvPr/>
          </p:nvSpPr>
          <p:spPr bwMode="auto">
            <a:xfrm>
              <a:off x="454025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3" name="Rectangle 11"/>
            <p:cNvSpPr>
              <a:spLocks noChangeArrowheads="1"/>
            </p:cNvSpPr>
            <p:nvPr/>
          </p:nvSpPr>
          <p:spPr bwMode="auto">
            <a:xfrm>
              <a:off x="4042780" y="4840258"/>
              <a:ext cx="493289" cy="78530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04" name="Oval 12"/>
            <p:cNvSpPr>
              <a:spLocks noChangeArrowheads="1"/>
            </p:cNvSpPr>
            <p:nvPr/>
          </p:nvSpPr>
          <p:spPr bwMode="auto">
            <a:xfrm>
              <a:off x="4038600" y="4747086"/>
              <a:ext cx="497470" cy="15040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5" name="Group 13"/>
            <p:cNvGrpSpPr>
              <a:grpSpLocks/>
            </p:cNvGrpSpPr>
            <p:nvPr/>
          </p:nvGrpSpPr>
          <p:grpSpPr bwMode="auto">
            <a:xfrm>
              <a:off x="4174369" y="4811571"/>
              <a:ext cx="245252" cy="65219"/>
              <a:chOff x="2848" y="848"/>
              <a:chExt cx="140" cy="98"/>
            </a:xfrm>
          </p:grpSpPr>
          <p:sp>
            <p:nvSpPr>
              <p:cNvPr id="310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1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2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9" name="Group 17"/>
            <p:cNvGrpSpPr>
              <a:grpSpLocks/>
            </p:cNvGrpSpPr>
            <p:nvPr/>
          </p:nvGrpSpPr>
          <p:grpSpPr bwMode="auto">
            <a:xfrm flipV="1">
              <a:off x="4174369" y="4800610"/>
              <a:ext cx="245252" cy="65219"/>
              <a:chOff x="2848" y="848"/>
              <a:chExt cx="140" cy="98"/>
            </a:xfrm>
          </p:grpSpPr>
          <p:sp>
            <p:nvSpPr>
              <p:cNvPr id="307" name="Line 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" name="Line 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" name="Line 2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8" name="Group 213"/>
          <p:cNvGrpSpPr/>
          <p:nvPr/>
        </p:nvGrpSpPr>
        <p:grpSpPr>
          <a:xfrm>
            <a:off x="3460750" y="3196071"/>
            <a:ext cx="501650" cy="232929"/>
            <a:chOff x="4038600" y="4747086"/>
            <a:chExt cx="501650" cy="232929"/>
          </a:xfrm>
        </p:grpSpPr>
        <p:sp>
          <p:nvSpPr>
            <p:cNvPr id="314" name="Oval 8"/>
            <p:cNvSpPr>
              <a:spLocks noChangeArrowheads="1"/>
            </p:cNvSpPr>
            <p:nvPr/>
          </p:nvSpPr>
          <p:spPr bwMode="auto">
            <a:xfrm>
              <a:off x="4042780" y="4850906"/>
              <a:ext cx="497470" cy="12910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" name="Line 9"/>
            <p:cNvSpPr>
              <a:spLocks noChangeShapeType="1"/>
            </p:cNvSpPr>
            <p:nvPr/>
          </p:nvSpPr>
          <p:spPr bwMode="auto">
            <a:xfrm>
              <a:off x="404278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" name="Line 10"/>
            <p:cNvSpPr>
              <a:spLocks noChangeShapeType="1"/>
            </p:cNvSpPr>
            <p:nvPr/>
          </p:nvSpPr>
          <p:spPr bwMode="auto">
            <a:xfrm>
              <a:off x="454025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" name="Rectangle 11"/>
            <p:cNvSpPr>
              <a:spLocks noChangeArrowheads="1"/>
            </p:cNvSpPr>
            <p:nvPr/>
          </p:nvSpPr>
          <p:spPr bwMode="auto">
            <a:xfrm>
              <a:off x="4042780" y="4840258"/>
              <a:ext cx="493289" cy="78530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18" name="Oval 12"/>
            <p:cNvSpPr>
              <a:spLocks noChangeArrowheads="1"/>
            </p:cNvSpPr>
            <p:nvPr/>
          </p:nvSpPr>
          <p:spPr bwMode="auto">
            <a:xfrm>
              <a:off x="4038600" y="4747086"/>
              <a:ext cx="497470" cy="15040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9" name="Group 13"/>
            <p:cNvGrpSpPr>
              <a:grpSpLocks/>
            </p:cNvGrpSpPr>
            <p:nvPr/>
          </p:nvGrpSpPr>
          <p:grpSpPr bwMode="auto">
            <a:xfrm>
              <a:off x="4174369" y="4811571"/>
              <a:ext cx="245252" cy="65219"/>
              <a:chOff x="2848" y="848"/>
              <a:chExt cx="140" cy="98"/>
            </a:xfrm>
          </p:grpSpPr>
          <p:sp>
            <p:nvSpPr>
              <p:cNvPr id="324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5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6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0" name="Group 17"/>
            <p:cNvGrpSpPr>
              <a:grpSpLocks/>
            </p:cNvGrpSpPr>
            <p:nvPr/>
          </p:nvGrpSpPr>
          <p:grpSpPr bwMode="auto">
            <a:xfrm flipV="1">
              <a:off x="4174369" y="4800610"/>
              <a:ext cx="245252" cy="65219"/>
              <a:chOff x="2848" y="848"/>
              <a:chExt cx="140" cy="98"/>
            </a:xfrm>
          </p:grpSpPr>
          <p:sp>
            <p:nvSpPr>
              <p:cNvPr id="321" name="Line 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2" name="Line 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3" name="Line 2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21" name="Group 213"/>
          <p:cNvGrpSpPr/>
          <p:nvPr/>
        </p:nvGrpSpPr>
        <p:grpSpPr>
          <a:xfrm>
            <a:off x="4419600" y="3352800"/>
            <a:ext cx="501650" cy="232929"/>
            <a:chOff x="4038600" y="4747086"/>
            <a:chExt cx="501650" cy="232929"/>
          </a:xfrm>
        </p:grpSpPr>
        <p:sp>
          <p:nvSpPr>
            <p:cNvPr id="328" name="Oval 8"/>
            <p:cNvSpPr>
              <a:spLocks noChangeArrowheads="1"/>
            </p:cNvSpPr>
            <p:nvPr/>
          </p:nvSpPr>
          <p:spPr bwMode="auto">
            <a:xfrm>
              <a:off x="4042780" y="4850906"/>
              <a:ext cx="497470" cy="12910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" name="Line 9"/>
            <p:cNvSpPr>
              <a:spLocks noChangeShapeType="1"/>
            </p:cNvSpPr>
            <p:nvPr/>
          </p:nvSpPr>
          <p:spPr bwMode="auto">
            <a:xfrm>
              <a:off x="404278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" name="Line 10"/>
            <p:cNvSpPr>
              <a:spLocks noChangeShapeType="1"/>
            </p:cNvSpPr>
            <p:nvPr/>
          </p:nvSpPr>
          <p:spPr bwMode="auto">
            <a:xfrm>
              <a:off x="454025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" name="Rectangle 11"/>
            <p:cNvSpPr>
              <a:spLocks noChangeArrowheads="1"/>
            </p:cNvSpPr>
            <p:nvPr/>
          </p:nvSpPr>
          <p:spPr bwMode="auto">
            <a:xfrm>
              <a:off x="4042780" y="4840258"/>
              <a:ext cx="493289" cy="78530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32" name="Oval 12"/>
            <p:cNvSpPr>
              <a:spLocks noChangeArrowheads="1"/>
            </p:cNvSpPr>
            <p:nvPr/>
          </p:nvSpPr>
          <p:spPr bwMode="auto">
            <a:xfrm>
              <a:off x="4038600" y="4747086"/>
              <a:ext cx="497470" cy="15040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2" name="Group 13"/>
            <p:cNvGrpSpPr>
              <a:grpSpLocks/>
            </p:cNvGrpSpPr>
            <p:nvPr/>
          </p:nvGrpSpPr>
          <p:grpSpPr bwMode="auto">
            <a:xfrm>
              <a:off x="4174369" y="4811571"/>
              <a:ext cx="245252" cy="65219"/>
              <a:chOff x="2848" y="848"/>
              <a:chExt cx="140" cy="98"/>
            </a:xfrm>
          </p:grpSpPr>
          <p:sp>
            <p:nvSpPr>
              <p:cNvPr id="338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0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3" name="Group 17"/>
            <p:cNvGrpSpPr>
              <a:grpSpLocks/>
            </p:cNvGrpSpPr>
            <p:nvPr/>
          </p:nvGrpSpPr>
          <p:grpSpPr bwMode="auto">
            <a:xfrm flipV="1">
              <a:off x="4174369" y="4800610"/>
              <a:ext cx="245252" cy="65219"/>
              <a:chOff x="2848" y="848"/>
              <a:chExt cx="140" cy="98"/>
            </a:xfrm>
          </p:grpSpPr>
          <p:sp>
            <p:nvSpPr>
              <p:cNvPr id="335" name="Line 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6" name="Line 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7" name="Line 2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24" name="Group 213"/>
          <p:cNvGrpSpPr/>
          <p:nvPr/>
        </p:nvGrpSpPr>
        <p:grpSpPr>
          <a:xfrm>
            <a:off x="3505200" y="3810000"/>
            <a:ext cx="501650" cy="232929"/>
            <a:chOff x="4038600" y="4747086"/>
            <a:chExt cx="501650" cy="232929"/>
          </a:xfrm>
        </p:grpSpPr>
        <p:sp>
          <p:nvSpPr>
            <p:cNvPr id="342" name="Oval 8"/>
            <p:cNvSpPr>
              <a:spLocks noChangeArrowheads="1"/>
            </p:cNvSpPr>
            <p:nvPr/>
          </p:nvSpPr>
          <p:spPr bwMode="auto">
            <a:xfrm>
              <a:off x="4042780" y="4850906"/>
              <a:ext cx="497470" cy="12910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3" name="Line 9"/>
            <p:cNvSpPr>
              <a:spLocks noChangeShapeType="1"/>
            </p:cNvSpPr>
            <p:nvPr/>
          </p:nvSpPr>
          <p:spPr bwMode="auto">
            <a:xfrm>
              <a:off x="404278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4" name="Line 10"/>
            <p:cNvSpPr>
              <a:spLocks noChangeShapeType="1"/>
            </p:cNvSpPr>
            <p:nvPr/>
          </p:nvSpPr>
          <p:spPr bwMode="auto">
            <a:xfrm>
              <a:off x="454025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" name="Rectangle 11"/>
            <p:cNvSpPr>
              <a:spLocks noChangeArrowheads="1"/>
            </p:cNvSpPr>
            <p:nvPr/>
          </p:nvSpPr>
          <p:spPr bwMode="auto">
            <a:xfrm>
              <a:off x="4042780" y="4840258"/>
              <a:ext cx="493289" cy="78530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46" name="Oval 12"/>
            <p:cNvSpPr>
              <a:spLocks noChangeArrowheads="1"/>
            </p:cNvSpPr>
            <p:nvPr/>
          </p:nvSpPr>
          <p:spPr bwMode="auto">
            <a:xfrm>
              <a:off x="4038600" y="4747086"/>
              <a:ext cx="497470" cy="15040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5" name="Group 13"/>
            <p:cNvGrpSpPr>
              <a:grpSpLocks/>
            </p:cNvGrpSpPr>
            <p:nvPr/>
          </p:nvGrpSpPr>
          <p:grpSpPr bwMode="auto">
            <a:xfrm>
              <a:off x="4174369" y="4811571"/>
              <a:ext cx="245252" cy="65219"/>
              <a:chOff x="2848" y="848"/>
              <a:chExt cx="140" cy="98"/>
            </a:xfrm>
          </p:grpSpPr>
          <p:sp>
            <p:nvSpPr>
              <p:cNvPr id="352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3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4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6" name="Group 17"/>
            <p:cNvGrpSpPr>
              <a:grpSpLocks/>
            </p:cNvGrpSpPr>
            <p:nvPr/>
          </p:nvGrpSpPr>
          <p:grpSpPr bwMode="auto">
            <a:xfrm flipV="1">
              <a:off x="4174369" y="4800610"/>
              <a:ext cx="245252" cy="65219"/>
              <a:chOff x="2848" y="848"/>
              <a:chExt cx="140" cy="98"/>
            </a:xfrm>
          </p:grpSpPr>
          <p:sp>
            <p:nvSpPr>
              <p:cNvPr id="349" name="Line 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0" name="Line 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1" name="Line 2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27" name="Group 213"/>
          <p:cNvGrpSpPr/>
          <p:nvPr/>
        </p:nvGrpSpPr>
        <p:grpSpPr>
          <a:xfrm>
            <a:off x="4267200" y="4267200"/>
            <a:ext cx="501650" cy="232929"/>
            <a:chOff x="4038600" y="4747086"/>
            <a:chExt cx="501650" cy="232929"/>
          </a:xfrm>
        </p:grpSpPr>
        <p:sp>
          <p:nvSpPr>
            <p:cNvPr id="356" name="Oval 8"/>
            <p:cNvSpPr>
              <a:spLocks noChangeArrowheads="1"/>
            </p:cNvSpPr>
            <p:nvPr/>
          </p:nvSpPr>
          <p:spPr bwMode="auto">
            <a:xfrm>
              <a:off x="4042780" y="4850906"/>
              <a:ext cx="497470" cy="12910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" name="Line 9"/>
            <p:cNvSpPr>
              <a:spLocks noChangeShapeType="1"/>
            </p:cNvSpPr>
            <p:nvPr/>
          </p:nvSpPr>
          <p:spPr bwMode="auto">
            <a:xfrm>
              <a:off x="404278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" name="Line 10"/>
            <p:cNvSpPr>
              <a:spLocks noChangeShapeType="1"/>
            </p:cNvSpPr>
            <p:nvPr/>
          </p:nvSpPr>
          <p:spPr bwMode="auto">
            <a:xfrm>
              <a:off x="454025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" name="Rectangle 11"/>
            <p:cNvSpPr>
              <a:spLocks noChangeArrowheads="1"/>
            </p:cNvSpPr>
            <p:nvPr/>
          </p:nvSpPr>
          <p:spPr bwMode="auto">
            <a:xfrm>
              <a:off x="4042780" y="4840258"/>
              <a:ext cx="493289" cy="78530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60" name="Oval 12"/>
            <p:cNvSpPr>
              <a:spLocks noChangeArrowheads="1"/>
            </p:cNvSpPr>
            <p:nvPr/>
          </p:nvSpPr>
          <p:spPr bwMode="auto">
            <a:xfrm>
              <a:off x="4038600" y="4747086"/>
              <a:ext cx="497470" cy="15040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24" name="Group 13"/>
            <p:cNvGrpSpPr>
              <a:grpSpLocks/>
            </p:cNvGrpSpPr>
            <p:nvPr/>
          </p:nvGrpSpPr>
          <p:grpSpPr bwMode="auto">
            <a:xfrm>
              <a:off x="4174369" y="4811571"/>
              <a:ext cx="245252" cy="65219"/>
              <a:chOff x="2848" y="848"/>
              <a:chExt cx="140" cy="98"/>
            </a:xfrm>
          </p:grpSpPr>
          <p:sp>
            <p:nvSpPr>
              <p:cNvPr id="366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25" name="Group 17"/>
            <p:cNvGrpSpPr>
              <a:grpSpLocks/>
            </p:cNvGrpSpPr>
            <p:nvPr/>
          </p:nvGrpSpPr>
          <p:grpSpPr bwMode="auto">
            <a:xfrm flipV="1">
              <a:off x="4174369" y="4800610"/>
              <a:ext cx="245252" cy="65219"/>
              <a:chOff x="2848" y="848"/>
              <a:chExt cx="140" cy="98"/>
            </a:xfrm>
          </p:grpSpPr>
          <p:sp>
            <p:nvSpPr>
              <p:cNvPr id="363" name="Line 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4" name="Line 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5" name="Line 2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26" name="Group 213"/>
          <p:cNvGrpSpPr/>
          <p:nvPr/>
        </p:nvGrpSpPr>
        <p:grpSpPr>
          <a:xfrm>
            <a:off x="2514600" y="4953000"/>
            <a:ext cx="501650" cy="232929"/>
            <a:chOff x="4038600" y="4747086"/>
            <a:chExt cx="501650" cy="232929"/>
          </a:xfrm>
        </p:grpSpPr>
        <p:sp>
          <p:nvSpPr>
            <p:cNvPr id="370" name="Oval 8"/>
            <p:cNvSpPr>
              <a:spLocks noChangeArrowheads="1"/>
            </p:cNvSpPr>
            <p:nvPr/>
          </p:nvSpPr>
          <p:spPr bwMode="auto">
            <a:xfrm>
              <a:off x="4042780" y="4850906"/>
              <a:ext cx="497470" cy="12910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" name="Line 9"/>
            <p:cNvSpPr>
              <a:spLocks noChangeShapeType="1"/>
            </p:cNvSpPr>
            <p:nvPr/>
          </p:nvSpPr>
          <p:spPr bwMode="auto">
            <a:xfrm>
              <a:off x="404278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" name="Line 10"/>
            <p:cNvSpPr>
              <a:spLocks noChangeShapeType="1"/>
            </p:cNvSpPr>
            <p:nvPr/>
          </p:nvSpPr>
          <p:spPr bwMode="auto">
            <a:xfrm>
              <a:off x="454025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" name="Rectangle 11"/>
            <p:cNvSpPr>
              <a:spLocks noChangeArrowheads="1"/>
            </p:cNvSpPr>
            <p:nvPr/>
          </p:nvSpPr>
          <p:spPr bwMode="auto">
            <a:xfrm>
              <a:off x="4042780" y="4840258"/>
              <a:ext cx="493289" cy="78530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74" name="Oval 12"/>
            <p:cNvSpPr>
              <a:spLocks noChangeArrowheads="1"/>
            </p:cNvSpPr>
            <p:nvPr/>
          </p:nvSpPr>
          <p:spPr bwMode="auto">
            <a:xfrm>
              <a:off x="4038600" y="4747086"/>
              <a:ext cx="497470" cy="15040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27" name="Group 13"/>
            <p:cNvGrpSpPr>
              <a:grpSpLocks/>
            </p:cNvGrpSpPr>
            <p:nvPr/>
          </p:nvGrpSpPr>
          <p:grpSpPr bwMode="auto">
            <a:xfrm>
              <a:off x="4174369" y="4811571"/>
              <a:ext cx="245252" cy="65219"/>
              <a:chOff x="2848" y="848"/>
              <a:chExt cx="140" cy="98"/>
            </a:xfrm>
          </p:grpSpPr>
          <p:sp>
            <p:nvSpPr>
              <p:cNvPr id="380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1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2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28" name="Group 17"/>
            <p:cNvGrpSpPr>
              <a:grpSpLocks/>
            </p:cNvGrpSpPr>
            <p:nvPr/>
          </p:nvGrpSpPr>
          <p:grpSpPr bwMode="auto">
            <a:xfrm flipV="1">
              <a:off x="4174369" y="4800610"/>
              <a:ext cx="245252" cy="65219"/>
              <a:chOff x="2848" y="848"/>
              <a:chExt cx="140" cy="98"/>
            </a:xfrm>
          </p:grpSpPr>
          <p:sp>
            <p:nvSpPr>
              <p:cNvPr id="377" name="Line 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8" name="Line 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" name="Line 2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29" name="Group 213"/>
          <p:cNvGrpSpPr/>
          <p:nvPr/>
        </p:nvGrpSpPr>
        <p:grpSpPr>
          <a:xfrm>
            <a:off x="3276600" y="5410200"/>
            <a:ext cx="501650" cy="232929"/>
            <a:chOff x="4038600" y="4747086"/>
            <a:chExt cx="501650" cy="232929"/>
          </a:xfrm>
        </p:grpSpPr>
        <p:sp>
          <p:nvSpPr>
            <p:cNvPr id="384" name="Oval 8"/>
            <p:cNvSpPr>
              <a:spLocks noChangeArrowheads="1"/>
            </p:cNvSpPr>
            <p:nvPr/>
          </p:nvSpPr>
          <p:spPr bwMode="auto">
            <a:xfrm>
              <a:off x="4042780" y="4850906"/>
              <a:ext cx="497470" cy="12910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5" name="Line 9"/>
            <p:cNvSpPr>
              <a:spLocks noChangeShapeType="1"/>
            </p:cNvSpPr>
            <p:nvPr/>
          </p:nvSpPr>
          <p:spPr bwMode="auto">
            <a:xfrm>
              <a:off x="404278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6" name="Line 10"/>
            <p:cNvSpPr>
              <a:spLocks noChangeShapeType="1"/>
            </p:cNvSpPr>
            <p:nvPr/>
          </p:nvSpPr>
          <p:spPr bwMode="auto">
            <a:xfrm>
              <a:off x="454025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7" name="Rectangle 11"/>
            <p:cNvSpPr>
              <a:spLocks noChangeArrowheads="1"/>
            </p:cNvSpPr>
            <p:nvPr/>
          </p:nvSpPr>
          <p:spPr bwMode="auto">
            <a:xfrm>
              <a:off x="4042780" y="4840258"/>
              <a:ext cx="493289" cy="78530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88" name="Oval 12"/>
            <p:cNvSpPr>
              <a:spLocks noChangeArrowheads="1"/>
            </p:cNvSpPr>
            <p:nvPr/>
          </p:nvSpPr>
          <p:spPr bwMode="auto">
            <a:xfrm>
              <a:off x="4038600" y="4747086"/>
              <a:ext cx="497470" cy="15040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30" name="Group 13"/>
            <p:cNvGrpSpPr>
              <a:grpSpLocks/>
            </p:cNvGrpSpPr>
            <p:nvPr/>
          </p:nvGrpSpPr>
          <p:grpSpPr bwMode="auto">
            <a:xfrm>
              <a:off x="4174369" y="4811571"/>
              <a:ext cx="245252" cy="65219"/>
              <a:chOff x="2848" y="848"/>
              <a:chExt cx="140" cy="98"/>
            </a:xfrm>
          </p:grpSpPr>
          <p:sp>
            <p:nvSpPr>
              <p:cNvPr id="394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5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6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2" name="Group 17"/>
            <p:cNvGrpSpPr>
              <a:grpSpLocks/>
            </p:cNvGrpSpPr>
            <p:nvPr/>
          </p:nvGrpSpPr>
          <p:grpSpPr bwMode="auto">
            <a:xfrm flipV="1">
              <a:off x="4174369" y="4800610"/>
              <a:ext cx="245252" cy="65219"/>
              <a:chOff x="2848" y="848"/>
              <a:chExt cx="140" cy="98"/>
            </a:xfrm>
          </p:grpSpPr>
          <p:sp>
            <p:nvSpPr>
              <p:cNvPr id="391" name="Line 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" name="Line 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" name="Line 2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38" name="Group 213"/>
          <p:cNvGrpSpPr/>
          <p:nvPr/>
        </p:nvGrpSpPr>
        <p:grpSpPr>
          <a:xfrm>
            <a:off x="3886200" y="4876800"/>
            <a:ext cx="501650" cy="232929"/>
            <a:chOff x="4038600" y="4747086"/>
            <a:chExt cx="501650" cy="232929"/>
          </a:xfrm>
        </p:grpSpPr>
        <p:sp>
          <p:nvSpPr>
            <p:cNvPr id="398" name="Oval 8"/>
            <p:cNvSpPr>
              <a:spLocks noChangeArrowheads="1"/>
            </p:cNvSpPr>
            <p:nvPr/>
          </p:nvSpPr>
          <p:spPr bwMode="auto">
            <a:xfrm>
              <a:off x="4042780" y="4850906"/>
              <a:ext cx="497470" cy="12910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" name="Line 9"/>
            <p:cNvSpPr>
              <a:spLocks noChangeShapeType="1"/>
            </p:cNvSpPr>
            <p:nvPr/>
          </p:nvSpPr>
          <p:spPr bwMode="auto">
            <a:xfrm>
              <a:off x="404278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" name="Line 10"/>
            <p:cNvSpPr>
              <a:spLocks noChangeShapeType="1"/>
            </p:cNvSpPr>
            <p:nvPr/>
          </p:nvSpPr>
          <p:spPr bwMode="auto">
            <a:xfrm>
              <a:off x="454025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" name="Rectangle 11"/>
            <p:cNvSpPr>
              <a:spLocks noChangeArrowheads="1"/>
            </p:cNvSpPr>
            <p:nvPr/>
          </p:nvSpPr>
          <p:spPr bwMode="auto">
            <a:xfrm>
              <a:off x="4042780" y="4840258"/>
              <a:ext cx="493289" cy="78530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02" name="Oval 12"/>
            <p:cNvSpPr>
              <a:spLocks noChangeArrowheads="1"/>
            </p:cNvSpPr>
            <p:nvPr/>
          </p:nvSpPr>
          <p:spPr bwMode="auto">
            <a:xfrm>
              <a:off x="4038600" y="4747086"/>
              <a:ext cx="497470" cy="15040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4" name="Group 13"/>
            <p:cNvGrpSpPr>
              <a:grpSpLocks/>
            </p:cNvGrpSpPr>
            <p:nvPr/>
          </p:nvGrpSpPr>
          <p:grpSpPr bwMode="auto">
            <a:xfrm>
              <a:off x="4174369" y="4811571"/>
              <a:ext cx="245252" cy="65219"/>
              <a:chOff x="2848" y="848"/>
              <a:chExt cx="140" cy="98"/>
            </a:xfrm>
          </p:grpSpPr>
          <p:sp>
            <p:nvSpPr>
              <p:cNvPr id="408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50" name="Group 17"/>
            <p:cNvGrpSpPr>
              <a:grpSpLocks/>
            </p:cNvGrpSpPr>
            <p:nvPr/>
          </p:nvGrpSpPr>
          <p:grpSpPr bwMode="auto">
            <a:xfrm flipV="1">
              <a:off x="4174369" y="4800610"/>
              <a:ext cx="245252" cy="65219"/>
              <a:chOff x="2848" y="848"/>
              <a:chExt cx="140" cy="98"/>
            </a:xfrm>
          </p:grpSpPr>
          <p:sp>
            <p:nvSpPr>
              <p:cNvPr id="405" name="Line 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" name="Line 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7" name="Line 2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12" name="Rectangle 233"/>
          <p:cNvSpPr>
            <a:spLocks noChangeArrowheads="1"/>
          </p:cNvSpPr>
          <p:nvPr/>
        </p:nvSpPr>
        <p:spPr bwMode="auto">
          <a:xfrm>
            <a:off x="2438400" y="3048000"/>
            <a:ext cx="676275" cy="171450"/>
          </a:xfrm>
          <a:prstGeom prst="rect">
            <a:avLst/>
          </a:prstGeom>
          <a:solidFill>
            <a:srgbClr val="FF0909">
              <a:alpha val="57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>
            <a:normAutofit fontScale="32500" lnSpcReduction="20000"/>
          </a:bodyPr>
          <a:lstStyle/>
          <a:p>
            <a:endParaRPr lang="en-US"/>
          </a:p>
        </p:txBody>
      </p:sp>
      <p:sp>
        <p:nvSpPr>
          <p:cNvPr id="415" name="Rectangle 233"/>
          <p:cNvSpPr>
            <a:spLocks noChangeArrowheads="1"/>
          </p:cNvSpPr>
          <p:nvPr/>
        </p:nvSpPr>
        <p:spPr bwMode="auto">
          <a:xfrm>
            <a:off x="3429000" y="2895600"/>
            <a:ext cx="676275" cy="171450"/>
          </a:xfrm>
          <a:prstGeom prst="rect">
            <a:avLst/>
          </a:prstGeom>
          <a:solidFill>
            <a:srgbClr val="FF0909">
              <a:alpha val="57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>
            <a:normAutofit fontScale="32500" lnSpcReduction="20000"/>
          </a:bodyPr>
          <a:lstStyle/>
          <a:p>
            <a:endParaRPr lang="en-US"/>
          </a:p>
        </p:txBody>
      </p:sp>
      <p:sp>
        <p:nvSpPr>
          <p:cNvPr id="416" name="Rectangle 233"/>
          <p:cNvSpPr>
            <a:spLocks noChangeArrowheads="1"/>
          </p:cNvSpPr>
          <p:nvPr/>
        </p:nvSpPr>
        <p:spPr bwMode="auto">
          <a:xfrm>
            <a:off x="3962400" y="3657600"/>
            <a:ext cx="676275" cy="171450"/>
          </a:xfrm>
          <a:prstGeom prst="rect">
            <a:avLst/>
          </a:prstGeom>
          <a:solidFill>
            <a:srgbClr val="FF0909">
              <a:alpha val="57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>
            <a:normAutofit fontScale="32500" lnSpcReduction="20000"/>
          </a:bodyPr>
          <a:lstStyle/>
          <a:p>
            <a:endParaRPr lang="en-US"/>
          </a:p>
        </p:txBody>
      </p:sp>
      <p:sp>
        <p:nvSpPr>
          <p:cNvPr id="417" name="Rectangle 233"/>
          <p:cNvSpPr>
            <a:spLocks noChangeArrowheads="1"/>
          </p:cNvSpPr>
          <p:nvPr/>
        </p:nvSpPr>
        <p:spPr bwMode="auto">
          <a:xfrm>
            <a:off x="4800600" y="4191000"/>
            <a:ext cx="676275" cy="171450"/>
          </a:xfrm>
          <a:prstGeom prst="rect">
            <a:avLst/>
          </a:prstGeom>
          <a:solidFill>
            <a:srgbClr val="FF0909">
              <a:alpha val="57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>
            <a:normAutofit fontScale="32500" lnSpcReduction="20000"/>
          </a:bodyPr>
          <a:lstStyle/>
          <a:p>
            <a:endParaRPr lang="en-US"/>
          </a:p>
        </p:txBody>
      </p:sp>
      <p:sp>
        <p:nvSpPr>
          <p:cNvPr id="418" name="Rectangle 233"/>
          <p:cNvSpPr>
            <a:spLocks noChangeArrowheads="1"/>
          </p:cNvSpPr>
          <p:nvPr/>
        </p:nvSpPr>
        <p:spPr bwMode="auto">
          <a:xfrm>
            <a:off x="4395787" y="4857750"/>
            <a:ext cx="676275" cy="171450"/>
          </a:xfrm>
          <a:prstGeom prst="rect">
            <a:avLst/>
          </a:prstGeom>
          <a:solidFill>
            <a:srgbClr val="FF0909">
              <a:alpha val="57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>
            <a:normAutofit fontScale="32500" lnSpcReduction="20000"/>
          </a:bodyPr>
          <a:lstStyle/>
          <a:p>
            <a:endParaRPr lang="en-US"/>
          </a:p>
        </p:txBody>
      </p:sp>
      <p:sp>
        <p:nvSpPr>
          <p:cNvPr id="305" name="Slide Number Placeholder 30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06" name="Footer Placeholder 30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522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522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500" fill="hold"/>
                                        <p:tgtEl>
                                          <p:spTgt spid="5223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8" dur="500" fill="hold"/>
                                        <p:tgtEl>
                                          <p:spTgt spid="1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2" dur="500" fill="hold"/>
                                        <p:tgtEl>
                                          <p:spTgt spid="1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8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1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4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7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0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78538E-6 L 2.5E-6 0.09019 " pathEditMode="relative" rAng="0" ptsTypes="AA">
                                      <p:cBhvr>
                                        <p:cTn id="238" dur="5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500"/>
                            </p:stCondLst>
                            <p:childTnLst>
                              <p:par>
                                <p:cTn id="2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500"/>
                            </p:stCondLst>
                            <p:childTnLst>
                              <p:par>
                                <p:cTn id="248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81503E-6 L 4.16667E-6 -0.04578 " pathEditMode="relative" rAng="0" ptsTypes="AA">
                                      <p:cBhvr>
                                        <p:cTn id="249" dur="20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2500"/>
                            </p:stCondLst>
                            <p:childTnLst>
                              <p:par>
                                <p:cTn id="251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0.04578 L 4.16667E-6 -0.00139 " pathEditMode="relative" rAng="0" ptsTypes="AA">
                                      <p:cBhvr>
                                        <p:cTn id="252" dur="20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4500"/>
                            </p:stCondLst>
                            <p:childTnLst>
                              <p:par>
                                <p:cTn id="254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4500"/>
                            </p:stCondLst>
                            <p:childTnLst>
                              <p:par>
                                <p:cTn id="25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5000"/>
                            </p:stCondLst>
                            <p:childTnLst>
                              <p:par>
                                <p:cTn id="2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5000"/>
                            </p:stCondLst>
                            <p:childTnLst>
                              <p:par>
                                <p:cTn id="264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81503E-6 L 4.16667E-6 -0.04578 " pathEditMode="relative" rAng="0" ptsTypes="AA">
                                      <p:cBhvr>
                                        <p:cTn id="265" dur="20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7000"/>
                            </p:stCondLst>
                            <p:childTnLst>
                              <p:par>
                                <p:cTn id="26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0.04578 L 4.16667E-6 -0.00139 " pathEditMode="relative" rAng="0" ptsTypes="AA">
                                      <p:cBhvr>
                                        <p:cTn id="268" dur="20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9000"/>
                            </p:stCondLst>
                            <p:childTnLst>
                              <p:par>
                                <p:cTn id="270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9000"/>
                            </p:stCondLst>
                            <p:childTnLst>
                              <p:par>
                                <p:cTn id="27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9500"/>
                            </p:stCondLst>
                            <p:childTnLst>
                              <p:par>
                                <p:cTn id="2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9500"/>
                            </p:stCondLst>
                            <p:childTnLst>
                              <p:par>
                                <p:cTn id="280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81503E-6 L 4.16667E-6 -0.04578 " pathEditMode="relative" rAng="0" ptsTypes="AA">
                                      <p:cBhvr>
                                        <p:cTn id="281" dur="20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11500"/>
                            </p:stCondLst>
                            <p:childTnLst>
                              <p:par>
                                <p:cTn id="28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0.04578 L 4.16667E-6 -0.00139 " pathEditMode="relative" rAng="0" ptsTypes="AA">
                                      <p:cBhvr>
                                        <p:cTn id="284" dur="20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13500"/>
                            </p:stCondLst>
                            <p:childTnLst>
                              <p:par>
                                <p:cTn id="286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21500"/>
                            </p:stCondLst>
                            <p:childTnLst>
                              <p:par>
                                <p:cTn id="28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22000"/>
                            </p:stCondLst>
                            <p:childTnLst>
                              <p:par>
                                <p:cTn id="2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22000"/>
                            </p:stCondLst>
                            <p:childTnLst>
                              <p:par>
                                <p:cTn id="296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81503E-6 L 4.16667E-6 -0.04578 " pathEditMode="relative" rAng="0" ptsTypes="AA">
                                      <p:cBhvr>
                                        <p:cTn id="297" dur="20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24000"/>
                            </p:stCondLst>
                            <p:childTnLst>
                              <p:par>
                                <p:cTn id="299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0.04578 L 4.16667E-6 -0.00139 " pathEditMode="relative" rAng="0" ptsTypes="AA">
                                      <p:cBhvr>
                                        <p:cTn id="300" dur="20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26000"/>
                            </p:stCondLst>
                            <p:childTnLst>
                              <p:par>
                                <p:cTn id="302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26000"/>
                            </p:stCondLst>
                            <p:childTnLst>
                              <p:par>
                                <p:cTn id="30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26500"/>
                            </p:stCondLst>
                            <p:childTnLst>
                              <p:par>
                                <p:cTn id="30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26500"/>
                            </p:stCondLst>
                            <p:childTnLst>
                              <p:par>
                                <p:cTn id="312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81503E-6 L 4.16667E-6 -0.04578 " pathEditMode="relative" rAng="0" ptsTypes="AA">
                                      <p:cBhvr>
                                        <p:cTn id="313" dur="20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28500"/>
                            </p:stCondLst>
                            <p:childTnLst>
                              <p:par>
                                <p:cTn id="31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0.04578 L 4.16667E-6 -0.00139 " pathEditMode="relative" rAng="0" ptsTypes="AA">
                                      <p:cBhvr>
                                        <p:cTn id="316" dur="20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30500"/>
                            </p:stCondLst>
                            <p:childTnLst>
                              <p:par>
                                <p:cTn id="318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30500"/>
                            </p:stCondLst>
                            <p:childTnLst>
                              <p:par>
                                <p:cTn id="3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3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6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9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2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5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8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1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0.08742 L -1.11111E-6 0.00277 " pathEditMode="relative" rAng="0" ptsTypes="AA">
                                      <p:cBhvr>
                                        <p:cTn id="349" dur="5000" spd="-1000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/>
      <p:bldP spid="52234" grpId="0" animBg="1"/>
      <p:bldP spid="52234" grpId="1" animBg="1"/>
      <p:bldP spid="14" grpId="0" animBg="1"/>
      <p:bldP spid="15" grpId="0" animBg="1"/>
      <p:bldP spid="16" grpId="0" animBg="1"/>
      <p:bldP spid="19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88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231" grpId="0" animBg="1"/>
      <p:bldP spid="267" grpId="0" animBg="1"/>
      <p:bldP spid="267" grpId="1" animBg="1"/>
      <p:bldP spid="268" grpId="0" animBg="1"/>
      <p:bldP spid="268" grpId="1" animBg="1"/>
      <p:bldP spid="269" grpId="0" animBg="1"/>
      <p:bldP spid="269" grpId="1" animBg="1"/>
      <p:bldP spid="269" grpId="2" animBg="1"/>
      <p:bldP spid="270" grpId="0"/>
      <p:bldP spid="270" grpId="1"/>
      <p:bldP spid="271" grpId="0" animBg="1"/>
      <p:bldP spid="271" grpId="1" animBg="1"/>
      <p:bldP spid="272" grpId="0" animBg="1"/>
      <p:bldP spid="272" grpId="1" animBg="1"/>
      <p:bldP spid="273" grpId="0" animBg="1"/>
      <p:bldP spid="273" grpId="1" animBg="1"/>
      <p:bldP spid="274" grpId="0" animBg="1"/>
      <p:bldP spid="274" grpId="1" animBg="1"/>
      <p:bldP spid="275" grpId="0" animBg="1"/>
      <p:bldP spid="275" grpId="1" animBg="1"/>
      <p:bldP spid="276" grpId="0" animBg="1"/>
      <p:bldP spid="276" grpId="1" animBg="1"/>
      <p:bldP spid="277" grpId="0" animBg="1"/>
      <p:bldP spid="277" grpId="1" animBg="1"/>
      <p:bldP spid="277" grpId="2" animBg="1"/>
      <p:bldP spid="278" grpId="0"/>
      <p:bldP spid="278" grpId="1"/>
      <p:bldP spid="279" grpId="0" animBg="1"/>
      <p:bldP spid="279" grpId="1" animBg="1"/>
      <p:bldP spid="280" grpId="0" animBg="1"/>
      <p:bldP spid="280" grpId="1" animBg="1"/>
      <p:bldP spid="281" grpId="0" animBg="1"/>
      <p:bldP spid="281" grpId="1" animBg="1"/>
      <p:bldP spid="282" grpId="0" animBg="1"/>
      <p:bldP spid="282" grpId="1" animBg="1"/>
      <p:bldP spid="412" grpId="0" animBg="1"/>
      <p:bldP spid="412" grpId="1" animBg="1"/>
      <p:bldP spid="412" grpId="2" animBg="1"/>
      <p:bldP spid="412" grpId="3" animBg="1"/>
      <p:bldP spid="415" grpId="0" animBg="1"/>
      <p:bldP spid="415" grpId="1" animBg="1"/>
      <p:bldP spid="415" grpId="2" animBg="1"/>
      <p:bldP spid="415" grpId="3" animBg="1"/>
      <p:bldP spid="416" grpId="0" animBg="1"/>
      <p:bldP spid="416" grpId="1" animBg="1"/>
      <p:bldP spid="416" grpId="2" animBg="1"/>
      <p:bldP spid="416" grpId="3" animBg="1"/>
      <p:bldP spid="417" grpId="0" animBg="1"/>
      <p:bldP spid="417" grpId="1" animBg="1"/>
      <p:bldP spid="417" grpId="2" animBg="1"/>
      <p:bldP spid="417" grpId="3" animBg="1"/>
      <p:bldP spid="418" grpId="0" animBg="1"/>
      <p:bldP spid="418" grpId="1" animBg="1"/>
      <p:bldP spid="418" grpId="2" animBg="1"/>
      <p:bldP spid="418" grpId="3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smtClean="0"/>
              <a:t>Nội dung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Nghi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đáng</a:t>
            </a:r>
            <a:r>
              <a:rPr lang="en-US" dirty="0" smtClean="0"/>
              <a:t> tin </a:t>
            </a:r>
            <a:r>
              <a:rPr lang="en-US" dirty="0" err="1" smtClean="0"/>
              <a:t>cậy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RDT 1.0</a:t>
            </a:r>
          </a:p>
          <a:p>
            <a:pPr lvl="1">
              <a:defRPr/>
            </a:pPr>
            <a:r>
              <a:rPr lang="en-US" dirty="0" smtClean="0"/>
              <a:t>RDT 2.0, RDT 2.1, RDT 2.2</a:t>
            </a:r>
          </a:p>
          <a:p>
            <a:pPr lvl="1">
              <a:defRPr/>
            </a:pPr>
            <a:r>
              <a:rPr lang="en-US" dirty="0" smtClean="0"/>
              <a:t>RDT 3.0</a:t>
            </a:r>
          </a:p>
          <a:p>
            <a:pPr>
              <a:defRPr/>
            </a:pPr>
            <a:r>
              <a:rPr lang="en-US" dirty="0" smtClean="0"/>
              <a:t>Pipeline</a:t>
            </a:r>
          </a:p>
          <a:p>
            <a:pPr lvl="1">
              <a:defRPr/>
            </a:pPr>
            <a:r>
              <a:rPr lang="en-US" dirty="0" smtClean="0"/>
              <a:t>Go-back-N</a:t>
            </a:r>
          </a:p>
          <a:p>
            <a:pPr lvl="1">
              <a:defRPr/>
            </a:pPr>
            <a:r>
              <a:rPr lang="en-US" dirty="0" err="1" smtClean="0"/>
              <a:t>Gởi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bit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gởi</a:t>
            </a:r>
            <a:endParaRPr lang="en-US" dirty="0" smtClean="0"/>
          </a:p>
          <a:p>
            <a:pPr lvl="1"/>
            <a:r>
              <a:rPr lang="en-US" dirty="0" err="1" smtClean="0"/>
              <a:t>Gởi</a:t>
            </a:r>
            <a:r>
              <a:rPr lang="en-US" dirty="0" smtClean="0"/>
              <a:t> </a:t>
            </a:r>
            <a:r>
              <a:rPr lang="en-US" dirty="0" err="1" smtClean="0"/>
              <a:t>kèm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endParaRPr lang="en-US" dirty="0" smtClean="0"/>
          </a:p>
          <a:p>
            <a:pPr lvl="1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endParaRPr lang="en-US" dirty="0" smtClean="0"/>
          </a:p>
          <a:p>
            <a:pPr lvl="2"/>
            <a:r>
              <a:rPr lang="en-US" dirty="0" smtClean="0"/>
              <a:t>Checksum, parity </a:t>
            </a:r>
            <a:r>
              <a:rPr lang="en-US" dirty="0" err="1" smtClean="0"/>
              <a:t>checkbit</a:t>
            </a:r>
            <a:r>
              <a:rPr lang="en-US" dirty="0" smtClean="0"/>
              <a:t>, CRC,..</a:t>
            </a:r>
          </a:p>
          <a:p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endParaRPr lang="en-US" dirty="0" smtClean="0"/>
          </a:p>
          <a:p>
            <a:pPr lvl="1"/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bit?</a:t>
            </a:r>
          </a:p>
          <a:p>
            <a:pPr lvl="1"/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bit?</a:t>
            </a:r>
          </a:p>
          <a:p>
            <a:pPr lvl="2"/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gởi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mất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endParaRPr lang="en-US" dirty="0" smtClean="0"/>
          </a:p>
          <a:p>
            <a:pPr lvl="1"/>
            <a:r>
              <a:rPr lang="en-US" dirty="0" err="1" smtClean="0"/>
              <a:t>Gởi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endParaRPr lang="en-US" dirty="0" smtClean="0"/>
          </a:p>
          <a:p>
            <a:pPr lvl="2"/>
            <a:r>
              <a:rPr lang="en-US" dirty="0" err="1" smtClean="0"/>
              <a:t>Gởi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tin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ACK, NAK</a:t>
            </a:r>
          </a:p>
          <a:p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gởi</a:t>
            </a:r>
            <a:endParaRPr lang="en-US" dirty="0" smtClean="0"/>
          </a:p>
          <a:p>
            <a:pPr lvl="1"/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mất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endParaRPr lang="en-US" dirty="0" smtClean="0"/>
          </a:p>
          <a:p>
            <a:pPr lvl="1"/>
            <a:r>
              <a:rPr lang="en-US" dirty="0" err="1" smtClean="0"/>
              <a:t>Chờ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endParaRPr lang="en-US" dirty="0" smtClean="0"/>
          </a:p>
          <a:p>
            <a:pPr lvl="1"/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mất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RDT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RDT = Reliable Data Transfer</a:t>
            </a:r>
          </a:p>
          <a:p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r>
              <a:rPr lang="en-US" dirty="0" smtClean="0"/>
              <a:t>: </a:t>
            </a:r>
            <a:r>
              <a:rPr lang="en-US" dirty="0" err="1" smtClean="0"/>
              <a:t>dừng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chờ</a:t>
            </a:r>
            <a:endParaRPr lang="en-US" dirty="0" smtClean="0"/>
          </a:p>
          <a:p>
            <a:pPr lvl="1"/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gởi</a:t>
            </a:r>
            <a:endParaRPr lang="en-US" dirty="0" smtClean="0"/>
          </a:p>
          <a:p>
            <a:pPr lvl="2"/>
            <a:r>
              <a:rPr lang="en-US" dirty="0" err="1" smtClean="0"/>
              <a:t>Gởi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tin </a:t>
            </a:r>
            <a:r>
              <a:rPr lang="en-US" dirty="0" err="1" smtClean="0"/>
              <a:t>kèm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endParaRPr lang="en-US" dirty="0" smtClean="0"/>
          </a:p>
          <a:p>
            <a:pPr lvl="2"/>
            <a:r>
              <a:rPr lang="en-US" b="1" dirty="0" err="1" smtClean="0">
                <a:solidFill>
                  <a:srgbClr val="FF0000"/>
                </a:solidFill>
              </a:rPr>
              <a:t>Dừng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và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chờ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tin </a:t>
            </a:r>
            <a:r>
              <a:rPr lang="en-US" dirty="0" err="1" smtClean="0"/>
              <a:t>vừa</a:t>
            </a:r>
            <a:r>
              <a:rPr lang="en-US" dirty="0" smtClean="0"/>
              <a:t> </a:t>
            </a:r>
            <a:r>
              <a:rPr lang="en-US" dirty="0" err="1" smtClean="0"/>
              <a:t>gởi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b="1" i="1" dirty="0" smtClean="0"/>
              <a:t>an </a:t>
            </a:r>
            <a:r>
              <a:rPr lang="en-US" b="1" i="1" dirty="0" err="1" smtClean="0"/>
              <a:t>toàn</a:t>
            </a:r>
            <a:r>
              <a:rPr lang="en-US" b="1" i="1" dirty="0" smtClean="0"/>
              <a:t>: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tin ACK</a:t>
            </a:r>
          </a:p>
          <a:p>
            <a:pPr lvl="2"/>
            <a:r>
              <a:rPr lang="en-US" dirty="0" err="1" smtClean="0"/>
              <a:t>Gởi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: </a:t>
            </a:r>
            <a:r>
              <a:rPr lang="en-US" dirty="0" err="1" smtClean="0"/>
              <a:t>lỗi</a:t>
            </a:r>
            <a:r>
              <a:rPr lang="en-US" dirty="0" smtClean="0"/>
              <a:t> bit, </a:t>
            </a:r>
            <a:r>
              <a:rPr lang="en-US" dirty="0" err="1" smtClean="0"/>
              <a:t>mất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endParaRPr lang="en-US" dirty="0" smtClean="0"/>
          </a:p>
          <a:p>
            <a:pPr lvl="1"/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, </a:t>
            </a:r>
            <a:r>
              <a:rPr lang="en-US" dirty="0" err="1" smtClean="0"/>
              <a:t>trùng</a:t>
            </a:r>
            <a:r>
              <a:rPr lang="en-US" dirty="0" smtClean="0"/>
              <a:t> </a:t>
            </a:r>
            <a:r>
              <a:rPr lang="en-US" dirty="0" err="1" smtClean="0"/>
              <a:t>lắp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lvl="2"/>
            <a:r>
              <a:rPr lang="en-US" dirty="0" err="1" smtClean="0"/>
              <a:t>Gởi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tin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endParaRPr lang="en-US" dirty="0" smtClean="0"/>
          </a:p>
          <a:p>
            <a:r>
              <a:rPr lang="en-US" dirty="0" err="1" smtClean="0"/>
              <a:t>Phiên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RDT 1.0</a:t>
            </a:r>
          </a:p>
          <a:p>
            <a:pPr lvl="1"/>
            <a:r>
              <a:rPr lang="en-US" dirty="0" smtClean="0"/>
              <a:t>RDT 2.0, RDT 2.1, RDT 2.2</a:t>
            </a:r>
          </a:p>
          <a:p>
            <a:pPr lvl="1"/>
            <a:r>
              <a:rPr lang="en-US" dirty="0" smtClean="0"/>
              <a:t>RDT 3.0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pipe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Cho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gởi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tin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ACK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buffer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tin</a:t>
            </a:r>
          </a:p>
          <a:p>
            <a:pPr lvl="1"/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gởi</a:t>
            </a:r>
            <a:r>
              <a:rPr lang="en-US" dirty="0" smtClean="0"/>
              <a:t>: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tin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gởi</a:t>
            </a:r>
            <a:r>
              <a:rPr lang="en-US" dirty="0" smtClean="0"/>
              <a:t>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ack</a:t>
            </a:r>
            <a:endParaRPr lang="en-US" dirty="0" smtClean="0"/>
          </a:p>
          <a:p>
            <a:pPr lvl="1"/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: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tin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endParaRPr lang="en-US" dirty="0" smtClean="0"/>
          </a:p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mất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endParaRPr lang="en-US" dirty="0" smtClean="0"/>
          </a:p>
          <a:p>
            <a:pPr lvl="1"/>
            <a:r>
              <a:rPr lang="en-US" dirty="0" smtClean="0"/>
              <a:t>Go back N</a:t>
            </a:r>
          </a:p>
          <a:p>
            <a:pPr lvl="1"/>
            <a:r>
              <a:rPr lang="en-US" dirty="0" smtClean="0"/>
              <a:t>Selective Repeat (</a:t>
            </a:r>
            <a:r>
              <a:rPr lang="en-US" dirty="0" err="1" smtClean="0"/>
              <a:t>gởi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)</a:t>
            </a:r>
          </a:p>
        </p:txBody>
      </p:sp>
      <p:pic>
        <p:nvPicPr>
          <p:cNvPr id="7" name="Picture 5" descr="4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28800" y="1676400"/>
            <a:ext cx="4724400" cy="1842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Rdt1.0 : đường truyền lý tưởng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400" dirty="0" err="1" smtClean="0"/>
              <a:t>Giả</a:t>
            </a:r>
            <a:r>
              <a:rPr lang="en-US" sz="2400" dirty="0" smtClean="0"/>
              <a:t> </a:t>
            </a:r>
            <a:r>
              <a:rPr lang="en-US" sz="2400" dirty="0" err="1" smtClean="0"/>
              <a:t>thiết</a:t>
            </a:r>
            <a:r>
              <a:rPr lang="en-US" sz="2400" dirty="0" smtClean="0"/>
              <a:t>: </a:t>
            </a:r>
            <a:r>
              <a:rPr lang="en-US" sz="2400" dirty="0" err="1" smtClean="0"/>
              <a:t>kênh</a:t>
            </a:r>
            <a:r>
              <a:rPr lang="en-US" sz="2400" dirty="0" smtClean="0"/>
              <a:t> </a:t>
            </a:r>
            <a:r>
              <a:rPr lang="en-US" sz="2400" dirty="0" err="1" smtClean="0"/>
              <a:t>truyền</a:t>
            </a:r>
            <a:r>
              <a:rPr lang="en-US" sz="2400" dirty="0" smtClean="0"/>
              <a:t> </a:t>
            </a:r>
            <a:r>
              <a:rPr lang="en-US" sz="2400" dirty="0" err="1" smtClean="0"/>
              <a:t>bên</a:t>
            </a:r>
            <a:r>
              <a:rPr lang="en-US" sz="2400" dirty="0" smtClean="0"/>
              <a:t> </a:t>
            </a:r>
            <a:r>
              <a:rPr lang="en-US" sz="2400" dirty="0" err="1" smtClean="0"/>
              <a:t>dưới</a:t>
            </a:r>
            <a:r>
              <a:rPr lang="en-US" sz="2400" dirty="0" smtClean="0"/>
              <a:t> </a:t>
            </a:r>
            <a:r>
              <a:rPr lang="en-US" sz="2400" dirty="0" err="1" smtClean="0"/>
              <a:t>tuyệt</a:t>
            </a:r>
            <a:r>
              <a:rPr lang="en-US" sz="2400" dirty="0" smtClean="0"/>
              <a:t> </a:t>
            </a:r>
            <a:r>
              <a:rPr lang="en-US" sz="2400" dirty="0" err="1" smtClean="0"/>
              <a:t>đối</a:t>
            </a:r>
            <a:endParaRPr lang="en-US" sz="2400" dirty="0" smtClean="0"/>
          </a:p>
          <a:p>
            <a:pPr lvl="1" eaLnBrk="1" hangingPunct="1"/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lỗi</a:t>
            </a:r>
            <a:r>
              <a:rPr lang="en-US" sz="2000" dirty="0" smtClean="0"/>
              <a:t> bit</a:t>
            </a:r>
          </a:p>
          <a:p>
            <a:pPr lvl="1" eaLnBrk="1" hangingPunct="1"/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mất</a:t>
            </a:r>
            <a:r>
              <a:rPr lang="en-US" sz="2000" dirty="0" smtClean="0"/>
              <a:t> </a:t>
            </a:r>
            <a:r>
              <a:rPr lang="en-US" sz="2000" dirty="0" err="1" smtClean="0"/>
              <a:t>gói</a:t>
            </a:r>
            <a:r>
              <a:rPr lang="en-US" sz="2000" dirty="0" smtClean="0"/>
              <a:t> tin</a:t>
            </a:r>
          </a:p>
          <a:p>
            <a:pPr eaLnBrk="1" hangingPunct="1"/>
            <a:r>
              <a:rPr lang="en-US" sz="2400" dirty="0" smtClean="0"/>
              <a:t>FSM (finite state machine)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bên</a:t>
            </a:r>
            <a:r>
              <a:rPr lang="en-US" sz="2400" dirty="0" smtClean="0"/>
              <a:t> </a:t>
            </a:r>
            <a:r>
              <a:rPr lang="en-US" sz="2400" dirty="0" err="1" smtClean="0"/>
              <a:t>gửi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nhận</a:t>
            </a:r>
            <a:endParaRPr lang="en-US" sz="2400" dirty="0" smtClean="0"/>
          </a:p>
          <a:p>
            <a:pPr lvl="1" eaLnBrk="1" hangingPunct="1"/>
            <a:r>
              <a:rPr lang="en-US" sz="2000" dirty="0" err="1" smtClean="0"/>
              <a:t>Bên</a:t>
            </a:r>
            <a:r>
              <a:rPr lang="en-US" sz="2000" dirty="0" smtClean="0"/>
              <a:t> </a:t>
            </a:r>
            <a:r>
              <a:rPr lang="en-US" sz="2000" dirty="0" err="1" smtClean="0"/>
              <a:t>gửi</a:t>
            </a:r>
            <a:r>
              <a:rPr lang="en-US" sz="2000" dirty="0" smtClean="0"/>
              <a:t> </a:t>
            </a:r>
            <a:r>
              <a:rPr lang="en-US" sz="2000" dirty="0" err="1" smtClean="0"/>
              <a:t>chuyển</a:t>
            </a:r>
            <a:r>
              <a:rPr lang="en-US" sz="2000" dirty="0" smtClean="0"/>
              <a:t> </a:t>
            </a:r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 </a:t>
            </a:r>
            <a:r>
              <a:rPr lang="en-US" sz="2000" dirty="0" err="1" smtClean="0"/>
              <a:t>xuống</a:t>
            </a:r>
            <a:r>
              <a:rPr lang="en-US" sz="2000" dirty="0" smtClean="0"/>
              <a:t> </a:t>
            </a:r>
            <a:r>
              <a:rPr lang="en-US" sz="2000" dirty="0" err="1" smtClean="0"/>
              <a:t>kênh</a:t>
            </a:r>
            <a:r>
              <a:rPr lang="en-US" sz="2000" dirty="0" smtClean="0"/>
              <a:t> </a:t>
            </a:r>
            <a:r>
              <a:rPr lang="en-US" sz="2000" dirty="0" err="1" smtClean="0"/>
              <a:t>bên</a:t>
            </a:r>
            <a:r>
              <a:rPr lang="en-US" sz="2000" dirty="0" smtClean="0"/>
              <a:t> </a:t>
            </a:r>
            <a:r>
              <a:rPr lang="en-US" sz="2000" dirty="0" err="1" smtClean="0"/>
              <a:t>dưới</a:t>
            </a:r>
            <a:endParaRPr lang="en-US" sz="2000" dirty="0" smtClean="0"/>
          </a:p>
          <a:p>
            <a:pPr lvl="1" eaLnBrk="1" hangingPunct="1"/>
            <a:r>
              <a:rPr lang="en-US" sz="2000" dirty="0" err="1" smtClean="0"/>
              <a:t>Bên</a:t>
            </a:r>
            <a:r>
              <a:rPr lang="en-US" sz="2000" dirty="0" smtClean="0"/>
              <a:t> </a:t>
            </a:r>
            <a:r>
              <a:rPr lang="en-US" sz="2000" dirty="0" err="1" smtClean="0"/>
              <a:t>nhận</a:t>
            </a:r>
            <a:r>
              <a:rPr lang="en-US" sz="2000" dirty="0" smtClean="0"/>
              <a:t> </a:t>
            </a:r>
            <a:r>
              <a:rPr lang="en-US" sz="2000" dirty="0" err="1" smtClean="0"/>
              <a:t>đọc</a:t>
            </a:r>
            <a:r>
              <a:rPr lang="en-US" sz="2000" dirty="0" smtClean="0"/>
              <a:t> </a:t>
            </a:r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 </a:t>
            </a:r>
            <a:r>
              <a:rPr lang="en-US" sz="2000" dirty="0" err="1" smtClean="0"/>
              <a:t>từ</a:t>
            </a:r>
            <a:r>
              <a:rPr lang="en-US" sz="2000" dirty="0" smtClean="0"/>
              <a:t> </a:t>
            </a:r>
            <a:r>
              <a:rPr lang="en-US" sz="2000" dirty="0" err="1" smtClean="0"/>
              <a:t>kênh</a:t>
            </a:r>
            <a:r>
              <a:rPr lang="en-US" sz="2000" dirty="0" smtClean="0"/>
              <a:t> </a:t>
            </a:r>
            <a:r>
              <a:rPr lang="en-US" sz="2000" dirty="0" err="1" smtClean="0"/>
              <a:t>truyền</a:t>
            </a:r>
            <a:r>
              <a:rPr lang="en-US" sz="2000" dirty="0" smtClean="0"/>
              <a:t> </a:t>
            </a:r>
            <a:r>
              <a:rPr lang="en-US" sz="2000" dirty="0" err="1" smtClean="0"/>
              <a:t>bên</a:t>
            </a:r>
            <a:r>
              <a:rPr lang="en-US" sz="2000" dirty="0" smtClean="0"/>
              <a:t> </a:t>
            </a:r>
            <a:r>
              <a:rPr lang="en-US" sz="2000" dirty="0" err="1" smtClean="0"/>
              <a:t>dưới</a:t>
            </a:r>
            <a:endParaRPr lang="en-US" sz="2000" dirty="0" smtClean="0"/>
          </a:p>
        </p:txBody>
      </p:sp>
      <p:grpSp>
        <p:nvGrpSpPr>
          <p:cNvPr id="2" name="Group 24"/>
          <p:cNvGrpSpPr/>
          <p:nvPr/>
        </p:nvGrpSpPr>
        <p:grpSpPr>
          <a:xfrm>
            <a:off x="744538" y="4246563"/>
            <a:ext cx="1098550" cy="1011237"/>
            <a:chOff x="744538" y="4246563"/>
            <a:chExt cx="1098550" cy="1011237"/>
          </a:xfrm>
        </p:grpSpPr>
        <p:sp>
          <p:nvSpPr>
            <p:cNvPr id="8" name="Oval 4"/>
            <p:cNvSpPr>
              <a:spLocks noChangeArrowheads="1"/>
            </p:cNvSpPr>
            <p:nvPr/>
          </p:nvSpPr>
          <p:spPr bwMode="auto">
            <a:xfrm>
              <a:off x="808038" y="4246563"/>
              <a:ext cx="955675" cy="101123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744538" y="4332288"/>
              <a:ext cx="1098550" cy="912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dirty="0">
                  <a:latin typeface="Arial" pitchFamily="34" charset="0"/>
                </a:rPr>
                <a:t>Wait for call from above</a:t>
              </a:r>
              <a:endParaRPr lang="en-US" dirty="0">
                <a:latin typeface="Times New Roman" pitchFamily="18" charset="0"/>
              </a:endParaRPr>
            </a:p>
          </p:txBody>
        </p:sp>
      </p:grpSp>
      <p:sp>
        <p:nvSpPr>
          <p:cNvPr id="10" name="Freeform 6"/>
          <p:cNvSpPr>
            <a:spLocks/>
          </p:cNvSpPr>
          <p:nvPr/>
        </p:nvSpPr>
        <p:spPr bwMode="auto">
          <a:xfrm>
            <a:off x="1617663" y="4230688"/>
            <a:ext cx="611187" cy="1027112"/>
          </a:xfrm>
          <a:custGeom>
            <a:avLst/>
            <a:gdLst>
              <a:gd name="T0" fmla="*/ 0 w 735"/>
              <a:gd name="T1" fmla="*/ 195 h 1080"/>
              <a:gd name="T2" fmla="*/ 0 w 735"/>
              <a:gd name="T3" fmla="*/ 855 h 1080"/>
              <a:gd name="T4" fmla="*/ 0 60000 65536"/>
              <a:gd name="T5" fmla="*/ 0 60000 65536"/>
              <a:gd name="T6" fmla="*/ 0 w 735"/>
              <a:gd name="T7" fmla="*/ 0 h 1080"/>
              <a:gd name="T8" fmla="*/ 735 w 735"/>
              <a:gd name="T9" fmla="*/ 1080 h 10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2070100" y="4754563"/>
            <a:ext cx="2682875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dirty="0">
                <a:latin typeface="Arial" pitchFamily="34" charset="0"/>
              </a:rPr>
              <a:t>packet = </a:t>
            </a:r>
            <a:r>
              <a:rPr lang="en-US" dirty="0" err="1">
                <a:latin typeface="Arial" pitchFamily="34" charset="0"/>
              </a:rPr>
              <a:t>make_pkt</a:t>
            </a:r>
            <a:r>
              <a:rPr lang="en-US" dirty="0">
                <a:latin typeface="Arial" pitchFamily="34" charset="0"/>
              </a:rPr>
              <a:t>(data)</a:t>
            </a:r>
          </a:p>
          <a:p>
            <a:pPr algn="l"/>
            <a:r>
              <a:rPr lang="en-US" dirty="0" err="1">
                <a:latin typeface="Arial" pitchFamily="34" charset="0"/>
              </a:rPr>
              <a:t>udt_send</a:t>
            </a:r>
            <a:r>
              <a:rPr lang="en-US" dirty="0">
                <a:latin typeface="Arial" pitchFamily="34" charset="0"/>
              </a:rPr>
              <a:t>(packet)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2028825" y="4287838"/>
            <a:ext cx="2255838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>
                <a:latin typeface="Arial" pitchFamily="34" charset="0"/>
              </a:rPr>
              <a:t>rdt_send(data)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2128838" y="4630738"/>
            <a:ext cx="1296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484188" y="4230688"/>
            <a:ext cx="385762" cy="242887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6335713" y="4613275"/>
            <a:ext cx="2487612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dirty="0">
                <a:latin typeface="Arial" pitchFamily="34" charset="0"/>
              </a:rPr>
              <a:t>extract (</a:t>
            </a:r>
            <a:r>
              <a:rPr lang="en-US" dirty="0" err="1">
                <a:latin typeface="Arial" pitchFamily="34" charset="0"/>
              </a:rPr>
              <a:t>packet,data</a:t>
            </a:r>
            <a:r>
              <a:rPr lang="en-US" dirty="0">
                <a:latin typeface="Arial" pitchFamily="34" charset="0"/>
              </a:rPr>
              <a:t>)</a:t>
            </a:r>
          </a:p>
          <a:p>
            <a:pPr algn="l"/>
            <a:r>
              <a:rPr lang="en-US" dirty="0" err="1">
                <a:latin typeface="Arial" pitchFamily="34" charset="0"/>
              </a:rPr>
              <a:t>deliver_data</a:t>
            </a:r>
            <a:r>
              <a:rPr lang="en-US" dirty="0">
                <a:latin typeface="Arial" pitchFamily="34" charset="0"/>
              </a:rPr>
              <a:t>(data)</a:t>
            </a:r>
            <a:endParaRPr lang="en-US" dirty="0">
              <a:latin typeface="Times New Roman" pitchFamily="18" charset="0"/>
            </a:endParaRPr>
          </a:p>
        </p:txBody>
      </p:sp>
      <p:grpSp>
        <p:nvGrpSpPr>
          <p:cNvPr id="3" name="Group 25"/>
          <p:cNvGrpSpPr/>
          <p:nvPr/>
        </p:nvGrpSpPr>
        <p:grpSpPr>
          <a:xfrm>
            <a:off x="5053013" y="4232275"/>
            <a:ext cx="1098550" cy="1011238"/>
            <a:chOff x="5053013" y="4232275"/>
            <a:chExt cx="1098550" cy="1011238"/>
          </a:xfrm>
        </p:grpSpPr>
        <p:sp>
          <p:nvSpPr>
            <p:cNvPr id="16" name="Oval 12"/>
            <p:cNvSpPr>
              <a:spLocks noChangeArrowheads="1"/>
            </p:cNvSpPr>
            <p:nvPr/>
          </p:nvSpPr>
          <p:spPr bwMode="auto">
            <a:xfrm>
              <a:off x="5116513" y="4232275"/>
              <a:ext cx="955675" cy="101123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 Box 13"/>
            <p:cNvSpPr txBox="1">
              <a:spLocks noChangeArrowheads="1"/>
            </p:cNvSpPr>
            <p:nvPr/>
          </p:nvSpPr>
          <p:spPr bwMode="auto">
            <a:xfrm>
              <a:off x="5053013" y="4318000"/>
              <a:ext cx="1098550" cy="912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dirty="0">
                  <a:latin typeface="Arial" pitchFamily="34" charset="0"/>
                </a:rPr>
                <a:t>Wait for call from below</a:t>
              </a:r>
              <a:endParaRPr lang="en-US" dirty="0">
                <a:latin typeface="Times New Roman" pitchFamily="18" charset="0"/>
              </a:endParaRPr>
            </a:p>
          </p:txBody>
        </p:sp>
      </p:grpSp>
      <p:sp>
        <p:nvSpPr>
          <p:cNvPr id="18" name="Freeform 14"/>
          <p:cNvSpPr>
            <a:spLocks/>
          </p:cNvSpPr>
          <p:nvPr/>
        </p:nvSpPr>
        <p:spPr bwMode="auto">
          <a:xfrm>
            <a:off x="5926138" y="4216400"/>
            <a:ext cx="611187" cy="1027113"/>
          </a:xfrm>
          <a:custGeom>
            <a:avLst/>
            <a:gdLst>
              <a:gd name="T0" fmla="*/ 0 w 735"/>
              <a:gd name="T1" fmla="*/ 195 h 1080"/>
              <a:gd name="T2" fmla="*/ 0 w 735"/>
              <a:gd name="T3" fmla="*/ 855 h 1080"/>
              <a:gd name="T4" fmla="*/ 0 60000 65536"/>
              <a:gd name="T5" fmla="*/ 0 60000 65536"/>
              <a:gd name="T6" fmla="*/ 0 w 735"/>
              <a:gd name="T7" fmla="*/ 0 h 1080"/>
              <a:gd name="T8" fmla="*/ 735 w 735"/>
              <a:gd name="T9" fmla="*/ 1080 h 10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6337300" y="4273550"/>
            <a:ext cx="2255838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endParaRPr lang="en-US">
              <a:latin typeface="Times New Roman" pitchFamily="18" charset="0"/>
            </a:endParaRPr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6437313" y="4616450"/>
            <a:ext cx="1296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>
            <a:off x="4792663" y="4216400"/>
            <a:ext cx="385762" cy="242888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6351588" y="4292600"/>
            <a:ext cx="15414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Arial" pitchFamily="34" charset="0"/>
              </a:rPr>
              <a:t>rdt_rcv</a:t>
            </a:r>
            <a:r>
              <a:rPr lang="en-US" dirty="0">
                <a:latin typeface="Arial" pitchFamily="34" charset="0"/>
              </a:rPr>
              <a:t>(packet)</a:t>
            </a:r>
          </a:p>
        </p:txBody>
      </p:sp>
      <p:sp>
        <p:nvSpPr>
          <p:cNvPr id="23" name="Text Box 19"/>
          <p:cNvSpPr txBox="1">
            <a:spLocks noChangeArrowheads="1"/>
          </p:cNvSpPr>
          <p:nvPr/>
        </p:nvSpPr>
        <p:spPr bwMode="auto">
          <a:xfrm>
            <a:off x="2085975" y="5553075"/>
            <a:ext cx="1150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sender</a:t>
            </a:r>
          </a:p>
        </p:txBody>
      </p:sp>
      <p:sp>
        <p:nvSpPr>
          <p:cNvPr id="24" name="Text Box 20"/>
          <p:cNvSpPr txBox="1">
            <a:spLocks noChangeArrowheads="1"/>
          </p:cNvSpPr>
          <p:nvPr/>
        </p:nvSpPr>
        <p:spPr bwMode="auto">
          <a:xfrm>
            <a:off x="6069013" y="5594350"/>
            <a:ext cx="1366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receiver</a:t>
            </a: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/>
      <p:bldP spid="10" grpId="0" animBg="1"/>
      <p:bldP spid="11" grpId="0"/>
      <p:bldP spid="12" grpId="0"/>
      <p:bldP spid="13" grpId="0" animBg="1"/>
      <p:bldP spid="14" grpId="0" animBg="1"/>
      <p:bldP spid="15" grpId="0"/>
      <p:bldP spid="18" grpId="0" animBg="1"/>
      <p:bldP spid="20" grpId="0" animBg="1"/>
      <p:bldP spid="21" grpId="0" animBg="1"/>
      <p:bldP spid="22" grpId="0"/>
      <p:bldP spid="23" grpId="0"/>
      <p:bldP spid="2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Rdt2.0 kênh truyền có lỗi bit - 1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err="1" smtClean="0"/>
              <a:t>Giả</a:t>
            </a:r>
            <a:r>
              <a:rPr lang="en-US" sz="2800" dirty="0" smtClean="0"/>
              <a:t> </a:t>
            </a:r>
            <a:r>
              <a:rPr lang="en-US" sz="2800" dirty="0" err="1" smtClean="0"/>
              <a:t>thiết</a:t>
            </a:r>
            <a:r>
              <a:rPr lang="en-US" sz="2800" dirty="0" smtClean="0"/>
              <a:t>: </a:t>
            </a:r>
            <a:r>
              <a:rPr lang="en-US" sz="2800" dirty="0" err="1" smtClean="0"/>
              <a:t>kênh</a:t>
            </a:r>
            <a:r>
              <a:rPr lang="en-US" sz="2800" dirty="0" smtClean="0"/>
              <a:t> </a:t>
            </a:r>
            <a:r>
              <a:rPr lang="en-US" sz="2800" dirty="0" err="1" smtClean="0"/>
              <a:t>truyền</a:t>
            </a:r>
            <a:r>
              <a:rPr lang="en-US" sz="2800" dirty="0" smtClean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thể</a:t>
            </a:r>
            <a:r>
              <a:rPr lang="en-US" sz="2800" dirty="0" smtClean="0"/>
              <a:t> </a:t>
            </a:r>
            <a:r>
              <a:rPr lang="en-US" sz="2800" dirty="0" err="1" smtClean="0"/>
              <a:t>xảy</a:t>
            </a:r>
            <a:r>
              <a:rPr lang="en-US" sz="2800" dirty="0" smtClean="0"/>
              <a:t> </a:t>
            </a:r>
            <a:r>
              <a:rPr lang="en-US" sz="2800" dirty="0" err="1" smtClean="0"/>
              <a:t>ra</a:t>
            </a:r>
            <a:r>
              <a:rPr lang="en-US" sz="2800" dirty="0" smtClean="0"/>
              <a:t> </a:t>
            </a:r>
            <a:r>
              <a:rPr lang="en-US" sz="2800" dirty="0" err="1" smtClean="0"/>
              <a:t>lỗi</a:t>
            </a:r>
            <a:r>
              <a:rPr lang="en-US" sz="2800" dirty="0" smtClean="0"/>
              <a:t> bit</a:t>
            </a:r>
          </a:p>
          <a:p>
            <a:pPr lvl="1">
              <a:lnSpc>
                <a:spcPct val="90000"/>
              </a:lnSpc>
            </a:pPr>
            <a:r>
              <a:rPr lang="en-US" sz="2500" dirty="0" err="1" smtClean="0"/>
              <a:t>Sử</a:t>
            </a:r>
            <a:r>
              <a:rPr lang="en-US" sz="2500" dirty="0" smtClean="0"/>
              <a:t> </a:t>
            </a:r>
            <a:r>
              <a:rPr lang="en-US" sz="2500" dirty="0" err="1" smtClean="0"/>
              <a:t>dụng</a:t>
            </a:r>
            <a:r>
              <a:rPr lang="en-US" sz="2500" dirty="0" smtClean="0"/>
              <a:t> </a:t>
            </a:r>
            <a:r>
              <a:rPr lang="en-US" sz="2500" dirty="0" err="1" smtClean="0"/>
              <a:t>các</a:t>
            </a:r>
            <a:r>
              <a:rPr lang="en-US" sz="2500" dirty="0" smtClean="0"/>
              <a:t> </a:t>
            </a:r>
            <a:r>
              <a:rPr lang="en-US" sz="2500" dirty="0" err="1" smtClean="0"/>
              <a:t>cơ</a:t>
            </a:r>
            <a:r>
              <a:rPr lang="en-US" sz="2500" dirty="0" smtClean="0"/>
              <a:t> </a:t>
            </a:r>
            <a:r>
              <a:rPr lang="en-US" sz="2500" dirty="0" err="1" smtClean="0"/>
              <a:t>chế</a:t>
            </a:r>
            <a:r>
              <a:rPr lang="en-US" sz="2500" dirty="0" smtClean="0"/>
              <a:t> </a:t>
            </a:r>
            <a:r>
              <a:rPr lang="en-US" sz="2500" dirty="0" err="1" smtClean="0"/>
              <a:t>kiểm</a:t>
            </a:r>
            <a:r>
              <a:rPr lang="en-US" sz="2500" dirty="0" smtClean="0"/>
              <a:t> </a:t>
            </a:r>
            <a:r>
              <a:rPr lang="en-US" sz="2500" dirty="0" err="1" smtClean="0"/>
              <a:t>tra</a:t>
            </a:r>
            <a:r>
              <a:rPr lang="en-US" sz="2500" dirty="0" smtClean="0"/>
              <a:t> </a:t>
            </a:r>
            <a:r>
              <a:rPr lang="en-US" sz="2500" dirty="0" err="1" smtClean="0"/>
              <a:t>lỗi</a:t>
            </a:r>
            <a:endParaRPr lang="en-US" sz="2500" dirty="0" smtClean="0"/>
          </a:p>
          <a:p>
            <a:pPr lvl="2">
              <a:lnSpc>
                <a:spcPct val="90000"/>
              </a:lnSpc>
            </a:pPr>
            <a:r>
              <a:rPr lang="en-US" sz="2200" dirty="0" smtClean="0"/>
              <a:t>checksum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err="1" smtClean="0"/>
              <a:t>Làm</a:t>
            </a:r>
            <a:r>
              <a:rPr lang="en-US" sz="2800" dirty="0" smtClean="0"/>
              <a:t> </a:t>
            </a:r>
            <a:r>
              <a:rPr lang="en-US" sz="2800" dirty="0" err="1" smtClean="0"/>
              <a:t>sao</a:t>
            </a:r>
            <a:r>
              <a:rPr lang="en-US" sz="2800" dirty="0" smtClean="0"/>
              <a:t> </a:t>
            </a:r>
            <a:r>
              <a:rPr lang="en-US" sz="2800" dirty="0" err="1" smtClean="0"/>
              <a:t>để</a:t>
            </a:r>
            <a:r>
              <a:rPr lang="en-US" sz="2800" dirty="0" smtClean="0"/>
              <a:t> </a:t>
            </a:r>
            <a:r>
              <a:rPr lang="en-US" sz="2800" dirty="0" err="1" smtClean="0"/>
              <a:t>khắc</a:t>
            </a:r>
            <a:r>
              <a:rPr lang="en-US" sz="2800" dirty="0" smtClean="0"/>
              <a:t> </a:t>
            </a:r>
            <a:r>
              <a:rPr lang="en-US" sz="2800" dirty="0" err="1" smtClean="0"/>
              <a:t>phục</a:t>
            </a:r>
            <a:r>
              <a:rPr lang="en-US" sz="2800" dirty="0" smtClean="0"/>
              <a:t> </a:t>
            </a:r>
            <a:r>
              <a:rPr lang="en-US" sz="2800" dirty="0" err="1" smtClean="0"/>
              <a:t>khi</a:t>
            </a:r>
            <a:r>
              <a:rPr lang="en-US" sz="2800" dirty="0" smtClean="0"/>
              <a:t> </a:t>
            </a:r>
            <a:r>
              <a:rPr lang="en-US" sz="2800" dirty="0" err="1" smtClean="0"/>
              <a:t>nhận</a:t>
            </a:r>
            <a:r>
              <a:rPr lang="en-US" sz="2800" dirty="0" smtClean="0"/>
              <a:t> </a:t>
            </a:r>
            <a:r>
              <a:rPr lang="en-US" sz="2800" dirty="0" err="1" smtClean="0"/>
              <a:t>ra</a:t>
            </a:r>
            <a:r>
              <a:rPr lang="en-US" sz="2800" dirty="0" smtClean="0"/>
              <a:t> </a:t>
            </a:r>
            <a:r>
              <a:rPr lang="en-US" sz="2800" dirty="0" err="1" smtClean="0"/>
              <a:t>lỗi</a:t>
            </a:r>
            <a:r>
              <a:rPr lang="en-US" sz="2800" dirty="0" smtClean="0"/>
              <a:t>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Acknowledgement(ACKs):</a:t>
            </a:r>
            <a:r>
              <a:rPr lang="en-US" sz="2400" dirty="0" smtClean="0"/>
              <a:t> </a:t>
            </a:r>
            <a:r>
              <a:rPr lang="en-US" sz="2400" dirty="0" err="1" smtClean="0"/>
              <a:t>bên</a:t>
            </a:r>
            <a:r>
              <a:rPr lang="en-US" sz="2400" dirty="0" smtClean="0"/>
              <a:t> </a:t>
            </a:r>
            <a:r>
              <a:rPr lang="en-US" sz="2400" dirty="0" err="1" smtClean="0"/>
              <a:t>nhận</a:t>
            </a:r>
            <a:r>
              <a:rPr lang="en-US" sz="2400" dirty="0" smtClean="0"/>
              <a:t> </a:t>
            </a:r>
            <a:r>
              <a:rPr lang="en-US" sz="2400" dirty="0" err="1" smtClean="0"/>
              <a:t>báo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bên</a:t>
            </a:r>
            <a:r>
              <a:rPr lang="en-US" sz="2400" dirty="0" smtClean="0"/>
              <a:t> </a:t>
            </a:r>
            <a:r>
              <a:rPr lang="en-US" sz="2400" dirty="0" err="1" smtClean="0"/>
              <a:t>gửi</a:t>
            </a:r>
            <a:r>
              <a:rPr lang="en-US" sz="2400" dirty="0" smtClean="0"/>
              <a:t> </a:t>
            </a:r>
            <a:r>
              <a:rPr lang="en-US" sz="2400" dirty="0" err="1" smtClean="0"/>
              <a:t>đã</a:t>
            </a:r>
            <a:r>
              <a:rPr lang="en-US" sz="2400" dirty="0" smtClean="0"/>
              <a:t> </a:t>
            </a:r>
            <a:r>
              <a:rPr lang="en-US" sz="2400" dirty="0" err="1" smtClean="0"/>
              <a:t>nhận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endParaRPr 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 smtClean="0">
                <a:solidFill>
                  <a:srgbClr val="FF0000"/>
                </a:solidFill>
              </a:rPr>
              <a:t>Nagetive</a:t>
            </a:r>
            <a:r>
              <a:rPr lang="en-US" sz="2400" dirty="0" smtClean="0">
                <a:solidFill>
                  <a:srgbClr val="FF0000"/>
                </a:solidFill>
              </a:rPr>
              <a:t> acknowledgement(NAKs):</a:t>
            </a:r>
            <a:r>
              <a:rPr lang="en-US" sz="2400" dirty="0" smtClean="0"/>
              <a:t> </a:t>
            </a:r>
            <a:r>
              <a:rPr lang="en-US" sz="2400" dirty="0" err="1" smtClean="0"/>
              <a:t>bên</a:t>
            </a:r>
            <a:r>
              <a:rPr lang="en-US" sz="2400" dirty="0" smtClean="0"/>
              <a:t> </a:t>
            </a:r>
            <a:r>
              <a:rPr lang="en-US" sz="2400" dirty="0" err="1" smtClean="0"/>
              <a:t>nhận</a:t>
            </a:r>
            <a:r>
              <a:rPr lang="en-US" sz="2400" dirty="0" smtClean="0"/>
              <a:t> </a:t>
            </a:r>
            <a:r>
              <a:rPr lang="en-US" sz="2400" dirty="0" err="1" smtClean="0"/>
              <a:t>báo</a:t>
            </a:r>
            <a:r>
              <a:rPr lang="en-US" sz="2400" dirty="0" smtClean="0"/>
              <a:t> </a:t>
            </a:r>
            <a:r>
              <a:rPr lang="en-US" sz="2400" dirty="0" err="1" smtClean="0"/>
              <a:t>gói</a:t>
            </a:r>
            <a:r>
              <a:rPr lang="en-US" sz="2400" dirty="0" smtClean="0"/>
              <a:t> tin </a:t>
            </a:r>
            <a:r>
              <a:rPr lang="en-US" sz="2400" dirty="0" err="1" smtClean="0"/>
              <a:t>bị</a:t>
            </a:r>
            <a:r>
              <a:rPr lang="en-US" sz="2400" dirty="0" smtClean="0"/>
              <a:t> </a:t>
            </a:r>
            <a:r>
              <a:rPr lang="en-US" sz="2400" dirty="0" err="1" smtClean="0"/>
              <a:t>lỗi</a:t>
            </a:r>
            <a:endParaRPr 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 smtClean="0"/>
              <a:t>Bên</a:t>
            </a:r>
            <a:r>
              <a:rPr lang="en-US" sz="2400" dirty="0" smtClean="0"/>
              <a:t> </a:t>
            </a:r>
            <a:r>
              <a:rPr lang="en-US" sz="2400" dirty="0" err="1" smtClean="0"/>
              <a:t>gửi</a:t>
            </a:r>
            <a:r>
              <a:rPr lang="en-US" sz="2400" dirty="0" smtClean="0"/>
              <a:t> </a:t>
            </a:r>
            <a:r>
              <a:rPr lang="en-US" sz="2400" dirty="0" err="1" smtClean="0"/>
              <a:t>sẽ</a:t>
            </a:r>
            <a:r>
              <a:rPr lang="en-US" sz="2400" dirty="0" smtClean="0"/>
              <a:t> </a:t>
            </a:r>
            <a:r>
              <a:rPr lang="en-US" sz="2400" dirty="0" err="1" smtClean="0"/>
              <a:t>gửi</a:t>
            </a:r>
            <a:r>
              <a:rPr lang="en-US" sz="2400" dirty="0" smtClean="0"/>
              <a:t> </a:t>
            </a:r>
            <a:r>
              <a:rPr lang="en-US" sz="2400" dirty="0" err="1" smtClean="0"/>
              <a:t>lại</a:t>
            </a:r>
            <a:r>
              <a:rPr lang="en-US" sz="2400" dirty="0" smtClean="0"/>
              <a:t> </a:t>
            </a:r>
            <a:r>
              <a:rPr lang="en-US" sz="2400" dirty="0" err="1" smtClean="0"/>
              <a:t>gói</a:t>
            </a:r>
            <a:r>
              <a:rPr lang="en-US" sz="2400" dirty="0" smtClean="0"/>
              <a:t> tin </a:t>
            </a:r>
            <a:r>
              <a:rPr lang="en-US" sz="2400" dirty="0" err="1" smtClean="0"/>
              <a:t>khi</a:t>
            </a:r>
            <a:r>
              <a:rPr lang="en-US" sz="2400" dirty="0" smtClean="0"/>
              <a:t> </a:t>
            </a:r>
            <a:r>
              <a:rPr lang="en-US" sz="2400" dirty="0" err="1" smtClean="0"/>
              <a:t>nhận</a:t>
            </a:r>
            <a:r>
              <a:rPr lang="en-US" sz="2400" dirty="0" smtClean="0"/>
              <a:t> NAK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So </a:t>
            </a:r>
            <a:r>
              <a:rPr lang="en-US" sz="2800" dirty="0" err="1" smtClean="0"/>
              <a:t>với</a:t>
            </a:r>
            <a:r>
              <a:rPr lang="en-US" sz="2800" dirty="0" smtClean="0"/>
              <a:t> rdt1.0, rdt2.0: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 smtClean="0"/>
              <a:t>Nhận</a:t>
            </a:r>
            <a:r>
              <a:rPr lang="en-US" sz="2400" dirty="0" smtClean="0"/>
              <a:t> </a:t>
            </a:r>
            <a:r>
              <a:rPr lang="en-US" sz="2400" dirty="0" err="1" smtClean="0"/>
              <a:t>dạng</a:t>
            </a:r>
            <a:r>
              <a:rPr lang="en-US" sz="2400" dirty="0" smtClean="0"/>
              <a:t> </a:t>
            </a:r>
            <a:r>
              <a:rPr lang="en-US" sz="2400" dirty="0" err="1" smtClean="0"/>
              <a:t>lỗi</a:t>
            </a:r>
            <a:endParaRPr 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 smtClean="0"/>
              <a:t>Cơ</a:t>
            </a:r>
            <a:r>
              <a:rPr lang="en-US" sz="2400" dirty="0" smtClean="0"/>
              <a:t> </a:t>
            </a:r>
            <a:r>
              <a:rPr lang="en-US" sz="2400" dirty="0" err="1" smtClean="0"/>
              <a:t>chế</a:t>
            </a:r>
            <a:r>
              <a:rPr lang="en-US" sz="2400" dirty="0" smtClean="0"/>
              <a:t> </a:t>
            </a:r>
            <a:r>
              <a:rPr lang="en-US" sz="2400" dirty="0" err="1" smtClean="0"/>
              <a:t>phản</a:t>
            </a:r>
            <a:r>
              <a:rPr lang="en-US" sz="2400" dirty="0" smtClean="0"/>
              <a:t> </a:t>
            </a:r>
            <a:r>
              <a:rPr lang="en-US" sz="2400" dirty="0" err="1" smtClean="0"/>
              <a:t>hồi</a:t>
            </a:r>
            <a:r>
              <a:rPr lang="en-US" sz="2400" dirty="0" smtClean="0"/>
              <a:t>: ACK, NAK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6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66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Rdt2.0 FSM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40"/>
          <p:cNvGrpSpPr/>
          <p:nvPr/>
        </p:nvGrpSpPr>
        <p:grpSpPr>
          <a:xfrm>
            <a:off x="696913" y="2209800"/>
            <a:ext cx="1208087" cy="962025"/>
            <a:chOff x="696913" y="2209800"/>
            <a:chExt cx="1208087" cy="962025"/>
          </a:xfrm>
        </p:grpSpPr>
        <p:sp>
          <p:nvSpPr>
            <p:cNvPr id="7" name="Oval 3"/>
            <p:cNvSpPr>
              <a:spLocks noChangeArrowheads="1"/>
            </p:cNvSpPr>
            <p:nvPr/>
          </p:nvSpPr>
          <p:spPr bwMode="auto">
            <a:xfrm>
              <a:off x="696913" y="2209800"/>
              <a:ext cx="985837" cy="96202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704850" y="2293938"/>
              <a:ext cx="120015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dirty="0">
                  <a:latin typeface="Arial" pitchFamily="34" charset="0"/>
                </a:rPr>
                <a:t>Wait for call from above</a:t>
              </a:r>
              <a:endParaRPr lang="en-US" dirty="0">
                <a:latin typeface="Times New Roman" pitchFamily="18" charset="0"/>
              </a:endParaRPr>
            </a:p>
          </p:txBody>
        </p:sp>
      </p:grp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6319838" y="5314950"/>
            <a:ext cx="2519362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dirty="0">
                <a:latin typeface="Arial" pitchFamily="34" charset="0"/>
              </a:rPr>
              <a:t>extract(</a:t>
            </a:r>
            <a:r>
              <a:rPr lang="en-US" dirty="0" err="1">
                <a:latin typeface="Arial" pitchFamily="34" charset="0"/>
              </a:rPr>
              <a:t>rcvpkt,data</a:t>
            </a:r>
            <a:r>
              <a:rPr lang="en-US" dirty="0">
                <a:latin typeface="Arial" pitchFamily="34" charset="0"/>
              </a:rPr>
              <a:t>)</a:t>
            </a:r>
          </a:p>
          <a:p>
            <a:pPr algn="l"/>
            <a:r>
              <a:rPr lang="en-US" dirty="0" err="1">
                <a:latin typeface="Arial" pitchFamily="34" charset="0"/>
              </a:rPr>
              <a:t>deliver_data</a:t>
            </a:r>
            <a:r>
              <a:rPr lang="en-US" dirty="0">
                <a:latin typeface="Arial" pitchFamily="34" charset="0"/>
              </a:rPr>
              <a:t>(data)</a:t>
            </a:r>
          </a:p>
          <a:p>
            <a:pPr algn="l"/>
            <a:r>
              <a:rPr lang="en-US" dirty="0" err="1">
                <a:latin typeface="Arial" pitchFamily="34" charset="0"/>
              </a:rPr>
              <a:t>udt_send</a:t>
            </a:r>
            <a:r>
              <a:rPr lang="en-US" dirty="0">
                <a:latin typeface="Arial" pitchFamily="34" charset="0"/>
              </a:rPr>
              <a:t>(ACK)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6297612" y="4781550"/>
            <a:ext cx="254158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dirty="0" err="1">
                <a:latin typeface="Arial" pitchFamily="34" charset="0"/>
              </a:rPr>
              <a:t>rdt_rcv</a:t>
            </a:r>
            <a:r>
              <a:rPr lang="en-US" dirty="0">
                <a:latin typeface="Arial" pitchFamily="34" charset="0"/>
              </a:rPr>
              <a:t>(</a:t>
            </a:r>
            <a:r>
              <a:rPr lang="en-US" dirty="0" err="1">
                <a:latin typeface="Arial" pitchFamily="34" charset="0"/>
              </a:rPr>
              <a:t>rcvpkt</a:t>
            </a:r>
            <a:r>
              <a:rPr lang="en-US" dirty="0">
                <a:latin typeface="Arial" pitchFamily="34" charset="0"/>
              </a:rPr>
              <a:t>) &amp;&amp; </a:t>
            </a:r>
          </a:p>
          <a:p>
            <a:pPr algn="l"/>
            <a:r>
              <a:rPr lang="en-US" dirty="0">
                <a:latin typeface="Arial" pitchFamily="34" charset="0"/>
              </a:rPr>
              <a:t>   </a:t>
            </a:r>
            <a:r>
              <a:rPr lang="en-US" dirty="0" err="1">
                <a:latin typeface="Arial" pitchFamily="34" charset="0"/>
              </a:rPr>
              <a:t>notcorrupt</a:t>
            </a:r>
            <a:r>
              <a:rPr lang="en-US" dirty="0">
                <a:latin typeface="Arial" pitchFamily="34" charset="0"/>
              </a:rPr>
              <a:t>(</a:t>
            </a:r>
            <a:r>
              <a:rPr lang="en-US" dirty="0" err="1">
                <a:latin typeface="Arial" pitchFamily="34" charset="0"/>
              </a:rPr>
              <a:t>rcvpkt</a:t>
            </a:r>
            <a:r>
              <a:rPr lang="en-US" dirty="0">
                <a:latin typeface="Arial" pitchFamily="34" charset="0"/>
              </a:rPr>
              <a:t>)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6419850" y="5370513"/>
            <a:ext cx="14890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Freeform 11"/>
          <p:cNvSpPr>
            <a:spLocks/>
          </p:cNvSpPr>
          <p:nvPr/>
        </p:nvSpPr>
        <p:spPr bwMode="auto">
          <a:xfrm>
            <a:off x="1104900" y="3140075"/>
            <a:ext cx="1800225" cy="247650"/>
          </a:xfrm>
          <a:custGeom>
            <a:avLst/>
            <a:gdLst>
              <a:gd name="T0" fmla="*/ 0 w 2835"/>
              <a:gd name="T1" fmla="*/ 0 h 525"/>
              <a:gd name="T2" fmla="*/ 2835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1071563" y="3492500"/>
            <a:ext cx="354806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dirty="0" err="1">
                <a:latin typeface="Arial" pitchFamily="34" charset="0"/>
              </a:rPr>
              <a:t>rdt_rcv</a:t>
            </a:r>
            <a:r>
              <a:rPr lang="en-US" dirty="0">
                <a:latin typeface="Arial" pitchFamily="34" charset="0"/>
              </a:rPr>
              <a:t>(</a:t>
            </a:r>
            <a:r>
              <a:rPr lang="en-US" dirty="0" err="1">
                <a:latin typeface="Arial" pitchFamily="34" charset="0"/>
              </a:rPr>
              <a:t>rcvpkt</a:t>
            </a:r>
            <a:r>
              <a:rPr lang="en-US" dirty="0">
                <a:latin typeface="Arial" pitchFamily="34" charset="0"/>
              </a:rPr>
              <a:t>) &amp;&amp; </a:t>
            </a:r>
            <a:r>
              <a:rPr lang="en-US" dirty="0" err="1">
                <a:latin typeface="Arial" pitchFamily="34" charset="0"/>
              </a:rPr>
              <a:t>isACK</a:t>
            </a:r>
            <a:r>
              <a:rPr lang="en-US" dirty="0">
                <a:latin typeface="Arial" pitchFamily="34" charset="0"/>
              </a:rPr>
              <a:t>(</a:t>
            </a:r>
            <a:r>
              <a:rPr lang="en-US" dirty="0" err="1">
                <a:latin typeface="Arial" pitchFamily="34" charset="0"/>
              </a:rPr>
              <a:t>rcvpkt</a:t>
            </a:r>
            <a:r>
              <a:rPr lang="en-US" dirty="0">
                <a:latin typeface="Arial" pitchFamily="34" charset="0"/>
              </a:rPr>
              <a:t>)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>
            <a:off x="1173163" y="38163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Freeform 14"/>
          <p:cNvSpPr>
            <a:spLocks/>
          </p:cNvSpPr>
          <p:nvPr/>
        </p:nvSpPr>
        <p:spPr bwMode="auto">
          <a:xfrm>
            <a:off x="3252788" y="2286000"/>
            <a:ext cx="466725" cy="893763"/>
          </a:xfrm>
          <a:custGeom>
            <a:avLst/>
            <a:gdLst>
              <a:gd name="T0" fmla="*/ 0 w 735"/>
              <a:gd name="T1" fmla="*/ 195 h 1080"/>
              <a:gd name="T2" fmla="*/ 0 w 735"/>
              <a:gd name="T3" fmla="*/ 855 h 1080"/>
              <a:gd name="T4" fmla="*/ 0 60000 65536"/>
              <a:gd name="T5" fmla="*/ 0 60000 65536"/>
              <a:gd name="T6" fmla="*/ 0 w 735"/>
              <a:gd name="T7" fmla="*/ 0 h 1080"/>
              <a:gd name="T8" fmla="*/ 735 w 735"/>
              <a:gd name="T9" fmla="*/ 1080 h 10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3562350" y="2600325"/>
            <a:ext cx="21526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dirty="0" err="1">
                <a:latin typeface="Arial" pitchFamily="34" charset="0"/>
              </a:rPr>
              <a:t>udt_send</a:t>
            </a:r>
            <a:r>
              <a:rPr lang="en-US" dirty="0">
                <a:latin typeface="Arial" pitchFamily="34" charset="0"/>
              </a:rPr>
              <a:t>(</a:t>
            </a:r>
            <a:r>
              <a:rPr lang="en-US" dirty="0" err="1">
                <a:latin typeface="Arial" pitchFamily="34" charset="0"/>
              </a:rPr>
              <a:t>sndpkt</a:t>
            </a:r>
            <a:r>
              <a:rPr lang="en-US" dirty="0">
                <a:latin typeface="Arial" pitchFamily="34" charset="0"/>
              </a:rPr>
              <a:t>)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3536950" y="1925638"/>
            <a:ext cx="2085975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dirty="0" err="1">
                <a:latin typeface="Arial" pitchFamily="34" charset="0"/>
              </a:rPr>
              <a:t>rdt_rcv</a:t>
            </a:r>
            <a:r>
              <a:rPr lang="en-US" dirty="0">
                <a:latin typeface="Arial" pitchFamily="34" charset="0"/>
              </a:rPr>
              <a:t>(</a:t>
            </a:r>
            <a:r>
              <a:rPr lang="en-US" dirty="0" err="1">
                <a:latin typeface="Arial" pitchFamily="34" charset="0"/>
              </a:rPr>
              <a:t>rcvpkt</a:t>
            </a:r>
            <a:r>
              <a:rPr lang="en-US" dirty="0">
                <a:latin typeface="Arial" pitchFamily="34" charset="0"/>
              </a:rPr>
              <a:t>) &amp;&amp;</a:t>
            </a:r>
          </a:p>
          <a:p>
            <a:pPr algn="l"/>
            <a:r>
              <a:rPr lang="en-US" dirty="0">
                <a:latin typeface="Arial" pitchFamily="34" charset="0"/>
              </a:rPr>
              <a:t>   </a:t>
            </a:r>
            <a:r>
              <a:rPr lang="en-US" dirty="0" err="1">
                <a:latin typeface="Arial" pitchFamily="34" charset="0"/>
              </a:rPr>
              <a:t>isNAK</a:t>
            </a:r>
            <a:r>
              <a:rPr lang="en-US" dirty="0">
                <a:latin typeface="Arial" pitchFamily="34" charset="0"/>
              </a:rPr>
              <a:t>(</a:t>
            </a:r>
            <a:r>
              <a:rPr lang="en-US" dirty="0" err="1">
                <a:latin typeface="Arial" pitchFamily="34" charset="0"/>
              </a:rPr>
              <a:t>rcvpkt</a:t>
            </a:r>
            <a:r>
              <a:rPr lang="en-US" dirty="0">
                <a:latin typeface="Arial" pitchFamily="34" charset="0"/>
              </a:rPr>
              <a:t>)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>
            <a:off x="3656013" y="2600325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" name="Text Box 19"/>
          <p:cNvSpPr txBox="1">
            <a:spLocks noChangeArrowheads="1"/>
          </p:cNvSpPr>
          <p:nvPr/>
        </p:nvSpPr>
        <p:spPr bwMode="auto">
          <a:xfrm>
            <a:off x="6573838" y="2954338"/>
            <a:ext cx="18288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>
                <a:latin typeface="Arial" pitchFamily="34" charset="0"/>
              </a:rPr>
              <a:t>udt_send(NAK)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24" name="Text Box 20"/>
          <p:cNvSpPr txBox="1">
            <a:spLocks noChangeArrowheads="1"/>
          </p:cNvSpPr>
          <p:nvPr/>
        </p:nvSpPr>
        <p:spPr bwMode="auto">
          <a:xfrm>
            <a:off x="6553200" y="2352674"/>
            <a:ext cx="22860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dirty="0" err="1">
                <a:latin typeface="Arial" pitchFamily="34" charset="0"/>
              </a:rPr>
              <a:t>rdt_rcv</a:t>
            </a:r>
            <a:r>
              <a:rPr lang="en-US" dirty="0">
                <a:latin typeface="Arial" pitchFamily="34" charset="0"/>
              </a:rPr>
              <a:t>(</a:t>
            </a:r>
            <a:r>
              <a:rPr lang="en-US" dirty="0" err="1">
                <a:latin typeface="Arial" pitchFamily="34" charset="0"/>
              </a:rPr>
              <a:t>rcvpkt</a:t>
            </a:r>
            <a:r>
              <a:rPr lang="en-US" dirty="0">
                <a:latin typeface="Arial" pitchFamily="34" charset="0"/>
              </a:rPr>
              <a:t>) &amp;&amp; </a:t>
            </a:r>
          </a:p>
          <a:p>
            <a:pPr algn="l"/>
            <a:r>
              <a:rPr lang="en-US" dirty="0">
                <a:latin typeface="Arial" pitchFamily="34" charset="0"/>
              </a:rPr>
              <a:t>  corrupt(</a:t>
            </a:r>
            <a:r>
              <a:rPr lang="en-US" dirty="0" err="1">
                <a:latin typeface="Arial" pitchFamily="34" charset="0"/>
              </a:rPr>
              <a:t>rcvpkt</a:t>
            </a:r>
            <a:r>
              <a:rPr lang="en-US" dirty="0">
                <a:latin typeface="Arial" pitchFamily="34" charset="0"/>
              </a:rPr>
              <a:t>)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25" name="Line 21"/>
          <p:cNvSpPr>
            <a:spLocks noChangeShapeType="1"/>
          </p:cNvSpPr>
          <p:nvPr/>
        </p:nvSpPr>
        <p:spPr bwMode="auto">
          <a:xfrm>
            <a:off x="6673851" y="2955925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2332036" y="2222500"/>
            <a:ext cx="1181100" cy="962025"/>
            <a:chOff x="1565" y="2116"/>
            <a:chExt cx="744" cy="606"/>
          </a:xfrm>
        </p:grpSpPr>
        <p:sp>
          <p:nvSpPr>
            <p:cNvPr id="27" name="Oval 23"/>
            <p:cNvSpPr>
              <a:spLocks noChangeArrowheads="1"/>
            </p:cNvSpPr>
            <p:nvPr/>
          </p:nvSpPr>
          <p:spPr bwMode="auto">
            <a:xfrm>
              <a:off x="1565" y="2116"/>
              <a:ext cx="621" cy="6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Text Box 24"/>
            <p:cNvSpPr txBox="1">
              <a:spLocks noChangeArrowheads="1"/>
            </p:cNvSpPr>
            <p:nvPr/>
          </p:nvSpPr>
          <p:spPr bwMode="auto">
            <a:xfrm>
              <a:off x="1632" y="2163"/>
              <a:ext cx="677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dirty="0">
                  <a:latin typeface="Arial" pitchFamily="34" charset="0"/>
                </a:rPr>
                <a:t>Wait for ACK or NAK</a:t>
              </a:r>
              <a:endParaRPr lang="en-US" dirty="0">
                <a:latin typeface="Times New Roman" pitchFamily="18" charset="0"/>
              </a:endParaRPr>
            </a:p>
          </p:txBody>
        </p:sp>
      </p:grpSp>
      <p:sp>
        <p:nvSpPr>
          <p:cNvPr id="29" name="Line 25"/>
          <p:cNvSpPr>
            <a:spLocks noChangeShapeType="1"/>
          </p:cNvSpPr>
          <p:nvPr/>
        </p:nvSpPr>
        <p:spPr bwMode="auto">
          <a:xfrm>
            <a:off x="6334125" y="3497263"/>
            <a:ext cx="433388" cy="244475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" name="Freeform 26"/>
          <p:cNvSpPr>
            <a:spLocks/>
          </p:cNvSpPr>
          <p:nvPr/>
        </p:nvSpPr>
        <p:spPr bwMode="auto">
          <a:xfrm>
            <a:off x="6672263" y="3148013"/>
            <a:ext cx="1257300" cy="469900"/>
          </a:xfrm>
          <a:custGeom>
            <a:avLst/>
            <a:gdLst>
              <a:gd name="T0" fmla="*/ 361 w 1500"/>
              <a:gd name="T1" fmla="*/ 671 h 740"/>
              <a:gd name="T2" fmla="*/ 1017 w 1500"/>
              <a:gd name="T3" fmla="*/ 740 h 740"/>
              <a:gd name="T4" fmla="*/ 0 60000 65536"/>
              <a:gd name="T5" fmla="*/ 0 60000 65536"/>
              <a:gd name="T6" fmla="*/ 0 w 1500"/>
              <a:gd name="T7" fmla="*/ 0 h 740"/>
              <a:gd name="T8" fmla="*/ 1500 w 1500"/>
              <a:gd name="T9" fmla="*/ 740 h 7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6764338" y="3568700"/>
            <a:ext cx="1236663" cy="962025"/>
            <a:chOff x="1390" y="3347"/>
            <a:chExt cx="779" cy="606"/>
          </a:xfrm>
        </p:grpSpPr>
        <p:sp>
          <p:nvSpPr>
            <p:cNvPr id="32" name="Oval 28"/>
            <p:cNvSpPr>
              <a:spLocks noChangeArrowheads="1"/>
            </p:cNvSpPr>
            <p:nvPr/>
          </p:nvSpPr>
          <p:spPr bwMode="auto">
            <a:xfrm>
              <a:off x="1390" y="3347"/>
              <a:ext cx="621" cy="6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 Box 29"/>
            <p:cNvSpPr txBox="1">
              <a:spLocks noChangeArrowheads="1"/>
            </p:cNvSpPr>
            <p:nvPr/>
          </p:nvSpPr>
          <p:spPr bwMode="auto">
            <a:xfrm>
              <a:off x="1413" y="3400"/>
              <a:ext cx="756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dirty="0">
                  <a:latin typeface="Arial" pitchFamily="34" charset="0"/>
                </a:rPr>
                <a:t>Wait for call from below</a:t>
              </a:r>
              <a:endParaRPr lang="en-US" dirty="0">
                <a:latin typeface="Times New Roman" pitchFamily="18" charset="0"/>
              </a:endParaRPr>
            </a:p>
          </p:txBody>
        </p:sp>
      </p:grpSp>
      <p:sp>
        <p:nvSpPr>
          <p:cNvPr id="34" name="Freeform 30"/>
          <p:cNvSpPr>
            <a:spLocks/>
          </p:cNvSpPr>
          <p:nvPr/>
        </p:nvSpPr>
        <p:spPr bwMode="auto">
          <a:xfrm flipV="1">
            <a:off x="6684963" y="4464050"/>
            <a:ext cx="1257300" cy="469900"/>
          </a:xfrm>
          <a:custGeom>
            <a:avLst/>
            <a:gdLst>
              <a:gd name="T0" fmla="*/ 361 w 1500"/>
              <a:gd name="T1" fmla="*/ 671 h 740"/>
              <a:gd name="T2" fmla="*/ 1017 w 1500"/>
              <a:gd name="T3" fmla="*/ 740 h 740"/>
              <a:gd name="T4" fmla="*/ 0 60000 65536"/>
              <a:gd name="T5" fmla="*/ 0 60000 65536"/>
              <a:gd name="T6" fmla="*/ 0 w 1500"/>
              <a:gd name="T7" fmla="*/ 0 h 740"/>
              <a:gd name="T8" fmla="*/ 1500 w 1500"/>
              <a:gd name="T9" fmla="*/ 740 h 7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" name="Text Box 31"/>
          <p:cNvSpPr txBox="1">
            <a:spLocks noChangeArrowheads="1"/>
          </p:cNvSpPr>
          <p:nvPr/>
        </p:nvSpPr>
        <p:spPr bwMode="auto">
          <a:xfrm>
            <a:off x="866775" y="4167188"/>
            <a:ext cx="1150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sender</a:t>
            </a:r>
          </a:p>
        </p:txBody>
      </p:sp>
      <p:sp>
        <p:nvSpPr>
          <p:cNvPr id="36" name="Text Box 32"/>
          <p:cNvSpPr txBox="1">
            <a:spLocks noChangeArrowheads="1"/>
          </p:cNvSpPr>
          <p:nvPr/>
        </p:nvSpPr>
        <p:spPr bwMode="auto">
          <a:xfrm>
            <a:off x="6913563" y="1479550"/>
            <a:ext cx="1366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receiver</a:t>
            </a:r>
          </a:p>
        </p:txBody>
      </p:sp>
      <p:sp>
        <p:nvSpPr>
          <p:cNvPr id="37" name="Line 33"/>
          <p:cNvSpPr>
            <a:spLocks noChangeShapeType="1"/>
          </p:cNvSpPr>
          <p:nvPr/>
        </p:nvSpPr>
        <p:spPr bwMode="auto">
          <a:xfrm>
            <a:off x="349250" y="2166938"/>
            <a:ext cx="433388" cy="244475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10"/>
          <p:cNvSpPr>
            <a:spLocks/>
          </p:cNvSpPr>
          <p:nvPr/>
        </p:nvSpPr>
        <p:spPr bwMode="auto">
          <a:xfrm flipV="1">
            <a:off x="1057275" y="1962150"/>
            <a:ext cx="1800225" cy="247650"/>
          </a:xfrm>
          <a:custGeom>
            <a:avLst/>
            <a:gdLst>
              <a:gd name="T0" fmla="*/ 0 w 2835"/>
              <a:gd name="T1" fmla="*/ 0 h 525"/>
              <a:gd name="T2" fmla="*/ 2835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2" name="Group 42"/>
          <p:cNvGrpSpPr/>
          <p:nvPr/>
        </p:nvGrpSpPr>
        <p:grpSpPr>
          <a:xfrm>
            <a:off x="1004888" y="1195387"/>
            <a:ext cx="4176712" cy="677863"/>
            <a:chOff x="1004888" y="1195387"/>
            <a:chExt cx="4176712" cy="677863"/>
          </a:xfrm>
        </p:grpSpPr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1004888" y="1473200"/>
              <a:ext cx="4176712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dirty="0" err="1">
                  <a:latin typeface="Arial" pitchFamily="34" charset="0"/>
                </a:rPr>
                <a:t>snkpkt</a:t>
              </a:r>
              <a:r>
                <a:rPr lang="en-US" dirty="0">
                  <a:latin typeface="Arial" pitchFamily="34" charset="0"/>
                </a:rPr>
                <a:t> = </a:t>
              </a:r>
              <a:r>
                <a:rPr lang="en-US" dirty="0" err="1">
                  <a:latin typeface="Arial" pitchFamily="34" charset="0"/>
                </a:rPr>
                <a:t>make_pkt</a:t>
              </a:r>
              <a:r>
                <a:rPr lang="en-US" dirty="0">
                  <a:latin typeface="Arial" pitchFamily="34" charset="0"/>
                </a:rPr>
                <a:t>(data, checksum)</a:t>
              </a:r>
            </a:p>
            <a:p>
              <a:pPr algn="l"/>
              <a:r>
                <a:rPr lang="en-US" dirty="0" err="1">
                  <a:latin typeface="Arial" pitchFamily="34" charset="0"/>
                </a:rPr>
                <a:t>udt_send</a:t>
              </a:r>
              <a:r>
                <a:rPr lang="en-US" dirty="0">
                  <a:latin typeface="Arial" pitchFamily="34" charset="0"/>
                </a:rPr>
                <a:t>(</a:t>
              </a:r>
              <a:r>
                <a:rPr lang="en-US" dirty="0" err="1">
                  <a:latin typeface="Arial" pitchFamily="34" charset="0"/>
                </a:rPr>
                <a:t>sndpkt</a:t>
              </a:r>
              <a:r>
                <a:rPr lang="en-US" dirty="0">
                  <a:latin typeface="Arial" pitchFamily="34" charset="0"/>
                </a:rPr>
                <a:t>)</a:t>
              </a:r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1109663" y="1517650"/>
              <a:ext cx="9906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Text Box 34"/>
            <p:cNvSpPr txBox="1">
              <a:spLocks noChangeArrowheads="1"/>
            </p:cNvSpPr>
            <p:nvPr/>
          </p:nvSpPr>
          <p:spPr bwMode="auto">
            <a:xfrm>
              <a:off x="1031875" y="1195387"/>
              <a:ext cx="2255838" cy="428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dirty="0" err="1">
                  <a:latin typeface="Arial" pitchFamily="34" charset="0"/>
                </a:rPr>
                <a:t>rdt_send</a:t>
              </a:r>
              <a:r>
                <a:rPr lang="en-US" dirty="0">
                  <a:latin typeface="Arial" pitchFamily="34" charset="0"/>
                </a:rPr>
                <a:t>(data)</a:t>
              </a:r>
              <a:endParaRPr lang="en-US" dirty="0">
                <a:latin typeface="Times New Roman" pitchFamily="18" charset="0"/>
              </a:endParaRPr>
            </a:p>
          </p:txBody>
        </p:sp>
      </p:grpSp>
      <p:sp>
        <p:nvSpPr>
          <p:cNvPr id="39" name="Text Box 35"/>
          <p:cNvSpPr txBox="1">
            <a:spLocks noChangeArrowheads="1"/>
          </p:cNvSpPr>
          <p:nvPr/>
        </p:nvSpPr>
        <p:spPr bwMode="auto">
          <a:xfrm>
            <a:off x="1462088" y="3786188"/>
            <a:ext cx="323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Symbol" pitchFamily="18" charset="2"/>
              </a:rPr>
              <a:t>L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8138" y="4343400"/>
            <a:ext cx="7200862" cy="1245156"/>
          </a:xfrm>
          <a:prstGeom prst="irregularSeal2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FF0000"/>
                </a:solidFill>
              </a:rPr>
              <a:t>ACK/NAK </a:t>
            </a:r>
            <a:r>
              <a:rPr lang="en-US" sz="3000" dirty="0" err="1" smtClean="0">
                <a:solidFill>
                  <a:srgbClr val="FF0000"/>
                </a:solidFill>
              </a:rPr>
              <a:t>sai</a:t>
            </a:r>
            <a:r>
              <a:rPr lang="en-US" sz="3000" dirty="0" smtClean="0">
                <a:solidFill>
                  <a:srgbClr val="FF0000"/>
                </a:solidFill>
              </a:rPr>
              <a:t>???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2" name="Footer Placeholder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 animBg="1"/>
      <p:bldP spid="15" grpId="0" animBg="1"/>
      <p:bldP spid="16" grpId="0"/>
      <p:bldP spid="17" grpId="0" animBg="1"/>
      <p:bldP spid="18" grpId="0" animBg="1"/>
      <p:bldP spid="18" grpId="1" animBg="1"/>
      <p:bldP spid="18" grpId="2" animBg="1"/>
      <p:bldP spid="19" grpId="0"/>
      <p:bldP spid="19" grpId="1"/>
      <p:bldP spid="19" grpId="2"/>
      <p:bldP spid="20" grpId="0"/>
      <p:bldP spid="20" grpId="1"/>
      <p:bldP spid="20" grpId="2"/>
      <p:bldP spid="21" grpId="0" animBg="1"/>
      <p:bldP spid="21" grpId="1" animBg="1"/>
      <p:bldP spid="21" grpId="2" animBg="1"/>
      <p:bldP spid="23" grpId="0"/>
      <p:bldP spid="23" grpId="1"/>
      <p:bldP spid="23" grpId="2"/>
      <p:bldP spid="24" grpId="0"/>
      <p:bldP spid="24" grpId="1"/>
      <p:bldP spid="24" grpId="2"/>
      <p:bldP spid="25" grpId="0" animBg="1"/>
      <p:bldP spid="25" grpId="1" animBg="1"/>
      <p:bldP spid="25" grpId="2" animBg="1"/>
      <p:bldP spid="29" grpId="0" animBg="1"/>
      <p:bldP spid="30" grpId="0" animBg="1"/>
      <p:bldP spid="30" grpId="1" animBg="1"/>
      <p:bldP spid="30" grpId="2" animBg="1"/>
      <p:bldP spid="34" grpId="0" animBg="1"/>
      <p:bldP spid="35" grpId="0"/>
      <p:bldP spid="36" grpId="0"/>
      <p:bldP spid="37" grpId="0" animBg="1"/>
      <p:bldP spid="14" grpId="0" animBg="1"/>
      <p:bldP spid="39" grpId="0"/>
      <p:bldP spid="4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Rdt2.0 - 3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143000"/>
            <a:ext cx="77724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err="1" smtClean="0"/>
              <a:t>Giải</a:t>
            </a:r>
            <a:r>
              <a:rPr lang="en-US" sz="2400" dirty="0" smtClean="0"/>
              <a:t> </a:t>
            </a:r>
            <a:r>
              <a:rPr lang="en-US" sz="2400" dirty="0" err="1" smtClean="0"/>
              <a:t>quyết</a:t>
            </a:r>
            <a:r>
              <a:rPr lang="en-US" sz="2400" dirty="0" smtClean="0"/>
              <a:t>: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tin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ACK/NAK </a:t>
            </a:r>
            <a:r>
              <a:rPr lang="en-US" dirty="0" err="1" smtClean="0"/>
              <a:t>sai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sz="2100" dirty="0" err="1" smtClean="0"/>
              <a:t>Bên</a:t>
            </a:r>
            <a:r>
              <a:rPr lang="en-US" sz="2100" dirty="0" smtClean="0"/>
              <a:t> </a:t>
            </a:r>
            <a:r>
              <a:rPr lang="en-US" sz="2100" dirty="0" err="1" smtClean="0"/>
              <a:t>gửi</a:t>
            </a:r>
            <a:r>
              <a:rPr lang="en-US" sz="2100" dirty="0" smtClean="0"/>
              <a:t> </a:t>
            </a:r>
            <a:r>
              <a:rPr lang="en-US" sz="2100" dirty="0" err="1" smtClean="0"/>
              <a:t>đánh</a:t>
            </a:r>
            <a:r>
              <a:rPr lang="en-US" sz="2100" dirty="0" smtClean="0"/>
              <a:t> </a:t>
            </a:r>
            <a:r>
              <a:rPr lang="en-US" sz="2100" dirty="0" err="1" smtClean="0">
                <a:solidFill>
                  <a:srgbClr val="FF0000"/>
                </a:solidFill>
              </a:rPr>
              <a:t>số</a:t>
            </a:r>
            <a:r>
              <a:rPr lang="en-US" sz="2100" dirty="0" smtClean="0">
                <a:solidFill>
                  <a:srgbClr val="FF0000"/>
                </a:solidFill>
              </a:rPr>
              <a:t> </a:t>
            </a:r>
            <a:r>
              <a:rPr lang="en-US" sz="2100" dirty="0" err="1" smtClean="0">
                <a:solidFill>
                  <a:srgbClr val="FF0000"/>
                </a:solidFill>
              </a:rPr>
              <a:t>thứ</a:t>
            </a:r>
            <a:r>
              <a:rPr lang="en-US" sz="2100" dirty="0" smtClean="0">
                <a:solidFill>
                  <a:srgbClr val="FF0000"/>
                </a:solidFill>
              </a:rPr>
              <a:t> </a:t>
            </a:r>
            <a:r>
              <a:rPr lang="en-US" sz="2100" dirty="0" err="1" smtClean="0">
                <a:solidFill>
                  <a:srgbClr val="FF0000"/>
                </a:solidFill>
              </a:rPr>
              <a:t>tự</a:t>
            </a:r>
            <a:r>
              <a:rPr lang="en-US" sz="2100" dirty="0" smtClean="0">
                <a:solidFill>
                  <a:srgbClr val="FF0000"/>
                </a:solidFill>
              </a:rPr>
              <a:t> </a:t>
            </a:r>
            <a:r>
              <a:rPr lang="en-US" sz="2100" dirty="0" err="1" smtClean="0"/>
              <a:t>cho</a:t>
            </a:r>
            <a:r>
              <a:rPr lang="en-US" sz="2100" dirty="0" smtClean="0"/>
              <a:t> </a:t>
            </a:r>
            <a:r>
              <a:rPr lang="en-US" sz="2100" dirty="0" err="1" smtClean="0"/>
              <a:t>mỗi</a:t>
            </a:r>
            <a:r>
              <a:rPr lang="en-US" sz="2100" dirty="0" smtClean="0"/>
              <a:t> </a:t>
            </a:r>
            <a:r>
              <a:rPr lang="en-US" sz="2100" dirty="0" err="1" smtClean="0"/>
              <a:t>gói</a:t>
            </a:r>
            <a:r>
              <a:rPr lang="en-US" sz="2100" dirty="0" smtClean="0"/>
              <a:t> tin</a:t>
            </a:r>
          </a:p>
          <a:p>
            <a:pPr lvl="1">
              <a:lnSpc>
                <a:spcPct val="90000"/>
              </a:lnSpc>
            </a:pPr>
            <a:r>
              <a:rPr lang="en-US" sz="2100" dirty="0" err="1" smtClean="0"/>
              <a:t>Bên</a:t>
            </a:r>
            <a:r>
              <a:rPr lang="en-US" sz="2100" dirty="0" smtClean="0"/>
              <a:t> </a:t>
            </a:r>
            <a:r>
              <a:rPr lang="en-US" sz="2100" dirty="0" err="1" smtClean="0"/>
              <a:t>nhận</a:t>
            </a:r>
            <a:r>
              <a:rPr lang="en-US" sz="2100" dirty="0" smtClean="0"/>
              <a:t> </a:t>
            </a:r>
            <a:r>
              <a:rPr lang="en-US" sz="2100" dirty="0" err="1" smtClean="0"/>
              <a:t>sẽ</a:t>
            </a:r>
            <a:r>
              <a:rPr lang="en-US" sz="2100" dirty="0" smtClean="0"/>
              <a:t> </a:t>
            </a:r>
            <a:r>
              <a:rPr lang="en-US" sz="2100" dirty="0" err="1" smtClean="0"/>
              <a:t>loại</a:t>
            </a:r>
            <a:r>
              <a:rPr lang="en-US" sz="2100" dirty="0" smtClean="0"/>
              <a:t> </a:t>
            </a:r>
            <a:r>
              <a:rPr lang="en-US" sz="2100" dirty="0" err="1" smtClean="0"/>
              <a:t>bỏ</a:t>
            </a:r>
            <a:r>
              <a:rPr lang="en-US" sz="2100" dirty="0" smtClean="0"/>
              <a:t> </a:t>
            </a:r>
            <a:r>
              <a:rPr lang="en-US" sz="2100" dirty="0" err="1" smtClean="0"/>
              <a:t>gói</a:t>
            </a:r>
            <a:r>
              <a:rPr lang="en-US" sz="2100" dirty="0" smtClean="0"/>
              <a:t> tin </a:t>
            </a:r>
            <a:r>
              <a:rPr lang="en-US" sz="2100" dirty="0" err="1" smtClean="0"/>
              <a:t>trùng</a:t>
            </a:r>
            <a:r>
              <a:rPr lang="en-US" sz="2100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sz="2400" dirty="0" err="1" smtClean="0"/>
              <a:t>Dừng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đợi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100" dirty="0" err="1" smtClean="0"/>
              <a:t>Bên</a:t>
            </a:r>
            <a:r>
              <a:rPr lang="en-US" sz="2100" dirty="0" smtClean="0"/>
              <a:t> </a:t>
            </a:r>
            <a:r>
              <a:rPr lang="en-US" sz="2100" dirty="0" err="1" smtClean="0"/>
              <a:t>gửi</a:t>
            </a:r>
            <a:r>
              <a:rPr lang="en-US" sz="2100" dirty="0" smtClean="0"/>
              <a:t> </a:t>
            </a:r>
            <a:r>
              <a:rPr lang="en-US" sz="2100" dirty="0" err="1" smtClean="0"/>
              <a:t>gửi</a:t>
            </a:r>
            <a:r>
              <a:rPr lang="en-US" sz="2100" dirty="0" smtClean="0"/>
              <a:t> </a:t>
            </a:r>
            <a:r>
              <a:rPr lang="en-US" sz="2100" dirty="0" err="1" smtClean="0"/>
              <a:t>một</a:t>
            </a:r>
            <a:r>
              <a:rPr lang="en-US" sz="2100" dirty="0" smtClean="0"/>
              <a:t> </a:t>
            </a:r>
            <a:r>
              <a:rPr lang="en-US" sz="2100" dirty="0" err="1" smtClean="0"/>
              <a:t>gói</a:t>
            </a:r>
            <a:r>
              <a:rPr lang="en-US" sz="2100" dirty="0" smtClean="0"/>
              <a:t> tin </a:t>
            </a:r>
            <a:r>
              <a:rPr lang="en-US" sz="2100" dirty="0" err="1" smtClean="0"/>
              <a:t>và</a:t>
            </a:r>
            <a:r>
              <a:rPr lang="en-US" sz="2100" dirty="0" smtClean="0"/>
              <a:t> </a:t>
            </a:r>
            <a:r>
              <a:rPr lang="en-US" sz="2100" dirty="0" err="1" smtClean="0"/>
              <a:t>chờ</a:t>
            </a:r>
            <a:r>
              <a:rPr lang="en-US" sz="2100" dirty="0" smtClean="0"/>
              <a:t> </a:t>
            </a:r>
            <a:r>
              <a:rPr lang="en-US" sz="2100" dirty="0" err="1" smtClean="0"/>
              <a:t>phản</a:t>
            </a:r>
            <a:r>
              <a:rPr lang="en-US" sz="2100" dirty="0" smtClean="0"/>
              <a:t> </a:t>
            </a:r>
            <a:r>
              <a:rPr lang="en-US" sz="2100" dirty="0" err="1" smtClean="0"/>
              <a:t>hồi</a:t>
            </a:r>
            <a:r>
              <a:rPr lang="en-US" sz="2100" dirty="0" smtClean="0"/>
              <a:t> </a:t>
            </a:r>
            <a:r>
              <a:rPr lang="en-US" sz="2100" dirty="0" err="1" smtClean="0"/>
              <a:t>từ</a:t>
            </a:r>
            <a:r>
              <a:rPr lang="en-US" sz="2100" dirty="0" smtClean="0"/>
              <a:t> </a:t>
            </a:r>
            <a:r>
              <a:rPr lang="en-US" sz="2100" dirty="0" err="1" smtClean="0"/>
              <a:t>bên</a:t>
            </a:r>
            <a:r>
              <a:rPr lang="en-US" sz="2100" dirty="0" smtClean="0"/>
              <a:t> </a:t>
            </a:r>
            <a:r>
              <a:rPr lang="en-US" sz="2100" dirty="0" err="1" smtClean="0"/>
              <a:t>nhận</a:t>
            </a:r>
            <a:endParaRPr lang="en-US" sz="2100" dirty="0" smtClean="0"/>
          </a:p>
          <a:p>
            <a:pPr eaLnBrk="1" hangingPunct="1"/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Rdt2.1 bên gửi xử lí lỗi ACK/NAK</a:t>
            </a:r>
          </a:p>
        </p:txBody>
      </p:sp>
      <p:sp>
        <p:nvSpPr>
          <p:cNvPr id="7" name="Oval 3"/>
          <p:cNvSpPr>
            <a:spLocks noChangeArrowheads="1"/>
          </p:cNvSpPr>
          <p:nvPr/>
        </p:nvSpPr>
        <p:spPr bwMode="auto">
          <a:xfrm>
            <a:off x="2868613" y="2306638"/>
            <a:ext cx="901700" cy="836612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816225" y="2395538"/>
            <a:ext cx="109061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 dirty="0">
                <a:latin typeface="Arial" pitchFamily="34" charset="0"/>
              </a:rPr>
              <a:t>Wait for call 0 from above</a:t>
            </a:r>
            <a:endParaRPr lang="en-US" sz="1400" dirty="0">
              <a:latin typeface="Times New Roman" pitchFamily="18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124200" y="1577975"/>
            <a:ext cx="4267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dirty="0" err="1">
                <a:latin typeface="Arial" pitchFamily="34" charset="0"/>
              </a:rPr>
              <a:t>sndpkt</a:t>
            </a:r>
            <a:r>
              <a:rPr lang="en-US" dirty="0">
                <a:latin typeface="Arial" pitchFamily="34" charset="0"/>
              </a:rPr>
              <a:t> = </a:t>
            </a:r>
            <a:r>
              <a:rPr lang="en-US" dirty="0" err="1">
                <a:latin typeface="Arial" pitchFamily="34" charset="0"/>
              </a:rPr>
              <a:t>make_pkt</a:t>
            </a:r>
            <a:r>
              <a:rPr lang="en-US" dirty="0">
                <a:latin typeface="Arial" pitchFamily="34" charset="0"/>
              </a:rPr>
              <a:t>(0, data, checksum)</a:t>
            </a:r>
          </a:p>
          <a:p>
            <a:pPr algn="l"/>
            <a:r>
              <a:rPr lang="en-US" dirty="0" err="1">
                <a:latin typeface="Arial" pitchFamily="34" charset="0"/>
              </a:rPr>
              <a:t>udt_send</a:t>
            </a:r>
            <a:r>
              <a:rPr lang="en-US" dirty="0">
                <a:latin typeface="Arial" pitchFamily="34" charset="0"/>
              </a:rPr>
              <a:t>(</a:t>
            </a:r>
            <a:r>
              <a:rPr lang="en-US" dirty="0" err="1">
                <a:latin typeface="Arial" pitchFamily="34" charset="0"/>
              </a:rPr>
              <a:t>sndpkt</a:t>
            </a:r>
            <a:r>
              <a:rPr lang="en-US" dirty="0">
                <a:latin typeface="Arial" pitchFamily="34" charset="0"/>
              </a:rPr>
              <a:t>)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3138488" y="1265238"/>
            <a:ext cx="2111375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>
                <a:latin typeface="Arial" pitchFamily="34" charset="0"/>
              </a:rPr>
              <a:t>rdt_send(data)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3255963" y="1630363"/>
            <a:ext cx="273526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2593975" y="2262188"/>
            <a:ext cx="377825" cy="1905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" name="Freeform 9"/>
          <p:cNvSpPr>
            <a:spLocks/>
          </p:cNvSpPr>
          <p:nvPr/>
        </p:nvSpPr>
        <p:spPr bwMode="auto">
          <a:xfrm rot="14610547">
            <a:off x="2149034" y="4603750"/>
            <a:ext cx="952500" cy="469900"/>
          </a:xfrm>
          <a:custGeom>
            <a:avLst/>
            <a:gdLst>
              <a:gd name="T0" fmla="*/ 361 w 1500"/>
              <a:gd name="T1" fmla="*/ 671 h 740"/>
              <a:gd name="T2" fmla="*/ 1017 w 1500"/>
              <a:gd name="T3" fmla="*/ 740 h 740"/>
              <a:gd name="T4" fmla="*/ 0 60000 65536"/>
              <a:gd name="T5" fmla="*/ 0 60000 65536"/>
              <a:gd name="T6" fmla="*/ 0 w 1500"/>
              <a:gd name="T7" fmla="*/ 0 h 740"/>
              <a:gd name="T8" fmla="*/ 1500 w 1500"/>
              <a:gd name="T9" fmla="*/ 740 h 7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702175" y="2254250"/>
            <a:ext cx="1089025" cy="865188"/>
            <a:chOff x="2848" y="1499"/>
            <a:chExt cx="660" cy="510"/>
          </a:xfrm>
        </p:grpSpPr>
        <p:sp>
          <p:nvSpPr>
            <p:cNvPr id="15" name="Oval 11"/>
            <p:cNvSpPr>
              <a:spLocks noChangeArrowheads="1"/>
            </p:cNvSpPr>
            <p:nvPr/>
          </p:nvSpPr>
          <p:spPr bwMode="auto">
            <a:xfrm>
              <a:off x="2893" y="1499"/>
              <a:ext cx="568" cy="51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2848" y="1535"/>
              <a:ext cx="660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 dirty="0">
                  <a:latin typeface="Arial" pitchFamily="34" charset="0"/>
                </a:rPr>
                <a:t>Wait for ACK or NAK 0</a:t>
              </a:r>
              <a:endParaRPr lang="en-US" sz="1400" dirty="0">
                <a:latin typeface="Times New Roman" pitchFamily="18" charset="0"/>
              </a:endParaRPr>
            </a:p>
          </p:txBody>
        </p:sp>
      </p:grpSp>
      <p:sp>
        <p:nvSpPr>
          <p:cNvPr id="17" name="Freeform 13"/>
          <p:cNvSpPr>
            <a:spLocks/>
          </p:cNvSpPr>
          <p:nvPr/>
        </p:nvSpPr>
        <p:spPr bwMode="auto">
          <a:xfrm flipV="1">
            <a:off x="3425825" y="2132013"/>
            <a:ext cx="1482725" cy="220662"/>
          </a:xfrm>
          <a:custGeom>
            <a:avLst/>
            <a:gdLst>
              <a:gd name="T0" fmla="*/ 0 w 2835"/>
              <a:gd name="T1" fmla="*/ 0 h 525"/>
              <a:gd name="T2" fmla="*/ 2835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" name="Freeform 14"/>
          <p:cNvSpPr>
            <a:spLocks/>
          </p:cNvSpPr>
          <p:nvPr/>
        </p:nvSpPr>
        <p:spPr bwMode="auto">
          <a:xfrm rot="20242820">
            <a:off x="5589588" y="2116138"/>
            <a:ext cx="466725" cy="685800"/>
          </a:xfrm>
          <a:custGeom>
            <a:avLst/>
            <a:gdLst>
              <a:gd name="T0" fmla="*/ 0 w 735"/>
              <a:gd name="T1" fmla="*/ 195 h 1080"/>
              <a:gd name="T2" fmla="*/ 0 w 735"/>
              <a:gd name="T3" fmla="*/ 855 h 1080"/>
              <a:gd name="T4" fmla="*/ 0 60000 65536"/>
              <a:gd name="T5" fmla="*/ 0 60000 65536"/>
              <a:gd name="T6" fmla="*/ 0 w 735"/>
              <a:gd name="T7" fmla="*/ 0 h 1080"/>
              <a:gd name="T8" fmla="*/ 735 w 735"/>
              <a:gd name="T9" fmla="*/ 1080 h 10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5913438" y="2743200"/>
            <a:ext cx="22621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dirty="0" err="1">
                <a:latin typeface="Arial" pitchFamily="34" charset="0"/>
              </a:rPr>
              <a:t>udt_send</a:t>
            </a:r>
            <a:r>
              <a:rPr lang="en-US" dirty="0">
                <a:latin typeface="Arial" pitchFamily="34" charset="0"/>
              </a:rPr>
              <a:t>(</a:t>
            </a:r>
            <a:r>
              <a:rPr lang="en-US" dirty="0" err="1">
                <a:latin typeface="Arial" pitchFamily="34" charset="0"/>
              </a:rPr>
              <a:t>sndpkt</a:t>
            </a:r>
            <a:r>
              <a:rPr lang="en-US" dirty="0">
                <a:latin typeface="Arial" pitchFamily="34" charset="0"/>
              </a:rPr>
              <a:t>)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5875338" y="1920875"/>
            <a:ext cx="3040062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dirty="0" err="1">
                <a:latin typeface="Arial" pitchFamily="34" charset="0"/>
              </a:rPr>
              <a:t>rdt_rcv</a:t>
            </a:r>
            <a:r>
              <a:rPr lang="en-US" dirty="0">
                <a:latin typeface="Arial" pitchFamily="34" charset="0"/>
              </a:rPr>
              <a:t>(</a:t>
            </a:r>
            <a:r>
              <a:rPr lang="en-US" dirty="0" err="1">
                <a:latin typeface="Arial" pitchFamily="34" charset="0"/>
              </a:rPr>
              <a:t>rcvpkt</a:t>
            </a:r>
            <a:r>
              <a:rPr lang="en-US" dirty="0">
                <a:latin typeface="Arial" pitchFamily="34" charset="0"/>
              </a:rPr>
              <a:t>) &amp;&amp;  </a:t>
            </a:r>
          </a:p>
          <a:p>
            <a:pPr algn="l"/>
            <a:r>
              <a:rPr lang="en-US" dirty="0">
                <a:latin typeface="Arial" pitchFamily="34" charset="0"/>
              </a:rPr>
              <a:t>( corrupt(</a:t>
            </a:r>
            <a:r>
              <a:rPr lang="en-US" dirty="0" err="1">
                <a:latin typeface="Arial" pitchFamily="34" charset="0"/>
              </a:rPr>
              <a:t>rcvpkt</a:t>
            </a:r>
            <a:r>
              <a:rPr lang="en-US" dirty="0">
                <a:latin typeface="Arial" pitchFamily="34" charset="0"/>
              </a:rPr>
              <a:t>) ||</a:t>
            </a:r>
          </a:p>
          <a:p>
            <a:pPr algn="l"/>
            <a:r>
              <a:rPr lang="en-US" dirty="0" err="1">
                <a:latin typeface="Arial" pitchFamily="34" charset="0"/>
              </a:rPr>
              <a:t>isNAK</a:t>
            </a:r>
            <a:r>
              <a:rPr lang="en-US" dirty="0">
                <a:latin typeface="Arial" pitchFamily="34" charset="0"/>
              </a:rPr>
              <a:t>(</a:t>
            </a:r>
            <a:r>
              <a:rPr lang="en-US" dirty="0" err="1">
                <a:latin typeface="Arial" pitchFamily="34" charset="0"/>
              </a:rPr>
              <a:t>rcvpkt</a:t>
            </a:r>
            <a:r>
              <a:rPr lang="en-US" dirty="0">
                <a:latin typeface="Arial" pitchFamily="34" charset="0"/>
              </a:rPr>
              <a:t>) )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>
            <a:off x="6045200" y="2819400"/>
            <a:ext cx="143351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" name="Freeform 18"/>
          <p:cNvSpPr>
            <a:spLocks/>
          </p:cNvSpPr>
          <p:nvPr/>
        </p:nvSpPr>
        <p:spPr bwMode="auto">
          <a:xfrm rot="16200000" flipV="1">
            <a:off x="2201863" y="3492500"/>
            <a:ext cx="1266825" cy="123825"/>
          </a:xfrm>
          <a:custGeom>
            <a:avLst/>
            <a:gdLst>
              <a:gd name="T0" fmla="*/ 0 w 2835"/>
              <a:gd name="T1" fmla="*/ 0 h 525"/>
              <a:gd name="T2" fmla="*/ 2835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" name="Freeform 19"/>
          <p:cNvSpPr>
            <a:spLocks/>
          </p:cNvSpPr>
          <p:nvPr/>
        </p:nvSpPr>
        <p:spPr bwMode="auto">
          <a:xfrm>
            <a:off x="3600450" y="4779963"/>
            <a:ext cx="1606550" cy="247650"/>
          </a:xfrm>
          <a:custGeom>
            <a:avLst/>
            <a:gdLst>
              <a:gd name="T0" fmla="*/ 0 w 2835"/>
              <a:gd name="T1" fmla="*/ 0 h 525"/>
              <a:gd name="T2" fmla="*/ 2835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Freeform 20"/>
          <p:cNvSpPr>
            <a:spLocks/>
          </p:cNvSpPr>
          <p:nvPr/>
        </p:nvSpPr>
        <p:spPr bwMode="auto">
          <a:xfrm rot="5400000" flipH="1" flipV="1">
            <a:off x="4970462" y="3440113"/>
            <a:ext cx="1363663" cy="204788"/>
          </a:xfrm>
          <a:custGeom>
            <a:avLst/>
            <a:gdLst>
              <a:gd name="T0" fmla="*/ 0 w 2835"/>
              <a:gd name="T1" fmla="*/ 0 h 525"/>
              <a:gd name="T2" fmla="*/ 2835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3365500" y="5364163"/>
            <a:ext cx="44069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dirty="0" err="1">
                <a:latin typeface="Arial" pitchFamily="34" charset="0"/>
              </a:rPr>
              <a:t>sndpkt</a:t>
            </a:r>
            <a:r>
              <a:rPr lang="en-US" dirty="0">
                <a:latin typeface="Arial" pitchFamily="34" charset="0"/>
              </a:rPr>
              <a:t> = </a:t>
            </a:r>
            <a:r>
              <a:rPr lang="en-US" dirty="0" err="1">
                <a:latin typeface="Arial" pitchFamily="34" charset="0"/>
              </a:rPr>
              <a:t>make_pkt</a:t>
            </a:r>
            <a:r>
              <a:rPr lang="en-US" dirty="0">
                <a:latin typeface="Arial" pitchFamily="34" charset="0"/>
              </a:rPr>
              <a:t>(1, data, checksum)</a:t>
            </a:r>
          </a:p>
          <a:p>
            <a:pPr algn="l"/>
            <a:r>
              <a:rPr lang="en-US" dirty="0" err="1">
                <a:latin typeface="Arial" pitchFamily="34" charset="0"/>
              </a:rPr>
              <a:t>udt_send</a:t>
            </a:r>
            <a:r>
              <a:rPr lang="en-US" dirty="0">
                <a:latin typeface="Arial" pitchFamily="34" charset="0"/>
              </a:rPr>
              <a:t>(</a:t>
            </a:r>
            <a:r>
              <a:rPr lang="en-US" dirty="0" err="1">
                <a:latin typeface="Arial" pitchFamily="34" charset="0"/>
              </a:rPr>
              <a:t>sndpkt</a:t>
            </a:r>
            <a:r>
              <a:rPr lang="en-US" dirty="0">
                <a:latin typeface="Arial" pitchFamily="34" charset="0"/>
              </a:rPr>
              <a:t>)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3435350" y="5026025"/>
            <a:ext cx="2389188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>
                <a:latin typeface="Arial" pitchFamily="34" charset="0"/>
              </a:rPr>
              <a:t>rdt_send(data)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27" name="Line 23"/>
          <p:cNvSpPr>
            <a:spLocks noChangeShapeType="1"/>
          </p:cNvSpPr>
          <p:nvPr/>
        </p:nvSpPr>
        <p:spPr bwMode="auto">
          <a:xfrm>
            <a:off x="3482975" y="5378450"/>
            <a:ext cx="29035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Text Box 24"/>
          <p:cNvSpPr txBox="1">
            <a:spLocks noChangeArrowheads="1"/>
          </p:cNvSpPr>
          <p:nvPr/>
        </p:nvSpPr>
        <p:spPr bwMode="auto">
          <a:xfrm>
            <a:off x="5692775" y="3173413"/>
            <a:ext cx="2995613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dirty="0" err="1">
                <a:latin typeface="Arial" pitchFamily="34" charset="0"/>
              </a:rPr>
              <a:t>rdt_rcv</a:t>
            </a:r>
            <a:r>
              <a:rPr lang="en-US" dirty="0">
                <a:latin typeface="Arial" pitchFamily="34" charset="0"/>
              </a:rPr>
              <a:t>(</a:t>
            </a:r>
            <a:r>
              <a:rPr lang="en-US" dirty="0" err="1">
                <a:latin typeface="Arial" pitchFamily="34" charset="0"/>
              </a:rPr>
              <a:t>rcvpkt</a:t>
            </a:r>
            <a:r>
              <a:rPr lang="en-US" dirty="0">
                <a:latin typeface="Arial" pitchFamily="34" charset="0"/>
              </a:rPr>
              <a:t>)   </a:t>
            </a:r>
          </a:p>
          <a:p>
            <a:pPr algn="l"/>
            <a:r>
              <a:rPr lang="en-US" dirty="0">
                <a:latin typeface="Arial" pitchFamily="34" charset="0"/>
              </a:rPr>
              <a:t>&amp;&amp; </a:t>
            </a:r>
            <a:r>
              <a:rPr lang="en-US" dirty="0" err="1">
                <a:latin typeface="Arial" pitchFamily="34" charset="0"/>
              </a:rPr>
              <a:t>notcorrupt</a:t>
            </a:r>
            <a:r>
              <a:rPr lang="en-US" dirty="0">
                <a:latin typeface="Arial" pitchFamily="34" charset="0"/>
              </a:rPr>
              <a:t>(</a:t>
            </a:r>
            <a:r>
              <a:rPr lang="en-US" dirty="0" err="1">
                <a:latin typeface="Arial" pitchFamily="34" charset="0"/>
              </a:rPr>
              <a:t>rcvpkt</a:t>
            </a:r>
            <a:r>
              <a:rPr lang="en-US" dirty="0">
                <a:latin typeface="Arial" pitchFamily="34" charset="0"/>
              </a:rPr>
              <a:t>) </a:t>
            </a:r>
          </a:p>
          <a:p>
            <a:pPr algn="l"/>
            <a:r>
              <a:rPr lang="en-US" dirty="0">
                <a:latin typeface="Arial" pitchFamily="34" charset="0"/>
              </a:rPr>
              <a:t>&amp;&amp; </a:t>
            </a:r>
            <a:r>
              <a:rPr lang="en-US" dirty="0" err="1">
                <a:latin typeface="Arial" pitchFamily="34" charset="0"/>
              </a:rPr>
              <a:t>isACK</a:t>
            </a:r>
            <a:r>
              <a:rPr lang="en-US" dirty="0">
                <a:latin typeface="Arial" pitchFamily="34" charset="0"/>
              </a:rPr>
              <a:t>(</a:t>
            </a:r>
            <a:r>
              <a:rPr lang="en-US" dirty="0" err="1">
                <a:latin typeface="Arial" pitchFamily="34" charset="0"/>
              </a:rPr>
              <a:t>rcvpkt</a:t>
            </a:r>
            <a:r>
              <a:rPr lang="en-US" dirty="0">
                <a:latin typeface="Arial" pitchFamily="34" charset="0"/>
              </a:rPr>
              <a:t>) </a:t>
            </a:r>
          </a:p>
        </p:txBody>
      </p:sp>
      <p:sp>
        <p:nvSpPr>
          <p:cNvPr id="29" name="Line 25"/>
          <p:cNvSpPr>
            <a:spLocks noChangeShapeType="1"/>
          </p:cNvSpPr>
          <p:nvPr/>
        </p:nvSpPr>
        <p:spPr bwMode="auto">
          <a:xfrm>
            <a:off x="5821363" y="403860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720725" y="5435600"/>
            <a:ext cx="21748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dirty="0" err="1">
                <a:latin typeface="Arial" pitchFamily="34" charset="0"/>
              </a:rPr>
              <a:t>udt_send</a:t>
            </a:r>
            <a:r>
              <a:rPr lang="en-US" dirty="0">
                <a:latin typeface="Arial" pitchFamily="34" charset="0"/>
              </a:rPr>
              <a:t>(</a:t>
            </a:r>
            <a:r>
              <a:rPr lang="en-US" dirty="0" err="1">
                <a:latin typeface="Arial" pitchFamily="34" charset="0"/>
              </a:rPr>
              <a:t>sndpkt</a:t>
            </a:r>
            <a:r>
              <a:rPr lang="en-US" dirty="0">
                <a:latin typeface="Arial" pitchFamily="34" charset="0"/>
              </a:rPr>
              <a:t>)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695325" y="4618038"/>
            <a:ext cx="34956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dirty="0" err="1">
                <a:latin typeface="Arial" pitchFamily="34" charset="0"/>
              </a:rPr>
              <a:t>rdt_rcv</a:t>
            </a:r>
            <a:r>
              <a:rPr lang="en-US" dirty="0">
                <a:latin typeface="Arial" pitchFamily="34" charset="0"/>
              </a:rPr>
              <a:t>(</a:t>
            </a:r>
            <a:r>
              <a:rPr lang="en-US" dirty="0" err="1">
                <a:latin typeface="Arial" pitchFamily="34" charset="0"/>
              </a:rPr>
              <a:t>rcvpkt</a:t>
            </a:r>
            <a:r>
              <a:rPr lang="en-US" dirty="0">
                <a:latin typeface="Arial" pitchFamily="34" charset="0"/>
              </a:rPr>
              <a:t>) &amp;&amp;  </a:t>
            </a:r>
          </a:p>
          <a:p>
            <a:pPr algn="l"/>
            <a:r>
              <a:rPr lang="en-US" dirty="0">
                <a:latin typeface="Arial" pitchFamily="34" charset="0"/>
              </a:rPr>
              <a:t>( corrupt(</a:t>
            </a:r>
            <a:r>
              <a:rPr lang="en-US" dirty="0" err="1">
                <a:latin typeface="Arial" pitchFamily="34" charset="0"/>
              </a:rPr>
              <a:t>rcvpkt</a:t>
            </a:r>
            <a:r>
              <a:rPr lang="en-US" dirty="0">
                <a:latin typeface="Arial" pitchFamily="34" charset="0"/>
              </a:rPr>
              <a:t>) ||</a:t>
            </a:r>
          </a:p>
          <a:p>
            <a:pPr algn="l"/>
            <a:r>
              <a:rPr lang="en-US" dirty="0" err="1">
                <a:latin typeface="Arial" pitchFamily="34" charset="0"/>
              </a:rPr>
              <a:t>isNAK</a:t>
            </a:r>
            <a:r>
              <a:rPr lang="en-US" dirty="0">
                <a:latin typeface="Arial" pitchFamily="34" charset="0"/>
              </a:rPr>
              <a:t>(</a:t>
            </a:r>
            <a:r>
              <a:rPr lang="en-US" dirty="0" err="1">
                <a:latin typeface="Arial" pitchFamily="34" charset="0"/>
              </a:rPr>
              <a:t>rcvpkt</a:t>
            </a:r>
            <a:r>
              <a:rPr lang="en-US" dirty="0">
                <a:latin typeface="Arial" pitchFamily="34" charset="0"/>
              </a:rPr>
              <a:t>) )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32" name="Line 28"/>
          <p:cNvSpPr>
            <a:spLocks noChangeShapeType="1"/>
          </p:cNvSpPr>
          <p:nvPr/>
        </p:nvSpPr>
        <p:spPr bwMode="auto">
          <a:xfrm>
            <a:off x="811213" y="5486400"/>
            <a:ext cx="15573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" name="Text Box 29"/>
          <p:cNvSpPr txBox="1">
            <a:spLocks noChangeArrowheads="1"/>
          </p:cNvSpPr>
          <p:nvPr/>
        </p:nvSpPr>
        <p:spPr bwMode="auto">
          <a:xfrm>
            <a:off x="638174" y="3016250"/>
            <a:ext cx="24860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dirty="0" err="1">
                <a:latin typeface="Arial" pitchFamily="34" charset="0"/>
              </a:rPr>
              <a:t>rdt_rcv</a:t>
            </a:r>
            <a:r>
              <a:rPr lang="en-US" dirty="0">
                <a:latin typeface="Arial" pitchFamily="34" charset="0"/>
              </a:rPr>
              <a:t>(</a:t>
            </a:r>
            <a:r>
              <a:rPr lang="en-US" dirty="0" err="1">
                <a:latin typeface="Arial" pitchFamily="34" charset="0"/>
              </a:rPr>
              <a:t>rcvpkt</a:t>
            </a:r>
            <a:r>
              <a:rPr lang="en-US" dirty="0">
                <a:latin typeface="Arial" pitchFamily="34" charset="0"/>
              </a:rPr>
              <a:t>)   </a:t>
            </a:r>
          </a:p>
          <a:p>
            <a:pPr algn="l"/>
            <a:r>
              <a:rPr lang="en-US" dirty="0">
                <a:latin typeface="Arial" pitchFamily="34" charset="0"/>
              </a:rPr>
              <a:t>&amp;&amp; </a:t>
            </a:r>
            <a:r>
              <a:rPr lang="en-US" dirty="0" err="1">
                <a:latin typeface="Arial" pitchFamily="34" charset="0"/>
              </a:rPr>
              <a:t>notcorrupt</a:t>
            </a:r>
            <a:r>
              <a:rPr lang="en-US" dirty="0">
                <a:latin typeface="Arial" pitchFamily="34" charset="0"/>
              </a:rPr>
              <a:t>(</a:t>
            </a:r>
            <a:r>
              <a:rPr lang="en-US" dirty="0" err="1">
                <a:latin typeface="Arial" pitchFamily="34" charset="0"/>
              </a:rPr>
              <a:t>rcvpkt</a:t>
            </a:r>
            <a:r>
              <a:rPr lang="en-US" dirty="0">
                <a:latin typeface="Arial" pitchFamily="34" charset="0"/>
              </a:rPr>
              <a:t>) </a:t>
            </a:r>
          </a:p>
          <a:p>
            <a:pPr algn="l"/>
            <a:r>
              <a:rPr lang="en-US" dirty="0">
                <a:latin typeface="Arial" pitchFamily="34" charset="0"/>
              </a:rPr>
              <a:t>&amp;&amp; </a:t>
            </a:r>
            <a:r>
              <a:rPr lang="en-US" dirty="0" err="1">
                <a:latin typeface="Arial" pitchFamily="34" charset="0"/>
              </a:rPr>
              <a:t>isACK</a:t>
            </a:r>
            <a:r>
              <a:rPr lang="en-US" dirty="0">
                <a:latin typeface="Arial" pitchFamily="34" charset="0"/>
              </a:rPr>
              <a:t>(</a:t>
            </a:r>
            <a:r>
              <a:rPr lang="en-US" dirty="0" err="1">
                <a:latin typeface="Arial" pitchFamily="34" charset="0"/>
              </a:rPr>
              <a:t>rcvpkt</a:t>
            </a:r>
            <a:r>
              <a:rPr lang="en-US" dirty="0">
                <a:latin typeface="Arial" pitchFamily="34" charset="0"/>
              </a:rPr>
              <a:t>)</a:t>
            </a:r>
            <a:r>
              <a:rPr lang="en-US" sz="1000" dirty="0">
                <a:latin typeface="Arial" pitchFamily="34" charset="0"/>
              </a:rPr>
              <a:t> 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34" name="Line 30"/>
          <p:cNvSpPr>
            <a:spLocks noChangeShapeType="1"/>
          </p:cNvSpPr>
          <p:nvPr/>
        </p:nvSpPr>
        <p:spPr bwMode="auto">
          <a:xfrm>
            <a:off x="782638" y="3886200"/>
            <a:ext cx="173831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4989516" y="4200525"/>
            <a:ext cx="1157288" cy="823913"/>
            <a:chOff x="4242" y="2812"/>
            <a:chExt cx="729" cy="519"/>
          </a:xfrm>
        </p:grpSpPr>
        <p:sp>
          <p:nvSpPr>
            <p:cNvPr id="36" name="Oval 32"/>
            <p:cNvSpPr>
              <a:spLocks noChangeArrowheads="1"/>
            </p:cNvSpPr>
            <p:nvPr/>
          </p:nvSpPr>
          <p:spPr bwMode="auto">
            <a:xfrm>
              <a:off x="4242" y="2812"/>
              <a:ext cx="567" cy="51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4267" y="2870"/>
              <a:ext cx="704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 dirty="0">
                  <a:latin typeface="Arial" pitchFamily="34" charset="0"/>
                </a:rPr>
                <a:t>Wait for</a:t>
              </a:r>
            </a:p>
            <a:p>
              <a:r>
                <a:rPr lang="en-US" sz="1400" dirty="0">
                  <a:latin typeface="Arial" pitchFamily="34" charset="0"/>
                </a:rPr>
                <a:t> call 1 from above</a:t>
              </a:r>
              <a:endParaRPr lang="en-US" sz="1400" dirty="0">
                <a:latin typeface="Times New Roman" pitchFamily="18" charset="0"/>
              </a:endParaRPr>
            </a:p>
          </p:txBody>
        </p:sp>
      </p:grp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2663825" y="4146550"/>
            <a:ext cx="1046163" cy="823913"/>
            <a:chOff x="4916" y="3266"/>
            <a:chExt cx="659" cy="519"/>
          </a:xfrm>
        </p:grpSpPr>
        <p:sp>
          <p:nvSpPr>
            <p:cNvPr id="39" name="Oval 35"/>
            <p:cNvSpPr>
              <a:spLocks noChangeArrowheads="1"/>
            </p:cNvSpPr>
            <p:nvPr/>
          </p:nvSpPr>
          <p:spPr bwMode="auto">
            <a:xfrm>
              <a:off x="4957" y="3266"/>
              <a:ext cx="567" cy="51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Text Box 36"/>
            <p:cNvSpPr txBox="1">
              <a:spLocks noChangeArrowheads="1"/>
            </p:cNvSpPr>
            <p:nvPr/>
          </p:nvSpPr>
          <p:spPr bwMode="auto">
            <a:xfrm>
              <a:off x="4916" y="3319"/>
              <a:ext cx="659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>
                  <a:latin typeface="Arial" pitchFamily="34" charset="0"/>
                </a:rPr>
                <a:t>Wait for ACK or NAK 1</a:t>
              </a:r>
              <a:endParaRPr lang="en-US" sz="1400" dirty="0">
                <a:latin typeface="Times New Roman" pitchFamily="18" charset="0"/>
              </a:endParaRPr>
            </a:p>
          </p:txBody>
        </p:sp>
      </p:grpSp>
      <p:sp>
        <p:nvSpPr>
          <p:cNvPr id="41" name="Text Box 37"/>
          <p:cNvSpPr txBox="1">
            <a:spLocks noChangeArrowheads="1"/>
          </p:cNvSpPr>
          <p:nvPr/>
        </p:nvSpPr>
        <p:spPr bwMode="auto">
          <a:xfrm>
            <a:off x="6203950" y="3994150"/>
            <a:ext cx="323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Symbol" pitchFamily="18" charset="2"/>
              </a:rPr>
              <a:t>L</a:t>
            </a:r>
          </a:p>
        </p:txBody>
      </p:sp>
      <p:sp>
        <p:nvSpPr>
          <p:cNvPr id="42" name="Text Box 38"/>
          <p:cNvSpPr txBox="1">
            <a:spLocks noChangeArrowheads="1"/>
          </p:cNvSpPr>
          <p:nvPr/>
        </p:nvSpPr>
        <p:spPr bwMode="auto">
          <a:xfrm>
            <a:off x="1354138" y="3868738"/>
            <a:ext cx="323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Symbol" pitchFamily="18" charset="2"/>
              </a:rPr>
              <a:t>L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4" name="Footer Placeholder 4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  <p:bldP spid="11" grpId="0" animBg="1"/>
      <p:bldP spid="12" grpId="0" animBg="1"/>
      <p:bldP spid="13" grpId="0" animBg="1"/>
      <p:bldP spid="13" grpId="1" animBg="1"/>
      <p:bldP spid="17" grpId="0" animBg="1"/>
      <p:bldP spid="18" grpId="0" animBg="1"/>
      <p:bldP spid="18" grpId="1" animBg="1"/>
      <p:bldP spid="19" grpId="0"/>
      <p:bldP spid="19" grpId="1"/>
      <p:bldP spid="20" grpId="0"/>
      <p:bldP spid="20" grpId="1"/>
      <p:bldP spid="21" grpId="0" animBg="1"/>
      <p:bldP spid="21" grpId="1" animBg="1"/>
      <p:bldP spid="22" grpId="0" animBg="1"/>
      <p:bldP spid="23" grpId="0" animBg="1"/>
      <p:bldP spid="24" grpId="0" animBg="1"/>
      <p:bldP spid="25" grpId="0"/>
      <p:bldP spid="26" grpId="0"/>
      <p:bldP spid="27" grpId="0" animBg="1"/>
      <p:bldP spid="28" grpId="0"/>
      <p:bldP spid="29" grpId="0" animBg="1"/>
      <p:bldP spid="30" grpId="0"/>
      <p:bldP spid="30" grpId="1"/>
      <p:bldP spid="31" grpId="0"/>
      <p:bldP spid="31" grpId="1"/>
      <p:bldP spid="32" grpId="0" animBg="1"/>
      <p:bldP spid="32" grpId="1" animBg="1"/>
      <p:bldP spid="33" grpId="0"/>
      <p:bldP spid="34" grpId="0" animBg="1"/>
      <p:bldP spid="41" grpId="0"/>
      <p:bldP spid="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smtClean="0"/>
              <a:t>Nội dung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 smtClean="0"/>
          </a:p>
          <a:p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đáng</a:t>
            </a:r>
            <a:r>
              <a:rPr lang="en-US" dirty="0" smtClean="0"/>
              <a:t> tin </a:t>
            </a:r>
            <a:r>
              <a:rPr lang="en-US" dirty="0" err="1" smtClean="0"/>
              <a:t>cậy</a:t>
            </a:r>
            <a:endParaRPr lang="en-US" dirty="0" smtClean="0"/>
          </a:p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TCP</a:t>
            </a:r>
          </a:p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UDP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996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Rdt2.1 bên nhận xử lí lỗi ACK/NAK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038475" y="3352800"/>
            <a:ext cx="817563" cy="795338"/>
            <a:chOff x="963" y="1131"/>
            <a:chExt cx="515" cy="501"/>
          </a:xfrm>
        </p:grpSpPr>
        <p:sp>
          <p:nvSpPr>
            <p:cNvPr id="8" name="Oval 4"/>
            <p:cNvSpPr>
              <a:spLocks noChangeArrowheads="1"/>
            </p:cNvSpPr>
            <p:nvPr/>
          </p:nvSpPr>
          <p:spPr bwMode="auto">
            <a:xfrm>
              <a:off x="963" y="1131"/>
              <a:ext cx="490" cy="501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974" y="1153"/>
              <a:ext cx="504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 dirty="0">
                  <a:latin typeface="Arial" pitchFamily="34" charset="0"/>
                </a:rPr>
                <a:t>Wait for </a:t>
              </a:r>
            </a:p>
            <a:p>
              <a:r>
                <a:rPr lang="en-US" sz="1400" dirty="0">
                  <a:latin typeface="Arial" pitchFamily="34" charset="0"/>
                </a:rPr>
                <a:t>0 from below</a:t>
              </a:r>
              <a:endParaRPr lang="en-US" sz="1400" dirty="0">
                <a:latin typeface="Times New Roman" pitchFamily="18" charset="0"/>
              </a:endParaRPr>
            </a:p>
          </p:txBody>
        </p:sp>
      </p:grp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2874963" y="2282825"/>
            <a:ext cx="419100" cy="10795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 flipV="1">
            <a:off x="3556000" y="2600325"/>
            <a:ext cx="1590675" cy="785813"/>
          </a:xfrm>
          <a:custGeom>
            <a:avLst/>
            <a:gdLst>
              <a:gd name="T0" fmla="*/ 0 w 2835"/>
              <a:gd name="T1" fmla="*/ 0 h 525"/>
              <a:gd name="T2" fmla="*/ 2835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6116638" y="2959100"/>
            <a:ext cx="3027362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 dirty="0" err="1">
                <a:latin typeface="Arial" pitchFamily="34" charset="0"/>
              </a:rPr>
              <a:t>sndpkt</a:t>
            </a:r>
            <a:r>
              <a:rPr lang="en-US" sz="1400" dirty="0">
                <a:latin typeface="Arial" pitchFamily="34" charset="0"/>
              </a:rPr>
              <a:t> = </a:t>
            </a:r>
            <a:r>
              <a:rPr lang="en-US" sz="1400" dirty="0" err="1">
                <a:latin typeface="Arial" pitchFamily="34" charset="0"/>
              </a:rPr>
              <a:t>make_pkt</a:t>
            </a:r>
            <a:r>
              <a:rPr lang="en-US" sz="1400" dirty="0">
                <a:latin typeface="Arial" pitchFamily="34" charset="0"/>
              </a:rPr>
              <a:t>(NAK, </a:t>
            </a:r>
            <a:r>
              <a:rPr lang="en-US" sz="1400" dirty="0" err="1">
                <a:latin typeface="Arial" pitchFamily="34" charset="0"/>
              </a:rPr>
              <a:t>chksum</a:t>
            </a:r>
            <a:r>
              <a:rPr lang="en-US" sz="1400" dirty="0">
                <a:latin typeface="Arial" pitchFamily="34" charset="0"/>
              </a:rPr>
              <a:t>)</a:t>
            </a:r>
          </a:p>
          <a:p>
            <a:pPr algn="l"/>
            <a:r>
              <a:rPr lang="en-US" sz="1400" dirty="0" err="1">
                <a:latin typeface="Arial" pitchFamily="34" charset="0"/>
              </a:rPr>
              <a:t>udt_send</a:t>
            </a:r>
            <a:r>
              <a:rPr lang="en-US" sz="1400" dirty="0">
                <a:latin typeface="Arial" pitchFamily="34" charset="0"/>
              </a:rPr>
              <a:t>(</a:t>
            </a:r>
            <a:r>
              <a:rPr lang="en-US" sz="1400" dirty="0" err="1">
                <a:latin typeface="Arial" pitchFamily="34" charset="0"/>
              </a:rPr>
              <a:t>sndpkt</a:t>
            </a:r>
            <a:r>
              <a:rPr lang="en-US" sz="1400" dirty="0">
                <a:latin typeface="Arial" pitchFamily="34" charset="0"/>
              </a:rPr>
              <a:t>)</a:t>
            </a:r>
            <a:endParaRPr lang="en-US" sz="1400" dirty="0">
              <a:latin typeface="Times New Roman" pitchFamily="18" charset="0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6119813" y="3671888"/>
            <a:ext cx="262413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pitchFamily="34" charset="0"/>
              </a:rPr>
              <a:t>rdt_rcv(rcvpkt) &amp;&amp; </a:t>
            </a:r>
          </a:p>
          <a:p>
            <a:pPr algn="l"/>
            <a:r>
              <a:rPr lang="en-US" sz="1400">
                <a:latin typeface="Arial" pitchFamily="34" charset="0"/>
              </a:rPr>
              <a:t>   not corrupt(rcvpkt) &amp;&amp;</a:t>
            </a:r>
          </a:p>
          <a:p>
            <a:pPr algn="l"/>
            <a:r>
              <a:rPr lang="en-US" sz="1400">
                <a:latin typeface="Arial" pitchFamily="34" charset="0"/>
              </a:rPr>
              <a:t>   has_seq0(rcvpkt)</a:t>
            </a:r>
          </a:p>
          <a:p>
            <a:endParaRPr lang="en-US" dirty="0">
              <a:latin typeface="Times New Roman" pitchFamily="18" charset="0"/>
            </a:endParaRPr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6203950" y="4370388"/>
            <a:ext cx="19383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Freeform 11"/>
          <p:cNvSpPr>
            <a:spLocks/>
          </p:cNvSpPr>
          <p:nvPr/>
        </p:nvSpPr>
        <p:spPr bwMode="auto">
          <a:xfrm>
            <a:off x="3573463" y="4168775"/>
            <a:ext cx="1590675" cy="688975"/>
          </a:xfrm>
          <a:custGeom>
            <a:avLst/>
            <a:gdLst>
              <a:gd name="T0" fmla="*/ 0 w 2835"/>
              <a:gd name="T1" fmla="*/ 0 h 525"/>
              <a:gd name="T2" fmla="*/ 2835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2962275" y="4749800"/>
            <a:ext cx="35814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 dirty="0" err="1">
                <a:latin typeface="Arial" pitchFamily="34" charset="0"/>
              </a:rPr>
              <a:t>rdt_rcv</a:t>
            </a:r>
            <a:r>
              <a:rPr lang="en-US" sz="1400" dirty="0">
                <a:latin typeface="Arial" pitchFamily="34" charset="0"/>
              </a:rPr>
              <a:t>(</a:t>
            </a:r>
            <a:r>
              <a:rPr lang="en-US" sz="1400" dirty="0" err="1">
                <a:latin typeface="Arial" pitchFamily="34" charset="0"/>
              </a:rPr>
              <a:t>rcvpkt</a:t>
            </a:r>
            <a:r>
              <a:rPr lang="en-US" sz="1400" dirty="0">
                <a:latin typeface="Arial" pitchFamily="34" charset="0"/>
              </a:rPr>
              <a:t>) &amp;&amp; </a:t>
            </a:r>
            <a:r>
              <a:rPr lang="en-US" sz="1400" dirty="0" err="1">
                <a:latin typeface="Arial" pitchFamily="34" charset="0"/>
              </a:rPr>
              <a:t>notcorrupt</a:t>
            </a:r>
            <a:r>
              <a:rPr lang="en-US" sz="1400" dirty="0">
                <a:latin typeface="Arial" pitchFamily="34" charset="0"/>
              </a:rPr>
              <a:t>(</a:t>
            </a:r>
            <a:r>
              <a:rPr lang="en-US" sz="1400" dirty="0" err="1">
                <a:latin typeface="Arial" pitchFamily="34" charset="0"/>
              </a:rPr>
              <a:t>rcvpkt</a:t>
            </a:r>
            <a:r>
              <a:rPr lang="en-US" sz="1400" dirty="0">
                <a:latin typeface="Arial" pitchFamily="34" charset="0"/>
              </a:rPr>
              <a:t>) </a:t>
            </a:r>
          </a:p>
          <a:p>
            <a:pPr algn="l"/>
            <a:r>
              <a:rPr lang="en-US" sz="1400" dirty="0">
                <a:latin typeface="Arial" pitchFamily="34" charset="0"/>
              </a:rPr>
              <a:t>  &amp;&amp; has_seq1(</a:t>
            </a:r>
            <a:r>
              <a:rPr lang="en-US" sz="1400" dirty="0" err="1">
                <a:latin typeface="Arial" pitchFamily="34" charset="0"/>
              </a:rPr>
              <a:t>rcvpkt</a:t>
            </a:r>
            <a:r>
              <a:rPr lang="en-US" sz="1400" dirty="0">
                <a:latin typeface="Arial" pitchFamily="34" charset="0"/>
              </a:rPr>
              <a:t>)</a:t>
            </a:r>
            <a:r>
              <a:rPr lang="en-US" dirty="0">
                <a:latin typeface="Arial" pitchFamily="34" charset="0"/>
              </a:rPr>
              <a:t> 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>
            <a:off x="3028950" y="5307013"/>
            <a:ext cx="28987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2971800" y="5362575"/>
            <a:ext cx="3852863" cy="99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pitchFamily="34" charset="0"/>
              </a:rPr>
              <a:t>extract(rcvpkt,data)</a:t>
            </a:r>
          </a:p>
          <a:p>
            <a:pPr algn="l"/>
            <a:r>
              <a:rPr lang="en-US" sz="1400">
                <a:latin typeface="Arial" pitchFamily="34" charset="0"/>
              </a:rPr>
              <a:t>deliver_data(data)</a:t>
            </a:r>
          </a:p>
          <a:p>
            <a:pPr algn="l"/>
            <a:r>
              <a:rPr lang="en-US" sz="1400">
                <a:latin typeface="Arial" pitchFamily="34" charset="0"/>
              </a:rPr>
              <a:t>sndpkt = make_pkt(ACK, chksum)</a:t>
            </a:r>
          </a:p>
          <a:p>
            <a:pPr algn="l"/>
            <a:r>
              <a:rPr lang="en-US" sz="1400">
                <a:latin typeface="Arial" pitchFamily="34" charset="0"/>
              </a:rPr>
              <a:t>udt_send(sndpkt)</a:t>
            </a:r>
            <a:endParaRPr lang="en-US" sz="1400" dirty="0">
              <a:latin typeface="Times New Roman" pitchFamily="18" charset="0"/>
            </a:endParaRPr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4737100" y="3387725"/>
            <a:ext cx="825500" cy="796925"/>
            <a:chOff x="4398" y="3133"/>
            <a:chExt cx="520" cy="502"/>
          </a:xfrm>
        </p:grpSpPr>
        <p:sp>
          <p:nvSpPr>
            <p:cNvPr id="20" name="Oval 16"/>
            <p:cNvSpPr>
              <a:spLocks noChangeArrowheads="1"/>
            </p:cNvSpPr>
            <p:nvPr/>
          </p:nvSpPr>
          <p:spPr bwMode="auto">
            <a:xfrm>
              <a:off x="4398" y="3133"/>
              <a:ext cx="507" cy="50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 Box 17"/>
            <p:cNvSpPr txBox="1">
              <a:spLocks noChangeArrowheads="1"/>
            </p:cNvSpPr>
            <p:nvPr/>
          </p:nvSpPr>
          <p:spPr bwMode="auto">
            <a:xfrm>
              <a:off x="4414" y="3163"/>
              <a:ext cx="504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>
                  <a:latin typeface="Arial" pitchFamily="34" charset="0"/>
                </a:rPr>
                <a:t>Wait for </a:t>
              </a:r>
            </a:p>
            <a:p>
              <a:r>
                <a:rPr lang="en-US" sz="1400">
                  <a:latin typeface="Arial" pitchFamily="34" charset="0"/>
                </a:rPr>
                <a:t>1 from below</a:t>
              </a:r>
              <a:endParaRPr lang="en-US" sz="1400" dirty="0">
                <a:latin typeface="Times New Roman" pitchFamily="18" charset="0"/>
              </a:endParaRPr>
            </a:p>
          </p:txBody>
        </p:sp>
      </p:grpSp>
      <p:sp>
        <p:nvSpPr>
          <p:cNvPr id="22" name="Freeform 18"/>
          <p:cNvSpPr>
            <a:spLocks/>
          </p:cNvSpPr>
          <p:nvPr/>
        </p:nvSpPr>
        <p:spPr bwMode="auto">
          <a:xfrm rot="20238987">
            <a:off x="5437188" y="2979738"/>
            <a:ext cx="839787" cy="863600"/>
          </a:xfrm>
          <a:custGeom>
            <a:avLst/>
            <a:gdLst>
              <a:gd name="T0" fmla="*/ 39 w 619"/>
              <a:gd name="T1" fmla="*/ 1136 h 1815"/>
              <a:gd name="T2" fmla="*/ 0 w 619"/>
              <a:gd name="T3" fmla="*/ 773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" name="Text Box 19"/>
          <p:cNvSpPr txBox="1">
            <a:spLocks noChangeArrowheads="1"/>
          </p:cNvSpPr>
          <p:nvPr/>
        </p:nvSpPr>
        <p:spPr bwMode="auto">
          <a:xfrm>
            <a:off x="3124200" y="1284288"/>
            <a:ext cx="39814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 dirty="0" err="1">
                <a:latin typeface="Arial" pitchFamily="34" charset="0"/>
              </a:rPr>
              <a:t>rdt_rcv</a:t>
            </a:r>
            <a:r>
              <a:rPr lang="en-US" sz="1400" dirty="0">
                <a:latin typeface="Arial" pitchFamily="34" charset="0"/>
              </a:rPr>
              <a:t>(</a:t>
            </a:r>
            <a:r>
              <a:rPr lang="en-US" sz="1400" dirty="0" err="1">
                <a:latin typeface="Arial" pitchFamily="34" charset="0"/>
              </a:rPr>
              <a:t>rcvpkt</a:t>
            </a:r>
            <a:r>
              <a:rPr lang="en-US" sz="1400" dirty="0">
                <a:latin typeface="Arial" pitchFamily="34" charset="0"/>
              </a:rPr>
              <a:t>) &amp;&amp; </a:t>
            </a:r>
            <a:r>
              <a:rPr lang="en-US" sz="1400" dirty="0" err="1">
                <a:latin typeface="Arial" pitchFamily="34" charset="0"/>
              </a:rPr>
              <a:t>notcorrupt</a:t>
            </a:r>
            <a:r>
              <a:rPr lang="en-US" sz="1400" dirty="0">
                <a:latin typeface="Arial" pitchFamily="34" charset="0"/>
              </a:rPr>
              <a:t>(</a:t>
            </a:r>
            <a:r>
              <a:rPr lang="en-US" sz="1400" dirty="0" err="1">
                <a:latin typeface="Arial" pitchFamily="34" charset="0"/>
              </a:rPr>
              <a:t>rcvpkt</a:t>
            </a:r>
            <a:r>
              <a:rPr lang="en-US" sz="1400" dirty="0">
                <a:latin typeface="Arial" pitchFamily="34" charset="0"/>
              </a:rPr>
              <a:t>) </a:t>
            </a:r>
          </a:p>
          <a:p>
            <a:pPr algn="l"/>
            <a:r>
              <a:rPr lang="en-US" sz="1400" dirty="0">
                <a:latin typeface="Arial" pitchFamily="34" charset="0"/>
              </a:rPr>
              <a:t>  &amp;&amp; has_seq0(</a:t>
            </a:r>
            <a:r>
              <a:rPr lang="en-US" sz="1400" dirty="0" err="1">
                <a:latin typeface="Arial" pitchFamily="34" charset="0"/>
              </a:rPr>
              <a:t>rcvpkt</a:t>
            </a:r>
            <a:r>
              <a:rPr lang="en-US" sz="1400" dirty="0">
                <a:latin typeface="Arial" pitchFamily="34" charset="0"/>
              </a:rPr>
              <a:t>) </a:t>
            </a:r>
            <a:endParaRPr lang="en-US" sz="1400" dirty="0">
              <a:latin typeface="Times New Roman" pitchFamily="18" charset="0"/>
            </a:endParaRPr>
          </a:p>
        </p:txBody>
      </p:sp>
      <p:sp>
        <p:nvSpPr>
          <p:cNvPr id="24" name="Line 20"/>
          <p:cNvSpPr>
            <a:spLocks noChangeShapeType="1"/>
          </p:cNvSpPr>
          <p:nvPr/>
        </p:nvSpPr>
        <p:spPr bwMode="auto">
          <a:xfrm>
            <a:off x="3233738" y="1854200"/>
            <a:ext cx="19145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3136900" y="1811338"/>
            <a:ext cx="3475038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 dirty="0">
                <a:latin typeface="Arial" pitchFamily="34" charset="0"/>
              </a:rPr>
              <a:t>extract(</a:t>
            </a:r>
            <a:r>
              <a:rPr lang="en-US" sz="1400" dirty="0" err="1">
                <a:latin typeface="Arial" pitchFamily="34" charset="0"/>
              </a:rPr>
              <a:t>rcvpkt,data</a:t>
            </a:r>
            <a:r>
              <a:rPr lang="en-US" sz="1400" dirty="0">
                <a:latin typeface="Arial" pitchFamily="34" charset="0"/>
              </a:rPr>
              <a:t>)</a:t>
            </a:r>
          </a:p>
          <a:p>
            <a:pPr algn="l"/>
            <a:r>
              <a:rPr lang="en-US" sz="1400" dirty="0" err="1">
                <a:latin typeface="Arial" pitchFamily="34" charset="0"/>
              </a:rPr>
              <a:t>deliver_data</a:t>
            </a:r>
            <a:r>
              <a:rPr lang="en-US" sz="1400" dirty="0">
                <a:latin typeface="Arial" pitchFamily="34" charset="0"/>
              </a:rPr>
              <a:t>(data)</a:t>
            </a:r>
          </a:p>
          <a:p>
            <a:pPr algn="l"/>
            <a:r>
              <a:rPr lang="en-US" sz="1400" dirty="0" err="1">
                <a:latin typeface="Arial" pitchFamily="34" charset="0"/>
              </a:rPr>
              <a:t>sndpkt</a:t>
            </a:r>
            <a:r>
              <a:rPr lang="en-US" sz="1400" dirty="0">
                <a:latin typeface="Arial" pitchFamily="34" charset="0"/>
              </a:rPr>
              <a:t> = </a:t>
            </a:r>
            <a:r>
              <a:rPr lang="en-US" sz="1400" dirty="0" err="1">
                <a:latin typeface="Arial" pitchFamily="34" charset="0"/>
              </a:rPr>
              <a:t>make_pkt</a:t>
            </a:r>
            <a:r>
              <a:rPr lang="en-US" sz="1400" dirty="0">
                <a:latin typeface="Arial" pitchFamily="34" charset="0"/>
              </a:rPr>
              <a:t>(ACK, </a:t>
            </a:r>
            <a:r>
              <a:rPr lang="en-US" sz="1400" dirty="0" err="1">
                <a:latin typeface="Arial" pitchFamily="34" charset="0"/>
              </a:rPr>
              <a:t>chksum</a:t>
            </a:r>
            <a:r>
              <a:rPr lang="en-US" sz="1400" dirty="0">
                <a:latin typeface="Arial" pitchFamily="34" charset="0"/>
              </a:rPr>
              <a:t>)</a:t>
            </a:r>
          </a:p>
          <a:p>
            <a:pPr algn="l"/>
            <a:r>
              <a:rPr lang="en-US" sz="1400" dirty="0" err="1">
                <a:latin typeface="Arial" pitchFamily="34" charset="0"/>
              </a:rPr>
              <a:t>udt_send</a:t>
            </a:r>
            <a:r>
              <a:rPr lang="en-US" sz="1400" dirty="0">
                <a:latin typeface="Arial" pitchFamily="34" charset="0"/>
              </a:rPr>
              <a:t>(</a:t>
            </a:r>
            <a:r>
              <a:rPr lang="en-US" sz="1400" dirty="0" err="1">
                <a:latin typeface="Arial" pitchFamily="34" charset="0"/>
              </a:rPr>
              <a:t>sndpkt</a:t>
            </a:r>
            <a:r>
              <a:rPr lang="en-US" sz="1400" dirty="0">
                <a:latin typeface="Arial" pitchFamily="34" charset="0"/>
              </a:rPr>
              <a:t>)</a:t>
            </a:r>
            <a:endParaRPr lang="en-US" sz="1400" dirty="0">
              <a:latin typeface="Times New Roman" pitchFamily="18" charset="0"/>
            </a:endParaRPr>
          </a:p>
        </p:txBody>
      </p:sp>
      <p:sp>
        <p:nvSpPr>
          <p:cNvPr id="26" name="Freeform 22"/>
          <p:cNvSpPr>
            <a:spLocks/>
          </p:cNvSpPr>
          <p:nvPr/>
        </p:nvSpPr>
        <p:spPr bwMode="auto">
          <a:xfrm rot="1020547">
            <a:off x="5461000" y="3703638"/>
            <a:ext cx="839788" cy="863600"/>
          </a:xfrm>
          <a:custGeom>
            <a:avLst/>
            <a:gdLst>
              <a:gd name="T0" fmla="*/ 39 w 619"/>
              <a:gd name="T1" fmla="*/ 1136 h 1815"/>
              <a:gd name="T2" fmla="*/ 0 w 619"/>
              <a:gd name="T3" fmla="*/ 773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>
            <a:off x="6067425" y="2662238"/>
            <a:ext cx="287178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 dirty="0" err="1">
                <a:latin typeface="Arial" pitchFamily="34" charset="0"/>
              </a:rPr>
              <a:t>rdt_rcv</a:t>
            </a:r>
            <a:r>
              <a:rPr lang="en-US" sz="1400" dirty="0">
                <a:latin typeface="Arial" pitchFamily="34" charset="0"/>
              </a:rPr>
              <a:t>(</a:t>
            </a:r>
            <a:r>
              <a:rPr lang="en-US" sz="1400" dirty="0" err="1">
                <a:latin typeface="Arial" pitchFamily="34" charset="0"/>
              </a:rPr>
              <a:t>rcvpkt</a:t>
            </a:r>
            <a:r>
              <a:rPr lang="en-US" sz="1400" dirty="0">
                <a:latin typeface="Arial" pitchFamily="34" charset="0"/>
              </a:rPr>
              <a:t>) &amp;&amp; (corrupt(</a:t>
            </a:r>
            <a:r>
              <a:rPr lang="en-US" sz="1400" dirty="0" err="1">
                <a:latin typeface="Arial" pitchFamily="34" charset="0"/>
              </a:rPr>
              <a:t>rcvpkt</a:t>
            </a:r>
            <a:r>
              <a:rPr lang="en-US" sz="1400" dirty="0">
                <a:latin typeface="Arial" pitchFamily="34" charset="0"/>
              </a:rPr>
              <a:t>)</a:t>
            </a:r>
            <a:endParaRPr lang="en-US" sz="1400" dirty="0">
              <a:latin typeface="Times New Roman" pitchFamily="18" charset="0"/>
            </a:endParaRPr>
          </a:p>
        </p:txBody>
      </p:sp>
      <p:sp>
        <p:nvSpPr>
          <p:cNvPr id="28" name="Line 24"/>
          <p:cNvSpPr>
            <a:spLocks noChangeShapeType="1"/>
          </p:cNvSpPr>
          <p:nvPr/>
        </p:nvSpPr>
        <p:spPr bwMode="auto">
          <a:xfrm>
            <a:off x="6205538" y="2973388"/>
            <a:ext cx="19383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6075363" y="4424363"/>
            <a:ext cx="29400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pitchFamily="34" charset="0"/>
              </a:rPr>
              <a:t>sndpkt = make_pkt(ACK, chksum)</a:t>
            </a:r>
          </a:p>
          <a:p>
            <a:pPr algn="l"/>
            <a:r>
              <a:rPr lang="en-US" sz="1400">
                <a:latin typeface="Arial" pitchFamily="34" charset="0"/>
              </a:rPr>
              <a:t>udt_send(sndpkt)</a:t>
            </a:r>
            <a:endParaRPr lang="en-US" sz="1400" dirty="0">
              <a:latin typeface="Times New Roman" pitchFamily="18" charset="0"/>
            </a:endParaRPr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193675" y="3651250"/>
            <a:ext cx="262413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 dirty="0" err="1">
                <a:latin typeface="Arial" pitchFamily="34" charset="0"/>
              </a:rPr>
              <a:t>rdt_rcv</a:t>
            </a:r>
            <a:r>
              <a:rPr lang="en-US" sz="1400" dirty="0">
                <a:latin typeface="Arial" pitchFamily="34" charset="0"/>
              </a:rPr>
              <a:t>(</a:t>
            </a:r>
            <a:r>
              <a:rPr lang="en-US" sz="1400" dirty="0" err="1">
                <a:latin typeface="Arial" pitchFamily="34" charset="0"/>
              </a:rPr>
              <a:t>rcvpkt</a:t>
            </a:r>
            <a:r>
              <a:rPr lang="en-US" sz="1400" dirty="0">
                <a:latin typeface="Arial" pitchFamily="34" charset="0"/>
              </a:rPr>
              <a:t>) &amp;&amp; </a:t>
            </a:r>
          </a:p>
          <a:p>
            <a:pPr algn="l"/>
            <a:r>
              <a:rPr lang="en-US" sz="1400" dirty="0">
                <a:latin typeface="Arial" pitchFamily="34" charset="0"/>
              </a:rPr>
              <a:t>   not corrupt(</a:t>
            </a:r>
            <a:r>
              <a:rPr lang="en-US" sz="1400" dirty="0" err="1">
                <a:latin typeface="Arial" pitchFamily="34" charset="0"/>
              </a:rPr>
              <a:t>rcvpkt</a:t>
            </a:r>
            <a:r>
              <a:rPr lang="en-US" sz="1400" dirty="0">
                <a:latin typeface="Arial" pitchFamily="34" charset="0"/>
              </a:rPr>
              <a:t>) &amp;&amp;</a:t>
            </a:r>
          </a:p>
          <a:p>
            <a:pPr algn="l"/>
            <a:r>
              <a:rPr lang="en-US" sz="1400" dirty="0">
                <a:latin typeface="Arial" pitchFamily="34" charset="0"/>
              </a:rPr>
              <a:t>   has_seq1(</a:t>
            </a:r>
            <a:r>
              <a:rPr lang="en-US" sz="1400" dirty="0" err="1">
                <a:latin typeface="Arial" pitchFamily="34" charset="0"/>
              </a:rPr>
              <a:t>rcvpkt</a:t>
            </a:r>
            <a:r>
              <a:rPr lang="en-US" sz="1400" dirty="0">
                <a:latin typeface="Arial" pitchFamily="34" charset="0"/>
              </a:rPr>
              <a:t>)</a:t>
            </a:r>
          </a:p>
          <a:p>
            <a:endParaRPr lang="en-US" dirty="0">
              <a:latin typeface="Times New Roman" pitchFamily="18" charset="0"/>
            </a:endParaRPr>
          </a:p>
        </p:txBody>
      </p:sp>
      <p:sp>
        <p:nvSpPr>
          <p:cNvPr id="31" name="Line 27"/>
          <p:cNvSpPr>
            <a:spLocks noChangeShapeType="1"/>
          </p:cNvSpPr>
          <p:nvPr/>
        </p:nvSpPr>
        <p:spPr bwMode="auto">
          <a:xfrm>
            <a:off x="277813" y="4359275"/>
            <a:ext cx="19383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" name="Text Box 28"/>
          <p:cNvSpPr txBox="1">
            <a:spLocks noChangeArrowheads="1"/>
          </p:cNvSpPr>
          <p:nvPr/>
        </p:nvSpPr>
        <p:spPr bwMode="auto">
          <a:xfrm>
            <a:off x="141288" y="2598738"/>
            <a:ext cx="287178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pitchFamily="34" charset="0"/>
              </a:rPr>
              <a:t>rdt_rcv(rcvpkt) &amp;&amp; (corrupt(rcvpkt)</a:t>
            </a:r>
            <a:endParaRPr lang="en-US" sz="1400" dirty="0">
              <a:latin typeface="Times New Roman" pitchFamily="18" charset="0"/>
            </a:endParaRPr>
          </a:p>
        </p:txBody>
      </p:sp>
      <p:sp>
        <p:nvSpPr>
          <p:cNvPr id="33" name="Line 29"/>
          <p:cNvSpPr>
            <a:spLocks noChangeShapeType="1"/>
          </p:cNvSpPr>
          <p:nvPr/>
        </p:nvSpPr>
        <p:spPr bwMode="auto">
          <a:xfrm>
            <a:off x="279400" y="2973388"/>
            <a:ext cx="19383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" name="Text Box 30"/>
          <p:cNvSpPr txBox="1">
            <a:spLocks noChangeArrowheads="1"/>
          </p:cNvSpPr>
          <p:nvPr/>
        </p:nvSpPr>
        <p:spPr bwMode="auto">
          <a:xfrm>
            <a:off x="225425" y="4381500"/>
            <a:ext cx="29400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pitchFamily="34" charset="0"/>
              </a:rPr>
              <a:t>sndpkt = make_pkt(ACK, chksum)</a:t>
            </a:r>
          </a:p>
          <a:p>
            <a:pPr algn="l"/>
            <a:r>
              <a:rPr lang="en-US" sz="1400">
                <a:latin typeface="Arial" pitchFamily="34" charset="0"/>
              </a:rPr>
              <a:t>udt_send(sndpkt)</a:t>
            </a:r>
            <a:endParaRPr lang="en-US" sz="1400" dirty="0">
              <a:latin typeface="Times New Roman" pitchFamily="18" charset="0"/>
            </a:endParaRPr>
          </a:p>
        </p:txBody>
      </p:sp>
      <p:sp>
        <p:nvSpPr>
          <p:cNvPr id="35" name="Text Box 31"/>
          <p:cNvSpPr txBox="1">
            <a:spLocks noChangeArrowheads="1"/>
          </p:cNvSpPr>
          <p:nvPr/>
        </p:nvSpPr>
        <p:spPr bwMode="auto">
          <a:xfrm>
            <a:off x="201613" y="2940050"/>
            <a:ext cx="3027362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pitchFamily="34" charset="0"/>
              </a:rPr>
              <a:t>sndpkt = make_pkt(NAK, chksum)</a:t>
            </a:r>
          </a:p>
          <a:p>
            <a:pPr algn="l"/>
            <a:r>
              <a:rPr lang="en-US" sz="1400">
                <a:latin typeface="Arial" pitchFamily="34" charset="0"/>
              </a:rPr>
              <a:t>udt_send(sndpkt)</a:t>
            </a:r>
            <a:endParaRPr lang="en-US" sz="1400" dirty="0">
              <a:latin typeface="Times New Roman" pitchFamily="18" charset="0"/>
            </a:endParaRPr>
          </a:p>
        </p:txBody>
      </p:sp>
      <p:sp>
        <p:nvSpPr>
          <p:cNvPr id="36" name="Freeform 32"/>
          <p:cNvSpPr>
            <a:spLocks/>
          </p:cNvSpPr>
          <p:nvPr/>
        </p:nvSpPr>
        <p:spPr bwMode="auto">
          <a:xfrm rot="20579453" flipH="1">
            <a:off x="2235200" y="3640138"/>
            <a:ext cx="839788" cy="863600"/>
          </a:xfrm>
          <a:custGeom>
            <a:avLst/>
            <a:gdLst>
              <a:gd name="T0" fmla="*/ 39 w 619"/>
              <a:gd name="T1" fmla="*/ 1136 h 1815"/>
              <a:gd name="T2" fmla="*/ 0 w 619"/>
              <a:gd name="T3" fmla="*/ 773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" name="Freeform 33"/>
          <p:cNvSpPr>
            <a:spLocks/>
          </p:cNvSpPr>
          <p:nvPr/>
        </p:nvSpPr>
        <p:spPr bwMode="auto">
          <a:xfrm rot="1361013" flipH="1">
            <a:off x="2222500" y="2992438"/>
            <a:ext cx="839788" cy="863600"/>
          </a:xfrm>
          <a:custGeom>
            <a:avLst/>
            <a:gdLst>
              <a:gd name="T0" fmla="*/ 39 w 619"/>
              <a:gd name="T1" fmla="*/ 1136 h 1815"/>
              <a:gd name="T2" fmla="*/ 0 w 619"/>
              <a:gd name="T3" fmla="*/ 773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2" grpId="1"/>
      <p:bldP spid="13" grpId="0"/>
      <p:bldP spid="14" grpId="0" animBg="1"/>
      <p:bldP spid="15" grpId="0" animBg="1"/>
      <p:bldP spid="16" grpId="0"/>
      <p:bldP spid="17" grpId="0" animBg="1"/>
      <p:bldP spid="18" grpId="0"/>
      <p:bldP spid="22" grpId="0" animBg="1"/>
      <p:bldP spid="22" grpId="1" animBg="1"/>
      <p:bldP spid="23" grpId="0"/>
      <p:bldP spid="24" grpId="0" animBg="1"/>
      <p:bldP spid="25" grpId="0"/>
      <p:bldP spid="26" grpId="0" animBg="1"/>
      <p:bldP spid="27" grpId="0"/>
      <p:bldP spid="27" grpId="1"/>
      <p:bldP spid="28" grpId="0" animBg="1"/>
      <p:bldP spid="28" grpId="1" animBg="1"/>
      <p:bldP spid="29" grpId="0"/>
      <p:bldP spid="30" grpId="0"/>
      <p:bldP spid="30" grpId="1"/>
      <p:bldP spid="31" grpId="0" animBg="1"/>
      <p:bldP spid="31" grpId="1" animBg="1"/>
      <p:bldP spid="32" grpId="0"/>
      <p:bldP spid="33" grpId="0" animBg="1"/>
      <p:bldP spid="34" grpId="0"/>
      <p:bldP spid="34" grpId="1"/>
      <p:bldP spid="35" grpId="0"/>
      <p:bldP spid="36" grpId="0" animBg="1"/>
      <p:bldP spid="36" grpId="1" animBg="1"/>
      <p:bldP spid="3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Rdt2.1 thảo luận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295400"/>
            <a:ext cx="4495800" cy="5181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u="sng" dirty="0" err="1" smtClean="0">
                <a:solidFill>
                  <a:srgbClr val="FF0000"/>
                </a:solidFill>
              </a:rPr>
              <a:t>Bên</a:t>
            </a:r>
            <a:r>
              <a:rPr lang="en-US" u="sng" dirty="0" smtClean="0">
                <a:solidFill>
                  <a:srgbClr val="FF0000"/>
                </a:solidFill>
              </a:rPr>
              <a:t> </a:t>
            </a:r>
            <a:r>
              <a:rPr lang="en-US" u="sng" dirty="0" err="1" smtClean="0">
                <a:solidFill>
                  <a:srgbClr val="FF0000"/>
                </a:solidFill>
              </a:rPr>
              <a:t>gửi</a:t>
            </a:r>
            <a:endParaRPr lang="en-US" u="sng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tin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0 </a:t>
            </a:r>
            <a:r>
              <a:rPr lang="en-US" dirty="0" err="1" smtClean="0"/>
              <a:t>và</a:t>
            </a:r>
            <a:r>
              <a:rPr lang="en-US" dirty="0" smtClean="0"/>
              <a:t> 1???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: ACK/NAK </a:t>
            </a:r>
            <a:r>
              <a:rPr lang="en-US" dirty="0" err="1" smtClean="0"/>
              <a:t>sai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tin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0 hay 1</a:t>
            </a:r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4724400" y="1295400"/>
            <a:ext cx="4114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u="sng" dirty="0" err="1">
                <a:solidFill>
                  <a:srgbClr val="FF0000"/>
                </a:solidFill>
                <a:latin typeface="Arial" pitchFamily="34" charset="0"/>
              </a:rPr>
              <a:t>Bên</a:t>
            </a:r>
            <a:r>
              <a:rPr lang="en-US" sz="2800" u="sng" dirty="0">
                <a:solidFill>
                  <a:srgbClr val="FF0000"/>
                </a:solidFill>
                <a:latin typeface="Arial" pitchFamily="34" charset="0"/>
              </a:rPr>
              <a:t> </a:t>
            </a:r>
            <a:r>
              <a:rPr lang="en-US" sz="2800" u="sng" dirty="0" err="1">
                <a:solidFill>
                  <a:srgbClr val="FF0000"/>
                </a:solidFill>
                <a:latin typeface="Arial" pitchFamily="34" charset="0"/>
              </a:rPr>
              <a:t>nhận</a:t>
            </a:r>
            <a:endParaRPr lang="en-US" sz="2800" u="sng" dirty="0">
              <a:solidFill>
                <a:srgbClr val="FF0000"/>
              </a:solidFill>
              <a:latin typeface="Arial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 err="1">
                <a:latin typeface="Arial" pitchFamily="34" charset="0"/>
              </a:rPr>
              <a:t>Phải</a:t>
            </a:r>
            <a:r>
              <a:rPr lang="en-US" sz="2800" dirty="0">
                <a:latin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</a:rPr>
              <a:t>kiểm</a:t>
            </a:r>
            <a:r>
              <a:rPr lang="en-US" sz="2800" dirty="0">
                <a:latin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</a:rPr>
              <a:t>tra</a:t>
            </a:r>
            <a:r>
              <a:rPr lang="en-US" sz="2800" dirty="0">
                <a:latin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</a:rPr>
              <a:t>nếu</a:t>
            </a:r>
            <a:r>
              <a:rPr lang="en-US" sz="2800" dirty="0">
                <a:latin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</a:rPr>
              <a:t>nhận</a:t>
            </a:r>
            <a:r>
              <a:rPr lang="en-US" sz="2800" dirty="0">
                <a:latin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</a:rPr>
              <a:t>trùng</a:t>
            </a:r>
            <a:endParaRPr lang="en-US" sz="2800" dirty="0">
              <a:latin typeface="Arial" pitchFamily="34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dirty="0" smtClean="0">
                <a:latin typeface="Arial" pitchFamily="34" charset="0"/>
              </a:rPr>
              <a:t>So </a:t>
            </a:r>
            <a:r>
              <a:rPr lang="en-US" sz="2400" dirty="0" err="1" smtClean="0">
                <a:latin typeface="Arial" pitchFamily="34" charset="0"/>
              </a:rPr>
              <a:t>sánh</a:t>
            </a:r>
            <a:r>
              <a:rPr lang="en-US" sz="2400" dirty="0" smtClean="0">
                <a:latin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</a:rPr>
              <a:t>trạng</a:t>
            </a:r>
            <a:r>
              <a:rPr lang="en-US" sz="2400" dirty="0" smtClean="0">
                <a:latin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</a:rPr>
              <a:t>thái</a:t>
            </a:r>
            <a:r>
              <a:rPr lang="en-US" sz="2400" dirty="0">
                <a:latin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</a:rPr>
              <a:t>đang</a:t>
            </a:r>
            <a:r>
              <a:rPr lang="en-US" sz="2400" dirty="0" smtClean="0">
                <a:latin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</a:rPr>
              <a:t>chờ</a:t>
            </a:r>
            <a:r>
              <a:rPr lang="en-US" sz="2400" dirty="0">
                <a:latin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</a:rPr>
              <a:t>(0 hay 1) </a:t>
            </a:r>
            <a:r>
              <a:rPr lang="en-US" sz="2400" dirty="0" err="1" smtClean="0">
                <a:latin typeface="Arial" pitchFamily="34" charset="0"/>
              </a:rPr>
              <a:t>với</a:t>
            </a:r>
            <a:r>
              <a:rPr lang="en-US" sz="2400" dirty="0" smtClean="0">
                <a:latin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</a:rPr>
              <a:t>trạng</a:t>
            </a:r>
            <a:r>
              <a:rPr lang="en-US" sz="2400" dirty="0" smtClean="0">
                <a:latin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</a:rPr>
              <a:t>thái</a:t>
            </a:r>
            <a:r>
              <a:rPr lang="en-US" sz="2400" dirty="0" smtClean="0">
                <a:latin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</a:rPr>
              <a:t>gói</a:t>
            </a:r>
            <a:r>
              <a:rPr lang="en-US" sz="2400" dirty="0" smtClean="0">
                <a:latin typeface="Arial" pitchFamily="34" charset="0"/>
              </a:rPr>
              <a:t> tin </a:t>
            </a:r>
            <a:r>
              <a:rPr lang="en-US" sz="2400" dirty="0" err="1" smtClean="0">
                <a:latin typeface="Arial" pitchFamily="34" charset="0"/>
              </a:rPr>
              <a:t>nhận</a:t>
            </a:r>
            <a:r>
              <a:rPr lang="en-US" sz="2400" dirty="0" smtClean="0">
                <a:latin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</a:rPr>
              <a:t>được</a:t>
            </a:r>
            <a:endParaRPr lang="en-US" sz="2400" dirty="0">
              <a:latin typeface="Arial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 err="1" smtClean="0">
                <a:latin typeface="Arial" pitchFamily="34" charset="0"/>
              </a:rPr>
              <a:t>Bên</a:t>
            </a:r>
            <a:r>
              <a:rPr lang="en-US" sz="2800" dirty="0" smtClean="0">
                <a:latin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</a:rPr>
              <a:t>nhận</a:t>
            </a:r>
            <a:r>
              <a:rPr lang="en-US" sz="2800" dirty="0">
                <a:latin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</a:rPr>
              <a:t>không</a:t>
            </a:r>
            <a:r>
              <a:rPr lang="en-US" sz="2800" dirty="0">
                <a:latin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</a:rPr>
              <a:t>biết</a:t>
            </a:r>
            <a:r>
              <a:rPr lang="en-US" sz="2800" dirty="0" smtClean="0">
                <a:latin typeface="Arial" pitchFamily="34" charset="0"/>
              </a:rPr>
              <a:t> ACK/NAK </a:t>
            </a:r>
            <a:r>
              <a:rPr lang="en-US" sz="2800" dirty="0" err="1">
                <a:latin typeface="Arial" pitchFamily="34" charset="0"/>
              </a:rPr>
              <a:t>cuối</a:t>
            </a:r>
            <a:r>
              <a:rPr lang="en-US" sz="2800" dirty="0">
                <a:latin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</a:rPr>
              <a:t>cùng</a:t>
            </a:r>
            <a:r>
              <a:rPr lang="en-US" sz="2800" dirty="0">
                <a:latin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</a:rPr>
              <a:t>có</a:t>
            </a:r>
            <a:r>
              <a:rPr lang="en-US" sz="2800" dirty="0">
                <a:latin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</a:rPr>
              <a:t>chuyển</a:t>
            </a:r>
            <a:r>
              <a:rPr lang="en-US" sz="2800" dirty="0">
                <a:latin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</a:rPr>
              <a:t>tới</a:t>
            </a:r>
            <a:r>
              <a:rPr lang="en-US" sz="2800" dirty="0">
                <a:latin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</a:rPr>
              <a:t>bên</a:t>
            </a:r>
            <a:r>
              <a:rPr lang="en-US" sz="2800" dirty="0">
                <a:latin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</a:rPr>
              <a:t>gửi</a:t>
            </a:r>
            <a:r>
              <a:rPr lang="en-US" sz="2800" dirty="0">
                <a:latin typeface="Arial" pitchFamily="34" charset="0"/>
              </a:rPr>
              <a:t> an </a:t>
            </a:r>
            <a:r>
              <a:rPr lang="en-US" sz="2800" dirty="0" err="1" smtClean="0">
                <a:latin typeface="Arial" pitchFamily="34" charset="0"/>
              </a:rPr>
              <a:t>toàn</a:t>
            </a:r>
            <a:r>
              <a:rPr lang="en-US" sz="2800" dirty="0" smtClean="0">
                <a:latin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</a:rPr>
              <a:t>không</a:t>
            </a:r>
            <a:r>
              <a:rPr lang="en-US" sz="2800" dirty="0">
                <a:latin typeface="Arial" pitchFamily="34" charset="0"/>
              </a:rPr>
              <a:t>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1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1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1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đáng</a:t>
            </a:r>
            <a:r>
              <a:rPr lang="en-US" dirty="0" smtClean="0"/>
              <a:t> tin </a:t>
            </a:r>
            <a:r>
              <a:rPr lang="en-US" dirty="0" err="1" smtClean="0"/>
              <a:t>cậy</a:t>
            </a:r>
            <a:r>
              <a:rPr lang="en-US" dirty="0" smtClean="0"/>
              <a:t> - RDT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:</a:t>
            </a:r>
          </a:p>
          <a:p>
            <a:pPr lvl="1" eaLnBrk="1" hangingPunct="1"/>
            <a:r>
              <a:rPr lang="en-US" dirty="0" smtClean="0"/>
              <a:t>Checksum: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?</a:t>
            </a:r>
          </a:p>
          <a:p>
            <a:pPr lvl="1" eaLnBrk="1" hangingPunct="1"/>
            <a:r>
              <a:rPr lang="en-US" dirty="0" smtClean="0"/>
              <a:t>ACK: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tin</a:t>
            </a:r>
          </a:p>
          <a:p>
            <a:pPr lvl="1" eaLnBrk="1" hangingPunct="1"/>
            <a:r>
              <a:rPr lang="en-US" dirty="0" smtClean="0"/>
              <a:t>NAK: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sai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tin</a:t>
            </a:r>
          </a:p>
          <a:p>
            <a:pPr lvl="1" eaLnBrk="1" hangingPunct="1"/>
            <a:r>
              <a:rPr lang="en-US" dirty="0" smtClean="0"/>
              <a:t>Sequence Number (1 bit = 0 </a:t>
            </a:r>
            <a:r>
              <a:rPr lang="en-US" dirty="0" err="1" smtClean="0"/>
              <a:t>hoặc</a:t>
            </a:r>
            <a:r>
              <a:rPr lang="en-US" dirty="0" smtClean="0"/>
              <a:t> 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Rdt2.2 không sử dụng NAK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400" dirty="0" err="1" smtClean="0"/>
              <a:t>Hoạt</a:t>
            </a:r>
            <a:r>
              <a:rPr lang="en-US" sz="2400" dirty="0" smtClean="0"/>
              <a:t> </a:t>
            </a:r>
            <a:r>
              <a:rPr lang="en-US" sz="2400" dirty="0" err="1" smtClean="0"/>
              <a:t>động</a:t>
            </a:r>
            <a:r>
              <a:rPr lang="en-US" sz="2400" dirty="0" smtClean="0"/>
              <a:t> </a:t>
            </a:r>
            <a:r>
              <a:rPr lang="en-US" sz="2400" dirty="0" err="1" smtClean="0"/>
              <a:t>giống</a:t>
            </a:r>
            <a:r>
              <a:rPr lang="en-US" sz="2400" dirty="0" smtClean="0"/>
              <a:t> rdt2.1, </a:t>
            </a:r>
            <a:r>
              <a:rPr lang="en-US" sz="2400" dirty="0" err="1" smtClean="0"/>
              <a:t>nhưng</a:t>
            </a:r>
            <a:r>
              <a:rPr lang="en-US" sz="2400" dirty="0" smtClean="0"/>
              <a:t>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dùng</a:t>
            </a:r>
            <a:r>
              <a:rPr lang="en-US" sz="2400" dirty="0" smtClean="0"/>
              <a:t> NAK</a:t>
            </a:r>
          </a:p>
          <a:p>
            <a:pPr eaLnBrk="1" hangingPunct="1"/>
            <a:r>
              <a:rPr lang="en-US" sz="2400" dirty="0" err="1" smtClean="0"/>
              <a:t>Bên</a:t>
            </a:r>
            <a:r>
              <a:rPr lang="en-US" sz="2400" dirty="0" smtClean="0"/>
              <a:t> </a:t>
            </a:r>
            <a:r>
              <a:rPr lang="en-US" sz="2400" dirty="0" err="1" smtClean="0"/>
              <a:t>nhận</a:t>
            </a:r>
            <a:r>
              <a:rPr lang="en-US" sz="2400" dirty="0" smtClean="0"/>
              <a:t> </a:t>
            </a:r>
            <a:r>
              <a:rPr lang="en-US" sz="2400" dirty="0" err="1" smtClean="0"/>
              <a:t>gửi</a:t>
            </a:r>
            <a:r>
              <a:rPr lang="en-US" sz="2400" dirty="0" smtClean="0"/>
              <a:t> ACK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gói</a:t>
            </a:r>
            <a:r>
              <a:rPr lang="en-US" sz="2400" dirty="0" smtClean="0"/>
              <a:t> tin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lỗi</a:t>
            </a:r>
            <a:r>
              <a:rPr lang="en-US" sz="2400" dirty="0" smtClean="0"/>
              <a:t> </a:t>
            </a:r>
            <a:r>
              <a:rPr lang="en-US" sz="2400" dirty="0" err="1" smtClean="0"/>
              <a:t>nhận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cuối</a:t>
            </a:r>
            <a:r>
              <a:rPr lang="en-US" sz="2400" dirty="0" smtClean="0"/>
              <a:t> </a:t>
            </a:r>
            <a:r>
              <a:rPr lang="en-US" sz="2400" dirty="0" err="1" smtClean="0"/>
              <a:t>cùng</a:t>
            </a:r>
            <a:r>
              <a:rPr lang="en-US" sz="2400" dirty="0" smtClean="0"/>
              <a:t>.</a:t>
            </a:r>
          </a:p>
          <a:p>
            <a:pPr lvl="1" eaLnBrk="1" hangingPunct="1"/>
            <a:r>
              <a:rPr lang="en-US" sz="2000" dirty="0" err="1" smtClean="0"/>
              <a:t>Bên</a:t>
            </a:r>
            <a:r>
              <a:rPr lang="en-US" sz="2000" dirty="0" smtClean="0"/>
              <a:t> </a:t>
            </a:r>
            <a:r>
              <a:rPr lang="en-US" sz="2000" dirty="0" err="1" smtClean="0"/>
              <a:t>nhận</a:t>
            </a:r>
            <a:r>
              <a:rPr lang="en-US" sz="2000" dirty="0" smtClean="0"/>
              <a:t> </a:t>
            </a:r>
            <a:r>
              <a:rPr lang="en-US" sz="2000" dirty="0" err="1" smtClean="0"/>
              <a:t>phải</a:t>
            </a:r>
            <a:r>
              <a:rPr lang="en-US" sz="2000" dirty="0" smtClean="0"/>
              <a:t> </a:t>
            </a:r>
            <a:r>
              <a:rPr lang="en-US" sz="2000" dirty="0" err="1" smtClean="0"/>
              <a:t>thêm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r>
              <a:rPr lang="en-US" sz="2000" dirty="0" smtClean="0"/>
              <a:t> </a:t>
            </a:r>
            <a:r>
              <a:rPr lang="en-US" sz="2000" dirty="0" err="1" smtClean="0"/>
              <a:t>thứ</a:t>
            </a:r>
            <a:r>
              <a:rPr lang="en-US" sz="2000" dirty="0" smtClean="0"/>
              <a:t> </a:t>
            </a:r>
            <a:r>
              <a:rPr lang="en-US" sz="2000" dirty="0" err="1" smtClean="0"/>
              <a:t>tự</a:t>
            </a:r>
            <a:r>
              <a:rPr lang="en-US" sz="2000" dirty="0" smtClean="0"/>
              <a:t> </a:t>
            </a:r>
            <a:r>
              <a:rPr lang="en-US" sz="2000" dirty="0" err="1" smtClean="0"/>
              <a:t>vào</a:t>
            </a:r>
            <a:r>
              <a:rPr lang="en-US" sz="2000" dirty="0" smtClean="0"/>
              <a:t> </a:t>
            </a:r>
            <a:r>
              <a:rPr lang="en-US" sz="2000" dirty="0" err="1" smtClean="0"/>
              <a:t>gói</a:t>
            </a:r>
            <a:r>
              <a:rPr lang="en-US" sz="2000" dirty="0" smtClean="0"/>
              <a:t> tin ACK</a:t>
            </a:r>
          </a:p>
          <a:p>
            <a:pPr eaLnBrk="1" hangingPunct="1"/>
            <a:r>
              <a:rPr lang="en-US" sz="2400" dirty="0" err="1" smtClean="0"/>
              <a:t>Bên</a:t>
            </a:r>
            <a:r>
              <a:rPr lang="en-US" sz="2400" dirty="0" smtClean="0"/>
              <a:t> </a:t>
            </a:r>
            <a:r>
              <a:rPr lang="en-US" sz="2400" dirty="0" err="1" smtClean="0"/>
              <a:t>gửi</a:t>
            </a:r>
            <a:r>
              <a:rPr lang="en-US" sz="2400" dirty="0" smtClean="0"/>
              <a:t> </a:t>
            </a:r>
            <a:r>
              <a:rPr lang="en-US" sz="2400" dirty="0" err="1" smtClean="0"/>
              <a:t>nhận</a:t>
            </a:r>
            <a:r>
              <a:rPr lang="en-US" sz="2400" dirty="0" smtClean="0"/>
              <a:t> </a:t>
            </a:r>
            <a:r>
              <a:rPr lang="en-US" sz="2400" dirty="0" err="1" smtClean="0"/>
              <a:t>trùng</a:t>
            </a:r>
            <a:r>
              <a:rPr lang="en-US" sz="2400" dirty="0" smtClean="0"/>
              <a:t> </a:t>
            </a:r>
            <a:r>
              <a:rPr lang="en-US" sz="2400" dirty="0" err="1" smtClean="0"/>
              <a:t>gói</a:t>
            </a:r>
            <a:r>
              <a:rPr lang="en-US" sz="2400" dirty="0" smtClean="0"/>
              <a:t> tin ACK </a:t>
            </a:r>
            <a:r>
              <a:rPr lang="en-US" sz="2400" dirty="0" err="1" smtClean="0"/>
              <a:t>xem</a:t>
            </a:r>
            <a:r>
              <a:rPr lang="en-US" sz="2400" dirty="0" smtClean="0"/>
              <a:t> </a:t>
            </a:r>
            <a:r>
              <a:rPr lang="en-US" sz="2400" dirty="0" err="1" smtClean="0"/>
              <a:t>như</a:t>
            </a:r>
            <a:r>
              <a:rPr lang="en-US" sz="2400" dirty="0" smtClean="0"/>
              <a:t> </a:t>
            </a:r>
            <a:r>
              <a:rPr lang="en-US" sz="2400" dirty="0" err="1" smtClean="0"/>
              <a:t>gói</a:t>
            </a:r>
            <a:r>
              <a:rPr lang="en-US" sz="2400" dirty="0" smtClean="0"/>
              <a:t> tin NAK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sym typeface="Wingdings" pitchFamily="2" charset="2"/>
              </a:rPr>
              <a:t> </a:t>
            </a:r>
            <a:r>
              <a:rPr lang="en-US" sz="2400" dirty="0" err="1" smtClean="0"/>
              <a:t>gửi</a:t>
            </a:r>
            <a:r>
              <a:rPr lang="en-US" sz="2400" dirty="0" smtClean="0"/>
              <a:t> </a:t>
            </a:r>
            <a:r>
              <a:rPr lang="en-US" sz="2400" dirty="0" err="1" smtClean="0"/>
              <a:t>lại</a:t>
            </a:r>
            <a:r>
              <a:rPr lang="en-US" sz="2400" dirty="0" smtClean="0"/>
              <a:t> </a:t>
            </a:r>
            <a:r>
              <a:rPr lang="en-US" sz="2400" dirty="0" err="1" smtClean="0"/>
              <a:t>gói</a:t>
            </a:r>
            <a:r>
              <a:rPr lang="en-US" sz="2400" dirty="0" smtClean="0"/>
              <a:t> </a:t>
            </a:r>
            <a:r>
              <a:rPr lang="en-US" sz="2400" dirty="0" err="1" smtClean="0"/>
              <a:t>vừa</a:t>
            </a:r>
            <a:r>
              <a:rPr lang="en-US" sz="2400" dirty="0" smtClean="0"/>
              <a:t> </a:t>
            </a:r>
            <a:r>
              <a:rPr lang="en-US" sz="2400" dirty="0" err="1" smtClean="0"/>
              <a:t>gởi</a:t>
            </a:r>
            <a:r>
              <a:rPr lang="en-US" sz="2400" dirty="0" smtClean="0"/>
              <a:t> </a:t>
            </a:r>
            <a:r>
              <a:rPr lang="en-US" sz="2400" dirty="0" err="1" smtClean="0"/>
              <a:t>vì</a:t>
            </a:r>
            <a:r>
              <a:rPr lang="en-US" sz="2400" dirty="0" smtClean="0"/>
              <a:t> </a:t>
            </a:r>
            <a:r>
              <a:rPr lang="en-US" sz="2400" dirty="0" err="1" smtClean="0"/>
              <a:t>gói</a:t>
            </a:r>
            <a:r>
              <a:rPr lang="en-US" sz="2400" dirty="0" smtClean="0"/>
              <a:t> </a:t>
            </a:r>
            <a:r>
              <a:rPr lang="en-US" sz="2400" dirty="0" err="1" smtClean="0"/>
              <a:t>này</a:t>
            </a:r>
            <a:r>
              <a:rPr lang="en-US" sz="2400" dirty="0" smtClean="0"/>
              <a:t> </a:t>
            </a:r>
            <a:r>
              <a:rPr lang="en-US" sz="2400" dirty="0" err="1" smtClean="0"/>
              <a:t>chưa</a:t>
            </a:r>
            <a:r>
              <a:rPr lang="en-US" sz="2400" dirty="0" smtClean="0"/>
              <a:t> </a:t>
            </a:r>
            <a:r>
              <a:rPr lang="en-US" sz="2400" dirty="0" err="1" smtClean="0"/>
              <a:t>nhận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Rdt2.2: bên gửi và bên nhận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620963" y="2220913"/>
            <a:ext cx="1062037" cy="838200"/>
            <a:chOff x="1441" y="2062"/>
            <a:chExt cx="669" cy="528"/>
          </a:xfrm>
        </p:grpSpPr>
        <p:sp>
          <p:nvSpPr>
            <p:cNvPr id="8" name="Oval 4"/>
            <p:cNvSpPr>
              <a:spLocks noChangeArrowheads="1"/>
            </p:cNvSpPr>
            <p:nvPr/>
          </p:nvSpPr>
          <p:spPr bwMode="auto">
            <a:xfrm>
              <a:off x="1483" y="2062"/>
              <a:ext cx="578" cy="52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1441" y="2110"/>
              <a:ext cx="669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>
                  <a:latin typeface="Arial" pitchFamily="34" charset="0"/>
                </a:rPr>
                <a:t>Wait for call 0 from above</a:t>
              </a:r>
              <a:endParaRPr lang="en-US" sz="1200" dirty="0">
                <a:latin typeface="Times New Roman" pitchFamily="18" charset="0"/>
              </a:endParaRPr>
            </a:p>
          </p:txBody>
        </p:sp>
      </p:grp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2957513" y="1519238"/>
            <a:ext cx="37226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600" dirty="0" err="1">
                <a:latin typeface="Arial" pitchFamily="34" charset="0"/>
              </a:rPr>
              <a:t>sndpkt</a:t>
            </a:r>
            <a:r>
              <a:rPr lang="en-US" sz="1600" dirty="0">
                <a:latin typeface="Arial" pitchFamily="34" charset="0"/>
              </a:rPr>
              <a:t> = </a:t>
            </a:r>
            <a:r>
              <a:rPr lang="en-US" sz="1600" dirty="0" err="1">
                <a:latin typeface="Arial" pitchFamily="34" charset="0"/>
              </a:rPr>
              <a:t>make_pkt</a:t>
            </a:r>
            <a:r>
              <a:rPr lang="en-US" sz="1600" dirty="0">
                <a:latin typeface="Arial" pitchFamily="34" charset="0"/>
              </a:rPr>
              <a:t>(0, data, checksum)</a:t>
            </a:r>
          </a:p>
          <a:p>
            <a:pPr algn="l"/>
            <a:r>
              <a:rPr lang="en-US" sz="1600" dirty="0" err="1">
                <a:latin typeface="Arial" pitchFamily="34" charset="0"/>
              </a:rPr>
              <a:t>udt_send</a:t>
            </a:r>
            <a:r>
              <a:rPr lang="en-US" sz="1600" dirty="0">
                <a:latin typeface="Arial" pitchFamily="34" charset="0"/>
              </a:rPr>
              <a:t>(</a:t>
            </a:r>
            <a:r>
              <a:rPr lang="en-US" sz="1600" dirty="0" err="1">
                <a:latin typeface="Arial" pitchFamily="34" charset="0"/>
              </a:rPr>
              <a:t>sndpkt</a:t>
            </a:r>
            <a:r>
              <a:rPr lang="en-US" sz="1600" dirty="0">
                <a:latin typeface="Arial" pitchFamily="34" charset="0"/>
              </a:rPr>
              <a:t>)</a:t>
            </a:r>
            <a:endParaRPr lang="en-US" sz="1600" dirty="0">
              <a:latin typeface="Times New Roman" pitchFamily="18" charset="0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2970213" y="1238250"/>
            <a:ext cx="17240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600">
                <a:latin typeface="Arial" pitchFamily="34" charset="0"/>
              </a:rPr>
              <a:t>rdt_send(data)</a:t>
            </a:r>
            <a:endParaRPr lang="en-US" sz="1600" dirty="0">
              <a:latin typeface="Times New Roman" pitchFamily="18" charset="0"/>
            </a:endParaRP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3032125" y="1574800"/>
            <a:ext cx="35528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2427288" y="2084388"/>
            <a:ext cx="419100" cy="230187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 sz="1600"/>
          </a:p>
        </p:txBody>
      </p:sp>
      <p:sp>
        <p:nvSpPr>
          <p:cNvPr id="14" name="Freeform 10"/>
          <p:cNvSpPr>
            <a:spLocks/>
          </p:cNvSpPr>
          <p:nvPr/>
        </p:nvSpPr>
        <p:spPr bwMode="auto">
          <a:xfrm flipV="1">
            <a:off x="3327400" y="2019300"/>
            <a:ext cx="1897063" cy="206375"/>
          </a:xfrm>
          <a:custGeom>
            <a:avLst/>
            <a:gdLst>
              <a:gd name="T0" fmla="*/ 0 w 2835"/>
              <a:gd name="T1" fmla="*/ 0 h 525"/>
              <a:gd name="T2" fmla="*/ 2835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600"/>
          </a:p>
        </p:txBody>
      </p:sp>
      <p:sp>
        <p:nvSpPr>
          <p:cNvPr id="15" name="Freeform 11"/>
          <p:cNvSpPr>
            <a:spLocks/>
          </p:cNvSpPr>
          <p:nvPr/>
        </p:nvSpPr>
        <p:spPr bwMode="auto">
          <a:xfrm rot="20242820">
            <a:off x="5802313" y="1944688"/>
            <a:ext cx="452437" cy="860425"/>
          </a:xfrm>
          <a:custGeom>
            <a:avLst/>
            <a:gdLst>
              <a:gd name="T0" fmla="*/ 0 w 735"/>
              <a:gd name="T1" fmla="*/ 195 h 1080"/>
              <a:gd name="T2" fmla="*/ 0 w 735"/>
              <a:gd name="T3" fmla="*/ 855 h 1080"/>
              <a:gd name="T4" fmla="*/ 0 60000 65536"/>
              <a:gd name="T5" fmla="*/ 0 60000 65536"/>
              <a:gd name="T6" fmla="*/ 0 w 735"/>
              <a:gd name="T7" fmla="*/ 0 h 1080"/>
              <a:gd name="T8" fmla="*/ 735 w 735"/>
              <a:gd name="T9" fmla="*/ 1080 h 10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600"/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6315075" y="2743200"/>
            <a:ext cx="21240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600" b="1" dirty="0" err="1">
                <a:solidFill>
                  <a:srgbClr val="FF0000"/>
                </a:solidFill>
                <a:latin typeface="Arial" pitchFamily="34" charset="0"/>
              </a:rPr>
              <a:t>udt_send</a:t>
            </a:r>
            <a:r>
              <a:rPr lang="en-US" sz="1600" b="1" dirty="0">
                <a:solidFill>
                  <a:srgbClr val="FF0000"/>
                </a:solidFill>
                <a:latin typeface="Arial" pitchFamily="34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Arial" pitchFamily="34" charset="0"/>
              </a:rPr>
              <a:t>sndpkt</a:t>
            </a:r>
            <a:r>
              <a:rPr lang="en-US" sz="1600" b="1" dirty="0">
                <a:solidFill>
                  <a:srgbClr val="FF0000"/>
                </a:solidFill>
                <a:latin typeface="Arial" pitchFamily="34" charset="0"/>
              </a:rPr>
              <a:t>)</a:t>
            </a:r>
            <a:endParaRPr lang="en-US" sz="16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6218238" y="1863725"/>
            <a:ext cx="27178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dirty="0" err="1">
                <a:latin typeface="Arial" pitchFamily="34" charset="0"/>
              </a:rPr>
              <a:t>rdt_rcv</a:t>
            </a:r>
            <a:r>
              <a:rPr lang="en-US" dirty="0">
                <a:latin typeface="Arial" pitchFamily="34" charset="0"/>
              </a:rPr>
              <a:t>(</a:t>
            </a:r>
            <a:r>
              <a:rPr lang="en-US" dirty="0" err="1">
                <a:latin typeface="Arial" pitchFamily="34" charset="0"/>
              </a:rPr>
              <a:t>rcvpkt</a:t>
            </a:r>
            <a:r>
              <a:rPr lang="en-US" dirty="0">
                <a:latin typeface="Arial" pitchFamily="34" charset="0"/>
              </a:rPr>
              <a:t>) &amp;&amp;  </a:t>
            </a:r>
          </a:p>
          <a:p>
            <a:pPr algn="l"/>
            <a:r>
              <a:rPr lang="en-US" dirty="0">
                <a:latin typeface="Arial" pitchFamily="34" charset="0"/>
              </a:rPr>
              <a:t>( corrupt(</a:t>
            </a:r>
            <a:r>
              <a:rPr lang="en-US" dirty="0" err="1">
                <a:latin typeface="Arial" pitchFamily="34" charset="0"/>
              </a:rPr>
              <a:t>rcvpkt</a:t>
            </a:r>
            <a:r>
              <a:rPr lang="en-US" dirty="0">
                <a:latin typeface="Arial" pitchFamily="34" charset="0"/>
              </a:rPr>
              <a:t>) ||</a:t>
            </a:r>
          </a:p>
          <a:p>
            <a:pPr algn="l"/>
            <a:r>
              <a:rPr lang="en-US" dirty="0">
                <a:latin typeface="Arial" pitchFamily="34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Arial" pitchFamily="34" charset="0"/>
              </a:rPr>
              <a:t>isACK</a:t>
            </a:r>
            <a:r>
              <a:rPr lang="en-US" b="1" dirty="0">
                <a:solidFill>
                  <a:srgbClr val="FF0000"/>
                </a:solidFill>
                <a:latin typeface="Arial" pitchFamily="34" charset="0"/>
              </a:rPr>
              <a:t>(rcvpkt,1)</a:t>
            </a:r>
            <a:r>
              <a:rPr lang="en-US" dirty="0">
                <a:latin typeface="Arial" pitchFamily="34" charset="0"/>
              </a:rPr>
              <a:t> )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 flipV="1">
            <a:off x="6418263" y="2741612"/>
            <a:ext cx="1420812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19" name="Freeform 15"/>
          <p:cNvSpPr>
            <a:spLocks/>
          </p:cNvSpPr>
          <p:nvPr/>
        </p:nvSpPr>
        <p:spPr bwMode="auto">
          <a:xfrm>
            <a:off x="5948363" y="2844800"/>
            <a:ext cx="203200" cy="1228725"/>
          </a:xfrm>
          <a:custGeom>
            <a:avLst/>
            <a:gdLst>
              <a:gd name="T0" fmla="*/ 67 w 128"/>
              <a:gd name="T1" fmla="*/ 774 h 774"/>
              <a:gd name="T2" fmla="*/ 0 w 128"/>
              <a:gd name="T3" fmla="*/ 0 h 774"/>
              <a:gd name="T4" fmla="*/ 0 60000 65536"/>
              <a:gd name="T5" fmla="*/ 0 60000 65536"/>
              <a:gd name="T6" fmla="*/ 0 w 128"/>
              <a:gd name="T7" fmla="*/ 0 h 774"/>
              <a:gd name="T8" fmla="*/ 128 w 128"/>
              <a:gd name="T9" fmla="*/ 774 h 7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8" h="774">
                <a:moveTo>
                  <a:pt x="67" y="774"/>
                </a:moveTo>
                <a:cubicBezTo>
                  <a:pt x="128" y="425"/>
                  <a:pt x="81" y="0"/>
                  <a:pt x="0" y="0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6092825" y="3255963"/>
            <a:ext cx="2413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600">
                <a:latin typeface="Arial" pitchFamily="34" charset="0"/>
              </a:rPr>
              <a:t>rdt_rcv(rcvpkt)   </a:t>
            </a:r>
          </a:p>
          <a:p>
            <a:pPr algn="l"/>
            <a:r>
              <a:rPr lang="en-US" sz="1600">
                <a:latin typeface="Arial" pitchFamily="34" charset="0"/>
              </a:rPr>
              <a:t>&amp;&amp; notcorrupt(rcvpkt) </a:t>
            </a:r>
          </a:p>
          <a:p>
            <a:pPr algn="l"/>
            <a:r>
              <a:rPr lang="en-US" sz="1600">
                <a:latin typeface="Arial" pitchFamily="34" charset="0"/>
              </a:rPr>
              <a:t>&amp;&amp; </a:t>
            </a:r>
            <a:r>
              <a:rPr lang="en-US" sz="1600" b="1">
                <a:solidFill>
                  <a:srgbClr val="FF0000"/>
                </a:solidFill>
                <a:latin typeface="Arial" pitchFamily="34" charset="0"/>
              </a:rPr>
              <a:t>isACK(rcvpkt,0)</a:t>
            </a:r>
            <a:r>
              <a:rPr lang="en-US" sz="900">
                <a:latin typeface="Arial" pitchFamily="34" charset="0"/>
              </a:rPr>
              <a:t> 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>
            <a:off x="6181725" y="4079875"/>
            <a:ext cx="18637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5043490" y="2166938"/>
            <a:ext cx="1052513" cy="838200"/>
            <a:chOff x="1483" y="2062"/>
            <a:chExt cx="663" cy="528"/>
          </a:xfrm>
        </p:grpSpPr>
        <p:sp>
          <p:nvSpPr>
            <p:cNvPr id="23" name="Oval 19"/>
            <p:cNvSpPr>
              <a:spLocks noChangeArrowheads="1"/>
            </p:cNvSpPr>
            <p:nvPr/>
          </p:nvSpPr>
          <p:spPr bwMode="auto">
            <a:xfrm>
              <a:off x="1483" y="2062"/>
              <a:ext cx="578" cy="52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>
              <a:off x="1585" y="2110"/>
              <a:ext cx="561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 dirty="0">
                  <a:latin typeface="Arial" pitchFamily="34" charset="0"/>
                </a:rPr>
                <a:t>Wait for ACK</a:t>
              </a:r>
            </a:p>
            <a:p>
              <a:r>
                <a:rPr lang="en-US" sz="1200" dirty="0">
                  <a:latin typeface="Arial" pitchFamily="34" charset="0"/>
                </a:rPr>
                <a:t>0</a:t>
              </a:r>
              <a:endParaRPr lang="en-US" sz="1200" dirty="0">
                <a:latin typeface="Times New Roman" pitchFamily="18" charset="0"/>
              </a:endParaRPr>
            </a:p>
          </p:txBody>
        </p:sp>
      </p:grp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3683000" y="2884488"/>
            <a:ext cx="144142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sender FSM</a:t>
            </a:r>
          </a:p>
          <a:p>
            <a:r>
              <a:rPr lang="en-US" dirty="0">
                <a:solidFill>
                  <a:schemeClr val="accent2"/>
                </a:solidFill>
              </a:rPr>
              <a:t>fragment</a:t>
            </a:r>
          </a:p>
        </p:txBody>
      </p: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2740025" y="4265613"/>
            <a:ext cx="847725" cy="795337"/>
            <a:chOff x="3570" y="3063"/>
            <a:chExt cx="534" cy="501"/>
          </a:xfrm>
        </p:grpSpPr>
        <p:sp>
          <p:nvSpPr>
            <p:cNvPr id="27" name="Oval 23"/>
            <p:cNvSpPr>
              <a:spLocks noChangeArrowheads="1"/>
            </p:cNvSpPr>
            <p:nvPr/>
          </p:nvSpPr>
          <p:spPr bwMode="auto">
            <a:xfrm>
              <a:off x="3570" y="3063"/>
              <a:ext cx="534" cy="501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8" name="Text Box 24"/>
            <p:cNvSpPr txBox="1">
              <a:spLocks noChangeArrowheads="1"/>
            </p:cNvSpPr>
            <p:nvPr/>
          </p:nvSpPr>
          <p:spPr bwMode="auto">
            <a:xfrm>
              <a:off x="3597" y="3085"/>
              <a:ext cx="504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 dirty="0">
                  <a:latin typeface="Arial" pitchFamily="34" charset="0"/>
                </a:rPr>
                <a:t>Wait for </a:t>
              </a:r>
            </a:p>
            <a:p>
              <a:r>
                <a:rPr lang="en-US" sz="1200" dirty="0">
                  <a:latin typeface="Arial" pitchFamily="34" charset="0"/>
                </a:rPr>
                <a:t>1</a:t>
              </a:r>
              <a:r>
                <a:rPr lang="en-US" sz="1200" dirty="0" smtClean="0">
                  <a:latin typeface="Arial" pitchFamily="34" charset="0"/>
                </a:rPr>
                <a:t> </a:t>
              </a:r>
              <a:r>
                <a:rPr lang="en-US" sz="1200" dirty="0">
                  <a:latin typeface="Arial" pitchFamily="34" charset="0"/>
                </a:rPr>
                <a:t>from below</a:t>
              </a:r>
              <a:endParaRPr lang="en-US" sz="1200" dirty="0">
                <a:latin typeface="Times New Roman" pitchFamily="18" charset="0"/>
              </a:endParaRPr>
            </a:p>
          </p:txBody>
        </p:sp>
      </p:grpSp>
      <p:sp>
        <p:nvSpPr>
          <p:cNvPr id="29" name="Freeform 25"/>
          <p:cNvSpPr>
            <a:spLocks/>
          </p:cNvSpPr>
          <p:nvPr/>
        </p:nvSpPr>
        <p:spPr bwMode="auto">
          <a:xfrm>
            <a:off x="3368675" y="4156075"/>
            <a:ext cx="825500" cy="185738"/>
          </a:xfrm>
          <a:custGeom>
            <a:avLst/>
            <a:gdLst>
              <a:gd name="T0" fmla="*/ 0 w 520"/>
              <a:gd name="T1" fmla="*/ 117 h 117"/>
              <a:gd name="T2" fmla="*/ 520 w 520"/>
              <a:gd name="T3" fmla="*/ 17 h 117"/>
              <a:gd name="T4" fmla="*/ 0 60000 65536"/>
              <a:gd name="T5" fmla="*/ 0 60000 65536"/>
              <a:gd name="T6" fmla="*/ 0 w 520"/>
              <a:gd name="T7" fmla="*/ 0 h 117"/>
              <a:gd name="T8" fmla="*/ 520 w 520"/>
              <a:gd name="T9" fmla="*/ 117 h 11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20" h="117">
                <a:moveTo>
                  <a:pt x="0" y="117"/>
                </a:moveTo>
                <a:cubicBezTo>
                  <a:pt x="136" y="17"/>
                  <a:pt x="276" y="0"/>
                  <a:pt x="520" y="17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600"/>
          </a:p>
        </p:txBody>
      </p:sp>
      <p:sp>
        <p:nvSpPr>
          <p:cNvPr id="30" name="Freeform 26"/>
          <p:cNvSpPr>
            <a:spLocks/>
          </p:cNvSpPr>
          <p:nvPr/>
        </p:nvSpPr>
        <p:spPr bwMode="auto">
          <a:xfrm>
            <a:off x="3481387" y="4960938"/>
            <a:ext cx="2403475" cy="206375"/>
          </a:xfrm>
          <a:custGeom>
            <a:avLst/>
            <a:gdLst>
              <a:gd name="T0" fmla="*/ 0 w 1514"/>
              <a:gd name="T1" fmla="*/ 0 h 130"/>
              <a:gd name="T2" fmla="*/ 1514 w 1514"/>
              <a:gd name="T3" fmla="*/ 17 h 130"/>
              <a:gd name="T4" fmla="*/ 0 60000 65536"/>
              <a:gd name="T5" fmla="*/ 0 60000 65536"/>
              <a:gd name="T6" fmla="*/ 0 w 1514"/>
              <a:gd name="T7" fmla="*/ 0 h 130"/>
              <a:gd name="T8" fmla="*/ 1514 w 1514"/>
              <a:gd name="T9" fmla="*/ 130 h 13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14" h="130">
                <a:moveTo>
                  <a:pt x="0" y="0"/>
                </a:moveTo>
                <a:cubicBezTo>
                  <a:pt x="266" y="130"/>
                  <a:pt x="1322" y="113"/>
                  <a:pt x="1514" y="17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3248025" y="5106988"/>
            <a:ext cx="39401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600" dirty="0" err="1">
                <a:latin typeface="Arial" pitchFamily="34" charset="0"/>
              </a:rPr>
              <a:t>rdt_rcv</a:t>
            </a:r>
            <a:r>
              <a:rPr lang="en-US" sz="1600" dirty="0">
                <a:latin typeface="Arial" pitchFamily="34" charset="0"/>
              </a:rPr>
              <a:t>(</a:t>
            </a:r>
            <a:r>
              <a:rPr lang="en-US" sz="1600" dirty="0" err="1">
                <a:latin typeface="Arial" pitchFamily="34" charset="0"/>
              </a:rPr>
              <a:t>rcvpkt</a:t>
            </a:r>
            <a:r>
              <a:rPr lang="en-US" sz="1600" dirty="0">
                <a:latin typeface="Arial" pitchFamily="34" charset="0"/>
              </a:rPr>
              <a:t>) &amp;&amp; </a:t>
            </a:r>
            <a:r>
              <a:rPr lang="en-US" sz="1600" dirty="0" err="1">
                <a:latin typeface="Arial" pitchFamily="34" charset="0"/>
              </a:rPr>
              <a:t>notcorrupt</a:t>
            </a:r>
            <a:r>
              <a:rPr lang="en-US" sz="1600" dirty="0">
                <a:latin typeface="Arial" pitchFamily="34" charset="0"/>
              </a:rPr>
              <a:t>(</a:t>
            </a:r>
            <a:r>
              <a:rPr lang="en-US" sz="1600" dirty="0" err="1">
                <a:latin typeface="Arial" pitchFamily="34" charset="0"/>
              </a:rPr>
              <a:t>rcvpkt</a:t>
            </a:r>
            <a:r>
              <a:rPr lang="en-US" sz="1600" dirty="0">
                <a:latin typeface="Arial" pitchFamily="34" charset="0"/>
              </a:rPr>
              <a:t>) </a:t>
            </a:r>
          </a:p>
          <a:p>
            <a:pPr algn="l"/>
            <a:r>
              <a:rPr lang="en-US" sz="1600" dirty="0">
                <a:latin typeface="Arial" pitchFamily="34" charset="0"/>
              </a:rPr>
              <a:t>  &amp;&amp; </a:t>
            </a:r>
            <a:r>
              <a:rPr lang="en-US" sz="1600" dirty="0" smtClean="0">
                <a:latin typeface="Arial" pitchFamily="34" charset="0"/>
              </a:rPr>
              <a:t>has_seq1(</a:t>
            </a:r>
            <a:r>
              <a:rPr lang="en-US" sz="1600" dirty="0" err="1" smtClean="0">
                <a:latin typeface="Arial" pitchFamily="34" charset="0"/>
              </a:rPr>
              <a:t>rcvpkt</a:t>
            </a:r>
            <a:r>
              <a:rPr lang="en-US" sz="1600" dirty="0">
                <a:latin typeface="Arial" pitchFamily="34" charset="0"/>
              </a:rPr>
              <a:t>) </a:t>
            </a:r>
            <a:endParaRPr lang="en-US" sz="1600" dirty="0">
              <a:latin typeface="Times New Roman" pitchFamily="18" charset="0"/>
            </a:endParaRPr>
          </a:p>
        </p:txBody>
      </p:sp>
      <p:sp>
        <p:nvSpPr>
          <p:cNvPr id="32" name="Line 28"/>
          <p:cNvSpPr>
            <a:spLocks noChangeShapeType="1"/>
          </p:cNvSpPr>
          <p:nvPr/>
        </p:nvSpPr>
        <p:spPr bwMode="auto">
          <a:xfrm>
            <a:off x="3359150" y="5678488"/>
            <a:ext cx="19145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33" name="Text Box 29"/>
          <p:cNvSpPr txBox="1">
            <a:spLocks noChangeArrowheads="1"/>
          </p:cNvSpPr>
          <p:nvPr/>
        </p:nvSpPr>
        <p:spPr bwMode="auto">
          <a:xfrm>
            <a:off x="3216275" y="5664200"/>
            <a:ext cx="417512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600" dirty="0">
                <a:latin typeface="Arial" pitchFamily="34" charset="0"/>
              </a:rPr>
              <a:t>extract(</a:t>
            </a:r>
            <a:r>
              <a:rPr lang="en-US" sz="1600" dirty="0" err="1">
                <a:latin typeface="Arial" pitchFamily="34" charset="0"/>
              </a:rPr>
              <a:t>rcvpkt,data</a:t>
            </a:r>
            <a:r>
              <a:rPr lang="en-US" sz="1600" dirty="0">
                <a:latin typeface="Arial" pitchFamily="34" charset="0"/>
              </a:rPr>
              <a:t>)</a:t>
            </a:r>
          </a:p>
          <a:p>
            <a:pPr algn="l"/>
            <a:r>
              <a:rPr lang="en-US" sz="1600" dirty="0" err="1">
                <a:latin typeface="Arial" pitchFamily="34" charset="0"/>
              </a:rPr>
              <a:t>deliver_data</a:t>
            </a:r>
            <a:r>
              <a:rPr lang="en-US" sz="1600" dirty="0">
                <a:latin typeface="Arial" pitchFamily="34" charset="0"/>
              </a:rPr>
              <a:t>(data)</a:t>
            </a:r>
          </a:p>
          <a:p>
            <a:pPr algn="l"/>
            <a:r>
              <a:rPr lang="en-US" sz="1600" b="1" dirty="0" err="1">
                <a:solidFill>
                  <a:srgbClr val="FF0000"/>
                </a:solidFill>
                <a:latin typeface="Arial" pitchFamily="34" charset="0"/>
              </a:rPr>
              <a:t>sndpkt</a:t>
            </a:r>
            <a:r>
              <a:rPr lang="en-US" sz="1600" b="1" dirty="0">
                <a:solidFill>
                  <a:srgbClr val="FF0000"/>
                </a:solidFill>
                <a:latin typeface="Arial" pitchFamily="34" charset="0"/>
              </a:rPr>
              <a:t> = </a:t>
            </a:r>
            <a:r>
              <a:rPr lang="en-US" sz="1600" b="1" dirty="0" err="1" smtClean="0">
                <a:solidFill>
                  <a:srgbClr val="FF0000"/>
                </a:solidFill>
                <a:latin typeface="Arial" pitchFamily="34" charset="0"/>
              </a:rPr>
              <a:t>make_pkt</a:t>
            </a:r>
            <a:r>
              <a:rPr lang="en-US" sz="1600" b="1" dirty="0" smtClean="0">
                <a:solidFill>
                  <a:srgbClr val="FF0000"/>
                </a:solidFill>
                <a:latin typeface="Arial" pitchFamily="34" charset="0"/>
              </a:rPr>
              <a:t>(ACK1, </a:t>
            </a:r>
            <a:r>
              <a:rPr lang="en-US" sz="1600" b="1" dirty="0" err="1">
                <a:solidFill>
                  <a:srgbClr val="FF0000"/>
                </a:solidFill>
                <a:latin typeface="Arial" pitchFamily="34" charset="0"/>
              </a:rPr>
              <a:t>chksum</a:t>
            </a:r>
            <a:r>
              <a:rPr lang="en-US" sz="1600" b="1" dirty="0">
                <a:solidFill>
                  <a:srgbClr val="FF0000"/>
                </a:solidFill>
                <a:latin typeface="Arial" pitchFamily="34" charset="0"/>
              </a:rPr>
              <a:t>)</a:t>
            </a:r>
          </a:p>
          <a:p>
            <a:pPr algn="l"/>
            <a:r>
              <a:rPr lang="en-US" sz="1600" dirty="0" err="1">
                <a:latin typeface="Arial" pitchFamily="34" charset="0"/>
              </a:rPr>
              <a:t>udt_send</a:t>
            </a:r>
            <a:r>
              <a:rPr lang="en-US" sz="1600" dirty="0">
                <a:latin typeface="Arial" pitchFamily="34" charset="0"/>
              </a:rPr>
              <a:t>(</a:t>
            </a:r>
            <a:r>
              <a:rPr lang="en-US" sz="1600" dirty="0" err="1">
                <a:latin typeface="Arial" pitchFamily="34" charset="0"/>
              </a:rPr>
              <a:t>sndpkt</a:t>
            </a:r>
            <a:r>
              <a:rPr lang="en-US" sz="1600" dirty="0">
                <a:latin typeface="Arial" pitchFamily="34" charset="0"/>
              </a:rPr>
              <a:t>)</a:t>
            </a:r>
            <a:endParaRPr lang="en-US" sz="1600" dirty="0">
              <a:latin typeface="Times New Roman" pitchFamily="18" charset="0"/>
            </a:endParaRPr>
          </a:p>
        </p:txBody>
      </p:sp>
      <p:sp>
        <p:nvSpPr>
          <p:cNvPr id="34" name="Freeform 30"/>
          <p:cNvSpPr>
            <a:spLocks/>
          </p:cNvSpPr>
          <p:nvPr/>
        </p:nvSpPr>
        <p:spPr bwMode="auto">
          <a:xfrm flipH="1">
            <a:off x="2276475" y="3917950"/>
            <a:ext cx="490537" cy="1358900"/>
          </a:xfrm>
          <a:custGeom>
            <a:avLst/>
            <a:gdLst>
              <a:gd name="T0" fmla="*/ 39 w 619"/>
              <a:gd name="T1" fmla="*/ 1136 h 1815"/>
              <a:gd name="T2" fmla="*/ 0 w 619"/>
              <a:gd name="T3" fmla="*/ 773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600"/>
          </a:p>
        </p:txBody>
      </p:sp>
      <p:sp>
        <p:nvSpPr>
          <p:cNvPr id="35" name="Line 31"/>
          <p:cNvSpPr>
            <a:spLocks noChangeShapeType="1"/>
          </p:cNvSpPr>
          <p:nvPr/>
        </p:nvSpPr>
        <p:spPr bwMode="auto">
          <a:xfrm>
            <a:off x="403225" y="4724400"/>
            <a:ext cx="19240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36" name="Text Box 32"/>
          <p:cNvSpPr txBox="1">
            <a:spLocks noChangeArrowheads="1"/>
          </p:cNvSpPr>
          <p:nvPr/>
        </p:nvSpPr>
        <p:spPr bwMode="auto">
          <a:xfrm>
            <a:off x="381000" y="3810000"/>
            <a:ext cx="236220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600" dirty="0" err="1">
                <a:latin typeface="Arial" pitchFamily="34" charset="0"/>
              </a:rPr>
              <a:t>rdt_rcv</a:t>
            </a:r>
            <a:r>
              <a:rPr lang="en-US" sz="1600" dirty="0">
                <a:latin typeface="Arial" pitchFamily="34" charset="0"/>
              </a:rPr>
              <a:t>(</a:t>
            </a:r>
            <a:r>
              <a:rPr lang="en-US" sz="1600" dirty="0" err="1">
                <a:latin typeface="Arial" pitchFamily="34" charset="0"/>
              </a:rPr>
              <a:t>rcvpkt</a:t>
            </a:r>
            <a:r>
              <a:rPr lang="en-US" sz="1600" dirty="0">
                <a:latin typeface="Arial" pitchFamily="34" charset="0"/>
              </a:rPr>
              <a:t>) &amp;&amp; </a:t>
            </a:r>
          </a:p>
          <a:p>
            <a:pPr algn="l"/>
            <a:r>
              <a:rPr lang="en-US" sz="1600" dirty="0">
                <a:latin typeface="Arial" pitchFamily="34" charset="0"/>
              </a:rPr>
              <a:t>   (corrupt(</a:t>
            </a:r>
            <a:r>
              <a:rPr lang="en-US" sz="1600" dirty="0" err="1">
                <a:latin typeface="Arial" pitchFamily="34" charset="0"/>
              </a:rPr>
              <a:t>rcvpkt</a:t>
            </a:r>
            <a:r>
              <a:rPr lang="en-US" sz="1600" dirty="0">
                <a:latin typeface="Arial" pitchFamily="34" charset="0"/>
              </a:rPr>
              <a:t>) </a:t>
            </a:r>
            <a:r>
              <a:rPr lang="en-US" sz="1600" dirty="0" smtClean="0">
                <a:latin typeface="Arial" pitchFamily="34" charset="0"/>
              </a:rPr>
              <a:t>|| </a:t>
            </a:r>
          </a:p>
          <a:p>
            <a:pPr algn="l"/>
            <a:r>
              <a:rPr lang="en-US" sz="1600" b="1" dirty="0" smtClean="0">
                <a:solidFill>
                  <a:srgbClr val="FF0000"/>
                </a:solidFill>
                <a:latin typeface="Arial" pitchFamily="34" charset="0"/>
              </a:rPr>
              <a:t>has_seq0(</a:t>
            </a:r>
            <a:r>
              <a:rPr lang="en-US" sz="1600" b="1" dirty="0" err="1" smtClean="0">
                <a:solidFill>
                  <a:srgbClr val="FF0000"/>
                </a:solidFill>
                <a:latin typeface="Arial" pitchFamily="34" charset="0"/>
              </a:rPr>
              <a:t>rcvpkt</a:t>
            </a:r>
            <a:r>
              <a:rPr lang="en-US" sz="1600" b="1" dirty="0" smtClean="0">
                <a:solidFill>
                  <a:srgbClr val="FF0000"/>
                </a:solidFill>
                <a:latin typeface="Arial" pitchFamily="34" charset="0"/>
              </a:rPr>
              <a:t>) </a:t>
            </a:r>
            <a:r>
              <a:rPr lang="en-US" sz="1600" dirty="0" smtClean="0">
                <a:latin typeface="Arial" pitchFamily="34" charset="0"/>
              </a:rPr>
              <a:t>)</a:t>
            </a:r>
            <a:endParaRPr lang="en-US" sz="1600" dirty="0">
              <a:latin typeface="Times New Roman" pitchFamily="18" charset="0"/>
            </a:endParaRPr>
          </a:p>
        </p:txBody>
      </p:sp>
      <p:sp>
        <p:nvSpPr>
          <p:cNvPr id="37" name="Text Box 33"/>
          <p:cNvSpPr txBox="1">
            <a:spLocks noChangeArrowheads="1"/>
          </p:cNvSpPr>
          <p:nvPr/>
        </p:nvSpPr>
        <p:spPr bwMode="auto">
          <a:xfrm>
            <a:off x="228600" y="4724400"/>
            <a:ext cx="2895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600" b="1" dirty="0" err="1" smtClean="0">
                <a:solidFill>
                  <a:srgbClr val="FF0000"/>
                </a:solidFill>
                <a:latin typeface="Arial" pitchFamily="34" charset="0"/>
              </a:rPr>
              <a:t>sndpkt</a:t>
            </a:r>
            <a:r>
              <a:rPr lang="en-US" sz="1600" b="1" dirty="0" smtClean="0">
                <a:solidFill>
                  <a:srgbClr val="FF0000"/>
                </a:solidFill>
                <a:latin typeface="Arial" pitchFamily="34" charset="0"/>
              </a:rPr>
              <a:t> = </a:t>
            </a:r>
            <a:r>
              <a:rPr lang="en-US" sz="1600" b="1" dirty="0" err="1" smtClean="0">
                <a:solidFill>
                  <a:srgbClr val="FF0000"/>
                </a:solidFill>
                <a:latin typeface="Arial" pitchFamily="34" charset="0"/>
              </a:rPr>
              <a:t>make_pkt</a:t>
            </a:r>
            <a:r>
              <a:rPr lang="en-US" sz="1600" b="1" dirty="0" smtClean="0">
                <a:solidFill>
                  <a:srgbClr val="FF0000"/>
                </a:solidFill>
                <a:latin typeface="Arial" pitchFamily="34" charset="0"/>
              </a:rPr>
              <a:t>(ACK0, </a:t>
            </a:r>
            <a:r>
              <a:rPr lang="en-US" sz="1600" b="1" dirty="0" err="1" smtClean="0">
                <a:solidFill>
                  <a:srgbClr val="FF0000"/>
                </a:solidFill>
                <a:latin typeface="Arial" pitchFamily="34" charset="0"/>
              </a:rPr>
              <a:t>chksum</a:t>
            </a:r>
            <a:r>
              <a:rPr lang="en-US" sz="1600" b="1" dirty="0" smtClean="0">
                <a:solidFill>
                  <a:srgbClr val="FF0000"/>
                </a:solidFill>
                <a:latin typeface="Arial" pitchFamily="34" charset="0"/>
              </a:rPr>
              <a:t>)</a:t>
            </a:r>
            <a:endParaRPr lang="en-US" sz="1600" dirty="0" smtClean="0">
              <a:latin typeface="Arial" pitchFamily="34" charset="0"/>
            </a:endParaRPr>
          </a:p>
          <a:p>
            <a:r>
              <a:rPr lang="en-US" sz="1600" dirty="0" err="1" smtClean="0">
                <a:latin typeface="Arial" pitchFamily="34" charset="0"/>
              </a:rPr>
              <a:t>udt_send</a:t>
            </a:r>
            <a:r>
              <a:rPr lang="en-US" sz="1600" dirty="0" smtClean="0">
                <a:latin typeface="Arial" pitchFamily="34" charset="0"/>
              </a:rPr>
              <a:t>(</a:t>
            </a:r>
            <a:r>
              <a:rPr lang="en-US" sz="1600" dirty="0" err="1" smtClean="0">
                <a:latin typeface="Arial" pitchFamily="34" charset="0"/>
              </a:rPr>
              <a:t>sndpkt</a:t>
            </a:r>
            <a:r>
              <a:rPr lang="en-US" sz="1600" dirty="0" smtClean="0">
                <a:latin typeface="Arial" pitchFamily="34" charset="0"/>
              </a:rPr>
              <a:t>)</a:t>
            </a:r>
            <a:endParaRPr lang="en-US" sz="1600" dirty="0" smtClean="0">
              <a:latin typeface="Times New Roman" pitchFamily="18" charset="0"/>
            </a:endParaRPr>
          </a:p>
        </p:txBody>
      </p:sp>
      <p:sp>
        <p:nvSpPr>
          <p:cNvPr id="38" name="Text Box 34"/>
          <p:cNvSpPr txBox="1">
            <a:spLocks noChangeArrowheads="1"/>
          </p:cNvSpPr>
          <p:nvPr/>
        </p:nvSpPr>
        <p:spPr bwMode="auto">
          <a:xfrm>
            <a:off x="3659187" y="4311650"/>
            <a:ext cx="1556836" cy="646331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receiver FSM</a:t>
            </a:r>
          </a:p>
          <a:p>
            <a:r>
              <a:rPr lang="en-US" dirty="0">
                <a:solidFill>
                  <a:schemeClr val="accent2"/>
                </a:solidFill>
              </a:rPr>
              <a:t>fragment</a:t>
            </a:r>
          </a:p>
        </p:txBody>
      </p:sp>
      <p:sp>
        <p:nvSpPr>
          <p:cNvPr id="39" name="Line 35"/>
          <p:cNvSpPr>
            <a:spLocks noChangeShapeType="1"/>
          </p:cNvSpPr>
          <p:nvPr/>
        </p:nvSpPr>
        <p:spPr bwMode="auto">
          <a:xfrm>
            <a:off x="665163" y="2603500"/>
            <a:ext cx="7883525" cy="275748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40" name="Text Box 36"/>
          <p:cNvSpPr txBox="1">
            <a:spLocks noChangeArrowheads="1"/>
          </p:cNvSpPr>
          <p:nvPr/>
        </p:nvSpPr>
        <p:spPr bwMode="auto">
          <a:xfrm>
            <a:off x="6854825" y="4103688"/>
            <a:ext cx="379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Symbol" pitchFamily="18" charset="2"/>
              </a:rPr>
              <a:t>L</a:t>
            </a: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2" name="Footer Placeholder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13" grpId="0" animBg="1"/>
      <p:bldP spid="14" grpId="0" animBg="1"/>
      <p:bldP spid="15" grpId="0" animBg="1"/>
      <p:bldP spid="16" grpId="0"/>
      <p:bldP spid="17" grpId="0"/>
      <p:bldP spid="18" grpId="0" animBg="1"/>
      <p:bldP spid="19" grpId="0" animBg="1"/>
      <p:bldP spid="20" grpId="0"/>
      <p:bldP spid="21" grpId="0" animBg="1"/>
      <p:bldP spid="25" grpId="0"/>
      <p:bldP spid="29" grpId="0" animBg="1"/>
      <p:bldP spid="30" grpId="0" animBg="1"/>
      <p:bldP spid="31" grpId="0"/>
      <p:bldP spid="32" grpId="0" animBg="1"/>
      <p:bldP spid="33" grpId="0"/>
      <p:bldP spid="34" grpId="0" animBg="1"/>
      <p:bldP spid="35" grpId="0" animBg="1"/>
      <p:bldP spid="36" grpId="0"/>
      <p:bldP spid="37" grpId="0"/>
      <p:bldP spid="38" grpId="0"/>
      <p:bldP spid="39" grpId="0" animBg="1"/>
      <p:bldP spid="4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Rdt3.0 kênh truyền có lỗi và mất - 1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143000"/>
            <a:ext cx="4191000" cy="5181600"/>
          </a:xfrm>
        </p:spPr>
        <p:txBody>
          <a:bodyPr/>
          <a:lstStyle/>
          <a:p>
            <a:r>
              <a:rPr lang="en-US" sz="2400" dirty="0" err="1" smtClean="0"/>
              <a:t>Giả</a:t>
            </a:r>
            <a:r>
              <a:rPr lang="en-US" sz="2400" dirty="0" smtClean="0"/>
              <a:t> </a:t>
            </a:r>
            <a:r>
              <a:rPr lang="en-US" sz="2400" dirty="0" err="1" smtClean="0"/>
              <a:t>thiết</a:t>
            </a:r>
            <a:r>
              <a:rPr lang="en-US" sz="2400" dirty="0" smtClean="0"/>
              <a:t>:</a:t>
            </a:r>
          </a:p>
          <a:p>
            <a:pPr lvl="1"/>
            <a:r>
              <a:rPr lang="en-US" sz="2100" dirty="0" err="1" smtClean="0"/>
              <a:t>Lỗi</a:t>
            </a:r>
            <a:r>
              <a:rPr lang="en-US" sz="2100" dirty="0" smtClean="0"/>
              <a:t> bit</a:t>
            </a:r>
          </a:p>
          <a:p>
            <a:pPr lvl="1"/>
            <a:r>
              <a:rPr lang="en-US" sz="2100" dirty="0" err="1" smtClean="0"/>
              <a:t>mất</a:t>
            </a:r>
            <a:r>
              <a:rPr lang="en-US" sz="2100" dirty="0" smtClean="0"/>
              <a:t> </a:t>
            </a:r>
            <a:r>
              <a:rPr lang="en-US" sz="2100" dirty="0" err="1" smtClean="0"/>
              <a:t>gói</a:t>
            </a:r>
            <a:endParaRPr lang="en-US" dirty="0" smtClean="0"/>
          </a:p>
          <a:p>
            <a:pPr lvl="1">
              <a:buNone/>
            </a:pPr>
            <a:r>
              <a:rPr lang="en-US" sz="2000" dirty="0" smtClean="0">
                <a:sym typeface="Wingdings" pitchFamily="2" charset="2"/>
              </a:rPr>
              <a:t> </a:t>
            </a:r>
            <a:r>
              <a:rPr lang="en-US" sz="2000" dirty="0" smtClean="0"/>
              <a:t>Checksum, </a:t>
            </a:r>
            <a:r>
              <a:rPr lang="en-US" sz="2000" dirty="0" err="1" smtClean="0"/>
              <a:t>số</a:t>
            </a:r>
            <a:r>
              <a:rPr lang="en-US" sz="2000" dirty="0" smtClean="0"/>
              <a:t> </a:t>
            </a:r>
            <a:r>
              <a:rPr lang="en-US" sz="2000" dirty="0" err="1" smtClean="0"/>
              <a:t>thứ</a:t>
            </a:r>
            <a:r>
              <a:rPr lang="en-US" sz="2000" dirty="0" smtClean="0"/>
              <a:t> </a:t>
            </a:r>
            <a:r>
              <a:rPr lang="en-US" sz="2000" dirty="0" err="1" smtClean="0"/>
              <a:t>tự</a:t>
            </a:r>
            <a:r>
              <a:rPr lang="en-US" sz="2000" dirty="0" smtClean="0"/>
              <a:t>, ACKs, </a:t>
            </a:r>
            <a:r>
              <a:rPr lang="en-US" sz="2000" dirty="0" err="1" smtClean="0"/>
              <a:t>truyền</a:t>
            </a:r>
            <a:r>
              <a:rPr lang="en-US" sz="2000" dirty="0" smtClean="0"/>
              <a:t> </a:t>
            </a:r>
            <a:r>
              <a:rPr lang="en-US" sz="2000" dirty="0" err="1" smtClean="0"/>
              <a:t>lại</a:t>
            </a:r>
            <a:r>
              <a:rPr lang="en-US" sz="2000" dirty="0" smtClean="0"/>
              <a:t> </a:t>
            </a:r>
            <a:r>
              <a:rPr lang="en-US" sz="2000" dirty="0" err="1" smtClean="0"/>
              <a:t>vẫn</a:t>
            </a:r>
            <a:r>
              <a:rPr lang="en-US" sz="2000" dirty="0" smtClean="0"/>
              <a:t> </a:t>
            </a:r>
            <a:r>
              <a:rPr lang="en-US" sz="2000" dirty="0" err="1" smtClean="0"/>
              <a:t>chưa</a:t>
            </a:r>
            <a:r>
              <a:rPr lang="en-US" sz="2000" dirty="0" smtClean="0"/>
              <a:t> </a:t>
            </a:r>
            <a:r>
              <a:rPr lang="en-US" sz="2000" dirty="0" err="1" smtClean="0"/>
              <a:t>đủ</a:t>
            </a:r>
            <a:endParaRPr lang="en-US" sz="2000" dirty="0" smtClean="0"/>
          </a:p>
          <a:p>
            <a:pPr eaLnBrk="1" hangingPunct="1"/>
            <a:r>
              <a:rPr lang="en-US" sz="2400" dirty="0" err="1" smtClean="0"/>
              <a:t>Xử</a:t>
            </a:r>
            <a:r>
              <a:rPr lang="en-US" sz="2400" dirty="0" smtClean="0"/>
              <a:t> </a:t>
            </a:r>
            <a:r>
              <a:rPr lang="en-US" sz="2400" dirty="0" err="1" smtClean="0"/>
              <a:t>lý</a:t>
            </a:r>
            <a:r>
              <a:rPr lang="en-US" sz="2400" dirty="0" smtClean="0"/>
              <a:t>?</a:t>
            </a:r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4724400" y="1066800"/>
            <a:ext cx="4114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u="sng" dirty="0" err="1" smtClean="0">
                <a:solidFill>
                  <a:srgbClr val="FF3300"/>
                </a:solidFill>
              </a:rPr>
              <a:t>Giải</a:t>
            </a:r>
            <a:r>
              <a:rPr lang="en-US" sz="2400" u="sng" dirty="0" smtClean="0">
                <a:solidFill>
                  <a:srgbClr val="FF3300"/>
                </a:solidFill>
              </a:rPr>
              <a:t> </a:t>
            </a:r>
            <a:r>
              <a:rPr lang="en-US" sz="2400" u="sng" dirty="0" err="1" smtClean="0">
                <a:solidFill>
                  <a:srgbClr val="FF3300"/>
                </a:solidFill>
              </a:rPr>
              <a:t>pháp</a:t>
            </a:r>
            <a:r>
              <a:rPr lang="en-US" sz="2400" u="sng" dirty="0" smtClean="0">
                <a:solidFill>
                  <a:srgbClr val="FF3300"/>
                </a:solidFill>
              </a:rPr>
              <a:t>:</a:t>
            </a:r>
            <a:r>
              <a:rPr lang="en-US" sz="2400" u="sng" dirty="0" smtClean="0"/>
              <a:t> 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err="1" smtClean="0"/>
              <a:t>bên</a:t>
            </a:r>
            <a:r>
              <a:rPr lang="en-US" sz="2400" dirty="0" smtClean="0"/>
              <a:t> </a:t>
            </a:r>
            <a:r>
              <a:rPr lang="en-US" sz="2400" dirty="0" err="1"/>
              <a:t>gửi</a:t>
            </a:r>
            <a:r>
              <a:rPr lang="en-US" sz="2400" dirty="0"/>
              <a:t> </a:t>
            </a:r>
            <a:r>
              <a:rPr lang="en-US" sz="2400" dirty="0" err="1"/>
              <a:t>đợi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khoảng</a:t>
            </a:r>
            <a:r>
              <a:rPr lang="en-US" sz="2400" dirty="0"/>
              <a:t> </a:t>
            </a:r>
            <a:r>
              <a:rPr lang="en-US" sz="2400" dirty="0" err="1"/>
              <a:t>thời</a:t>
            </a:r>
            <a:r>
              <a:rPr lang="en-US" sz="2400" dirty="0"/>
              <a:t> </a:t>
            </a:r>
            <a:r>
              <a:rPr lang="en-US" sz="2400" dirty="0" err="1"/>
              <a:t>gian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lí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ACK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 err="1"/>
              <a:t>Gửi</a:t>
            </a:r>
            <a:r>
              <a:rPr lang="en-US" sz="2400" dirty="0"/>
              <a:t> </a:t>
            </a:r>
            <a:r>
              <a:rPr lang="en-US" sz="2400" dirty="0" err="1"/>
              <a:t>lại</a:t>
            </a:r>
            <a:r>
              <a:rPr lang="en-US" sz="2400" dirty="0"/>
              <a:t> </a:t>
            </a:r>
            <a:r>
              <a:rPr lang="en-US" sz="2400" dirty="0" err="1"/>
              <a:t>nếu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nhận</a:t>
            </a:r>
            <a:r>
              <a:rPr lang="en-US" sz="2400" dirty="0"/>
              <a:t> </a:t>
            </a:r>
            <a:r>
              <a:rPr lang="en-US" sz="2400" dirty="0" err="1"/>
              <a:t>đc</a:t>
            </a:r>
            <a:r>
              <a:rPr lang="en-US" sz="2400" dirty="0"/>
              <a:t> ACK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khoảng</a:t>
            </a:r>
            <a:r>
              <a:rPr lang="en-US" sz="2400" dirty="0"/>
              <a:t> </a:t>
            </a:r>
            <a:r>
              <a:rPr lang="en-US" sz="2400" dirty="0" err="1" smtClean="0"/>
              <a:t>thời</a:t>
            </a:r>
            <a:r>
              <a:rPr lang="en-US" sz="2400" dirty="0" smtClean="0"/>
              <a:t> </a:t>
            </a:r>
            <a:r>
              <a:rPr lang="en-US" sz="2400" dirty="0" err="1" smtClean="0"/>
              <a:t>gian</a:t>
            </a:r>
            <a:r>
              <a:rPr lang="en-US" sz="2400" dirty="0" smtClean="0"/>
              <a:t> </a:t>
            </a:r>
            <a:r>
              <a:rPr lang="en-US" sz="2400" dirty="0" err="1"/>
              <a:t>này</a:t>
            </a:r>
            <a:endParaRPr lang="en-US" sz="24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 err="1"/>
              <a:t>Nếu</a:t>
            </a:r>
            <a:r>
              <a:rPr lang="en-US" sz="2400" dirty="0"/>
              <a:t> </a:t>
            </a:r>
            <a:r>
              <a:rPr lang="en-US" sz="2400" dirty="0" err="1"/>
              <a:t>gói</a:t>
            </a:r>
            <a:r>
              <a:rPr lang="en-US" sz="2400" dirty="0"/>
              <a:t> tin (hay ACK) </a:t>
            </a:r>
            <a:r>
              <a:rPr lang="en-US" sz="2400" dirty="0" err="1"/>
              <a:t>bị</a:t>
            </a:r>
            <a:r>
              <a:rPr lang="en-US" sz="2400" dirty="0"/>
              <a:t> </a:t>
            </a:r>
            <a:r>
              <a:rPr lang="en-US" sz="2400" dirty="0" err="1"/>
              <a:t>trễ</a:t>
            </a:r>
            <a:r>
              <a:rPr lang="en-US" sz="2400" dirty="0"/>
              <a:t> (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mất</a:t>
            </a:r>
            <a:r>
              <a:rPr lang="en-US" sz="2400" dirty="0"/>
              <a:t>)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 err="1"/>
              <a:t>Gửi</a:t>
            </a:r>
            <a:r>
              <a:rPr lang="en-US" sz="2000" dirty="0"/>
              <a:t> </a:t>
            </a:r>
            <a:r>
              <a:rPr lang="en-US" sz="2000" dirty="0" err="1"/>
              <a:t>lại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trùng</a:t>
            </a:r>
            <a:r>
              <a:rPr lang="en-US" sz="2000" dirty="0"/>
              <a:t>, </a:t>
            </a:r>
            <a:r>
              <a:rPr lang="en-US" sz="2000" dirty="0" err="1"/>
              <a:t>phải</a:t>
            </a:r>
            <a:r>
              <a:rPr lang="en-US" sz="2000" dirty="0"/>
              <a:t> </a:t>
            </a:r>
            <a:r>
              <a:rPr lang="en-US" sz="2000" dirty="0" err="1"/>
              <a:t>đánh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thứ</a:t>
            </a:r>
            <a:r>
              <a:rPr lang="en-US" sz="2000" dirty="0"/>
              <a:t> </a:t>
            </a:r>
            <a:r>
              <a:rPr lang="en-US" sz="2000" dirty="0" err="1"/>
              <a:t>tự</a:t>
            </a:r>
            <a:endParaRPr lang="en-US" sz="2000" dirty="0"/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 err="1"/>
              <a:t>Bên</a:t>
            </a:r>
            <a:r>
              <a:rPr lang="en-US" sz="2000" dirty="0"/>
              <a:t> </a:t>
            </a:r>
            <a:r>
              <a:rPr lang="en-US" sz="2000" dirty="0" err="1"/>
              <a:t>nhận</a:t>
            </a:r>
            <a:r>
              <a:rPr lang="en-US" sz="2000" dirty="0"/>
              <a:t> </a:t>
            </a:r>
            <a:r>
              <a:rPr lang="en-US" sz="2000" dirty="0" err="1"/>
              <a:t>phải</a:t>
            </a:r>
            <a:r>
              <a:rPr lang="en-US" sz="2000" dirty="0"/>
              <a:t> </a:t>
            </a:r>
            <a:r>
              <a:rPr lang="en-US" sz="2000" dirty="0" err="1"/>
              <a:t>xác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thứ</a:t>
            </a:r>
            <a:r>
              <a:rPr lang="en-US" sz="2000" dirty="0"/>
              <a:t> </a:t>
            </a:r>
            <a:r>
              <a:rPr lang="en-US" sz="2000" dirty="0" err="1"/>
              <a:t>tự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gói</a:t>
            </a:r>
            <a:r>
              <a:rPr lang="en-US" sz="2000" dirty="0"/>
              <a:t> tin </a:t>
            </a:r>
            <a:r>
              <a:rPr lang="en-US" sz="2000" dirty="0" err="1"/>
              <a:t>đã</a:t>
            </a:r>
            <a:r>
              <a:rPr lang="en-US" sz="2000" dirty="0"/>
              <a:t> ACK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 err="1"/>
              <a:t>Yêu</a:t>
            </a:r>
            <a:r>
              <a:rPr lang="en-US" sz="2400" dirty="0"/>
              <a:t> </a:t>
            </a:r>
            <a:r>
              <a:rPr lang="en-US" sz="2400" dirty="0" err="1"/>
              <a:t>cầu</a:t>
            </a:r>
            <a:r>
              <a:rPr lang="en-US" sz="2400" dirty="0"/>
              <a:t> </a:t>
            </a:r>
            <a:r>
              <a:rPr lang="en-US" sz="2400" dirty="0" err="1"/>
              <a:t>đếm</a:t>
            </a:r>
            <a:r>
              <a:rPr lang="en-US" sz="2400" dirty="0"/>
              <a:t> </a:t>
            </a:r>
            <a:r>
              <a:rPr lang="en-US" sz="2400" dirty="0" err="1"/>
              <a:t>thời</a:t>
            </a:r>
            <a:r>
              <a:rPr lang="en-US" sz="2400" dirty="0"/>
              <a:t> </a:t>
            </a:r>
            <a:r>
              <a:rPr lang="en-US" sz="2400" dirty="0" err="1"/>
              <a:t>gian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5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5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57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757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757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757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757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Rdt3.0 bên gửi - 2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019425" y="1384300"/>
            <a:ext cx="38608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 dirty="0" err="1">
                <a:latin typeface="Arial" pitchFamily="34" charset="0"/>
              </a:rPr>
              <a:t>sndpkt</a:t>
            </a:r>
            <a:r>
              <a:rPr lang="en-US" sz="1400" dirty="0">
                <a:latin typeface="Arial" pitchFamily="34" charset="0"/>
              </a:rPr>
              <a:t> = </a:t>
            </a:r>
            <a:r>
              <a:rPr lang="en-US" sz="1400" dirty="0" err="1">
                <a:latin typeface="Arial" pitchFamily="34" charset="0"/>
              </a:rPr>
              <a:t>make_pkt</a:t>
            </a:r>
            <a:r>
              <a:rPr lang="en-US" sz="1400" dirty="0">
                <a:latin typeface="Arial" pitchFamily="34" charset="0"/>
              </a:rPr>
              <a:t>(0, data, checksum)</a:t>
            </a:r>
          </a:p>
          <a:p>
            <a:pPr algn="l"/>
            <a:r>
              <a:rPr lang="en-US" sz="1400" dirty="0" err="1">
                <a:latin typeface="Arial" pitchFamily="34" charset="0"/>
              </a:rPr>
              <a:t>udt_send</a:t>
            </a:r>
            <a:r>
              <a:rPr lang="en-US" sz="1400" dirty="0">
                <a:latin typeface="Arial" pitchFamily="34" charset="0"/>
              </a:rPr>
              <a:t>(</a:t>
            </a:r>
            <a:r>
              <a:rPr lang="en-US" sz="1400" dirty="0" err="1">
                <a:latin typeface="Arial" pitchFamily="34" charset="0"/>
              </a:rPr>
              <a:t>sndpkt</a:t>
            </a:r>
            <a:r>
              <a:rPr lang="en-US" sz="1400" dirty="0">
                <a:latin typeface="Arial" pitchFamily="34" charset="0"/>
              </a:rPr>
              <a:t>)</a:t>
            </a:r>
          </a:p>
          <a:p>
            <a:pPr algn="l"/>
            <a:r>
              <a:rPr lang="en-US" sz="1400" dirty="0" err="1">
                <a:latin typeface="Arial" pitchFamily="34" charset="0"/>
              </a:rPr>
              <a:t>start_timer</a:t>
            </a:r>
            <a:endParaRPr lang="en-US" sz="1400" dirty="0">
              <a:latin typeface="Times New Roman" pitchFamily="18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060700" y="1090613"/>
            <a:ext cx="17240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pitchFamily="34" charset="0"/>
              </a:rPr>
              <a:t>rdt_send(data)</a:t>
            </a:r>
            <a:endParaRPr lang="en-US" sz="1400" dirty="0">
              <a:latin typeface="Times New Roman" pitchFamily="18" charset="0"/>
            </a:endParaRPr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>
            <a:off x="3162300" y="14287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2749550" y="1544638"/>
            <a:ext cx="157163" cy="576262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360988" y="2090738"/>
            <a:ext cx="889000" cy="865187"/>
            <a:chOff x="445" y="1273"/>
            <a:chExt cx="560" cy="545"/>
          </a:xfrm>
        </p:grpSpPr>
        <p:sp>
          <p:nvSpPr>
            <p:cNvPr id="12" name="Oval 8"/>
            <p:cNvSpPr>
              <a:spLocks noChangeArrowheads="1"/>
            </p:cNvSpPr>
            <p:nvPr/>
          </p:nvSpPr>
          <p:spPr bwMode="auto">
            <a:xfrm>
              <a:off x="445" y="1273"/>
              <a:ext cx="560" cy="54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499" y="1309"/>
              <a:ext cx="450" cy="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 dirty="0">
                  <a:latin typeface="Arial" pitchFamily="34" charset="0"/>
                </a:rPr>
                <a:t>Wait for ACK0</a:t>
              </a:r>
              <a:endParaRPr lang="en-US" sz="1400" dirty="0">
                <a:latin typeface="Times New Roman" pitchFamily="18" charset="0"/>
              </a:endParaRPr>
            </a:p>
          </p:txBody>
        </p:sp>
      </p:grpSp>
      <p:sp>
        <p:nvSpPr>
          <p:cNvPr id="14" name="Freeform 10"/>
          <p:cNvSpPr>
            <a:spLocks/>
          </p:cNvSpPr>
          <p:nvPr/>
        </p:nvSpPr>
        <p:spPr bwMode="auto">
          <a:xfrm flipV="1">
            <a:off x="3384550" y="2071688"/>
            <a:ext cx="2090738" cy="163512"/>
          </a:xfrm>
          <a:custGeom>
            <a:avLst/>
            <a:gdLst>
              <a:gd name="T0" fmla="*/ 0 w 2835"/>
              <a:gd name="T1" fmla="*/ 0 h 525"/>
              <a:gd name="T2" fmla="*/ 2835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" name="Freeform 11"/>
          <p:cNvSpPr>
            <a:spLocks/>
          </p:cNvSpPr>
          <p:nvPr/>
        </p:nvSpPr>
        <p:spPr bwMode="auto">
          <a:xfrm>
            <a:off x="6069013" y="1674813"/>
            <a:ext cx="871537" cy="666750"/>
          </a:xfrm>
          <a:custGeom>
            <a:avLst/>
            <a:gdLst>
              <a:gd name="T0" fmla="*/ 0 w 549"/>
              <a:gd name="T1" fmla="*/ 306 h 420"/>
              <a:gd name="T2" fmla="*/ 87 w 549"/>
              <a:gd name="T3" fmla="*/ 420 h 420"/>
              <a:gd name="T4" fmla="*/ 0 60000 65536"/>
              <a:gd name="T5" fmla="*/ 0 60000 65536"/>
              <a:gd name="T6" fmla="*/ 0 w 549"/>
              <a:gd name="T7" fmla="*/ 0 h 420"/>
              <a:gd name="T8" fmla="*/ 549 w 549"/>
              <a:gd name="T9" fmla="*/ 420 h 4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49" h="420">
                <a:moveTo>
                  <a:pt x="0" y="306"/>
                </a:moveTo>
                <a:cubicBezTo>
                  <a:pt x="78" y="0"/>
                  <a:pt x="549" y="315"/>
                  <a:pt x="87" y="420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6477000" y="838200"/>
            <a:ext cx="17049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 dirty="0" err="1">
                <a:latin typeface="Arial" pitchFamily="34" charset="0"/>
              </a:rPr>
              <a:t>rdt_rcv</a:t>
            </a:r>
            <a:r>
              <a:rPr lang="en-US" sz="1400" dirty="0">
                <a:latin typeface="Arial" pitchFamily="34" charset="0"/>
              </a:rPr>
              <a:t>(</a:t>
            </a:r>
            <a:r>
              <a:rPr lang="en-US" sz="1400" dirty="0" err="1">
                <a:latin typeface="Arial" pitchFamily="34" charset="0"/>
              </a:rPr>
              <a:t>rcvpkt</a:t>
            </a:r>
            <a:r>
              <a:rPr lang="en-US" sz="1400" dirty="0">
                <a:latin typeface="Arial" pitchFamily="34" charset="0"/>
              </a:rPr>
              <a:t>) &amp;&amp;  </a:t>
            </a:r>
          </a:p>
          <a:p>
            <a:pPr algn="l"/>
            <a:r>
              <a:rPr lang="en-US" sz="1400" dirty="0">
                <a:latin typeface="Arial" pitchFamily="34" charset="0"/>
              </a:rPr>
              <a:t>( corrupt(</a:t>
            </a:r>
            <a:r>
              <a:rPr lang="en-US" sz="1400" dirty="0" err="1">
                <a:latin typeface="Arial" pitchFamily="34" charset="0"/>
              </a:rPr>
              <a:t>rcvpkt</a:t>
            </a:r>
            <a:r>
              <a:rPr lang="en-US" sz="1400" dirty="0">
                <a:latin typeface="Arial" pitchFamily="34" charset="0"/>
              </a:rPr>
              <a:t>) ||</a:t>
            </a:r>
          </a:p>
          <a:p>
            <a:pPr algn="l"/>
            <a:r>
              <a:rPr lang="en-US" sz="1400" dirty="0" err="1">
                <a:latin typeface="Arial" pitchFamily="34" charset="0"/>
              </a:rPr>
              <a:t>isACK</a:t>
            </a:r>
            <a:r>
              <a:rPr lang="en-US" sz="1400" dirty="0">
                <a:latin typeface="Arial" pitchFamily="34" charset="0"/>
              </a:rPr>
              <a:t>(rcvpkt,1) )</a:t>
            </a:r>
            <a:endParaRPr lang="en-US" sz="1400" dirty="0">
              <a:latin typeface="Times New Roman" pitchFamily="18" charset="0"/>
            </a:endParaRPr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>
            <a:off x="6691313" y="1600200"/>
            <a:ext cx="135096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5453063" y="4005263"/>
            <a:ext cx="1189037" cy="850900"/>
            <a:chOff x="4090" y="3230"/>
            <a:chExt cx="749" cy="536"/>
          </a:xfrm>
        </p:grpSpPr>
        <p:sp>
          <p:nvSpPr>
            <p:cNvPr id="19" name="Oval 15"/>
            <p:cNvSpPr>
              <a:spLocks noChangeArrowheads="1"/>
            </p:cNvSpPr>
            <p:nvPr/>
          </p:nvSpPr>
          <p:spPr bwMode="auto">
            <a:xfrm>
              <a:off x="4159" y="3230"/>
              <a:ext cx="595" cy="5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 Box 16"/>
            <p:cNvSpPr txBox="1">
              <a:spLocks noChangeArrowheads="1"/>
            </p:cNvSpPr>
            <p:nvPr/>
          </p:nvSpPr>
          <p:spPr bwMode="auto">
            <a:xfrm>
              <a:off x="4090" y="3270"/>
              <a:ext cx="749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>
                  <a:latin typeface="Arial" pitchFamily="34" charset="0"/>
                </a:rPr>
                <a:t>Wait for </a:t>
              </a:r>
            </a:p>
            <a:p>
              <a:r>
                <a:rPr lang="en-US" sz="1400">
                  <a:latin typeface="Arial" pitchFamily="34" charset="0"/>
                </a:rPr>
                <a:t>call 1 from above</a:t>
              </a:r>
              <a:endParaRPr lang="en-US" sz="1400" dirty="0">
                <a:latin typeface="Times New Roman" pitchFamily="18" charset="0"/>
              </a:endParaRPr>
            </a:p>
          </p:txBody>
        </p:sp>
      </p:grpSp>
      <p:sp>
        <p:nvSpPr>
          <p:cNvPr id="21" name="Freeform 17"/>
          <p:cNvSpPr>
            <a:spLocks/>
          </p:cNvSpPr>
          <p:nvPr/>
        </p:nvSpPr>
        <p:spPr bwMode="auto">
          <a:xfrm rot="16200000" flipV="1">
            <a:off x="2227261" y="3436937"/>
            <a:ext cx="1133475" cy="203200"/>
          </a:xfrm>
          <a:custGeom>
            <a:avLst/>
            <a:gdLst>
              <a:gd name="T0" fmla="*/ 0 w 2835"/>
              <a:gd name="T1" fmla="*/ 0 h 525"/>
              <a:gd name="T2" fmla="*/ 2835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" name="Freeform 18"/>
          <p:cNvSpPr>
            <a:spLocks/>
          </p:cNvSpPr>
          <p:nvPr/>
        </p:nvSpPr>
        <p:spPr bwMode="auto">
          <a:xfrm>
            <a:off x="3370263" y="4738688"/>
            <a:ext cx="2312987" cy="274637"/>
          </a:xfrm>
          <a:custGeom>
            <a:avLst/>
            <a:gdLst>
              <a:gd name="T0" fmla="*/ 0 w 2835"/>
              <a:gd name="T1" fmla="*/ 0 h 525"/>
              <a:gd name="T2" fmla="*/ 2835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" name="Freeform 19"/>
          <p:cNvSpPr>
            <a:spLocks/>
          </p:cNvSpPr>
          <p:nvPr/>
        </p:nvSpPr>
        <p:spPr bwMode="auto">
          <a:xfrm rot="5400000" flipH="1" flipV="1">
            <a:off x="5611019" y="3328194"/>
            <a:ext cx="1184275" cy="166687"/>
          </a:xfrm>
          <a:custGeom>
            <a:avLst/>
            <a:gdLst>
              <a:gd name="T0" fmla="*/ 0 w 2835"/>
              <a:gd name="T1" fmla="*/ 0 h 525"/>
              <a:gd name="T2" fmla="*/ 2835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Text Box 20"/>
          <p:cNvSpPr txBox="1">
            <a:spLocks noChangeArrowheads="1"/>
          </p:cNvSpPr>
          <p:nvPr/>
        </p:nvSpPr>
        <p:spPr bwMode="auto">
          <a:xfrm>
            <a:off x="3316288" y="5224463"/>
            <a:ext cx="34448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 dirty="0" err="1">
                <a:latin typeface="Arial" pitchFamily="34" charset="0"/>
              </a:rPr>
              <a:t>sndpkt</a:t>
            </a:r>
            <a:r>
              <a:rPr lang="en-US" sz="1400" dirty="0">
                <a:latin typeface="Arial" pitchFamily="34" charset="0"/>
              </a:rPr>
              <a:t> = </a:t>
            </a:r>
            <a:r>
              <a:rPr lang="en-US" sz="1400" dirty="0" err="1">
                <a:latin typeface="Arial" pitchFamily="34" charset="0"/>
              </a:rPr>
              <a:t>make_pkt</a:t>
            </a:r>
            <a:r>
              <a:rPr lang="en-US" sz="1400" dirty="0">
                <a:latin typeface="Arial" pitchFamily="34" charset="0"/>
              </a:rPr>
              <a:t>(1, data, checksum)</a:t>
            </a:r>
          </a:p>
          <a:p>
            <a:pPr algn="l"/>
            <a:r>
              <a:rPr lang="en-US" sz="1400" dirty="0" err="1">
                <a:latin typeface="Arial" pitchFamily="34" charset="0"/>
              </a:rPr>
              <a:t>udt_send</a:t>
            </a:r>
            <a:r>
              <a:rPr lang="en-US" sz="1400" dirty="0">
                <a:latin typeface="Arial" pitchFamily="34" charset="0"/>
              </a:rPr>
              <a:t>(</a:t>
            </a:r>
            <a:r>
              <a:rPr lang="en-US" sz="1400" dirty="0" err="1">
                <a:latin typeface="Arial" pitchFamily="34" charset="0"/>
              </a:rPr>
              <a:t>sndpkt</a:t>
            </a:r>
            <a:r>
              <a:rPr lang="en-US" sz="1400" dirty="0">
                <a:latin typeface="Arial" pitchFamily="34" charset="0"/>
              </a:rPr>
              <a:t>)</a:t>
            </a:r>
          </a:p>
          <a:p>
            <a:pPr algn="l"/>
            <a:r>
              <a:rPr lang="en-US" sz="1400" dirty="0" err="1">
                <a:latin typeface="Arial" pitchFamily="34" charset="0"/>
              </a:rPr>
              <a:t>start_timer</a:t>
            </a:r>
            <a:endParaRPr lang="en-US" sz="1400" dirty="0">
              <a:latin typeface="Times New Roman" pitchFamily="18" charset="0"/>
            </a:endParaRP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3316288" y="4941888"/>
            <a:ext cx="17240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 dirty="0" err="1">
                <a:latin typeface="Arial" pitchFamily="34" charset="0"/>
              </a:rPr>
              <a:t>rdt_send</a:t>
            </a:r>
            <a:r>
              <a:rPr lang="en-US" sz="1400" dirty="0">
                <a:latin typeface="Arial" pitchFamily="34" charset="0"/>
              </a:rPr>
              <a:t>(data)</a:t>
            </a:r>
            <a:endParaRPr lang="en-US" sz="1400" dirty="0">
              <a:latin typeface="Times New Roman" pitchFamily="18" charset="0"/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>
            <a:off x="3435350" y="5253038"/>
            <a:ext cx="25987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>
            <a:off x="6280150" y="3106738"/>
            <a:ext cx="21494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 dirty="0" err="1">
                <a:latin typeface="Arial" pitchFamily="34" charset="0"/>
              </a:rPr>
              <a:t>rdt_rcv</a:t>
            </a:r>
            <a:r>
              <a:rPr lang="en-US" sz="1400" dirty="0">
                <a:latin typeface="Arial" pitchFamily="34" charset="0"/>
              </a:rPr>
              <a:t>(</a:t>
            </a:r>
            <a:r>
              <a:rPr lang="en-US" sz="1400" dirty="0" err="1">
                <a:latin typeface="Arial" pitchFamily="34" charset="0"/>
              </a:rPr>
              <a:t>rcvpkt</a:t>
            </a:r>
            <a:r>
              <a:rPr lang="en-US" sz="1400" dirty="0">
                <a:latin typeface="Arial" pitchFamily="34" charset="0"/>
              </a:rPr>
              <a:t>)   </a:t>
            </a:r>
          </a:p>
          <a:p>
            <a:pPr algn="l"/>
            <a:r>
              <a:rPr lang="en-US" sz="1400" dirty="0">
                <a:latin typeface="Arial" pitchFamily="34" charset="0"/>
              </a:rPr>
              <a:t>&amp;&amp; </a:t>
            </a:r>
            <a:r>
              <a:rPr lang="en-US" sz="1400" dirty="0" err="1">
                <a:latin typeface="Arial" pitchFamily="34" charset="0"/>
              </a:rPr>
              <a:t>notcorrupt</a:t>
            </a:r>
            <a:r>
              <a:rPr lang="en-US" sz="1400" dirty="0">
                <a:latin typeface="Arial" pitchFamily="34" charset="0"/>
              </a:rPr>
              <a:t>(</a:t>
            </a:r>
            <a:r>
              <a:rPr lang="en-US" sz="1400" dirty="0" err="1">
                <a:latin typeface="Arial" pitchFamily="34" charset="0"/>
              </a:rPr>
              <a:t>rcvpkt</a:t>
            </a:r>
            <a:r>
              <a:rPr lang="en-US" sz="1400" dirty="0">
                <a:latin typeface="Arial" pitchFamily="34" charset="0"/>
              </a:rPr>
              <a:t>) </a:t>
            </a:r>
          </a:p>
          <a:p>
            <a:pPr algn="l"/>
            <a:r>
              <a:rPr lang="en-US" sz="1400" dirty="0">
                <a:latin typeface="Arial" pitchFamily="34" charset="0"/>
              </a:rPr>
              <a:t>&amp;&amp; </a:t>
            </a:r>
            <a:r>
              <a:rPr lang="en-US" sz="1400" dirty="0" err="1">
                <a:latin typeface="Arial" pitchFamily="34" charset="0"/>
              </a:rPr>
              <a:t>isACK</a:t>
            </a:r>
            <a:r>
              <a:rPr lang="en-US" sz="1400" dirty="0">
                <a:latin typeface="Arial" pitchFamily="34" charset="0"/>
              </a:rPr>
              <a:t>(rcvpkt,0)</a:t>
            </a:r>
            <a:r>
              <a:rPr lang="en-US" sz="1000" dirty="0">
                <a:latin typeface="Arial" pitchFamily="34" charset="0"/>
              </a:rPr>
              <a:t> 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28" name="Line 24"/>
          <p:cNvSpPr>
            <a:spLocks noChangeShapeType="1"/>
          </p:cNvSpPr>
          <p:nvPr/>
        </p:nvSpPr>
        <p:spPr bwMode="auto">
          <a:xfrm>
            <a:off x="6396038" y="3817938"/>
            <a:ext cx="14192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1290638" y="5062538"/>
            <a:ext cx="16224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 dirty="0" err="1">
                <a:latin typeface="Arial" pitchFamily="34" charset="0"/>
              </a:rPr>
              <a:t>rdt_rcv</a:t>
            </a:r>
            <a:r>
              <a:rPr lang="en-US" sz="1400" dirty="0">
                <a:latin typeface="Arial" pitchFamily="34" charset="0"/>
              </a:rPr>
              <a:t>(</a:t>
            </a:r>
            <a:r>
              <a:rPr lang="en-US" sz="1400" dirty="0" err="1">
                <a:latin typeface="Arial" pitchFamily="34" charset="0"/>
              </a:rPr>
              <a:t>rcvpkt</a:t>
            </a:r>
            <a:r>
              <a:rPr lang="en-US" sz="1400" dirty="0">
                <a:latin typeface="Arial" pitchFamily="34" charset="0"/>
              </a:rPr>
              <a:t>) &amp;&amp;  </a:t>
            </a:r>
          </a:p>
          <a:p>
            <a:pPr algn="l"/>
            <a:r>
              <a:rPr lang="en-US" sz="1400" dirty="0">
                <a:latin typeface="Arial" pitchFamily="34" charset="0"/>
              </a:rPr>
              <a:t>( corrupt(</a:t>
            </a:r>
            <a:r>
              <a:rPr lang="en-US" sz="1400" dirty="0" err="1">
                <a:latin typeface="Arial" pitchFamily="34" charset="0"/>
              </a:rPr>
              <a:t>rcvpkt</a:t>
            </a:r>
            <a:r>
              <a:rPr lang="en-US" sz="1400" dirty="0">
                <a:latin typeface="Arial" pitchFamily="34" charset="0"/>
              </a:rPr>
              <a:t>) ||</a:t>
            </a:r>
          </a:p>
          <a:p>
            <a:pPr algn="l"/>
            <a:r>
              <a:rPr lang="en-US" sz="1400" dirty="0" err="1">
                <a:latin typeface="Arial" pitchFamily="34" charset="0"/>
              </a:rPr>
              <a:t>isACK</a:t>
            </a:r>
            <a:r>
              <a:rPr lang="en-US" sz="1400" dirty="0">
                <a:latin typeface="Arial" pitchFamily="34" charset="0"/>
              </a:rPr>
              <a:t>(rcvpkt,0) )</a:t>
            </a:r>
            <a:endParaRPr lang="en-US" sz="1400" dirty="0">
              <a:latin typeface="Times New Roman" pitchFamily="18" charset="0"/>
            </a:endParaRPr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>
            <a:off x="1393825" y="5788025"/>
            <a:ext cx="12541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908050" y="2865438"/>
            <a:ext cx="1912938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 dirty="0" err="1">
                <a:latin typeface="Arial" pitchFamily="34" charset="0"/>
              </a:rPr>
              <a:t>rdt_rcv</a:t>
            </a:r>
            <a:r>
              <a:rPr lang="en-US" sz="1400" dirty="0">
                <a:latin typeface="Arial" pitchFamily="34" charset="0"/>
              </a:rPr>
              <a:t>(</a:t>
            </a:r>
            <a:r>
              <a:rPr lang="en-US" sz="1400" dirty="0" err="1">
                <a:latin typeface="Arial" pitchFamily="34" charset="0"/>
              </a:rPr>
              <a:t>rcvpkt</a:t>
            </a:r>
            <a:r>
              <a:rPr lang="en-US" sz="1400" dirty="0">
                <a:latin typeface="Arial" pitchFamily="34" charset="0"/>
              </a:rPr>
              <a:t>)   </a:t>
            </a:r>
          </a:p>
          <a:p>
            <a:pPr algn="l"/>
            <a:r>
              <a:rPr lang="en-US" sz="1400" dirty="0">
                <a:latin typeface="Arial" pitchFamily="34" charset="0"/>
              </a:rPr>
              <a:t>&amp;&amp; </a:t>
            </a:r>
            <a:r>
              <a:rPr lang="en-US" sz="1400" dirty="0" err="1">
                <a:latin typeface="Arial" pitchFamily="34" charset="0"/>
              </a:rPr>
              <a:t>notcorrupt</a:t>
            </a:r>
            <a:r>
              <a:rPr lang="en-US" sz="1400" dirty="0">
                <a:latin typeface="Arial" pitchFamily="34" charset="0"/>
              </a:rPr>
              <a:t>(</a:t>
            </a:r>
            <a:r>
              <a:rPr lang="en-US" sz="1400" dirty="0" err="1">
                <a:latin typeface="Arial" pitchFamily="34" charset="0"/>
              </a:rPr>
              <a:t>rcvpkt</a:t>
            </a:r>
            <a:r>
              <a:rPr lang="en-US" sz="1400" dirty="0">
                <a:latin typeface="Arial" pitchFamily="34" charset="0"/>
              </a:rPr>
              <a:t>) </a:t>
            </a:r>
          </a:p>
          <a:p>
            <a:pPr algn="l"/>
            <a:r>
              <a:rPr lang="en-US" sz="1400" dirty="0">
                <a:latin typeface="Arial" pitchFamily="34" charset="0"/>
              </a:rPr>
              <a:t>&amp;&amp; </a:t>
            </a:r>
            <a:r>
              <a:rPr lang="en-US" sz="1400" dirty="0" err="1">
                <a:latin typeface="Arial" pitchFamily="34" charset="0"/>
              </a:rPr>
              <a:t>isACK</a:t>
            </a:r>
            <a:r>
              <a:rPr lang="en-US" sz="1400" dirty="0">
                <a:latin typeface="Arial" pitchFamily="34" charset="0"/>
              </a:rPr>
              <a:t>(rcvpkt,1)</a:t>
            </a:r>
            <a:r>
              <a:rPr lang="en-US" sz="1000" dirty="0">
                <a:latin typeface="Arial" pitchFamily="34" charset="0"/>
              </a:rPr>
              <a:t> 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32" name="Line 28"/>
          <p:cNvSpPr>
            <a:spLocks noChangeShapeType="1"/>
          </p:cNvSpPr>
          <p:nvPr/>
        </p:nvSpPr>
        <p:spPr bwMode="auto">
          <a:xfrm>
            <a:off x="1035050" y="3605213"/>
            <a:ext cx="15176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" name="Text Box 29"/>
          <p:cNvSpPr txBox="1">
            <a:spLocks noChangeArrowheads="1"/>
          </p:cNvSpPr>
          <p:nvPr/>
        </p:nvSpPr>
        <p:spPr bwMode="auto">
          <a:xfrm>
            <a:off x="6300788" y="3798888"/>
            <a:ext cx="1514475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pitchFamily="34" charset="0"/>
              </a:rPr>
              <a:t>stop_timer</a:t>
            </a:r>
            <a:endParaRPr lang="en-US" sz="1400" dirty="0">
              <a:latin typeface="Times New Roman" pitchFamily="18" charset="0"/>
            </a:endParaRPr>
          </a:p>
        </p:txBody>
      </p:sp>
      <p:sp>
        <p:nvSpPr>
          <p:cNvPr id="34" name="Text Box 30"/>
          <p:cNvSpPr txBox="1">
            <a:spLocks noChangeArrowheads="1"/>
          </p:cNvSpPr>
          <p:nvPr/>
        </p:nvSpPr>
        <p:spPr bwMode="auto">
          <a:xfrm>
            <a:off x="900113" y="3578225"/>
            <a:ext cx="15144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 dirty="0" err="1">
                <a:latin typeface="Arial" pitchFamily="34" charset="0"/>
              </a:rPr>
              <a:t>stop_timer</a:t>
            </a:r>
            <a:endParaRPr lang="en-US" sz="1400" dirty="0">
              <a:latin typeface="Times New Roman" pitchFamily="18" charset="0"/>
            </a:endParaRPr>
          </a:p>
        </p:txBody>
      </p:sp>
      <p:sp>
        <p:nvSpPr>
          <p:cNvPr id="35" name="Freeform 31"/>
          <p:cNvSpPr>
            <a:spLocks/>
          </p:cNvSpPr>
          <p:nvPr/>
        </p:nvSpPr>
        <p:spPr bwMode="auto">
          <a:xfrm>
            <a:off x="6238875" y="2338388"/>
            <a:ext cx="461963" cy="682625"/>
          </a:xfrm>
          <a:custGeom>
            <a:avLst/>
            <a:gdLst>
              <a:gd name="T0" fmla="*/ 0 w 291"/>
              <a:gd name="T1" fmla="*/ 120 h 430"/>
              <a:gd name="T2" fmla="*/ 15 w 291"/>
              <a:gd name="T3" fmla="*/ 255 h 430"/>
              <a:gd name="T4" fmla="*/ 0 60000 65536"/>
              <a:gd name="T5" fmla="*/ 0 60000 65536"/>
              <a:gd name="T6" fmla="*/ 0 w 291"/>
              <a:gd name="T7" fmla="*/ 0 h 430"/>
              <a:gd name="T8" fmla="*/ 291 w 291"/>
              <a:gd name="T9" fmla="*/ 430 h 43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91" h="430">
                <a:moveTo>
                  <a:pt x="0" y="120"/>
                </a:moveTo>
                <a:cubicBezTo>
                  <a:pt x="291" y="0"/>
                  <a:pt x="259" y="430"/>
                  <a:pt x="15" y="255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" name="Text Box 32"/>
          <p:cNvSpPr txBox="1">
            <a:spLocks noChangeArrowheads="1"/>
          </p:cNvSpPr>
          <p:nvPr/>
        </p:nvSpPr>
        <p:spPr bwMode="auto">
          <a:xfrm>
            <a:off x="6570663" y="2516188"/>
            <a:ext cx="2116137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 dirty="0" err="1" smtClean="0">
                <a:latin typeface="Arial" pitchFamily="34" charset="0"/>
              </a:rPr>
              <a:t>udt_send</a:t>
            </a:r>
            <a:r>
              <a:rPr lang="en-US" sz="1400" dirty="0" smtClean="0">
                <a:latin typeface="Arial" pitchFamily="34" charset="0"/>
              </a:rPr>
              <a:t>(</a:t>
            </a:r>
            <a:r>
              <a:rPr lang="en-US" sz="1400" dirty="0" err="1" smtClean="0">
                <a:latin typeface="Arial" pitchFamily="34" charset="0"/>
              </a:rPr>
              <a:t>sndpkt</a:t>
            </a:r>
            <a:r>
              <a:rPr lang="en-US" sz="1400" dirty="0" smtClean="0">
                <a:latin typeface="Arial" pitchFamily="34" charset="0"/>
              </a:rPr>
              <a:t>)</a:t>
            </a:r>
          </a:p>
          <a:p>
            <a:pPr algn="l"/>
            <a:r>
              <a:rPr lang="en-US" sz="1400" dirty="0" err="1" smtClean="0">
                <a:latin typeface="Arial" pitchFamily="34" charset="0"/>
              </a:rPr>
              <a:t>start_timer</a:t>
            </a:r>
            <a:endParaRPr lang="en-US" sz="1400" dirty="0">
              <a:latin typeface="Times New Roman" pitchFamily="18" charset="0"/>
            </a:endParaRPr>
          </a:p>
        </p:txBody>
      </p:sp>
      <p:sp>
        <p:nvSpPr>
          <p:cNvPr id="37" name="Text Box 33"/>
          <p:cNvSpPr txBox="1">
            <a:spLocks noChangeArrowheads="1"/>
          </p:cNvSpPr>
          <p:nvPr/>
        </p:nvSpPr>
        <p:spPr bwMode="auto">
          <a:xfrm>
            <a:off x="6592888" y="2279650"/>
            <a:ext cx="11144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 dirty="0">
                <a:latin typeface="Arial" pitchFamily="34" charset="0"/>
              </a:rPr>
              <a:t>timeout</a:t>
            </a:r>
            <a:endParaRPr lang="en-US" sz="1400" dirty="0">
              <a:latin typeface="Times New Roman" pitchFamily="18" charset="0"/>
            </a:endParaRPr>
          </a:p>
        </p:txBody>
      </p:sp>
      <p:sp>
        <p:nvSpPr>
          <p:cNvPr id="38" name="Line 34"/>
          <p:cNvSpPr>
            <a:spLocks noChangeShapeType="1"/>
          </p:cNvSpPr>
          <p:nvPr/>
        </p:nvSpPr>
        <p:spPr bwMode="auto">
          <a:xfrm>
            <a:off x="6681788" y="25336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" name="Freeform 35"/>
          <p:cNvSpPr>
            <a:spLocks/>
          </p:cNvSpPr>
          <p:nvPr/>
        </p:nvSpPr>
        <p:spPr bwMode="auto">
          <a:xfrm>
            <a:off x="2230438" y="4702175"/>
            <a:ext cx="692150" cy="631825"/>
          </a:xfrm>
          <a:custGeom>
            <a:avLst/>
            <a:gdLst>
              <a:gd name="T0" fmla="*/ 436 w 436"/>
              <a:gd name="T1" fmla="*/ 101 h 398"/>
              <a:gd name="T2" fmla="*/ 300 w 436"/>
              <a:gd name="T3" fmla="*/ 0 h 398"/>
              <a:gd name="T4" fmla="*/ 0 60000 65536"/>
              <a:gd name="T5" fmla="*/ 0 60000 65536"/>
              <a:gd name="T6" fmla="*/ 0 w 436"/>
              <a:gd name="T7" fmla="*/ 0 h 398"/>
              <a:gd name="T8" fmla="*/ 436 w 436"/>
              <a:gd name="T9" fmla="*/ 398 h 39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36" h="398">
                <a:moveTo>
                  <a:pt x="436" y="101"/>
                </a:moveTo>
                <a:cubicBezTo>
                  <a:pt x="367" y="398"/>
                  <a:pt x="0" y="31"/>
                  <a:pt x="300" y="0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" name="Freeform 36"/>
          <p:cNvSpPr>
            <a:spLocks/>
          </p:cNvSpPr>
          <p:nvPr/>
        </p:nvSpPr>
        <p:spPr bwMode="auto">
          <a:xfrm>
            <a:off x="2030413" y="4413250"/>
            <a:ext cx="571500" cy="420688"/>
          </a:xfrm>
          <a:custGeom>
            <a:avLst/>
            <a:gdLst>
              <a:gd name="T0" fmla="*/ 900 w 900"/>
              <a:gd name="T1" fmla="*/ 360 h 662"/>
              <a:gd name="T2" fmla="*/ 825 w 900"/>
              <a:gd name="T3" fmla="*/ 15 h 662"/>
              <a:gd name="T4" fmla="*/ 0 60000 65536"/>
              <a:gd name="T5" fmla="*/ 0 60000 65536"/>
              <a:gd name="T6" fmla="*/ 0 w 900"/>
              <a:gd name="T7" fmla="*/ 0 h 662"/>
              <a:gd name="T8" fmla="*/ 900 w 900"/>
              <a:gd name="T9" fmla="*/ 662 h 66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00" h="662">
                <a:moveTo>
                  <a:pt x="900" y="360"/>
                </a:moveTo>
                <a:cubicBezTo>
                  <a:pt x="171" y="662"/>
                  <a:pt x="0" y="0"/>
                  <a:pt x="825" y="15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" name="Text Box 37"/>
          <p:cNvSpPr txBox="1">
            <a:spLocks noChangeArrowheads="1"/>
          </p:cNvSpPr>
          <p:nvPr/>
        </p:nvSpPr>
        <p:spPr bwMode="auto">
          <a:xfrm>
            <a:off x="628650" y="4460875"/>
            <a:ext cx="1824038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 dirty="0" err="1">
                <a:latin typeface="Arial" pitchFamily="34" charset="0"/>
              </a:rPr>
              <a:t>udt_send</a:t>
            </a:r>
            <a:r>
              <a:rPr lang="en-US" sz="1400" dirty="0">
                <a:latin typeface="Arial" pitchFamily="34" charset="0"/>
              </a:rPr>
              <a:t>(</a:t>
            </a:r>
            <a:r>
              <a:rPr lang="en-US" sz="1400" dirty="0" err="1">
                <a:latin typeface="Arial" pitchFamily="34" charset="0"/>
              </a:rPr>
              <a:t>sndpkt</a:t>
            </a:r>
            <a:r>
              <a:rPr lang="en-US" sz="1400" dirty="0">
                <a:latin typeface="Arial" pitchFamily="34" charset="0"/>
              </a:rPr>
              <a:t>)</a:t>
            </a:r>
          </a:p>
          <a:p>
            <a:pPr algn="l"/>
            <a:r>
              <a:rPr lang="en-US" sz="1400" dirty="0" err="1">
                <a:latin typeface="Arial" pitchFamily="34" charset="0"/>
              </a:rPr>
              <a:t>start_timer</a:t>
            </a:r>
            <a:endParaRPr lang="en-US" sz="1400" dirty="0">
              <a:latin typeface="Times New Roman" pitchFamily="18" charset="0"/>
            </a:endParaRPr>
          </a:p>
        </p:txBody>
      </p:sp>
      <p:sp>
        <p:nvSpPr>
          <p:cNvPr id="42" name="Text Box 38"/>
          <p:cNvSpPr txBox="1">
            <a:spLocks noChangeArrowheads="1"/>
          </p:cNvSpPr>
          <p:nvPr/>
        </p:nvSpPr>
        <p:spPr bwMode="auto">
          <a:xfrm>
            <a:off x="642938" y="4206875"/>
            <a:ext cx="11144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 dirty="0">
                <a:latin typeface="Arial" pitchFamily="34" charset="0"/>
              </a:rPr>
              <a:t>timeout</a:t>
            </a:r>
            <a:endParaRPr lang="en-US" sz="1400" dirty="0">
              <a:latin typeface="Times New Roman" pitchFamily="18" charset="0"/>
            </a:endParaRPr>
          </a:p>
        </p:txBody>
      </p:sp>
      <p:sp>
        <p:nvSpPr>
          <p:cNvPr id="43" name="Line 39"/>
          <p:cNvSpPr>
            <a:spLocks noChangeShapeType="1"/>
          </p:cNvSpPr>
          <p:nvPr/>
        </p:nvSpPr>
        <p:spPr bwMode="auto">
          <a:xfrm>
            <a:off x="746125" y="44894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Freeform 40"/>
          <p:cNvSpPr>
            <a:spLocks/>
          </p:cNvSpPr>
          <p:nvPr/>
        </p:nvSpPr>
        <p:spPr bwMode="auto">
          <a:xfrm>
            <a:off x="6426200" y="4373563"/>
            <a:ext cx="579438" cy="890587"/>
          </a:xfrm>
          <a:custGeom>
            <a:avLst/>
            <a:gdLst>
              <a:gd name="T0" fmla="*/ 31 w 322"/>
              <a:gd name="T1" fmla="*/ 120 h 483"/>
              <a:gd name="T2" fmla="*/ 0 w 322"/>
              <a:gd name="T3" fmla="*/ 183 h 483"/>
              <a:gd name="T4" fmla="*/ 0 60000 65536"/>
              <a:gd name="T5" fmla="*/ 0 60000 65536"/>
              <a:gd name="T6" fmla="*/ 0 w 322"/>
              <a:gd name="T7" fmla="*/ 0 h 483"/>
              <a:gd name="T8" fmla="*/ 322 w 322"/>
              <a:gd name="T9" fmla="*/ 483 h 48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22" h="483">
                <a:moveTo>
                  <a:pt x="31" y="120"/>
                </a:moveTo>
                <a:cubicBezTo>
                  <a:pt x="322" y="0"/>
                  <a:pt x="64" y="483"/>
                  <a:pt x="0" y="183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2419350" y="2135188"/>
            <a:ext cx="1189038" cy="850900"/>
            <a:chOff x="4090" y="3230"/>
            <a:chExt cx="749" cy="536"/>
          </a:xfrm>
        </p:grpSpPr>
        <p:sp>
          <p:nvSpPr>
            <p:cNvPr id="47" name="Oval 43"/>
            <p:cNvSpPr>
              <a:spLocks noChangeArrowheads="1"/>
            </p:cNvSpPr>
            <p:nvPr/>
          </p:nvSpPr>
          <p:spPr bwMode="auto">
            <a:xfrm>
              <a:off x="4159" y="3230"/>
              <a:ext cx="595" cy="5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Text Box 44"/>
            <p:cNvSpPr txBox="1">
              <a:spLocks noChangeArrowheads="1"/>
            </p:cNvSpPr>
            <p:nvPr/>
          </p:nvSpPr>
          <p:spPr bwMode="auto">
            <a:xfrm>
              <a:off x="4090" y="3270"/>
              <a:ext cx="749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 dirty="0">
                  <a:latin typeface="Arial" pitchFamily="34" charset="0"/>
                </a:rPr>
                <a:t>Wait for </a:t>
              </a:r>
            </a:p>
            <a:p>
              <a:r>
                <a:rPr lang="en-US" sz="1400" dirty="0">
                  <a:latin typeface="Arial" pitchFamily="34" charset="0"/>
                </a:rPr>
                <a:t>call 0from above</a:t>
              </a:r>
              <a:endParaRPr lang="en-US" sz="1400" dirty="0">
                <a:latin typeface="Times New Roman" pitchFamily="18" charset="0"/>
              </a:endParaRPr>
            </a:p>
          </p:txBody>
        </p:sp>
      </p:grpSp>
      <p:grpSp>
        <p:nvGrpSpPr>
          <p:cNvPr id="5" name="Group 46"/>
          <p:cNvGrpSpPr>
            <a:grpSpLocks/>
          </p:cNvGrpSpPr>
          <p:nvPr/>
        </p:nvGrpSpPr>
        <p:grpSpPr bwMode="auto">
          <a:xfrm>
            <a:off x="2630488" y="3989388"/>
            <a:ext cx="889000" cy="865187"/>
            <a:chOff x="445" y="1273"/>
            <a:chExt cx="560" cy="545"/>
          </a:xfrm>
        </p:grpSpPr>
        <p:sp>
          <p:nvSpPr>
            <p:cNvPr id="51" name="Oval 47"/>
            <p:cNvSpPr>
              <a:spLocks noChangeArrowheads="1"/>
            </p:cNvSpPr>
            <p:nvPr/>
          </p:nvSpPr>
          <p:spPr bwMode="auto">
            <a:xfrm>
              <a:off x="445" y="1273"/>
              <a:ext cx="560" cy="54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Text Box 48"/>
            <p:cNvSpPr txBox="1">
              <a:spLocks noChangeArrowheads="1"/>
            </p:cNvSpPr>
            <p:nvPr/>
          </p:nvSpPr>
          <p:spPr bwMode="auto">
            <a:xfrm>
              <a:off x="499" y="1309"/>
              <a:ext cx="450" cy="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>
                  <a:latin typeface="Arial" pitchFamily="34" charset="0"/>
                </a:rPr>
                <a:t>Wait for ACK1</a:t>
              </a:r>
              <a:endParaRPr lang="en-US" sz="1400" dirty="0">
                <a:latin typeface="Times New Roman" pitchFamily="18" charset="0"/>
              </a:endParaRPr>
            </a:p>
          </p:txBody>
        </p:sp>
      </p:grpSp>
      <p:sp>
        <p:nvSpPr>
          <p:cNvPr id="54" name="Text Box 50"/>
          <p:cNvSpPr txBox="1">
            <a:spLocks noChangeArrowheads="1"/>
          </p:cNvSpPr>
          <p:nvPr/>
        </p:nvSpPr>
        <p:spPr bwMode="auto">
          <a:xfrm>
            <a:off x="7224713" y="4852988"/>
            <a:ext cx="323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Symbol" pitchFamily="18" charset="2"/>
              </a:rPr>
              <a:t>L</a:t>
            </a:r>
          </a:p>
        </p:txBody>
      </p:sp>
      <p:sp>
        <p:nvSpPr>
          <p:cNvPr id="55" name="Text Box 51"/>
          <p:cNvSpPr txBox="1">
            <a:spLocks noChangeArrowheads="1"/>
          </p:cNvSpPr>
          <p:nvPr/>
        </p:nvSpPr>
        <p:spPr bwMode="auto">
          <a:xfrm>
            <a:off x="6757988" y="4603750"/>
            <a:ext cx="14287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 dirty="0" err="1">
                <a:latin typeface="Arial" pitchFamily="34" charset="0"/>
              </a:rPr>
              <a:t>rdt_rcv</a:t>
            </a:r>
            <a:r>
              <a:rPr lang="en-US" sz="1400" dirty="0">
                <a:latin typeface="Arial" pitchFamily="34" charset="0"/>
              </a:rPr>
              <a:t>(</a:t>
            </a:r>
            <a:r>
              <a:rPr lang="en-US" sz="1400" dirty="0" err="1">
                <a:latin typeface="Arial" pitchFamily="34" charset="0"/>
              </a:rPr>
              <a:t>rcvpkt</a:t>
            </a:r>
            <a:r>
              <a:rPr lang="en-US" sz="1400" dirty="0">
                <a:latin typeface="Arial" pitchFamily="34" charset="0"/>
              </a:rPr>
              <a:t>)</a:t>
            </a:r>
            <a:endParaRPr lang="en-US" sz="1400" dirty="0">
              <a:latin typeface="Times New Roman" pitchFamily="18" charset="0"/>
            </a:endParaRPr>
          </a:p>
        </p:txBody>
      </p:sp>
      <p:sp>
        <p:nvSpPr>
          <p:cNvPr id="56" name="Line 52"/>
          <p:cNvSpPr>
            <a:spLocks noChangeShapeType="1"/>
          </p:cNvSpPr>
          <p:nvPr/>
        </p:nvSpPr>
        <p:spPr bwMode="auto">
          <a:xfrm>
            <a:off x="6845300" y="4889500"/>
            <a:ext cx="11017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" name="Text Box 37"/>
          <p:cNvSpPr txBox="1">
            <a:spLocks noChangeArrowheads="1"/>
          </p:cNvSpPr>
          <p:nvPr/>
        </p:nvSpPr>
        <p:spPr bwMode="auto">
          <a:xfrm>
            <a:off x="1300162" y="5819775"/>
            <a:ext cx="1366838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400" dirty="0" smtClean="0">
                <a:latin typeface="Symbol" pitchFamily="18" charset="2"/>
              </a:rPr>
              <a:t>L</a:t>
            </a:r>
            <a:endParaRPr lang="en-US" sz="1400" dirty="0">
              <a:latin typeface="Symbol" pitchFamily="18" charset="2"/>
            </a:endParaRPr>
          </a:p>
        </p:txBody>
      </p:sp>
      <p:sp>
        <p:nvSpPr>
          <p:cNvPr id="59" name="Text Box 50"/>
          <p:cNvSpPr txBox="1">
            <a:spLocks noChangeArrowheads="1"/>
          </p:cNvSpPr>
          <p:nvPr/>
        </p:nvSpPr>
        <p:spPr bwMode="auto">
          <a:xfrm>
            <a:off x="7086600" y="1676400"/>
            <a:ext cx="323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Symbol" pitchFamily="18" charset="2"/>
              </a:rPr>
              <a:t>L</a:t>
            </a:r>
          </a:p>
        </p:txBody>
      </p:sp>
      <p:sp>
        <p:nvSpPr>
          <p:cNvPr id="53" name="Slide Number Placeholder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7" name="Footer Placeholder 5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 animBg="1"/>
      <p:bldP spid="14" grpId="0" animBg="1"/>
      <p:bldP spid="15" grpId="0" animBg="1"/>
      <p:bldP spid="16" grpId="0"/>
      <p:bldP spid="17" grpId="0" animBg="1"/>
      <p:bldP spid="21" grpId="0" animBg="1"/>
      <p:bldP spid="22" grpId="0" animBg="1"/>
      <p:bldP spid="23" grpId="0" animBg="1"/>
      <p:bldP spid="24" grpId="0"/>
      <p:bldP spid="25" grpId="0"/>
      <p:bldP spid="26" grpId="0" animBg="1"/>
      <p:bldP spid="27" grpId="0"/>
      <p:bldP spid="28" grpId="0" animBg="1"/>
      <p:bldP spid="29" grpId="0"/>
      <p:bldP spid="30" grpId="0" animBg="1"/>
      <p:bldP spid="31" grpId="0"/>
      <p:bldP spid="32" grpId="0" animBg="1"/>
      <p:bldP spid="33" grpId="0"/>
      <p:bldP spid="34" grpId="0"/>
      <p:bldP spid="35" grpId="0" animBg="1"/>
      <p:bldP spid="36" grpId="0"/>
      <p:bldP spid="37" grpId="0"/>
      <p:bldP spid="38" grpId="0" animBg="1"/>
      <p:bldP spid="39" grpId="0" animBg="1"/>
      <p:bldP spid="40" grpId="0" animBg="1"/>
      <p:bldP spid="41" grpId="0"/>
      <p:bldP spid="42" grpId="0"/>
      <p:bldP spid="43" grpId="0" animBg="1"/>
      <p:bldP spid="44" grpId="0" animBg="1"/>
      <p:bldP spid="54" grpId="0"/>
      <p:bldP spid="55" grpId="0"/>
      <p:bldP spid="56" grpId="0" animBg="1"/>
      <p:bldP spid="58" grpId="0"/>
      <p:bldP spid="5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Rdt3.0 - 3</a:t>
            </a:r>
          </a:p>
        </p:txBody>
      </p:sp>
      <p:pic>
        <p:nvPicPr>
          <p:cNvPr id="77827" name="Picture 3" descr="4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7650" y="1833563"/>
            <a:ext cx="8362950" cy="456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Rdt3.0 - 4</a:t>
            </a:r>
          </a:p>
        </p:txBody>
      </p:sp>
      <p:pic>
        <p:nvPicPr>
          <p:cNvPr id="78851" name="Picture 3" descr="4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" y="1600200"/>
            <a:ext cx="8372475" cy="451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Rdt3.0 </a:t>
            </a:r>
            <a:r>
              <a:rPr lang="en-US" sz="3200" dirty="0" err="1" smtClean="0"/>
              <a:t>dừng</a:t>
            </a:r>
            <a:r>
              <a:rPr lang="en-US" sz="3200" dirty="0" smtClean="0"/>
              <a:t> </a:t>
            </a:r>
            <a:r>
              <a:rPr lang="en-US" sz="3200" dirty="0" err="1" smtClean="0"/>
              <a:t>và</a:t>
            </a:r>
            <a:r>
              <a:rPr lang="en-US" sz="3200" dirty="0" smtClean="0"/>
              <a:t> </a:t>
            </a:r>
            <a:r>
              <a:rPr lang="en-US" sz="3200" dirty="0" err="1" smtClean="0"/>
              <a:t>đợi</a:t>
            </a:r>
            <a:r>
              <a:rPr lang="en-US" sz="3200" dirty="0" smtClean="0"/>
              <a:t> - 5</a:t>
            </a:r>
          </a:p>
        </p:txBody>
      </p:sp>
      <p:pic>
        <p:nvPicPr>
          <p:cNvPr id="79875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2000" y="1828800"/>
            <a:ext cx="7551738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696200" cy="6397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Nhắc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2"/>
          <p:cNvSpPr>
            <a:spLocks/>
          </p:cNvSpPr>
          <p:nvPr/>
        </p:nvSpPr>
        <p:spPr bwMode="auto">
          <a:xfrm>
            <a:off x="3987800" y="2120900"/>
            <a:ext cx="4048125" cy="3833813"/>
          </a:xfrm>
          <a:custGeom>
            <a:avLst/>
            <a:gdLst/>
            <a:ahLst/>
            <a:cxnLst>
              <a:cxn ang="0">
                <a:pos x="592" y="0"/>
              </a:cxn>
              <a:cxn ang="0">
                <a:pos x="2544" y="0"/>
              </a:cxn>
              <a:cxn ang="0">
                <a:pos x="2550" y="2415"/>
              </a:cxn>
              <a:cxn ang="0">
                <a:pos x="0" y="2415"/>
              </a:cxn>
            </a:cxnLst>
            <a:rect l="0" t="0" r="r" b="b"/>
            <a:pathLst>
              <a:path w="2550" h="2415">
                <a:moveTo>
                  <a:pt x="592" y="0"/>
                </a:moveTo>
                <a:lnTo>
                  <a:pt x="2544" y="0"/>
                </a:lnTo>
                <a:lnTo>
                  <a:pt x="2550" y="2415"/>
                </a:lnTo>
                <a:lnTo>
                  <a:pt x="0" y="2415"/>
                </a:lnTo>
              </a:path>
            </a:pathLst>
          </a:cu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Freeform 3"/>
          <p:cNvSpPr>
            <a:spLocks/>
          </p:cNvSpPr>
          <p:nvPr/>
        </p:nvSpPr>
        <p:spPr bwMode="auto">
          <a:xfrm>
            <a:off x="7299325" y="2919413"/>
            <a:ext cx="638175" cy="852487"/>
          </a:xfrm>
          <a:custGeom>
            <a:avLst/>
            <a:gdLst/>
            <a:ahLst/>
            <a:cxnLst>
              <a:cxn ang="0">
                <a:pos x="402" y="363"/>
              </a:cxn>
              <a:cxn ang="0">
                <a:pos x="28" y="0"/>
              </a:cxn>
              <a:cxn ang="0">
                <a:pos x="0" y="470"/>
              </a:cxn>
              <a:cxn ang="0">
                <a:pos x="242" y="537"/>
              </a:cxn>
              <a:cxn ang="0">
                <a:pos x="402" y="363"/>
              </a:cxn>
            </a:cxnLst>
            <a:rect l="0" t="0" r="r" b="b"/>
            <a:pathLst>
              <a:path w="402" h="537">
                <a:moveTo>
                  <a:pt x="402" y="363"/>
                </a:moveTo>
                <a:lnTo>
                  <a:pt x="28" y="0"/>
                </a:lnTo>
                <a:lnTo>
                  <a:pt x="0" y="470"/>
                </a:lnTo>
                <a:lnTo>
                  <a:pt x="242" y="537"/>
                </a:lnTo>
                <a:lnTo>
                  <a:pt x="402" y="363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886075" y="896938"/>
            <a:ext cx="877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Arial" pitchFamily="34" charset="0"/>
              </a:rPr>
              <a:t>source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4268787" y="1874838"/>
          <a:ext cx="6461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3" name="Clip" r:id="rId3" imgW="1305000" imgH="1085760" progId="">
                  <p:embed/>
                </p:oleObj>
              </mc:Choice>
              <mc:Fallback>
                <p:oleObj name="Clip" r:id="rId3" imgW="1305000" imgH="10857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8787" y="1874838"/>
                        <a:ext cx="6461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Freeform 10"/>
          <p:cNvSpPr>
            <a:spLocks/>
          </p:cNvSpPr>
          <p:nvPr/>
        </p:nvSpPr>
        <p:spPr bwMode="auto">
          <a:xfrm>
            <a:off x="4038600" y="1327150"/>
            <a:ext cx="360362" cy="1577975"/>
          </a:xfrm>
          <a:custGeom>
            <a:avLst/>
            <a:gdLst/>
            <a:ahLst/>
            <a:cxnLst>
              <a:cxn ang="0">
                <a:pos x="254" y="466"/>
              </a:cxn>
              <a:cxn ang="0">
                <a:pos x="0" y="0"/>
              </a:cxn>
              <a:cxn ang="0">
                <a:pos x="0" y="1186"/>
              </a:cxn>
              <a:cxn ang="0">
                <a:pos x="267" y="652"/>
              </a:cxn>
              <a:cxn ang="0">
                <a:pos x="254" y="466"/>
              </a:cxn>
            </a:cxnLst>
            <a:rect l="0" t="0" r="r" b="b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" name="Group 152"/>
          <p:cNvGrpSpPr/>
          <p:nvPr/>
        </p:nvGrpSpPr>
        <p:grpSpPr>
          <a:xfrm>
            <a:off x="7634288" y="3532188"/>
            <a:ext cx="976312" cy="277812"/>
            <a:chOff x="7658100" y="3500438"/>
            <a:chExt cx="976312" cy="277812"/>
          </a:xfrm>
        </p:grpSpPr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658100" y="3619500"/>
              <a:ext cx="946727" cy="158750"/>
            </a:xfrm>
            <a:custGeom>
              <a:avLst/>
              <a:gdLst/>
              <a:ahLst/>
              <a:cxnLst>
                <a:cxn ang="0">
                  <a:pos x="179" y="0"/>
                </a:cxn>
                <a:cxn ang="0">
                  <a:pos x="672" y="0"/>
                </a:cxn>
                <a:cxn ang="0">
                  <a:pos x="508" y="164"/>
                </a:cxn>
                <a:cxn ang="0">
                  <a:pos x="0" y="164"/>
                </a:cxn>
                <a:cxn ang="0">
                  <a:pos x="179" y="0"/>
                </a:cxn>
              </a:cxnLst>
              <a:rect l="0" t="0" r="r" b="b"/>
              <a:pathLst>
                <a:path w="672" h="164">
                  <a:moveTo>
                    <a:pt x="179" y="0"/>
                  </a:moveTo>
                  <a:lnTo>
                    <a:pt x="672" y="0"/>
                  </a:lnTo>
                  <a:lnTo>
                    <a:pt x="508" y="164"/>
                  </a:lnTo>
                  <a:lnTo>
                    <a:pt x="0" y="16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7679232" y="3500438"/>
              <a:ext cx="927003" cy="272004"/>
            </a:xfrm>
            <a:custGeom>
              <a:avLst/>
              <a:gdLst/>
              <a:ahLst/>
              <a:cxnLst>
                <a:cxn ang="0">
                  <a:pos x="0" y="281"/>
                </a:cxn>
                <a:cxn ang="0">
                  <a:pos x="13" y="150"/>
                </a:cxn>
                <a:cxn ang="0">
                  <a:pos x="658" y="0"/>
                </a:cxn>
                <a:cxn ang="0">
                  <a:pos x="658" y="130"/>
                </a:cxn>
                <a:cxn ang="0">
                  <a:pos x="0" y="281"/>
                </a:cxn>
              </a:cxnLst>
              <a:rect l="0" t="0" r="r" b="b"/>
              <a:pathLst>
                <a:path w="658" h="281">
                  <a:moveTo>
                    <a:pt x="0" y="281"/>
                  </a:moveTo>
                  <a:lnTo>
                    <a:pt x="13" y="150"/>
                  </a:lnTo>
                  <a:lnTo>
                    <a:pt x="658" y="0"/>
                  </a:lnTo>
                  <a:lnTo>
                    <a:pt x="658" y="130"/>
                  </a:lnTo>
                  <a:lnTo>
                    <a:pt x="0" y="281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7687685" y="3500438"/>
              <a:ext cx="946727" cy="158750"/>
            </a:xfrm>
            <a:custGeom>
              <a:avLst/>
              <a:gdLst/>
              <a:ahLst/>
              <a:cxnLst>
                <a:cxn ang="0">
                  <a:pos x="179" y="0"/>
                </a:cxn>
                <a:cxn ang="0">
                  <a:pos x="672" y="0"/>
                </a:cxn>
                <a:cxn ang="0">
                  <a:pos x="508" y="164"/>
                </a:cxn>
                <a:cxn ang="0">
                  <a:pos x="0" y="164"/>
                </a:cxn>
                <a:cxn ang="0">
                  <a:pos x="179" y="0"/>
                </a:cxn>
              </a:cxnLst>
              <a:rect l="0" t="0" r="r" b="b"/>
              <a:pathLst>
                <a:path w="672" h="164">
                  <a:moveTo>
                    <a:pt x="179" y="0"/>
                  </a:moveTo>
                  <a:lnTo>
                    <a:pt x="672" y="0"/>
                  </a:lnTo>
                  <a:lnTo>
                    <a:pt x="508" y="164"/>
                  </a:lnTo>
                  <a:lnTo>
                    <a:pt x="0" y="16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7975084" y="3562737"/>
              <a:ext cx="335299" cy="94863"/>
              <a:chOff x="2848" y="848"/>
              <a:chExt cx="140" cy="98"/>
            </a:xfrm>
          </p:grpSpPr>
          <p:sp>
            <p:nvSpPr>
              <p:cNvPr id="21" name="Line 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Line 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Line 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19"/>
            <p:cNvGrpSpPr>
              <a:grpSpLocks/>
            </p:cNvGrpSpPr>
            <p:nvPr/>
          </p:nvGrpSpPr>
          <p:grpSpPr bwMode="auto">
            <a:xfrm flipV="1">
              <a:off x="7994808" y="3568197"/>
              <a:ext cx="335299" cy="94863"/>
              <a:chOff x="2848" y="848"/>
              <a:chExt cx="140" cy="98"/>
            </a:xfrm>
          </p:grpSpPr>
          <p:sp>
            <p:nvSpPr>
              <p:cNvPr id="18" name="Line 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Line 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2814637" y="1333500"/>
            <a:ext cx="1296988" cy="154622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2767012" y="1404938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>
            <a:off x="2767012" y="17224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2724150" y="1371600"/>
            <a:ext cx="131762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1800">
                <a:latin typeface="Arial" pitchFamily="34" charset="0"/>
              </a:rPr>
              <a:t>application</a:t>
            </a:r>
          </a:p>
          <a:p>
            <a:pPr algn="ctr">
              <a:lnSpc>
                <a:spcPct val="110000"/>
              </a:lnSpc>
            </a:pPr>
            <a:r>
              <a:rPr lang="en-US" sz="1800">
                <a:latin typeface="Arial" pitchFamily="34" charset="0"/>
              </a:rPr>
              <a:t>transport</a:t>
            </a:r>
          </a:p>
          <a:p>
            <a:pPr algn="ctr">
              <a:lnSpc>
                <a:spcPct val="110000"/>
              </a:lnSpc>
            </a:pPr>
            <a:r>
              <a:rPr lang="en-US" sz="1800">
                <a:latin typeface="Arial" pitchFamily="34" charset="0"/>
              </a:rPr>
              <a:t>network</a:t>
            </a:r>
          </a:p>
          <a:p>
            <a:pPr algn="ctr">
              <a:lnSpc>
                <a:spcPct val="110000"/>
              </a:lnSpc>
            </a:pPr>
            <a:r>
              <a:rPr lang="en-US" sz="1800">
                <a:latin typeface="Arial" pitchFamily="34" charset="0"/>
              </a:rPr>
              <a:t>link</a:t>
            </a:r>
          </a:p>
          <a:p>
            <a:pPr algn="ctr">
              <a:lnSpc>
                <a:spcPct val="110000"/>
              </a:lnSpc>
            </a:pPr>
            <a:r>
              <a:rPr lang="en-US" sz="1800">
                <a:latin typeface="Arial" pitchFamily="34" charset="0"/>
              </a:rPr>
              <a:t>physical</a:t>
            </a:r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>
            <a:off x="2774950" y="20431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>
            <a:off x="2779712" y="23241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>
            <a:off x="2779712" y="26003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" name="Group 39"/>
          <p:cNvGrpSpPr>
            <a:grpSpLocks/>
          </p:cNvGrpSpPr>
          <p:nvPr/>
        </p:nvGrpSpPr>
        <p:grpSpPr bwMode="auto">
          <a:xfrm>
            <a:off x="1389062" y="2041525"/>
            <a:ext cx="1208088" cy="303213"/>
            <a:chOff x="501" y="1990"/>
            <a:chExt cx="761" cy="191"/>
          </a:xfrm>
        </p:grpSpPr>
        <p:sp>
          <p:nvSpPr>
            <p:cNvPr id="32" name="Rectangle 40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41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Arial" pitchFamily="34" charset="0"/>
                </a:rPr>
                <a:t>H</a:t>
              </a:r>
              <a:r>
                <a:rPr lang="en-US" sz="1800" baseline="-25000">
                  <a:latin typeface="Arial" pitchFamily="34" charset="0"/>
                </a:rPr>
                <a:t>t</a:t>
              </a:r>
            </a:p>
          </p:txBody>
        </p:sp>
        <p:sp>
          <p:nvSpPr>
            <p:cNvPr id="34" name="Rectangle 42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Arial" pitchFamily="34" charset="0"/>
                </a:rPr>
                <a:t>H</a:t>
              </a:r>
              <a:r>
                <a:rPr lang="en-US" sz="1800" baseline="-25000">
                  <a:latin typeface="Arial" pitchFamily="34" charset="0"/>
                </a:rPr>
                <a:t>n</a:t>
              </a:r>
            </a:p>
          </p:txBody>
        </p:sp>
        <p:sp>
          <p:nvSpPr>
            <p:cNvPr id="35" name="Rectangle 43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Arial" pitchFamily="34" charset="0"/>
                </a:rPr>
                <a:t>M</a:t>
              </a:r>
              <a:endParaRPr lang="en-US" sz="1400"/>
            </a:p>
          </p:txBody>
        </p:sp>
        <p:sp>
          <p:nvSpPr>
            <p:cNvPr id="36" name="Line 44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45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" name="Text Box 5"/>
          <p:cNvSpPr txBox="1">
            <a:spLocks noChangeArrowheads="1"/>
          </p:cNvSpPr>
          <p:nvPr/>
        </p:nvSpPr>
        <p:spPr bwMode="auto">
          <a:xfrm>
            <a:off x="565150" y="1670050"/>
            <a:ext cx="971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0000"/>
                </a:solidFill>
                <a:latin typeface="Arial" pitchFamily="34" charset="0"/>
              </a:rPr>
              <a:t>segment</a:t>
            </a:r>
            <a:endParaRPr lang="en-US" sz="1600">
              <a:solidFill>
                <a:schemeClr val="accent2"/>
              </a:solidFill>
              <a:latin typeface="Arial" pitchFamily="34" charset="0"/>
            </a:endParaRPr>
          </a:p>
        </p:txBody>
      </p:sp>
      <p:grpSp>
        <p:nvGrpSpPr>
          <p:cNvPr id="16" name="Group 178"/>
          <p:cNvGrpSpPr>
            <a:grpSpLocks/>
          </p:cNvGrpSpPr>
          <p:nvPr/>
        </p:nvGrpSpPr>
        <p:grpSpPr bwMode="auto">
          <a:xfrm>
            <a:off x="1703387" y="1706563"/>
            <a:ext cx="301625" cy="292100"/>
            <a:chOff x="1962" y="2058"/>
            <a:chExt cx="190" cy="184"/>
          </a:xfrm>
        </p:grpSpPr>
        <p:sp>
          <p:nvSpPr>
            <p:cNvPr id="40" name="Rectangle 47"/>
            <p:cNvSpPr>
              <a:spLocks noChangeArrowheads="1"/>
            </p:cNvSpPr>
            <p:nvPr/>
          </p:nvSpPr>
          <p:spPr bwMode="auto">
            <a:xfrm>
              <a:off x="1962" y="2075"/>
              <a:ext cx="177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Rectangle 48"/>
            <p:cNvSpPr>
              <a:spLocks noChangeArrowheads="1"/>
            </p:cNvSpPr>
            <p:nvPr/>
          </p:nvSpPr>
          <p:spPr bwMode="auto">
            <a:xfrm>
              <a:off x="1965" y="2058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Arial" pitchFamily="34" charset="0"/>
                </a:rPr>
                <a:t>H</a:t>
              </a:r>
              <a:r>
                <a:rPr lang="en-US" sz="1800" baseline="-25000">
                  <a:latin typeface="Arial" pitchFamily="34" charset="0"/>
                </a:rPr>
                <a:t>t</a:t>
              </a:r>
            </a:p>
          </p:txBody>
        </p:sp>
      </p:grpSp>
      <p:sp>
        <p:nvSpPr>
          <p:cNvPr id="42" name="Text Box 4"/>
          <p:cNvSpPr txBox="1">
            <a:spLocks noChangeArrowheads="1"/>
          </p:cNvSpPr>
          <p:nvPr/>
        </p:nvSpPr>
        <p:spPr bwMode="auto">
          <a:xfrm>
            <a:off x="365125" y="2009775"/>
            <a:ext cx="7889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Arial" pitchFamily="34" charset="0"/>
              </a:rPr>
              <a:t>packet</a:t>
            </a:r>
            <a:endParaRPr lang="en-US" sz="1600" dirty="0">
              <a:solidFill>
                <a:schemeClr val="accent2"/>
              </a:solidFill>
              <a:latin typeface="Arial" pitchFamily="34" charset="0"/>
            </a:endParaRPr>
          </a:p>
        </p:txBody>
      </p:sp>
      <p:sp>
        <p:nvSpPr>
          <p:cNvPr id="43" name="Text Box 54"/>
          <p:cNvSpPr txBox="1">
            <a:spLocks noChangeArrowheads="1"/>
          </p:cNvSpPr>
          <p:nvPr/>
        </p:nvSpPr>
        <p:spPr bwMode="auto">
          <a:xfrm>
            <a:off x="1717675" y="4830763"/>
            <a:ext cx="142539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Arial" pitchFamily="34" charset="0"/>
              </a:rPr>
              <a:t>destination</a:t>
            </a:r>
          </a:p>
        </p:txBody>
      </p:sp>
      <p:graphicFrame>
        <p:nvGraphicFramePr>
          <p:cNvPr id="44" name="Object 55"/>
          <p:cNvGraphicFramePr>
            <a:graphicFrameLocks noChangeAspect="1"/>
          </p:cNvGraphicFramePr>
          <p:nvPr/>
        </p:nvGraphicFramePr>
        <p:xfrm>
          <a:off x="3379787" y="5761038"/>
          <a:ext cx="6461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4" name="Clip" r:id="rId5" imgW="1305000" imgH="1085760" progId="">
                  <p:embed/>
                </p:oleObj>
              </mc:Choice>
              <mc:Fallback>
                <p:oleObj name="Clip" r:id="rId5" imgW="1305000" imgH="108576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9787" y="5761038"/>
                        <a:ext cx="6461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Freeform 56"/>
          <p:cNvSpPr>
            <a:spLocks/>
          </p:cNvSpPr>
          <p:nvPr/>
        </p:nvSpPr>
        <p:spPr bwMode="auto">
          <a:xfrm>
            <a:off x="3149600" y="5213350"/>
            <a:ext cx="360362" cy="1577975"/>
          </a:xfrm>
          <a:custGeom>
            <a:avLst/>
            <a:gdLst/>
            <a:ahLst/>
            <a:cxnLst>
              <a:cxn ang="0">
                <a:pos x="254" y="466"/>
              </a:cxn>
              <a:cxn ang="0">
                <a:pos x="0" y="0"/>
              </a:cxn>
              <a:cxn ang="0">
                <a:pos x="0" y="1186"/>
              </a:cxn>
              <a:cxn ang="0">
                <a:pos x="267" y="652"/>
              </a:cxn>
              <a:cxn ang="0">
                <a:pos x="254" y="466"/>
              </a:cxn>
            </a:cxnLst>
            <a:rect l="0" t="0" r="r" b="b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" name="Rectangle 57"/>
          <p:cNvSpPr>
            <a:spLocks noChangeArrowheads="1"/>
          </p:cNvSpPr>
          <p:nvPr/>
        </p:nvSpPr>
        <p:spPr bwMode="auto">
          <a:xfrm>
            <a:off x="1925637" y="5219700"/>
            <a:ext cx="1296988" cy="154622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ectangle 58"/>
          <p:cNvSpPr>
            <a:spLocks noChangeArrowheads="1"/>
          </p:cNvSpPr>
          <p:nvPr/>
        </p:nvSpPr>
        <p:spPr bwMode="auto">
          <a:xfrm>
            <a:off x="1878012" y="5291138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59"/>
          <p:cNvSpPr>
            <a:spLocks noChangeShapeType="1"/>
          </p:cNvSpPr>
          <p:nvPr/>
        </p:nvSpPr>
        <p:spPr bwMode="auto">
          <a:xfrm>
            <a:off x="1878012" y="56086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Text Box 60"/>
          <p:cNvSpPr txBox="1">
            <a:spLocks noChangeArrowheads="1"/>
          </p:cNvSpPr>
          <p:nvPr/>
        </p:nvSpPr>
        <p:spPr bwMode="auto">
          <a:xfrm>
            <a:off x="1835150" y="5257800"/>
            <a:ext cx="131762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1800">
                <a:latin typeface="Arial" pitchFamily="34" charset="0"/>
              </a:rPr>
              <a:t>application</a:t>
            </a:r>
          </a:p>
          <a:p>
            <a:pPr algn="ctr">
              <a:lnSpc>
                <a:spcPct val="110000"/>
              </a:lnSpc>
            </a:pPr>
            <a:r>
              <a:rPr lang="en-US" sz="1800">
                <a:latin typeface="Arial" pitchFamily="34" charset="0"/>
              </a:rPr>
              <a:t>transport</a:t>
            </a:r>
          </a:p>
          <a:p>
            <a:pPr algn="ctr">
              <a:lnSpc>
                <a:spcPct val="110000"/>
              </a:lnSpc>
            </a:pPr>
            <a:r>
              <a:rPr lang="en-US" sz="1800">
                <a:latin typeface="Arial" pitchFamily="34" charset="0"/>
              </a:rPr>
              <a:t>network</a:t>
            </a:r>
          </a:p>
          <a:p>
            <a:pPr algn="ctr">
              <a:lnSpc>
                <a:spcPct val="110000"/>
              </a:lnSpc>
            </a:pPr>
            <a:r>
              <a:rPr lang="en-US" sz="1800">
                <a:latin typeface="Arial" pitchFamily="34" charset="0"/>
              </a:rPr>
              <a:t>link</a:t>
            </a:r>
          </a:p>
          <a:p>
            <a:pPr algn="ctr">
              <a:lnSpc>
                <a:spcPct val="110000"/>
              </a:lnSpc>
            </a:pPr>
            <a:r>
              <a:rPr lang="en-US" sz="1800">
                <a:latin typeface="Arial" pitchFamily="34" charset="0"/>
              </a:rPr>
              <a:t>physical</a:t>
            </a:r>
          </a:p>
        </p:txBody>
      </p:sp>
      <p:sp>
        <p:nvSpPr>
          <p:cNvPr id="50" name="Line 61"/>
          <p:cNvSpPr>
            <a:spLocks noChangeShapeType="1"/>
          </p:cNvSpPr>
          <p:nvPr/>
        </p:nvSpPr>
        <p:spPr bwMode="auto">
          <a:xfrm>
            <a:off x="1885950" y="59293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62"/>
          <p:cNvSpPr>
            <a:spLocks noChangeShapeType="1"/>
          </p:cNvSpPr>
          <p:nvPr/>
        </p:nvSpPr>
        <p:spPr bwMode="auto">
          <a:xfrm>
            <a:off x="1890712" y="62103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63"/>
          <p:cNvSpPr>
            <a:spLocks noChangeShapeType="1"/>
          </p:cNvSpPr>
          <p:nvPr/>
        </p:nvSpPr>
        <p:spPr bwMode="auto">
          <a:xfrm>
            <a:off x="1890712" y="64865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" name="Group 73"/>
          <p:cNvGrpSpPr>
            <a:grpSpLocks/>
          </p:cNvGrpSpPr>
          <p:nvPr/>
        </p:nvGrpSpPr>
        <p:grpSpPr bwMode="auto">
          <a:xfrm>
            <a:off x="590550" y="5902325"/>
            <a:ext cx="1208087" cy="303213"/>
            <a:chOff x="501" y="1990"/>
            <a:chExt cx="761" cy="191"/>
          </a:xfrm>
        </p:grpSpPr>
        <p:sp>
          <p:nvSpPr>
            <p:cNvPr id="63" name="Rectangle 74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Rectangle 75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Arial" pitchFamily="34" charset="0"/>
                </a:rPr>
                <a:t>H</a:t>
              </a:r>
              <a:r>
                <a:rPr lang="en-US" sz="1800" baseline="-25000">
                  <a:latin typeface="Arial" pitchFamily="34" charset="0"/>
                </a:rPr>
                <a:t>t</a:t>
              </a:r>
            </a:p>
          </p:txBody>
        </p:sp>
        <p:sp>
          <p:nvSpPr>
            <p:cNvPr id="65" name="Rectangle 76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Arial" pitchFamily="34" charset="0"/>
                </a:rPr>
                <a:t>H</a:t>
              </a:r>
              <a:r>
                <a:rPr lang="en-US" sz="1800" baseline="-25000">
                  <a:latin typeface="Arial" pitchFamily="34" charset="0"/>
                </a:rPr>
                <a:t>n</a:t>
              </a:r>
            </a:p>
          </p:txBody>
        </p:sp>
        <p:sp>
          <p:nvSpPr>
            <p:cNvPr id="66" name="Rectangle 77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Arial" pitchFamily="34" charset="0"/>
                </a:rPr>
                <a:t>M</a:t>
              </a:r>
              <a:endParaRPr lang="en-US" sz="1400"/>
            </a:p>
          </p:txBody>
        </p:sp>
        <p:sp>
          <p:nvSpPr>
            <p:cNvPr id="67" name="Line 78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Line 79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" name="Group 80"/>
          <p:cNvGrpSpPr>
            <a:grpSpLocks/>
          </p:cNvGrpSpPr>
          <p:nvPr/>
        </p:nvGrpSpPr>
        <p:grpSpPr bwMode="auto">
          <a:xfrm>
            <a:off x="893762" y="5594350"/>
            <a:ext cx="890588" cy="303213"/>
            <a:chOff x="645" y="1734"/>
            <a:chExt cx="561" cy="191"/>
          </a:xfrm>
        </p:grpSpPr>
        <p:sp>
          <p:nvSpPr>
            <p:cNvPr id="70" name="Rectangle 81"/>
            <p:cNvSpPr>
              <a:spLocks noChangeArrowheads="1"/>
            </p:cNvSpPr>
            <p:nvPr/>
          </p:nvSpPr>
          <p:spPr bwMode="auto">
            <a:xfrm>
              <a:off x="645" y="1751"/>
              <a:ext cx="4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Rectangle 82"/>
            <p:cNvSpPr>
              <a:spLocks noChangeArrowheads="1"/>
            </p:cNvSpPr>
            <p:nvPr/>
          </p:nvSpPr>
          <p:spPr bwMode="auto">
            <a:xfrm>
              <a:off x="648" y="173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Arial" pitchFamily="34" charset="0"/>
                </a:rPr>
                <a:t>H</a:t>
              </a:r>
              <a:r>
                <a:rPr lang="en-US" sz="1800" baseline="-25000" dirty="0">
                  <a:latin typeface="Arial" pitchFamily="34" charset="0"/>
                </a:rPr>
                <a:t>t</a:t>
              </a:r>
            </a:p>
          </p:txBody>
        </p:sp>
        <p:sp>
          <p:nvSpPr>
            <p:cNvPr id="72" name="Rectangle 83"/>
            <p:cNvSpPr>
              <a:spLocks noChangeArrowheads="1"/>
            </p:cNvSpPr>
            <p:nvPr/>
          </p:nvSpPr>
          <p:spPr bwMode="auto">
            <a:xfrm>
              <a:off x="778" y="1735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Arial" pitchFamily="34" charset="0"/>
                </a:rPr>
                <a:t>M</a:t>
              </a:r>
              <a:endParaRPr lang="en-US" sz="1400"/>
            </a:p>
          </p:txBody>
        </p:sp>
        <p:sp>
          <p:nvSpPr>
            <p:cNvPr id="73" name="Line 84"/>
            <p:cNvSpPr>
              <a:spLocks noChangeShapeType="1"/>
            </p:cNvSpPr>
            <p:nvPr/>
          </p:nvSpPr>
          <p:spPr bwMode="auto">
            <a:xfrm>
              <a:off x="824" y="175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9" name="Group 85"/>
          <p:cNvGrpSpPr>
            <a:grpSpLocks/>
          </p:cNvGrpSpPr>
          <p:nvPr/>
        </p:nvGrpSpPr>
        <p:grpSpPr bwMode="auto">
          <a:xfrm>
            <a:off x="1100137" y="5283200"/>
            <a:ext cx="679450" cy="301625"/>
            <a:chOff x="780" y="1553"/>
            <a:chExt cx="428" cy="190"/>
          </a:xfrm>
        </p:grpSpPr>
        <p:sp>
          <p:nvSpPr>
            <p:cNvPr id="75" name="Rectangle 86"/>
            <p:cNvSpPr>
              <a:spLocks noChangeArrowheads="1"/>
            </p:cNvSpPr>
            <p:nvPr/>
          </p:nvSpPr>
          <p:spPr bwMode="auto">
            <a:xfrm>
              <a:off x="817" y="1569"/>
              <a:ext cx="31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Rectangle 87"/>
            <p:cNvSpPr>
              <a:spLocks noChangeArrowheads="1"/>
            </p:cNvSpPr>
            <p:nvPr/>
          </p:nvSpPr>
          <p:spPr bwMode="auto">
            <a:xfrm>
              <a:off x="780" y="1553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Arial" pitchFamily="34" charset="0"/>
                </a:rPr>
                <a:t>M</a:t>
              </a:r>
              <a:endParaRPr lang="en-US" sz="1400" dirty="0"/>
            </a:p>
          </p:txBody>
        </p:sp>
      </p:grpSp>
      <p:grpSp>
        <p:nvGrpSpPr>
          <p:cNvPr id="53" name="Group 88"/>
          <p:cNvGrpSpPr>
            <a:grpSpLocks/>
          </p:cNvGrpSpPr>
          <p:nvPr/>
        </p:nvGrpSpPr>
        <p:grpSpPr bwMode="auto">
          <a:xfrm>
            <a:off x="5824537" y="4837113"/>
            <a:ext cx="1387475" cy="1035050"/>
            <a:chOff x="3601" y="168"/>
            <a:chExt cx="874" cy="652"/>
          </a:xfrm>
        </p:grpSpPr>
        <p:sp>
          <p:nvSpPr>
            <p:cNvPr id="78" name="Rectangle 89"/>
            <p:cNvSpPr>
              <a:spLocks noChangeArrowheads="1"/>
            </p:cNvSpPr>
            <p:nvPr/>
          </p:nvSpPr>
          <p:spPr bwMode="auto">
            <a:xfrm>
              <a:off x="3658" y="168"/>
              <a:ext cx="817" cy="59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Rectangle 90"/>
            <p:cNvSpPr>
              <a:spLocks noChangeArrowheads="1"/>
            </p:cNvSpPr>
            <p:nvPr/>
          </p:nvSpPr>
          <p:spPr bwMode="auto">
            <a:xfrm>
              <a:off x="3628" y="213"/>
              <a:ext cx="802" cy="5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91"/>
            <p:cNvSpPr>
              <a:spLocks noChangeShapeType="1"/>
            </p:cNvSpPr>
            <p:nvPr/>
          </p:nvSpPr>
          <p:spPr bwMode="auto">
            <a:xfrm>
              <a:off x="3628" y="413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Text Box 92"/>
            <p:cNvSpPr txBox="1">
              <a:spLocks noChangeArrowheads="1"/>
            </p:cNvSpPr>
            <p:nvPr/>
          </p:nvSpPr>
          <p:spPr bwMode="auto">
            <a:xfrm>
              <a:off x="3601" y="192"/>
              <a:ext cx="830" cy="6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sz="1800">
                  <a:latin typeface="Arial" pitchFamily="34" charset="0"/>
                </a:rPr>
                <a:t>network</a:t>
              </a:r>
            </a:p>
            <a:p>
              <a:pPr algn="ctr">
                <a:lnSpc>
                  <a:spcPct val="110000"/>
                </a:lnSpc>
              </a:pPr>
              <a:r>
                <a:rPr lang="en-US" sz="1800">
                  <a:latin typeface="Arial" pitchFamily="34" charset="0"/>
                </a:rPr>
                <a:t>link</a:t>
              </a:r>
            </a:p>
            <a:p>
              <a:pPr algn="ctr">
                <a:lnSpc>
                  <a:spcPct val="110000"/>
                </a:lnSpc>
              </a:pPr>
              <a:r>
                <a:rPr lang="en-US" sz="1800">
                  <a:latin typeface="Arial" pitchFamily="34" charset="0"/>
                </a:rPr>
                <a:t>physical</a:t>
              </a:r>
            </a:p>
          </p:txBody>
        </p:sp>
        <p:sp>
          <p:nvSpPr>
            <p:cNvPr id="82" name="Line 93"/>
            <p:cNvSpPr>
              <a:spLocks noChangeShapeType="1"/>
            </p:cNvSpPr>
            <p:nvPr/>
          </p:nvSpPr>
          <p:spPr bwMode="auto">
            <a:xfrm>
              <a:off x="3633" y="615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4" name="Group 94"/>
          <p:cNvGrpSpPr>
            <a:grpSpLocks/>
          </p:cNvGrpSpPr>
          <p:nvPr/>
        </p:nvGrpSpPr>
        <p:grpSpPr bwMode="auto">
          <a:xfrm>
            <a:off x="5991225" y="2944813"/>
            <a:ext cx="1387475" cy="733425"/>
            <a:chOff x="4696" y="597"/>
            <a:chExt cx="874" cy="462"/>
          </a:xfrm>
        </p:grpSpPr>
        <p:sp>
          <p:nvSpPr>
            <p:cNvPr id="84" name="Rectangle 95"/>
            <p:cNvSpPr>
              <a:spLocks noChangeArrowheads="1"/>
            </p:cNvSpPr>
            <p:nvPr/>
          </p:nvSpPr>
          <p:spPr bwMode="auto">
            <a:xfrm>
              <a:off x="4753" y="597"/>
              <a:ext cx="817" cy="41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Rectangle 96"/>
            <p:cNvSpPr>
              <a:spLocks noChangeArrowheads="1"/>
            </p:cNvSpPr>
            <p:nvPr/>
          </p:nvSpPr>
          <p:spPr bwMode="auto">
            <a:xfrm>
              <a:off x="4723" y="642"/>
              <a:ext cx="802" cy="4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Line 97"/>
            <p:cNvSpPr>
              <a:spLocks noChangeShapeType="1"/>
            </p:cNvSpPr>
            <p:nvPr/>
          </p:nvSpPr>
          <p:spPr bwMode="auto">
            <a:xfrm>
              <a:off x="4723" y="842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Text Box 98"/>
            <p:cNvSpPr txBox="1">
              <a:spLocks noChangeArrowheads="1"/>
            </p:cNvSpPr>
            <p:nvPr/>
          </p:nvSpPr>
          <p:spPr bwMode="auto">
            <a:xfrm>
              <a:off x="4696" y="621"/>
              <a:ext cx="830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sz="1800">
                  <a:latin typeface="Arial" pitchFamily="34" charset="0"/>
                </a:rPr>
                <a:t>link</a:t>
              </a:r>
            </a:p>
            <a:p>
              <a:pPr algn="ctr">
                <a:lnSpc>
                  <a:spcPct val="110000"/>
                </a:lnSpc>
              </a:pPr>
              <a:r>
                <a:rPr lang="en-US" sz="1800">
                  <a:latin typeface="Arial" pitchFamily="34" charset="0"/>
                </a:rPr>
                <a:t>physical</a:t>
              </a:r>
            </a:p>
          </p:txBody>
        </p:sp>
      </p:grpSp>
      <p:sp>
        <p:nvSpPr>
          <p:cNvPr id="88" name="Freeform 99"/>
          <p:cNvSpPr>
            <a:spLocks/>
          </p:cNvSpPr>
          <p:nvPr/>
        </p:nvSpPr>
        <p:spPr bwMode="auto">
          <a:xfrm>
            <a:off x="7148512" y="4829175"/>
            <a:ext cx="655638" cy="1135063"/>
          </a:xfrm>
          <a:custGeom>
            <a:avLst/>
            <a:gdLst/>
            <a:ahLst/>
            <a:cxnLst>
              <a:cxn ang="0">
                <a:pos x="413" y="570"/>
              </a:cxn>
              <a:cxn ang="0">
                <a:pos x="9" y="0"/>
              </a:cxn>
              <a:cxn ang="0">
                <a:pos x="0" y="604"/>
              </a:cxn>
              <a:cxn ang="0">
                <a:pos x="397" y="715"/>
              </a:cxn>
              <a:cxn ang="0">
                <a:pos x="413" y="570"/>
              </a:cxn>
            </a:cxnLst>
            <a:rect l="0" t="0" r="r" b="b"/>
            <a:pathLst>
              <a:path w="413" h="715">
                <a:moveTo>
                  <a:pt x="413" y="570"/>
                </a:moveTo>
                <a:lnTo>
                  <a:pt x="9" y="0"/>
                </a:lnTo>
                <a:lnTo>
                  <a:pt x="0" y="604"/>
                </a:lnTo>
                <a:lnTo>
                  <a:pt x="397" y="715"/>
                </a:lnTo>
                <a:lnTo>
                  <a:pt x="413" y="57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0" name="Oval 101"/>
          <p:cNvSpPr>
            <a:spLocks noChangeArrowheads="1"/>
          </p:cNvSpPr>
          <p:nvPr/>
        </p:nvSpPr>
        <p:spPr bwMode="auto">
          <a:xfrm>
            <a:off x="7621627" y="5755767"/>
            <a:ext cx="760373" cy="24022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Line 102"/>
          <p:cNvSpPr>
            <a:spLocks noChangeShapeType="1"/>
          </p:cNvSpPr>
          <p:nvPr/>
        </p:nvSpPr>
        <p:spPr bwMode="auto">
          <a:xfrm>
            <a:off x="7621627" y="5735955"/>
            <a:ext cx="0" cy="14859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Line 103"/>
          <p:cNvSpPr>
            <a:spLocks noChangeShapeType="1"/>
          </p:cNvSpPr>
          <p:nvPr/>
        </p:nvSpPr>
        <p:spPr bwMode="auto">
          <a:xfrm>
            <a:off x="8382000" y="5735955"/>
            <a:ext cx="0" cy="14859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Rectangle 104"/>
          <p:cNvSpPr>
            <a:spLocks noChangeArrowheads="1"/>
          </p:cNvSpPr>
          <p:nvPr/>
        </p:nvSpPr>
        <p:spPr bwMode="auto">
          <a:xfrm>
            <a:off x="7621627" y="5735955"/>
            <a:ext cx="753984" cy="146113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4" name="Oval 105"/>
          <p:cNvSpPr>
            <a:spLocks noChangeArrowheads="1"/>
          </p:cNvSpPr>
          <p:nvPr/>
        </p:nvSpPr>
        <p:spPr bwMode="auto">
          <a:xfrm>
            <a:off x="7615237" y="5562600"/>
            <a:ext cx="760373" cy="279844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5" name="Group 106"/>
          <p:cNvGrpSpPr>
            <a:grpSpLocks/>
          </p:cNvGrpSpPr>
          <p:nvPr/>
        </p:nvGrpSpPr>
        <p:grpSpPr bwMode="auto">
          <a:xfrm>
            <a:off x="7843837" y="5669852"/>
            <a:ext cx="374862" cy="121348"/>
            <a:chOff x="2848" y="848"/>
            <a:chExt cx="140" cy="98"/>
          </a:xfrm>
        </p:grpSpPr>
        <p:sp>
          <p:nvSpPr>
            <p:cNvPr id="100" name="Line 107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108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Line 109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6" name="Group 110"/>
          <p:cNvGrpSpPr>
            <a:grpSpLocks/>
          </p:cNvGrpSpPr>
          <p:nvPr/>
        </p:nvGrpSpPr>
        <p:grpSpPr bwMode="auto">
          <a:xfrm flipV="1">
            <a:off x="7843837" y="5641467"/>
            <a:ext cx="374862" cy="178498"/>
            <a:chOff x="2848" y="848"/>
            <a:chExt cx="140" cy="104"/>
          </a:xfrm>
        </p:grpSpPr>
        <p:sp>
          <p:nvSpPr>
            <p:cNvPr id="97" name="Line 111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Line 112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Line 113"/>
            <p:cNvSpPr>
              <a:spLocks noChangeShapeType="1"/>
            </p:cNvSpPr>
            <p:nvPr/>
          </p:nvSpPr>
          <p:spPr bwMode="auto">
            <a:xfrm>
              <a:off x="2894" y="857"/>
              <a:ext cx="52" cy="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3" name="Freeform 114"/>
          <p:cNvSpPr>
            <a:spLocks/>
          </p:cNvSpPr>
          <p:nvPr/>
        </p:nvSpPr>
        <p:spPr bwMode="auto">
          <a:xfrm>
            <a:off x="1998662" y="1206500"/>
            <a:ext cx="5264150" cy="5494338"/>
          </a:xfrm>
          <a:custGeom>
            <a:avLst/>
            <a:gdLst/>
            <a:ahLst/>
            <a:cxnLst>
              <a:cxn ang="0">
                <a:pos x="872" y="0"/>
              </a:cxn>
              <a:cxn ang="0">
                <a:pos x="878" y="1481"/>
              </a:cxn>
              <a:cxn ang="0">
                <a:pos x="2612" y="1481"/>
              </a:cxn>
              <a:cxn ang="0">
                <a:pos x="2612" y="1179"/>
              </a:cxn>
              <a:cxn ang="0">
                <a:pos x="3294" y="1179"/>
              </a:cxn>
              <a:cxn ang="0">
                <a:pos x="3316" y="3131"/>
              </a:cxn>
              <a:cxn ang="0">
                <a:pos x="3148" y="2986"/>
              </a:cxn>
              <a:cxn ang="0">
                <a:pos x="3143" y="2387"/>
              </a:cxn>
              <a:cxn ang="0">
                <a:pos x="2505" y="2387"/>
              </a:cxn>
              <a:cxn ang="0">
                <a:pos x="2505" y="3070"/>
              </a:cxn>
              <a:cxn ang="0">
                <a:pos x="1057" y="3461"/>
              </a:cxn>
              <a:cxn ang="0">
                <a:pos x="0" y="3461"/>
              </a:cxn>
              <a:cxn ang="0">
                <a:pos x="0" y="2505"/>
              </a:cxn>
            </a:cxnLst>
            <a:rect l="0" t="0" r="r" b="b"/>
            <a:pathLst>
              <a:path w="3316" h="3461">
                <a:moveTo>
                  <a:pt x="872" y="0"/>
                </a:moveTo>
                <a:lnTo>
                  <a:pt x="878" y="1481"/>
                </a:lnTo>
                <a:lnTo>
                  <a:pt x="2612" y="1481"/>
                </a:lnTo>
                <a:lnTo>
                  <a:pt x="2612" y="1179"/>
                </a:lnTo>
                <a:lnTo>
                  <a:pt x="3294" y="1179"/>
                </a:lnTo>
                <a:lnTo>
                  <a:pt x="3316" y="3131"/>
                </a:lnTo>
                <a:lnTo>
                  <a:pt x="3148" y="2986"/>
                </a:lnTo>
                <a:lnTo>
                  <a:pt x="3143" y="2387"/>
                </a:lnTo>
                <a:lnTo>
                  <a:pt x="2505" y="2387"/>
                </a:lnTo>
                <a:lnTo>
                  <a:pt x="2505" y="3070"/>
                </a:lnTo>
                <a:lnTo>
                  <a:pt x="1057" y="3461"/>
                </a:lnTo>
                <a:lnTo>
                  <a:pt x="0" y="3461"/>
                </a:lnTo>
                <a:lnTo>
                  <a:pt x="0" y="2505"/>
                </a:ln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7" name="Group 115"/>
          <p:cNvGrpSpPr>
            <a:grpSpLocks/>
          </p:cNvGrpSpPr>
          <p:nvPr/>
        </p:nvGrpSpPr>
        <p:grpSpPr bwMode="auto">
          <a:xfrm>
            <a:off x="4408487" y="5219700"/>
            <a:ext cx="1479550" cy="303213"/>
            <a:chOff x="332" y="2224"/>
            <a:chExt cx="932" cy="191"/>
          </a:xfrm>
        </p:grpSpPr>
        <p:sp>
          <p:nvSpPr>
            <p:cNvPr id="105" name="Rectangle 116"/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Rectangle 117"/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Arial" pitchFamily="34" charset="0"/>
                </a:rPr>
                <a:t>H</a:t>
              </a:r>
              <a:r>
                <a:rPr lang="en-US" sz="1800" baseline="-25000">
                  <a:latin typeface="Arial" pitchFamily="34" charset="0"/>
                </a:rPr>
                <a:t>t</a:t>
              </a:r>
            </a:p>
          </p:txBody>
        </p:sp>
        <p:sp>
          <p:nvSpPr>
            <p:cNvPr id="107" name="Rectangle 118"/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Arial" pitchFamily="34" charset="0"/>
                </a:rPr>
                <a:t>H</a:t>
              </a:r>
              <a:r>
                <a:rPr lang="en-US" sz="1800" baseline="-25000" dirty="0" err="1">
                  <a:latin typeface="Arial" pitchFamily="34" charset="0"/>
                </a:rPr>
                <a:t>n</a:t>
              </a:r>
              <a:endParaRPr lang="en-US" sz="1800" baseline="-25000" dirty="0">
                <a:latin typeface="Arial" pitchFamily="34" charset="0"/>
              </a:endParaRPr>
            </a:p>
          </p:txBody>
        </p:sp>
        <p:sp>
          <p:nvSpPr>
            <p:cNvPr id="108" name="Rectangle 119"/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Arial" pitchFamily="34" charset="0"/>
                </a:rPr>
                <a:t>H</a:t>
              </a:r>
              <a:r>
                <a:rPr lang="en-US" sz="1800" baseline="-25000" dirty="0">
                  <a:latin typeface="Arial" pitchFamily="34" charset="0"/>
                </a:rPr>
                <a:t>l</a:t>
              </a:r>
            </a:p>
          </p:txBody>
        </p:sp>
        <p:sp>
          <p:nvSpPr>
            <p:cNvPr id="109" name="Rectangle 120"/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Arial" pitchFamily="34" charset="0"/>
                </a:rPr>
                <a:t>M</a:t>
              </a:r>
              <a:endParaRPr lang="en-US" sz="1400"/>
            </a:p>
          </p:txBody>
        </p:sp>
        <p:sp>
          <p:nvSpPr>
            <p:cNvPr id="110" name="Line 121"/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Line 122"/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Line 123"/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8" name="Group 124"/>
          <p:cNvGrpSpPr>
            <a:grpSpLocks/>
          </p:cNvGrpSpPr>
          <p:nvPr/>
        </p:nvGrpSpPr>
        <p:grpSpPr bwMode="auto">
          <a:xfrm>
            <a:off x="4667250" y="4913313"/>
            <a:ext cx="1208087" cy="303212"/>
            <a:chOff x="501" y="1990"/>
            <a:chExt cx="761" cy="191"/>
          </a:xfrm>
        </p:grpSpPr>
        <p:sp>
          <p:nvSpPr>
            <p:cNvPr id="114" name="Rectangle 125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Rectangle 126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Arial" pitchFamily="34" charset="0"/>
                </a:rPr>
                <a:t>H</a:t>
              </a:r>
              <a:r>
                <a:rPr lang="en-US" sz="1800" baseline="-25000">
                  <a:latin typeface="Arial" pitchFamily="34" charset="0"/>
                </a:rPr>
                <a:t>t</a:t>
              </a:r>
            </a:p>
          </p:txBody>
        </p:sp>
        <p:sp>
          <p:nvSpPr>
            <p:cNvPr id="116" name="Rectangle 127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Arial" pitchFamily="34" charset="0"/>
                </a:rPr>
                <a:t>H</a:t>
              </a:r>
              <a:r>
                <a:rPr lang="en-US" sz="1800" baseline="-25000" dirty="0" err="1">
                  <a:latin typeface="Arial" pitchFamily="34" charset="0"/>
                </a:rPr>
                <a:t>n</a:t>
              </a:r>
              <a:endParaRPr lang="en-US" sz="1800" baseline="-25000" dirty="0">
                <a:latin typeface="Arial" pitchFamily="34" charset="0"/>
              </a:endParaRPr>
            </a:p>
          </p:txBody>
        </p:sp>
        <p:sp>
          <p:nvSpPr>
            <p:cNvPr id="117" name="Rectangle 128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Arial" pitchFamily="34" charset="0"/>
                </a:rPr>
                <a:t>M</a:t>
              </a:r>
              <a:endParaRPr lang="en-US" sz="1400"/>
            </a:p>
          </p:txBody>
        </p:sp>
        <p:sp>
          <p:nvSpPr>
            <p:cNvPr id="118" name="Line 129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Line 130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9" name="Group 140"/>
          <p:cNvGrpSpPr>
            <a:grpSpLocks/>
          </p:cNvGrpSpPr>
          <p:nvPr/>
        </p:nvGrpSpPr>
        <p:grpSpPr bwMode="auto">
          <a:xfrm>
            <a:off x="7439025" y="5280025"/>
            <a:ext cx="1208087" cy="303213"/>
            <a:chOff x="501" y="1990"/>
            <a:chExt cx="761" cy="191"/>
          </a:xfrm>
        </p:grpSpPr>
        <p:sp>
          <p:nvSpPr>
            <p:cNvPr id="121" name="Rectangle 141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Rectangle 142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Arial" pitchFamily="34" charset="0"/>
                </a:rPr>
                <a:t>H</a:t>
              </a:r>
              <a:r>
                <a:rPr lang="en-US" sz="1800" baseline="-25000">
                  <a:latin typeface="Arial" pitchFamily="34" charset="0"/>
                </a:rPr>
                <a:t>t</a:t>
              </a:r>
            </a:p>
          </p:txBody>
        </p:sp>
        <p:sp>
          <p:nvSpPr>
            <p:cNvPr id="123" name="Rectangle 143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Arial" pitchFamily="34" charset="0"/>
                </a:rPr>
                <a:t>H</a:t>
              </a:r>
              <a:r>
                <a:rPr lang="en-US" sz="1800" baseline="-25000">
                  <a:latin typeface="Arial" pitchFamily="34" charset="0"/>
                </a:rPr>
                <a:t>n</a:t>
              </a:r>
            </a:p>
          </p:txBody>
        </p:sp>
        <p:sp>
          <p:nvSpPr>
            <p:cNvPr id="124" name="Rectangle 144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Arial" pitchFamily="34" charset="0"/>
                </a:rPr>
                <a:t>M</a:t>
              </a:r>
              <a:endParaRPr lang="en-US" sz="1400"/>
            </a:p>
          </p:txBody>
        </p:sp>
        <p:sp>
          <p:nvSpPr>
            <p:cNvPr id="125" name="Line 145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Line 146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0" name="Group 156"/>
          <p:cNvGrpSpPr>
            <a:grpSpLocks/>
          </p:cNvGrpSpPr>
          <p:nvPr/>
        </p:nvGrpSpPr>
        <p:grpSpPr bwMode="auto">
          <a:xfrm>
            <a:off x="1108075" y="2338388"/>
            <a:ext cx="1479550" cy="303212"/>
            <a:chOff x="332" y="2224"/>
            <a:chExt cx="932" cy="191"/>
          </a:xfrm>
        </p:grpSpPr>
        <p:sp>
          <p:nvSpPr>
            <p:cNvPr id="128" name="Rectangle 157"/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Rectangle 158"/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Arial" pitchFamily="34" charset="0"/>
                </a:rPr>
                <a:t>H</a:t>
              </a:r>
              <a:r>
                <a:rPr lang="en-US" sz="1800" baseline="-25000">
                  <a:latin typeface="Arial" pitchFamily="34" charset="0"/>
                </a:rPr>
                <a:t>t</a:t>
              </a:r>
            </a:p>
          </p:txBody>
        </p:sp>
        <p:sp>
          <p:nvSpPr>
            <p:cNvPr id="130" name="Rectangle 159"/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Arial" pitchFamily="34" charset="0"/>
                </a:rPr>
                <a:t>H</a:t>
              </a:r>
              <a:r>
                <a:rPr lang="en-US" sz="1800" baseline="-25000">
                  <a:latin typeface="Arial" pitchFamily="34" charset="0"/>
                </a:rPr>
                <a:t>n</a:t>
              </a:r>
            </a:p>
          </p:txBody>
        </p:sp>
        <p:sp>
          <p:nvSpPr>
            <p:cNvPr id="131" name="Rectangle 160"/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Arial" pitchFamily="34" charset="0"/>
                </a:rPr>
                <a:t>H</a:t>
              </a:r>
              <a:r>
                <a:rPr lang="en-US" sz="1800" baseline="-25000">
                  <a:latin typeface="Arial" pitchFamily="34" charset="0"/>
                </a:rPr>
                <a:t>l</a:t>
              </a:r>
            </a:p>
          </p:txBody>
        </p:sp>
        <p:sp>
          <p:nvSpPr>
            <p:cNvPr id="132" name="Rectangle 161"/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Arial" pitchFamily="34" charset="0"/>
                </a:rPr>
                <a:t>M</a:t>
              </a:r>
              <a:endParaRPr lang="en-US" sz="1400"/>
            </a:p>
          </p:txBody>
        </p:sp>
        <p:sp>
          <p:nvSpPr>
            <p:cNvPr id="133" name="Line 162"/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163"/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Line 164"/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6" name="Text Box 166"/>
          <p:cNvSpPr txBox="1">
            <a:spLocks noChangeArrowheads="1"/>
          </p:cNvSpPr>
          <p:nvPr/>
        </p:nvSpPr>
        <p:spPr bwMode="auto">
          <a:xfrm>
            <a:off x="8091487" y="6084888"/>
            <a:ext cx="8794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800" b="1">
                <a:latin typeface="Arial" pitchFamily="34" charset="0"/>
              </a:rPr>
              <a:t>router</a:t>
            </a:r>
          </a:p>
        </p:txBody>
      </p:sp>
      <p:sp>
        <p:nvSpPr>
          <p:cNvPr id="137" name="Text Box 167"/>
          <p:cNvSpPr txBox="1">
            <a:spLocks noChangeArrowheads="1"/>
          </p:cNvSpPr>
          <p:nvPr/>
        </p:nvSpPr>
        <p:spPr bwMode="auto">
          <a:xfrm>
            <a:off x="8105775" y="3771900"/>
            <a:ext cx="9028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800" b="1">
                <a:latin typeface="Arial" pitchFamily="34" charset="0"/>
              </a:rPr>
              <a:t>switch</a:t>
            </a:r>
          </a:p>
        </p:txBody>
      </p:sp>
      <p:sp>
        <p:nvSpPr>
          <p:cNvPr id="138" name="Text Box 174"/>
          <p:cNvSpPr txBox="1">
            <a:spLocks noChangeArrowheads="1"/>
          </p:cNvSpPr>
          <p:nvPr/>
        </p:nvSpPr>
        <p:spPr bwMode="auto">
          <a:xfrm>
            <a:off x="873125" y="1365250"/>
            <a:ext cx="10166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0000"/>
                </a:solidFill>
                <a:latin typeface="Arial" pitchFamily="34" charset="0"/>
              </a:rPr>
              <a:t>message</a:t>
            </a:r>
            <a:endParaRPr lang="en-US" sz="1600">
              <a:solidFill>
                <a:schemeClr val="accent2"/>
              </a:solidFill>
              <a:latin typeface="Arial" pitchFamily="34" charset="0"/>
            </a:endParaRPr>
          </a:p>
        </p:txBody>
      </p:sp>
      <p:grpSp>
        <p:nvGrpSpPr>
          <p:cNvPr id="61" name="Group 175"/>
          <p:cNvGrpSpPr>
            <a:grpSpLocks/>
          </p:cNvGrpSpPr>
          <p:nvPr/>
        </p:nvGrpSpPr>
        <p:grpSpPr bwMode="auto">
          <a:xfrm>
            <a:off x="1933575" y="1392238"/>
            <a:ext cx="679450" cy="301625"/>
            <a:chOff x="780" y="1553"/>
            <a:chExt cx="428" cy="190"/>
          </a:xfrm>
        </p:grpSpPr>
        <p:sp>
          <p:nvSpPr>
            <p:cNvPr id="140" name="Rectangle 176"/>
            <p:cNvSpPr>
              <a:spLocks noChangeArrowheads="1"/>
            </p:cNvSpPr>
            <p:nvPr/>
          </p:nvSpPr>
          <p:spPr bwMode="auto">
            <a:xfrm>
              <a:off x="817" y="1569"/>
              <a:ext cx="31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Rectangle 177"/>
            <p:cNvSpPr>
              <a:spLocks noChangeArrowheads="1"/>
            </p:cNvSpPr>
            <p:nvPr/>
          </p:nvSpPr>
          <p:spPr bwMode="auto">
            <a:xfrm>
              <a:off x="780" y="1553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Arial" pitchFamily="34" charset="0"/>
                </a:rPr>
                <a:t>M</a:t>
              </a:r>
              <a:endParaRPr lang="en-US" sz="1400"/>
            </a:p>
          </p:txBody>
        </p:sp>
      </p:grpSp>
      <p:grpSp>
        <p:nvGrpSpPr>
          <p:cNvPr id="62" name="Group 185"/>
          <p:cNvGrpSpPr>
            <a:grpSpLocks/>
          </p:cNvGrpSpPr>
          <p:nvPr/>
        </p:nvGrpSpPr>
        <p:grpSpPr bwMode="auto">
          <a:xfrm>
            <a:off x="1698625" y="1712913"/>
            <a:ext cx="903287" cy="301625"/>
            <a:chOff x="1851" y="2046"/>
            <a:chExt cx="569" cy="190"/>
          </a:xfrm>
        </p:grpSpPr>
        <p:grpSp>
          <p:nvGrpSpPr>
            <p:cNvPr id="69" name="Group 179"/>
            <p:cNvGrpSpPr>
              <a:grpSpLocks/>
            </p:cNvGrpSpPr>
            <p:nvPr/>
          </p:nvGrpSpPr>
          <p:grpSpPr bwMode="auto">
            <a:xfrm>
              <a:off x="1851" y="2047"/>
              <a:ext cx="190" cy="184"/>
              <a:chOff x="1962" y="2058"/>
              <a:chExt cx="190" cy="184"/>
            </a:xfrm>
          </p:grpSpPr>
          <p:sp>
            <p:nvSpPr>
              <p:cNvPr id="147" name="Rectangle 180"/>
              <p:cNvSpPr>
                <a:spLocks noChangeArrowheads="1"/>
              </p:cNvSpPr>
              <p:nvPr/>
            </p:nvSpPr>
            <p:spPr bwMode="auto">
              <a:xfrm>
                <a:off x="1962" y="2075"/>
                <a:ext cx="177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" name="Rectangle 181"/>
              <p:cNvSpPr>
                <a:spLocks noChangeArrowheads="1"/>
              </p:cNvSpPr>
              <p:nvPr/>
            </p:nvSpPr>
            <p:spPr bwMode="auto">
              <a:xfrm>
                <a:off x="1965" y="2058"/>
                <a:ext cx="187" cy="184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400">
                    <a:latin typeface="Arial" pitchFamily="34" charset="0"/>
                  </a:rPr>
                  <a:t>H</a:t>
                </a:r>
                <a:r>
                  <a:rPr lang="en-US" sz="1800" baseline="-25000">
                    <a:latin typeface="Arial" pitchFamily="34" charset="0"/>
                  </a:rPr>
                  <a:t>t</a:t>
                </a:r>
              </a:p>
            </p:txBody>
          </p:sp>
        </p:grpSp>
        <p:grpSp>
          <p:nvGrpSpPr>
            <p:cNvPr id="74" name="Group 182"/>
            <p:cNvGrpSpPr>
              <a:grpSpLocks/>
            </p:cNvGrpSpPr>
            <p:nvPr/>
          </p:nvGrpSpPr>
          <p:grpSpPr bwMode="auto">
            <a:xfrm>
              <a:off x="1992" y="2046"/>
              <a:ext cx="428" cy="190"/>
              <a:chOff x="780" y="1553"/>
              <a:chExt cx="428" cy="190"/>
            </a:xfrm>
          </p:grpSpPr>
          <p:sp>
            <p:nvSpPr>
              <p:cNvPr id="145" name="Rectangle 183"/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" name="Rectangle 184"/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400">
                    <a:latin typeface="Arial" pitchFamily="34" charset="0"/>
                  </a:rPr>
                  <a:t>M</a:t>
                </a:r>
                <a:endParaRPr lang="en-US" sz="1400"/>
              </a:p>
            </p:txBody>
          </p:sp>
        </p:grpSp>
      </p:grpSp>
      <p:grpSp>
        <p:nvGrpSpPr>
          <p:cNvPr id="77" name="Group 187"/>
          <p:cNvGrpSpPr>
            <a:grpSpLocks/>
          </p:cNvGrpSpPr>
          <p:nvPr/>
        </p:nvGrpSpPr>
        <p:grpSpPr bwMode="auto">
          <a:xfrm>
            <a:off x="1404937" y="2036763"/>
            <a:ext cx="301625" cy="292100"/>
            <a:chOff x="1962" y="2058"/>
            <a:chExt cx="190" cy="184"/>
          </a:xfrm>
        </p:grpSpPr>
        <p:sp>
          <p:nvSpPr>
            <p:cNvPr id="150" name="Rectangle 188"/>
            <p:cNvSpPr>
              <a:spLocks noChangeArrowheads="1"/>
            </p:cNvSpPr>
            <p:nvPr/>
          </p:nvSpPr>
          <p:spPr bwMode="auto">
            <a:xfrm>
              <a:off x="1962" y="2075"/>
              <a:ext cx="177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Rectangle 189"/>
            <p:cNvSpPr>
              <a:spLocks noChangeArrowheads="1"/>
            </p:cNvSpPr>
            <p:nvPr/>
          </p:nvSpPr>
          <p:spPr bwMode="auto">
            <a:xfrm>
              <a:off x="1965" y="2058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Arial" pitchFamily="34" charset="0"/>
                </a:rPr>
                <a:t>H</a:t>
              </a:r>
              <a:r>
                <a:rPr lang="en-US" sz="1800" baseline="-25000">
                  <a:latin typeface="Arial" pitchFamily="34" charset="0"/>
                </a:rPr>
                <a:t>n</a:t>
              </a:r>
            </a:p>
          </p:txBody>
        </p:sp>
      </p:grpSp>
      <p:sp>
        <p:nvSpPr>
          <p:cNvPr id="152" name="Text Box 7"/>
          <p:cNvSpPr txBox="1">
            <a:spLocks noChangeArrowheads="1"/>
          </p:cNvSpPr>
          <p:nvPr/>
        </p:nvSpPr>
        <p:spPr bwMode="auto">
          <a:xfrm>
            <a:off x="327025" y="2316163"/>
            <a:ext cx="71045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0000"/>
                </a:solidFill>
                <a:latin typeface="Arial" pitchFamily="34" charset="0"/>
              </a:rPr>
              <a:t>frame</a:t>
            </a:r>
            <a:endParaRPr lang="en-US" sz="1600">
              <a:solidFill>
                <a:schemeClr val="accent2"/>
              </a:solidFill>
              <a:latin typeface="Arial" pitchFamily="34" charset="0"/>
            </a:endParaRPr>
          </a:p>
        </p:txBody>
      </p:sp>
      <p:sp>
        <p:nvSpPr>
          <p:cNvPr id="142" name="Slide Number Placeholder 1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43" name="Footer Placeholder 1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0.0037 L -4.72222E-6 0.0458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0.00926 L -3.05556E-6 0.04792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2.22222E-6 L -3.05556E-6 0.04213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4.81481E-6 L 3.05556E-6 0.13889 L 0.40295 0.13889 L 0.40295 0.09885 L 0.57152 0.10093 L 0.57152 0.57709 L 0.66371 0.50857 L 0.66371 0.42848 " pathEditMode="relative" rAng="0" ptsTypes="AAAAAAAA">
                                      <p:cBhvr>
                                        <p:cTn id="61" dur="3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2" y="2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00046 L 0.00156 -0.04815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-2.25434E-6 L 1.11111E-6 0.03931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1.56069E-6 C -0.00052 0.03422 -0.00156 0.06844 -0.00156 0.10266 C -0.00156 0.10566 1.94444E-6 0.10821 1.94444E-6 0.11121 C 1.94444E-6 0.11884 -0.00347 0.12786 1.94444E-6 0.11792 L -0.16875 0.17896 L -0.43281 0.18335 L -0.43438 0.13757 " pathEditMode="relative" ptsTypes="fffAAAA">
                                      <p:cBhvr>
                                        <p:cTn id="91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3437 0.13758 L -0.43802 0.10428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-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1 0.00624 L 0.00086 -0.04301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-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000"/>
                            </p:stCondLst>
                            <p:childTnLst>
                              <p:par>
                                <p:cTn id="10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302 0.00671 L -0.01302 -0.05318 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8" grpId="1"/>
      <p:bldP spid="42" grpId="0"/>
      <p:bldP spid="42" grpId="1"/>
      <p:bldP spid="138" grpId="0"/>
      <p:bldP spid="152" grpId="0"/>
      <p:bldP spid="152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Rdt3.0 – Hiệu quả - 6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143000"/>
            <a:ext cx="8382000" cy="1133475"/>
          </a:xfrm>
        </p:spPr>
        <p:txBody>
          <a:bodyPr/>
          <a:lstStyle/>
          <a:p>
            <a:pPr eaLnBrk="1" hangingPunct="1"/>
            <a:r>
              <a:rPr lang="en-US" sz="2400" smtClean="0"/>
              <a:t>Rdt3.0 làm việc, nhưng không hiệu quả</a:t>
            </a:r>
          </a:p>
          <a:p>
            <a:pPr eaLnBrk="1" hangingPunct="1"/>
            <a:r>
              <a:rPr lang="en-US" sz="2400" smtClean="0"/>
              <a:t>Vd:băng thông 1Gbps, 15ms end2end delay, gói tin 8Kb </a:t>
            </a:r>
          </a:p>
          <a:p>
            <a:pPr eaLnBrk="1" hangingPunct="1"/>
            <a:endParaRPr lang="en-US" sz="2400" smtClean="0"/>
          </a:p>
        </p:txBody>
      </p:sp>
      <p:pic>
        <p:nvPicPr>
          <p:cNvPr id="80900" name="Picture 4" descr="4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981325"/>
            <a:ext cx="7772400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457200" y="4800600"/>
            <a:ext cx="83058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 err="1">
                <a:latin typeface="Arial" pitchFamily="34" charset="0"/>
              </a:rPr>
              <a:t>U</a:t>
            </a:r>
            <a:r>
              <a:rPr lang="en-US" b="1" baseline="-25000" dirty="0" err="1">
                <a:latin typeface="Arial" pitchFamily="34" charset="0"/>
              </a:rPr>
              <a:t>sender</a:t>
            </a:r>
            <a:r>
              <a:rPr lang="en-US" dirty="0">
                <a:latin typeface="Arial" pitchFamily="34" charset="0"/>
              </a:rPr>
              <a:t> </a:t>
            </a:r>
            <a:r>
              <a:rPr lang="en-US" sz="2400" dirty="0">
                <a:latin typeface="Arial" pitchFamily="34" charset="0"/>
              </a:rPr>
              <a:t>: </a:t>
            </a:r>
            <a:r>
              <a:rPr lang="en-US" sz="2400" dirty="0" err="1">
                <a:latin typeface="Arial" pitchFamily="34" charset="0"/>
              </a:rPr>
              <a:t>tỉ</a:t>
            </a:r>
            <a:r>
              <a:rPr lang="en-US" sz="2400" dirty="0">
                <a:latin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</a:rPr>
              <a:t>lệ</a:t>
            </a:r>
            <a:r>
              <a:rPr lang="en-US" sz="2400" dirty="0">
                <a:latin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</a:rPr>
              <a:t>thời</a:t>
            </a:r>
            <a:r>
              <a:rPr lang="en-US" sz="2400" dirty="0">
                <a:latin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</a:rPr>
              <a:t>gian</a:t>
            </a:r>
            <a:r>
              <a:rPr lang="en-US" sz="2400" dirty="0">
                <a:latin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</a:rPr>
              <a:t>bên</a:t>
            </a:r>
            <a:r>
              <a:rPr lang="en-US" sz="2400" dirty="0">
                <a:latin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</a:rPr>
              <a:t>gửi</a:t>
            </a:r>
            <a:r>
              <a:rPr lang="en-US" sz="2400" dirty="0">
                <a:latin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</a:rPr>
              <a:t>gửi</a:t>
            </a:r>
            <a:r>
              <a:rPr lang="en-US" sz="2400" dirty="0">
                <a:latin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</a:rPr>
              <a:t>gói</a:t>
            </a:r>
            <a:r>
              <a:rPr lang="en-US" sz="2400" dirty="0">
                <a:latin typeface="Arial" pitchFamily="34" charset="0"/>
              </a:rPr>
              <a:t> tin</a:t>
            </a:r>
            <a:endParaRPr lang="en-US" dirty="0">
              <a:latin typeface="Arial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 err="1">
                <a:latin typeface="Arial" pitchFamily="34" charset="0"/>
              </a:rPr>
              <a:t>Nghi</a:t>
            </a:r>
            <a:r>
              <a:rPr lang="en-US" sz="2400" dirty="0">
                <a:latin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</a:rPr>
              <a:t>thức</a:t>
            </a:r>
            <a:r>
              <a:rPr lang="en-US" sz="2400" dirty="0">
                <a:latin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</a:rPr>
              <a:t>đã</a:t>
            </a:r>
            <a:r>
              <a:rPr lang="en-US" sz="2400" dirty="0">
                <a:latin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</a:rPr>
              <a:t>hạn</a:t>
            </a:r>
            <a:r>
              <a:rPr lang="en-US" sz="2400" dirty="0">
                <a:latin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</a:rPr>
              <a:t>chế</a:t>
            </a:r>
            <a:r>
              <a:rPr lang="en-US" sz="2400" dirty="0">
                <a:latin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</a:rPr>
              <a:t>việc</a:t>
            </a:r>
            <a:r>
              <a:rPr lang="en-US" sz="2400" dirty="0">
                <a:latin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</a:rPr>
              <a:t>sử</a:t>
            </a:r>
            <a:r>
              <a:rPr lang="en-US" sz="2400" dirty="0">
                <a:latin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</a:rPr>
              <a:t>dụng</a:t>
            </a:r>
            <a:r>
              <a:rPr lang="en-US" sz="2400" dirty="0">
                <a:latin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</a:rPr>
              <a:t>tài</a:t>
            </a:r>
            <a:r>
              <a:rPr lang="en-US" sz="2400" dirty="0">
                <a:latin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</a:rPr>
              <a:t>nguyên</a:t>
            </a:r>
            <a:r>
              <a:rPr lang="en-US" sz="2400" dirty="0">
                <a:latin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</a:rPr>
              <a:t>mạng</a:t>
            </a:r>
            <a:endParaRPr lang="en-US" sz="2400" dirty="0">
              <a:latin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0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09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Nghi thức pipeline - 1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143000"/>
            <a:ext cx="8382000" cy="20542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Pipelining: </a:t>
            </a:r>
            <a:r>
              <a:rPr lang="en-US" sz="2400" dirty="0" err="1" smtClean="0"/>
              <a:t>bên</a:t>
            </a:r>
            <a:r>
              <a:rPr lang="en-US" sz="2400" dirty="0" smtClean="0"/>
              <a:t> </a:t>
            </a:r>
            <a:r>
              <a:rPr lang="en-US" sz="2400" dirty="0" err="1" smtClean="0"/>
              <a:t>gửi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phép</a:t>
            </a:r>
            <a:r>
              <a:rPr lang="en-US" sz="2400" dirty="0" smtClean="0"/>
              <a:t> </a:t>
            </a:r>
            <a:r>
              <a:rPr lang="en-US" sz="2400" dirty="0" err="1" smtClean="0"/>
              <a:t>gửi</a:t>
            </a:r>
            <a:r>
              <a:rPr lang="en-US" sz="2400" dirty="0" smtClean="0"/>
              <a:t> </a:t>
            </a:r>
            <a:r>
              <a:rPr lang="en-US" sz="2400" dirty="0" err="1" smtClean="0"/>
              <a:t>nhiều</a:t>
            </a:r>
            <a:r>
              <a:rPr lang="en-US" sz="2400" dirty="0" smtClean="0"/>
              <a:t> </a:t>
            </a:r>
            <a:r>
              <a:rPr lang="en-US" sz="2400" dirty="0" err="1" smtClean="0"/>
              <a:t>gói</a:t>
            </a:r>
            <a:r>
              <a:rPr lang="en-US" sz="2400" dirty="0" smtClean="0"/>
              <a:t> tin </a:t>
            </a:r>
            <a:r>
              <a:rPr lang="en-US" sz="2400" dirty="0" err="1" smtClean="0"/>
              <a:t>khi</a:t>
            </a:r>
            <a:r>
              <a:rPr lang="en-US" sz="2400" dirty="0" smtClean="0"/>
              <a:t> </a:t>
            </a:r>
            <a:r>
              <a:rPr lang="en-US" sz="2400" dirty="0" err="1" smtClean="0"/>
              <a:t>chưa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báo</a:t>
            </a:r>
            <a:r>
              <a:rPr lang="en-US" sz="2400" dirty="0" smtClean="0"/>
              <a:t> </a:t>
            </a:r>
            <a:r>
              <a:rPr lang="en-US" sz="2400" dirty="0" err="1" smtClean="0"/>
              <a:t>nhận</a:t>
            </a:r>
            <a:r>
              <a:rPr lang="en-US" sz="2400" dirty="0" smtClean="0"/>
              <a:t> (ACK)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err="1" smtClean="0"/>
              <a:t>Gói</a:t>
            </a:r>
            <a:r>
              <a:rPr lang="en-US" sz="2000" dirty="0" smtClean="0"/>
              <a:t> tin: </a:t>
            </a:r>
            <a:r>
              <a:rPr lang="en-US" sz="2000" dirty="0" err="1" smtClean="0"/>
              <a:t>sắp</a:t>
            </a:r>
            <a:r>
              <a:rPr lang="en-US" sz="2000" dirty="0" smtClean="0"/>
              <a:t> </a:t>
            </a:r>
            <a:r>
              <a:rPr lang="en-US" sz="2000" dirty="0" err="1" smtClean="0"/>
              <a:t>theo</a:t>
            </a:r>
            <a:r>
              <a:rPr lang="en-US" sz="2000" dirty="0" smtClean="0"/>
              <a:t> </a:t>
            </a:r>
            <a:r>
              <a:rPr lang="en-US" sz="2000" dirty="0" err="1" smtClean="0"/>
              <a:t>thứ</a:t>
            </a:r>
            <a:r>
              <a:rPr lang="en-US" sz="2000" dirty="0" smtClean="0"/>
              <a:t> </a:t>
            </a:r>
            <a:r>
              <a:rPr lang="en-US" sz="2000" dirty="0" err="1" smtClean="0"/>
              <a:t>tự</a:t>
            </a:r>
            <a:r>
              <a:rPr lang="en-US" sz="2000" dirty="0" smtClean="0"/>
              <a:t> </a:t>
            </a:r>
            <a:r>
              <a:rPr lang="en-US" sz="2000" dirty="0" err="1" smtClean="0"/>
              <a:t>tăng</a:t>
            </a:r>
            <a:r>
              <a:rPr lang="en-US" sz="2000" dirty="0" smtClean="0"/>
              <a:t> </a:t>
            </a:r>
            <a:r>
              <a:rPr lang="en-US" sz="2000" dirty="0" err="1" smtClean="0"/>
              <a:t>dần</a:t>
            </a:r>
            <a:endParaRPr lang="en-US" sz="20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dirty="0" err="1" smtClean="0"/>
              <a:t>Dùng</a:t>
            </a:r>
            <a:r>
              <a:rPr lang="en-US" sz="2000" dirty="0" smtClean="0"/>
              <a:t> </a:t>
            </a:r>
            <a:r>
              <a:rPr lang="en-US" sz="2000" dirty="0" err="1" smtClean="0"/>
              <a:t>bộ</a:t>
            </a:r>
            <a:r>
              <a:rPr lang="en-US" sz="2000" dirty="0" smtClean="0"/>
              <a:t> </a:t>
            </a:r>
            <a:r>
              <a:rPr lang="en-US" sz="2000" dirty="0" err="1" smtClean="0"/>
              <a:t>đệm</a:t>
            </a:r>
            <a:r>
              <a:rPr lang="en-US" sz="2000" dirty="0" smtClean="0"/>
              <a:t> ở </a:t>
            </a:r>
            <a:r>
              <a:rPr lang="en-US" sz="2000" dirty="0" err="1" smtClean="0"/>
              <a:t>bên</a:t>
            </a:r>
            <a:r>
              <a:rPr lang="en-US" sz="2000" dirty="0" smtClean="0"/>
              <a:t> </a:t>
            </a:r>
            <a:r>
              <a:rPr lang="en-US" sz="2000" dirty="0" err="1" smtClean="0"/>
              <a:t>gửi</a:t>
            </a:r>
            <a:r>
              <a:rPr lang="en-US" sz="2000" dirty="0" smtClean="0"/>
              <a:t> </a:t>
            </a:r>
            <a:r>
              <a:rPr lang="en-US" sz="2000" dirty="0" err="1" smtClean="0"/>
              <a:t>hoặc</a:t>
            </a:r>
            <a:r>
              <a:rPr lang="en-US" sz="2000" dirty="0" smtClean="0"/>
              <a:t>/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bên</a:t>
            </a:r>
            <a:r>
              <a:rPr lang="en-US" sz="2000" dirty="0" smtClean="0"/>
              <a:t> </a:t>
            </a:r>
            <a:r>
              <a:rPr lang="en-US" sz="2000" dirty="0" err="1" smtClean="0"/>
              <a:t>nhận</a:t>
            </a:r>
            <a:r>
              <a:rPr lang="en-US" sz="2000" dirty="0" smtClean="0"/>
              <a:t>: “Sliding window”</a:t>
            </a: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533400" y="5486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 err="1">
                <a:latin typeface="Arial" pitchFamily="34" charset="0"/>
              </a:rPr>
              <a:t>Có</a:t>
            </a:r>
            <a:r>
              <a:rPr lang="en-US" sz="2400" dirty="0">
                <a:latin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</a:rPr>
              <a:t>hai</a:t>
            </a:r>
            <a:r>
              <a:rPr lang="en-US" sz="2400" dirty="0">
                <a:latin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</a:rPr>
              <a:t>giải</a:t>
            </a:r>
            <a:r>
              <a:rPr lang="en-US" sz="2400" dirty="0">
                <a:latin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</a:rPr>
              <a:t>pháp</a:t>
            </a:r>
            <a:r>
              <a:rPr lang="en-US" sz="2400" dirty="0">
                <a:latin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</a:rPr>
              <a:t>chính</a:t>
            </a:r>
            <a:r>
              <a:rPr lang="en-US" sz="2400" dirty="0">
                <a:latin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</a:rPr>
              <a:t>của</a:t>
            </a:r>
            <a:r>
              <a:rPr lang="en-US" sz="2400" dirty="0">
                <a:latin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</a:rPr>
              <a:t>nghi</a:t>
            </a:r>
            <a:r>
              <a:rPr lang="en-US" sz="2400" dirty="0">
                <a:latin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</a:rPr>
              <a:t>thức</a:t>
            </a:r>
            <a:r>
              <a:rPr lang="en-US" sz="2400" dirty="0">
                <a:latin typeface="Arial" pitchFamily="34" charset="0"/>
              </a:rPr>
              <a:t> pipeline: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Arial" pitchFamily="34" charset="0"/>
              </a:rPr>
              <a:t>go-Back-N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 err="1">
                <a:latin typeface="Arial" pitchFamily="34" charset="0"/>
              </a:rPr>
              <a:t>gửi</a:t>
            </a:r>
            <a:r>
              <a:rPr lang="en-US" sz="2000" dirty="0">
                <a:latin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</a:rPr>
              <a:t>lại</a:t>
            </a:r>
            <a:r>
              <a:rPr lang="en-US" sz="2000" dirty="0">
                <a:latin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</a:rPr>
              <a:t>có</a:t>
            </a:r>
            <a:r>
              <a:rPr lang="en-US" sz="2000" dirty="0">
                <a:latin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</a:rPr>
              <a:t>chọn</a:t>
            </a:r>
            <a:r>
              <a:rPr lang="en-US" sz="2000" dirty="0">
                <a:latin typeface="Arial" pitchFamily="34" charset="0"/>
              </a:rPr>
              <a:t>.</a:t>
            </a:r>
          </a:p>
        </p:txBody>
      </p:sp>
      <p:pic>
        <p:nvPicPr>
          <p:cNvPr id="81925" name="Picture 5" descr="4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00200" y="2895600"/>
            <a:ext cx="571500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1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1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81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Nghi thức pipeline - 2</a:t>
            </a:r>
          </a:p>
        </p:txBody>
      </p:sp>
      <p:pic>
        <p:nvPicPr>
          <p:cNvPr id="82947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30288" y="1628775"/>
            <a:ext cx="7085012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948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28800" y="5410200"/>
            <a:ext cx="549592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949" name="AutoShape 5"/>
          <p:cNvSpPr>
            <a:spLocks noChangeArrowheads="1"/>
          </p:cNvSpPr>
          <p:nvPr/>
        </p:nvSpPr>
        <p:spPr bwMode="auto">
          <a:xfrm>
            <a:off x="4876800" y="3810000"/>
            <a:ext cx="3581400" cy="2133600"/>
          </a:xfrm>
          <a:prstGeom prst="irregularSeal1">
            <a:avLst/>
          </a:prstGeom>
          <a:gradFill rotWithShape="1">
            <a:gsLst>
              <a:gs pos="0">
                <a:srgbClr val="766A48"/>
              </a:gs>
              <a:gs pos="50000">
                <a:srgbClr val="FFE59B"/>
              </a:gs>
              <a:gs pos="100000">
                <a:srgbClr val="766A48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solidFill>
                  <a:srgbClr val="FF3300"/>
                </a:solidFill>
                <a:latin typeface="Arial" pitchFamily="34" charset="0"/>
              </a:rPr>
              <a:t>Tăng hiệu quả sử </a:t>
            </a:r>
          </a:p>
          <a:p>
            <a:pPr algn="ctr" eaLnBrk="0" hangingPunct="0"/>
            <a:r>
              <a:rPr lang="en-US" b="1">
                <a:solidFill>
                  <a:srgbClr val="FF3300"/>
                </a:solidFill>
                <a:latin typeface="Arial" pitchFamily="34" charset="0"/>
              </a:rPr>
              <a:t>dụng lên 3 lần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2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Go-Back-N – 1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371600"/>
            <a:ext cx="8229600" cy="1981200"/>
          </a:xfrm>
        </p:spPr>
        <p:txBody>
          <a:bodyPr/>
          <a:lstStyle/>
          <a:p>
            <a:pPr eaLnBrk="1" hangingPunct="1"/>
            <a:r>
              <a:rPr lang="en-US" sz="2800" dirty="0" err="1" smtClean="0"/>
              <a:t>Số</a:t>
            </a:r>
            <a:r>
              <a:rPr lang="en-US" sz="2800" dirty="0" smtClean="0"/>
              <a:t> </a:t>
            </a:r>
            <a:r>
              <a:rPr lang="en-US" sz="2800" dirty="0" err="1" smtClean="0"/>
              <a:t>thứ</a:t>
            </a:r>
            <a:r>
              <a:rPr lang="en-US" sz="2800" dirty="0" smtClean="0"/>
              <a:t> </a:t>
            </a:r>
            <a:r>
              <a:rPr lang="en-US" sz="2800" dirty="0" err="1" smtClean="0"/>
              <a:t>tự</a:t>
            </a:r>
            <a:r>
              <a:rPr lang="en-US" sz="2800" dirty="0" smtClean="0"/>
              <a:t>:  k-bit</a:t>
            </a:r>
          </a:p>
          <a:p>
            <a:pPr eaLnBrk="1" hangingPunct="1"/>
            <a:r>
              <a:rPr lang="en-US" sz="2800" dirty="0" smtClean="0"/>
              <a:t>“window” = N </a:t>
            </a:r>
            <a:r>
              <a:rPr lang="en-US" sz="2800" dirty="0" smtClean="0">
                <a:sym typeface="Wingdings" pitchFamily="2" charset="2"/>
              </a:rPr>
              <a:t></a:t>
            </a:r>
            <a:r>
              <a:rPr lang="en-US" sz="2800" dirty="0" smtClean="0"/>
              <a:t> </a:t>
            </a:r>
            <a:r>
              <a:rPr lang="en-US" sz="2800" dirty="0" err="1" smtClean="0"/>
              <a:t>số</a:t>
            </a:r>
            <a:r>
              <a:rPr lang="en-US" sz="2800" dirty="0" smtClean="0"/>
              <a:t> </a:t>
            </a:r>
            <a:r>
              <a:rPr lang="en-US" sz="2800" dirty="0" err="1" smtClean="0"/>
              <a:t>gói</a:t>
            </a:r>
            <a:r>
              <a:rPr lang="en-US" sz="2800" dirty="0" smtClean="0"/>
              <a:t> tin </a:t>
            </a:r>
            <a:r>
              <a:rPr lang="en-US" sz="2800" dirty="0" err="1" smtClean="0"/>
              <a:t>được</a:t>
            </a:r>
            <a:r>
              <a:rPr lang="en-US" sz="2800" dirty="0" smtClean="0"/>
              <a:t> </a:t>
            </a:r>
            <a:r>
              <a:rPr lang="en-US" sz="2800" dirty="0" err="1" smtClean="0"/>
              <a:t>gởi</a:t>
            </a:r>
            <a:r>
              <a:rPr lang="en-US" sz="2800" dirty="0" smtClean="0"/>
              <a:t> </a:t>
            </a:r>
            <a:r>
              <a:rPr lang="en-US" sz="2800" dirty="0" err="1" smtClean="0"/>
              <a:t>liên</a:t>
            </a:r>
            <a:r>
              <a:rPr lang="en-US" sz="2800" dirty="0" smtClean="0"/>
              <a:t> </a:t>
            </a:r>
            <a:r>
              <a:rPr lang="en-US" sz="2800" dirty="0" err="1" smtClean="0"/>
              <a:t>tục</a:t>
            </a:r>
            <a:r>
              <a:rPr lang="en-US" sz="2800" dirty="0" smtClean="0"/>
              <a:t> </a:t>
            </a:r>
            <a:r>
              <a:rPr lang="en-US" sz="2800" dirty="0" err="1" smtClean="0"/>
              <a:t>không</a:t>
            </a:r>
            <a:r>
              <a:rPr lang="en-US" sz="2800" dirty="0" smtClean="0"/>
              <a:t> ACK </a:t>
            </a:r>
          </a:p>
          <a:p>
            <a:pPr eaLnBrk="1" hangingPunct="1">
              <a:buFontTx/>
              <a:buNone/>
            </a:pPr>
            <a:r>
              <a:rPr lang="en-US" sz="2800" dirty="0" smtClean="0"/>
              <a:t> </a:t>
            </a:r>
          </a:p>
        </p:txBody>
      </p:sp>
      <p:pic>
        <p:nvPicPr>
          <p:cNvPr id="83972" name="Picture 4" descr="48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175" y="2895600"/>
            <a:ext cx="7896225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3973" name="Rectangle 5"/>
          <p:cNvSpPr>
            <a:spLocks noChangeArrowheads="1"/>
          </p:cNvSpPr>
          <p:nvPr/>
        </p:nvSpPr>
        <p:spPr bwMode="auto">
          <a:xfrm>
            <a:off x="609600" y="4648200"/>
            <a:ext cx="8229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latin typeface="Arial" pitchFamily="34" charset="0"/>
              </a:rPr>
              <a:t>ACK(</a:t>
            </a:r>
            <a:r>
              <a:rPr lang="en-US" sz="2400" dirty="0" err="1" smtClean="0">
                <a:latin typeface="Arial" pitchFamily="34" charset="0"/>
              </a:rPr>
              <a:t>seq</a:t>
            </a:r>
            <a:r>
              <a:rPr lang="en-US" sz="2400" dirty="0" smtClean="0">
                <a:latin typeface="Arial" pitchFamily="34" charset="0"/>
              </a:rPr>
              <a:t>#): </a:t>
            </a:r>
            <a:r>
              <a:rPr lang="en-US" sz="2400" dirty="0" err="1" smtClean="0">
                <a:latin typeface="Arial" pitchFamily="34" charset="0"/>
              </a:rPr>
              <a:t>nhận</a:t>
            </a:r>
            <a:r>
              <a:rPr lang="en-US" sz="2400" dirty="0" smtClean="0">
                <a:latin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</a:rPr>
              <a:t>đúng</a:t>
            </a:r>
            <a:r>
              <a:rPr lang="en-US" sz="2400" dirty="0" smtClean="0">
                <a:latin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</a:rPr>
              <a:t>đến</a:t>
            </a:r>
            <a:r>
              <a:rPr lang="en-US" sz="2400" dirty="0" smtClean="0">
                <a:latin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</a:rPr>
              <a:t>seq</a:t>
            </a:r>
            <a:r>
              <a:rPr lang="en-US" sz="2400" dirty="0" smtClean="0">
                <a:latin typeface="Arial" pitchFamily="34" charset="0"/>
              </a:rPr>
              <a:t># </a:t>
            </a:r>
            <a:endParaRPr lang="en-US" sz="2400" dirty="0">
              <a:latin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3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Go-Back-N: bên nhận - 2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400" dirty="0" err="1" smtClean="0"/>
              <a:t>Bên</a:t>
            </a:r>
            <a:r>
              <a:rPr lang="en-US" sz="2400" dirty="0" smtClean="0"/>
              <a:t> </a:t>
            </a:r>
            <a:r>
              <a:rPr lang="en-US" sz="2400" dirty="0" err="1" smtClean="0"/>
              <a:t>gởi</a:t>
            </a:r>
            <a:r>
              <a:rPr lang="en-US" sz="2400" dirty="0" smtClean="0"/>
              <a:t>:</a:t>
            </a:r>
          </a:p>
          <a:p>
            <a:pPr lvl="1"/>
            <a:r>
              <a:rPr lang="en-US" sz="2000" dirty="0" err="1" smtClean="0">
                <a:latin typeface="Arial" pitchFamily="34" charset="0"/>
              </a:rPr>
              <a:t>Sử</a:t>
            </a:r>
            <a:r>
              <a:rPr lang="en-US" sz="2000" dirty="0" smtClean="0">
                <a:latin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</a:rPr>
              <a:t>dụng</a:t>
            </a:r>
            <a:r>
              <a:rPr lang="en-US" sz="2000" dirty="0" smtClean="0">
                <a:latin typeface="Arial" pitchFamily="34" charset="0"/>
              </a:rPr>
              <a:t> buffer (“window”) </a:t>
            </a:r>
            <a:r>
              <a:rPr lang="en-US" sz="2000" dirty="0" err="1" smtClean="0">
                <a:latin typeface="Arial" pitchFamily="34" charset="0"/>
              </a:rPr>
              <a:t>để</a:t>
            </a:r>
            <a:r>
              <a:rPr lang="en-US" sz="2000" dirty="0" smtClean="0">
                <a:latin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</a:rPr>
              <a:t>lưu</a:t>
            </a:r>
            <a:r>
              <a:rPr lang="en-US" sz="2000" dirty="0" smtClean="0">
                <a:latin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</a:rPr>
              <a:t>các</a:t>
            </a:r>
            <a:r>
              <a:rPr lang="en-US" sz="2000" dirty="0" smtClean="0">
                <a:latin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</a:rPr>
              <a:t>gói</a:t>
            </a:r>
            <a:r>
              <a:rPr lang="en-US" sz="2000" dirty="0" smtClean="0">
                <a:latin typeface="Arial" pitchFamily="34" charset="0"/>
              </a:rPr>
              <a:t> tin </a:t>
            </a:r>
            <a:r>
              <a:rPr lang="en-US" sz="2000" dirty="0" err="1" smtClean="0">
                <a:latin typeface="Arial" pitchFamily="34" charset="0"/>
              </a:rPr>
              <a:t>đã</a:t>
            </a:r>
            <a:r>
              <a:rPr lang="en-US" sz="2000" dirty="0" smtClean="0">
                <a:latin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</a:rPr>
              <a:t>gởi</a:t>
            </a:r>
            <a:r>
              <a:rPr lang="en-US" sz="2000" dirty="0" smtClean="0">
                <a:latin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</a:rPr>
              <a:t>nhưng</a:t>
            </a:r>
            <a:r>
              <a:rPr lang="en-US" sz="2000" dirty="0" smtClean="0">
                <a:latin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</a:rPr>
              <a:t>chưa</a:t>
            </a:r>
            <a:r>
              <a:rPr lang="en-US" sz="2000" dirty="0" smtClean="0">
                <a:latin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</a:rPr>
              <a:t>nhận</a:t>
            </a:r>
            <a:r>
              <a:rPr lang="en-US" sz="2000" dirty="0" smtClean="0">
                <a:latin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</a:rPr>
              <a:t>được</a:t>
            </a:r>
            <a:r>
              <a:rPr lang="en-US" sz="2000" dirty="0" smtClean="0">
                <a:latin typeface="Arial" pitchFamily="34" charset="0"/>
              </a:rPr>
              <a:t> ACK</a:t>
            </a:r>
          </a:p>
          <a:p>
            <a:pPr lvl="1"/>
            <a:r>
              <a:rPr lang="en-US" sz="2000" dirty="0" err="1" smtClean="0">
                <a:latin typeface="Arial" pitchFamily="34" charset="0"/>
              </a:rPr>
              <a:t>Gởi</a:t>
            </a:r>
            <a:r>
              <a:rPr lang="en-US" sz="2000" dirty="0" smtClean="0">
                <a:latin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</a:rPr>
              <a:t>nếu</a:t>
            </a:r>
            <a:r>
              <a:rPr lang="en-US" sz="2000" dirty="0" smtClean="0">
                <a:latin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</a:rPr>
              <a:t>gói</a:t>
            </a:r>
            <a:r>
              <a:rPr lang="en-US" sz="2000" dirty="0" smtClean="0">
                <a:latin typeface="Arial" pitchFamily="34" charset="0"/>
              </a:rPr>
              <a:t> tin </a:t>
            </a:r>
            <a:r>
              <a:rPr lang="en-US" sz="2000" dirty="0" err="1" smtClean="0">
                <a:latin typeface="Arial" pitchFamily="34" charset="0"/>
              </a:rPr>
              <a:t>có</a:t>
            </a:r>
            <a:r>
              <a:rPr lang="en-US" sz="2000" dirty="0" smtClean="0">
                <a:latin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</a:rPr>
              <a:t>thể</a:t>
            </a:r>
            <a:r>
              <a:rPr lang="en-US" sz="2000" dirty="0" smtClean="0">
                <a:latin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</a:rPr>
              <a:t>đưa</a:t>
            </a:r>
            <a:r>
              <a:rPr lang="en-US" sz="2000" dirty="0" smtClean="0">
                <a:latin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</a:rPr>
              <a:t>vào</a:t>
            </a:r>
            <a:r>
              <a:rPr lang="en-US" sz="2000" dirty="0" smtClean="0">
                <a:latin typeface="Arial" pitchFamily="34" charset="0"/>
              </a:rPr>
              <a:t> “window”</a:t>
            </a:r>
          </a:p>
          <a:p>
            <a:pPr lvl="1"/>
            <a:r>
              <a:rPr lang="en-US" sz="2000" dirty="0" err="1" smtClean="0">
                <a:latin typeface="Arial" pitchFamily="34" charset="0"/>
              </a:rPr>
              <a:t>Thiết</a:t>
            </a:r>
            <a:r>
              <a:rPr lang="en-US" sz="2000" dirty="0" smtClean="0">
                <a:latin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</a:rPr>
              <a:t>lập</a:t>
            </a:r>
            <a:r>
              <a:rPr lang="en-US" sz="2000" dirty="0" smtClean="0">
                <a:latin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</a:rPr>
              <a:t>đồng</a:t>
            </a:r>
            <a:r>
              <a:rPr lang="en-US" sz="2000" dirty="0" smtClean="0">
                <a:latin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</a:rPr>
              <a:t>hồ</a:t>
            </a:r>
            <a:r>
              <a:rPr lang="en-US" sz="2000" dirty="0" smtClean="0">
                <a:latin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</a:rPr>
              <a:t>cho</a:t>
            </a:r>
            <a:r>
              <a:rPr lang="en-US" sz="2000" dirty="0" smtClean="0">
                <a:latin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</a:rPr>
              <a:t>gói</a:t>
            </a:r>
            <a:r>
              <a:rPr lang="en-US" sz="2000" dirty="0" smtClean="0">
                <a:latin typeface="Arial" pitchFamily="34" charset="0"/>
              </a:rPr>
              <a:t> tin </a:t>
            </a:r>
            <a:r>
              <a:rPr lang="en-US" sz="2000" dirty="0" err="1" smtClean="0">
                <a:latin typeface="Arial" pitchFamily="34" charset="0"/>
              </a:rPr>
              <a:t>cũ</a:t>
            </a:r>
            <a:r>
              <a:rPr lang="en-US" sz="2000" dirty="0" smtClean="0">
                <a:latin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</a:rPr>
              <a:t>nhất</a:t>
            </a:r>
            <a:r>
              <a:rPr lang="en-US" sz="2000" dirty="0" smtClean="0">
                <a:latin typeface="Arial" pitchFamily="34" charset="0"/>
              </a:rPr>
              <a:t> (</a:t>
            </a:r>
            <a:r>
              <a:rPr lang="en-US" sz="2000" dirty="0" err="1" smtClean="0">
                <a:latin typeface="Arial" pitchFamily="34" charset="0"/>
              </a:rPr>
              <a:t>gói</a:t>
            </a:r>
            <a:r>
              <a:rPr lang="en-US" sz="2000" dirty="0" smtClean="0">
                <a:latin typeface="Arial" pitchFamily="34" charset="0"/>
              </a:rPr>
              <a:t> tin ở </a:t>
            </a:r>
            <a:r>
              <a:rPr lang="en-US" sz="2000" dirty="0" err="1" smtClean="0">
                <a:latin typeface="Arial" pitchFamily="34" charset="0"/>
              </a:rPr>
              <a:t>đầu</a:t>
            </a:r>
            <a:r>
              <a:rPr lang="en-US" sz="2000" dirty="0" smtClean="0">
                <a:latin typeface="Arial" pitchFamily="34" charset="0"/>
              </a:rPr>
              <a:t> “window”)</a:t>
            </a:r>
          </a:p>
          <a:p>
            <a:pPr lvl="1"/>
            <a:r>
              <a:rPr lang="en-US" sz="2000" dirty="0" smtClean="0">
                <a:latin typeface="Arial" pitchFamily="34" charset="0"/>
              </a:rPr>
              <a:t>Timeout: </a:t>
            </a:r>
            <a:r>
              <a:rPr lang="en-US" sz="2000" dirty="0" err="1" smtClean="0">
                <a:latin typeface="Arial" pitchFamily="34" charset="0"/>
              </a:rPr>
              <a:t>gửi</a:t>
            </a:r>
            <a:r>
              <a:rPr lang="en-US" sz="2000" dirty="0" smtClean="0">
                <a:latin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</a:rPr>
              <a:t>lại</a:t>
            </a:r>
            <a:r>
              <a:rPr lang="en-US" sz="2000" dirty="0" smtClean="0">
                <a:latin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</a:rPr>
              <a:t>tất</a:t>
            </a:r>
            <a:r>
              <a:rPr lang="en-US" sz="2000" dirty="0" smtClean="0">
                <a:latin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</a:rPr>
              <a:t>cả</a:t>
            </a:r>
            <a:r>
              <a:rPr lang="en-US" sz="2000" dirty="0" smtClean="0">
                <a:latin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</a:rPr>
              <a:t>các</a:t>
            </a:r>
            <a:r>
              <a:rPr lang="en-US" sz="2000" dirty="0" smtClean="0">
                <a:latin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</a:rPr>
              <a:t>gói</a:t>
            </a:r>
            <a:r>
              <a:rPr lang="en-US" sz="2000" dirty="0" smtClean="0">
                <a:latin typeface="Arial" pitchFamily="34" charset="0"/>
              </a:rPr>
              <a:t> tin </a:t>
            </a:r>
            <a:r>
              <a:rPr lang="en-US" sz="2000" dirty="0" err="1" smtClean="0">
                <a:latin typeface="Arial" pitchFamily="34" charset="0"/>
              </a:rPr>
              <a:t>chưa</a:t>
            </a:r>
            <a:r>
              <a:rPr lang="en-US" sz="2000" dirty="0" smtClean="0">
                <a:latin typeface="Arial" pitchFamily="34" charset="0"/>
              </a:rPr>
              <a:t> ACK </a:t>
            </a:r>
            <a:r>
              <a:rPr lang="en-US" sz="2000" dirty="0" err="1" smtClean="0">
                <a:latin typeface="Arial" pitchFamily="34" charset="0"/>
              </a:rPr>
              <a:t>trong</a:t>
            </a:r>
            <a:r>
              <a:rPr lang="en-US" sz="2000" dirty="0" smtClean="0">
                <a:latin typeface="Arial" pitchFamily="34" charset="0"/>
              </a:rPr>
              <a:t> window</a:t>
            </a:r>
            <a:endParaRPr lang="en-US" sz="2100" dirty="0" smtClean="0"/>
          </a:p>
          <a:p>
            <a:pPr eaLnBrk="1" hangingPunct="1"/>
            <a:r>
              <a:rPr lang="en-US" sz="2400" dirty="0" err="1" smtClean="0"/>
              <a:t>Bên</a:t>
            </a:r>
            <a:r>
              <a:rPr lang="en-US" sz="2400" dirty="0" smtClean="0"/>
              <a:t> </a:t>
            </a:r>
            <a:r>
              <a:rPr lang="en-US" sz="2400" dirty="0" err="1" smtClean="0"/>
              <a:t>nhận</a:t>
            </a:r>
            <a:r>
              <a:rPr lang="en-US" sz="2400" dirty="0" smtClean="0"/>
              <a:t>:</a:t>
            </a:r>
          </a:p>
          <a:p>
            <a:pPr lvl="1"/>
            <a:r>
              <a:rPr lang="en-US" sz="2000" dirty="0" err="1" smtClean="0"/>
              <a:t>Chỉ</a:t>
            </a:r>
            <a:r>
              <a:rPr lang="en-US" sz="2000" dirty="0" smtClean="0"/>
              <a:t> </a:t>
            </a:r>
            <a:r>
              <a:rPr lang="en-US" sz="2000" dirty="0" err="1" smtClean="0"/>
              <a:t>gửi</a:t>
            </a:r>
            <a:r>
              <a:rPr lang="en-US" sz="2000" dirty="0" smtClean="0"/>
              <a:t> ACK </a:t>
            </a:r>
            <a:r>
              <a:rPr lang="en-US" sz="2000" dirty="0" err="1" smtClean="0"/>
              <a:t>cho</a:t>
            </a:r>
            <a:r>
              <a:rPr lang="en-US" sz="2000" dirty="0" smtClean="0"/>
              <a:t> </a:t>
            </a:r>
            <a:r>
              <a:rPr lang="en-US" sz="2000" dirty="0" err="1" smtClean="0"/>
              <a:t>gói</a:t>
            </a:r>
            <a:r>
              <a:rPr lang="en-US" sz="2000" dirty="0" smtClean="0"/>
              <a:t> tin </a:t>
            </a:r>
            <a:r>
              <a:rPr lang="en-US" sz="2000" dirty="0" err="1" smtClean="0"/>
              <a:t>đã</a:t>
            </a:r>
            <a:r>
              <a:rPr lang="en-US" sz="2000" dirty="0" smtClean="0"/>
              <a:t> </a:t>
            </a:r>
            <a:r>
              <a:rPr lang="en-US" sz="2000" dirty="0" err="1" smtClean="0"/>
              <a:t>nhận</a:t>
            </a:r>
            <a:r>
              <a:rPr lang="en-US" sz="2000" dirty="0" smtClean="0"/>
              <a:t> </a:t>
            </a:r>
            <a:r>
              <a:rPr lang="en-US" sz="2000" dirty="0" err="1" smtClean="0"/>
              <a:t>đúng</a:t>
            </a:r>
            <a:r>
              <a:rPr lang="en-US" sz="2000" dirty="0" smtClean="0"/>
              <a:t> </a:t>
            </a:r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r>
              <a:rPr lang="en-US" sz="2000" dirty="0" smtClean="0"/>
              <a:t> </a:t>
            </a:r>
            <a:r>
              <a:rPr lang="en-US" sz="2000" dirty="0" err="1" smtClean="0"/>
              <a:t>thứ</a:t>
            </a:r>
            <a:r>
              <a:rPr lang="en-US" sz="2000" dirty="0" smtClean="0"/>
              <a:t> </a:t>
            </a:r>
            <a:r>
              <a:rPr lang="en-US" sz="2000" dirty="0" err="1" smtClean="0"/>
              <a:t>tự</a:t>
            </a:r>
            <a:r>
              <a:rPr lang="en-US" sz="2000" dirty="0" smtClean="0"/>
              <a:t> </a:t>
            </a:r>
            <a:r>
              <a:rPr lang="en-US" sz="2000" dirty="0" err="1" smtClean="0"/>
              <a:t>cao</a:t>
            </a:r>
            <a:r>
              <a:rPr lang="en-US" sz="2000" dirty="0" smtClean="0"/>
              <a:t> </a:t>
            </a:r>
            <a:r>
              <a:rPr lang="en-US" sz="2000" dirty="0" err="1" smtClean="0"/>
              <a:t>nhất</a:t>
            </a:r>
            <a:endParaRPr lang="en-US" sz="2000" dirty="0" smtClean="0"/>
          </a:p>
          <a:p>
            <a:pPr lvl="2"/>
            <a:r>
              <a:rPr lang="en-US" sz="1700" dirty="0" err="1" smtClean="0"/>
              <a:t>Có</a:t>
            </a:r>
            <a:r>
              <a:rPr lang="en-US" sz="1700" dirty="0" smtClean="0"/>
              <a:t> </a:t>
            </a:r>
            <a:r>
              <a:rPr lang="en-US" sz="1700" dirty="0" err="1" smtClean="0"/>
              <a:t>thể</a:t>
            </a:r>
            <a:r>
              <a:rPr lang="en-US" sz="1700" dirty="0" smtClean="0"/>
              <a:t> </a:t>
            </a:r>
            <a:r>
              <a:rPr lang="en-US" sz="1700" dirty="0" err="1" smtClean="0"/>
              <a:t>phát</a:t>
            </a:r>
            <a:r>
              <a:rPr lang="en-US" sz="1700" dirty="0" smtClean="0"/>
              <a:t> </a:t>
            </a:r>
            <a:r>
              <a:rPr lang="en-US" sz="1700" dirty="0" err="1" smtClean="0"/>
              <a:t>sinh</a:t>
            </a:r>
            <a:r>
              <a:rPr lang="en-US" sz="1700" dirty="0" smtClean="0"/>
              <a:t> </a:t>
            </a:r>
            <a:r>
              <a:rPr lang="en-US" sz="1700" dirty="0" err="1" smtClean="0"/>
              <a:t>trùng</a:t>
            </a:r>
            <a:r>
              <a:rPr lang="en-US" sz="1700" dirty="0" smtClean="0"/>
              <a:t> ACK</a:t>
            </a:r>
          </a:p>
          <a:p>
            <a:pPr lvl="1" eaLnBrk="1" hangingPunct="1"/>
            <a:r>
              <a:rPr lang="en-US" sz="2000" dirty="0" err="1" smtClean="0"/>
              <a:t>Chỉ</a:t>
            </a:r>
            <a:r>
              <a:rPr lang="en-US" sz="2000" dirty="0" smtClean="0"/>
              <a:t> </a:t>
            </a:r>
            <a:r>
              <a:rPr lang="en-US" sz="2000" dirty="0" err="1" smtClean="0"/>
              <a:t>cần</a:t>
            </a:r>
            <a:r>
              <a:rPr lang="en-US" sz="2000" dirty="0" smtClean="0"/>
              <a:t> </a:t>
            </a:r>
            <a:r>
              <a:rPr lang="en-US" sz="2000" dirty="0" err="1" smtClean="0"/>
              <a:t>nhớ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r>
              <a:rPr lang="en-US" sz="2000" dirty="0" smtClean="0"/>
              <a:t> </a:t>
            </a:r>
            <a:r>
              <a:rPr lang="en-US" sz="2000" dirty="0" err="1" smtClean="0"/>
              <a:t>thứ</a:t>
            </a:r>
            <a:r>
              <a:rPr lang="en-US" sz="2000" dirty="0" smtClean="0"/>
              <a:t> </a:t>
            </a:r>
            <a:r>
              <a:rPr lang="en-US" sz="2000" dirty="0" err="1" smtClean="0"/>
              <a:t>tự</a:t>
            </a:r>
            <a:r>
              <a:rPr lang="en-US" sz="2000" dirty="0" smtClean="0"/>
              <a:t> </a:t>
            </a:r>
            <a:r>
              <a:rPr lang="en-US" sz="2000" dirty="0" err="1" smtClean="0"/>
              <a:t>đang</a:t>
            </a:r>
            <a:r>
              <a:rPr lang="en-US" sz="2000" dirty="0" smtClean="0"/>
              <a:t> </a:t>
            </a:r>
            <a:r>
              <a:rPr lang="en-US" sz="2000" dirty="0" err="1" smtClean="0"/>
              <a:t>đợi</a:t>
            </a:r>
            <a:endParaRPr lang="en-US" sz="2000" dirty="0" smtClean="0"/>
          </a:p>
          <a:p>
            <a:pPr lvl="1"/>
            <a:r>
              <a:rPr lang="en-US" sz="2000" dirty="0" err="1" smtClean="0"/>
              <a:t>Gói</a:t>
            </a:r>
            <a:r>
              <a:rPr lang="en-US" sz="2000" dirty="0" smtClean="0"/>
              <a:t> tin </a:t>
            </a:r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theo</a:t>
            </a:r>
            <a:r>
              <a:rPr lang="en-US" sz="2000" dirty="0" smtClean="0"/>
              <a:t> </a:t>
            </a:r>
            <a:r>
              <a:rPr lang="en-US" sz="2000" dirty="0" err="1" smtClean="0"/>
              <a:t>thứ</a:t>
            </a:r>
            <a:r>
              <a:rPr lang="en-US" sz="2000" dirty="0" smtClean="0"/>
              <a:t> </a:t>
            </a:r>
            <a:r>
              <a:rPr lang="en-US" sz="2000" dirty="0" err="1" smtClean="0"/>
              <a:t>tự</a:t>
            </a:r>
            <a:r>
              <a:rPr lang="en-US" sz="2000" dirty="0" smtClean="0"/>
              <a:t>:</a:t>
            </a:r>
          </a:p>
          <a:p>
            <a:pPr lvl="2"/>
            <a:r>
              <a:rPr lang="en-US" sz="1700" dirty="0" err="1" smtClean="0"/>
              <a:t>Loại</a:t>
            </a:r>
            <a:r>
              <a:rPr lang="en-US" sz="1700" dirty="0" smtClean="0"/>
              <a:t> </a:t>
            </a:r>
            <a:r>
              <a:rPr lang="en-US" sz="1700" dirty="0" err="1" smtClean="0"/>
              <a:t>bỏ</a:t>
            </a:r>
            <a:r>
              <a:rPr lang="en-US" sz="1700" dirty="0" smtClean="0"/>
              <a:t>: </a:t>
            </a:r>
            <a:r>
              <a:rPr lang="en-US" sz="1700" dirty="0" err="1" smtClean="0"/>
              <a:t>không</a:t>
            </a:r>
            <a:r>
              <a:rPr lang="en-US" sz="1700" dirty="0" smtClean="0"/>
              <a:t> </a:t>
            </a:r>
            <a:r>
              <a:rPr lang="en-US" sz="1700" dirty="0" err="1" smtClean="0"/>
              <a:t>có</a:t>
            </a:r>
            <a:r>
              <a:rPr lang="en-US" sz="1700" dirty="0" smtClean="0"/>
              <a:t> </a:t>
            </a:r>
            <a:r>
              <a:rPr lang="en-US" sz="1700" dirty="0" err="1" smtClean="0"/>
              <a:t>bộ</a:t>
            </a:r>
            <a:r>
              <a:rPr lang="en-US" sz="1700" dirty="0" smtClean="0"/>
              <a:t> </a:t>
            </a:r>
            <a:r>
              <a:rPr lang="en-US" sz="1700" dirty="0" err="1" smtClean="0"/>
              <a:t>đệm</a:t>
            </a:r>
            <a:endParaRPr lang="en-US" sz="1700" dirty="0" smtClean="0"/>
          </a:p>
          <a:p>
            <a:pPr lvl="2"/>
            <a:r>
              <a:rPr lang="en-US" sz="1700" dirty="0" err="1" smtClean="0"/>
              <a:t>Gửi</a:t>
            </a:r>
            <a:r>
              <a:rPr lang="en-US" sz="1700" dirty="0" smtClean="0"/>
              <a:t> </a:t>
            </a:r>
            <a:r>
              <a:rPr lang="en-US" sz="1700" dirty="0" err="1" smtClean="0"/>
              <a:t>lại</a:t>
            </a:r>
            <a:r>
              <a:rPr lang="en-US" sz="1700" dirty="0" smtClean="0"/>
              <a:t> ACK </a:t>
            </a:r>
            <a:r>
              <a:rPr lang="en-US" sz="1700" dirty="0" err="1" smtClean="0"/>
              <a:t>với</a:t>
            </a:r>
            <a:r>
              <a:rPr lang="en-US" sz="1700" dirty="0" smtClean="0"/>
              <a:t> </a:t>
            </a:r>
            <a:r>
              <a:rPr lang="en-US" sz="1700" dirty="0" err="1" smtClean="0"/>
              <a:t>số</a:t>
            </a:r>
            <a:r>
              <a:rPr lang="en-US" sz="1700" dirty="0" smtClean="0"/>
              <a:t> </a:t>
            </a:r>
            <a:r>
              <a:rPr lang="en-US" sz="1700" dirty="0" err="1" smtClean="0"/>
              <a:t>thứ</a:t>
            </a:r>
            <a:r>
              <a:rPr lang="en-US" sz="1700" dirty="0" smtClean="0"/>
              <a:t> </a:t>
            </a:r>
            <a:r>
              <a:rPr lang="en-US" sz="1700" dirty="0" err="1" smtClean="0"/>
              <a:t>tự</a:t>
            </a:r>
            <a:r>
              <a:rPr lang="en-US" sz="1700" dirty="0" smtClean="0"/>
              <a:t> </a:t>
            </a:r>
            <a:r>
              <a:rPr lang="en-US" sz="1700" dirty="0" err="1" smtClean="0"/>
              <a:t>lớn</a:t>
            </a:r>
            <a:r>
              <a:rPr lang="en-US" sz="1700" dirty="0" smtClean="0"/>
              <a:t> </a:t>
            </a:r>
            <a:r>
              <a:rPr lang="en-US" sz="1700" dirty="0" err="1" smtClean="0"/>
              <a:t>nhất</a:t>
            </a:r>
            <a:endParaRPr lang="en-US" sz="17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84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4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849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49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3200" dirty="0" smtClean="0"/>
              <a:t>Go-Back-N – </a:t>
            </a:r>
            <a:r>
              <a:rPr lang="en-US" sz="3200" dirty="0" err="1" smtClean="0"/>
              <a:t>ví</a:t>
            </a:r>
            <a:r>
              <a:rPr lang="en-US" sz="3200" dirty="0" smtClean="0"/>
              <a:t> </a:t>
            </a:r>
            <a:r>
              <a:rPr lang="en-US" sz="3200" dirty="0" err="1" smtClean="0"/>
              <a:t>dụ</a:t>
            </a:r>
            <a:r>
              <a:rPr lang="en-US" sz="3200" dirty="0" smtClean="0"/>
              <a:t> - 3</a:t>
            </a:r>
          </a:p>
        </p:txBody>
      </p:sp>
      <p:pic>
        <p:nvPicPr>
          <p:cNvPr id="86018" name="Picture 2" descr="49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0" y="1162050"/>
            <a:ext cx="5905500" cy="554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6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Gửi lại có chọn - 1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:</a:t>
            </a:r>
            <a:endParaRPr lang="en-US" sz="2400" dirty="0" smtClean="0"/>
          </a:p>
          <a:p>
            <a:pPr lvl="1"/>
            <a:r>
              <a:rPr lang="en-US" sz="2000" dirty="0" err="1" smtClean="0"/>
              <a:t>Báo</a:t>
            </a:r>
            <a:r>
              <a:rPr lang="en-US" sz="2000" dirty="0" smtClean="0"/>
              <a:t> </a:t>
            </a:r>
            <a:r>
              <a:rPr lang="en-US" sz="2000" dirty="0" err="1" smtClean="0"/>
              <a:t>nhận</a:t>
            </a:r>
            <a:r>
              <a:rPr lang="en-US" sz="2000" dirty="0" smtClean="0"/>
              <a:t> </a:t>
            </a:r>
            <a:r>
              <a:rPr lang="en-US" sz="2000" dirty="0" err="1" smtClean="0"/>
              <a:t>riêng</a:t>
            </a:r>
            <a:r>
              <a:rPr lang="en-US" sz="2000" dirty="0" smtClean="0"/>
              <a:t> </a:t>
            </a:r>
            <a:r>
              <a:rPr lang="en-US" sz="2000" dirty="0" err="1" smtClean="0"/>
              <a:t>lẻ</a:t>
            </a:r>
            <a:r>
              <a:rPr lang="en-US" sz="2000" dirty="0" smtClean="0"/>
              <a:t> </a:t>
            </a:r>
            <a:r>
              <a:rPr lang="en-US" sz="2000" dirty="0" err="1" smtClean="0"/>
              <a:t>từng</a:t>
            </a:r>
            <a:r>
              <a:rPr lang="en-US" sz="2000" dirty="0" smtClean="0"/>
              <a:t> </a:t>
            </a:r>
            <a:r>
              <a:rPr lang="en-US" sz="2000" dirty="0" err="1" smtClean="0"/>
              <a:t>gói</a:t>
            </a:r>
            <a:r>
              <a:rPr lang="en-US" sz="2000" dirty="0" smtClean="0"/>
              <a:t> tin </a:t>
            </a:r>
            <a:r>
              <a:rPr lang="en-US" sz="2000" dirty="0" err="1" smtClean="0"/>
              <a:t>nhận</a:t>
            </a:r>
            <a:r>
              <a:rPr lang="en-US" sz="2000" dirty="0" smtClean="0"/>
              <a:t> </a:t>
            </a:r>
            <a:r>
              <a:rPr lang="en-US" sz="2000" dirty="0" err="1" smtClean="0"/>
              <a:t>đúng</a:t>
            </a:r>
            <a:endParaRPr lang="en-US" sz="2000" dirty="0" smtClean="0"/>
          </a:p>
          <a:p>
            <a:pPr lvl="2"/>
            <a:r>
              <a:rPr lang="en-US" sz="1700" dirty="0" smtClean="0"/>
              <a:t>ACK(</a:t>
            </a:r>
            <a:r>
              <a:rPr lang="en-US" sz="1700" dirty="0" err="1" smtClean="0"/>
              <a:t>seq</a:t>
            </a:r>
            <a:r>
              <a:rPr lang="en-US" sz="1700" dirty="0" smtClean="0"/>
              <a:t>#): </a:t>
            </a:r>
            <a:r>
              <a:rPr lang="en-US" sz="1700" dirty="0" err="1" smtClean="0"/>
              <a:t>đã</a:t>
            </a:r>
            <a:r>
              <a:rPr lang="en-US" sz="1700" dirty="0" smtClean="0"/>
              <a:t> </a:t>
            </a:r>
            <a:r>
              <a:rPr lang="en-US" sz="1700" dirty="0" err="1" smtClean="0"/>
              <a:t>nhận</a:t>
            </a:r>
            <a:r>
              <a:rPr lang="en-US" sz="1700" dirty="0" smtClean="0"/>
              <a:t> </a:t>
            </a:r>
            <a:r>
              <a:rPr lang="en-US" sz="1700" dirty="0" err="1" smtClean="0"/>
              <a:t>đúng</a:t>
            </a:r>
            <a:r>
              <a:rPr lang="en-US" sz="1700" dirty="0" smtClean="0"/>
              <a:t> </a:t>
            </a:r>
            <a:r>
              <a:rPr lang="en-US" sz="1700" dirty="0" err="1" smtClean="0"/>
              <a:t>gói</a:t>
            </a:r>
            <a:r>
              <a:rPr lang="en-US" sz="1700" dirty="0" smtClean="0"/>
              <a:t> tin </a:t>
            </a:r>
            <a:r>
              <a:rPr lang="en-US" sz="1700" dirty="0" err="1" smtClean="0"/>
              <a:t>seq</a:t>
            </a:r>
            <a:r>
              <a:rPr lang="en-US" sz="1700" dirty="0" smtClean="0"/>
              <a:t>#</a:t>
            </a:r>
          </a:p>
          <a:p>
            <a:pPr lvl="1"/>
            <a:r>
              <a:rPr lang="en-US" sz="2000" dirty="0" err="1" smtClean="0"/>
              <a:t>dùng</a:t>
            </a:r>
            <a:r>
              <a:rPr lang="en-US" sz="2000" dirty="0" smtClean="0"/>
              <a:t> </a:t>
            </a:r>
            <a:r>
              <a:rPr lang="en-US" sz="2000" dirty="0" err="1" smtClean="0"/>
              <a:t>bộ</a:t>
            </a:r>
            <a:r>
              <a:rPr lang="en-US" sz="2000" dirty="0" smtClean="0"/>
              <a:t> </a:t>
            </a:r>
            <a:r>
              <a:rPr lang="en-US" sz="2000" dirty="0" err="1" smtClean="0"/>
              <a:t>đệm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lưu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gói</a:t>
            </a:r>
            <a:r>
              <a:rPr lang="en-US" sz="2000" dirty="0" smtClean="0"/>
              <a:t> tin </a:t>
            </a:r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đúng</a:t>
            </a:r>
            <a:r>
              <a:rPr lang="en-US" sz="2000" dirty="0" smtClean="0"/>
              <a:t> </a:t>
            </a:r>
            <a:r>
              <a:rPr lang="en-US" sz="2000" dirty="0" err="1" smtClean="0"/>
              <a:t>thứ</a:t>
            </a:r>
            <a:r>
              <a:rPr lang="en-US" sz="2000" dirty="0" smtClean="0"/>
              <a:t> </a:t>
            </a:r>
            <a:r>
              <a:rPr lang="en-US" sz="2000" dirty="0" err="1" smtClean="0"/>
              <a:t>tự</a:t>
            </a:r>
            <a:endParaRPr lang="en-US" sz="2000" dirty="0" smtClean="0"/>
          </a:p>
          <a:p>
            <a:pPr lvl="1"/>
            <a:r>
              <a:rPr lang="en-US" sz="2000" dirty="0" err="1" smtClean="0"/>
              <a:t>Nhận</a:t>
            </a:r>
            <a:r>
              <a:rPr lang="en-US" sz="2000" dirty="0" smtClean="0"/>
              <a:t> 1 </a:t>
            </a:r>
            <a:r>
              <a:rPr lang="en-US" sz="2000" dirty="0" err="1" smtClean="0"/>
              <a:t>gói</a:t>
            </a:r>
            <a:r>
              <a:rPr lang="en-US" sz="2000" dirty="0" smtClean="0"/>
              <a:t> tin </a:t>
            </a:r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đúng</a:t>
            </a:r>
            <a:r>
              <a:rPr lang="en-US" sz="2000" dirty="0" smtClean="0"/>
              <a:t> </a:t>
            </a:r>
            <a:r>
              <a:rPr lang="en-US" sz="2000" dirty="0" err="1" smtClean="0"/>
              <a:t>thứ</a:t>
            </a:r>
            <a:r>
              <a:rPr lang="en-US" sz="2000" dirty="0" smtClean="0"/>
              <a:t> </a:t>
            </a:r>
            <a:r>
              <a:rPr lang="en-US" sz="2000" dirty="0" err="1" smtClean="0"/>
              <a:t>tự</a:t>
            </a:r>
            <a:endParaRPr lang="en-US" sz="2000" dirty="0" smtClean="0"/>
          </a:p>
          <a:p>
            <a:pPr lvl="2"/>
            <a:r>
              <a:rPr lang="en-US" sz="1700" dirty="0" err="1" smtClean="0"/>
              <a:t>Đưa</a:t>
            </a:r>
            <a:r>
              <a:rPr lang="en-US" sz="1700" dirty="0" smtClean="0"/>
              <a:t> </a:t>
            </a:r>
            <a:r>
              <a:rPr lang="en-US" sz="1700" dirty="0" err="1" smtClean="0"/>
              <a:t>vào</a:t>
            </a:r>
            <a:r>
              <a:rPr lang="en-US" sz="1700" dirty="0" smtClean="0"/>
              <a:t> </a:t>
            </a:r>
            <a:r>
              <a:rPr lang="en-US" sz="1700" dirty="0" err="1" smtClean="0"/>
              <a:t>bộ</a:t>
            </a:r>
            <a:r>
              <a:rPr lang="en-US" sz="1700" dirty="0" smtClean="0"/>
              <a:t> </a:t>
            </a:r>
            <a:r>
              <a:rPr lang="en-US" sz="1700" dirty="0" err="1" smtClean="0"/>
              <a:t>đệm</a:t>
            </a:r>
            <a:r>
              <a:rPr lang="en-US" sz="1700" dirty="0" smtClean="0"/>
              <a:t> </a:t>
            </a:r>
            <a:r>
              <a:rPr lang="en-US" sz="1700" dirty="0" err="1" smtClean="0"/>
              <a:t>nếu</a:t>
            </a:r>
            <a:r>
              <a:rPr lang="en-US" sz="1700" dirty="0" smtClean="0"/>
              <a:t> </a:t>
            </a:r>
            <a:r>
              <a:rPr lang="en-US" sz="1700" dirty="0" err="1" smtClean="0"/>
              <a:t>còn</a:t>
            </a:r>
            <a:r>
              <a:rPr lang="en-US" sz="1700" dirty="0" smtClean="0"/>
              <a:t> </a:t>
            </a:r>
            <a:r>
              <a:rPr lang="en-US" sz="1700" dirty="0" err="1" smtClean="0"/>
              <a:t>chỗ</a:t>
            </a:r>
            <a:endParaRPr lang="en-US" sz="1700" dirty="0" smtClean="0"/>
          </a:p>
          <a:p>
            <a:pPr lvl="2"/>
            <a:r>
              <a:rPr lang="en-US" sz="1700" dirty="0" err="1" smtClean="0"/>
              <a:t>Hủy</a:t>
            </a:r>
            <a:r>
              <a:rPr lang="en-US" sz="1700" dirty="0" smtClean="0"/>
              <a:t> </a:t>
            </a:r>
            <a:r>
              <a:rPr lang="en-US" sz="1700" dirty="0" err="1" smtClean="0"/>
              <a:t>gói</a:t>
            </a:r>
            <a:r>
              <a:rPr lang="en-US" sz="1700" dirty="0" smtClean="0"/>
              <a:t> tin</a:t>
            </a:r>
          </a:p>
          <a:p>
            <a:pPr eaLnBrk="1" hangingPunct="1"/>
            <a:r>
              <a:rPr lang="en-US" sz="2400" dirty="0" err="1" smtClean="0"/>
              <a:t>Bên</a:t>
            </a:r>
            <a:r>
              <a:rPr lang="en-US" sz="2400" dirty="0" smtClean="0"/>
              <a:t> </a:t>
            </a:r>
            <a:r>
              <a:rPr lang="en-US" sz="2400" dirty="0" err="1" smtClean="0"/>
              <a:t>gởi</a:t>
            </a:r>
            <a:r>
              <a:rPr lang="en-US" sz="2400" dirty="0" smtClean="0"/>
              <a:t>:</a:t>
            </a:r>
          </a:p>
          <a:p>
            <a:pPr lvl="1"/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đồng</a:t>
            </a:r>
            <a:r>
              <a:rPr lang="en-US" sz="2000" dirty="0" smtClean="0"/>
              <a:t> </a:t>
            </a:r>
            <a:r>
              <a:rPr lang="en-US" sz="2000" dirty="0" err="1" smtClean="0"/>
              <a:t>hồ</a:t>
            </a:r>
            <a:r>
              <a:rPr lang="en-US" sz="2000" dirty="0" smtClean="0"/>
              <a:t> </a:t>
            </a:r>
            <a:r>
              <a:rPr lang="en-US" sz="2000" dirty="0" err="1" smtClean="0"/>
              <a:t>cho</a:t>
            </a:r>
            <a:r>
              <a:rPr lang="en-US" sz="2000" dirty="0" smtClean="0"/>
              <a:t> </a:t>
            </a:r>
            <a:r>
              <a:rPr lang="en-US" sz="2000" dirty="0" err="1" smtClean="0"/>
              <a:t>mỗi</a:t>
            </a:r>
            <a:r>
              <a:rPr lang="en-US" sz="2000" dirty="0" smtClean="0"/>
              <a:t> </a:t>
            </a:r>
            <a:r>
              <a:rPr lang="en-US" sz="2000" dirty="0" err="1" smtClean="0"/>
              <a:t>gói</a:t>
            </a:r>
            <a:r>
              <a:rPr lang="en-US" sz="2000" dirty="0" smtClean="0"/>
              <a:t> tin </a:t>
            </a:r>
            <a:r>
              <a:rPr lang="en-US" sz="2000" dirty="0" err="1" smtClean="0"/>
              <a:t>chưa</a:t>
            </a:r>
            <a:r>
              <a:rPr lang="en-US" sz="2000" dirty="0" smtClean="0"/>
              <a:t> </a:t>
            </a:r>
            <a:r>
              <a:rPr lang="en-US" sz="2000" dirty="0" err="1" smtClean="0"/>
              <a:t>nhận</a:t>
            </a:r>
            <a:r>
              <a:rPr lang="en-US" sz="2000" dirty="0" smtClean="0"/>
              <a:t> </a:t>
            </a:r>
            <a:r>
              <a:rPr lang="en-US" sz="2000" dirty="0" err="1" smtClean="0"/>
              <a:t>đc</a:t>
            </a:r>
            <a:r>
              <a:rPr lang="en-US" sz="2000" dirty="0" smtClean="0"/>
              <a:t> ACK</a:t>
            </a:r>
          </a:p>
          <a:p>
            <a:pPr lvl="1"/>
            <a:r>
              <a:rPr lang="en-US" sz="2000" dirty="0" smtClean="0"/>
              <a:t>Time out: </a:t>
            </a:r>
            <a:r>
              <a:rPr lang="en-US" sz="2000" dirty="0" err="1" smtClean="0"/>
              <a:t>chỉ</a:t>
            </a:r>
            <a:r>
              <a:rPr lang="en-US" sz="2000" dirty="0" smtClean="0"/>
              <a:t> </a:t>
            </a:r>
            <a:r>
              <a:rPr lang="en-US" sz="2000" dirty="0" err="1" smtClean="0"/>
              <a:t>gửi</a:t>
            </a:r>
            <a:r>
              <a:rPr lang="en-US" sz="2000" dirty="0" smtClean="0"/>
              <a:t> </a:t>
            </a:r>
            <a:r>
              <a:rPr lang="en-US" sz="2000" dirty="0" err="1" smtClean="0"/>
              <a:t>những</a:t>
            </a:r>
            <a:r>
              <a:rPr lang="en-US" sz="2000" dirty="0" smtClean="0"/>
              <a:t> </a:t>
            </a:r>
            <a:r>
              <a:rPr lang="en-US" sz="2000" dirty="0" err="1" smtClean="0"/>
              <a:t>gói</a:t>
            </a:r>
            <a:r>
              <a:rPr lang="en-US" sz="2000" dirty="0" smtClean="0"/>
              <a:t> tin </a:t>
            </a:r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nhận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87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7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Gửi lại có chọn - 2</a:t>
            </a:r>
          </a:p>
        </p:txBody>
      </p:sp>
      <p:pic>
        <p:nvPicPr>
          <p:cNvPr id="88066" name="Picture 2" descr="50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3888" y="1447800"/>
            <a:ext cx="7896225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9" name="Text Box 4"/>
          <p:cNvSpPr txBox="1">
            <a:spLocks noChangeArrowheads="1"/>
          </p:cNvSpPr>
          <p:nvPr/>
        </p:nvSpPr>
        <p:spPr bwMode="auto">
          <a:xfrm>
            <a:off x="609600" y="1447800"/>
            <a:ext cx="1600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latin typeface="Arial" pitchFamily="34" charset="0"/>
                <a:cs typeface="Arial" charset="0"/>
              </a:rPr>
              <a:t>Bắt đầu bên gửi</a:t>
            </a: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2209800" y="1447800"/>
            <a:ext cx="1600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latin typeface="Arial" pitchFamily="34" charset="0"/>
                <a:cs typeface="Arial" charset="0"/>
              </a:rPr>
              <a:t>Thứ tự kế tiếp</a:t>
            </a:r>
          </a:p>
        </p:txBody>
      </p:sp>
      <p:sp>
        <p:nvSpPr>
          <p:cNvPr id="36871" name="Text Box 6"/>
          <p:cNvSpPr txBox="1">
            <a:spLocks noChangeArrowheads="1"/>
          </p:cNvSpPr>
          <p:nvPr/>
        </p:nvSpPr>
        <p:spPr bwMode="auto">
          <a:xfrm>
            <a:off x="1371600" y="5562600"/>
            <a:ext cx="182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latin typeface="Arial" pitchFamily="34" charset="0"/>
                <a:cs typeface="Arial" charset="0"/>
              </a:rPr>
              <a:t>Bắt đầu bên nhận</a:t>
            </a: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2667000" y="3124200"/>
            <a:ext cx="1600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latin typeface="Arial" pitchFamily="34" charset="0"/>
                <a:cs typeface="Arial" charset="0"/>
              </a:rPr>
              <a:t>Thứ tự bên gửi</a:t>
            </a:r>
          </a:p>
        </p:txBody>
      </p:sp>
      <p:sp>
        <p:nvSpPr>
          <p:cNvPr id="36873" name="Text Box 8"/>
          <p:cNvSpPr txBox="1">
            <a:spLocks noChangeArrowheads="1"/>
          </p:cNvSpPr>
          <p:nvPr/>
        </p:nvSpPr>
        <p:spPr bwMode="auto">
          <a:xfrm>
            <a:off x="2857500" y="5918200"/>
            <a:ext cx="2019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latin typeface="Arial" pitchFamily="34" charset="0"/>
                <a:cs typeface="Arial" charset="0"/>
              </a:rPr>
              <a:t>Thứ tự bên nhận</a:t>
            </a:r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5181600" y="1600200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latin typeface="Arial" pitchFamily="34" charset="0"/>
                <a:cs typeface="Arial" charset="0"/>
              </a:rPr>
              <a:t>Đã ACK</a:t>
            </a:r>
          </a:p>
        </p:txBody>
      </p:sp>
      <p:sp>
        <p:nvSpPr>
          <p:cNvPr id="36875" name="Text Box 10"/>
          <p:cNvSpPr txBox="1">
            <a:spLocks noChangeArrowheads="1"/>
          </p:cNvSpPr>
          <p:nvPr/>
        </p:nvSpPr>
        <p:spPr bwMode="auto">
          <a:xfrm>
            <a:off x="5181600" y="2133600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latin typeface="Arial" pitchFamily="34" charset="0"/>
                <a:cs typeface="Arial" charset="0"/>
              </a:rPr>
              <a:t>Gửi, chưa ACK</a:t>
            </a:r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7010400" y="1600200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latin typeface="Arial" pitchFamily="34" charset="0"/>
                <a:cs typeface="Arial" charset="0"/>
              </a:rPr>
              <a:t>Chưa dùng</a:t>
            </a:r>
          </a:p>
        </p:txBody>
      </p:sp>
      <p:sp>
        <p:nvSpPr>
          <p:cNvPr id="36877" name="Text Box 12"/>
          <p:cNvSpPr txBox="1">
            <a:spLocks noChangeArrowheads="1"/>
          </p:cNvSpPr>
          <p:nvPr/>
        </p:nvSpPr>
        <p:spPr bwMode="auto">
          <a:xfrm>
            <a:off x="7010400" y="2133600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latin typeface="Arial" pitchFamily="34" charset="0"/>
                <a:cs typeface="Arial" charset="0"/>
              </a:rPr>
              <a:t>không dùng đc</a:t>
            </a:r>
          </a:p>
        </p:txBody>
      </p:sp>
      <p:sp>
        <p:nvSpPr>
          <p:cNvPr id="36878" name="Text Box 13"/>
          <p:cNvSpPr txBox="1">
            <a:spLocks noChangeArrowheads="1"/>
          </p:cNvSpPr>
          <p:nvPr/>
        </p:nvSpPr>
        <p:spPr bwMode="auto">
          <a:xfrm>
            <a:off x="5181600" y="4000500"/>
            <a:ext cx="152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latin typeface="Arial" pitchFamily="34" charset="0"/>
                <a:cs typeface="Arial" charset="0"/>
              </a:rPr>
              <a:t>Sai thứ tự nhưng đã ACK</a:t>
            </a:r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5181600" y="4587875"/>
            <a:ext cx="152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latin typeface="Arial" pitchFamily="34" charset="0"/>
                <a:cs typeface="Arial" charset="0"/>
              </a:rPr>
              <a:t>Đang đợi, chưa nhận đc</a:t>
            </a: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7010400" y="4114800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latin typeface="Arial" pitchFamily="34" charset="0"/>
                <a:cs typeface="Arial" charset="0"/>
              </a:rPr>
              <a:t>Có thể nhận đc</a:t>
            </a:r>
          </a:p>
        </p:txBody>
      </p:sp>
      <p:sp>
        <p:nvSpPr>
          <p:cNvPr id="36881" name="Text Box 16"/>
          <p:cNvSpPr txBox="1">
            <a:spLocks noChangeArrowheads="1"/>
          </p:cNvSpPr>
          <p:nvPr/>
        </p:nvSpPr>
        <p:spPr bwMode="auto">
          <a:xfrm>
            <a:off x="7010400" y="4648200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latin typeface="Arial" pitchFamily="34" charset="0"/>
                <a:cs typeface="Arial" charset="0"/>
              </a:rPr>
              <a:t>không dùng đc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8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22860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Gửi lại có chọn - 4</a:t>
            </a:r>
          </a:p>
        </p:txBody>
      </p:sp>
      <p:pic>
        <p:nvPicPr>
          <p:cNvPr id="90115" name="Picture 3" descr="5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90600" y="838200"/>
            <a:ext cx="7239000" cy="586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0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22238"/>
            <a:ext cx="3651250" cy="6397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200" smtClean="0"/>
              <a:t>Gửi lại có chọn - 5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143000"/>
            <a:ext cx="3724275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Vd: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Số thứ tự:0,1,2,3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Window size: 3</a:t>
            </a:r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</p:txBody>
      </p:sp>
      <p:pic>
        <p:nvPicPr>
          <p:cNvPr id="37893" name="Picture 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38600" y="1524000"/>
            <a:ext cx="3743325" cy="524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4" name="AutoShape 7"/>
          <p:cNvSpPr>
            <a:spLocks noChangeArrowheads="1"/>
          </p:cNvSpPr>
          <p:nvPr/>
        </p:nvSpPr>
        <p:spPr bwMode="auto">
          <a:xfrm>
            <a:off x="76200" y="2971800"/>
            <a:ext cx="4724400" cy="2362200"/>
          </a:xfrm>
          <a:prstGeom prst="irregularSeal2">
            <a:avLst/>
          </a:prstGeom>
          <a:solidFill>
            <a:schemeClr val="accent1">
              <a:alpha val="7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err="1" smtClean="0">
                <a:solidFill>
                  <a:srgbClr val="990000"/>
                </a:solidFill>
                <a:latin typeface="Arial" pitchFamily="34" charset="0"/>
              </a:rPr>
              <a:t>Mối</a:t>
            </a:r>
            <a:r>
              <a:rPr lang="en-US" sz="2000" dirty="0" smtClean="0">
                <a:solidFill>
                  <a:srgbClr val="990000"/>
                </a:solidFill>
                <a:latin typeface="Arial" pitchFamily="34" charset="0"/>
              </a:rPr>
              <a:t> </a:t>
            </a:r>
            <a:r>
              <a:rPr lang="en-US" sz="2000" dirty="0" err="1">
                <a:solidFill>
                  <a:srgbClr val="990000"/>
                </a:solidFill>
                <a:latin typeface="Arial" pitchFamily="34" charset="0"/>
              </a:rPr>
              <a:t>quan</a:t>
            </a:r>
            <a:r>
              <a:rPr lang="en-US" sz="2000" dirty="0">
                <a:solidFill>
                  <a:srgbClr val="990000"/>
                </a:solidFill>
                <a:latin typeface="Arial" pitchFamily="34" charset="0"/>
              </a:rPr>
              <a:t> </a:t>
            </a:r>
            <a:r>
              <a:rPr lang="en-US" sz="2000" dirty="0" err="1">
                <a:solidFill>
                  <a:srgbClr val="990000"/>
                </a:solidFill>
                <a:latin typeface="Arial" pitchFamily="34" charset="0"/>
              </a:rPr>
              <a:t>hệ</a:t>
            </a:r>
            <a:r>
              <a:rPr lang="en-US" sz="2000" dirty="0">
                <a:solidFill>
                  <a:srgbClr val="990000"/>
                </a:solidFill>
                <a:latin typeface="Arial" pitchFamily="34" charset="0"/>
              </a:rPr>
              <a:t> </a:t>
            </a:r>
            <a:r>
              <a:rPr lang="en-US" sz="2000" dirty="0" err="1">
                <a:solidFill>
                  <a:srgbClr val="990000"/>
                </a:solidFill>
                <a:latin typeface="Arial" pitchFamily="34" charset="0"/>
              </a:rPr>
              <a:t>giữa</a:t>
            </a:r>
            <a:r>
              <a:rPr lang="en-US" sz="2000" dirty="0">
                <a:solidFill>
                  <a:srgbClr val="990000"/>
                </a:solidFill>
                <a:latin typeface="Arial" pitchFamily="34" charset="0"/>
              </a:rPr>
              <a:t> </a:t>
            </a:r>
            <a:r>
              <a:rPr lang="en-US" sz="2000" dirty="0" err="1">
                <a:solidFill>
                  <a:srgbClr val="990000"/>
                </a:solidFill>
                <a:latin typeface="Arial" pitchFamily="34" charset="0"/>
              </a:rPr>
              <a:t>số</a:t>
            </a:r>
            <a:r>
              <a:rPr lang="en-US" sz="2000" dirty="0">
                <a:solidFill>
                  <a:srgbClr val="990000"/>
                </a:solidFill>
                <a:latin typeface="Arial" pitchFamily="34" charset="0"/>
              </a:rPr>
              <a:t> </a:t>
            </a:r>
            <a:r>
              <a:rPr lang="en-US" sz="2000" dirty="0" err="1">
                <a:solidFill>
                  <a:srgbClr val="990000"/>
                </a:solidFill>
                <a:latin typeface="Arial" pitchFamily="34" charset="0"/>
              </a:rPr>
              <a:t>thứ</a:t>
            </a:r>
            <a:endParaRPr lang="en-US" sz="2000" dirty="0">
              <a:solidFill>
                <a:srgbClr val="990000"/>
              </a:solidFill>
              <a:latin typeface="Arial" pitchFamily="34" charset="0"/>
            </a:endParaRPr>
          </a:p>
          <a:p>
            <a:pPr algn="ctr"/>
            <a:r>
              <a:rPr lang="en-US" sz="2000" dirty="0" err="1">
                <a:solidFill>
                  <a:srgbClr val="990000"/>
                </a:solidFill>
                <a:latin typeface="Arial" pitchFamily="34" charset="0"/>
              </a:rPr>
              <a:t>tự</a:t>
            </a:r>
            <a:r>
              <a:rPr lang="en-US" sz="2000" dirty="0">
                <a:solidFill>
                  <a:srgbClr val="990000"/>
                </a:solidFill>
                <a:latin typeface="Arial" pitchFamily="34" charset="0"/>
              </a:rPr>
              <a:t> </a:t>
            </a:r>
            <a:r>
              <a:rPr lang="en-US" sz="2000" dirty="0" err="1">
                <a:solidFill>
                  <a:srgbClr val="990000"/>
                </a:solidFill>
                <a:latin typeface="Arial" pitchFamily="34" charset="0"/>
              </a:rPr>
              <a:t>và</a:t>
            </a:r>
            <a:r>
              <a:rPr lang="en-US" sz="2000" dirty="0">
                <a:solidFill>
                  <a:srgbClr val="990000"/>
                </a:solidFill>
                <a:latin typeface="Arial" pitchFamily="34" charset="0"/>
              </a:rPr>
              <a:t> window </a:t>
            </a:r>
            <a:r>
              <a:rPr lang="en-US" sz="2000" dirty="0" smtClean="0">
                <a:solidFill>
                  <a:srgbClr val="990000"/>
                </a:solidFill>
                <a:latin typeface="Arial" pitchFamily="34" charset="0"/>
              </a:rPr>
              <a:t>size???</a:t>
            </a:r>
            <a:endParaRPr lang="en-US" sz="2000" dirty="0">
              <a:solidFill>
                <a:srgbClr val="990000"/>
              </a:solidFill>
              <a:latin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build="p"/>
      <p:bldP spid="3789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vận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- 1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151688" y="3452813"/>
            <a:ext cx="1057857" cy="1212850"/>
            <a:chOff x="1446" y="2416"/>
            <a:chExt cx="828" cy="824"/>
          </a:xfrm>
        </p:grpSpPr>
        <p:sp>
          <p:nvSpPr>
            <p:cNvPr id="9273" name="Rectangle 4"/>
            <p:cNvSpPr>
              <a:spLocks noChangeArrowheads="1"/>
            </p:cNvSpPr>
            <p:nvPr/>
          </p:nvSpPr>
          <p:spPr bwMode="auto">
            <a:xfrm>
              <a:off x="1512" y="2416"/>
              <a:ext cx="762" cy="7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4" name="Rectangle 5"/>
            <p:cNvSpPr>
              <a:spLocks noChangeArrowheads="1"/>
            </p:cNvSpPr>
            <p:nvPr/>
          </p:nvSpPr>
          <p:spPr bwMode="auto">
            <a:xfrm>
              <a:off x="1484" y="2451"/>
              <a:ext cx="761" cy="78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5" name="Line 6"/>
            <p:cNvSpPr>
              <a:spLocks noChangeShapeType="1"/>
            </p:cNvSpPr>
            <p:nvPr/>
          </p:nvSpPr>
          <p:spPr bwMode="auto">
            <a:xfrm flipV="1">
              <a:off x="1481" y="2617"/>
              <a:ext cx="753" cy="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6" name="Line 7"/>
            <p:cNvSpPr>
              <a:spLocks noChangeShapeType="1"/>
            </p:cNvSpPr>
            <p:nvPr/>
          </p:nvSpPr>
          <p:spPr bwMode="auto">
            <a:xfrm flipV="1">
              <a:off x="1492" y="2770"/>
              <a:ext cx="753" cy="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7" name="Line 8"/>
            <p:cNvSpPr>
              <a:spLocks noChangeShapeType="1"/>
            </p:cNvSpPr>
            <p:nvPr/>
          </p:nvSpPr>
          <p:spPr bwMode="auto">
            <a:xfrm flipV="1">
              <a:off x="1492" y="2916"/>
              <a:ext cx="753" cy="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8" name="Line 9"/>
            <p:cNvSpPr>
              <a:spLocks noChangeShapeType="1"/>
            </p:cNvSpPr>
            <p:nvPr/>
          </p:nvSpPr>
          <p:spPr bwMode="auto">
            <a:xfrm flipV="1">
              <a:off x="1478" y="3075"/>
              <a:ext cx="753" cy="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9" name="Text Box 10"/>
            <p:cNvSpPr txBox="1">
              <a:spLocks noChangeArrowheads="1"/>
            </p:cNvSpPr>
            <p:nvPr/>
          </p:nvSpPr>
          <p:spPr bwMode="auto">
            <a:xfrm>
              <a:off x="1446" y="2454"/>
              <a:ext cx="815" cy="6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>
                  <a:latin typeface="Arial" pitchFamily="34" charset="0"/>
                </a:rPr>
                <a:t>application</a:t>
              </a:r>
            </a:p>
            <a:p>
              <a:pPr algn="ctr" eaLnBrk="0" hangingPunct="0"/>
              <a:r>
                <a:rPr lang="en-US" sz="1400">
                  <a:latin typeface="Arial" pitchFamily="34" charset="0"/>
                </a:rPr>
                <a:t>transport</a:t>
              </a:r>
            </a:p>
            <a:p>
              <a:pPr algn="ctr" eaLnBrk="0" hangingPunct="0"/>
              <a:r>
                <a:rPr lang="en-US" sz="1400">
                  <a:latin typeface="Arial" pitchFamily="34" charset="0"/>
                </a:rPr>
                <a:t>network</a:t>
              </a:r>
              <a:endParaRPr lang="en-US" sz="1600">
                <a:latin typeface="Arial" pitchFamily="34" charset="0"/>
              </a:endParaRPr>
            </a:p>
            <a:p>
              <a:pPr algn="ctr" eaLnBrk="0" hangingPunct="0"/>
              <a:endParaRPr lang="en-US" sz="1600">
                <a:latin typeface="Arial" pitchFamily="34" charset="0"/>
              </a:endParaRP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7107238" y="3148013"/>
            <a:ext cx="742950" cy="439737"/>
            <a:chOff x="1448" y="2290"/>
            <a:chExt cx="468" cy="277"/>
          </a:xfrm>
        </p:grpSpPr>
        <p:sp>
          <p:nvSpPr>
            <p:cNvPr id="9271" name="Freeform 12"/>
            <p:cNvSpPr>
              <a:spLocks/>
            </p:cNvSpPr>
            <p:nvPr/>
          </p:nvSpPr>
          <p:spPr bwMode="auto">
            <a:xfrm>
              <a:off x="1448" y="2290"/>
              <a:ext cx="468" cy="277"/>
            </a:xfrm>
            <a:custGeom>
              <a:avLst/>
              <a:gdLst>
                <a:gd name="T0" fmla="*/ 184 w 468"/>
                <a:gd name="T1" fmla="*/ 2 h 277"/>
                <a:gd name="T2" fmla="*/ 94 w 468"/>
                <a:gd name="T3" fmla="*/ 20 h 277"/>
                <a:gd name="T4" fmla="*/ 15 w 468"/>
                <a:gd name="T5" fmla="*/ 35 h 277"/>
                <a:gd name="T6" fmla="*/ 4 w 468"/>
                <a:gd name="T7" fmla="*/ 133 h 277"/>
                <a:gd name="T8" fmla="*/ 34 w 468"/>
                <a:gd name="T9" fmla="*/ 179 h 277"/>
                <a:gd name="T10" fmla="*/ 106 w 468"/>
                <a:gd name="T11" fmla="*/ 230 h 277"/>
                <a:gd name="T12" fmla="*/ 220 w 468"/>
                <a:gd name="T13" fmla="*/ 258 h 277"/>
                <a:gd name="T14" fmla="*/ 431 w 468"/>
                <a:gd name="T15" fmla="*/ 248 h 277"/>
                <a:gd name="T16" fmla="*/ 445 w 468"/>
                <a:gd name="T17" fmla="*/ 87 h 277"/>
                <a:gd name="T18" fmla="*/ 420 w 468"/>
                <a:gd name="T19" fmla="*/ 17 h 277"/>
                <a:gd name="T20" fmla="*/ 263 w 468"/>
                <a:gd name="T21" fmla="*/ 0 h 277"/>
                <a:gd name="T22" fmla="*/ 334 w 468"/>
                <a:gd name="T23" fmla="*/ 14 h 277"/>
                <a:gd name="T24" fmla="*/ 184 w 468"/>
                <a:gd name="T25" fmla="*/ 2 h 27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68"/>
                <a:gd name="T40" fmla="*/ 0 h 277"/>
                <a:gd name="T41" fmla="*/ 468 w 468"/>
                <a:gd name="T42" fmla="*/ 277 h 27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68" h="277">
                  <a:moveTo>
                    <a:pt x="184" y="2"/>
                  </a:moveTo>
                  <a:cubicBezTo>
                    <a:pt x="144" y="3"/>
                    <a:pt x="122" y="15"/>
                    <a:pt x="94" y="20"/>
                  </a:cubicBezTo>
                  <a:cubicBezTo>
                    <a:pt x="66" y="25"/>
                    <a:pt x="30" y="16"/>
                    <a:pt x="15" y="35"/>
                  </a:cubicBezTo>
                  <a:cubicBezTo>
                    <a:pt x="0" y="54"/>
                    <a:pt x="1" y="109"/>
                    <a:pt x="4" y="133"/>
                  </a:cubicBezTo>
                  <a:cubicBezTo>
                    <a:pt x="7" y="157"/>
                    <a:pt x="17" y="163"/>
                    <a:pt x="34" y="179"/>
                  </a:cubicBezTo>
                  <a:cubicBezTo>
                    <a:pt x="51" y="195"/>
                    <a:pt x="75" y="217"/>
                    <a:pt x="106" y="230"/>
                  </a:cubicBezTo>
                  <a:cubicBezTo>
                    <a:pt x="137" y="243"/>
                    <a:pt x="166" y="255"/>
                    <a:pt x="220" y="258"/>
                  </a:cubicBezTo>
                  <a:cubicBezTo>
                    <a:pt x="274" y="261"/>
                    <a:pt x="393" y="277"/>
                    <a:pt x="431" y="248"/>
                  </a:cubicBezTo>
                  <a:cubicBezTo>
                    <a:pt x="468" y="220"/>
                    <a:pt x="447" y="125"/>
                    <a:pt x="445" y="87"/>
                  </a:cubicBezTo>
                  <a:cubicBezTo>
                    <a:pt x="444" y="48"/>
                    <a:pt x="450" y="31"/>
                    <a:pt x="420" y="17"/>
                  </a:cubicBezTo>
                  <a:cubicBezTo>
                    <a:pt x="389" y="2"/>
                    <a:pt x="277" y="0"/>
                    <a:pt x="263" y="0"/>
                  </a:cubicBezTo>
                  <a:cubicBezTo>
                    <a:pt x="249" y="0"/>
                    <a:pt x="347" y="14"/>
                    <a:pt x="334" y="14"/>
                  </a:cubicBezTo>
                  <a:cubicBezTo>
                    <a:pt x="321" y="14"/>
                    <a:pt x="215" y="4"/>
                    <a:pt x="184" y="2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2" name="Rectangle 13"/>
            <p:cNvSpPr>
              <a:spLocks noChangeArrowheads="1"/>
            </p:cNvSpPr>
            <p:nvPr/>
          </p:nvSpPr>
          <p:spPr bwMode="auto">
            <a:xfrm>
              <a:off x="1550" y="2350"/>
              <a:ext cx="276" cy="12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200" dirty="0">
                  <a:latin typeface="Arial" pitchFamily="34" charset="0"/>
                </a:rPr>
                <a:t>M</a:t>
              </a:r>
              <a:endParaRPr lang="en-US" sz="1200" dirty="0">
                <a:latin typeface="Times New Roman" pitchFamily="18" charset="0"/>
              </a:endParaRPr>
            </a:p>
          </p:txBody>
        </p:sp>
      </p:grpSp>
      <p:sp>
        <p:nvSpPr>
          <p:cNvPr id="9222" name="Text Box 14"/>
          <p:cNvSpPr txBox="1">
            <a:spLocks noChangeArrowheads="1"/>
          </p:cNvSpPr>
          <p:nvPr/>
        </p:nvSpPr>
        <p:spPr bwMode="auto">
          <a:xfrm>
            <a:off x="7753350" y="3028950"/>
            <a:ext cx="4667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 smtClean="0">
                <a:solidFill>
                  <a:srgbClr val="FF0000"/>
                </a:solidFill>
                <a:latin typeface="Arial" pitchFamily="34" charset="0"/>
              </a:rPr>
              <a:t>P4</a:t>
            </a:r>
            <a:endParaRPr lang="en-US" dirty="0">
              <a:solidFill>
                <a:schemeClr val="accent2"/>
              </a:solidFill>
              <a:latin typeface="Arial" pitchFamily="34" charset="0"/>
            </a:endParaRPr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4529138" y="2786063"/>
            <a:ext cx="1203325" cy="1308100"/>
            <a:chOff x="1461" y="2416"/>
            <a:chExt cx="813" cy="824"/>
          </a:xfrm>
        </p:grpSpPr>
        <p:sp>
          <p:nvSpPr>
            <p:cNvPr id="9264" name="Rectangle 16"/>
            <p:cNvSpPr>
              <a:spLocks noChangeArrowheads="1"/>
            </p:cNvSpPr>
            <p:nvPr/>
          </p:nvSpPr>
          <p:spPr bwMode="auto">
            <a:xfrm>
              <a:off x="1512" y="2416"/>
              <a:ext cx="762" cy="7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5" name="Rectangle 17"/>
            <p:cNvSpPr>
              <a:spLocks noChangeArrowheads="1"/>
            </p:cNvSpPr>
            <p:nvPr/>
          </p:nvSpPr>
          <p:spPr bwMode="auto">
            <a:xfrm>
              <a:off x="1484" y="2451"/>
              <a:ext cx="761" cy="78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6" name="Line 18"/>
            <p:cNvSpPr>
              <a:spLocks noChangeShapeType="1"/>
            </p:cNvSpPr>
            <p:nvPr/>
          </p:nvSpPr>
          <p:spPr bwMode="auto">
            <a:xfrm flipV="1">
              <a:off x="1481" y="2617"/>
              <a:ext cx="753" cy="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7" name="Line 19"/>
            <p:cNvSpPr>
              <a:spLocks noChangeShapeType="1"/>
            </p:cNvSpPr>
            <p:nvPr/>
          </p:nvSpPr>
          <p:spPr bwMode="auto">
            <a:xfrm flipV="1">
              <a:off x="1492" y="2770"/>
              <a:ext cx="753" cy="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8" name="Line 20"/>
            <p:cNvSpPr>
              <a:spLocks noChangeShapeType="1"/>
            </p:cNvSpPr>
            <p:nvPr/>
          </p:nvSpPr>
          <p:spPr bwMode="auto">
            <a:xfrm flipV="1">
              <a:off x="1492" y="2916"/>
              <a:ext cx="753" cy="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9" name="Line 21"/>
            <p:cNvSpPr>
              <a:spLocks noChangeShapeType="1"/>
            </p:cNvSpPr>
            <p:nvPr/>
          </p:nvSpPr>
          <p:spPr bwMode="auto">
            <a:xfrm flipV="1">
              <a:off x="1478" y="3075"/>
              <a:ext cx="753" cy="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0" name="Text Box 22"/>
            <p:cNvSpPr txBox="1">
              <a:spLocks noChangeArrowheads="1"/>
            </p:cNvSpPr>
            <p:nvPr/>
          </p:nvSpPr>
          <p:spPr bwMode="auto">
            <a:xfrm>
              <a:off x="1461" y="2438"/>
              <a:ext cx="805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>
                  <a:latin typeface="Arial" pitchFamily="34" charset="0"/>
                </a:rPr>
                <a:t>application</a:t>
              </a:r>
            </a:p>
            <a:p>
              <a:pPr algn="ctr" eaLnBrk="0" hangingPunct="0"/>
              <a:r>
                <a:rPr lang="en-US" sz="1600">
                  <a:latin typeface="Arial" pitchFamily="34" charset="0"/>
                </a:rPr>
                <a:t>transport</a:t>
              </a:r>
            </a:p>
            <a:p>
              <a:pPr algn="ctr" eaLnBrk="0" hangingPunct="0"/>
              <a:r>
                <a:rPr lang="en-US" sz="1600">
                  <a:latin typeface="Arial" pitchFamily="34" charset="0"/>
                </a:rPr>
                <a:t>network</a:t>
              </a:r>
            </a:p>
            <a:p>
              <a:pPr algn="ctr" eaLnBrk="0" hangingPunct="0"/>
              <a:endParaRPr lang="en-US" sz="1600">
                <a:latin typeface="Arial" pitchFamily="34" charset="0"/>
              </a:endParaRPr>
            </a:p>
          </p:txBody>
        </p:sp>
      </p:grpSp>
      <p:sp>
        <p:nvSpPr>
          <p:cNvPr id="9226" name="Rectangle 25"/>
          <p:cNvSpPr>
            <a:spLocks noChangeArrowheads="1"/>
          </p:cNvSpPr>
          <p:nvPr/>
        </p:nvSpPr>
        <p:spPr bwMode="auto">
          <a:xfrm>
            <a:off x="1517650" y="4083050"/>
            <a:ext cx="679450" cy="1968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1200">
              <a:latin typeface="Times New Roman" pitchFamily="18" charset="0"/>
            </a:endParaRPr>
          </a:p>
        </p:txBody>
      </p: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1219200" y="4051300"/>
            <a:ext cx="331787" cy="304800"/>
            <a:chOff x="846" y="2763"/>
            <a:chExt cx="209" cy="192"/>
          </a:xfrm>
        </p:grpSpPr>
        <p:sp>
          <p:nvSpPr>
            <p:cNvPr id="9261" name="Rectangle 29"/>
            <p:cNvSpPr>
              <a:spLocks noChangeArrowheads="1"/>
            </p:cNvSpPr>
            <p:nvPr/>
          </p:nvSpPr>
          <p:spPr bwMode="auto">
            <a:xfrm>
              <a:off x="884" y="2783"/>
              <a:ext cx="152" cy="12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200">
                <a:latin typeface="Times New Roman" pitchFamily="18" charset="0"/>
              </a:endParaRPr>
            </a:p>
          </p:txBody>
        </p:sp>
        <p:sp>
          <p:nvSpPr>
            <p:cNvPr id="9262" name="Rectangle 30"/>
            <p:cNvSpPr>
              <a:spLocks noChangeArrowheads="1"/>
            </p:cNvSpPr>
            <p:nvPr/>
          </p:nvSpPr>
          <p:spPr bwMode="auto">
            <a:xfrm>
              <a:off x="846" y="2763"/>
              <a:ext cx="14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1200">
                  <a:latin typeface="Arial" pitchFamily="34" charset="0"/>
                </a:rPr>
                <a:t>H</a:t>
              </a:r>
            </a:p>
          </p:txBody>
        </p:sp>
        <p:sp>
          <p:nvSpPr>
            <p:cNvPr id="9263" name="Text Box 31"/>
            <p:cNvSpPr txBox="1">
              <a:spLocks noChangeArrowheads="1"/>
            </p:cNvSpPr>
            <p:nvPr/>
          </p:nvSpPr>
          <p:spPr bwMode="auto">
            <a:xfrm>
              <a:off x="919" y="2782"/>
              <a:ext cx="13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1200">
                  <a:latin typeface="Arial" pitchFamily="34" charset="0"/>
                </a:rPr>
                <a:t>n</a:t>
              </a:r>
              <a:endParaRPr lang="en-US" sz="1200" dirty="0">
                <a:latin typeface="Times New Roman" pitchFamily="18" charset="0"/>
              </a:endParaRPr>
            </a:p>
          </p:txBody>
        </p:sp>
      </p:grpSp>
      <p:sp>
        <p:nvSpPr>
          <p:cNvPr id="9230" name="Text Box 32"/>
          <p:cNvSpPr txBox="1">
            <a:spLocks noChangeArrowheads="1"/>
          </p:cNvSpPr>
          <p:nvPr/>
        </p:nvSpPr>
        <p:spPr bwMode="auto">
          <a:xfrm>
            <a:off x="1473200" y="4035425"/>
            <a:ext cx="7778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solidFill>
                  <a:srgbClr val="FF0000"/>
                </a:solidFill>
                <a:latin typeface="Arial" pitchFamily="34" charset="0"/>
              </a:rPr>
              <a:t>segment</a:t>
            </a:r>
            <a:endParaRPr lang="en-US" sz="1200">
              <a:solidFill>
                <a:schemeClr val="accent2"/>
              </a:solidFill>
              <a:latin typeface="Arial" pitchFamily="34" charset="0"/>
            </a:endParaRPr>
          </a:p>
        </p:txBody>
      </p: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2300288" y="3500438"/>
            <a:ext cx="1203325" cy="1308100"/>
            <a:chOff x="1461" y="2416"/>
            <a:chExt cx="813" cy="824"/>
          </a:xfrm>
        </p:grpSpPr>
        <p:sp>
          <p:nvSpPr>
            <p:cNvPr id="9254" name="Rectangle 37"/>
            <p:cNvSpPr>
              <a:spLocks noChangeArrowheads="1"/>
            </p:cNvSpPr>
            <p:nvPr/>
          </p:nvSpPr>
          <p:spPr bwMode="auto">
            <a:xfrm>
              <a:off x="1512" y="2416"/>
              <a:ext cx="762" cy="7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5" name="Rectangle 38"/>
            <p:cNvSpPr>
              <a:spLocks noChangeArrowheads="1"/>
            </p:cNvSpPr>
            <p:nvPr/>
          </p:nvSpPr>
          <p:spPr bwMode="auto">
            <a:xfrm>
              <a:off x="1484" y="2451"/>
              <a:ext cx="761" cy="78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6" name="Line 39"/>
            <p:cNvSpPr>
              <a:spLocks noChangeShapeType="1"/>
            </p:cNvSpPr>
            <p:nvPr/>
          </p:nvSpPr>
          <p:spPr bwMode="auto">
            <a:xfrm flipV="1">
              <a:off x="1481" y="2617"/>
              <a:ext cx="753" cy="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7" name="Line 40"/>
            <p:cNvSpPr>
              <a:spLocks noChangeShapeType="1"/>
            </p:cNvSpPr>
            <p:nvPr/>
          </p:nvSpPr>
          <p:spPr bwMode="auto">
            <a:xfrm flipV="1">
              <a:off x="1492" y="2770"/>
              <a:ext cx="753" cy="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8" name="Line 41"/>
            <p:cNvSpPr>
              <a:spLocks noChangeShapeType="1"/>
            </p:cNvSpPr>
            <p:nvPr/>
          </p:nvSpPr>
          <p:spPr bwMode="auto">
            <a:xfrm flipV="1">
              <a:off x="1492" y="2916"/>
              <a:ext cx="753" cy="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9" name="Line 42"/>
            <p:cNvSpPr>
              <a:spLocks noChangeShapeType="1"/>
            </p:cNvSpPr>
            <p:nvPr/>
          </p:nvSpPr>
          <p:spPr bwMode="auto">
            <a:xfrm flipV="1">
              <a:off x="1478" y="3075"/>
              <a:ext cx="753" cy="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0" name="Text Box 43"/>
            <p:cNvSpPr txBox="1">
              <a:spLocks noChangeArrowheads="1"/>
            </p:cNvSpPr>
            <p:nvPr/>
          </p:nvSpPr>
          <p:spPr bwMode="auto">
            <a:xfrm>
              <a:off x="1461" y="2438"/>
              <a:ext cx="805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>
                  <a:latin typeface="Arial" pitchFamily="34" charset="0"/>
                </a:rPr>
                <a:t>application</a:t>
              </a:r>
            </a:p>
            <a:p>
              <a:pPr algn="ctr" eaLnBrk="0" hangingPunct="0"/>
              <a:r>
                <a:rPr lang="en-US" sz="1600">
                  <a:latin typeface="Arial" pitchFamily="34" charset="0"/>
                </a:rPr>
                <a:t>transport</a:t>
              </a:r>
            </a:p>
            <a:p>
              <a:pPr algn="ctr" eaLnBrk="0" hangingPunct="0"/>
              <a:r>
                <a:rPr lang="en-US" sz="1600">
                  <a:latin typeface="Arial" pitchFamily="34" charset="0"/>
                </a:rPr>
                <a:t>network</a:t>
              </a:r>
            </a:p>
            <a:p>
              <a:pPr algn="ctr" eaLnBrk="0" hangingPunct="0"/>
              <a:endParaRPr lang="en-US" sz="1600">
                <a:latin typeface="Arial" pitchFamily="34" charset="0"/>
              </a:endParaRPr>
            </a:p>
          </p:txBody>
        </p:sp>
      </p:grpSp>
      <p:sp>
        <p:nvSpPr>
          <p:cNvPr id="9235" name="Text Box 44"/>
          <p:cNvSpPr txBox="1">
            <a:spLocks noChangeArrowheads="1"/>
          </p:cNvSpPr>
          <p:nvPr/>
        </p:nvSpPr>
        <p:spPr bwMode="auto">
          <a:xfrm>
            <a:off x="2428875" y="3009900"/>
            <a:ext cx="4667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rgbClr val="FF0000"/>
                </a:solidFill>
                <a:latin typeface="Arial" pitchFamily="34" charset="0"/>
              </a:rPr>
              <a:t>P1</a:t>
            </a:r>
            <a:endParaRPr lang="en-US" dirty="0">
              <a:solidFill>
                <a:schemeClr val="accent2"/>
              </a:solidFill>
              <a:latin typeface="Arial" pitchFamily="34" charset="0"/>
            </a:endParaRPr>
          </a:p>
        </p:txBody>
      </p:sp>
      <p:sp>
        <p:nvSpPr>
          <p:cNvPr id="9252" name="Freeform 46"/>
          <p:cNvSpPr>
            <a:spLocks/>
          </p:cNvSpPr>
          <p:nvPr/>
        </p:nvSpPr>
        <p:spPr bwMode="auto">
          <a:xfrm>
            <a:off x="2278063" y="3300413"/>
            <a:ext cx="742950" cy="439737"/>
          </a:xfrm>
          <a:custGeom>
            <a:avLst/>
            <a:gdLst>
              <a:gd name="T0" fmla="*/ 184 w 468"/>
              <a:gd name="T1" fmla="*/ 2 h 277"/>
              <a:gd name="T2" fmla="*/ 94 w 468"/>
              <a:gd name="T3" fmla="*/ 20 h 277"/>
              <a:gd name="T4" fmla="*/ 15 w 468"/>
              <a:gd name="T5" fmla="*/ 35 h 277"/>
              <a:gd name="T6" fmla="*/ 4 w 468"/>
              <a:gd name="T7" fmla="*/ 133 h 277"/>
              <a:gd name="T8" fmla="*/ 34 w 468"/>
              <a:gd name="T9" fmla="*/ 179 h 277"/>
              <a:gd name="T10" fmla="*/ 106 w 468"/>
              <a:gd name="T11" fmla="*/ 230 h 277"/>
              <a:gd name="T12" fmla="*/ 220 w 468"/>
              <a:gd name="T13" fmla="*/ 258 h 277"/>
              <a:gd name="T14" fmla="*/ 431 w 468"/>
              <a:gd name="T15" fmla="*/ 248 h 277"/>
              <a:gd name="T16" fmla="*/ 445 w 468"/>
              <a:gd name="T17" fmla="*/ 87 h 277"/>
              <a:gd name="T18" fmla="*/ 420 w 468"/>
              <a:gd name="T19" fmla="*/ 17 h 277"/>
              <a:gd name="T20" fmla="*/ 263 w 468"/>
              <a:gd name="T21" fmla="*/ 0 h 277"/>
              <a:gd name="T22" fmla="*/ 334 w 468"/>
              <a:gd name="T23" fmla="*/ 14 h 277"/>
              <a:gd name="T24" fmla="*/ 184 w 468"/>
              <a:gd name="T25" fmla="*/ 2 h 27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68"/>
              <a:gd name="T40" fmla="*/ 0 h 277"/>
              <a:gd name="T41" fmla="*/ 468 w 468"/>
              <a:gd name="T42" fmla="*/ 277 h 27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68" h="277">
                <a:moveTo>
                  <a:pt x="184" y="2"/>
                </a:moveTo>
                <a:cubicBezTo>
                  <a:pt x="144" y="3"/>
                  <a:pt x="122" y="15"/>
                  <a:pt x="94" y="20"/>
                </a:cubicBezTo>
                <a:cubicBezTo>
                  <a:pt x="66" y="25"/>
                  <a:pt x="30" y="16"/>
                  <a:pt x="15" y="35"/>
                </a:cubicBezTo>
                <a:cubicBezTo>
                  <a:pt x="0" y="54"/>
                  <a:pt x="1" y="109"/>
                  <a:pt x="4" y="133"/>
                </a:cubicBezTo>
                <a:cubicBezTo>
                  <a:pt x="7" y="157"/>
                  <a:pt x="17" y="163"/>
                  <a:pt x="34" y="179"/>
                </a:cubicBezTo>
                <a:cubicBezTo>
                  <a:pt x="51" y="195"/>
                  <a:pt x="75" y="217"/>
                  <a:pt x="106" y="230"/>
                </a:cubicBezTo>
                <a:cubicBezTo>
                  <a:pt x="137" y="243"/>
                  <a:pt x="166" y="255"/>
                  <a:pt x="220" y="258"/>
                </a:cubicBezTo>
                <a:cubicBezTo>
                  <a:pt x="274" y="261"/>
                  <a:pt x="393" y="277"/>
                  <a:pt x="431" y="248"/>
                </a:cubicBezTo>
                <a:cubicBezTo>
                  <a:pt x="468" y="220"/>
                  <a:pt x="447" y="125"/>
                  <a:pt x="445" y="87"/>
                </a:cubicBezTo>
                <a:cubicBezTo>
                  <a:pt x="444" y="48"/>
                  <a:pt x="450" y="31"/>
                  <a:pt x="420" y="17"/>
                </a:cubicBezTo>
                <a:cubicBezTo>
                  <a:pt x="389" y="2"/>
                  <a:pt x="277" y="0"/>
                  <a:pt x="263" y="0"/>
                </a:cubicBezTo>
                <a:cubicBezTo>
                  <a:pt x="249" y="0"/>
                  <a:pt x="347" y="14"/>
                  <a:pt x="334" y="14"/>
                </a:cubicBezTo>
                <a:cubicBezTo>
                  <a:pt x="321" y="14"/>
                  <a:pt x="215" y="4"/>
                  <a:pt x="184" y="2"/>
                </a:cubicBez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53" name="Rectangle 47"/>
          <p:cNvSpPr>
            <a:spLocks noChangeArrowheads="1"/>
          </p:cNvSpPr>
          <p:nvPr/>
        </p:nvSpPr>
        <p:spPr bwMode="auto">
          <a:xfrm>
            <a:off x="2439988" y="3395663"/>
            <a:ext cx="438150" cy="1968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 dirty="0">
                <a:latin typeface="Arial" pitchFamily="34" charset="0"/>
              </a:rPr>
              <a:t>M</a:t>
            </a:r>
            <a:endParaRPr lang="en-US" sz="1200" dirty="0">
              <a:latin typeface="Times New Roman" pitchFamily="18" charset="0"/>
            </a:endParaRPr>
          </a:p>
        </p:txBody>
      </p:sp>
      <p:sp>
        <p:nvSpPr>
          <p:cNvPr id="9250" name="Freeform 50"/>
          <p:cNvSpPr>
            <a:spLocks/>
          </p:cNvSpPr>
          <p:nvPr/>
        </p:nvSpPr>
        <p:spPr bwMode="auto">
          <a:xfrm>
            <a:off x="4230688" y="2452688"/>
            <a:ext cx="742950" cy="439737"/>
          </a:xfrm>
          <a:custGeom>
            <a:avLst/>
            <a:gdLst>
              <a:gd name="T0" fmla="*/ 184 w 468"/>
              <a:gd name="T1" fmla="*/ 2 h 277"/>
              <a:gd name="T2" fmla="*/ 94 w 468"/>
              <a:gd name="T3" fmla="*/ 20 h 277"/>
              <a:gd name="T4" fmla="*/ 15 w 468"/>
              <a:gd name="T5" fmla="*/ 35 h 277"/>
              <a:gd name="T6" fmla="*/ 4 w 468"/>
              <a:gd name="T7" fmla="*/ 133 h 277"/>
              <a:gd name="T8" fmla="*/ 34 w 468"/>
              <a:gd name="T9" fmla="*/ 179 h 277"/>
              <a:gd name="T10" fmla="*/ 106 w 468"/>
              <a:gd name="T11" fmla="*/ 230 h 277"/>
              <a:gd name="T12" fmla="*/ 220 w 468"/>
              <a:gd name="T13" fmla="*/ 258 h 277"/>
              <a:gd name="T14" fmla="*/ 431 w 468"/>
              <a:gd name="T15" fmla="*/ 248 h 277"/>
              <a:gd name="T16" fmla="*/ 445 w 468"/>
              <a:gd name="T17" fmla="*/ 87 h 277"/>
              <a:gd name="T18" fmla="*/ 420 w 468"/>
              <a:gd name="T19" fmla="*/ 17 h 277"/>
              <a:gd name="T20" fmla="*/ 263 w 468"/>
              <a:gd name="T21" fmla="*/ 0 h 277"/>
              <a:gd name="T22" fmla="*/ 334 w 468"/>
              <a:gd name="T23" fmla="*/ 14 h 277"/>
              <a:gd name="T24" fmla="*/ 184 w 468"/>
              <a:gd name="T25" fmla="*/ 2 h 27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68"/>
              <a:gd name="T40" fmla="*/ 0 h 277"/>
              <a:gd name="T41" fmla="*/ 468 w 468"/>
              <a:gd name="T42" fmla="*/ 277 h 27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68" h="277">
                <a:moveTo>
                  <a:pt x="184" y="2"/>
                </a:moveTo>
                <a:cubicBezTo>
                  <a:pt x="144" y="3"/>
                  <a:pt x="122" y="15"/>
                  <a:pt x="94" y="20"/>
                </a:cubicBezTo>
                <a:cubicBezTo>
                  <a:pt x="66" y="25"/>
                  <a:pt x="30" y="16"/>
                  <a:pt x="15" y="35"/>
                </a:cubicBezTo>
                <a:cubicBezTo>
                  <a:pt x="0" y="54"/>
                  <a:pt x="1" y="109"/>
                  <a:pt x="4" y="133"/>
                </a:cubicBezTo>
                <a:cubicBezTo>
                  <a:pt x="7" y="157"/>
                  <a:pt x="17" y="163"/>
                  <a:pt x="34" y="179"/>
                </a:cubicBezTo>
                <a:cubicBezTo>
                  <a:pt x="51" y="195"/>
                  <a:pt x="75" y="217"/>
                  <a:pt x="106" y="230"/>
                </a:cubicBezTo>
                <a:cubicBezTo>
                  <a:pt x="137" y="243"/>
                  <a:pt x="166" y="255"/>
                  <a:pt x="220" y="258"/>
                </a:cubicBezTo>
                <a:cubicBezTo>
                  <a:pt x="274" y="261"/>
                  <a:pt x="393" y="277"/>
                  <a:pt x="431" y="248"/>
                </a:cubicBezTo>
                <a:cubicBezTo>
                  <a:pt x="468" y="220"/>
                  <a:pt x="447" y="125"/>
                  <a:pt x="445" y="87"/>
                </a:cubicBezTo>
                <a:cubicBezTo>
                  <a:pt x="444" y="48"/>
                  <a:pt x="450" y="31"/>
                  <a:pt x="420" y="17"/>
                </a:cubicBezTo>
                <a:cubicBezTo>
                  <a:pt x="389" y="2"/>
                  <a:pt x="277" y="0"/>
                  <a:pt x="263" y="0"/>
                </a:cubicBezTo>
                <a:cubicBezTo>
                  <a:pt x="249" y="0"/>
                  <a:pt x="347" y="14"/>
                  <a:pt x="334" y="14"/>
                </a:cubicBezTo>
                <a:cubicBezTo>
                  <a:pt x="321" y="14"/>
                  <a:pt x="215" y="4"/>
                  <a:pt x="184" y="2"/>
                </a:cubicBez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51" name="Rectangle 51"/>
          <p:cNvSpPr>
            <a:spLocks noChangeArrowheads="1"/>
          </p:cNvSpPr>
          <p:nvPr/>
        </p:nvSpPr>
        <p:spPr bwMode="auto">
          <a:xfrm>
            <a:off x="4392613" y="2547938"/>
            <a:ext cx="438150" cy="1968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 dirty="0">
                <a:latin typeface="Arial" pitchFamily="34" charset="0"/>
              </a:rPr>
              <a:t>M</a:t>
            </a:r>
            <a:endParaRPr lang="en-US" sz="1200" dirty="0">
              <a:latin typeface="Times New Roman" pitchFamily="18" charset="0"/>
            </a:endParaRPr>
          </a:p>
        </p:txBody>
      </p:sp>
      <p:sp>
        <p:nvSpPr>
          <p:cNvPr id="9239" name="Freeform 52"/>
          <p:cNvSpPr>
            <a:spLocks/>
          </p:cNvSpPr>
          <p:nvPr/>
        </p:nvSpPr>
        <p:spPr bwMode="auto">
          <a:xfrm>
            <a:off x="5065713" y="2813050"/>
            <a:ext cx="2428875" cy="1995488"/>
          </a:xfrm>
          <a:custGeom>
            <a:avLst/>
            <a:gdLst>
              <a:gd name="T0" fmla="*/ 2147483647 w 1530"/>
              <a:gd name="T1" fmla="*/ 2147483647 h 1257"/>
              <a:gd name="T2" fmla="*/ 2147483647 w 1530"/>
              <a:gd name="T3" fmla="*/ 2147483647 h 1257"/>
              <a:gd name="T4" fmla="*/ 0 w 1530"/>
              <a:gd name="T5" fmla="*/ 2147483647 h 1257"/>
              <a:gd name="T6" fmla="*/ 0 w 1530"/>
              <a:gd name="T7" fmla="*/ 2147483647 h 1257"/>
              <a:gd name="T8" fmla="*/ 2147483647 w 1530"/>
              <a:gd name="T9" fmla="*/ 0 h 12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30"/>
              <a:gd name="T16" fmla="*/ 0 h 1257"/>
              <a:gd name="T17" fmla="*/ 1530 w 1530"/>
              <a:gd name="T18" fmla="*/ 1257 h 125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30" h="1257">
                <a:moveTo>
                  <a:pt x="1525" y="458"/>
                </a:moveTo>
                <a:lnTo>
                  <a:pt x="1530" y="1257"/>
                </a:lnTo>
                <a:lnTo>
                  <a:pt x="0" y="1257"/>
                </a:lnTo>
                <a:lnTo>
                  <a:pt x="0" y="235"/>
                </a:lnTo>
                <a:lnTo>
                  <a:pt x="156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5173663" y="2462213"/>
            <a:ext cx="742950" cy="439737"/>
            <a:chOff x="1448" y="2290"/>
            <a:chExt cx="468" cy="277"/>
          </a:xfrm>
        </p:grpSpPr>
        <p:sp>
          <p:nvSpPr>
            <p:cNvPr id="9248" name="Freeform 54"/>
            <p:cNvSpPr>
              <a:spLocks/>
            </p:cNvSpPr>
            <p:nvPr/>
          </p:nvSpPr>
          <p:spPr bwMode="auto">
            <a:xfrm>
              <a:off x="1448" y="2290"/>
              <a:ext cx="468" cy="277"/>
            </a:xfrm>
            <a:custGeom>
              <a:avLst/>
              <a:gdLst>
                <a:gd name="T0" fmla="*/ 184 w 468"/>
                <a:gd name="T1" fmla="*/ 2 h 277"/>
                <a:gd name="T2" fmla="*/ 94 w 468"/>
                <a:gd name="T3" fmla="*/ 20 h 277"/>
                <a:gd name="T4" fmla="*/ 15 w 468"/>
                <a:gd name="T5" fmla="*/ 35 h 277"/>
                <a:gd name="T6" fmla="*/ 4 w 468"/>
                <a:gd name="T7" fmla="*/ 133 h 277"/>
                <a:gd name="T8" fmla="*/ 34 w 468"/>
                <a:gd name="T9" fmla="*/ 179 h 277"/>
                <a:gd name="T10" fmla="*/ 106 w 468"/>
                <a:gd name="T11" fmla="*/ 230 h 277"/>
                <a:gd name="T12" fmla="*/ 220 w 468"/>
                <a:gd name="T13" fmla="*/ 258 h 277"/>
                <a:gd name="T14" fmla="*/ 431 w 468"/>
                <a:gd name="T15" fmla="*/ 248 h 277"/>
                <a:gd name="T16" fmla="*/ 445 w 468"/>
                <a:gd name="T17" fmla="*/ 87 h 277"/>
                <a:gd name="T18" fmla="*/ 420 w 468"/>
                <a:gd name="T19" fmla="*/ 17 h 277"/>
                <a:gd name="T20" fmla="*/ 263 w 468"/>
                <a:gd name="T21" fmla="*/ 0 h 277"/>
                <a:gd name="T22" fmla="*/ 334 w 468"/>
                <a:gd name="T23" fmla="*/ 14 h 277"/>
                <a:gd name="T24" fmla="*/ 184 w 468"/>
                <a:gd name="T25" fmla="*/ 2 h 27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68"/>
                <a:gd name="T40" fmla="*/ 0 h 277"/>
                <a:gd name="T41" fmla="*/ 468 w 468"/>
                <a:gd name="T42" fmla="*/ 277 h 27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68" h="277">
                  <a:moveTo>
                    <a:pt x="184" y="2"/>
                  </a:moveTo>
                  <a:cubicBezTo>
                    <a:pt x="144" y="3"/>
                    <a:pt x="122" y="15"/>
                    <a:pt x="94" y="20"/>
                  </a:cubicBezTo>
                  <a:cubicBezTo>
                    <a:pt x="66" y="25"/>
                    <a:pt x="30" y="16"/>
                    <a:pt x="15" y="35"/>
                  </a:cubicBezTo>
                  <a:cubicBezTo>
                    <a:pt x="0" y="54"/>
                    <a:pt x="1" y="109"/>
                    <a:pt x="4" y="133"/>
                  </a:cubicBezTo>
                  <a:cubicBezTo>
                    <a:pt x="7" y="157"/>
                    <a:pt x="17" y="163"/>
                    <a:pt x="34" y="179"/>
                  </a:cubicBezTo>
                  <a:cubicBezTo>
                    <a:pt x="51" y="195"/>
                    <a:pt x="75" y="217"/>
                    <a:pt x="106" y="230"/>
                  </a:cubicBezTo>
                  <a:cubicBezTo>
                    <a:pt x="137" y="243"/>
                    <a:pt x="166" y="255"/>
                    <a:pt x="220" y="258"/>
                  </a:cubicBezTo>
                  <a:cubicBezTo>
                    <a:pt x="274" y="261"/>
                    <a:pt x="393" y="277"/>
                    <a:pt x="431" y="248"/>
                  </a:cubicBezTo>
                  <a:cubicBezTo>
                    <a:pt x="468" y="220"/>
                    <a:pt x="447" y="125"/>
                    <a:pt x="445" y="87"/>
                  </a:cubicBezTo>
                  <a:cubicBezTo>
                    <a:pt x="444" y="48"/>
                    <a:pt x="450" y="31"/>
                    <a:pt x="420" y="17"/>
                  </a:cubicBezTo>
                  <a:cubicBezTo>
                    <a:pt x="389" y="2"/>
                    <a:pt x="277" y="0"/>
                    <a:pt x="263" y="0"/>
                  </a:cubicBezTo>
                  <a:cubicBezTo>
                    <a:pt x="249" y="0"/>
                    <a:pt x="347" y="14"/>
                    <a:pt x="334" y="14"/>
                  </a:cubicBezTo>
                  <a:cubicBezTo>
                    <a:pt x="321" y="14"/>
                    <a:pt x="215" y="4"/>
                    <a:pt x="184" y="2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9" name="Rectangle 55"/>
            <p:cNvSpPr>
              <a:spLocks noChangeArrowheads="1"/>
            </p:cNvSpPr>
            <p:nvPr/>
          </p:nvSpPr>
          <p:spPr bwMode="auto">
            <a:xfrm>
              <a:off x="1550" y="2350"/>
              <a:ext cx="276" cy="12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200" dirty="0">
                  <a:latin typeface="Arial" pitchFamily="34" charset="0"/>
                </a:rPr>
                <a:t>M</a:t>
              </a:r>
              <a:endParaRPr lang="en-US" sz="1200" dirty="0">
                <a:latin typeface="Times New Roman" pitchFamily="18" charset="0"/>
              </a:endParaRPr>
            </a:p>
          </p:txBody>
        </p:sp>
      </p:grpSp>
      <p:sp>
        <p:nvSpPr>
          <p:cNvPr id="9241" name="Text Box 56"/>
          <p:cNvSpPr txBox="1">
            <a:spLocks noChangeArrowheads="1"/>
          </p:cNvSpPr>
          <p:nvPr/>
        </p:nvSpPr>
        <p:spPr bwMode="auto">
          <a:xfrm>
            <a:off x="3905250" y="2224088"/>
            <a:ext cx="4667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 smtClean="0">
                <a:solidFill>
                  <a:srgbClr val="FF0000"/>
                </a:solidFill>
                <a:latin typeface="Arial" pitchFamily="34" charset="0"/>
              </a:rPr>
              <a:t>P2</a:t>
            </a:r>
            <a:endParaRPr lang="en-US" dirty="0">
              <a:solidFill>
                <a:schemeClr val="accent2"/>
              </a:solidFill>
              <a:latin typeface="Arial" pitchFamily="34" charset="0"/>
            </a:endParaRPr>
          </a:p>
        </p:txBody>
      </p:sp>
      <p:sp>
        <p:nvSpPr>
          <p:cNvPr id="9242" name="Text Box 57"/>
          <p:cNvSpPr txBox="1">
            <a:spLocks noChangeArrowheads="1"/>
          </p:cNvSpPr>
          <p:nvPr/>
        </p:nvSpPr>
        <p:spPr bwMode="auto">
          <a:xfrm>
            <a:off x="5791200" y="2295525"/>
            <a:ext cx="4667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 smtClean="0">
                <a:solidFill>
                  <a:srgbClr val="FF0000"/>
                </a:solidFill>
                <a:latin typeface="Arial" pitchFamily="34" charset="0"/>
              </a:rPr>
              <a:t>P3</a:t>
            </a:r>
            <a:endParaRPr lang="en-US" dirty="0">
              <a:solidFill>
                <a:schemeClr val="accent2"/>
              </a:solidFill>
              <a:latin typeface="Arial" pitchFamily="34" charset="0"/>
            </a:endParaRPr>
          </a:p>
        </p:txBody>
      </p:sp>
      <p:grpSp>
        <p:nvGrpSpPr>
          <p:cNvPr id="8" name="Group 67"/>
          <p:cNvGrpSpPr/>
          <p:nvPr/>
        </p:nvGrpSpPr>
        <p:grpSpPr>
          <a:xfrm>
            <a:off x="1828800" y="3761601"/>
            <a:ext cx="304800" cy="276999"/>
            <a:chOff x="1676400" y="3657600"/>
            <a:chExt cx="304800" cy="276999"/>
          </a:xfrm>
        </p:grpSpPr>
        <p:sp>
          <p:nvSpPr>
            <p:cNvPr id="66" name="TextBox 65"/>
            <p:cNvSpPr txBox="1"/>
            <p:nvPr/>
          </p:nvSpPr>
          <p:spPr>
            <a:xfrm>
              <a:off x="1676400" y="3657600"/>
              <a:ext cx="304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</a:rPr>
                <a:t>D</a:t>
              </a:r>
              <a:endParaRPr lang="en-US" sz="1200" dirty="0">
                <a:latin typeface="Arial" pitchFamily="34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676400" y="3733800"/>
              <a:ext cx="304800" cy="1524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68"/>
          <p:cNvGrpSpPr/>
          <p:nvPr/>
        </p:nvGrpSpPr>
        <p:grpSpPr>
          <a:xfrm>
            <a:off x="1447800" y="3761601"/>
            <a:ext cx="304800" cy="276999"/>
            <a:chOff x="1676400" y="3657600"/>
            <a:chExt cx="304800" cy="276999"/>
          </a:xfrm>
        </p:grpSpPr>
        <p:sp>
          <p:nvSpPr>
            <p:cNvPr id="70" name="TextBox 69"/>
            <p:cNvSpPr txBox="1"/>
            <p:nvPr/>
          </p:nvSpPr>
          <p:spPr>
            <a:xfrm>
              <a:off x="1676400" y="3657600"/>
              <a:ext cx="304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</a:rPr>
                <a:t>D</a:t>
              </a:r>
              <a:endParaRPr lang="en-US" sz="1200" dirty="0">
                <a:latin typeface="Arial" pitchFamily="34" charset="0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676400" y="3733800"/>
              <a:ext cx="304800" cy="1524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Rectangle 47"/>
          <p:cNvSpPr>
            <a:spLocks noChangeArrowheads="1"/>
          </p:cNvSpPr>
          <p:nvPr/>
        </p:nvSpPr>
        <p:spPr bwMode="auto">
          <a:xfrm>
            <a:off x="1695450" y="3581400"/>
            <a:ext cx="438150" cy="1968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 dirty="0">
                <a:latin typeface="Arial" pitchFamily="34" charset="0"/>
              </a:rPr>
              <a:t>M</a:t>
            </a:r>
            <a:endParaRPr lang="en-US" sz="1200" dirty="0">
              <a:latin typeface="Times New Roman" pitchFamily="18" charset="0"/>
            </a:endParaRPr>
          </a:p>
        </p:txBody>
      </p:sp>
      <p:grpSp>
        <p:nvGrpSpPr>
          <p:cNvPr id="10" name="Group 79"/>
          <p:cNvGrpSpPr/>
          <p:nvPr/>
        </p:nvGrpSpPr>
        <p:grpSpPr>
          <a:xfrm>
            <a:off x="609600" y="3761601"/>
            <a:ext cx="533400" cy="276999"/>
            <a:chOff x="1143000" y="2590800"/>
            <a:chExt cx="533400" cy="276999"/>
          </a:xfrm>
        </p:grpSpPr>
        <p:sp>
          <p:nvSpPr>
            <p:cNvPr id="78" name="TextBox 77"/>
            <p:cNvSpPr txBox="1"/>
            <p:nvPr/>
          </p:nvSpPr>
          <p:spPr>
            <a:xfrm>
              <a:off x="1143000" y="2590800"/>
              <a:ext cx="533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  <a:latin typeface="Arial" pitchFamily="34" charset="0"/>
                </a:rPr>
                <a:t>Ht</a:t>
              </a:r>
              <a:endParaRPr lang="en-US" sz="1200" dirty="0">
                <a:solidFill>
                  <a:srgbClr val="FF0000"/>
                </a:solidFill>
                <a:latin typeface="Arial" pitchFamily="34" charset="0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143000" y="2667000"/>
              <a:ext cx="304800" cy="1524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80"/>
          <p:cNvGrpSpPr/>
          <p:nvPr/>
        </p:nvGrpSpPr>
        <p:grpSpPr>
          <a:xfrm>
            <a:off x="914400" y="3761601"/>
            <a:ext cx="533400" cy="276999"/>
            <a:chOff x="1143000" y="2590800"/>
            <a:chExt cx="533400" cy="276999"/>
          </a:xfrm>
        </p:grpSpPr>
        <p:sp>
          <p:nvSpPr>
            <p:cNvPr id="82" name="TextBox 81"/>
            <p:cNvSpPr txBox="1"/>
            <p:nvPr/>
          </p:nvSpPr>
          <p:spPr>
            <a:xfrm>
              <a:off x="1143000" y="2590800"/>
              <a:ext cx="533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</a:rPr>
                <a:t>D</a:t>
              </a:r>
              <a:endParaRPr lang="en-US" sz="1200" dirty="0">
                <a:latin typeface="Arial" pitchFamily="34" charset="0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1143000" y="2667000"/>
              <a:ext cx="304800" cy="1524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Group 83"/>
          <p:cNvGrpSpPr/>
          <p:nvPr/>
        </p:nvGrpSpPr>
        <p:grpSpPr>
          <a:xfrm>
            <a:off x="1524000" y="3761601"/>
            <a:ext cx="533400" cy="276999"/>
            <a:chOff x="1143000" y="2590800"/>
            <a:chExt cx="533400" cy="276999"/>
          </a:xfrm>
        </p:grpSpPr>
        <p:sp>
          <p:nvSpPr>
            <p:cNvPr id="85" name="TextBox 84"/>
            <p:cNvSpPr txBox="1"/>
            <p:nvPr/>
          </p:nvSpPr>
          <p:spPr>
            <a:xfrm>
              <a:off x="1143000" y="2590800"/>
              <a:ext cx="533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  <a:latin typeface="Arial" pitchFamily="34" charset="0"/>
                </a:rPr>
                <a:t>Ht</a:t>
              </a:r>
              <a:endParaRPr lang="en-US" sz="1200" dirty="0">
                <a:solidFill>
                  <a:srgbClr val="FF0000"/>
                </a:solidFill>
                <a:latin typeface="Arial" pitchFamily="34" charset="0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143000" y="2667000"/>
              <a:ext cx="304800" cy="1524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cxnSp>
        <p:nvCxnSpPr>
          <p:cNvPr id="88" name="Straight Connector 87"/>
          <p:cNvCxnSpPr>
            <a:stCxn id="9252" idx="6"/>
          </p:cNvCxnSpPr>
          <p:nvPr/>
        </p:nvCxnSpPr>
        <p:spPr>
          <a:xfrm>
            <a:off x="2627313" y="3709988"/>
            <a:ext cx="39687" cy="131921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rot="5400000" flipH="1" flipV="1">
            <a:off x="4038600" y="4114800"/>
            <a:ext cx="1828800" cy="1588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2667000" y="5027612"/>
            <a:ext cx="2286000" cy="1588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endCxn id="9250" idx="6"/>
          </p:cNvCxnSpPr>
          <p:nvPr/>
        </p:nvCxnSpPr>
        <p:spPr>
          <a:xfrm rot="10800000">
            <a:off x="4579938" y="2862264"/>
            <a:ext cx="373062" cy="3381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5" name="Rectangle 25"/>
          <p:cNvSpPr>
            <a:spLocks noChangeArrowheads="1"/>
          </p:cNvSpPr>
          <p:nvPr/>
        </p:nvSpPr>
        <p:spPr bwMode="auto">
          <a:xfrm>
            <a:off x="6242050" y="3369449"/>
            <a:ext cx="679450" cy="1968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1200">
              <a:latin typeface="Times New Roman" pitchFamily="18" charset="0"/>
            </a:endParaRPr>
          </a:p>
        </p:txBody>
      </p:sp>
      <p:grpSp>
        <p:nvGrpSpPr>
          <p:cNvPr id="13" name="Group 28"/>
          <p:cNvGrpSpPr>
            <a:grpSpLocks/>
          </p:cNvGrpSpPr>
          <p:nvPr/>
        </p:nvGrpSpPr>
        <p:grpSpPr bwMode="auto">
          <a:xfrm>
            <a:off x="5943600" y="3337699"/>
            <a:ext cx="331787" cy="304800"/>
            <a:chOff x="846" y="2763"/>
            <a:chExt cx="209" cy="192"/>
          </a:xfrm>
        </p:grpSpPr>
        <p:sp>
          <p:nvSpPr>
            <p:cNvPr id="107" name="Rectangle 29"/>
            <p:cNvSpPr>
              <a:spLocks noChangeArrowheads="1"/>
            </p:cNvSpPr>
            <p:nvPr/>
          </p:nvSpPr>
          <p:spPr bwMode="auto">
            <a:xfrm>
              <a:off x="884" y="2783"/>
              <a:ext cx="152" cy="12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200">
                <a:latin typeface="Times New Roman" pitchFamily="18" charset="0"/>
              </a:endParaRPr>
            </a:p>
          </p:txBody>
        </p:sp>
        <p:sp>
          <p:nvSpPr>
            <p:cNvPr id="108" name="Rectangle 30"/>
            <p:cNvSpPr>
              <a:spLocks noChangeArrowheads="1"/>
            </p:cNvSpPr>
            <p:nvPr/>
          </p:nvSpPr>
          <p:spPr bwMode="auto">
            <a:xfrm>
              <a:off x="846" y="2763"/>
              <a:ext cx="14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1200">
                  <a:latin typeface="Arial" pitchFamily="34" charset="0"/>
                </a:rPr>
                <a:t>H</a:t>
              </a:r>
            </a:p>
          </p:txBody>
        </p:sp>
        <p:sp>
          <p:nvSpPr>
            <p:cNvPr id="109" name="Text Box 31"/>
            <p:cNvSpPr txBox="1">
              <a:spLocks noChangeArrowheads="1"/>
            </p:cNvSpPr>
            <p:nvPr/>
          </p:nvSpPr>
          <p:spPr bwMode="auto">
            <a:xfrm>
              <a:off x="919" y="2782"/>
              <a:ext cx="13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1200">
                  <a:latin typeface="Arial" pitchFamily="34" charset="0"/>
                </a:rPr>
                <a:t>n</a:t>
              </a:r>
              <a:endParaRPr lang="en-US" sz="1200" dirty="0">
                <a:latin typeface="Times New Roman" pitchFamily="18" charset="0"/>
              </a:endParaRPr>
            </a:p>
          </p:txBody>
        </p:sp>
      </p:grpSp>
      <p:sp>
        <p:nvSpPr>
          <p:cNvPr id="110" name="Text Box 32"/>
          <p:cNvSpPr txBox="1">
            <a:spLocks noChangeArrowheads="1"/>
          </p:cNvSpPr>
          <p:nvPr/>
        </p:nvSpPr>
        <p:spPr bwMode="auto">
          <a:xfrm>
            <a:off x="6197600" y="3321824"/>
            <a:ext cx="7778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solidFill>
                  <a:srgbClr val="FF0000"/>
                </a:solidFill>
                <a:latin typeface="Arial" pitchFamily="34" charset="0"/>
              </a:rPr>
              <a:t>segment</a:t>
            </a:r>
            <a:endParaRPr lang="en-US" sz="1200">
              <a:solidFill>
                <a:schemeClr val="accent2"/>
              </a:solidFill>
              <a:latin typeface="Arial" pitchFamily="34" charset="0"/>
            </a:endParaRPr>
          </a:p>
        </p:txBody>
      </p:sp>
      <p:grpSp>
        <p:nvGrpSpPr>
          <p:cNvPr id="14" name="Group 110"/>
          <p:cNvGrpSpPr/>
          <p:nvPr/>
        </p:nvGrpSpPr>
        <p:grpSpPr>
          <a:xfrm>
            <a:off x="6781800" y="3048000"/>
            <a:ext cx="304800" cy="276999"/>
            <a:chOff x="1676400" y="3657600"/>
            <a:chExt cx="304800" cy="276999"/>
          </a:xfrm>
        </p:grpSpPr>
        <p:sp>
          <p:nvSpPr>
            <p:cNvPr id="112" name="TextBox 111"/>
            <p:cNvSpPr txBox="1"/>
            <p:nvPr/>
          </p:nvSpPr>
          <p:spPr>
            <a:xfrm>
              <a:off x="1676400" y="3657600"/>
              <a:ext cx="304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</a:rPr>
                <a:t>D</a:t>
              </a:r>
              <a:endParaRPr lang="en-US" sz="1200" dirty="0">
                <a:latin typeface="Arial" pitchFamily="34" charset="0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676400" y="3733800"/>
              <a:ext cx="304800" cy="1524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17"/>
          <p:cNvGrpSpPr/>
          <p:nvPr/>
        </p:nvGrpSpPr>
        <p:grpSpPr>
          <a:xfrm>
            <a:off x="5791200" y="3048000"/>
            <a:ext cx="533400" cy="276999"/>
            <a:chOff x="1143000" y="2590800"/>
            <a:chExt cx="533400" cy="276999"/>
          </a:xfrm>
        </p:grpSpPr>
        <p:sp>
          <p:nvSpPr>
            <p:cNvPr id="119" name="TextBox 118"/>
            <p:cNvSpPr txBox="1"/>
            <p:nvPr/>
          </p:nvSpPr>
          <p:spPr>
            <a:xfrm>
              <a:off x="1143000" y="2590800"/>
              <a:ext cx="533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  <a:latin typeface="Arial" pitchFamily="34" charset="0"/>
                </a:rPr>
                <a:t>Ht</a:t>
              </a:r>
              <a:endParaRPr lang="en-US" sz="1200" dirty="0">
                <a:solidFill>
                  <a:srgbClr val="FF0000"/>
                </a:solidFill>
                <a:latin typeface="Arial" pitchFamily="34" charset="0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143000" y="2667000"/>
              <a:ext cx="304800" cy="1524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Group 120"/>
          <p:cNvGrpSpPr/>
          <p:nvPr/>
        </p:nvGrpSpPr>
        <p:grpSpPr>
          <a:xfrm>
            <a:off x="6096000" y="3048000"/>
            <a:ext cx="533400" cy="276999"/>
            <a:chOff x="1143000" y="2590800"/>
            <a:chExt cx="533400" cy="276999"/>
          </a:xfrm>
        </p:grpSpPr>
        <p:sp>
          <p:nvSpPr>
            <p:cNvPr id="122" name="TextBox 121"/>
            <p:cNvSpPr txBox="1"/>
            <p:nvPr/>
          </p:nvSpPr>
          <p:spPr>
            <a:xfrm>
              <a:off x="1143000" y="2590800"/>
              <a:ext cx="533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</a:rPr>
                <a:t>D</a:t>
              </a:r>
              <a:endParaRPr lang="en-US" sz="1200" dirty="0">
                <a:latin typeface="Arial" pitchFamily="34" charset="0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143000" y="2667000"/>
              <a:ext cx="304800" cy="1524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cxnSp>
        <p:nvCxnSpPr>
          <p:cNvPr id="127" name="Straight Connector 126"/>
          <p:cNvCxnSpPr/>
          <p:nvPr/>
        </p:nvCxnSpPr>
        <p:spPr>
          <a:xfrm rot="5400000" flipH="1" flipV="1">
            <a:off x="4153595" y="4228405"/>
            <a:ext cx="1600200" cy="1390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6138275" y="2771001"/>
            <a:ext cx="13740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Arial" pitchFamily="34" charset="0"/>
              </a:rPr>
              <a:t>Process </a:t>
            </a:r>
            <a:r>
              <a:rPr lang="en-US" sz="1400" dirty="0" err="1" smtClean="0">
                <a:solidFill>
                  <a:srgbClr val="0070C0"/>
                </a:solidFill>
                <a:latin typeface="Arial" pitchFamily="34" charset="0"/>
              </a:rPr>
              <a:t>nhận</a:t>
            </a:r>
            <a:r>
              <a:rPr lang="en-US" sz="1400" dirty="0" smtClean="0">
                <a:solidFill>
                  <a:srgbClr val="0070C0"/>
                </a:solidFill>
                <a:latin typeface="Arial" pitchFamily="34" charset="0"/>
              </a:rPr>
              <a:t>?</a:t>
            </a:r>
            <a:endParaRPr lang="en-US" sz="1400" dirty="0">
              <a:solidFill>
                <a:srgbClr val="0070C0"/>
              </a:solidFill>
              <a:latin typeface="Arial" pitchFamily="34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228600" y="3352800"/>
            <a:ext cx="16257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0070C0"/>
                </a:solidFill>
                <a:latin typeface="Arial" pitchFamily="34" charset="0"/>
              </a:rPr>
              <a:t>Gởi</a:t>
            </a:r>
            <a:r>
              <a:rPr lang="en-US" sz="1400" dirty="0" smtClean="0">
                <a:solidFill>
                  <a:srgbClr val="0070C0"/>
                </a:solidFill>
                <a:latin typeface="Arial" pitchFamily="34" charset="0"/>
              </a:rPr>
              <a:t> </a:t>
            </a:r>
            <a:r>
              <a:rPr lang="en-US" sz="1400" dirty="0" err="1" smtClean="0">
                <a:solidFill>
                  <a:srgbClr val="0070C0"/>
                </a:solidFill>
                <a:latin typeface="Arial" pitchFamily="34" charset="0"/>
              </a:rPr>
              <a:t>đến</a:t>
            </a:r>
            <a:r>
              <a:rPr lang="en-US" sz="1400" dirty="0" smtClean="0">
                <a:solidFill>
                  <a:srgbClr val="0070C0"/>
                </a:solidFill>
                <a:latin typeface="Arial" pitchFamily="34" charset="0"/>
              </a:rPr>
              <a:t> Process?</a:t>
            </a:r>
            <a:endParaRPr lang="en-US" sz="1400" dirty="0">
              <a:solidFill>
                <a:srgbClr val="0070C0"/>
              </a:solidFill>
              <a:latin typeface="Arial" pitchFamily="34" charset="0"/>
            </a:endParaRPr>
          </a:p>
        </p:txBody>
      </p:sp>
      <p:grpSp>
        <p:nvGrpSpPr>
          <p:cNvPr id="17" name="Group 129"/>
          <p:cNvGrpSpPr/>
          <p:nvPr/>
        </p:nvGrpSpPr>
        <p:grpSpPr>
          <a:xfrm>
            <a:off x="6477000" y="3048000"/>
            <a:ext cx="533400" cy="276999"/>
            <a:chOff x="1143000" y="2590800"/>
            <a:chExt cx="533400" cy="276999"/>
          </a:xfrm>
        </p:grpSpPr>
        <p:sp>
          <p:nvSpPr>
            <p:cNvPr id="131" name="TextBox 130"/>
            <p:cNvSpPr txBox="1"/>
            <p:nvPr/>
          </p:nvSpPr>
          <p:spPr>
            <a:xfrm>
              <a:off x="1143000" y="2590800"/>
              <a:ext cx="533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  <a:latin typeface="Arial" pitchFamily="34" charset="0"/>
                </a:rPr>
                <a:t>Ht</a:t>
              </a:r>
              <a:endParaRPr lang="en-US" sz="1200" dirty="0">
                <a:solidFill>
                  <a:srgbClr val="FF0000"/>
                </a:solidFill>
                <a:latin typeface="Arial" pitchFamily="34" charset="0"/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1143000" y="2667000"/>
              <a:ext cx="304800" cy="1524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89" name="Slide Number Placeholder 8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48555E-6 L -0.05833 -2.48555E-6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1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4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4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500"/>
                            </p:stCondLst>
                            <p:childTnLst>
                              <p:par>
                                <p:cTn id="1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9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/>
      <p:bldP spid="9226" grpId="0" animBg="1"/>
      <p:bldP spid="9226" grpId="1" animBg="1"/>
      <p:bldP spid="9230" grpId="0"/>
      <p:bldP spid="9230" grpId="1"/>
      <p:bldP spid="9235" grpId="0"/>
      <p:bldP spid="9235" grpId="1"/>
      <p:bldP spid="9252" grpId="0" animBg="1"/>
      <p:bldP spid="9253" grpId="0" animBg="1"/>
      <p:bldP spid="9250" grpId="0" animBg="1"/>
      <p:bldP spid="9251" grpId="0" animBg="1"/>
      <p:bldP spid="9239" grpId="0" animBg="1"/>
      <p:bldP spid="9241" grpId="0"/>
      <p:bldP spid="9242" grpId="0"/>
      <p:bldP spid="72" grpId="0" animBg="1"/>
      <p:bldP spid="72" grpId="1" animBg="1"/>
      <p:bldP spid="105" grpId="0" animBg="1"/>
      <p:bldP spid="105" grpId="1" animBg="1"/>
      <p:bldP spid="110" grpId="0"/>
      <p:bldP spid="110" grpId="1"/>
      <p:bldP spid="128" grpId="0"/>
      <p:bldP spid="12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smtClean="0"/>
              <a:t>Nội dung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>
                <a:solidFill>
                  <a:schemeClr val="accent3">
                    <a:lumMod val="85000"/>
                  </a:schemeClr>
                </a:solidFill>
              </a:rPr>
              <a:t>Giới</a:t>
            </a:r>
            <a:r>
              <a:rPr lang="en-US" dirty="0" smtClean="0">
                <a:solidFill>
                  <a:schemeClr val="accent3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3">
                    <a:lumMod val="85000"/>
                  </a:schemeClr>
                </a:solidFill>
              </a:rPr>
              <a:t>thiệu</a:t>
            </a:r>
            <a:endParaRPr lang="en-US" dirty="0" smtClean="0">
              <a:solidFill>
                <a:schemeClr val="accent3">
                  <a:lumMod val="85000"/>
                </a:schemeClr>
              </a:solidFill>
            </a:endParaRPr>
          </a:p>
          <a:p>
            <a:pPr>
              <a:defRPr/>
            </a:pPr>
            <a:r>
              <a:rPr lang="en-US" dirty="0" err="1" smtClean="0">
                <a:solidFill>
                  <a:schemeClr val="accent3">
                    <a:lumMod val="85000"/>
                  </a:schemeClr>
                </a:solidFill>
              </a:rPr>
              <a:t>Nguyên</a:t>
            </a:r>
            <a:r>
              <a:rPr lang="en-US" dirty="0" smtClean="0">
                <a:solidFill>
                  <a:schemeClr val="accent3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3">
                    <a:lumMod val="85000"/>
                  </a:schemeClr>
                </a:solidFill>
              </a:rPr>
              <a:t>tắc</a:t>
            </a:r>
            <a:r>
              <a:rPr lang="en-US" dirty="0" smtClean="0">
                <a:solidFill>
                  <a:schemeClr val="accent3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3">
                    <a:lumMod val="85000"/>
                  </a:schemeClr>
                </a:solidFill>
              </a:rPr>
              <a:t>truyền</a:t>
            </a:r>
            <a:r>
              <a:rPr lang="en-US" dirty="0" smtClean="0">
                <a:solidFill>
                  <a:schemeClr val="accent3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3">
                    <a:lumMod val="85000"/>
                  </a:schemeClr>
                </a:solidFill>
              </a:rPr>
              <a:t>dữ</a:t>
            </a:r>
            <a:r>
              <a:rPr lang="en-US" dirty="0" smtClean="0">
                <a:solidFill>
                  <a:schemeClr val="accent3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3">
                    <a:lumMod val="85000"/>
                  </a:schemeClr>
                </a:solidFill>
              </a:rPr>
              <a:t>liệu</a:t>
            </a:r>
            <a:r>
              <a:rPr lang="en-US" dirty="0" smtClean="0">
                <a:solidFill>
                  <a:schemeClr val="accent3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3">
                    <a:lumMod val="85000"/>
                  </a:schemeClr>
                </a:solidFill>
              </a:rPr>
              <a:t>đáng</a:t>
            </a:r>
            <a:r>
              <a:rPr lang="en-US" dirty="0" smtClean="0">
                <a:solidFill>
                  <a:schemeClr val="accent3">
                    <a:lumMod val="85000"/>
                  </a:schemeClr>
                </a:solidFill>
              </a:rPr>
              <a:t> tin </a:t>
            </a:r>
            <a:r>
              <a:rPr lang="en-US" dirty="0" err="1" smtClean="0">
                <a:solidFill>
                  <a:schemeClr val="accent3">
                    <a:lumMod val="85000"/>
                  </a:schemeClr>
                </a:solidFill>
              </a:rPr>
              <a:t>cậy</a:t>
            </a:r>
            <a:endParaRPr lang="en-US" dirty="0" smtClean="0">
              <a:solidFill>
                <a:schemeClr val="accent3">
                  <a:lumMod val="85000"/>
                </a:schemeClr>
              </a:solidFill>
            </a:endParaRPr>
          </a:p>
          <a:p>
            <a:pPr eaLnBrk="1" hangingPunct="1">
              <a:defRPr/>
            </a:pP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TCP</a:t>
            </a:r>
          </a:p>
          <a:p>
            <a:pPr eaLnBrk="1" hangingPunct="1">
              <a:defRPr/>
            </a:pP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UDP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996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 smtClean="0"/>
          </a:p>
          <a:p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 smtClean="0"/>
          </a:p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endParaRPr lang="en-US" dirty="0" smtClean="0"/>
          </a:p>
          <a:p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endParaRPr lang="en-US" dirty="0" smtClean="0"/>
          </a:p>
          <a:p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r>
              <a:rPr lang="en-US" dirty="0" smtClean="0"/>
              <a:t> </a:t>
            </a:r>
            <a:r>
              <a:rPr lang="en-US" dirty="0" err="1" smtClean="0"/>
              <a:t>nghẽn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dirty="0" smtClean="0"/>
              <a:t>TCP – </a:t>
            </a:r>
            <a:r>
              <a:rPr lang="en-US" sz="3600" dirty="0" err="1" smtClean="0"/>
              <a:t>giới</a:t>
            </a:r>
            <a:r>
              <a:rPr lang="en-US" sz="3600" dirty="0" smtClean="0"/>
              <a:t> </a:t>
            </a:r>
            <a:r>
              <a:rPr lang="en-US" sz="3600" dirty="0" err="1" smtClean="0"/>
              <a:t>thiệu</a:t>
            </a:r>
            <a:r>
              <a:rPr lang="en-US" sz="3600" dirty="0" smtClean="0"/>
              <a:t> - 1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sz="2800" dirty="0" smtClean="0"/>
              <a:t>TCP = Transport Control Protocol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400" dirty="0" err="1" smtClean="0"/>
              <a:t>rfc</a:t>
            </a:r>
            <a:r>
              <a:rPr lang="en-US" sz="2400" dirty="0" smtClean="0"/>
              <a:t>: 793,1122,1323,2018,2581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400" dirty="0" smtClean="0"/>
              <a:t>Point – to – point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1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gởi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1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endParaRPr lang="en-US" dirty="0" smtClean="0"/>
          </a:p>
          <a:p>
            <a:pPr lvl="1" eaLnBrk="1" hangingPunct="1">
              <a:lnSpc>
                <a:spcPct val="150000"/>
              </a:lnSpc>
            </a:pPr>
            <a:r>
              <a:rPr lang="en-US" sz="2400" dirty="0" smtClean="0"/>
              <a:t>Full-duplex </a:t>
            </a:r>
          </a:p>
          <a:p>
            <a:pPr lvl="2" eaLnBrk="1" hangingPunct="1">
              <a:lnSpc>
                <a:spcPct val="150000"/>
              </a:lnSpc>
            </a:pPr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 </a:t>
            </a:r>
            <a:r>
              <a:rPr lang="en-US" sz="2000" dirty="0" err="1" smtClean="0"/>
              <a:t>truyền</a:t>
            </a:r>
            <a:r>
              <a:rPr lang="en-US" sz="2000" dirty="0" smtClean="0"/>
              <a:t> 2 </a:t>
            </a:r>
            <a:r>
              <a:rPr lang="en-US" sz="2000" dirty="0" err="1" smtClean="0"/>
              <a:t>chiều</a:t>
            </a:r>
            <a:r>
              <a:rPr lang="en-US" sz="2000" dirty="0" smtClean="0"/>
              <a:t> </a:t>
            </a:r>
            <a:r>
              <a:rPr lang="en-US" sz="2000" dirty="0" err="1" smtClean="0"/>
              <a:t>trên</a:t>
            </a:r>
            <a:r>
              <a:rPr lang="en-US" sz="2000" dirty="0" smtClean="0"/>
              <a:t> </a:t>
            </a:r>
            <a:r>
              <a:rPr lang="en-US" sz="2000" dirty="0" err="1" smtClean="0"/>
              <a:t>cùng</a:t>
            </a:r>
            <a:r>
              <a:rPr lang="en-US" sz="2000" dirty="0" smtClean="0"/>
              <a:t> </a:t>
            </a:r>
            <a:r>
              <a:rPr lang="en-US" sz="2000" dirty="0" err="1" smtClean="0"/>
              <a:t>kết</a:t>
            </a:r>
            <a:r>
              <a:rPr lang="en-US" sz="2000" dirty="0" smtClean="0"/>
              <a:t> </a:t>
            </a:r>
            <a:r>
              <a:rPr lang="en-US" sz="2000" dirty="0" err="1" smtClean="0"/>
              <a:t>nối</a:t>
            </a:r>
            <a:endParaRPr lang="en-US" sz="2000" dirty="0" smtClean="0"/>
          </a:p>
          <a:p>
            <a:pPr lvl="2" eaLnBrk="1" hangingPunct="1">
              <a:lnSpc>
                <a:spcPct val="150000"/>
              </a:lnSpc>
            </a:pPr>
            <a:r>
              <a:rPr lang="en-US" sz="2000" dirty="0" smtClean="0"/>
              <a:t>MSS: maximum segment size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400" dirty="0" err="1" smtClean="0"/>
              <a:t>Hướng</a:t>
            </a:r>
            <a:r>
              <a:rPr lang="en-US" sz="2400" dirty="0" smtClean="0"/>
              <a:t> </a:t>
            </a:r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nối</a:t>
            </a:r>
            <a:endParaRPr lang="en-US" sz="2400" dirty="0" smtClean="0"/>
          </a:p>
          <a:p>
            <a:pPr lvl="2" eaLnBrk="1" hangingPunct="1">
              <a:lnSpc>
                <a:spcPct val="150000"/>
              </a:lnSpc>
            </a:pPr>
            <a:r>
              <a:rPr lang="en-US" sz="2000" dirty="0" smtClean="0"/>
              <a:t>Handshaking </a:t>
            </a:r>
            <a:r>
              <a:rPr lang="en-US" sz="2000" dirty="0" err="1" smtClean="0"/>
              <a:t>trước</a:t>
            </a:r>
            <a:r>
              <a:rPr lang="en-US" sz="2000" dirty="0" smtClean="0"/>
              <a:t> </a:t>
            </a:r>
            <a:r>
              <a:rPr lang="en-US" sz="2000" dirty="0" err="1" smtClean="0"/>
              <a:t>khi</a:t>
            </a:r>
            <a:r>
              <a:rPr lang="en-US" sz="2000" dirty="0" smtClean="0"/>
              <a:t> </a:t>
            </a:r>
            <a:r>
              <a:rPr lang="en-US" sz="2000" dirty="0" err="1" smtClean="0"/>
              <a:t>gửi</a:t>
            </a:r>
            <a:r>
              <a:rPr lang="en-US" sz="2000" dirty="0" smtClean="0"/>
              <a:t> </a:t>
            </a:r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2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2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TCP - </a:t>
            </a:r>
            <a:r>
              <a:rPr lang="en-US" sz="3600" dirty="0" err="1" smtClean="0"/>
              <a:t>giới</a:t>
            </a:r>
            <a:r>
              <a:rPr lang="en-US" sz="3600" dirty="0" smtClean="0"/>
              <a:t> </a:t>
            </a:r>
            <a:r>
              <a:rPr lang="en-US" sz="3600" dirty="0" err="1" smtClean="0"/>
              <a:t>thiệu</a:t>
            </a:r>
            <a:r>
              <a:rPr lang="en-US" sz="3600" dirty="0" smtClean="0"/>
              <a:t> - 2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sz="2800" dirty="0" smtClean="0"/>
              <a:t>TCP = Transport Control Protocol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400" dirty="0" smtClean="0"/>
              <a:t>TCP </a:t>
            </a:r>
            <a:r>
              <a:rPr lang="en-US" sz="2400" dirty="0" err="1" smtClean="0"/>
              <a:t>cung</a:t>
            </a:r>
            <a:r>
              <a:rPr lang="en-US" sz="2400" dirty="0" smtClean="0"/>
              <a:t> </a:t>
            </a:r>
            <a:r>
              <a:rPr lang="en-US" sz="2400" dirty="0" err="1" smtClean="0"/>
              <a:t>cấp</a:t>
            </a:r>
            <a:r>
              <a:rPr lang="en-US" sz="2400" dirty="0" smtClean="0"/>
              <a:t> </a:t>
            </a:r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nối</a:t>
            </a:r>
            <a:r>
              <a:rPr lang="en-US" sz="2400" dirty="0" smtClean="0"/>
              <a:t> </a:t>
            </a:r>
            <a:r>
              <a:rPr lang="en-US" sz="2400" dirty="0" err="1" smtClean="0"/>
              <a:t>theo</a:t>
            </a:r>
            <a:r>
              <a:rPr lang="en-US" sz="2400" dirty="0" smtClean="0"/>
              <a:t> </a:t>
            </a:r>
            <a:r>
              <a:rPr lang="en-US" sz="2400" dirty="0" err="1" smtClean="0"/>
              <a:t>kiểu</a:t>
            </a:r>
            <a:r>
              <a:rPr lang="en-US" sz="2400" dirty="0" smtClean="0"/>
              <a:t> </a:t>
            </a:r>
            <a:r>
              <a:rPr lang="en-US" sz="2400" dirty="0" err="1" smtClean="0"/>
              <a:t>dòng</a:t>
            </a:r>
            <a:r>
              <a:rPr lang="en-US" sz="2400" dirty="0" smtClean="0"/>
              <a:t> (</a:t>
            </a:r>
            <a:r>
              <a:rPr lang="en-US" sz="2400" dirty="0" smtClean="0">
                <a:solidFill>
                  <a:srgbClr val="009900"/>
                </a:solidFill>
              </a:rPr>
              <a:t>stream-of-bytes</a:t>
            </a:r>
            <a:r>
              <a:rPr lang="en-US" sz="2400" dirty="0" smtClean="0"/>
              <a:t>)</a:t>
            </a:r>
          </a:p>
          <a:p>
            <a:pPr lvl="2">
              <a:lnSpc>
                <a:spcPct val="150000"/>
              </a:lnSpc>
            </a:pP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ranh</a:t>
            </a:r>
            <a:r>
              <a:rPr lang="en-US" dirty="0" smtClean="0"/>
              <a:t>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tin</a:t>
            </a:r>
          </a:p>
          <a:p>
            <a:pPr lvl="2">
              <a:lnSpc>
                <a:spcPct val="150000"/>
              </a:lnSpc>
            </a:pP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buffer </a:t>
            </a:r>
            <a:r>
              <a:rPr lang="en-US" dirty="0" err="1" smtClean="0"/>
              <a:t>gởi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endParaRPr lang="en-US" dirty="0" smtClean="0"/>
          </a:p>
          <a:p>
            <a:pPr lvl="1" eaLnBrk="1" hangingPunct="1">
              <a:lnSpc>
                <a:spcPct val="150000"/>
              </a:lnSpc>
            </a:pPr>
            <a:endParaRPr lang="en-US" sz="2400" dirty="0" smtClean="0"/>
          </a:p>
          <a:p>
            <a:pPr lvl="1" eaLnBrk="1" hangingPunct="1">
              <a:lnSpc>
                <a:spcPct val="150000"/>
              </a:lnSpc>
            </a:pPr>
            <a:endParaRPr lang="en-US" sz="2400" dirty="0" smtClean="0"/>
          </a:p>
          <a:p>
            <a:pPr lvl="1" eaLnBrk="1" hangingPunct="1">
              <a:lnSpc>
                <a:spcPct val="150000"/>
              </a:lnSpc>
            </a:pPr>
            <a:r>
              <a:rPr lang="en-US" sz="2400" dirty="0" smtClean="0"/>
              <a:t>Tin </a:t>
            </a:r>
            <a:r>
              <a:rPr lang="en-US" sz="2400" dirty="0" err="1" smtClean="0"/>
              <a:t>cậy</a:t>
            </a:r>
            <a:r>
              <a:rPr lang="en-US" sz="2400" dirty="0" smtClean="0"/>
              <a:t>, </a:t>
            </a:r>
            <a:r>
              <a:rPr lang="en-US" sz="2400" dirty="0" err="1" smtClean="0"/>
              <a:t>theo</a:t>
            </a:r>
            <a:r>
              <a:rPr lang="en-US" sz="2400" dirty="0" smtClean="0"/>
              <a:t> </a:t>
            </a:r>
            <a:r>
              <a:rPr lang="en-US" sz="2400" dirty="0" err="1" smtClean="0"/>
              <a:t>thứ</a:t>
            </a:r>
            <a:r>
              <a:rPr lang="en-US" sz="2400" dirty="0" smtClean="0"/>
              <a:t> </a:t>
            </a:r>
            <a:r>
              <a:rPr lang="en-US" sz="2400" dirty="0" err="1" smtClean="0"/>
              <a:t>tự</a:t>
            </a:r>
            <a:endParaRPr lang="en-US" sz="2400" dirty="0" smtClean="0"/>
          </a:p>
          <a:p>
            <a:pPr lvl="1" eaLnBrk="1" hangingPunct="1">
              <a:lnSpc>
                <a:spcPct val="150000"/>
              </a:lnSpc>
            </a:pPr>
            <a:r>
              <a:rPr lang="en-US" sz="2400" dirty="0" smtClean="0"/>
              <a:t>Pipeline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soát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soát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r>
              <a:rPr lang="en-US" dirty="0" smtClean="0"/>
              <a:t> </a:t>
            </a:r>
            <a:r>
              <a:rPr lang="en-US" dirty="0" err="1" smtClean="0"/>
              <a:t>nghẽn</a:t>
            </a:r>
            <a:endParaRPr lang="en-US" dirty="0" smtClean="0"/>
          </a:p>
        </p:txBody>
      </p:sp>
      <p:graphicFrame>
        <p:nvGraphicFramePr>
          <p:cNvPr id="96257" name="Object 1"/>
          <p:cNvGraphicFramePr>
            <a:graphicFrameLocks noChangeAspect="1"/>
          </p:cNvGraphicFramePr>
          <p:nvPr/>
        </p:nvGraphicFramePr>
        <p:xfrm>
          <a:off x="1136649" y="3243263"/>
          <a:ext cx="6026151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4" name="Visio" r:id="rId4" imgW="6612725" imgH="1133451" progId="Visio.Drawing.11">
                  <p:embed/>
                </p:oleObj>
              </mc:Choice>
              <mc:Fallback>
                <p:oleObj name="Visio" r:id="rId4" imgW="6612725" imgH="1133451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6649" y="3243263"/>
                        <a:ext cx="6026151" cy="1023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6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2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92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92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TCP –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tin</a:t>
            </a:r>
          </a:p>
        </p:txBody>
      </p:sp>
      <p:sp>
        <p:nvSpPr>
          <p:cNvPr id="93187" name="Rectangle 3"/>
          <p:cNvSpPr>
            <a:spLocks noChangeArrowheads="1"/>
          </p:cNvSpPr>
          <p:nvPr/>
        </p:nvSpPr>
        <p:spPr bwMode="auto">
          <a:xfrm>
            <a:off x="2890838" y="1481138"/>
            <a:ext cx="3951287" cy="4824412"/>
          </a:xfrm>
          <a:prstGeom prst="rect">
            <a:avLst/>
          </a:prstGeom>
          <a:solidFill>
            <a:schemeClr val="accent2"/>
          </a:solidFill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2805113" y="1597025"/>
            <a:ext cx="3951287" cy="48053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 b="1"/>
          </a:p>
        </p:txBody>
      </p: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2886075" y="1555750"/>
            <a:ext cx="1792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source port #</a:t>
            </a:r>
            <a:endParaRPr lang="en-US" sz="2400" b="1"/>
          </a:p>
        </p:txBody>
      </p:sp>
      <p:sp>
        <p:nvSpPr>
          <p:cNvPr id="93190" name="Text Box 6"/>
          <p:cNvSpPr txBox="1">
            <a:spLocks noChangeArrowheads="1"/>
          </p:cNvSpPr>
          <p:nvPr/>
        </p:nvSpPr>
        <p:spPr bwMode="auto">
          <a:xfrm>
            <a:off x="5000625" y="1560513"/>
            <a:ext cx="1481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dest port #</a:t>
            </a:r>
            <a:endParaRPr lang="en-US" b="1"/>
          </a:p>
        </p:txBody>
      </p:sp>
      <p:sp>
        <p:nvSpPr>
          <p:cNvPr id="93191" name="Line 7"/>
          <p:cNvSpPr>
            <a:spLocks noChangeShapeType="1"/>
          </p:cNvSpPr>
          <p:nvPr/>
        </p:nvSpPr>
        <p:spPr bwMode="auto">
          <a:xfrm>
            <a:off x="2808288" y="1971675"/>
            <a:ext cx="3946525" cy="4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192" name="Line 8"/>
          <p:cNvSpPr>
            <a:spLocks noChangeShapeType="1"/>
          </p:cNvSpPr>
          <p:nvPr/>
        </p:nvSpPr>
        <p:spPr bwMode="auto">
          <a:xfrm flipV="1">
            <a:off x="2801938" y="2351088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193" name="Line 9"/>
          <p:cNvSpPr>
            <a:spLocks noChangeShapeType="1"/>
          </p:cNvSpPr>
          <p:nvPr/>
        </p:nvSpPr>
        <p:spPr bwMode="auto">
          <a:xfrm flipV="1">
            <a:off x="4748213" y="1597025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194" name="Text Box 10"/>
          <p:cNvSpPr txBox="1">
            <a:spLocks noChangeArrowheads="1"/>
          </p:cNvSpPr>
          <p:nvPr/>
        </p:nvSpPr>
        <p:spPr bwMode="auto">
          <a:xfrm>
            <a:off x="4265613" y="1066800"/>
            <a:ext cx="908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32 bits</a:t>
            </a:r>
            <a:endParaRPr lang="en-US" sz="2400" b="1"/>
          </a:p>
        </p:txBody>
      </p:sp>
      <p:sp>
        <p:nvSpPr>
          <p:cNvPr id="93195" name="Line 11"/>
          <p:cNvSpPr>
            <a:spLocks noChangeShapeType="1"/>
          </p:cNvSpPr>
          <p:nvPr/>
        </p:nvSpPr>
        <p:spPr bwMode="auto">
          <a:xfrm>
            <a:off x="5291138" y="1312863"/>
            <a:ext cx="1427162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196" name="Line 12"/>
          <p:cNvSpPr>
            <a:spLocks noChangeShapeType="1"/>
          </p:cNvSpPr>
          <p:nvPr/>
        </p:nvSpPr>
        <p:spPr bwMode="auto">
          <a:xfrm rot="10800000">
            <a:off x="2782888" y="1323975"/>
            <a:ext cx="13414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197" name="Text Box 13"/>
          <p:cNvSpPr txBox="1">
            <a:spLocks noChangeArrowheads="1"/>
          </p:cNvSpPr>
          <p:nvPr/>
        </p:nvSpPr>
        <p:spPr bwMode="auto">
          <a:xfrm>
            <a:off x="3789363" y="4535488"/>
            <a:ext cx="21431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application</a:t>
            </a:r>
          </a:p>
          <a:p>
            <a:r>
              <a:rPr lang="en-US" sz="2000" b="1"/>
              <a:t>data </a:t>
            </a:r>
          </a:p>
          <a:p>
            <a:r>
              <a:rPr lang="en-US" sz="2000" b="1"/>
              <a:t>(variable length)</a:t>
            </a:r>
            <a:endParaRPr lang="en-US" sz="2400" b="1"/>
          </a:p>
        </p:txBody>
      </p:sp>
      <p:sp>
        <p:nvSpPr>
          <p:cNvPr id="93198" name="Text Box 14"/>
          <p:cNvSpPr txBox="1">
            <a:spLocks noChangeArrowheads="1"/>
          </p:cNvSpPr>
          <p:nvPr/>
        </p:nvSpPr>
        <p:spPr bwMode="auto">
          <a:xfrm>
            <a:off x="3438525" y="1951038"/>
            <a:ext cx="2486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/>
              <a:t>sequence number</a:t>
            </a:r>
            <a:endParaRPr lang="en-US" sz="2400" b="1"/>
          </a:p>
        </p:txBody>
      </p:sp>
      <p:sp>
        <p:nvSpPr>
          <p:cNvPr id="93199" name="Line 15"/>
          <p:cNvSpPr>
            <a:spLocks noChangeShapeType="1"/>
          </p:cNvSpPr>
          <p:nvPr/>
        </p:nvSpPr>
        <p:spPr bwMode="auto">
          <a:xfrm flipV="1">
            <a:off x="2811463" y="2732088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200" name="Text Box 16"/>
          <p:cNvSpPr txBox="1">
            <a:spLocks noChangeArrowheads="1"/>
          </p:cNvSpPr>
          <p:nvPr/>
        </p:nvSpPr>
        <p:spPr bwMode="auto">
          <a:xfrm>
            <a:off x="3038475" y="2351088"/>
            <a:ext cx="3409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/>
              <a:t>acknowledgement number</a:t>
            </a:r>
          </a:p>
        </p:txBody>
      </p:sp>
      <p:sp>
        <p:nvSpPr>
          <p:cNvPr id="93201" name="Line 17"/>
          <p:cNvSpPr>
            <a:spLocks noChangeShapeType="1"/>
          </p:cNvSpPr>
          <p:nvPr/>
        </p:nvSpPr>
        <p:spPr bwMode="auto">
          <a:xfrm flipV="1">
            <a:off x="2806700" y="3127375"/>
            <a:ext cx="39512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202" name="Line 18"/>
          <p:cNvSpPr>
            <a:spLocks noChangeShapeType="1"/>
          </p:cNvSpPr>
          <p:nvPr/>
        </p:nvSpPr>
        <p:spPr bwMode="auto">
          <a:xfrm flipV="1">
            <a:off x="2801938" y="3517900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203" name="Line 19"/>
          <p:cNvSpPr>
            <a:spLocks noChangeShapeType="1"/>
          </p:cNvSpPr>
          <p:nvPr/>
        </p:nvSpPr>
        <p:spPr bwMode="auto">
          <a:xfrm flipV="1">
            <a:off x="2801938" y="4079875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204" name="Line 20"/>
          <p:cNvSpPr>
            <a:spLocks noChangeShapeType="1"/>
          </p:cNvSpPr>
          <p:nvPr/>
        </p:nvSpPr>
        <p:spPr bwMode="auto">
          <a:xfrm flipH="1" flipV="1">
            <a:off x="4762500" y="2735263"/>
            <a:ext cx="4763" cy="7778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205" name="Text Box 21"/>
          <p:cNvSpPr txBox="1">
            <a:spLocks noChangeArrowheads="1"/>
          </p:cNvSpPr>
          <p:nvPr/>
        </p:nvSpPr>
        <p:spPr bwMode="auto">
          <a:xfrm>
            <a:off x="4732338" y="2738438"/>
            <a:ext cx="2012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rcvr window size</a:t>
            </a:r>
          </a:p>
        </p:txBody>
      </p:sp>
      <p:sp>
        <p:nvSpPr>
          <p:cNvPr id="93206" name="Text Box 22"/>
          <p:cNvSpPr txBox="1">
            <a:spLocks noChangeArrowheads="1"/>
          </p:cNvSpPr>
          <p:nvPr/>
        </p:nvSpPr>
        <p:spPr bwMode="auto">
          <a:xfrm>
            <a:off x="4902200" y="3133725"/>
            <a:ext cx="1797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ptr urgent data</a:t>
            </a:r>
          </a:p>
        </p:txBody>
      </p:sp>
      <p:sp>
        <p:nvSpPr>
          <p:cNvPr id="93207" name="Text Box 23"/>
          <p:cNvSpPr txBox="1">
            <a:spLocks noChangeArrowheads="1"/>
          </p:cNvSpPr>
          <p:nvPr/>
        </p:nvSpPr>
        <p:spPr bwMode="auto">
          <a:xfrm>
            <a:off x="3128963" y="3114675"/>
            <a:ext cx="130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checksum</a:t>
            </a:r>
          </a:p>
        </p:txBody>
      </p:sp>
      <p:sp>
        <p:nvSpPr>
          <p:cNvPr id="93208" name="Text Box 24"/>
          <p:cNvSpPr txBox="1">
            <a:spLocks noChangeArrowheads="1"/>
          </p:cNvSpPr>
          <p:nvPr/>
        </p:nvSpPr>
        <p:spPr bwMode="auto">
          <a:xfrm>
            <a:off x="4525963" y="2767013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/>
              <a:t>F</a:t>
            </a:r>
            <a:endParaRPr lang="en-US" sz="2400" b="1"/>
          </a:p>
        </p:txBody>
      </p:sp>
      <p:sp>
        <p:nvSpPr>
          <p:cNvPr id="93209" name="Line 25"/>
          <p:cNvSpPr>
            <a:spLocks noChangeShapeType="1"/>
          </p:cNvSpPr>
          <p:nvPr/>
        </p:nvSpPr>
        <p:spPr bwMode="auto">
          <a:xfrm flipV="1">
            <a:off x="4605338" y="2725738"/>
            <a:ext cx="0" cy="392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210" name="Line 26"/>
          <p:cNvSpPr>
            <a:spLocks noChangeShapeType="1"/>
          </p:cNvSpPr>
          <p:nvPr/>
        </p:nvSpPr>
        <p:spPr bwMode="auto">
          <a:xfrm flipV="1">
            <a:off x="4443413" y="2730500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211" name="Line 27"/>
          <p:cNvSpPr>
            <a:spLocks noChangeShapeType="1"/>
          </p:cNvSpPr>
          <p:nvPr/>
        </p:nvSpPr>
        <p:spPr bwMode="auto">
          <a:xfrm flipV="1">
            <a:off x="4276725" y="2730500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212" name="Line 28"/>
          <p:cNvSpPr>
            <a:spLocks noChangeShapeType="1"/>
          </p:cNvSpPr>
          <p:nvPr/>
        </p:nvSpPr>
        <p:spPr bwMode="auto">
          <a:xfrm flipV="1">
            <a:off x="4114800" y="2735263"/>
            <a:ext cx="0" cy="392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213" name="Line 29"/>
          <p:cNvSpPr>
            <a:spLocks noChangeShapeType="1"/>
          </p:cNvSpPr>
          <p:nvPr/>
        </p:nvSpPr>
        <p:spPr bwMode="auto">
          <a:xfrm flipV="1">
            <a:off x="3957638" y="2730500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214" name="Line 30"/>
          <p:cNvSpPr>
            <a:spLocks noChangeShapeType="1"/>
          </p:cNvSpPr>
          <p:nvPr/>
        </p:nvSpPr>
        <p:spPr bwMode="auto">
          <a:xfrm flipV="1">
            <a:off x="3786188" y="2740025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215" name="Text Box 31"/>
          <p:cNvSpPr txBox="1">
            <a:spLocks noChangeArrowheads="1"/>
          </p:cNvSpPr>
          <p:nvPr/>
        </p:nvSpPr>
        <p:spPr bwMode="auto">
          <a:xfrm>
            <a:off x="4359275" y="2762250"/>
            <a:ext cx="3190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/>
              <a:t>S</a:t>
            </a:r>
            <a:endParaRPr lang="en-US" sz="2400" b="1"/>
          </a:p>
        </p:txBody>
      </p:sp>
      <p:sp>
        <p:nvSpPr>
          <p:cNvPr id="93216" name="Text Box 32"/>
          <p:cNvSpPr txBox="1">
            <a:spLocks noChangeArrowheads="1"/>
          </p:cNvSpPr>
          <p:nvPr/>
        </p:nvSpPr>
        <p:spPr bwMode="auto">
          <a:xfrm>
            <a:off x="4186238" y="2762250"/>
            <a:ext cx="330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/>
              <a:t>R</a:t>
            </a:r>
            <a:endParaRPr lang="en-US" sz="2400" b="1"/>
          </a:p>
        </p:txBody>
      </p:sp>
      <p:sp>
        <p:nvSpPr>
          <p:cNvPr id="93217" name="Text Box 33"/>
          <p:cNvSpPr txBox="1">
            <a:spLocks noChangeArrowheads="1"/>
          </p:cNvSpPr>
          <p:nvPr/>
        </p:nvSpPr>
        <p:spPr bwMode="auto">
          <a:xfrm>
            <a:off x="4024313" y="2757488"/>
            <a:ext cx="3190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/>
              <a:t>P</a:t>
            </a:r>
            <a:endParaRPr lang="en-US" sz="2400" b="1"/>
          </a:p>
        </p:txBody>
      </p:sp>
      <p:sp>
        <p:nvSpPr>
          <p:cNvPr id="93218" name="Text Box 34"/>
          <p:cNvSpPr txBox="1">
            <a:spLocks noChangeArrowheads="1"/>
          </p:cNvSpPr>
          <p:nvPr/>
        </p:nvSpPr>
        <p:spPr bwMode="auto">
          <a:xfrm>
            <a:off x="3867150" y="2757488"/>
            <a:ext cx="330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/>
              <a:t>A</a:t>
            </a:r>
            <a:endParaRPr lang="en-US" sz="2400" b="1"/>
          </a:p>
        </p:txBody>
      </p:sp>
      <p:sp>
        <p:nvSpPr>
          <p:cNvPr id="93219" name="Text Box 35"/>
          <p:cNvSpPr txBox="1">
            <a:spLocks noChangeArrowheads="1"/>
          </p:cNvSpPr>
          <p:nvPr/>
        </p:nvSpPr>
        <p:spPr bwMode="auto">
          <a:xfrm>
            <a:off x="3705225" y="2757488"/>
            <a:ext cx="330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/>
              <a:t>U</a:t>
            </a:r>
            <a:endParaRPr lang="en-US" sz="2400" b="1"/>
          </a:p>
        </p:txBody>
      </p:sp>
      <p:sp>
        <p:nvSpPr>
          <p:cNvPr id="93220" name="Text Box 36"/>
          <p:cNvSpPr txBox="1">
            <a:spLocks noChangeArrowheads="1"/>
          </p:cNvSpPr>
          <p:nvPr/>
        </p:nvSpPr>
        <p:spPr bwMode="auto">
          <a:xfrm>
            <a:off x="2743200" y="2665413"/>
            <a:ext cx="5969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head</a:t>
            </a:r>
          </a:p>
          <a:p>
            <a:r>
              <a:rPr lang="en-US" sz="1400" b="1"/>
              <a:t>len</a:t>
            </a:r>
            <a:endParaRPr lang="en-US" b="1"/>
          </a:p>
        </p:txBody>
      </p:sp>
      <p:sp>
        <p:nvSpPr>
          <p:cNvPr id="93221" name="Text Box 37"/>
          <p:cNvSpPr txBox="1">
            <a:spLocks noChangeArrowheads="1"/>
          </p:cNvSpPr>
          <p:nvPr/>
        </p:nvSpPr>
        <p:spPr bwMode="auto">
          <a:xfrm>
            <a:off x="3217863" y="2665413"/>
            <a:ext cx="5969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not</a:t>
            </a:r>
          </a:p>
          <a:p>
            <a:r>
              <a:rPr lang="en-US" sz="1400" b="1"/>
              <a:t>used</a:t>
            </a:r>
            <a:endParaRPr lang="en-US" b="1"/>
          </a:p>
        </p:txBody>
      </p:sp>
      <p:sp>
        <p:nvSpPr>
          <p:cNvPr id="93222" name="Line 38"/>
          <p:cNvSpPr>
            <a:spLocks noChangeShapeType="1"/>
          </p:cNvSpPr>
          <p:nvPr/>
        </p:nvSpPr>
        <p:spPr bwMode="auto">
          <a:xfrm flipV="1">
            <a:off x="3281363" y="2730500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223" name="Text Box 39"/>
          <p:cNvSpPr txBox="1">
            <a:spLocks noChangeArrowheads="1"/>
          </p:cNvSpPr>
          <p:nvPr/>
        </p:nvSpPr>
        <p:spPr bwMode="auto">
          <a:xfrm>
            <a:off x="3173413" y="3616325"/>
            <a:ext cx="3171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Options (variable length)</a:t>
            </a:r>
            <a:endParaRPr lang="en-US" sz="2400" b="1"/>
          </a:p>
        </p:txBody>
      </p:sp>
      <p:sp>
        <p:nvSpPr>
          <p:cNvPr id="93224" name="Text Box 40"/>
          <p:cNvSpPr txBox="1">
            <a:spLocks noChangeArrowheads="1"/>
          </p:cNvSpPr>
          <p:nvPr/>
        </p:nvSpPr>
        <p:spPr bwMode="auto">
          <a:xfrm>
            <a:off x="112713" y="1390650"/>
            <a:ext cx="2355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URG: urgent data </a:t>
            </a:r>
          </a:p>
          <a:p>
            <a:r>
              <a:rPr lang="en-US" b="1"/>
              <a:t>(generally not used)</a:t>
            </a:r>
            <a:endParaRPr lang="en-US" sz="1000" b="1"/>
          </a:p>
        </p:txBody>
      </p:sp>
      <p:sp>
        <p:nvSpPr>
          <p:cNvPr id="93225" name="Text Box 41"/>
          <p:cNvSpPr txBox="1">
            <a:spLocks noChangeArrowheads="1"/>
          </p:cNvSpPr>
          <p:nvPr/>
        </p:nvSpPr>
        <p:spPr bwMode="auto">
          <a:xfrm>
            <a:off x="915988" y="2114550"/>
            <a:ext cx="1504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ACK: ACK #</a:t>
            </a:r>
          </a:p>
          <a:p>
            <a:r>
              <a:rPr lang="en-US" b="1"/>
              <a:t>valid</a:t>
            </a:r>
            <a:endParaRPr lang="en-US" sz="1000" b="1"/>
          </a:p>
        </p:txBody>
      </p:sp>
      <p:sp>
        <p:nvSpPr>
          <p:cNvPr id="93226" name="Text Box 42"/>
          <p:cNvSpPr txBox="1">
            <a:spLocks noChangeArrowheads="1"/>
          </p:cNvSpPr>
          <p:nvPr/>
        </p:nvSpPr>
        <p:spPr bwMode="auto">
          <a:xfrm>
            <a:off x="46038" y="2790825"/>
            <a:ext cx="2393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PSH: push data now</a:t>
            </a:r>
          </a:p>
          <a:p>
            <a:r>
              <a:rPr lang="en-US" b="1"/>
              <a:t>(generally not used)</a:t>
            </a:r>
          </a:p>
        </p:txBody>
      </p:sp>
      <p:sp>
        <p:nvSpPr>
          <p:cNvPr id="93227" name="Text Box 43"/>
          <p:cNvSpPr txBox="1">
            <a:spLocks noChangeArrowheads="1"/>
          </p:cNvSpPr>
          <p:nvPr/>
        </p:nvSpPr>
        <p:spPr bwMode="auto">
          <a:xfrm>
            <a:off x="395288" y="3590925"/>
            <a:ext cx="20637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RST, SYN, FIN:</a:t>
            </a:r>
          </a:p>
          <a:p>
            <a:r>
              <a:rPr lang="en-US" b="1"/>
              <a:t>connection estab</a:t>
            </a:r>
          </a:p>
          <a:p>
            <a:r>
              <a:rPr lang="en-US" b="1"/>
              <a:t>(setup, teardown</a:t>
            </a:r>
          </a:p>
          <a:p>
            <a:r>
              <a:rPr lang="en-US" b="1"/>
              <a:t>commands)</a:t>
            </a:r>
          </a:p>
        </p:txBody>
      </p:sp>
      <p:sp>
        <p:nvSpPr>
          <p:cNvPr id="93228" name="Line 44"/>
          <p:cNvSpPr>
            <a:spLocks noChangeShapeType="1"/>
          </p:cNvSpPr>
          <p:nvPr/>
        </p:nvSpPr>
        <p:spPr bwMode="auto">
          <a:xfrm>
            <a:off x="2374900" y="1763713"/>
            <a:ext cx="1495425" cy="9620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229" name="Line 45"/>
          <p:cNvSpPr>
            <a:spLocks noChangeShapeType="1"/>
          </p:cNvSpPr>
          <p:nvPr/>
        </p:nvSpPr>
        <p:spPr bwMode="auto">
          <a:xfrm>
            <a:off x="2346325" y="2439988"/>
            <a:ext cx="1647825" cy="3524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230" name="Line 46"/>
          <p:cNvSpPr>
            <a:spLocks noChangeShapeType="1"/>
          </p:cNvSpPr>
          <p:nvPr/>
        </p:nvSpPr>
        <p:spPr bwMode="auto">
          <a:xfrm flipV="1">
            <a:off x="2355850" y="2792413"/>
            <a:ext cx="1838325" cy="457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231" name="Freeform 47"/>
          <p:cNvSpPr>
            <a:spLocks/>
          </p:cNvSpPr>
          <p:nvPr/>
        </p:nvSpPr>
        <p:spPr bwMode="auto">
          <a:xfrm>
            <a:off x="2393950" y="3068638"/>
            <a:ext cx="2314575" cy="704850"/>
          </a:xfrm>
          <a:custGeom>
            <a:avLst/>
            <a:gdLst>
              <a:gd name="T0" fmla="*/ 0 w 1458"/>
              <a:gd name="T1" fmla="*/ 2147483647 h 444"/>
              <a:gd name="T2" fmla="*/ 2147483647 w 1458"/>
              <a:gd name="T3" fmla="*/ 0 h 444"/>
              <a:gd name="T4" fmla="*/ 2147483647 w 1458"/>
              <a:gd name="T5" fmla="*/ 2147483647 h 444"/>
              <a:gd name="T6" fmla="*/ 0 60000 65536"/>
              <a:gd name="T7" fmla="*/ 0 60000 65536"/>
              <a:gd name="T8" fmla="*/ 0 60000 65536"/>
              <a:gd name="T9" fmla="*/ 0 w 1458"/>
              <a:gd name="T10" fmla="*/ 0 h 444"/>
              <a:gd name="T11" fmla="*/ 1458 w 1458"/>
              <a:gd name="T12" fmla="*/ 444 h 4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58" h="444">
                <a:moveTo>
                  <a:pt x="0" y="444"/>
                </a:moveTo>
                <a:lnTo>
                  <a:pt x="1248" y="0"/>
                </a:lnTo>
                <a:lnTo>
                  <a:pt x="1458" y="6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232" name="Text Box 48"/>
          <p:cNvSpPr txBox="1">
            <a:spLocks noChangeArrowheads="1"/>
          </p:cNvSpPr>
          <p:nvPr/>
        </p:nvSpPr>
        <p:spPr bwMode="auto">
          <a:xfrm>
            <a:off x="7442200" y="2971800"/>
            <a:ext cx="13906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# bytes </a:t>
            </a:r>
          </a:p>
          <a:p>
            <a:r>
              <a:rPr lang="en-US" b="1"/>
              <a:t>rcvr willing</a:t>
            </a:r>
          </a:p>
          <a:p>
            <a:r>
              <a:rPr lang="en-US" b="1"/>
              <a:t>to accept</a:t>
            </a:r>
          </a:p>
        </p:txBody>
      </p:sp>
      <p:sp>
        <p:nvSpPr>
          <p:cNvPr id="93233" name="Line 49"/>
          <p:cNvSpPr>
            <a:spLocks noChangeShapeType="1"/>
          </p:cNvSpPr>
          <p:nvPr/>
        </p:nvSpPr>
        <p:spPr bwMode="auto">
          <a:xfrm flipH="1" flipV="1">
            <a:off x="6689725" y="2982913"/>
            <a:ext cx="809625" cy="4667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51" name="Footer Placeholder 5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3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3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3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3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3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3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93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93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93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93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93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93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93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93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93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93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93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93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93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93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93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93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93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93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93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93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93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93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93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93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93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93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9" dur="500" fill="hold"/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674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1" dur="500" fill="hold"/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674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5" dur="500" fill="hold"/>
                                        <p:tgtEl>
                                          <p:spTgt spid="931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674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9" dur="500" fill="hold"/>
                                        <p:tgtEl>
                                          <p:spTgt spid="932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674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3" dur="500" fill="hold"/>
                                        <p:tgtEl>
                                          <p:spTgt spid="932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674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7" dur="500" fill="hold"/>
                                        <p:tgtEl>
                                          <p:spTgt spid="932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674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93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93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7" dur="500" fill="hold"/>
                                        <p:tgtEl>
                                          <p:spTgt spid="932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674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93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93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7" dur="500" fill="hold"/>
                                        <p:tgtEl>
                                          <p:spTgt spid="932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674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93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93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7" dur="500" fill="hold"/>
                                        <p:tgtEl>
                                          <p:spTgt spid="932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674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9" dur="500" fill="hold"/>
                                        <p:tgtEl>
                                          <p:spTgt spid="932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674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1" dur="500" fill="hold"/>
                                        <p:tgtEl>
                                          <p:spTgt spid="932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674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500"/>
                                        <p:tgtEl>
                                          <p:spTgt spid="93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7" dur="500"/>
                                        <p:tgtEl>
                                          <p:spTgt spid="93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1" dur="2000" fill="hold"/>
                                        <p:tgtEl>
                                          <p:spTgt spid="932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674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6" dur="500"/>
                                        <p:tgtEl>
                                          <p:spTgt spid="93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9" dur="500"/>
                                        <p:tgtEl>
                                          <p:spTgt spid="93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3" dur="500" fill="hold"/>
                                        <p:tgtEl>
                                          <p:spTgt spid="932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674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7" dur="500" fill="hold"/>
                                        <p:tgtEl>
                                          <p:spTgt spid="932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674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1" dur="500" fill="hold"/>
                                        <p:tgtEl>
                                          <p:spTgt spid="932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674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5" dur="500" fill="hold"/>
                                        <p:tgtEl>
                                          <p:spTgt spid="931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674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 animBg="1"/>
      <p:bldP spid="93188" grpId="0" animBg="1"/>
      <p:bldP spid="93189" grpId="0"/>
      <p:bldP spid="93189" grpId="1"/>
      <p:bldP spid="93190" grpId="0"/>
      <p:bldP spid="93190" grpId="1"/>
      <p:bldP spid="93191" grpId="0" animBg="1"/>
      <p:bldP spid="93192" grpId="0" animBg="1"/>
      <p:bldP spid="93193" grpId="0" animBg="1"/>
      <p:bldP spid="93194" grpId="0"/>
      <p:bldP spid="93195" grpId="0" animBg="1"/>
      <p:bldP spid="93196" grpId="0" animBg="1"/>
      <p:bldP spid="93197" grpId="0"/>
      <p:bldP spid="93197" grpId="1"/>
      <p:bldP spid="93198" grpId="0"/>
      <p:bldP spid="93198" grpId="1"/>
      <p:bldP spid="93199" grpId="0" animBg="1"/>
      <p:bldP spid="93200" grpId="0"/>
      <p:bldP spid="93200" grpId="1"/>
      <p:bldP spid="93201" grpId="0" animBg="1"/>
      <p:bldP spid="93202" grpId="0" animBg="1"/>
      <p:bldP spid="93203" grpId="0" animBg="1"/>
      <p:bldP spid="93204" grpId="0" animBg="1"/>
      <p:bldP spid="93205" grpId="0"/>
      <p:bldP spid="93205" grpId="1"/>
      <p:bldP spid="93206" grpId="0"/>
      <p:bldP spid="93206" grpId="1"/>
      <p:bldP spid="93207" grpId="0"/>
      <p:bldP spid="93207" grpId="1"/>
      <p:bldP spid="93208" grpId="0"/>
      <p:bldP spid="93208" grpId="1"/>
      <p:bldP spid="93209" grpId="0" animBg="1"/>
      <p:bldP spid="93210" grpId="0" animBg="1"/>
      <p:bldP spid="93211" grpId="0" animBg="1"/>
      <p:bldP spid="93212" grpId="0" animBg="1"/>
      <p:bldP spid="93213" grpId="0" animBg="1"/>
      <p:bldP spid="93214" grpId="0" animBg="1"/>
      <p:bldP spid="93215" grpId="0"/>
      <p:bldP spid="93215" grpId="1"/>
      <p:bldP spid="93216" grpId="0"/>
      <p:bldP spid="93216" grpId="1"/>
      <p:bldP spid="93217" grpId="0"/>
      <p:bldP spid="93217" grpId="1"/>
      <p:bldP spid="93218" grpId="0"/>
      <p:bldP spid="93218" grpId="1"/>
      <p:bldP spid="93219" grpId="0"/>
      <p:bldP spid="93219" grpId="1"/>
      <p:bldP spid="93220" grpId="0"/>
      <p:bldP spid="93220" grpId="1"/>
      <p:bldP spid="93221" grpId="0"/>
      <p:bldP spid="93222" grpId="0" animBg="1"/>
      <p:bldP spid="93223" grpId="0"/>
      <p:bldP spid="93223" grpId="1"/>
      <p:bldP spid="93224" grpId="0"/>
      <p:bldP spid="93225" grpId="0"/>
      <p:bldP spid="93226" grpId="0"/>
      <p:bldP spid="93227" grpId="0"/>
      <p:bldP spid="93228" grpId="0" animBg="1"/>
      <p:bldP spid="93229" grpId="0" animBg="1"/>
      <p:bldP spid="93230" grpId="0" animBg="1"/>
      <p:bldP spid="93231" grpId="0" animBg="1"/>
      <p:bldP spid="93232" grpId="0"/>
      <p:bldP spid="93233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TCP –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- 1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Source &amp; destination port</a:t>
            </a:r>
          </a:p>
          <a:p>
            <a:pPr lvl="1" eaLnBrk="1" hangingPunct="1"/>
            <a:r>
              <a:rPr lang="en-US" sz="2400" dirty="0" smtClean="0"/>
              <a:t>Port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nơi</a:t>
            </a:r>
            <a:r>
              <a:rPr lang="en-US" sz="2400" dirty="0" smtClean="0"/>
              <a:t> </a:t>
            </a:r>
            <a:r>
              <a:rPr lang="en-US" sz="2400" dirty="0" err="1" smtClean="0"/>
              <a:t>gởi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nơi</a:t>
            </a:r>
            <a:r>
              <a:rPr lang="en-US" sz="2400" dirty="0" smtClean="0"/>
              <a:t> </a:t>
            </a:r>
            <a:r>
              <a:rPr lang="en-US" sz="2400" dirty="0" err="1" smtClean="0"/>
              <a:t>nhận</a:t>
            </a:r>
            <a:endParaRPr lang="en-US" sz="2400" dirty="0" smtClean="0"/>
          </a:p>
          <a:p>
            <a:pPr eaLnBrk="1" hangingPunct="1"/>
            <a:r>
              <a:rPr lang="en-US" sz="2800" dirty="0" smtClean="0"/>
              <a:t>Sequence number</a:t>
            </a:r>
          </a:p>
          <a:p>
            <a:pPr lvl="1" eaLnBrk="1" hangingPunct="1"/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thứ</a:t>
            </a:r>
            <a:r>
              <a:rPr lang="en-US" sz="2400" dirty="0" smtClean="0"/>
              <a:t> </a:t>
            </a:r>
            <a:r>
              <a:rPr lang="en-US" sz="2400" dirty="0" err="1" smtClean="0"/>
              <a:t>tự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byte </a:t>
            </a:r>
            <a:r>
              <a:rPr lang="en-US" sz="2400" dirty="0" err="1" smtClean="0"/>
              <a:t>đầu</a:t>
            </a:r>
            <a:r>
              <a:rPr lang="en-US" sz="2400" dirty="0" smtClean="0"/>
              <a:t> </a:t>
            </a:r>
            <a:r>
              <a:rPr lang="en-US" sz="2400" dirty="0" err="1" smtClean="0"/>
              <a:t>tiên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phần</a:t>
            </a:r>
            <a:r>
              <a:rPr lang="en-US" sz="2400" dirty="0" smtClean="0"/>
              <a:t> data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gói</a:t>
            </a:r>
            <a:r>
              <a:rPr lang="en-US" sz="2400" dirty="0" smtClean="0"/>
              <a:t> tin</a:t>
            </a:r>
          </a:p>
          <a:p>
            <a:pPr eaLnBrk="1" hangingPunct="1"/>
            <a:r>
              <a:rPr lang="en-US" sz="2800" dirty="0" smtClean="0"/>
              <a:t>Acknowledgment number</a:t>
            </a:r>
          </a:p>
          <a:p>
            <a:pPr lvl="1" eaLnBrk="1" hangingPunct="1"/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thứ</a:t>
            </a:r>
            <a:r>
              <a:rPr lang="en-US" sz="2400" dirty="0" smtClean="0"/>
              <a:t> </a:t>
            </a:r>
            <a:r>
              <a:rPr lang="en-US" sz="2400" dirty="0" err="1" smtClean="0"/>
              <a:t>tự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byte </a:t>
            </a:r>
            <a:r>
              <a:rPr lang="en-US" sz="2400" dirty="0" err="1" smtClean="0"/>
              <a:t>đang</a:t>
            </a:r>
            <a:r>
              <a:rPr lang="en-US" sz="2400" dirty="0" smtClean="0"/>
              <a:t> </a:t>
            </a:r>
            <a:r>
              <a:rPr lang="en-US" sz="2400" dirty="0" err="1" smtClean="0"/>
              <a:t>mong</a:t>
            </a:r>
            <a:r>
              <a:rPr lang="en-US" sz="2400" dirty="0" smtClean="0"/>
              <a:t> </a:t>
            </a:r>
            <a:r>
              <a:rPr lang="en-US" sz="2400" dirty="0" err="1" smtClean="0"/>
              <a:t>chờ</a:t>
            </a:r>
            <a:r>
              <a:rPr lang="en-US" sz="2400" dirty="0" smtClean="0"/>
              <a:t> </a:t>
            </a:r>
            <a:r>
              <a:rPr lang="en-US" sz="2400" dirty="0" err="1" smtClean="0"/>
              <a:t>nhận</a:t>
            </a:r>
            <a:r>
              <a:rPr lang="en-US" sz="2400" dirty="0" smtClean="0"/>
              <a:t> </a:t>
            </a:r>
            <a:r>
              <a:rPr lang="en-US" sz="2400" dirty="0" err="1" smtClean="0"/>
              <a:t>tiếp</a:t>
            </a:r>
            <a:r>
              <a:rPr lang="en-US" sz="2400" dirty="0" smtClean="0"/>
              <a:t> </a:t>
            </a:r>
            <a:r>
              <a:rPr lang="en-US" sz="2400" dirty="0" err="1" smtClean="0"/>
              <a:t>theo</a:t>
            </a:r>
            <a:endParaRPr lang="en-US" sz="2400" dirty="0" smtClean="0"/>
          </a:p>
          <a:p>
            <a:pPr eaLnBrk="1" hangingPunct="1"/>
            <a:r>
              <a:rPr lang="en-US" sz="2800" dirty="0" smtClean="0"/>
              <a:t>Window size</a:t>
            </a:r>
          </a:p>
          <a:p>
            <a:pPr lvl="1" eaLnBrk="1" hangingPunct="1"/>
            <a:r>
              <a:rPr lang="en-US" sz="2400" dirty="0" err="1" smtClean="0"/>
              <a:t>Thông</a:t>
            </a:r>
            <a:r>
              <a:rPr lang="en-US" sz="2400" dirty="0" smtClean="0"/>
              <a:t> </a:t>
            </a:r>
            <a:r>
              <a:rPr lang="en-US" sz="2400" dirty="0" err="1" smtClean="0"/>
              <a:t>báo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nhận</a:t>
            </a:r>
            <a:r>
              <a:rPr lang="en-US" sz="2400" dirty="0" smtClean="0"/>
              <a:t> </a:t>
            </a:r>
            <a:r>
              <a:rPr lang="en-US" sz="2400" dirty="0" err="1" smtClean="0"/>
              <a:t>bao</a:t>
            </a:r>
            <a:r>
              <a:rPr lang="en-US" sz="2400" dirty="0" smtClean="0"/>
              <a:t> </a:t>
            </a:r>
            <a:r>
              <a:rPr lang="en-US" sz="2400" dirty="0" err="1" smtClean="0"/>
              <a:t>nhiêu</a:t>
            </a:r>
            <a:r>
              <a:rPr lang="en-US" sz="2400" dirty="0" smtClean="0"/>
              <a:t> byte </a:t>
            </a:r>
            <a:r>
              <a:rPr lang="en-US" sz="2400" dirty="0" err="1" smtClean="0"/>
              <a:t>sau</a:t>
            </a:r>
            <a:r>
              <a:rPr lang="en-US" sz="2400" dirty="0" smtClean="0"/>
              <a:t> byte </a:t>
            </a:r>
            <a:r>
              <a:rPr lang="en-US" sz="2400" dirty="0" err="1" smtClean="0"/>
              <a:t>cuối</a:t>
            </a:r>
            <a:r>
              <a:rPr lang="en-US" sz="2400" dirty="0" smtClean="0"/>
              <a:t> </a:t>
            </a:r>
            <a:r>
              <a:rPr lang="en-US" sz="2400" dirty="0" err="1" smtClean="0"/>
              <a:t>cùng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xác</a:t>
            </a:r>
            <a:r>
              <a:rPr lang="en-US" sz="2400" dirty="0" smtClean="0"/>
              <a:t> </a:t>
            </a:r>
            <a:r>
              <a:rPr lang="en-US" sz="2400" dirty="0" err="1" smtClean="0"/>
              <a:t>nhận</a:t>
            </a:r>
            <a:r>
              <a:rPr lang="en-US" sz="2400" dirty="0" smtClean="0"/>
              <a:t> </a:t>
            </a:r>
            <a:r>
              <a:rPr lang="en-US" sz="2400" dirty="0" err="1" smtClean="0"/>
              <a:t>đã</a:t>
            </a:r>
            <a:r>
              <a:rPr lang="en-US" sz="2400" dirty="0" smtClean="0"/>
              <a:t> </a:t>
            </a:r>
            <a:r>
              <a:rPr lang="en-US" sz="2400" dirty="0" err="1" smtClean="0"/>
              <a:t>nhận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–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- 2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Checksum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Checksum TCP header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Urgent pointer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err="1" smtClean="0"/>
              <a:t>Chỉ</a:t>
            </a:r>
            <a:r>
              <a:rPr lang="en-US" sz="2000" dirty="0" smtClean="0"/>
              <a:t> </a:t>
            </a:r>
            <a:r>
              <a:rPr lang="en-US" sz="2000" dirty="0" err="1" smtClean="0"/>
              <a:t>đến</a:t>
            </a:r>
            <a:r>
              <a:rPr lang="en-US" sz="2000" dirty="0" smtClean="0"/>
              <a:t> </a:t>
            </a:r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 </a:t>
            </a:r>
            <a:r>
              <a:rPr lang="en-US" sz="2000" dirty="0" err="1" smtClean="0"/>
              <a:t>khẩn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trường</a:t>
            </a:r>
            <a:r>
              <a:rPr lang="en-US" sz="2000" dirty="0" smtClean="0"/>
              <a:t> </a:t>
            </a:r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err="1" smtClean="0"/>
              <a:t>Cờ</a:t>
            </a:r>
            <a:r>
              <a:rPr lang="en-US" sz="2400" dirty="0" smtClean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URG = </a:t>
            </a:r>
            <a:r>
              <a:rPr lang="en-US" sz="2000" dirty="0" err="1" smtClean="0"/>
              <a:t>trường</a:t>
            </a:r>
            <a:r>
              <a:rPr lang="en-US" sz="2000" dirty="0" smtClean="0"/>
              <a:t> urgent pointer valid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ACK = </a:t>
            </a:r>
            <a:r>
              <a:rPr lang="en-US" sz="2000" dirty="0" err="1" smtClean="0"/>
              <a:t>trường</a:t>
            </a:r>
            <a:r>
              <a:rPr lang="en-US" sz="2000" dirty="0" smtClean="0"/>
              <a:t> Acknowledge number valid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PSH = </a:t>
            </a:r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 </a:t>
            </a:r>
            <a:r>
              <a:rPr lang="en-US" sz="2000" dirty="0" err="1" smtClean="0"/>
              <a:t>cần</a:t>
            </a:r>
            <a:r>
              <a:rPr lang="en-US" sz="2000" dirty="0" smtClean="0"/>
              <a:t> </a:t>
            </a:r>
            <a:r>
              <a:rPr lang="en-US" sz="2000" dirty="0" err="1" smtClean="0"/>
              <a:t>phân</a:t>
            </a:r>
            <a:r>
              <a:rPr lang="en-US" sz="2000" dirty="0" smtClean="0"/>
              <a:t> </a:t>
            </a:r>
            <a:r>
              <a:rPr lang="en-US" sz="2000" dirty="0" err="1" smtClean="0"/>
              <a:t>phối</a:t>
            </a:r>
            <a:r>
              <a:rPr lang="en-US" sz="2000" dirty="0" smtClean="0"/>
              <a:t> </a:t>
            </a:r>
            <a:r>
              <a:rPr lang="en-US" sz="2000" dirty="0" err="1" smtClean="0"/>
              <a:t>ngay</a:t>
            </a:r>
            <a:endParaRPr lang="en-US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RST = </a:t>
            </a:r>
            <a:r>
              <a:rPr lang="en-US" sz="2000" dirty="0" err="1" smtClean="0"/>
              <a:t>chỉ</a:t>
            </a:r>
            <a:r>
              <a:rPr lang="en-US" sz="2000" dirty="0" smtClean="0"/>
              <a:t> </a:t>
            </a:r>
            <a:r>
              <a:rPr lang="en-US" sz="2000" dirty="0" err="1" smtClean="0"/>
              <a:t>định</a:t>
            </a:r>
            <a:r>
              <a:rPr lang="en-US" sz="2000" dirty="0" smtClean="0"/>
              <a:t> </a:t>
            </a:r>
            <a:r>
              <a:rPr lang="en-US" sz="2000" dirty="0" err="1" smtClean="0"/>
              <a:t>nối</a:t>
            </a:r>
            <a:r>
              <a:rPr lang="en-US" sz="2000" dirty="0" smtClean="0"/>
              <a:t> </a:t>
            </a:r>
            <a:r>
              <a:rPr lang="en-US" sz="2000" dirty="0" err="1" smtClean="0"/>
              <a:t>kết</a:t>
            </a:r>
            <a:r>
              <a:rPr lang="en-US" sz="2000" dirty="0" smtClean="0"/>
              <a:t> </a:t>
            </a:r>
            <a:r>
              <a:rPr lang="en-US" sz="2000" dirty="0" err="1" smtClean="0"/>
              <a:t>cần</a:t>
            </a:r>
            <a:r>
              <a:rPr lang="en-US" sz="2000" dirty="0" smtClean="0"/>
              <a:t> </a:t>
            </a:r>
            <a:r>
              <a:rPr lang="en-US" sz="2000" dirty="0" err="1" smtClean="0"/>
              <a:t>thiết</a:t>
            </a:r>
            <a:r>
              <a:rPr lang="en-US" sz="2000" dirty="0" smtClean="0"/>
              <a:t> </a:t>
            </a:r>
            <a:r>
              <a:rPr lang="en-US" sz="2000" dirty="0" err="1" smtClean="0"/>
              <a:t>lập</a:t>
            </a:r>
            <a:r>
              <a:rPr lang="en-US" sz="2000" dirty="0" smtClean="0"/>
              <a:t> </a:t>
            </a:r>
            <a:r>
              <a:rPr lang="en-US" sz="2000" dirty="0" err="1" smtClean="0"/>
              <a:t>lại</a:t>
            </a:r>
            <a:r>
              <a:rPr lang="en-US" sz="2000" dirty="0" smtClean="0"/>
              <a:t> (reset)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SYN = </a:t>
            </a:r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thiết</a:t>
            </a:r>
            <a:r>
              <a:rPr lang="en-US" sz="2000" dirty="0" smtClean="0"/>
              <a:t> </a:t>
            </a:r>
            <a:r>
              <a:rPr lang="en-US" sz="2000" dirty="0" err="1" smtClean="0"/>
              <a:t>lập</a:t>
            </a:r>
            <a:r>
              <a:rPr lang="en-US" sz="2000" dirty="0" smtClean="0"/>
              <a:t> </a:t>
            </a:r>
            <a:r>
              <a:rPr lang="en-US" sz="2000" dirty="0" err="1" smtClean="0"/>
              <a:t>kết</a:t>
            </a:r>
            <a:r>
              <a:rPr lang="en-US" sz="2000" dirty="0" smtClean="0"/>
              <a:t> </a:t>
            </a:r>
            <a:r>
              <a:rPr lang="en-US" sz="2000" dirty="0" err="1" smtClean="0"/>
              <a:t>nối</a:t>
            </a:r>
            <a:endParaRPr lang="en-US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FIN = </a:t>
            </a:r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đóng</a:t>
            </a:r>
            <a:r>
              <a:rPr lang="en-US" sz="2000" dirty="0" smtClean="0"/>
              <a:t> </a:t>
            </a:r>
            <a:r>
              <a:rPr lang="en-US" sz="2000" dirty="0" err="1" smtClean="0"/>
              <a:t>kết</a:t>
            </a:r>
            <a:r>
              <a:rPr lang="en-US" sz="2000" dirty="0" smtClean="0"/>
              <a:t> </a:t>
            </a:r>
            <a:r>
              <a:rPr lang="en-US" sz="2000" dirty="0" err="1" smtClean="0"/>
              <a:t>nối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TCP –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 smtClean="0"/>
          </a:p>
        </p:txBody>
      </p:sp>
      <p:sp>
        <p:nvSpPr>
          <p:cNvPr id="96259" name="Line 3"/>
          <p:cNvSpPr>
            <a:spLocks noChangeShapeType="1"/>
          </p:cNvSpPr>
          <p:nvPr/>
        </p:nvSpPr>
        <p:spPr bwMode="auto">
          <a:xfrm>
            <a:off x="4714875" y="4459288"/>
            <a:ext cx="2790825" cy="561975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6260" name="Line 4"/>
          <p:cNvSpPr>
            <a:spLocks noChangeShapeType="1"/>
          </p:cNvSpPr>
          <p:nvPr/>
        </p:nvSpPr>
        <p:spPr bwMode="auto">
          <a:xfrm>
            <a:off x="4638675" y="2011363"/>
            <a:ext cx="2619375" cy="571500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6261" name="Object 5"/>
          <p:cNvGraphicFramePr>
            <a:graphicFrameLocks noChangeAspect="1"/>
          </p:cNvGraphicFramePr>
          <p:nvPr/>
        </p:nvGraphicFramePr>
        <p:xfrm>
          <a:off x="3876675" y="1181100"/>
          <a:ext cx="606425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5" name="Clip" r:id="rId3" imgW="1305000" imgH="1085760" progId="">
                  <p:embed/>
                </p:oleObj>
              </mc:Choice>
              <mc:Fallback>
                <p:oleObj name="Clip" r:id="rId3" imgW="1305000" imgH="108576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6675" y="1181100"/>
                        <a:ext cx="606425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2" name="Object 6"/>
          <p:cNvGraphicFramePr>
            <a:graphicFrameLocks noChangeAspect="1"/>
          </p:cNvGraphicFramePr>
          <p:nvPr/>
        </p:nvGraphicFramePr>
        <p:xfrm>
          <a:off x="7400925" y="1095375"/>
          <a:ext cx="606425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6" name="Clip" r:id="rId5" imgW="1305000" imgH="1085760" progId="">
                  <p:embed/>
                </p:oleObj>
              </mc:Choice>
              <mc:Fallback>
                <p:oleObj name="Clip" r:id="rId5" imgW="1305000" imgH="108576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0925" y="1095375"/>
                        <a:ext cx="606425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63" name="Text Box 7"/>
          <p:cNvSpPr txBox="1">
            <a:spLocks noChangeArrowheads="1"/>
          </p:cNvSpPr>
          <p:nvPr/>
        </p:nvSpPr>
        <p:spPr bwMode="auto">
          <a:xfrm>
            <a:off x="4525962" y="1233488"/>
            <a:ext cx="8644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latin typeface="Arial" pitchFamily="34" charset="0"/>
              </a:rPr>
              <a:t>Host A</a:t>
            </a:r>
            <a:endParaRPr lang="en-US" sz="1000" dirty="0">
              <a:latin typeface="Times New Roman" pitchFamily="18" charset="0"/>
            </a:endParaRPr>
          </a:p>
        </p:txBody>
      </p:sp>
      <p:sp>
        <p:nvSpPr>
          <p:cNvPr id="96264" name="Text Box 8"/>
          <p:cNvSpPr txBox="1">
            <a:spLocks noChangeArrowheads="1"/>
          </p:cNvSpPr>
          <p:nvPr/>
        </p:nvSpPr>
        <p:spPr bwMode="auto">
          <a:xfrm>
            <a:off x="6518275" y="1223963"/>
            <a:ext cx="877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latin typeface="Arial" pitchFamily="34" charset="0"/>
              </a:rPr>
              <a:t>Host B</a:t>
            </a:r>
            <a:endParaRPr lang="en-US" sz="1000" dirty="0">
              <a:latin typeface="Times New Roman" pitchFamily="18" charset="0"/>
            </a:endParaRPr>
          </a:p>
        </p:txBody>
      </p:sp>
      <p:sp>
        <p:nvSpPr>
          <p:cNvPr id="96265" name="Text Box 9"/>
          <p:cNvSpPr txBox="1">
            <a:spLocks noChangeArrowheads="1"/>
          </p:cNvSpPr>
          <p:nvPr/>
        </p:nvSpPr>
        <p:spPr bwMode="auto">
          <a:xfrm rot="706751">
            <a:off x="4724400" y="1993900"/>
            <a:ext cx="24177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/>
              <a:t>Seq=42, ACK=79, data = ‘C’</a:t>
            </a:r>
            <a:endParaRPr lang="en-US" sz="1000" dirty="0">
              <a:latin typeface="Times New Roman" pitchFamily="18" charset="0"/>
            </a:endParaRPr>
          </a:p>
        </p:txBody>
      </p:sp>
      <p:sp>
        <p:nvSpPr>
          <p:cNvPr id="96266" name="Text Box 10"/>
          <p:cNvSpPr txBox="1">
            <a:spLocks noChangeArrowheads="1"/>
          </p:cNvSpPr>
          <p:nvPr/>
        </p:nvSpPr>
        <p:spPr bwMode="auto">
          <a:xfrm rot="-844223">
            <a:off x="4779962" y="3051175"/>
            <a:ext cx="24177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/>
              <a:t>Seq=79, ACK=43, data = ‘C’</a:t>
            </a:r>
            <a:endParaRPr lang="en-US" sz="1000" dirty="0">
              <a:latin typeface="Times New Roman" pitchFamily="18" charset="0"/>
            </a:endParaRPr>
          </a:p>
        </p:txBody>
      </p:sp>
      <p:sp>
        <p:nvSpPr>
          <p:cNvPr id="96267" name="Text Box 11"/>
          <p:cNvSpPr txBox="1">
            <a:spLocks noChangeArrowheads="1"/>
          </p:cNvSpPr>
          <p:nvPr/>
        </p:nvSpPr>
        <p:spPr bwMode="auto">
          <a:xfrm rot="683987">
            <a:off x="4841875" y="4292600"/>
            <a:ext cx="1565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Seq=43, ACK=80</a:t>
            </a:r>
            <a:endParaRPr lang="en-US" sz="1000" dirty="0">
              <a:latin typeface="Times New Roman" pitchFamily="18" charset="0"/>
            </a:endParaRPr>
          </a:p>
        </p:txBody>
      </p:sp>
      <p:sp>
        <p:nvSpPr>
          <p:cNvPr id="96268" name="Text Box 12"/>
          <p:cNvSpPr txBox="1">
            <a:spLocks noChangeArrowheads="1"/>
          </p:cNvSpPr>
          <p:nvPr/>
        </p:nvSpPr>
        <p:spPr bwMode="auto">
          <a:xfrm>
            <a:off x="3765550" y="1704975"/>
            <a:ext cx="67518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>
                <a:latin typeface="Arial" pitchFamily="34" charset="0"/>
              </a:rPr>
              <a:t>User</a:t>
            </a:r>
          </a:p>
          <a:p>
            <a:pPr algn="ctr" eaLnBrk="0" hangingPunct="0"/>
            <a:r>
              <a:rPr lang="en-US" sz="1600">
                <a:latin typeface="Arial" pitchFamily="34" charset="0"/>
              </a:rPr>
              <a:t>types</a:t>
            </a:r>
          </a:p>
          <a:p>
            <a:pPr algn="ctr" eaLnBrk="0" hangingPunct="0"/>
            <a:r>
              <a:rPr lang="en-US" sz="1600">
                <a:latin typeface="Arial" pitchFamily="34" charset="0"/>
              </a:rPr>
              <a:t>‘C’</a:t>
            </a:r>
            <a:endParaRPr lang="en-US" sz="1000" dirty="0">
              <a:latin typeface="Times New Roman" pitchFamily="18" charset="0"/>
            </a:endParaRPr>
          </a:p>
        </p:txBody>
      </p:sp>
      <p:sp>
        <p:nvSpPr>
          <p:cNvPr id="96269" name="Text Box 13"/>
          <p:cNvSpPr txBox="1">
            <a:spLocks noChangeArrowheads="1"/>
          </p:cNvSpPr>
          <p:nvPr/>
        </p:nvSpPr>
        <p:spPr bwMode="auto">
          <a:xfrm>
            <a:off x="3543300" y="3819525"/>
            <a:ext cx="115570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>
                <a:latin typeface="Arial" pitchFamily="34" charset="0"/>
              </a:rPr>
              <a:t>host ACKs</a:t>
            </a:r>
          </a:p>
          <a:p>
            <a:pPr algn="ctr" eaLnBrk="0" hangingPunct="0"/>
            <a:r>
              <a:rPr lang="en-US" sz="1600">
                <a:latin typeface="Arial" pitchFamily="34" charset="0"/>
              </a:rPr>
              <a:t>receipt </a:t>
            </a:r>
          </a:p>
          <a:p>
            <a:pPr algn="ctr" eaLnBrk="0" hangingPunct="0"/>
            <a:r>
              <a:rPr lang="en-US" sz="1600">
                <a:latin typeface="Arial" pitchFamily="34" charset="0"/>
              </a:rPr>
              <a:t>of echoed</a:t>
            </a:r>
          </a:p>
          <a:p>
            <a:pPr algn="ctr" eaLnBrk="0" hangingPunct="0"/>
            <a:r>
              <a:rPr lang="en-US" sz="1600">
                <a:latin typeface="Arial" pitchFamily="34" charset="0"/>
              </a:rPr>
              <a:t>‘C’</a:t>
            </a:r>
            <a:endParaRPr lang="en-US" sz="1000" dirty="0">
              <a:latin typeface="Times New Roman" pitchFamily="18" charset="0"/>
            </a:endParaRPr>
          </a:p>
        </p:txBody>
      </p:sp>
      <p:sp>
        <p:nvSpPr>
          <p:cNvPr id="96270" name="Text Box 14"/>
          <p:cNvSpPr txBox="1">
            <a:spLocks noChangeArrowheads="1"/>
          </p:cNvSpPr>
          <p:nvPr/>
        </p:nvSpPr>
        <p:spPr bwMode="auto">
          <a:xfrm>
            <a:off x="7239000" y="2362200"/>
            <a:ext cx="1197764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>
                <a:latin typeface="Arial" pitchFamily="34" charset="0"/>
              </a:rPr>
              <a:t>host ACKs</a:t>
            </a:r>
          </a:p>
          <a:p>
            <a:pPr algn="ctr" eaLnBrk="0" hangingPunct="0"/>
            <a:r>
              <a:rPr lang="en-US" sz="1600">
                <a:latin typeface="Arial" pitchFamily="34" charset="0"/>
              </a:rPr>
              <a:t>receipt of</a:t>
            </a:r>
          </a:p>
          <a:p>
            <a:pPr algn="ctr" eaLnBrk="0" hangingPunct="0"/>
            <a:r>
              <a:rPr lang="en-US" sz="1600">
                <a:latin typeface="Arial" pitchFamily="34" charset="0"/>
              </a:rPr>
              <a:t>‘C’, echoes</a:t>
            </a:r>
          </a:p>
          <a:p>
            <a:pPr algn="ctr" eaLnBrk="0" hangingPunct="0"/>
            <a:r>
              <a:rPr lang="en-US" sz="1600">
                <a:latin typeface="Arial" pitchFamily="34" charset="0"/>
              </a:rPr>
              <a:t>back ‘C’</a:t>
            </a:r>
            <a:endParaRPr lang="en-US" sz="1000" dirty="0">
              <a:latin typeface="Times New Roman" pitchFamily="18" charset="0"/>
            </a:endParaRPr>
          </a:p>
        </p:txBody>
      </p:sp>
      <p:sp>
        <p:nvSpPr>
          <p:cNvPr id="96271" name="Line 15"/>
          <p:cNvSpPr>
            <a:spLocks noChangeShapeType="1"/>
          </p:cNvSpPr>
          <p:nvPr/>
        </p:nvSpPr>
        <p:spPr bwMode="auto">
          <a:xfrm flipH="1">
            <a:off x="4629150" y="2973388"/>
            <a:ext cx="2609850" cy="800100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6273" name="Text Box 17"/>
          <p:cNvSpPr txBox="1">
            <a:spLocks noChangeArrowheads="1"/>
          </p:cNvSpPr>
          <p:nvPr/>
        </p:nvSpPr>
        <p:spPr bwMode="auto">
          <a:xfrm>
            <a:off x="4746625" y="5495925"/>
            <a:ext cx="31646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u="sng">
                <a:latin typeface="Arial" pitchFamily="34" charset="0"/>
              </a:rPr>
              <a:t>simple telnet scenario</a:t>
            </a:r>
            <a:endParaRPr lang="en-US" sz="2400" u="sng" dirty="0">
              <a:latin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7200" y="1600200"/>
            <a:ext cx="25908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rgbClr val="FF0000"/>
                </a:solidFill>
              </a:rPr>
              <a:t>Seq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byte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09600" y="3810000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</a:rPr>
              <a:t>ACK: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byte </a:t>
            </a:r>
            <a:r>
              <a:rPr lang="en-US" dirty="0" err="1" smtClean="0"/>
              <a:t>chờ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6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6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6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96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96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9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96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96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96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96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96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96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 animBg="1"/>
      <p:bldP spid="96260" grpId="0" animBg="1"/>
      <p:bldP spid="96263" grpId="0"/>
      <p:bldP spid="96264" grpId="0"/>
      <p:bldP spid="96265" grpId="0"/>
      <p:bldP spid="96266" grpId="0"/>
      <p:bldP spid="96267" grpId="0"/>
      <p:bldP spid="96268" grpId="0"/>
      <p:bldP spid="96269" grpId="0"/>
      <p:bldP spid="96270" grpId="0"/>
      <p:bldP spid="96271" grpId="0" animBg="1"/>
      <p:bldP spid="96273" grpId="0"/>
      <p:bldP spid="20" grpId="0"/>
      <p:bldP spid="21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TCP – TRUYỀN DỮ LIỆU ĐÁNG TIN CẬY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r>
              <a:rPr lang="en-US" dirty="0" smtClean="0"/>
              <a:t>: </a:t>
            </a:r>
            <a:r>
              <a:rPr lang="en-US" dirty="0" err="1" smtClean="0"/>
              <a:t>dùng</a:t>
            </a:r>
            <a:r>
              <a:rPr lang="en-US" dirty="0" smtClean="0"/>
              <a:t> pipeline</a:t>
            </a:r>
          </a:p>
          <a:p>
            <a:pPr lvl="1"/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gỏi</a:t>
            </a:r>
            <a:r>
              <a:rPr lang="en-US" dirty="0" smtClean="0"/>
              <a:t> </a:t>
            </a:r>
            <a:r>
              <a:rPr lang="en-US" dirty="0" err="1" smtClean="0"/>
              <a:t>đính</a:t>
            </a:r>
            <a:r>
              <a:rPr lang="en-US" dirty="0" smtClean="0"/>
              <a:t> </a:t>
            </a:r>
            <a:r>
              <a:rPr lang="en-US" dirty="0" err="1" smtClean="0"/>
              <a:t>kèm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smtClean="0"/>
              <a:t> tin</a:t>
            </a:r>
            <a:endParaRPr lang="en-US" dirty="0" smtClean="0"/>
          </a:p>
          <a:p>
            <a:pPr lvl="1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ACK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endParaRPr lang="en-US" dirty="0" smtClean="0"/>
          </a:p>
          <a:p>
            <a:pPr lvl="1"/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timeout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tin ở </a:t>
            </a:r>
            <a:r>
              <a:rPr lang="en-US" dirty="0" err="1" smtClean="0"/>
              <a:t>đầu</a:t>
            </a:r>
            <a:r>
              <a:rPr lang="en-US" dirty="0" smtClean="0"/>
              <a:t> buffer</a:t>
            </a:r>
          </a:p>
          <a:p>
            <a:pPr lvl="1"/>
            <a:r>
              <a:rPr lang="en-US" dirty="0" err="1" smtClean="0"/>
              <a:t>Gởi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buffer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hết</a:t>
            </a:r>
            <a:r>
              <a:rPr lang="en-US" dirty="0" smtClean="0"/>
              <a:t> time 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–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gởi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 lvl="1"/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segment</a:t>
            </a:r>
          </a:p>
          <a:p>
            <a:pPr lvl="1"/>
            <a:r>
              <a:rPr lang="en-US" dirty="0" err="1" smtClean="0"/>
              <a:t>Bật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hồ</a:t>
            </a:r>
            <a:r>
              <a:rPr lang="en-US" dirty="0" smtClean="0"/>
              <a:t> (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bật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chờ</a:t>
            </a:r>
            <a:r>
              <a:rPr lang="en-US" dirty="0" smtClean="0"/>
              <a:t>, timeout</a:t>
            </a:r>
          </a:p>
          <a:p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tin ACK</a:t>
            </a:r>
          </a:p>
          <a:p>
            <a:pPr lvl="1"/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: </a:t>
            </a:r>
            <a:r>
              <a:rPr lang="en-US" dirty="0" err="1" smtClean="0"/>
              <a:t>trượt</a:t>
            </a:r>
            <a:r>
              <a:rPr lang="en-US" dirty="0" smtClean="0"/>
              <a:t> “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sổ</a:t>
            </a:r>
            <a:r>
              <a:rPr lang="en-US" dirty="0" smtClean="0"/>
              <a:t>”</a:t>
            </a:r>
          </a:p>
          <a:p>
            <a:pPr lvl="1"/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hồ</a:t>
            </a:r>
            <a:endParaRPr lang="en-US" dirty="0" smtClean="0"/>
          </a:p>
          <a:p>
            <a:r>
              <a:rPr lang="en-US" dirty="0" err="1" smtClean="0"/>
              <a:t>Hết</a:t>
            </a:r>
            <a:r>
              <a:rPr lang="en-US" dirty="0" smtClean="0"/>
              <a:t> time out</a:t>
            </a:r>
          </a:p>
          <a:p>
            <a:pPr lvl="1"/>
            <a:r>
              <a:rPr lang="en-US" dirty="0" err="1" smtClean="0"/>
              <a:t>Gởi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buffer</a:t>
            </a:r>
          </a:p>
          <a:p>
            <a:pPr lvl="1"/>
            <a:r>
              <a:rPr lang="en-US" dirty="0" smtClean="0"/>
              <a:t>Reset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hồ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vận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ở end-system</a:t>
            </a:r>
          </a:p>
          <a:p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gởi</a:t>
            </a:r>
            <a:r>
              <a:rPr lang="en-US" dirty="0" smtClean="0"/>
              <a:t>: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Dồn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kênh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(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socket)</a:t>
            </a:r>
          </a:p>
          <a:p>
            <a:pPr lvl="1"/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điệp</a:t>
            </a:r>
            <a:r>
              <a:rPr lang="en-US" dirty="0" smtClean="0"/>
              <a:t> ở </a:t>
            </a:r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segment</a:t>
            </a:r>
          </a:p>
          <a:p>
            <a:pPr lvl="1"/>
            <a:r>
              <a:rPr lang="en-US" dirty="0" err="1" smtClean="0"/>
              <a:t>Dán</a:t>
            </a:r>
            <a:r>
              <a:rPr lang="en-US" dirty="0" smtClean="0"/>
              <a:t> </a:t>
            </a:r>
            <a:r>
              <a:rPr lang="en-US" dirty="0" err="1" smtClean="0"/>
              <a:t>nhãn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: </a:t>
            </a:r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tầng</a:t>
            </a:r>
            <a:r>
              <a:rPr lang="en-US" dirty="0" smtClean="0"/>
              <a:t> Transport</a:t>
            </a:r>
          </a:p>
          <a:p>
            <a:pPr lvl="1"/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segment </a:t>
            </a:r>
            <a:r>
              <a:rPr lang="en-US" dirty="0" err="1" smtClean="0"/>
              <a:t>xuống</a:t>
            </a:r>
            <a:r>
              <a:rPr lang="en-US" dirty="0" smtClean="0"/>
              <a:t> </a:t>
            </a:r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(network layer)</a:t>
            </a:r>
          </a:p>
          <a:p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: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Phân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kênh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segment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 smtClean="0"/>
          </a:p>
          <a:p>
            <a:pPr lvl="1"/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rã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segment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điệp</a:t>
            </a:r>
            <a:r>
              <a:rPr lang="en-US" dirty="0" smtClean="0"/>
              <a:t> </a:t>
            </a:r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 lvl="1"/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điệp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(</a:t>
            </a:r>
            <a:r>
              <a:rPr lang="en-US" dirty="0" err="1" smtClean="0"/>
              <a:t>đến</a:t>
            </a:r>
            <a:r>
              <a:rPr lang="en-US" dirty="0" smtClean="0"/>
              <a:t> socket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–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tin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endParaRPr lang="en-US" dirty="0" smtClean="0"/>
          </a:p>
          <a:p>
            <a:pPr lvl="1"/>
            <a:r>
              <a:rPr lang="en-US" dirty="0" err="1" smtClean="0"/>
              <a:t>Chấp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endParaRPr lang="en-US" dirty="0" smtClean="0"/>
          </a:p>
          <a:p>
            <a:pPr lvl="1"/>
            <a:r>
              <a:rPr lang="en-US" dirty="0" err="1" smtClean="0"/>
              <a:t>Gởi</a:t>
            </a:r>
            <a:r>
              <a:rPr lang="en-US" dirty="0" smtClean="0"/>
              <a:t> ACK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gởi</a:t>
            </a:r>
            <a:endParaRPr lang="en-US" dirty="0" smtClean="0"/>
          </a:p>
          <a:p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tin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endParaRPr lang="en-US" dirty="0" smtClean="0"/>
          </a:p>
          <a:p>
            <a:pPr lvl="1"/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“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trống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(GAP)”</a:t>
            </a:r>
          </a:p>
          <a:p>
            <a:pPr lvl="1"/>
            <a:r>
              <a:rPr lang="en-US" dirty="0" err="1" smtClean="0"/>
              <a:t>Gởi</a:t>
            </a:r>
            <a:r>
              <a:rPr lang="en-US" dirty="0" smtClean="0"/>
              <a:t> ACK </a:t>
            </a:r>
            <a:r>
              <a:rPr lang="en-US" dirty="0" err="1" smtClean="0"/>
              <a:t>trùng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–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7" name="Line 2"/>
          <p:cNvSpPr>
            <a:spLocks noChangeShapeType="1"/>
          </p:cNvSpPr>
          <p:nvPr/>
        </p:nvSpPr>
        <p:spPr bwMode="auto">
          <a:xfrm flipH="1">
            <a:off x="5810250" y="3143250"/>
            <a:ext cx="2476500" cy="11049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flipH="1">
            <a:off x="5781675" y="2733675"/>
            <a:ext cx="2543175" cy="13811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 rot="728579">
            <a:off x="6075363" y="3814763"/>
            <a:ext cx="1817687" cy="2841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33"/>
          <p:cNvSpPr>
            <a:spLocks noChangeShapeType="1"/>
          </p:cNvSpPr>
          <p:nvPr/>
        </p:nvSpPr>
        <p:spPr bwMode="auto">
          <a:xfrm>
            <a:off x="5800725" y="2009775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1" name="Object 34"/>
          <p:cNvGraphicFramePr>
            <a:graphicFrameLocks noChangeAspect="1"/>
          </p:cNvGraphicFramePr>
          <p:nvPr/>
        </p:nvGraphicFramePr>
        <p:xfrm>
          <a:off x="5387975" y="1341438"/>
          <a:ext cx="485775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3" name="Clip" r:id="rId3" imgW="1305000" imgH="1085760" progId="">
                  <p:embed/>
                </p:oleObj>
              </mc:Choice>
              <mc:Fallback>
                <p:oleObj name="Clip" r:id="rId3" imgW="1305000" imgH="10857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7975" y="1341438"/>
                        <a:ext cx="485775" cy="385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35"/>
          <p:cNvSpPr txBox="1">
            <a:spLocks noChangeArrowheads="1"/>
          </p:cNvSpPr>
          <p:nvPr/>
        </p:nvSpPr>
        <p:spPr bwMode="auto">
          <a:xfrm>
            <a:off x="5797550" y="1341438"/>
            <a:ext cx="8493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Host A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13" name="Text Box 36"/>
          <p:cNvSpPr txBox="1">
            <a:spLocks noChangeArrowheads="1"/>
          </p:cNvSpPr>
          <p:nvPr/>
        </p:nvSpPr>
        <p:spPr bwMode="auto">
          <a:xfrm rot="808459">
            <a:off x="5986463" y="2420938"/>
            <a:ext cx="2060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latin typeface="Arial" charset="0"/>
              </a:rPr>
              <a:t>Seq=100, 20 bytes data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14" name="Text Box 37"/>
          <p:cNvSpPr txBox="1">
            <a:spLocks noChangeArrowheads="1"/>
          </p:cNvSpPr>
          <p:nvPr/>
        </p:nvSpPr>
        <p:spPr bwMode="auto">
          <a:xfrm rot="19829916">
            <a:off x="6743700" y="3068638"/>
            <a:ext cx="949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latin typeface="Arial" charset="0"/>
              </a:rPr>
              <a:t>ACK=100</a:t>
            </a:r>
            <a:endParaRPr lang="en-US" sz="1000">
              <a:latin typeface="Times New Roman" pitchFamily="18" charset="0"/>
            </a:endParaRPr>
          </a:p>
        </p:txBody>
      </p: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5410200" y="5943600"/>
            <a:ext cx="658813" cy="366713"/>
            <a:chOff x="3304" y="3530"/>
            <a:chExt cx="415" cy="231"/>
          </a:xfrm>
        </p:grpSpPr>
        <p:sp>
          <p:nvSpPr>
            <p:cNvPr id="16" name="Rectangle 40"/>
            <p:cNvSpPr>
              <a:spLocks noChangeArrowheads="1"/>
            </p:cNvSpPr>
            <p:nvPr/>
          </p:nvSpPr>
          <p:spPr bwMode="auto">
            <a:xfrm>
              <a:off x="3342" y="3576"/>
              <a:ext cx="324" cy="1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 Box 41"/>
            <p:cNvSpPr txBox="1">
              <a:spLocks noChangeArrowheads="1"/>
            </p:cNvSpPr>
            <p:nvPr/>
          </p:nvSpPr>
          <p:spPr bwMode="auto">
            <a:xfrm>
              <a:off x="3304" y="3530"/>
              <a:ext cx="41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00"/>
                  </a:solidFill>
                </a:rPr>
                <a:t>time</a:t>
              </a:r>
              <a:endParaRPr lang="en-US" sz="1000">
                <a:latin typeface="Times New Roman" pitchFamily="18" charset="0"/>
              </a:endParaRPr>
            </a:p>
          </p:txBody>
        </p:sp>
      </p:grpSp>
      <p:sp>
        <p:nvSpPr>
          <p:cNvPr id="18" name="Text Box 42"/>
          <p:cNvSpPr txBox="1">
            <a:spLocks noChangeArrowheads="1"/>
          </p:cNvSpPr>
          <p:nvPr/>
        </p:nvSpPr>
        <p:spPr bwMode="auto">
          <a:xfrm>
            <a:off x="6432550" y="5715000"/>
            <a:ext cx="21891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premature timeout</a:t>
            </a:r>
            <a:endParaRPr lang="en-US" sz="1000">
              <a:latin typeface="Times New Roman" pitchFamily="18" charset="0"/>
            </a:endParaRPr>
          </a:p>
        </p:txBody>
      </p:sp>
      <p:graphicFrame>
        <p:nvGraphicFramePr>
          <p:cNvPr id="19" name="Object 43"/>
          <p:cNvGraphicFramePr>
            <a:graphicFrameLocks noChangeAspect="1"/>
          </p:cNvGraphicFramePr>
          <p:nvPr/>
        </p:nvGraphicFramePr>
        <p:xfrm>
          <a:off x="8045450" y="1350963"/>
          <a:ext cx="485775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4" name="Clip" r:id="rId5" imgW="1305000" imgH="1085760" progId="">
                  <p:embed/>
                </p:oleObj>
              </mc:Choice>
              <mc:Fallback>
                <p:oleObj name="Clip" r:id="rId5" imgW="1305000" imgH="108576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5450" y="1350963"/>
                        <a:ext cx="485775" cy="385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44"/>
          <p:cNvSpPr txBox="1">
            <a:spLocks noChangeArrowheads="1"/>
          </p:cNvSpPr>
          <p:nvPr/>
        </p:nvSpPr>
        <p:spPr bwMode="auto">
          <a:xfrm>
            <a:off x="7321550" y="1360488"/>
            <a:ext cx="8286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Host B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21" name="Line 45"/>
          <p:cNvSpPr>
            <a:spLocks noChangeShapeType="1"/>
          </p:cNvSpPr>
          <p:nvPr/>
        </p:nvSpPr>
        <p:spPr bwMode="auto">
          <a:xfrm>
            <a:off x="5800725" y="3876675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46"/>
          <p:cNvSpPr txBox="1">
            <a:spLocks noChangeArrowheads="1"/>
          </p:cNvSpPr>
          <p:nvPr/>
        </p:nvSpPr>
        <p:spPr bwMode="auto">
          <a:xfrm rot="706751">
            <a:off x="6069013" y="3792538"/>
            <a:ext cx="18637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latin typeface="Arial" charset="0"/>
              </a:rPr>
              <a:t>Seq=92, 8 bytes data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23" name="Line 47"/>
          <p:cNvSpPr>
            <a:spLocks noChangeShapeType="1"/>
          </p:cNvSpPr>
          <p:nvPr/>
        </p:nvSpPr>
        <p:spPr bwMode="auto">
          <a:xfrm>
            <a:off x="5791200" y="1905000"/>
            <a:ext cx="0" cy="407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48"/>
          <p:cNvSpPr>
            <a:spLocks noChangeShapeType="1"/>
          </p:cNvSpPr>
          <p:nvPr/>
        </p:nvSpPr>
        <p:spPr bwMode="auto">
          <a:xfrm>
            <a:off x="8305800" y="1790700"/>
            <a:ext cx="0" cy="3848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Text Box 49"/>
          <p:cNvSpPr txBox="1">
            <a:spLocks noChangeArrowheads="1"/>
          </p:cNvSpPr>
          <p:nvPr/>
        </p:nvSpPr>
        <p:spPr bwMode="auto">
          <a:xfrm rot="20261895">
            <a:off x="7105650" y="3179763"/>
            <a:ext cx="9667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>
                <a:latin typeface="Arial" charset="0"/>
              </a:rPr>
              <a:t>ACK=120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26" name="Line 52"/>
          <p:cNvSpPr>
            <a:spLocks noChangeShapeType="1"/>
          </p:cNvSpPr>
          <p:nvPr/>
        </p:nvSpPr>
        <p:spPr bwMode="auto">
          <a:xfrm>
            <a:off x="5788025" y="2362200"/>
            <a:ext cx="2508250" cy="6286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Text Box 53"/>
          <p:cNvSpPr txBox="1">
            <a:spLocks noChangeArrowheads="1"/>
          </p:cNvSpPr>
          <p:nvPr/>
        </p:nvSpPr>
        <p:spPr bwMode="auto">
          <a:xfrm rot="706751">
            <a:off x="6097588" y="2011363"/>
            <a:ext cx="18637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latin typeface="Arial" charset="0"/>
              </a:rPr>
              <a:t>Seq=92, 8 bytes data</a:t>
            </a:r>
            <a:endParaRPr lang="en-US" sz="1000">
              <a:latin typeface="Times New Roman" pitchFamily="18" charset="0"/>
            </a:endParaRPr>
          </a:p>
        </p:txBody>
      </p:sp>
      <p:grpSp>
        <p:nvGrpSpPr>
          <p:cNvPr id="4" name="Group 63"/>
          <p:cNvGrpSpPr>
            <a:grpSpLocks/>
          </p:cNvGrpSpPr>
          <p:nvPr/>
        </p:nvGrpSpPr>
        <p:grpSpPr bwMode="auto">
          <a:xfrm>
            <a:off x="5468938" y="2016125"/>
            <a:ext cx="325437" cy="1860550"/>
            <a:chOff x="3445" y="1270"/>
            <a:chExt cx="205" cy="1172"/>
          </a:xfrm>
        </p:grpSpPr>
        <p:sp>
          <p:nvSpPr>
            <p:cNvPr id="29" name="Rectangle 4"/>
            <p:cNvSpPr>
              <a:spLocks noChangeArrowheads="1"/>
            </p:cNvSpPr>
            <p:nvPr/>
          </p:nvSpPr>
          <p:spPr bwMode="auto">
            <a:xfrm>
              <a:off x="3494" y="1432"/>
              <a:ext cx="128" cy="83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Text Box 38"/>
            <p:cNvSpPr txBox="1">
              <a:spLocks noChangeArrowheads="1"/>
            </p:cNvSpPr>
            <p:nvPr/>
          </p:nvSpPr>
          <p:spPr bwMode="auto">
            <a:xfrm rot="-5400000">
              <a:off x="3070" y="1755"/>
              <a:ext cx="94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Seq=92 timeout</a:t>
              </a:r>
              <a:endParaRPr lang="en-US" sz="1000">
                <a:latin typeface="Times New Roman" pitchFamily="18" charset="0"/>
              </a:endParaRPr>
            </a:p>
          </p:txBody>
        </p:sp>
        <p:sp>
          <p:nvSpPr>
            <p:cNvPr id="31" name="Line 50"/>
            <p:cNvSpPr>
              <a:spLocks noChangeShapeType="1"/>
            </p:cNvSpPr>
            <p:nvPr/>
          </p:nvSpPr>
          <p:spPr bwMode="auto">
            <a:xfrm flipV="1">
              <a:off x="3552" y="1270"/>
              <a:ext cx="4" cy="1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51"/>
            <p:cNvSpPr>
              <a:spLocks noChangeShapeType="1"/>
            </p:cNvSpPr>
            <p:nvPr/>
          </p:nvSpPr>
          <p:spPr bwMode="auto">
            <a:xfrm flipH="1">
              <a:off x="3546" y="2296"/>
              <a:ext cx="0" cy="1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54"/>
            <p:cNvSpPr>
              <a:spLocks noChangeShapeType="1"/>
            </p:cNvSpPr>
            <p:nvPr/>
          </p:nvSpPr>
          <p:spPr bwMode="auto">
            <a:xfrm flipH="1">
              <a:off x="3536" y="2442"/>
              <a:ext cx="1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55"/>
            <p:cNvSpPr>
              <a:spLocks noChangeShapeType="1"/>
            </p:cNvSpPr>
            <p:nvPr/>
          </p:nvSpPr>
          <p:spPr bwMode="auto">
            <a:xfrm flipH="1">
              <a:off x="3524" y="1270"/>
              <a:ext cx="1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" name="Line 60"/>
          <p:cNvSpPr>
            <a:spLocks noChangeShapeType="1"/>
          </p:cNvSpPr>
          <p:nvPr/>
        </p:nvSpPr>
        <p:spPr bwMode="auto">
          <a:xfrm flipH="1">
            <a:off x="5816600" y="4521200"/>
            <a:ext cx="2476500" cy="11049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Text Box 61"/>
          <p:cNvSpPr txBox="1">
            <a:spLocks noChangeArrowheads="1"/>
          </p:cNvSpPr>
          <p:nvPr/>
        </p:nvSpPr>
        <p:spPr bwMode="auto">
          <a:xfrm rot="20261895">
            <a:off x="6921500" y="4608513"/>
            <a:ext cx="9667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>
                <a:latin typeface="Arial" charset="0"/>
              </a:rPr>
              <a:t>ACK=120</a:t>
            </a:r>
            <a:endParaRPr lang="en-US" sz="1000">
              <a:latin typeface="Times New Roman" pitchFamily="18" charset="0"/>
            </a:endParaRPr>
          </a:p>
        </p:txBody>
      </p:sp>
      <p:grpSp>
        <p:nvGrpSpPr>
          <p:cNvPr id="5" name="Group 72"/>
          <p:cNvGrpSpPr>
            <a:grpSpLocks/>
          </p:cNvGrpSpPr>
          <p:nvPr/>
        </p:nvGrpSpPr>
        <p:grpSpPr bwMode="auto">
          <a:xfrm>
            <a:off x="838200" y="1371600"/>
            <a:ext cx="3143250" cy="5226050"/>
            <a:chOff x="316" y="875"/>
            <a:chExt cx="1980" cy="3292"/>
          </a:xfrm>
        </p:grpSpPr>
        <p:sp>
          <p:nvSpPr>
            <p:cNvPr id="38" name="Line 9"/>
            <p:cNvSpPr>
              <a:spLocks noChangeShapeType="1"/>
            </p:cNvSpPr>
            <p:nvPr/>
          </p:nvSpPr>
          <p:spPr bwMode="auto">
            <a:xfrm flipH="1">
              <a:off x="1170" y="1752"/>
              <a:ext cx="996" cy="30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10"/>
            <p:cNvSpPr>
              <a:spLocks noChangeShapeType="1"/>
            </p:cNvSpPr>
            <p:nvPr/>
          </p:nvSpPr>
          <p:spPr bwMode="auto">
            <a:xfrm>
              <a:off x="576" y="1296"/>
              <a:ext cx="1596" cy="37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40" name="Object 11"/>
            <p:cNvGraphicFramePr>
              <a:graphicFrameLocks noChangeAspect="1"/>
            </p:cNvGraphicFramePr>
            <p:nvPr/>
          </p:nvGraphicFramePr>
          <p:xfrm>
            <a:off x="316" y="875"/>
            <a:ext cx="306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85" name="Clip" r:id="rId6" imgW="1305000" imgH="1085760" progId="">
                    <p:embed/>
                  </p:oleObj>
                </mc:Choice>
                <mc:Fallback>
                  <p:oleObj name="Clip" r:id="rId6" imgW="1305000" imgH="1085760" progId="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" y="875"/>
                          <a:ext cx="306" cy="2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" name="Text Box 12"/>
            <p:cNvSpPr txBox="1">
              <a:spLocks noChangeArrowheads="1"/>
            </p:cNvSpPr>
            <p:nvPr/>
          </p:nvSpPr>
          <p:spPr bwMode="auto">
            <a:xfrm>
              <a:off x="574" y="875"/>
              <a:ext cx="53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Host A</a:t>
              </a:r>
              <a:endParaRPr lang="en-US" sz="1000">
                <a:latin typeface="Times New Roman" pitchFamily="18" charset="0"/>
              </a:endParaRPr>
            </a:p>
          </p:txBody>
        </p:sp>
        <p:sp>
          <p:nvSpPr>
            <p:cNvPr id="42" name="Text Box 13"/>
            <p:cNvSpPr txBox="1">
              <a:spLocks noChangeArrowheads="1"/>
            </p:cNvSpPr>
            <p:nvPr/>
          </p:nvSpPr>
          <p:spPr bwMode="auto">
            <a:xfrm rot="706751">
              <a:off x="817" y="1303"/>
              <a:ext cx="117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latin typeface="Arial" charset="0"/>
                </a:rPr>
                <a:t>Seq=92, 8 bytes data</a:t>
              </a:r>
              <a:endParaRPr lang="en-US" sz="1000">
                <a:latin typeface="Times New Roman" pitchFamily="18" charset="0"/>
              </a:endParaRPr>
            </a:p>
          </p:txBody>
        </p:sp>
        <p:sp>
          <p:nvSpPr>
            <p:cNvPr id="43" name="Text Box 14"/>
            <p:cNvSpPr txBox="1">
              <a:spLocks noChangeArrowheads="1"/>
            </p:cNvSpPr>
            <p:nvPr/>
          </p:nvSpPr>
          <p:spPr bwMode="auto">
            <a:xfrm rot="-982672">
              <a:off x="1374" y="1735"/>
              <a:ext cx="59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latin typeface="Arial" charset="0"/>
                </a:rPr>
                <a:t>ACK=100</a:t>
              </a:r>
              <a:endParaRPr lang="en-US" sz="1000">
                <a:latin typeface="Times New Roman" pitchFamily="18" charset="0"/>
              </a:endParaRPr>
            </a:p>
          </p:txBody>
        </p:sp>
        <p:sp>
          <p:nvSpPr>
            <p:cNvPr id="44" name="Text Box 15"/>
            <p:cNvSpPr txBox="1">
              <a:spLocks noChangeArrowheads="1"/>
            </p:cNvSpPr>
            <p:nvPr/>
          </p:nvSpPr>
          <p:spPr bwMode="auto">
            <a:xfrm>
              <a:off x="945" y="2090"/>
              <a:ext cx="37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00"/>
                  </a:solidFill>
                </a:rPr>
                <a:t>loss</a:t>
              </a:r>
              <a:endParaRPr lang="en-US" sz="1000">
                <a:latin typeface="Times New Roman" pitchFamily="18" charset="0"/>
              </a:endParaRPr>
            </a:p>
          </p:txBody>
        </p:sp>
        <p:sp>
          <p:nvSpPr>
            <p:cNvPr id="45" name="Text Box 16"/>
            <p:cNvSpPr txBox="1">
              <a:spLocks noChangeArrowheads="1"/>
            </p:cNvSpPr>
            <p:nvPr/>
          </p:nvSpPr>
          <p:spPr bwMode="auto">
            <a:xfrm rot="-5400000">
              <a:off x="162" y="1805"/>
              <a:ext cx="57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timeout</a:t>
              </a:r>
              <a:endParaRPr lang="en-US" sz="1000">
                <a:latin typeface="Times New Roman" pitchFamily="18" charset="0"/>
              </a:endParaRPr>
            </a:p>
          </p:txBody>
        </p:sp>
        <p:sp>
          <p:nvSpPr>
            <p:cNvPr id="46" name="Text Box 21"/>
            <p:cNvSpPr txBox="1">
              <a:spLocks noChangeArrowheads="1"/>
            </p:cNvSpPr>
            <p:nvPr/>
          </p:nvSpPr>
          <p:spPr bwMode="auto">
            <a:xfrm>
              <a:off x="768" y="3936"/>
              <a:ext cx="1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lost ACK scenario</a:t>
              </a:r>
              <a:endParaRPr lang="en-US" sz="1000">
                <a:latin typeface="Times New Roman" pitchFamily="18" charset="0"/>
              </a:endParaRPr>
            </a:p>
          </p:txBody>
        </p:sp>
        <p:graphicFrame>
          <p:nvGraphicFramePr>
            <p:cNvPr id="47" name="Object 22"/>
            <p:cNvGraphicFramePr>
              <a:graphicFrameLocks noChangeAspect="1"/>
            </p:cNvGraphicFramePr>
            <p:nvPr/>
          </p:nvGraphicFramePr>
          <p:xfrm>
            <a:off x="1990" y="881"/>
            <a:ext cx="306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86" name="Clip" r:id="rId7" imgW="1305000" imgH="1085760" progId="">
                    <p:embed/>
                  </p:oleObj>
                </mc:Choice>
                <mc:Fallback>
                  <p:oleObj name="Clip" r:id="rId7" imgW="1305000" imgH="1085760" progId="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0" y="881"/>
                          <a:ext cx="306" cy="2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" name="Text Box 23"/>
            <p:cNvSpPr txBox="1">
              <a:spLocks noChangeArrowheads="1"/>
            </p:cNvSpPr>
            <p:nvPr/>
          </p:nvSpPr>
          <p:spPr bwMode="auto">
            <a:xfrm>
              <a:off x="1534" y="887"/>
              <a:ext cx="52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Host B</a:t>
              </a:r>
              <a:endParaRPr lang="en-US" sz="1000">
                <a:latin typeface="Times New Roman" pitchFamily="18" charset="0"/>
              </a:endParaRPr>
            </a:p>
          </p:txBody>
        </p:sp>
        <p:sp>
          <p:nvSpPr>
            <p:cNvPr id="49" name="Text Box 24"/>
            <p:cNvSpPr txBox="1">
              <a:spLocks noChangeArrowheads="1"/>
            </p:cNvSpPr>
            <p:nvPr/>
          </p:nvSpPr>
          <p:spPr bwMode="auto">
            <a:xfrm>
              <a:off x="1012" y="1915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FF0000"/>
                  </a:solidFill>
                  <a:latin typeface="Arial" charset="0"/>
                </a:rPr>
                <a:t>X</a:t>
              </a:r>
              <a:endParaRPr lang="en-US" sz="1000">
                <a:latin typeface="Times New Roman" pitchFamily="18" charset="0"/>
              </a:endParaRPr>
            </a:p>
          </p:txBody>
        </p:sp>
        <p:sp>
          <p:nvSpPr>
            <p:cNvPr id="50" name="Line 25"/>
            <p:cNvSpPr>
              <a:spLocks noChangeShapeType="1"/>
            </p:cNvSpPr>
            <p:nvPr/>
          </p:nvSpPr>
          <p:spPr bwMode="auto">
            <a:xfrm>
              <a:off x="576" y="2472"/>
              <a:ext cx="1596" cy="37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Text Box 26"/>
            <p:cNvSpPr txBox="1">
              <a:spLocks noChangeArrowheads="1"/>
            </p:cNvSpPr>
            <p:nvPr/>
          </p:nvSpPr>
          <p:spPr bwMode="auto">
            <a:xfrm rot="706751">
              <a:off x="763" y="2437"/>
              <a:ext cx="117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latin typeface="Arial" charset="0"/>
                </a:rPr>
                <a:t>Seq=92, 8 bytes data</a:t>
              </a:r>
              <a:endParaRPr lang="en-US" sz="1000">
                <a:latin typeface="Times New Roman" pitchFamily="18" charset="0"/>
              </a:endParaRPr>
            </a:p>
          </p:txBody>
        </p:sp>
        <p:sp>
          <p:nvSpPr>
            <p:cNvPr id="52" name="Line 27"/>
            <p:cNvSpPr>
              <a:spLocks noChangeShapeType="1"/>
            </p:cNvSpPr>
            <p:nvPr/>
          </p:nvSpPr>
          <p:spPr bwMode="auto">
            <a:xfrm>
              <a:off x="570" y="1158"/>
              <a:ext cx="6" cy="26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28"/>
            <p:cNvSpPr>
              <a:spLocks noChangeShapeType="1"/>
            </p:cNvSpPr>
            <p:nvPr/>
          </p:nvSpPr>
          <p:spPr bwMode="auto">
            <a:xfrm>
              <a:off x="2154" y="1158"/>
              <a:ext cx="6" cy="26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29"/>
            <p:cNvSpPr>
              <a:spLocks noChangeShapeType="1"/>
            </p:cNvSpPr>
            <p:nvPr/>
          </p:nvSpPr>
          <p:spPr bwMode="auto">
            <a:xfrm flipH="1">
              <a:off x="582" y="2964"/>
              <a:ext cx="1572" cy="47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Text Box 30"/>
            <p:cNvSpPr txBox="1">
              <a:spLocks noChangeArrowheads="1"/>
            </p:cNvSpPr>
            <p:nvPr/>
          </p:nvSpPr>
          <p:spPr bwMode="auto">
            <a:xfrm rot="-926867">
              <a:off x="1092" y="3017"/>
              <a:ext cx="60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latin typeface="Arial" charset="0"/>
                </a:rPr>
                <a:t>ACK=100</a:t>
              </a:r>
              <a:endParaRPr lang="en-US" sz="1000">
                <a:latin typeface="Times New Roman" pitchFamily="18" charset="0"/>
              </a:endParaRPr>
            </a:p>
          </p:txBody>
        </p:sp>
        <p:sp>
          <p:nvSpPr>
            <p:cNvPr id="56" name="Line 31"/>
            <p:cNvSpPr>
              <a:spLocks noChangeShapeType="1"/>
            </p:cNvSpPr>
            <p:nvPr/>
          </p:nvSpPr>
          <p:spPr bwMode="auto">
            <a:xfrm flipV="1">
              <a:off x="462" y="1284"/>
              <a:ext cx="0" cy="3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32"/>
            <p:cNvSpPr>
              <a:spLocks noChangeShapeType="1"/>
            </p:cNvSpPr>
            <p:nvPr/>
          </p:nvSpPr>
          <p:spPr bwMode="auto">
            <a:xfrm flipH="1">
              <a:off x="468" y="2166"/>
              <a:ext cx="0" cy="3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Text Box 62"/>
            <p:cNvSpPr txBox="1">
              <a:spLocks noChangeArrowheads="1"/>
            </p:cNvSpPr>
            <p:nvPr/>
          </p:nvSpPr>
          <p:spPr bwMode="auto">
            <a:xfrm>
              <a:off x="367" y="3825"/>
              <a:ext cx="41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00"/>
                  </a:solidFill>
                </a:rPr>
                <a:t>time</a:t>
              </a:r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59" name="Rectangle 65"/>
          <p:cNvSpPr>
            <a:spLocks noChangeArrowheads="1"/>
          </p:cNvSpPr>
          <p:nvPr/>
        </p:nvSpPr>
        <p:spPr bwMode="auto">
          <a:xfrm>
            <a:off x="5564188" y="4143375"/>
            <a:ext cx="203200" cy="1320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Text Box 66"/>
          <p:cNvSpPr txBox="1">
            <a:spLocks noChangeArrowheads="1"/>
          </p:cNvSpPr>
          <p:nvPr/>
        </p:nvSpPr>
        <p:spPr bwMode="auto">
          <a:xfrm rot="16200000">
            <a:off x="4891881" y="4655344"/>
            <a:ext cx="14938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Seq=92 timeout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61" name="Line 67"/>
          <p:cNvSpPr>
            <a:spLocks noChangeShapeType="1"/>
          </p:cNvSpPr>
          <p:nvPr/>
        </p:nvSpPr>
        <p:spPr bwMode="auto">
          <a:xfrm flipV="1">
            <a:off x="5656263" y="3886200"/>
            <a:ext cx="6350" cy="2444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Line 68"/>
          <p:cNvSpPr>
            <a:spLocks noChangeShapeType="1"/>
          </p:cNvSpPr>
          <p:nvPr/>
        </p:nvSpPr>
        <p:spPr bwMode="auto">
          <a:xfrm flipH="1">
            <a:off x="5638800" y="5562600"/>
            <a:ext cx="0" cy="222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Line 69"/>
          <p:cNvSpPr>
            <a:spLocks noChangeShapeType="1"/>
          </p:cNvSpPr>
          <p:nvPr/>
        </p:nvSpPr>
        <p:spPr bwMode="auto">
          <a:xfrm flipH="1">
            <a:off x="5562600" y="5791200"/>
            <a:ext cx="1809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Line 70"/>
          <p:cNvSpPr>
            <a:spLocks noChangeShapeType="1"/>
          </p:cNvSpPr>
          <p:nvPr/>
        </p:nvSpPr>
        <p:spPr bwMode="auto">
          <a:xfrm flipH="1">
            <a:off x="5611813" y="3886200"/>
            <a:ext cx="1809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Text Box 73"/>
          <p:cNvSpPr txBox="1">
            <a:spLocks noChangeArrowheads="1"/>
          </p:cNvSpPr>
          <p:nvPr/>
        </p:nvSpPr>
        <p:spPr bwMode="auto">
          <a:xfrm>
            <a:off x="4416425" y="4267200"/>
            <a:ext cx="11049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SendBase</a:t>
            </a:r>
          </a:p>
          <a:p>
            <a:r>
              <a:rPr lang="en-US"/>
              <a:t>= 120</a:t>
            </a:r>
          </a:p>
        </p:txBody>
      </p:sp>
      <p:sp>
        <p:nvSpPr>
          <p:cNvPr id="66" name="Text Box 74"/>
          <p:cNvSpPr txBox="1">
            <a:spLocks noChangeArrowheads="1"/>
          </p:cNvSpPr>
          <p:nvPr/>
        </p:nvSpPr>
        <p:spPr bwMode="auto">
          <a:xfrm>
            <a:off x="4416425" y="5410200"/>
            <a:ext cx="11049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SendBase</a:t>
            </a:r>
          </a:p>
          <a:p>
            <a:r>
              <a:rPr lang="en-US"/>
              <a:t>= 120</a:t>
            </a:r>
          </a:p>
        </p:txBody>
      </p:sp>
      <p:sp>
        <p:nvSpPr>
          <p:cNvPr id="67" name="Text Box 75"/>
          <p:cNvSpPr txBox="1">
            <a:spLocks noChangeArrowheads="1"/>
          </p:cNvSpPr>
          <p:nvPr/>
        </p:nvSpPr>
        <p:spPr bwMode="auto">
          <a:xfrm>
            <a:off x="4343400" y="3810000"/>
            <a:ext cx="10969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Sendbase</a:t>
            </a:r>
          </a:p>
          <a:p>
            <a:r>
              <a:rPr lang="en-US"/>
              <a:t>= 100</a:t>
            </a:r>
          </a:p>
        </p:txBody>
      </p:sp>
      <p:sp>
        <p:nvSpPr>
          <p:cNvPr id="68" name="Slide Number Placeholder 6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69" name="Footer Placeholder 6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747184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TCP –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endParaRPr lang="en-US" dirty="0" smtClean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143000"/>
            <a:ext cx="8610600" cy="5181600"/>
          </a:xfrm>
        </p:spPr>
        <p:txBody>
          <a:bodyPr/>
          <a:lstStyle/>
          <a:p>
            <a:pPr eaLnBrk="1" hangingPunct="1"/>
            <a:r>
              <a:rPr lang="en-US" sz="3000" dirty="0" err="1" smtClean="0"/>
              <a:t>Thực</a:t>
            </a:r>
            <a:r>
              <a:rPr lang="en-US" sz="3000" dirty="0" smtClean="0"/>
              <a:t> </a:t>
            </a:r>
            <a:r>
              <a:rPr lang="en-US" sz="3000" dirty="0" err="1" smtClean="0"/>
              <a:t>hiện</a:t>
            </a:r>
            <a:r>
              <a:rPr lang="en-US" sz="3000" dirty="0" smtClean="0"/>
              <a:t> </a:t>
            </a:r>
            <a:r>
              <a:rPr lang="en-US" sz="3000" dirty="0" err="1" smtClean="0"/>
              <a:t>thao</a:t>
            </a:r>
            <a:r>
              <a:rPr lang="en-US" sz="3000" dirty="0" smtClean="0"/>
              <a:t> </a:t>
            </a:r>
            <a:r>
              <a:rPr lang="en-US" sz="3000" dirty="0" err="1" smtClean="0"/>
              <a:t>tác</a:t>
            </a:r>
            <a:r>
              <a:rPr lang="en-US" sz="3000" dirty="0" smtClean="0"/>
              <a:t> </a:t>
            </a:r>
            <a:r>
              <a:rPr lang="en-US" sz="3000" dirty="0" err="1" smtClean="0"/>
              <a:t>bắt</a:t>
            </a:r>
            <a:r>
              <a:rPr lang="en-US" sz="3000" dirty="0" smtClean="0"/>
              <a:t> </a:t>
            </a:r>
            <a:r>
              <a:rPr lang="en-US" sz="3000" dirty="0" err="1" smtClean="0"/>
              <a:t>tay</a:t>
            </a:r>
            <a:r>
              <a:rPr lang="en-US" sz="3000" dirty="0" smtClean="0"/>
              <a:t> 3 </a:t>
            </a:r>
            <a:r>
              <a:rPr lang="en-US" sz="3000" dirty="0" err="1" smtClean="0"/>
              <a:t>lần</a:t>
            </a:r>
            <a:r>
              <a:rPr lang="en-US" sz="3000" dirty="0" smtClean="0"/>
              <a:t> (Three way handshake)</a:t>
            </a:r>
          </a:p>
        </p:txBody>
      </p:sp>
      <p:sp>
        <p:nvSpPr>
          <p:cNvPr id="97294" name="Rectangle 14"/>
          <p:cNvSpPr>
            <a:spLocks noChangeArrowheads="1"/>
          </p:cNvSpPr>
          <p:nvPr/>
        </p:nvSpPr>
        <p:spPr bwMode="auto">
          <a:xfrm>
            <a:off x="860425" y="2755900"/>
            <a:ext cx="520700" cy="2959100"/>
          </a:xfrm>
          <a:prstGeom prst="rect">
            <a:avLst/>
          </a:prstGeom>
          <a:solidFill>
            <a:srgbClr val="CAEED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295" name="Rectangle 15"/>
          <p:cNvSpPr>
            <a:spLocks noChangeArrowheads="1"/>
          </p:cNvSpPr>
          <p:nvPr/>
        </p:nvSpPr>
        <p:spPr bwMode="auto">
          <a:xfrm>
            <a:off x="5575300" y="2755900"/>
            <a:ext cx="520700" cy="2959100"/>
          </a:xfrm>
          <a:prstGeom prst="rect">
            <a:avLst/>
          </a:prstGeom>
          <a:solidFill>
            <a:srgbClr val="CAEED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296" name="Line 16"/>
          <p:cNvSpPr>
            <a:spLocks noChangeShapeType="1"/>
          </p:cNvSpPr>
          <p:nvPr/>
        </p:nvSpPr>
        <p:spPr bwMode="auto">
          <a:xfrm>
            <a:off x="1387475" y="2901950"/>
            <a:ext cx="4191000" cy="53340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297" name="Line 17"/>
          <p:cNvSpPr>
            <a:spLocks noChangeShapeType="1"/>
          </p:cNvSpPr>
          <p:nvPr/>
        </p:nvSpPr>
        <p:spPr bwMode="auto">
          <a:xfrm flipH="1">
            <a:off x="1387475" y="3663950"/>
            <a:ext cx="4191000" cy="68580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298" name="Line 18"/>
          <p:cNvSpPr>
            <a:spLocks noChangeShapeType="1"/>
          </p:cNvSpPr>
          <p:nvPr/>
        </p:nvSpPr>
        <p:spPr bwMode="auto">
          <a:xfrm>
            <a:off x="1387475" y="4502150"/>
            <a:ext cx="4191000" cy="76200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299" name="Rectangle 19"/>
          <p:cNvSpPr>
            <a:spLocks noChangeArrowheads="1"/>
          </p:cNvSpPr>
          <p:nvPr/>
        </p:nvSpPr>
        <p:spPr bwMode="auto">
          <a:xfrm rot="480000">
            <a:off x="2860675" y="2913063"/>
            <a:ext cx="14208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600" b="1">
                <a:latin typeface="Arial" pitchFamily="34" charset="0"/>
              </a:rPr>
              <a:t>SYN (seq=x)</a:t>
            </a:r>
          </a:p>
        </p:txBody>
      </p:sp>
      <p:sp>
        <p:nvSpPr>
          <p:cNvPr id="97300" name="Rectangle 20"/>
          <p:cNvSpPr>
            <a:spLocks noChangeArrowheads="1"/>
          </p:cNvSpPr>
          <p:nvPr/>
        </p:nvSpPr>
        <p:spPr bwMode="auto">
          <a:xfrm rot="-540000">
            <a:off x="2054225" y="3616325"/>
            <a:ext cx="30575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600" b="1">
                <a:latin typeface="Arial" pitchFamily="34" charset="0"/>
              </a:rPr>
              <a:t>SYN, ACK (seq=y, ACK=x+1)</a:t>
            </a:r>
          </a:p>
        </p:txBody>
      </p:sp>
      <p:sp>
        <p:nvSpPr>
          <p:cNvPr id="97301" name="Rectangle 21"/>
          <p:cNvSpPr>
            <a:spLocks noChangeArrowheads="1"/>
          </p:cNvSpPr>
          <p:nvPr/>
        </p:nvSpPr>
        <p:spPr bwMode="auto">
          <a:xfrm rot="600000">
            <a:off x="2357438" y="4618038"/>
            <a:ext cx="2692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600" b="1">
                <a:latin typeface="Arial" pitchFamily="34" charset="0"/>
              </a:rPr>
              <a:t>ACK (seq=x+1, ACK=y+1)</a:t>
            </a:r>
          </a:p>
        </p:txBody>
      </p:sp>
      <p:sp>
        <p:nvSpPr>
          <p:cNvPr id="97302" name="Rectangle 22"/>
          <p:cNvSpPr>
            <a:spLocks noChangeArrowheads="1"/>
          </p:cNvSpPr>
          <p:nvPr/>
        </p:nvSpPr>
        <p:spPr bwMode="auto">
          <a:xfrm>
            <a:off x="685800" y="2443163"/>
            <a:ext cx="782650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600" b="1">
                <a:latin typeface="Arial" pitchFamily="34" charset="0"/>
              </a:rPr>
              <a:t>Máy A</a:t>
            </a:r>
          </a:p>
        </p:txBody>
      </p:sp>
      <p:sp>
        <p:nvSpPr>
          <p:cNvPr id="97303" name="Rectangle 23"/>
          <p:cNvSpPr>
            <a:spLocks noChangeArrowheads="1"/>
          </p:cNvSpPr>
          <p:nvPr/>
        </p:nvSpPr>
        <p:spPr bwMode="auto">
          <a:xfrm>
            <a:off x="5410200" y="2443163"/>
            <a:ext cx="8064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600" b="1">
                <a:latin typeface="Arial" pitchFamily="34" charset="0"/>
              </a:rPr>
              <a:t>Máy B</a:t>
            </a:r>
          </a:p>
        </p:txBody>
      </p:sp>
      <p:sp>
        <p:nvSpPr>
          <p:cNvPr id="97306" name="Text Box 26"/>
          <p:cNvSpPr txBox="1">
            <a:spLocks noChangeArrowheads="1"/>
          </p:cNvSpPr>
          <p:nvPr/>
        </p:nvSpPr>
        <p:spPr bwMode="auto">
          <a:xfrm>
            <a:off x="6096000" y="3178175"/>
            <a:ext cx="2025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9900"/>
                </a:solidFill>
              </a:rPr>
              <a:t>SYN_RCVD state</a:t>
            </a:r>
          </a:p>
        </p:txBody>
      </p:sp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6096000" y="5257800"/>
            <a:ext cx="24630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9900"/>
                </a:solidFill>
              </a:rPr>
              <a:t>ESTABLISHED state</a:t>
            </a:r>
            <a:endParaRPr lang="en-US" b="1" dirty="0">
              <a:solidFill>
                <a:srgbClr val="009900"/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7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7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7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7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5" dur="2000" fill="hold"/>
                                        <p:tgtEl>
                                          <p:spTgt spid="973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6" dur="2000" fill="hold"/>
                                        <p:tgtEl>
                                          <p:spTgt spid="973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" dur="2000" fill="hold"/>
                                        <p:tgtEl>
                                          <p:spTgt spid="973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973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3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2000" fill="hold"/>
                                        <p:tgtEl>
                                          <p:spTgt spid="972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2000" fill="hold"/>
                                        <p:tgtEl>
                                          <p:spTgt spid="972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2000" fill="hold"/>
                                        <p:tgtEl>
                                          <p:spTgt spid="972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972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97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97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97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97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7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97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97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3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4" dur="500" fill="hold"/>
                                        <p:tgtEl>
                                          <p:spTgt spid="973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5" dur="500" fill="hold"/>
                                        <p:tgtEl>
                                          <p:spTgt spid="973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6" dur="500" fill="hold"/>
                                        <p:tgtEl>
                                          <p:spTgt spid="9730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973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3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9" dur="500" fill="hold"/>
                                        <p:tgtEl>
                                          <p:spTgt spid="972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0" dur="500" fill="hold"/>
                                        <p:tgtEl>
                                          <p:spTgt spid="972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1" dur="500" fill="hold"/>
                                        <p:tgtEl>
                                          <p:spTgt spid="9729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972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3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4" dur="500" fill="hold"/>
                                        <p:tgtEl>
                                          <p:spTgt spid="973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5" dur="500" fill="hold"/>
                                        <p:tgtEl>
                                          <p:spTgt spid="973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6" dur="500" fill="hold"/>
                                        <p:tgtEl>
                                          <p:spTgt spid="973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973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3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94" grpId="0" animBg="1"/>
      <p:bldP spid="97294" grpId="1" animBg="1"/>
      <p:bldP spid="97295" grpId="0" animBg="1"/>
      <p:bldP spid="97295" grpId="1" animBg="1"/>
      <p:bldP spid="97296" grpId="0" animBg="1"/>
      <p:bldP spid="97297" grpId="0" animBg="1"/>
      <p:bldP spid="97298" grpId="0" animBg="1"/>
      <p:bldP spid="97299" grpId="0"/>
      <p:bldP spid="97300" grpId="0"/>
      <p:bldP spid="97301" grpId="0"/>
      <p:bldP spid="97302" grpId="0"/>
      <p:bldP spid="97302" grpId="1"/>
      <p:bldP spid="97303" grpId="0"/>
      <p:bldP spid="97303" grpId="1"/>
      <p:bldP spid="97306" grpId="0"/>
      <p:bldP spid="97306" grpId="1"/>
      <p:bldP spid="18" grpId="0"/>
      <p:bldP spid="18" grpId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– </a:t>
            </a:r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endParaRPr lang="en-US" dirty="0" smtClean="0"/>
          </a:p>
        </p:txBody>
      </p:sp>
      <p:sp>
        <p:nvSpPr>
          <p:cNvPr id="983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r>
              <a:rPr lang="en-US" dirty="0" smtClean="0"/>
              <a:t> 2 </a:t>
            </a:r>
            <a:r>
              <a:rPr lang="en-US" dirty="0" err="1" smtClean="0"/>
              <a:t>lần</a:t>
            </a:r>
            <a:endParaRPr lang="en-US" dirty="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09800" y="1828800"/>
            <a:ext cx="4305300" cy="4186238"/>
            <a:chOff x="2703" y="1088"/>
            <a:chExt cx="2712" cy="2637"/>
          </a:xfrm>
        </p:grpSpPr>
        <p:sp>
          <p:nvSpPr>
            <p:cNvPr id="3080" name="Line 5"/>
            <p:cNvSpPr>
              <a:spLocks noChangeShapeType="1"/>
            </p:cNvSpPr>
            <p:nvPr/>
          </p:nvSpPr>
          <p:spPr bwMode="auto">
            <a:xfrm>
              <a:off x="3396" y="1512"/>
              <a:ext cx="1596" cy="37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3074" name="Object 6"/>
            <p:cNvGraphicFramePr>
              <a:graphicFrameLocks noChangeAspect="1"/>
            </p:cNvGraphicFramePr>
            <p:nvPr/>
          </p:nvGraphicFramePr>
          <p:xfrm>
            <a:off x="3136" y="1091"/>
            <a:ext cx="306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93" name="Clip" r:id="rId3" imgW="1305000" imgH="1085760" progId="">
                    <p:embed/>
                  </p:oleObj>
                </mc:Choice>
                <mc:Fallback>
                  <p:oleObj name="Clip" r:id="rId3" imgW="1305000" imgH="1085760" progId="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6" y="1091"/>
                          <a:ext cx="306" cy="2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1" name="Text Box 7"/>
            <p:cNvSpPr txBox="1">
              <a:spLocks noChangeArrowheads="1"/>
            </p:cNvSpPr>
            <p:nvPr/>
          </p:nvSpPr>
          <p:spPr bwMode="auto">
            <a:xfrm>
              <a:off x="3437" y="1088"/>
              <a:ext cx="45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 b="1"/>
                <a:t>client</a:t>
              </a:r>
              <a:endParaRPr lang="en-US" sz="1000" b="1"/>
            </a:p>
          </p:txBody>
        </p:sp>
        <p:sp>
          <p:nvSpPr>
            <p:cNvPr id="3082" name="Text Box 8"/>
            <p:cNvSpPr txBox="1">
              <a:spLocks noChangeArrowheads="1"/>
            </p:cNvSpPr>
            <p:nvPr/>
          </p:nvSpPr>
          <p:spPr bwMode="auto">
            <a:xfrm rot="706751">
              <a:off x="4083" y="1538"/>
              <a:ext cx="29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 b="1"/>
                <a:t>FIN</a:t>
              </a:r>
              <a:endParaRPr lang="en-US" sz="1000" b="1"/>
            </a:p>
          </p:txBody>
        </p:sp>
        <p:graphicFrame>
          <p:nvGraphicFramePr>
            <p:cNvPr id="3075" name="Object 9"/>
            <p:cNvGraphicFramePr>
              <a:graphicFrameLocks noChangeAspect="1"/>
            </p:cNvGraphicFramePr>
            <p:nvPr/>
          </p:nvGraphicFramePr>
          <p:xfrm>
            <a:off x="4810" y="1097"/>
            <a:ext cx="306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94" name="Clip" r:id="rId5" imgW="1305000" imgH="1085760" progId="">
                    <p:embed/>
                  </p:oleObj>
                </mc:Choice>
                <mc:Fallback>
                  <p:oleObj name="Clip" r:id="rId5" imgW="1305000" imgH="1085760" progId="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0" y="1097"/>
                          <a:ext cx="306" cy="2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3" name="Text Box 10"/>
            <p:cNvSpPr txBox="1">
              <a:spLocks noChangeArrowheads="1"/>
            </p:cNvSpPr>
            <p:nvPr/>
          </p:nvSpPr>
          <p:spPr bwMode="auto">
            <a:xfrm>
              <a:off x="4365" y="1100"/>
              <a:ext cx="50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 b="1"/>
                <a:t>server</a:t>
              </a:r>
              <a:endParaRPr lang="en-US" sz="1000" b="1"/>
            </a:p>
          </p:txBody>
        </p:sp>
        <p:sp>
          <p:nvSpPr>
            <p:cNvPr id="3084" name="Line 11"/>
            <p:cNvSpPr>
              <a:spLocks noChangeShapeType="1"/>
            </p:cNvSpPr>
            <p:nvPr/>
          </p:nvSpPr>
          <p:spPr bwMode="auto">
            <a:xfrm>
              <a:off x="3402" y="2796"/>
              <a:ext cx="1596" cy="37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" name="Line 12"/>
            <p:cNvSpPr>
              <a:spLocks noChangeShapeType="1"/>
            </p:cNvSpPr>
            <p:nvPr/>
          </p:nvSpPr>
          <p:spPr bwMode="auto">
            <a:xfrm flipH="1">
              <a:off x="3294" y="2706"/>
              <a:ext cx="0" cy="8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6" name="Line 13"/>
            <p:cNvSpPr>
              <a:spLocks noChangeShapeType="1"/>
            </p:cNvSpPr>
            <p:nvPr/>
          </p:nvSpPr>
          <p:spPr bwMode="auto">
            <a:xfrm flipH="1">
              <a:off x="4992" y="1368"/>
              <a:ext cx="0" cy="21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7" name="Line 14"/>
            <p:cNvSpPr>
              <a:spLocks noChangeShapeType="1"/>
            </p:cNvSpPr>
            <p:nvPr/>
          </p:nvSpPr>
          <p:spPr bwMode="auto">
            <a:xfrm flipH="1">
              <a:off x="3378" y="1974"/>
              <a:ext cx="1572" cy="47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8" name="Text Box 15"/>
            <p:cNvSpPr txBox="1">
              <a:spLocks noChangeArrowheads="1"/>
            </p:cNvSpPr>
            <p:nvPr/>
          </p:nvSpPr>
          <p:spPr bwMode="auto">
            <a:xfrm rot="-926867">
              <a:off x="3302" y="2034"/>
              <a:ext cx="172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1400" b="1"/>
                <a:t>ACK</a:t>
              </a:r>
              <a:endParaRPr lang="en-US" sz="1000" b="1"/>
            </a:p>
          </p:txBody>
        </p:sp>
        <p:sp>
          <p:nvSpPr>
            <p:cNvPr id="3089" name="Text Box 16"/>
            <p:cNvSpPr txBox="1">
              <a:spLocks noChangeArrowheads="1"/>
            </p:cNvSpPr>
            <p:nvPr/>
          </p:nvSpPr>
          <p:spPr bwMode="auto">
            <a:xfrm rot="706751">
              <a:off x="4004" y="2799"/>
              <a:ext cx="35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 b="1"/>
                <a:t>ACK</a:t>
              </a:r>
            </a:p>
          </p:txBody>
        </p:sp>
        <p:sp>
          <p:nvSpPr>
            <p:cNvPr id="3090" name="Line 17"/>
            <p:cNvSpPr>
              <a:spLocks noChangeShapeType="1"/>
            </p:cNvSpPr>
            <p:nvPr/>
          </p:nvSpPr>
          <p:spPr bwMode="auto">
            <a:xfrm flipH="1">
              <a:off x="3408" y="2232"/>
              <a:ext cx="1572" cy="47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Text Box 18"/>
            <p:cNvSpPr txBox="1">
              <a:spLocks noChangeArrowheads="1"/>
            </p:cNvSpPr>
            <p:nvPr/>
          </p:nvSpPr>
          <p:spPr bwMode="auto">
            <a:xfrm rot="-926867">
              <a:off x="3332" y="2292"/>
              <a:ext cx="172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1400" b="1"/>
                <a:t>FIN</a:t>
              </a:r>
              <a:endParaRPr lang="en-US" sz="1000" b="1"/>
            </a:p>
          </p:txBody>
        </p:sp>
        <p:sp>
          <p:nvSpPr>
            <p:cNvPr id="3092" name="Line 19"/>
            <p:cNvSpPr>
              <a:spLocks noChangeShapeType="1"/>
            </p:cNvSpPr>
            <p:nvPr/>
          </p:nvSpPr>
          <p:spPr bwMode="auto">
            <a:xfrm>
              <a:off x="3390" y="1464"/>
              <a:ext cx="0" cy="21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Text Box 20"/>
            <p:cNvSpPr txBox="1">
              <a:spLocks noChangeArrowheads="1"/>
            </p:cNvSpPr>
            <p:nvPr/>
          </p:nvSpPr>
          <p:spPr bwMode="auto">
            <a:xfrm>
              <a:off x="2915" y="1385"/>
              <a:ext cx="4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/>
                <a:t>close</a:t>
              </a:r>
            </a:p>
          </p:txBody>
        </p:sp>
        <p:sp>
          <p:nvSpPr>
            <p:cNvPr id="3094" name="Text Box 21"/>
            <p:cNvSpPr txBox="1">
              <a:spLocks noChangeArrowheads="1"/>
            </p:cNvSpPr>
            <p:nvPr/>
          </p:nvSpPr>
          <p:spPr bwMode="auto">
            <a:xfrm>
              <a:off x="4931" y="2099"/>
              <a:ext cx="4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/>
                <a:t>close</a:t>
              </a:r>
            </a:p>
          </p:txBody>
        </p:sp>
        <p:sp>
          <p:nvSpPr>
            <p:cNvPr id="3095" name="Text Box 22"/>
            <p:cNvSpPr txBox="1">
              <a:spLocks noChangeArrowheads="1"/>
            </p:cNvSpPr>
            <p:nvPr/>
          </p:nvSpPr>
          <p:spPr bwMode="auto">
            <a:xfrm>
              <a:off x="2703" y="3494"/>
              <a:ext cx="5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/>
                <a:t>closed</a:t>
              </a:r>
            </a:p>
          </p:txBody>
        </p:sp>
        <p:sp>
          <p:nvSpPr>
            <p:cNvPr id="3096" name="Line 23"/>
            <p:cNvSpPr>
              <a:spLocks noChangeShapeType="1"/>
            </p:cNvSpPr>
            <p:nvPr/>
          </p:nvSpPr>
          <p:spPr bwMode="auto">
            <a:xfrm>
              <a:off x="3228" y="2694"/>
              <a:ext cx="1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Line 24"/>
            <p:cNvSpPr>
              <a:spLocks noChangeShapeType="1"/>
            </p:cNvSpPr>
            <p:nvPr/>
          </p:nvSpPr>
          <p:spPr bwMode="auto">
            <a:xfrm>
              <a:off x="3237" y="3564"/>
              <a:ext cx="1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Text Box 25"/>
            <p:cNvSpPr txBox="1">
              <a:spLocks noChangeArrowheads="1"/>
            </p:cNvSpPr>
            <p:nvPr/>
          </p:nvSpPr>
          <p:spPr bwMode="auto">
            <a:xfrm rot="-5400000">
              <a:off x="2758" y="3025"/>
              <a:ext cx="8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/>
                <a:t>timed wait</a:t>
              </a:r>
            </a:p>
          </p:txBody>
        </p:sp>
      </p:grp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TCP – </a:t>
            </a:r>
            <a:r>
              <a:rPr lang="en-US" sz="3200" dirty="0" err="1" smtClean="0"/>
              <a:t>quản</a:t>
            </a:r>
            <a:r>
              <a:rPr lang="en-US" sz="3200" dirty="0" smtClean="0"/>
              <a:t> </a:t>
            </a:r>
            <a:r>
              <a:rPr lang="en-US" sz="3200" dirty="0" err="1" smtClean="0"/>
              <a:t>lý</a:t>
            </a:r>
            <a:r>
              <a:rPr lang="en-US" sz="3200" dirty="0" smtClean="0"/>
              <a:t> </a:t>
            </a:r>
            <a:r>
              <a:rPr lang="en-US" sz="3200" dirty="0" err="1" smtClean="0"/>
              <a:t>kết</a:t>
            </a:r>
            <a:r>
              <a:rPr lang="en-US" sz="3200" dirty="0" smtClean="0"/>
              <a:t> </a:t>
            </a:r>
            <a:r>
              <a:rPr lang="en-US" sz="3200" dirty="0" err="1" smtClean="0"/>
              <a:t>nối</a:t>
            </a:r>
            <a:endParaRPr lang="en-US" sz="3200" dirty="0" smtClean="0"/>
          </a:p>
        </p:txBody>
      </p:sp>
      <p:pic>
        <p:nvPicPr>
          <p:cNvPr id="7" name="Picture 3" descr="transClie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82688"/>
            <a:ext cx="4848225" cy="260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 descr="transServer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32225" y="3551238"/>
            <a:ext cx="4702175" cy="279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474663" y="3808413"/>
            <a:ext cx="13811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/>
              <a:t>TCP client</a:t>
            </a:r>
          </a:p>
          <a:p>
            <a:pPr algn="l"/>
            <a:r>
              <a:rPr lang="en-US" sz="2000"/>
              <a:t>lifecycle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6799263" y="2722563"/>
            <a:ext cx="14890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/>
              <a:t>TCP server</a:t>
            </a:r>
          </a:p>
          <a:p>
            <a:pPr algn="l"/>
            <a:r>
              <a:rPr lang="en-US" sz="2000"/>
              <a:t>lifecycle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TCP - </a:t>
            </a:r>
            <a:r>
              <a:rPr lang="en-US" sz="3200" dirty="0" err="1" smtClean="0"/>
              <a:t>Điều</a:t>
            </a:r>
            <a:r>
              <a:rPr lang="en-US" sz="3200" dirty="0" smtClean="0"/>
              <a:t> </a:t>
            </a:r>
            <a:r>
              <a:rPr lang="en-US" sz="3200" dirty="0" err="1" smtClean="0"/>
              <a:t>khiển</a:t>
            </a:r>
            <a:r>
              <a:rPr lang="en-US" sz="3200" dirty="0" smtClean="0"/>
              <a:t> </a:t>
            </a:r>
            <a:r>
              <a:rPr lang="en-US" sz="3200" dirty="0" err="1" smtClean="0"/>
              <a:t>luồng</a:t>
            </a:r>
            <a:r>
              <a:rPr lang="en-US" sz="3200" dirty="0" smtClean="0"/>
              <a:t> - 1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295400"/>
            <a:ext cx="8534400" cy="4800600"/>
          </a:xfrm>
        </p:spPr>
        <p:txBody>
          <a:bodyPr/>
          <a:lstStyle/>
          <a:p>
            <a:pPr eaLnBrk="1" hangingPunct="1"/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gởi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tràn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đệm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gởi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gởi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endParaRPr lang="en-US" dirty="0" smtClean="0"/>
          </a:p>
          <a:p>
            <a:pPr eaLnBrk="1" hangingPunct="1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“window size”</a:t>
            </a:r>
          </a:p>
          <a:p>
            <a:pPr lvl="1"/>
            <a:r>
              <a:rPr lang="en-US" dirty="0" smtClean="0"/>
              <a:t>Window size: </a:t>
            </a:r>
            <a:r>
              <a:rPr lang="en-US" dirty="0" err="1" smtClean="0"/>
              <a:t>lượng</a:t>
            </a:r>
            <a:r>
              <a:rPr lang="en-US" dirty="0" smtClean="0"/>
              <a:t> DL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buffer</a:t>
            </a:r>
          </a:p>
        </p:txBody>
      </p:sp>
      <p:pic>
        <p:nvPicPr>
          <p:cNvPr id="7" name="Picture 5" descr="rcvwi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3657600"/>
            <a:ext cx="4800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TCP - </a:t>
            </a:r>
            <a:r>
              <a:rPr lang="en-US" sz="3200" dirty="0" err="1" smtClean="0"/>
              <a:t>Điều</a:t>
            </a:r>
            <a:r>
              <a:rPr lang="en-US" sz="3200" dirty="0" smtClean="0"/>
              <a:t> </a:t>
            </a:r>
            <a:r>
              <a:rPr lang="en-US" sz="3200" dirty="0" err="1" smtClean="0"/>
              <a:t>khiển</a:t>
            </a:r>
            <a:r>
              <a:rPr lang="en-US" sz="3200" dirty="0" smtClean="0"/>
              <a:t> </a:t>
            </a:r>
            <a:r>
              <a:rPr lang="en-US" sz="3200" dirty="0" err="1" smtClean="0"/>
              <a:t>luồng</a:t>
            </a:r>
            <a:r>
              <a:rPr lang="en-US" sz="3200" dirty="0" smtClean="0"/>
              <a:t> - 2</a:t>
            </a:r>
          </a:p>
        </p:txBody>
      </p:sp>
      <p:sp>
        <p:nvSpPr>
          <p:cNvPr id="102403" name="Line 3"/>
          <p:cNvSpPr>
            <a:spLocks noChangeShapeType="1"/>
          </p:cNvSpPr>
          <p:nvPr/>
        </p:nvSpPr>
        <p:spPr bwMode="auto">
          <a:xfrm>
            <a:off x="2874963" y="1752600"/>
            <a:ext cx="0" cy="457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04" name="Line 4"/>
          <p:cNvSpPr>
            <a:spLocks noChangeShapeType="1"/>
          </p:cNvSpPr>
          <p:nvPr/>
        </p:nvSpPr>
        <p:spPr bwMode="auto">
          <a:xfrm>
            <a:off x="6151563" y="1752600"/>
            <a:ext cx="0" cy="457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05" name="Line 5"/>
          <p:cNvSpPr>
            <a:spLocks noChangeShapeType="1"/>
          </p:cNvSpPr>
          <p:nvPr/>
        </p:nvSpPr>
        <p:spPr bwMode="auto">
          <a:xfrm>
            <a:off x="2874963" y="2133600"/>
            <a:ext cx="32766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06" name="Line 6"/>
          <p:cNvSpPr>
            <a:spLocks noChangeShapeType="1"/>
          </p:cNvSpPr>
          <p:nvPr/>
        </p:nvSpPr>
        <p:spPr bwMode="auto">
          <a:xfrm flipH="1">
            <a:off x="2874963" y="2971800"/>
            <a:ext cx="32766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07" name="Line 7"/>
          <p:cNvSpPr>
            <a:spLocks noChangeShapeType="1"/>
          </p:cNvSpPr>
          <p:nvPr/>
        </p:nvSpPr>
        <p:spPr bwMode="auto">
          <a:xfrm>
            <a:off x="2874963" y="3505200"/>
            <a:ext cx="3276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08" name="Line 8"/>
          <p:cNvSpPr>
            <a:spLocks noChangeShapeType="1"/>
          </p:cNvSpPr>
          <p:nvPr/>
        </p:nvSpPr>
        <p:spPr bwMode="auto">
          <a:xfrm flipH="1">
            <a:off x="2874963" y="3962400"/>
            <a:ext cx="32766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09" name="Line 9"/>
          <p:cNvSpPr>
            <a:spLocks noChangeShapeType="1"/>
          </p:cNvSpPr>
          <p:nvPr/>
        </p:nvSpPr>
        <p:spPr bwMode="auto">
          <a:xfrm flipH="1">
            <a:off x="2874963" y="4343400"/>
            <a:ext cx="32766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10" name="Line 10"/>
          <p:cNvSpPr>
            <a:spLocks noChangeShapeType="1"/>
          </p:cNvSpPr>
          <p:nvPr/>
        </p:nvSpPr>
        <p:spPr bwMode="auto">
          <a:xfrm>
            <a:off x="2874963" y="5486400"/>
            <a:ext cx="32766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 rot="716109">
            <a:off x="4010025" y="2333625"/>
            <a:ext cx="914400" cy="228600"/>
            <a:chOff x="288" y="1488"/>
            <a:chExt cx="576" cy="144"/>
          </a:xfrm>
        </p:grpSpPr>
        <p:sp>
          <p:nvSpPr>
            <p:cNvPr id="55344" name="Rectangle 12"/>
            <p:cNvSpPr>
              <a:spLocks noChangeArrowheads="1"/>
            </p:cNvSpPr>
            <p:nvPr/>
          </p:nvSpPr>
          <p:spPr bwMode="auto">
            <a:xfrm>
              <a:off x="288" y="1488"/>
              <a:ext cx="192" cy="144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000"/>
                <a:t>2K</a:t>
              </a:r>
            </a:p>
          </p:txBody>
        </p:sp>
        <p:sp>
          <p:nvSpPr>
            <p:cNvPr id="55345" name="Rectangle 13"/>
            <p:cNvSpPr>
              <a:spLocks noChangeArrowheads="1"/>
            </p:cNvSpPr>
            <p:nvPr/>
          </p:nvSpPr>
          <p:spPr bwMode="auto">
            <a:xfrm>
              <a:off x="480" y="1488"/>
              <a:ext cx="384" cy="144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000"/>
                <a:t>SEQ=0</a:t>
              </a:r>
            </a:p>
          </p:txBody>
        </p:sp>
      </p:grpSp>
      <p:sp>
        <p:nvSpPr>
          <p:cNvPr id="102414" name="Rectangle 14"/>
          <p:cNvSpPr>
            <a:spLocks noChangeArrowheads="1"/>
          </p:cNvSpPr>
          <p:nvPr/>
        </p:nvSpPr>
        <p:spPr bwMode="auto">
          <a:xfrm rot="-137278">
            <a:off x="3789363" y="2919413"/>
            <a:ext cx="1447800" cy="2286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sz="1000"/>
              <a:t>ACK = 2048 WIN = 2048</a:t>
            </a:r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 rot="324824">
            <a:off x="3941763" y="3529013"/>
            <a:ext cx="1066800" cy="228600"/>
            <a:chOff x="288" y="2160"/>
            <a:chExt cx="672" cy="144"/>
          </a:xfrm>
        </p:grpSpPr>
        <p:sp>
          <p:nvSpPr>
            <p:cNvPr id="55342" name="Rectangle 16"/>
            <p:cNvSpPr>
              <a:spLocks noChangeArrowheads="1"/>
            </p:cNvSpPr>
            <p:nvPr/>
          </p:nvSpPr>
          <p:spPr bwMode="auto">
            <a:xfrm>
              <a:off x="288" y="2160"/>
              <a:ext cx="192" cy="144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000"/>
                <a:t>2K</a:t>
              </a:r>
            </a:p>
          </p:txBody>
        </p:sp>
        <p:sp>
          <p:nvSpPr>
            <p:cNvPr id="55343" name="Rectangle 17"/>
            <p:cNvSpPr>
              <a:spLocks noChangeArrowheads="1"/>
            </p:cNvSpPr>
            <p:nvPr/>
          </p:nvSpPr>
          <p:spPr bwMode="auto">
            <a:xfrm>
              <a:off x="480" y="2160"/>
              <a:ext cx="480" cy="144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000"/>
                <a:t>SEQ=2048</a:t>
              </a:r>
            </a:p>
          </p:txBody>
        </p:sp>
      </p:grpSp>
      <p:sp>
        <p:nvSpPr>
          <p:cNvPr id="102418" name="Rectangle 18"/>
          <p:cNvSpPr>
            <a:spLocks noChangeArrowheads="1"/>
          </p:cNvSpPr>
          <p:nvPr/>
        </p:nvSpPr>
        <p:spPr bwMode="auto">
          <a:xfrm rot="-695005">
            <a:off x="3713163" y="4191000"/>
            <a:ext cx="1447800" cy="2286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sz="1000"/>
              <a:t>ACK = 4096 WIN = 0</a:t>
            </a:r>
          </a:p>
        </p:txBody>
      </p:sp>
      <p:sp>
        <p:nvSpPr>
          <p:cNvPr id="102419" name="Rectangle 19"/>
          <p:cNvSpPr>
            <a:spLocks noChangeArrowheads="1"/>
          </p:cNvSpPr>
          <p:nvPr/>
        </p:nvSpPr>
        <p:spPr bwMode="auto">
          <a:xfrm rot="-728700">
            <a:off x="3789363" y="4572000"/>
            <a:ext cx="1447800" cy="2286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sz="1000"/>
              <a:t>ACK = 4096 WIN = 2048</a:t>
            </a: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 rot="724447">
            <a:off x="3865563" y="5691188"/>
            <a:ext cx="1066800" cy="228600"/>
            <a:chOff x="288" y="3120"/>
            <a:chExt cx="672" cy="144"/>
          </a:xfrm>
        </p:grpSpPr>
        <p:sp>
          <p:nvSpPr>
            <p:cNvPr id="55340" name="Rectangle 21"/>
            <p:cNvSpPr>
              <a:spLocks noChangeArrowheads="1"/>
            </p:cNvSpPr>
            <p:nvPr/>
          </p:nvSpPr>
          <p:spPr bwMode="auto">
            <a:xfrm>
              <a:off x="288" y="3120"/>
              <a:ext cx="192" cy="144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000"/>
                <a:t>1K</a:t>
              </a:r>
            </a:p>
          </p:txBody>
        </p:sp>
        <p:sp>
          <p:nvSpPr>
            <p:cNvPr id="55341" name="Rectangle 22"/>
            <p:cNvSpPr>
              <a:spLocks noChangeArrowheads="1"/>
            </p:cNvSpPr>
            <p:nvPr/>
          </p:nvSpPr>
          <p:spPr bwMode="auto">
            <a:xfrm>
              <a:off x="480" y="3120"/>
              <a:ext cx="480" cy="144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000"/>
                <a:t>SEQ=4096</a:t>
              </a:r>
            </a:p>
          </p:txBody>
        </p:sp>
      </p:grpSp>
      <p:sp>
        <p:nvSpPr>
          <p:cNvPr id="102423" name="Text Box 23"/>
          <p:cNvSpPr txBox="1">
            <a:spLocks noChangeArrowheads="1"/>
          </p:cNvSpPr>
          <p:nvPr/>
        </p:nvSpPr>
        <p:spPr bwMode="auto">
          <a:xfrm>
            <a:off x="1447800" y="1558925"/>
            <a:ext cx="1079500" cy="42227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200" b="1"/>
              <a:t>Ứng dụng </a:t>
            </a:r>
          </a:p>
          <a:p>
            <a:pPr eaLnBrk="0" hangingPunct="0">
              <a:lnSpc>
                <a:spcPct val="90000"/>
              </a:lnSpc>
            </a:pPr>
            <a:r>
              <a:rPr lang="en-US" sz="1200" b="1"/>
              <a:t>gửi 2K</a:t>
            </a:r>
          </a:p>
        </p:txBody>
      </p:sp>
      <p:sp>
        <p:nvSpPr>
          <p:cNvPr id="102424" name="Line 24"/>
          <p:cNvSpPr>
            <a:spLocks noChangeShapeType="1"/>
          </p:cNvSpPr>
          <p:nvPr/>
        </p:nvSpPr>
        <p:spPr bwMode="auto">
          <a:xfrm>
            <a:off x="2493963" y="1905000"/>
            <a:ext cx="3810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25" name="Line 25"/>
          <p:cNvSpPr>
            <a:spLocks noChangeShapeType="1"/>
          </p:cNvSpPr>
          <p:nvPr/>
        </p:nvSpPr>
        <p:spPr bwMode="auto">
          <a:xfrm>
            <a:off x="2417763" y="3429000"/>
            <a:ext cx="4572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26" name="Text Box 26"/>
          <p:cNvSpPr txBox="1">
            <a:spLocks noChangeArrowheads="1"/>
          </p:cNvSpPr>
          <p:nvPr/>
        </p:nvSpPr>
        <p:spPr bwMode="auto">
          <a:xfrm>
            <a:off x="1828800" y="4038600"/>
            <a:ext cx="804863" cy="42227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r" eaLnBrk="0" hangingPunct="0">
              <a:lnSpc>
                <a:spcPct val="90000"/>
              </a:lnSpc>
            </a:pPr>
            <a:r>
              <a:rPr lang="en-US" sz="1200" b="1"/>
              <a:t>Bên gửi</a:t>
            </a:r>
          </a:p>
          <a:p>
            <a:pPr algn="r" eaLnBrk="0" hangingPunct="0">
              <a:lnSpc>
                <a:spcPct val="90000"/>
              </a:lnSpc>
            </a:pPr>
            <a:r>
              <a:rPr lang="en-US" sz="1200" b="1"/>
              <a:t>bị khóa</a:t>
            </a:r>
          </a:p>
        </p:txBody>
      </p:sp>
      <p:sp>
        <p:nvSpPr>
          <p:cNvPr id="102427" name="Text Box 27"/>
          <p:cNvSpPr txBox="1">
            <a:spLocks noChangeArrowheads="1"/>
          </p:cNvSpPr>
          <p:nvPr/>
        </p:nvSpPr>
        <p:spPr bwMode="auto">
          <a:xfrm>
            <a:off x="1295400" y="4835525"/>
            <a:ext cx="1274763" cy="42227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sz="1200" b="1"/>
              <a:t>Bên gửi có thể</a:t>
            </a:r>
          </a:p>
          <a:p>
            <a:pPr algn="ctr" eaLnBrk="0" hangingPunct="0">
              <a:lnSpc>
                <a:spcPct val="90000"/>
              </a:lnSpc>
            </a:pPr>
            <a:r>
              <a:rPr lang="en-US" sz="1200" b="1"/>
              <a:t>gửi đến 2K</a:t>
            </a:r>
          </a:p>
        </p:txBody>
      </p:sp>
      <p:sp>
        <p:nvSpPr>
          <p:cNvPr id="102428" name="Line 28"/>
          <p:cNvSpPr>
            <a:spLocks noChangeShapeType="1"/>
          </p:cNvSpPr>
          <p:nvPr/>
        </p:nvSpPr>
        <p:spPr bwMode="auto">
          <a:xfrm>
            <a:off x="2493963" y="5130800"/>
            <a:ext cx="3810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29" name="Rectangle 29"/>
          <p:cNvSpPr>
            <a:spLocks noChangeArrowheads="1"/>
          </p:cNvSpPr>
          <p:nvPr/>
        </p:nvSpPr>
        <p:spPr bwMode="auto">
          <a:xfrm>
            <a:off x="6554788" y="2057400"/>
            <a:ext cx="762000" cy="2286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sz="1200"/>
              <a:t>Empty</a:t>
            </a:r>
          </a:p>
        </p:txBody>
      </p: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6554788" y="2743200"/>
            <a:ext cx="762000" cy="228600"/>
            <a:chOff x="4080" y="1872"/>
            <a:chExt cx="480" cy="144"/>
          </a:xfrm>
        </p:grpSpPr>
        <p:sp>
          <p:nvSpPr>
            <p:cNvPr id="55338" name="Rectangle 31"/>
            <p:cNvSpPr>
              <a:spLocks noChangeArrowheads="1"/>
            </p:cNvSpPr>
            <p:nvPr/>
          </p:nvSpPr>
          <p:spPr bwMode="auto">
            <a:xfrm>
              <a:off x="4080" y="1872"/>
              <a:ext cx="240" cy="144"/>
            </a:xfrm>
            <a:prstGeom prst="rect">
              <a:avLst/>
            </a:prstGeom>
            <a:solidFill>
              <a:srgbClr val="3399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200"/>
                <a:t>2K</a:t>
              </a:r>
            </a:p>
          </p:txBody>
        </p:sp>
        <p:sp>
          <p:nvSpPr>
            <p:cNvPr id="55339" name="Rectangle 32"/>
            <p:cNvSpPr>
              <a:spLocks noChangeArrowheads="1"/>
            </p:cNvSpPr>
            <p:nvPr/>
          </p:nvSpPr>
          <p:spPr bwMode="auto">
            <a:xfrm>
              <a:off x="4320" y="1872"/>
              <a:ext cx="240" cy="144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endParaRPr lang="en-US" sz="1200"/>
            </a:p>
          </p:txBody>
        </p:sp>
      </p:grpSp>
      <p:sp>
        <p:nvSpPr>
          <p:cNvPr id="102433" name="Rectangle 33"/>
          <p:cNvSpPr>
            <a:spLocks noChangeArrowheads="1"/>
          </p:cNvSpPr>
          <p:nvPr/>
        </p:nvSpPr>
        <p:spPr bwMode="auto">
          <a:xfrm>
            <a:off x="6554788" y="3733800"/>
            <a:ext cx="762000" cy="228600"/>
          </a:xfrm>
          <a:prstGeom prst="rect">
            <a:avLst/>
          </a:prstGeom>
          <a:solidFill>
            <a:srgbClr val="3399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sz="1200"/>
              <a:t>Full</a:t>
            </a:r>
          </a:p>
        </p:txBody>
      </p: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6554788" y="4800600"/>
            <a:ext cx="762000" cy="228600"/>
            <a:chOff x="4080" y="3168"/>
            <a:chExt cx="480" cy="144"/>
          </a:xfrm>
        </p:grpSpPr>
        <p:sp>
          <p:nvSpPr>
            <p:cNvPr id="55336" name="Rectangle 35"/>
            <p:cNvSpPr>
              <a:spLocks noChangeArrowheads="1"/>
            </p:cNvSpPr>
            <p:nvPr/>
          </p:nvSpPr>
          <p:spPr bwMode="auto">
            <a:xfrm>
              <a:off x="4320" y="3168"/>
              <a:ext cx="240" cy="144"/>
            </a:xfrm>
            <a:prstGeom prst="rect">
              <a:avLst/>
            </a:prstGeom>
            <a:solidFill>
              <a:srgbClr val="3399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200"/>
                <a:t>2K</a:t>
              </a:r>
            </a:p>
          </p:txBody>
        </p:sp>
        <p:sp>
          <p:nvSpPr>
            <p:cNvPr id="55337" name="Rectangle 36"/>
            <p:cNvSpPr>
              <a:spLocks noChangeArrowheads="1"/>
            </p:cNvSpPr>
            <p:nvPr/>
          </p:nvSpPr>
          <p:spPr bwMode="auto">
            <a:xfrm>
              <a:off x="4080" y="3168"/>
              <a:ext cx="240" cy="144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endParaRPr lang="en-US" sz="1200"/>
            </a:p>
          </p:txBody>
        </p:sp>
      </p:grpSp>
      <p:grpSp>
        <p:nvGrpSpPr>
          <p:cNvPr id="7" name="Group 37"/>
          <p:cNvGrpSpPr>
            <a:grpSpLocks/>
          </p:cNvGrpSpPr>
          <p:nvPr/>
        </p:nvGrpSpPr>
        <p:grpSpPr bwMode="auto">
          <a:xfrm>
            <a:off x="6562725" y="5791200"/>
            <a:ext cx="754063" cy="228600"/>
            <a:chOff x="4085" y="3792"/>
            <a:chExt cx="475" cy="144"/>
          </a:xfrm>
        </p:grpSpPr>
        <p:sp>
          <p:nvSpPr>
            <p:cNvPr id="55333" name="Rectangle 38"/>
            <p:cNvSpPr>
              <a:spLocks noChangeArrowheads="1"/>
            </p:cNvSpPr>
            <p:nvPr/>
          </p:nvSpPr>
          <p:spPr bwMode="auto">
            <a:xfrm>
              <a:off x="4320" y="3792"/>
              <a:ext cx="240" cy="144"/>
            </a:xfrm>
            <a:prstGeom prst="rect">
              <a:avLst/>
            </a:prstGeom>
            <a:solidFill>
              <a:srgbClr val="3399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200"/>
                <a:t>2K</a:t>
              </a:r>
            </a:p>
          </p:txBody>
        </p:sp>
        <p:sp>
          <p:nvSpPr>
            <p:cNvPr id="55334" name="Rectangle 39"/>
            <p:cNvSpPr>
              <a:spLocks noChangeArrowheads="1"/>
            </p:cNvSpPr>
            <p:nvPr/>
          </p:nvSpPr>
          <p:spPr bwMode="auto">
            <a:xfrm>
              <a:off x="4200" y="3792"/>
              <a:ext cx="120" cy="144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endParaRPr lang="en-US" sz="1200"/>
            </a:p>
          </p:txBody>
        </p:sp>
        <p:sp>
          <p:nvSpPr>
            <p:cNvPr id="55335" name="Rectangle 40"/>
            <p:cNvSpPr>
              <a:spLocks noChangeArrowheads="1"/>
            </p:cNvSpPr>
            <p:nvPr/>
          </p:nvSpPr>
          <p:spPr bwMode="auto">
            <a:xfrm>
              <a:off x="4085" y="3792"/>
              <a:ext cx="120" cy="144"/>
            </a:xfrm>
            <a:prstGeom prst="rect">
              <a:avLst/>
            </a:prstGeom>
            <a:solidFill>
              <a:srgbClr val="3399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200"/>
                <a:t>1K</a:t>
              </a:r>
            </a:p>
          </p:txBody>
        </p:sp>
      </p:grpSp>
      <p:sp>
        <p:nvSpPr>
          <p:cNvPr id="102441" name="Line 41"/>
          <p:cNvSpPr>
            <a:spLocks noChangeShapeType="1"/>
          </p:cNvSpPr>
          <p:nvPr/>
        </p:nvSpPr>
        <p:spPr bwMode="auto">
          <a:xfrm flipH="1">
            <a:off x="6151563" y="4267200"/>
            <a:ext cx="4572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42" name="Text Box 42"/>
          <p:cNvSpPr txBox="1">
            <a:spLocks noChangeArrowheads="1"/>
          </p:cNvSpPr>
          <p:nvPr/>
        </p:nvSpPr>
        <p:spPr bwMode="auto">
          <a:xfrm>
            <a:off x="6438900" y="1785938"/>
            <a:ext cx="268288" cy="2746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0</a:t>
            </a:r>
          </a:p>
        </p:txBody>
      </p:sp>
      <p:sp>
        <p:nvSpPr>
          <p:cNvPr id="102443" name="Text Box 43"/>
          <p:cNvSpPr txBox="1">
            <a:spLocks noChangeArrowheads="1"/>
          </p:cNvSpPr>
          <p:nvPr/>
        </p:nvSpPr>
        <p:spPr bwMode="auto">
          <a:xfrm>
            <a:off x="7164388" y="1785938"/>
            <a:ext cx="369887" cy="2746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4K</a:t>
            </a:r>
          </a:p>
        </p:txBody>
      </p:sp>
      <p:sp>
        <p:nvSpPr>
          <p:cNvPr id="102444" name="Text Box 44"/>
          <p:cNvSpPr txBox="1">
            <a:spLocks noChangeArrowheads="1"/>
          </p:cNvSpPr>
          <p:nvPr/>
        </p:nvSpPr>
        <p:spPr bwMode="auto">
          <a:xfrm>
            <a:off x="6477000" y="1295400"/>
            <a:ext cx="906463" cy="4222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sz="1200" b="1"/>
              <a:t>Bộ đệm</a:t>
            </a:r>
          </a:p>
          <a:p>
            <a:pPr algn="ctr" eaLnBrk="0" hangingPunct="0">
              <a:lnSpc>
                <a:spcPct val="90000"/>
              </a:lnSpc>
            </a:pPr>
            <a:r>
              <a:rPr lang="en-US" sz="1200" b="1"/>
              <a:t> bên nhận</a:t>
            </a:r>
          </a:p>
        </p:txBody>
      </p:sp>
      <p:sp>
        <p:nvSpPr>
          <p:cNvPr id="102445" name="Text Box 45"/>
          <p:cNvSpPr txBox="1">
            <a:spLocks noChangeArrowheads="1"/>
          </p:cNvSpPr>
          <p:nvPr/>
        </p:nvSpPr>
        <p:spPr bwMode="auto">
          <a:xfrm>
            <a:off x="5842000" y="1447800"/>
            <a:ext cx="565150" cy="257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sz="1200" b="1"/>
              <a:t>Nhận</a:t>
            </a:r>
          </a:p>
        </p:txBody>
      </p:sp>
      <p:sp>
        <p:nvSpPr>
          <p:cNvPr id="102446" name="Text Box 46"/>
          <p:cNvSpPr txBox="1">
            <a:spLocks noChangeArrowheads="1"/>
          </p:cNvSpPr>
          <p:nvPr/>
        </p:nvSpPr>
        <p:spPr bwMode="auto">
          <a:xfrm>
            <a:off x="2736850" y="1447800"/>
            <a:ext cx="457200" cy="257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sz="1200" b="1"/>
              <a:t>Gửi</a:t>
            </a:r>
          </a:p>
        </p:txBody>
      </p:sp>
      <p:sp>
        <p:nvSpPr>
          <p:cNvPr id="102447" name="AutoShape 47"/>
          <p:cNvSpPr>
            <a:spLocks/>
          </p:cNvSpPr>
          <p:nvPr/>
        </p:nvSpPr>
        <p:spPr bwMode="auto">
          <a:xfrm>
            <a:off x="2654300" y="3513138"/>
            <a:ext cx="198438" cy="1508125"/>
          </a:xfrm>
          <a:prstGeom prst="leftBrace">
            <a:avLst>
              <a:gd name="adj1" fmla="val 6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48" name="Text Box 48"/>
          <p:cNvSpPr txBox="1">
            <a:spLocks noChangeArrowheads="1"/>
          </p:cNvSpPr>
          <p:nvPr/>
        </p:nvSpPr>
        <p:spPr bwMode="auto">
          <a:xfrm>
            <a:off x="1447800" y="3159125"/>
            <a:ext cx="1079500" cy="42227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200" b="1"/>
              <a:t>Ứng dụng </a:t>
            </a:r>
          </a:p>
          <a:p>
            <a:pPr eaLnBrk="0" hangingPunct="0">
              <a:lnSpc>
                <a:spcPct val="90000"/>
              </a:lnSpc>
            </a:pPr>
            <a:r>
              <a:rPr lang="en-US" sz="1200" b="1"/>
              <a:t>gửi 2K</a:t>
            </a:r>
          </a:p>
        </p:txBody>
      </p:sp>
      <p:sp>
        <p:nvSpPr>
          <p:cNvPr id="49" name="Slide Number Placeholder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50" name="Footer Placeholder 4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2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2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2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2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2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02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2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02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02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02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02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02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02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02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02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02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02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02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02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02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02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102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102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animBg="1"/>
      <p:bldP spid="102404" grpId="0" animBg="1"/>
      <p:bldP spid="102405" grpId="0" animBg="1"/>
      <p:bldP spid="102406" grpId="0" animBg="1"/>
      <p:bldP spid="102407" grpId="0" animBg="1"/>
      <p:bldP spid="102408" grpId="0" animBg="1"/>
      <p:bldP spid="102409" grpId="0" animBg="1"/>
      <p:bldP spid="102410" grpId="0" animBg="1"/>
      <p:bldP spid="102414" grpId="0" animBg="1"/>
      <p:bldP spid="102418" grpId="0" animBg="1"/>
      <p:bldP spid="102419" grpId="0" animBg="1"/>
      <p:bldP spid="102423" grpId="0" animBg="1"/>
      <p:bldP spid="102424" grpId="0" animBg="1"/>
      <p:bldP spid="102425" grpId="0" animBg="1"/>
      <p:bldP spid="102426" grpId="0" animBg="1"/>
      <p:bldP spid="102427" grpId="0" animBg="1"/>
      <p:bldP spid="102428" grpId="0" animBg="1"/>
      <p:bldP spid="102429" grpId="0" animBg="1"/>
      <p:bldP spid="102433" grpId="0" animBg="1"/>
      <p:bldP spid="102441" grpId="0" animBg="1"/>
      <p:bldP spid="102442" grpId="0"/>
      <p:bldP spid="102443" grpId="0"/>
      <p:bldP spid="102444" grpId="0"/>
      <p:bldP spid="102445" grpId="0"/>
      <p:bldP spid="102446" grpId="0"/>
      <p:bldP spid="102447" grpId="0" animBg="1"/>
      <p:bldP spid="102448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err="1" smtClean="0"/>
              <a:t>Kiểm</a:t>
            </a:r>
            <a:r>
              <a:rPr lang="en-US" sz="3200" dirty="0" smtClean="0"/>
              <a:t> </a:t>
            </a:r>
            <a:r>
              <a:rPr lang="en-US" sz="3200" dirty="0" err="1" smtClean="0"/>
              <a:t>soát</a:t>
            </a:r>
            <a:r>
              <a:rPr lang="en-US" sz="3200" dirty="0" smtClean="0"/>
              <a:t> </a:t>
            </a:r>
            <a:r>
              <a:rPr lang="en-US" sz="3200" dirty="0" err="1" smtClean="0"/>
              <a:t>tắt</a:t>
            </a:r>
            <a:r>
              <a:rPr lang="en-US" sz="3200" dirty="0" smtClean="0"/>
              <a:t> </a:t>
            </a:r>
            <a:r>
              <a:rPr lang="en-US" sz="3200" dirty="0" err="1" smtClean="0"/>
              <a:t>nghẽn</a:t>
            </a:r>
            <a:r>
              <a:rPr lang="en-US" sz="3200" dirty="0" smtClean="0"/>
              <a:t> - 1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371600"/>
            <a:ext cx="8686800" cy="4953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 err="1" smtClean="0"/>
              <a:t>Vấn</a:t>
            </a:r>
            <a:r>
              <a:rPr lang="en-US" sz="2400" dirty="0" smtClean="0"/>
              <a:t> </a:t>
            </a:r>
            <a:r>
              <a:rPr lang="en-US" sz="2400" dirty="0" err="1" smtClean="0"/>
              <a:t>đề</a:t>
            </a:r>
            <a:r>
              <a:rPr lang="en-US" sz="2400" dirty="0" smtClean="0"/>
              <a:t>: 1 node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nhận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</a:t>
            </a:r>
            <a:r>
              <a:rPr lang="en-US" sz="2400" dirty="0" err="1" smtClean="0"/>
              <a:t>từ</a:t>
            </a:r>
            <a:r>
              <a:rPr lang="en-US" sz="2400" dirty="0" smtClean="0"/>
              <a:t> </a:t>
            </a:r>
            <a:r>
              <a:rPr lang="en-US" sz="2400" dirty="0" err="1" smtClean="0"/>
              <a:t>nhiều</a:t>
            </a:r>
            <a:r>
              <a:rPr lang="en-US" sz="2400" dirty="0" smtClean="0"/>
              <a:t> </a:t>
            </a:r>
            <a:r>
              <a:rPr lang="en-US" sz="2400" dirty="0" err="1" smtClean="0"/>
              <a:t>nguồn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000" dirty="0" smtClean="0"/>
              <a:t>Buffer: </a:t>
            </a:r>
            <a:r>
              <a:rPr lang="en-US" sz="2000" dirty="0" err="1" smtClean="0"/>
              <a:t>giới</a:t>
            </a:r>
            <a:r>
              <a:rPr lang="en-US" sz="2000" dirty="0" smtClean="0"/>
              <a:t> </a:t>
            </a:r>
            <a:r>
              <a:rPr lang="en-US" sz="2000" dirty="0" err="1" smtClean="0"/>
              <a:t>hạn</a:t>
            </a:r>
            <a:endParaRPr lang="en-US" sz="2000" dirty="0" smtClean="0"/>
          </a:p>
          <a:p>
            <a:pPr lvl="1">
              <a:lnSpc>
                <a:spcPct val="90000"/>
              </a:lnSpc>
            </a:pPr>
            <a:r>
              <a:rPr lang="en-US" sz="2000" dirty="0" err="1" smtClean="0"/>
              <a:t>gói</a:t>
            </a:r>
            <a:r>
              <a:rPr lang="en-US" sz="2000" dirty="0" smtClean="0"/>
              <a:t> tin: </a:t>
            </a:r>
            <a:r>
              <a:rPr lang="en-US" sz="2000" dirty="0" err="1" smtClean="0"/>
              <a:t>đến</a:t>
            </a:r>
            <a:r>
              <a:rPr lang="en-US" sz="2000" dirty="0" smtClean="0"/>
              <a:t> ồ </a:t>
            </a:r>
            <a:r>
              <a:rPr lang="en-US" sz="2000" dirty="0" err="1" smtClean="0"/>
              <a:t>ạt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sym typeface="Wingdings" pitchFamily="2" charset="2"/>
              </a:rPr>
              <a:t> </a:t>
            </a:r>
            <a:r>
              <a:rPr lang="en-US" sz="2400" dirty="0" err="1" smtClean="0">
                <a:sym typeface="Wingdings" pitchFamily="2" charset="2"/>
              </a:rPr>
              <a:t>xử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lý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không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kịp</a:t>
            </a:r>
            <a:r>
              <a:rPr lang="en-US" sz="2400" dirty="0" smtClean="0">
                <a:sym typeface="Wingdings" pitchFamily="2" charset="2"/>
              </a:rPr>
              <a:t>  </a:t>
            </a:r>
            <a:r>
              <a:rPr lang="en-US" sz="2400" dirty="0" err="1" smtClean="0">
                <a:sym typeface="Wingdings" pitchFamily="2" charset="2"/>
              </a:rPr>
              <a:t>tắt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nghẽn</a:t>
            </a:r>
            <a:endParaRPr lang="en-US" sz="2400" dirty="0" smtClean="0"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err="1" smtClean="0">
                <a:sym typeface="Wingdings" pitchFamily="2" charset="2"/>
              </a:rPr>
              <a:t>Hiện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tượng</a:t>
            </a:r>
            <a:r>
              <a:rPr lang="en-US" sz="2400" dirty="0" smtClean="0">
                <a:sym typeface="Wingdings" pitchFamily="2" charset="2"/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sz="2000" dirty="0" err="1" smtClean="0">
                <a:sym typeface="Wingdings" pitchFamily="2" charset="2"/>
              </a:rPr>
              <a:t>Mất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gói</a:t>
            </a:r>
            <a:endParaRPr lang="en-US" sz="2000" dirty="0" smtClean="0">
              <a:sym typeface="Wingdings" pitchFamily="2" charset="2"/>
            </a:endParaRP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ym typeface="Wingdings" pitchFamily="2" charset="2"/>
              </a:rPr>
              <a:t>Delay </a:t>
            </a:r>
            <a:r>
              <a:rPr lang="en-US" sz="2000" dirty="0" err="1" smtClean="0">
                <a:sym typeface="Wingdings" pitchFamily="2" charset="2"/>
              </a:rPr>
              <a:t>cao</a:t>
            </a:r>
            <a:endParaRPr lang="en-US" sz="2000" dirty="0" smtClean="0">
              <a:sym typeface="Wingdings" pitchFamily="2" charset="2"/>
            </a:endParaRPr>
          </a:p>
          <a:p>
            <a:pPr>
              <a:lnSpc>
                <a:spcPct val="90000"/>
              </a:lnSpc>
              <a:buNone/>
            </a:pPr>
            <a:r>
              <a:rPr lang="en-US" sz="2400" dirty="0" smtClean="0">
                <a:sym typeface="Wingdings" pitchFamily="2" charset="2"/>
              </a:rPr>
              <a:t> </a:t>
            </a:r>
            <a:r>
              <a:rPr lang="en-US" sz="2400" dirty="0" err="1" smtClean="0">
                <a:sym typeface="Wingdings" pitchFamily="2" charset="2"/>
              </a:rPr>
              <a:t>Sử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dụng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đường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truyền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không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hiệu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quả</a:t>
            </a:r>
            <a:endParaRPr lang="en-US" dirty="0" smtClean="0">
              <a:sym typeface="Wingdings" pitchFamily="2" charset="2"/>
            </a:endParaRPr>
          </a:p>
        </p:txBody>
      </p:sp>
      <p:grpSp>
        <p:nvGrpSpPr>
          <p:cNvPr id="2" name="Group 243"/>
          <p:cNvGrpSpPr>
            <a:grpSpLocks/>
          </p:cNvGrpSpPr>
          <p:nvPr/>
        </p:nvGrpSpPr>
        <p:grpSpPr bwMode="auto">
          <a:xfrm>
            <a:off x="1752600" y="4298950"/>
            <a:ext cx="5332412" cy="2559050"/>
            <a:chOff x="1448" y="2704"/>
            <a:chExt cx="3359" cy="1612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2871" y="3774"/>
              <a:ext cx="670" cy="148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2871" y="3762"/>
              <a:ext cx="0" cy="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3541" y="3762"/>
              <a:ext cx="0" cy="92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871" y="3762"/>
              <a:ext cx="159" cy="90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eaLnBrk="1" hangingPunct="1"/>
              <a:endParaRPr lang="en-US" sz="2000">
                <a:solidFill>
                  <a:schemeClr val="tx2"/>
                </a:solidFill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3338" y="3756"/>
              <a:ext cx="203" cy="90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eaLnBrk="1" hangingPunct="1"/>
              <a:endParaRPr lang="en-US" sz="2000">
                <a:solidFill>
                  <a:schemeClr val="tx2"/>
                </a:solidFill>
              </a:endParaRP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2864" y="3656"/>
              <a:ext cx="670" cy="172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13"/>
            <p:cNvGrpSpPr>
              <a:grpSpLocks/>
            </p:cNvGrpSpPr>
            <p:nvPr/>
          </p:nvGrpSpPr>
          <p:grpSpPr bwMode="auto">
            <a:xfrm>
              <a:off x="3046" y="3667"/>
              <a:ext cx="333" cy="98"/>
              <a:chOff x="2848" y="848"/>
              <a:chExt cx="140" cy="98"/>
            </a:xfrm>
          </p:grpSpPr>
          <p:sp>
            <p:nvSpPr>
              <p:cNvPr id="241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2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3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7"/>
            <p:cNvGrpSpPr>
              <a:grpSpLocks/>
            </p:cNvGrpSpPr>
            <p:nvPr/>
          </p:nvGrpSpPr>
          <p:grpSpPr bwMode="auto">
            <a:xfrm flipV="1">
              <a:off x="3046" y="3711"/>
              <a:ext cx="333" cy="98"/>
              <a:chOff x="2848" y="848"/>
              <a:chExt cx="140" cy="98"/>
            </a:xfrm>
          </p:grpSpPr>
          <p:sp>
            <p:nvSpPr>
              <p:cNvPr id="238" name="Line 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9" name="Line 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0" name="Line 2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" name="Text Box 21"/>
            <p:cNvSpPr txBox="1">
              <a:spLocks noChangeArrowheads="1"/>
            </p:cNvSpPr>
            <p:nvPr/>
          </p:nvSpPr>
          <p:spPr bwMode="auto">
            <a:xfrm>
              <a:off x="3026" y="3250"/>
              <a:ext cx="897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1" hangingPunct="1"/>
              <a:r>
                <a:rPr lang="en-US" sz="1000">
                  <a:solidFill>
                    <a:schemeClr val="tx2"/>
                  </a:solidFill>
                  <a:latin typeface="Arial" pitchFamily="34" charset="0"/>
                </a:rPr>
                <a:t>unlimited shared output link buffers</a:t>
              </a:r>
              <a:endParaRPr lang="en-US" sz="2000">
                <a:solidFill>
                  <a:schemeClr val="tx2"/>
                </a:solidFill>
              </a:endParaRPr>
            </a:p>
          </p:txBody>
        </p:sp>
        <p:sp>
          <p:nvSpPr>
            <p:cNvPr id="17" name="Line 22"/>
            <p:cNvSpPr>
              <a:spLocks noChangeShapeType="1"/>
            </p:cNvSpPr>
            <p:nvPr/>
          </p:nvSpPr>
          <p:spPr bwMode="auto">
            <a:xfrm flipH="1">
              <a:off x="2168" y="3544"/>
              <a:ext cx="582" cy="5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23"/>
            <p:cNvSpPr>
              <a:spLocks noChangeShapeType="1"/>
            </p:cNvSpPr>
            <p:nvPr/>
          </p:nvSpPr>
          <p:spPr bwMode="auto">
            <a:xfrm flipH="1">
              <a:off x="2474" y="3544"/>
              <a:ext cx="27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" name="Group 24"/>
            <p:cNvGrpSpPr>
              <a:grpSpLocks/>
            </p:cNvGrpSpPr>
            <p:nvPr/>
          </p:nvGrpSpPr>
          <p:grpSpPr bwMode="auto">
            <a:xfrm>
              <a:off x="1988" y="2687"/>
              <a:ext cx="617" cy="945"/>
              <a:chOff x="12464" y="10193"/>
              <a:chExt cx="1481" cy="2276"/>
            </a:xfrm>
          </p:grpSpPr>
          <p:grpSp>
            <p:nvGrpSpPr>
              <p:cNvPr id="6" name="Group 25"/>
              <p:cNvGrpSpPr>
                <a:grpSpLocks/>
              </p:cNvGrpSpPr>
              <p:nvPr/>
            </p:nvGrpSpPr>
            <p:grpSpPr bwMode="auto">
              <a:xfrm>
                <a:off x="12464" y="11106"/>
                <a:ext cx="1481" cy="1363"/>
                <a:chOff x="5850" y="13487"/>
                <a:chExt cx="2023" cy="1840"/>
              </a:xfrm>
            </p:grpSpPr>
            <p:sp>
              <p:nvSpPr>
                <p:cNvPr id="199" name="Freeform 26"/>
                <p:cNvSpPr>
                  <a:spLocks/>
                </p:cNvSpPr>
                <p:nvPr/>
              </p:nvSpPr>
              <p:spPr bwMode="auto">
                <a:xfrm>
                  <a:off x="5850" y="13632"/>
                  <a:ext cx="2023" cy="1695"/>
                </a:xfrm>
                <a:custGeom>
                  <a:avLst/>
                  <a:gdLst>
                    <a:gd name="T0" fmla="*/ 570 w 2023"/>
                    <a:gd name="T1" fmla="*/ 121 h 1695"/>
                    <a:gd name="T2" fmla="*/ 575 w 2023"/>
                    <a:gd name="T3" fmla="*/ 120 h 1695"/>
                    <a:gd name="T4" fmla="*/ 586 w 2023"/>
                    <a:gd name="T5" fmla="*/ 116 h 1695"/>
                    <a:gd name="T6" fmla="*/ 607 w 2023"/>
                    <a:gd name="T7" fmla="*/ 108 h 1695"/>
                    <a:gd name="T8" fmla="*/ 636 w 2023"/>
                    <a:gd name="T9" fmla="*/ 101 h 1695"/>
                    <a:gd name="T10" fmla="*/ 672 w 2023"/>
                    <a:gd name="T11" fmla="*/ 90 h 1695"/>
                    <a:gd name="T12" fmla="*/ 718 w 2023"/>
                    <a:gd name="T13" fmla="*/ 79 h 1695"/>
                    <a:gd name="T14" fmla="*/ 771 w 2023"/>
                    <a:gd name="T15" fmla="*/ 67 h 1695"/>
                    <a:gd name="T16" fmla="*/ 834 w 2023"/>
                    <a:gd name="T17" fmla="*/ 55 h 1695"/>
                    <a:gd name="T18" fmla="*/ 904 w 2023"/>
                    <a:gd name="T19" fmla="*/ 43 h 1695"/>
                    <a:gd name="T20" fmla="*/ 982 w 2023"/>
                    <a:gd name="T21" fmla="*/ 33 h 1695"/>
                    <a:gd name="T22" fmla="*/ 1071 w 2023"/>
                    <a:gd name="T23" fmla="*/ 22 h 1695"/>
                    <a:gd name="T24" fmla="*/ 1166 w 2023"/>
                    <a:gd name="T25" fmla="*/ 13 h 1695"/>
                    <a:gd name="T26" fmla="*/ 1271 w 2023"/>
                    <a:gd name="T27" fmla="*/ 7 h 1695"/>
                    <a:gd name="T28" fmla="*/ 1384 w 2023"/>
                    <a:gd name="T29" fmla="*/ 1 h 1695"/>
                    <a:gd name="T30" fmla="*/ 1506 w 2023"/>
                    <a:gd name="T31" fmla="*/ 0 h 1695"/>
                    <a:gd name="T32" fmla="*/ 1636 w 2023"/>
                    <a:gd name="T33" fmla="*/ 1 h 1695"/>
                    <a:gd name="T34" fmla="*/ 1692 w 2023"/>
                    <a:gd name="T35" fmla="*/ 233 h 1695"/>
                    <a:gd name="T36" fmla="*/ 1713 w 2023"/>
                    <a:gd name="T37" fmla="*/ 243 h 1695"/>
                    <a:gd name="T38" fmla="*/ 1758 w 2023"/>
                    <a:gd name="T39" fmla="*/ 274 h 1695"/>
                    <a:gd name="T40" fmla="*/ 1806 w 2023"/>
                    <a:gd name="T41" fmla="*/ 329 h 1695"/>
                    <a:gd name="T42" fmla="*/ 1836 w 2023"/>
                    <a:gd name="T43" fmla="*/ 409 h 1695"/>
                    <a:gd name="T44" fmla="*/ 1955 w 2023"/>
                    <a:gd name="T45" fmla="*/ 948 h 1695"/>
                    <a:gd name="T46" fmla="*/ 2003 w 2023"/>
                    <a:gd name="T47" fmla="*/ 1171 h 1695"/>
                    <a:gd name="T48" fmla="*/ 2011 w 2023"/>
                    <a:gd name="T49" fmla="*/ 1188 h 1695"/>
                    <a:gd name="T50" fmla="*/ 2022 w 2023"/>
                    <a:gd name="T51" fmla="*/ 1231 h 1695"/>
                    <a:gd name="T52" fmla="*/ 2021 w 2023"/>
                    <a:gd name="T53" fmla="*/ 1297 h 1695"/>
                    <a:gd name="T54" fmla="*/ 1992 w 2023"/>
                    <a:gd name="T55" fmla="*/ 1380 h 1695"/>
                    <a:gd name="T56" fmla="*/ 0 w 2023"/>
                    <a:gd name="T57" fmla="*/ 1328 h 1695"/>
                    <a:gd name="T58" fmla="*/ 199 w 2023"/>
                    <a:gd name="T59" fmla="*/ 1223 h 1695"/>
                    <a:gd name="T60" fmla="*/ 200 w 2023"/>
                    <a:gd name="T61" fmla="*/ 232 h 1695"/>
                    <a:gd name="T62" fmla="*/ 210 w 2023"/>
                    <a:gd name="T63" fmla="*/ 226 h 1695"/>
                    <a:gd name="T64" fmla="*/ 230 w 2023"/>
                    <a:gd name="T65" fmla="*/ 214 h 1695"/>
                    <a:gd name="T66" fmla="*/ 259 w 2023"/>
                    <a:gd name="T67" fmla="*/ 201 h 1695"/>
                    <a:gd name="T68" fmla="*/ 297 w 2023"/>
                    <a:gd name="T69" fmla="*/ 189 h 1695"/>
                    <a:gd name="T70" fmla="*/ 344 w 2023"/>
                    <a:gd name="T71" fmla="*/ 183 h 1695"/>
                    <a:gd name="T72" fmla="*/ 399 w 2023"/>
                    <a:gd name="T73" fmla="*/ 181 h 1695"/>
                    <a:gd name="T74" fmla="*/ 464 w 2023"/>
                    <a:gd name="T75" fmla="*/ 191 h 1695"/>
                    <a:gd name="T76" fmla="*/ 548 w 2023"/>
                    <a:gd name="T77" fmla="*/ 225 h 1695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2023"/>
                    <a:gd name="T118" fmla="*/ 0 h 1695"/>
                    <a:gd name="T119" fmla="*/ 2023 w 2023"/>
                    <a:gd name="T120" fmla="*/ 1695 h 1695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2023" h="1695">
                      <a:moveTo>
                        <a:pt x="548" y="225"/>
                      </a:moveTo>
                      <a:lnTo>
                        <a:pt x="570" y="121"/>
                      </a:lnTo>
                      <a:lnTo>
                        <a:pt x="571" y="121"/>
                      </a:lnTo>
                      <a:lnTo>
                        <a:pt x="575" y="120"/>
                      </a:lnTo>
                      <a:lnTo>
                        <a:pt x="580" y="118"/>
                      </a:lnTo>
                      <a:lnTo>
                        <a:pt x="586" y="116"/>
                      </a:lnTo>
                      <a:lnTo>
                        <a:pt x="596" y="112"/>
                      </a:lnTo>
                      <a:lnTo>
                        <a:pt x="607" y="108"/>
                      </a:lnTo>
                      <a:lnTo>
                        <a:pt x="620" y="105"/>
                      </a:lnTo>
                      <a:lnTo>
                        <a:pt x="636" y="101"/>
                      </a:lnTo>
                      <a:lnTo>
                        <a:pt x="653" y="95"/>
                      </a:lnTo>
                      <a:lnTo>
                        <a:pt x="672" y="90"/>
                      </a:lnTo>
                      <a:lnTo>
                        <a:pt x="694" y="84"/>
                      </a:lnTo>
                      <a:lnTo>
                        <a:pt x="718" y="79"/>
                      </a:lnTo>
                      <a:lnTo>
                        <a:pt x="743" y="74"/>
                      </a:lnTo>
                      <a:lnTo>
                        <a:pt x="771" y="67"/>
                      </a:lnTo>
                      <a:lnTo>
                        <a:pt x="802" y="61"/>
                      </a:lnTo>
                      <a:lnTo>
                        <a:pt x="834" y="55"/>
                      </a:lnTo>
                      <a:lnTo>
                        <a:pt x="867" y="49"/>
                      </a:lnTo>
                      <a:lnTo>
                        <a:pt x="904" y="43"/>
                      </a:lnTo>
                      <a:lnTo>
                        <a:pt x="943" y="38"/>
                      </a:lnTo>
                      <a:lnTo>
                        <a:pt x="982" y="33"/>
                      </a:lnTo>
                      <a:lnTo>
                        <a:pt x="1025" y="27"/>
                      </a:lnTo>
                      <a:lnTo>
                        <a:pt x="1071" y="22"/>
                      </a:lnTo>
                      <a:lnTo>
                        <a:pt x="1117" y="17"/>
                      </a:lnTo>
                      <a:lnTo>
                        <a:pt x="1166" y="13"/>
                      </a:lnTo>
                      <a:lnTo>
                        <a:pt x="1218" y="10"/>
                      </a:lnTo>
                      <a:lnTo>
                        <a:pt x="1271" y="7"/>
                      </a:lnTo>
                      <a:lnTo>
                        <a:pt x="1327" y="3"/>
                      </a:lnTo>
                      <a:lnTo>
                        <a:pt x="1384" y="1"/>
                      </a:lnTo>
                      <a:lnTo>
                        <a:pt x="1444" y="0"/>
                      </a:lnTo>
                      <a:lnTo>
                        <a:pt x="1506" y="0"/>
                      </a:lnTo>
                      <a:lnTo>
                        <a:pt x="1570" y="0"/>
                      </a:lnTo>
                      <a:lnTo>
                        <a:pt x="1636" y="1"/>
                      </a:lnTo>
                      <a:lnTo>
                        <a:pt x="1709" y="41"/>
                      </a:lnTo>
                      <a:lnTo>
                        <a:pt x="1692" y="233"/>
                      </a:lnTo>
                      <a:lnTo>
                        <a:pt x="1698" y="235"/>
                      </a:lnTo>
                      <a:lnTo>
                        <a:pt x="1713" y="243"/>
                      </a:lnTo>
                      <a:lnTo>
                        <a:pt x="1733" y="256"/>
                      </a:lnTo>
                      <a:lnTo>
                        <a:pt x="1758" y="274"/>
                      </a:lnTo>
                      <a:lnTo>
                        <a:pt x="1784" y="299"/>
                      </a:lnTo>
                      <a:lnTo>
                        <a:pt x="1806" y="329"/>
                      </a:lnTo>
                      <a:lnTo>
                        <a:pt x="1825" y="366"/>
                      </a:lnTo>
                      <a:lnTo>
                        <a:pt x="1836" y="409"/>
                      </a:lnTo>
                      <a:lnTo>
                        <a:pt x="1999" y="557"/>
                      </a:lnTo>
                      <a:lnTo>
                        <a:pt x="1955" y="948"/>
                      </a:lnTo>
                      <a:lnTo>
                        <a:pt x="1692" y="1080"/>
                      </a:lnTo>
                      <a:lnTo>
                        <a:pt x="2003" y="1171"/>
                      </a:lnTo>
                      <a:lnTo>
                        <a:pt x="2006" y="1176"/>
                      </a:lnTo>
                      <a:lnTo>
                        <a:pt x="2011" y="1188"/>
                      </a:lnTo>
                      <a:lnTo>
                        <a:pt x="2016" y="1206"/>
                      </a:lnTo>
                      <a:lnTo>
                        <a:pt x="2022" y="1231"/>
                      </a:lnTo>
                      <a:lnTo>
                        <a:pt x="2023" y="1261"/>
                      </a:lnTo>
                      <a:lnTo>
                        <a:pt x="2021" y="1297"/>
                      </a:lnTo>
                      <a:lnTo>
                        <a:pt x="2010" y="1337"/>
                      </a:lnTo>
                      <a:lnTo>
                        <a:pt x="1992" y="1380"/>
                      </a:lnTo>
                      <a:lnTo>
                        <a:pt x="1171" y="1695"/>
                      </a:lnTo>
                      <a:lnTo>
                        <a:pt x="0" y="1328"/>
                      </a:lnTo>
                      <a:lnTo>
                        <a:pt x="20" y="1285"/>
                      </a:lnTo>
                      <a:lnTo>
                        <a:pt x="199" y="1223"/>
                      </a:lnTo>
                      <a:lnTo>
                        <a:pt x="199" y="233"/>
                      </a:lnTo>
                      <a:lnTo>
                        <a:pt x="200" y="232"/>
                      </a:lnTo>
                      <a:lnTo>
                        <a:pt x="204" y="229"/>
                      </a:lnTo>
                      <a:lnTo>
                        <a:pt x="210" y="226"/>
                      </a:lnTo>
                      <a:lnTo>
                        <a:pt x="218" y="220"/>
                      </a:lnTo>
                      <a:lnTo>
                        <a:pt x="230" y="214"/>
                      </a:lnTo>
                      <a:lnTo>
                        <a:pt x="243" y="207"/>
                      </a:lnTo>
                      <a:lnTo>
                        <a:pt x="259" y="201"/>
                      </a:lnTo>
                      <a:lnTo>
                        <a:pt x="277" y="194"/>
                      </a:lnTo>
                      <a:lnTo>
                        <a:pt x="297" y="189"/>
                      </a:lnTo>
                      <a:lnTo>
                        <a:pt x="320" y="185"/>
                      </a:lnTo>
                      <a:lnTo>
                        <a:pt x="344" y="183"/>
                      </a:lnTo>
                      <a:lnTo>
                        <a:pt x="370" y="180"/>
                      </a:lnTo>
                      <a:lnTo>
                        <a:pt x="399" y="181"/>
                      </a:lnTo>
                      <a:lnTo>
                        <a:pt x="430" y="185"/>
                      </a:lnTo>
                      <a:lnTo>
                        <a:pt x="464" y="191"/>
                      </a:lnTo>
                      <a:lnTo>
                        <a:pt x="498" y="201"/>
                      </a:lnTo>
                      <a:lnTo>
                        <a:pt x="548" y="225"/>
                      </a:lnTo>
                      <a:close/>
                    </a:path>
                  </a:pathLst>
                </a:custGeom>
                <a:solidFill>
                  <a:srgbClr val="96969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0" name="Freeform 27"/>
                <p:cNvSpPr>
                  <a:spLocks/>
                </p:cNvSpPr>
                <p:nvPr/>
              </p:nvSpPr>
              <p:spPr bwMode="auto">
                <a:xfrm>
                  <a:off x="6551" y="13597"/>
                  <a:ext cx="650" cy="735"/>
                </a:xfrm>
                <a:custGeom>
                  <a:avLst/>
                  <a:gdLst>
                    <a:gd name="T0" fmla="*/ 645 w 650"/>
                    <a:gd name="T1" fmla="*/ 27 h 735"/>
                    <a:gd name="T2" fmla="*/ 642 w 650"/>
                    <a:gd name="T3" fmla="*/ 26 h 735"/>
                    <a:gd name="T4" fmla="*/ 631 w 650"/>
                    <a:gd name="T5" fmla="*/ 23 h 735"/>
                    <a:gd name="T6" fmla="*/ 615 w 650"/>
                    <a:gd name="T7" fmla="*/ 19 h 735"/>
                    <a:gd name="T8" fmla="*/ 592 w 650"/>
                    <a:gd name="T9" fmla="*/ 15 h 735"/>
                    <a:gd name="T10" fmla="*/ 565 w 650"/>
                    <a:gd name="T11" fmla="*/ 10 h 735"/>
                    <a:gd name="T12" fmla="*/ 533 w 650"/>
                    <a:gd name="T13" fmla="*/ 6 h 735"/>
                    <a:gd name="T14" fmla="*/ 496 w 650"/>
                    <a:gd name="T15" fmla="*/ 3 h 735"/>
                    <a:gd name="T16" fmla="*/ 456 w 650"/>
                    <a:gd name="T17" fmla="*/ 1 h 735"/>
                    <a:gd name="T18" fmla="*/ 411 w 650"/>
                    <a:gd name="T19" fmla="*/ 0 h 735"/>
                    <a:gd name="T20" fmla="*/ 364 w 650"/>
                    <a:gd name="T21" fmla="*/ 2 h 735"/>
                    <a:gd name="T22" fmla="*/ 315 w 650"/>
                    <a:gd name="T23" fmla="*/ 6 h 735"/>
                    <a:gd name="T24" fmla="*/ 262 w 650"/>
                    <a:gd name="T25" fmla="*/ 15 h 735"/>
                    <a:gd name="T26" fmla="*/ 209 w 650"/>
                    <a:gd name="T27" fmla="*/ 26 h 735"/>
                    <a:gd name="T28" fmla="*/ 154 w 650"/>
                    <a:gd name="T29" fmla="*/ 42 h 735"/>
                    <a:gd name="T30" fmla="*/ 98 w 650"/>
                    <a:gd name="T31" fmla="*/ 61 h 735"/>
                    <a:gd name="T32" fmla="*/ 42 w 650"/>
                    <a:gd name="T33" fmla="*/ 87 h 735"/>
                    <a:gd name="T34" fmla="*/ 38 w 650"/>
                    <a:gd name="T35" fmla="*/ 101 h 735"/>
                    <a:gd name="T36" fmla="*/ 28 w 650"/>
                    <a:gd name="T37" fmla="*/ 141 h 735"/>
                    <a:gd name="T38" fmla="*/ 17 w 650"/>
                    <a:gd name="T39" fmla="*/ 203 h 735"/>
                    <a:gd name="T40" fmla="*/ 6 w 650"/>
                    <a:gd name="T41" fmla="*/ 283 h 735"/>
                    <a:gd name="T42" fmla="*/ 0 w 650"/>
                    <a:gd name="T43" fmla="*/ 378 h 735"/>
                    <a:gd name="T44" fmla="*/ 5 w 650"/>
                    <a:gd name="T45" fmla="*/ 484 h 735"/>
                    <a:gd name="T46" fmla="*/ 21 w 650"/>
                    <a:gd name="T47" fmla="*/ 599 h 735"/>
                    <a:gd name="T48" fmla="*/ 54 w 650"/>
                    <a:gd name="T49" fmla="*/ 716 h 735"/>
                    <a:gd name="T50" fmla="*/ 58 w 650"/>
                    <a:gd name="T51" fmla="*/ 716 h 735"/>
                    <a:gd name="T52" fmla="*/ 66 w 650"/>
                    <a:gd name="T53" fmla="*/ 715 h 735"/>
                    <a:gd name="T54" fmla="*/ 80 w 650"/>
                    <a:gd name="T55" fmla="*/ 713 h 735"/>
                    <a:gd name="T56" fmla="*/ 99 w 650"/>
                    <a:gd name="T57" fmla="*/ 712 h 735"/>
                    <a:gd name="T58" fmla="*/ 124 w 650"/>
                    <a:gd name="T59" fmla="*/ 710 h 735"/>
                    <a:gd name="T60" fmla="*/ 153 w 650"/>
                    <a:gd name="T61" fmla="*/ 708 h 735"/>
                    <a:gd name="T62" fmla="*/ 188 w 650"/>
                    <a:gd name="T63" fmla="*/ 707 h 735"/>
                    <a:gd name="T64" fmla="*/ 225 w 650"/>
                    <a:gd name="T65" fmla="*/ 706 h 735"/>
                    <a:gd name="T66" fmla="*/ 267 w 650"/>
                    <a:gd name="T67" fmla="*/ 705 h 735"/>
                    <a:gd name="T68" fmla="*/ 313 w 650"/>
                    <a:gd name="T69" fmla="*/ 706 h 735"/>
                    <a:gd name="T70" fmla="*/ 362 w 650"/>
                    <a:gd name="T71" fmla="*/ 707 h 735"/>
                    <a:gd name="T72" fmla="*/ 415 w 650"/>
                    <a:gd name="T73" fmla="*/ 709 h 735"/>
                    <a:gd name="T74" fmla="*/ 470 w 650"/>
                    <a:gd name="T75" fmla="*/ 713 h 735"/>
                    <a:gd name="T76" fmla="*/ 528 w 650"/>
                    <a:gd name="T77" fmla="*/ 719 h 735"/>
                    <a:gd name="T78" fmla="*/ 588 w 650"/>
                    <a:gd name="T79" fmla="*/ 726 h 735"/>
                    <a:gd name="T80" fmla="*/ 650 w 650"/>
                    <a:gd name="T81" fmla="*/ 735 h 735"/>
                    <a:gd name="T82" fmla="*/ 647 w 650"/>
                    <a:gd name="T83" fmla="*/ 713 h 735"/>
                    <a:gd name="T84" fmla="*/ 641 w 650"/>
                    <a:gd name="T85" fmla="*/ 655 h 735"/>
                    <a:gd name="T86" fmla="*/ 631 w 650"/>
                    <a:gd name="T87" fmla="*/ 568 h 735"/>
                    <a:gd name="T88" fmla="*/ 623 w 650"/>
                    <a:gd name="T89" fmla="*/ 462 h 735"/>
                    <a:gd name="T90" fmla="*/ 618 w 650"/>
                    <a:gd name="T91" fmla="*/ 345 h 735"/>
                    <a:gd name="T92" fmla="*/ 618 w 650"/>
                    <a:gd name="T93" fmla="*/ 229 h 735"/>
                    <a:gd name="T94" fmla="*/ 627 w 650"/>
                    <a:gd name="T95" fmla="*/ 119 h 735"/>
                    <a:gd name="T96" fmla="*/ 645 w 650"/>
                    <a:gd name="T97" fmla="*/ 27 h 735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650"/>
                    <a:gd name="T148" fmla="*/ 0 h 735"/>
                    <a:gd name="T149" fmla="*/ 650 w 650"/>
                    <a:gd name="T150" fmla="*/ 735 h 735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650" h="735">
                      <a:moveTo>
                        <a:pt x="645" y="27"/>
                      </a:moveTo>
                      <a:lnTo>
                        <a:pt x="642" y="26"/>
                      </a:lnTo>
                      <a:lnTo>
                        <a:pt x="631" y="23"/>
                      </a:lnTo>
                      <a:lnTo>
                        <a:pt x="615" y="19"/>
                      </a:lnTo>
                      <a:lnTo>
                        <a:pt x="592" y="15"/>
                      </a:lnTo>
                      <a:lnTo>
                        <a:pt x="565" y="10"/>
                      </a:lnTo>
                      <a:lnTo>
                        <a:pt x="533" y="6"/>
                      </a:lnTo>
                      <a:lnTo>
                        <a:pt x="496" y="3"/>
                      </a:lnTo>
                      <a:lnTo>
                        <a:pt x="456" y="1"/>
                      </a:lnTo>
                      <a:lnTo>
                        <a:pt x="411" y="0"/>
                      </a:lnTo>
                      <a:lnTo>
                        <a:pt x="364" y="2"/>
                      </a:lnTo>
                      <a:lnTo>
                        <a:pt x="315" y="6"/>
                      </a:lnTo>
                      <a:lnTo>
                        <a:pt x="262" y="15"/>
                      </a:lnTo>
                      <a:lnTo>
                        <a:pt x="209" y="26"/>
                      </a:lnTo>
                      <a:lnTo>
                        <a:pt x="154" y="42"/>
                      </a:lnTo>
                      <a:lnTo>
                        <a:pt x="98" y="61"/>
                      </a:lnTo>
                      <a:lnTo>
                        <a:pt x="42" y="87"/>
                      </a:lnTo>
                      <a:lnTo>
                        <a:pt x="38" y="101"/>
                      </a:lnTo>
                      <a:lnTo>
                        <a:pt x="28" y="141"/>
                      </a:lnTo>
                      <a:lnTo>
                        <a:pt x="17" y="203"/>
                      </a:lnTo>
                      <a:lnTo>
                        <a:pt x="6" y="283"/>
                      </a:lnTo>
                      <a:lnTo>
                        <a:pt x="0" y="378"/>
                      </a:lnTo>
                      <a:lnTo>
                        <a:pt x="5" y="484"/>
                      </a:lnTo>
                      <a:lnTo>
                        <a:pt x="21" y="599"/>
                      </a:lnTo>
                      <a:lnTo>
                        <a:pt x="54" y="716"/>
                      </a:lnTo>
                      <a:lnTo>
                        <a:pt x="58" y="716"/>
                      </a:lnTo>
                      <a:lnTo>
                        <a:pt x="66" y="715"/>
                      </a:lnTo>
                      <a:lnTo>
                        <a:pt x="80" y="713"/>
                      </a:lnTo>
                      <a:lnTo>
                        <a:pt x="99" y="712"/>
                      </a:lnTo>
                      <a:lnTo>
                        <a:pt x="124" y="710"/>
                      </a:lnTo>
                      <a:lnTo>
                        <a:pt x="153" y="708"/>
                      </a:lnTo>
                      <a:lnTo>
                        <a:pt x="188" y="707"/>
                      </a:lnTo>
                      <a:lnTo>
                        <a:pt x="225" y="706"/>
                      </a:lnTo>
                      <a:lnTo>
                        <a:pt x="267" y="705"/>
                      </a:lnTo>
                      <a:lnTo>
                        <a:pt x="313" y="706"/>
                      </a:lnTo>
                      <a:lnTo>
                        <a:pt x="362" y="707"/>
                      </a:lnTo>
                      <a:lnTo>
                        <a:pt x="415" y="709"/>
                      </a:lnTo>
                      <a:lnTo>
                        <a:pt x="470" y="713"/>
                      </a:lnTo>
                      <a:lnTo>
                        <a:pt x="528" y="719"/>
                      </a:lnTo>
                      <a:lnTo>
                        <a:pt x="588" y="726"/>
                      </a:lnTo>
                      <a:lnTo>
                        <a:pt x="650" y="735"/>
                      </a:lnTo>
                      <a:lnTo>
                        <a:pt x="647" y="713"/>
                      </a:lnTo>
                      <a:lnTo>
                        <a:pt x="641" y="655"/>
                      </a:lnTo>
                      <a:lnTo>
                        <a:pt x="631" y="568"/>
                      </a:lnTo>
                      <a:lnTo>
                        <a:pt x="623" y="462"/>
                      </a:lnTo>
                      <a:lnTo>
                        <a:pt x="618" y="345"/>
                      </a:lnTo>
                      <a:lnTo>
                        <a:pt x="618" y="229"/>
                      </a:lnTo>
                      <a:lnTo>
                        <a:pt x="627" y="119"/>
                      </a:lnTo>
                      <a:lnTo>
                        <a:pt x="645" y="27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" name="Freeform 28"/>
                <p:cNvSpPr>
                  <a:spLocks/>
                </p:cNvSpPr>
                <p:nvPr/>
              </p:nvSpPr>
              <p:spPr bwMode="auto">
                <a:xfrm>
                  <a:off x="6623" y="13797"/>
                  <a:ext cx="1071" cy="731"/>
                </a:xfrm>
                <a:custGeom>
                  <a:avLst/>
                  <a:gdLst>
                    <a:gd name="T0" fmla="*/ 6 w 1071"/>
                    <a:gd name="T1" fmla="*/ 552 h 731"/>
                    <a:gd name="T2" fmla="*/ 0 w 1071"/>
                    <a:gd name="T3" fmla="*/ 642 h 731"/>
                    <a:gd name="T4" fmla="*/ 698 w 1071"/>
                    <a:gd name="T5" fmla="*/ 731 h 731"/>
                    <a:gd name="T6" fmla="*/ 703 w 1071"/>
                    <a:gd name="T7" fmla="*/ 729 h 731"/>
                    <a:gd name="T8" fmla="*/ 717 w 1071"/>
                    <a:gd name="T9" fmla="*/ 722 h 731"/>
                    <a:gd name="T10" fmla="*/ 740 w 1071"/>
                    <a:gd name="T11" fmla="*/ 710 h 731"/>
                    <a:gd name="T12" fmla="*/ 768 w 1071"/>
                    <a:gd name="T13" fmla="*/ 694 h 731"/>
                    <a:gd name="T14" fmla="*/ 801 w 1071"/>
                    <a:gd name="T15" fmla="*/ 672 h 731"/>
                    <a:gd name="T16" fmla="*/ 838 w 1071"/>
                    <a:gd name="T17" fmla="*/ 645 h 731"/>
                    <a:gd name="T18" fmla="*/ 876 w 1071"/>
                    <a:gd name="T19" fmla="*/ 614 h 731"/>
                    <a:gd name="T20" fmla="*/ 915 w 1071"/>
                    <a:gd name="T21" fmla="*/ 577 h 731"/>
                    <a:gd name="T22" fmla="*/ 953 w 1071"/>
                    <a:gd name="T23" fmla="*/ 536 h 731"/>
                    <a:gd name="T24" fmla="*/ 988 w 1071"/>
                    <a:gd name="T25" fmla="*/ 491 h 731"/>
                    <a:gd name="T26" fmla="*/ 1018 w 1071"/>
                    <a:gd name="T27" fmla="*/ 439 h 731"/>
                    <a:gd name="T28" fmla="*/ 1043 w 1071"/>
                    <a:gd name="T29" fmla="*/ 383 h 731"/>
                    <a:gd name="T30" fmla="*/ 1061 w 1071"/>
                    <a:gd name="T31" fmla="*/ 322 h 731"/>
                    <a:gd name="T32" fmla="*/ 1071 w 1071"/>
                    <a:gd name="T33" fmla="*/ 255 h 731"/>
                    <a:gd name="T34" fmla="*/ 1070 w 1071"/>
                    <a:gd name="T35" fmla="*/ 185 h 731"/>
                    <a:gd name="T36" fmla="*/ 1057 w 1071"/>
                    <a:gd name="T37" fmla="*/ 108 h 731"/>
                    <a:gd name="T38" fmla="*/ 1055 w 1071"/>
                    <a:gd name="T39" fmla="*/ 104 h 731"/>
                    <a:gd name="T40" fmla="*/ 1049 w 1071"/>
                    <a:gd name="T41" fmla="*/ 92 h 731"/>
                    <a:gd name="T42" fmla="*/ 1037 w 1071"/>
                    <a:gd name="T43" fmla="*/ 76 h 731"/>
                    <a:gd name="T44" fmla="*/ 1022 w 1071"/>
                    <a:gd name="T45" fmla="*/ 57 h 731"/>
                    <a:gd name="T46" fmla="*/ 1002 w 1071"/>
                    <a:gd name="T47" fmla="*/ 37 h 731"/>
                    <a:gd name="T48" fmla="*/ 979 w 1071"/>
                    <a:gd name="T49" fmla="*/ 20 h 731"/>
                    <a:gd name="T50" fmla="*/ 951 w 1071"/>
                    <a:gd name="T51" fmla="*/ 7 h 731"/>
                    <a:gd name="T52" fmla="*/ 919 w 1071"/>
                    <a:gd name="T53" fmla="*/ 0 h 731"/>
                    <a:gd name="T54" fmla="*/ 924 w 1071"/>
                    <a:gd name="T55" fmla="*/ 12 h 731"/>
                    <a:gd name="T56" fmla="*/ 934 w 1071"/>
                    <a:gd name="T57" fmla="*/ 44 h 731"/>
                    <a:gd name="T58" fmla="*/ 947 w 1071"/>
                    <a:gd name="T59" fmla="*/ 94 h 731"/>
                    <a:gd name="T60" fmla="*/ 958 w 1071"/>
                    <a:gd name="T61" fmla="*/ 159 h 731"/>
                    <a:gd name="T62" fmla="*/ 961 w 1071"/>
                    <a:gd name="T63" fmla="*/ 238 h 731"/>
                    <a:gd name="T64" fmla="*/ 953 w 1071"/>
                    <a:gd name="T65" fmla="*/ 324 h 731"/>
                    <a:gd name="T66" fmla="*/ 928 w 1071"/>
                    <a:gd name="T67" fmla="*/ 418 h 731"/>
                    <a:gd name="T68" fmla="*/ 884 w 1071"/>
                    <a:gd name="T69" fmla="*/ 516 h 731"/>
                    <a:gd name="T70" fmla="*/ 883 w 1071"/>
                    <a:gd name="T71" fmla="*/ 518 h 731"/>
                    <a:gd name="T72" fmla="*/ 879 w 1071"/>
                    <a:gd name="T73" fmla="*/ 521 h 731"/>
                    <a:gd name="T74" fmla="*/ 872 w 1071"/>
                    <a:gd name="T75" fmla="*/ 526 h 731"/>
                    <a:gd name="T76" fmla="*/ 862 w 1071"/>
                    <a:gd name="T77" fmla="*/ 534 h 731"/>
                    <a:gd name="T78" fmla="*/ 851 w 1071"/>
                    <a:gd name="T79" fmla="*/ 541 h 731"/>
                    <a:gd name="T80" fmla="*/ 837 w 1071"/>
                    <a:gd name="T81" fmla="*/ 550 h 731"/>
                    <a:gd name="T82" fmla="*/ 819 w 1071"/>
                    <a:gd name="T83" fmla="*/ 559 h 731"/>
                    <a:gd name="T84" fmla="*/ 800 w 1071"/>
                    <a:gd name="T85" fmla="*/ 567 h 731"/>
                    <a:gd name="T86" fmla="*/ 778 w 1071"/>
                    <a:gd name="T87" fmla="*/ 575 h 731"/>
                    <a:gd name="T88" fmla="*/ 754 w 1071"/>
                    <a:gd name="T89" fmla="*/ 582 h 731"/>
                    <a:gd name="T90" fmla="*/ 727 w 1071"/>
                    <a:gd name="T91" fmla="*/ 588 h 731"/>
                    <a:gd name="T92" fmla="*/ 697 w 1071"/>
                    <a:gd name="T93" fmla="*/ 592 h 731"/>
                    <a:gd name="T94" fmla="*/ 666 w 1071"/>
                    <a:gd name="T95" fmla="*/ 593 h 731"/>
                    <a:gd name="T96" fmla="*/ 631 w 1071"/>
                    <a:gd name="T97" fmla="*/ 592 h 731"/>
                    <a:gd name="T98" fmla="*/ 593 w 1071"/>
                    <a:gd name="T99" fmla="*/ 589 h 731"/>
                    <a:gd name="T100" fmla="*/ 555 w 1071"/>
                    <a:gd name="T101" fmla="*/ 581 h 731"/>
                    <a:gd name="T102" fmla="*/ 555 w 1071"/>
                    <a:gd name="T103" fmla="*/ 677 h 731"/>
                    <a:gd name="T104" fmla="*/ 24 w 1071"/>
                    <a:gd name="T105" fmla="*/ 623 h 731"/>
                    <a:gd name="T106" fmla="*/ 6 w 1071"/>
                    <a:gd name="T107" fmla="*/ 552 h 731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w 1071"/>
                    <a:gd name="T163" fmla="*/ 0 h 731"/>
                    <a:gd name="T164" fmla="*/ 1071 w 1071"/>
                    <a:gd name="T165" fmla="*/ 731 h 731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T162" t="T163" r="T164" b="T165"/>
                  <a:pathLst>
                    <a:path w="1071" h="731">
                      <a:moveTo>
                        <a:pt x="6" y="552"/>
                      </a:moveTo>
                      <a:lnTo>
                        <a:pt x="0" y="642"/>
                      </a:lnTo>
                      <a:lnTo>
                        <a:pt x="698" y="731"/>
                      </a:lnTo>
                      <a:lnTo>
                        <a:pt x="703" y="729"/>
                      </a:lnTo>
                      <a:lnTo>
                        <a:pt x="717" y="722"/>
                      </a:lnTo>
                      <a:lnTo>
                        <a:pt x="740" y="710"/>
                      </a:lnTo>
                      <a:lnTo>
                        <a:pt x="768" y="694"/>
                      </a:lnTo>
                      <a:lnTo>
                        <a:pt x="801" y="672"/>
                      </a:lnTo>
                      <a:lnTo>
                        <a:pt x="838" y="645"/>
                      </a:lnTo>
                      <a:lnTo>
                        <a:pt x="876" y="614"/>
                      </a:lnTo>
                      <a:lnTo>
                        <a:pt x="915" y="577"/>
                      </a:lnTo>
                      <a:lnTo>
                        <a:pt x="953" y="536"/>
                      </a:lnTo>
                      <a:lnTo>
                        <a:pt x="988" y="491"/>
                      </a:lnTo>
                      <a:lnTo>
                        <a:pt x="1018" y="439"/>
                      </a:lnTo>
                      <a:lnTo>
                        <a:pt x="1043" y="383"/>
                      </a:lnTo>
                      <a:lnTo>
                        <a:pt x="1061" y="322"/>
                      </a:lnTo>
                      <a:lnTo>
                        <a:pt x="1071" y="255"/>
                      </a:lnTo>
                      <a:lnTo>
                        <a:pt x="1070" y="185"/>
                      </a:lnTo>
                      <a:lnTo>
                        <a:pt x="1057" y="108"/>
                      </a:lnTo>
                      <a:lnTo>
                        <a:pt x="1055" y="104"/>
                      </a:lnTo>
                      <a:lnTo>
                        <a:pt x="1049" y="92"/>
                      </a:lnTo>
                      <a:lnTo>
                        <a:pt x="1037" y="76"/>
                      </a:lnTo>
                      <a:lnTo>
                        <a:pt x="1022" y="57"/>
                      </a:lnTo>
                      <a:lnTo>
                        <a:pt x="1002" y="37"/>
                      </a:lnTo>
                      <a:lnTo>
                        <a:pt x="979" y="20"/>
                      </a:lnTo>
                      <a:lnTo>
                        <a:pt x="951" y="7"/>
                      </a:lnTo>
                      <a:lnTo>
                        <a:pt x="919" y="0"/>
                      </a:lnTo>
                      <a:lnTo>
                        <a:pt x="924" y="12"/>
                      </a:lnTo>
                      <a:lnTo>
                        <a:pt x="934" y="44"/>
                      </a:lnTo>
                      <a:lnTo>
                        <a:pt x="947" y="94"/>
                      </a:lnTo>
                      <a:lnTo>
                        <a:pt x="958" y="159"/>
                      </a:lnTo>
                      <a:lnTo>
                        <a:pt x="961" y="238"/>
                      </a:lnTo>
                      <a:lnTo>
                        <a:pt x="953" y="324"/>
                      </a:lnTo>
                      <a:lnTo>
                        <a:pt x="928" y="418"/>
                      </a:lnTo>
                      <a:lnTo>
                        <a:pt x="884" y="516"/>
                      </a:lnTo>
                      <a:lnTo>
                        <a:pt x="883" y="518"/>
                      </a:lnTo>
                      <a:lnTo>
                        <a:pt x="879" y="521"/>
                      </a:lnTo>
                      <a:lnTo>
                        <a:pt x="872" y="526"/>
                      </a:lnTo>
                      <a:lnTo>
                        <a:pt x="862" y="534"/>
                      </a:lnTo>
                      <a:lnTo>
                        <a:pt x="851" y="541"/>
                      </a:lnTo>
                      <a:lnTo>
                        <a:pt x="837" y="550"/>
                      </a:lnTo>
                      <a:lnTo>
                        <a:pt x="819" y="559"/>
                      </a:lnTo>
                      <a:lnTo>
                        <a:pt x="800" y="567"/>
                      </a:lnTo>
                      <a:lnTo>
                        <a:pt x="778" y="575"/>
                      </a:lnTo>
                      <a:lnTo>
                        <a:pt x="754" y="582"/>
                      </a:lnTo>
                      <a:lnTo>
                        <a:pt x="727" y="588"/>
                      </a:lnTo>
                      <a:lnTo>
                        <a:pt x="697" y="592"/>
                      </a:lnTo>
                      <a:lnTo>
                        <a:pt x="666" y="593"/>
                      </a:lnTo>
                      <a:lnTo>
                        <a:pt x="631" y="592"/>
                      </a:lnTo>
                      <a:lnTo>
                        <a:pt x="593" y="589"/>
                      </a:lnTo>
                      <a:lnTo>
                        <a:pt x="555" y="581"/>
                      </a:lnTo>
                      <a:lnTo>
                        <a:pt x="555" y="677"/>
                      </a:lnTo>
                      <a:lnTo>
                        <a:pt x="24" y="623"/>
                      </a:lnTo>
                      <a:lnTo>
                        <a:pt x="6" y="55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" name="Freeform 29"/>
                <p:cNvSpPr>
                  <a:spLocks/>
                </p:cNvSpPr>
                <p:nvPr/>
              </p:nvSpPr>
              <p:spPr bwMode="auto">
                <a:xfrm>
                  <a:off x="6486" y="14516"/>
                  <a:ext cx="787" cy="253"/>
                </a:xfrm>
                <a:custGeom>
                  <a:avLst/>
                  <a:gdLst>
                    <a:gd name="T0" fmla="*/ 787 w 787"/>
                    <a:gd name="T1" fmla="*/ 91 h 253"/>
                    <a:gd name="T2" fmla="*/ 12 w 787"/>
                    <a:gd name="T3" fmla="*/ 0 h 253"/>
                    <a:gd name="T4" fmla="*/ 0 w 787"/>
                    <a:gd name="T5" fmla="*/ 91 h 253"/>
                    <a:gd name="T6" fmla="*/ 764 w 787"/>
                    <a:gd name="T7" fmla="*/ 253 h 253"/>
                    <a:gd name="T8" fmla="*/ 787 w 787"/>
                    <a:gd name="T9" fmla="*/ 91 h 25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7"/>
                    <a:gd name="T16" fmla="*/ 0 h 253"/>
                    <a:gd name="T17" fmla="*/ 787 w 787"/>
                    <a:gd name="T18" fmla="*/ 253 h 25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7" h="253">
                      <a:moveTo>
                        <a:pt x="787" y="91"/>
                      </a:moveTo>
                      <a:lnTo>
                        <a:pt x="12" y="0"/>
                      </a:lnTo>
                      <a:lnTo>
                        <a:pt x="0" y="91"/>
                      </a:lnTo>
                      <a:lnTo>
                        <a:pt x="764" y="253"/>
                      </a:lnTo>
                      <a:lnTo>
                        <a:pt x="787" y="9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3" name="Freeform 30"/>
                <p:cNvSpPr>
                  <a:spLocks/>
                </p:cNvSpPr>
                <p:nvPr/>
              </p:nvSpPr>
              <p:spPr bwMode="auto">
                <a:xfrm>
                  <a:off x="6879" y="14597"/>
                  <a:ext cx="336" cy="115"/>
                </a:xfrm>
                <a:custGeom>
                  <a:avLst/>
                  <a:gdLst>
                    <a:gd name="T0" fmla="*/ 336 w 336"/>
                    <a:gd name="T1" fmla="*/ 50 h 115"/>
                    <a:gd name="T2" fmla="*/ 4 w 336"/>
                    <a:gd name="T3" fmla="*/ 0 h 115"/>
                    <a:gd name="T4" fmla="*/ 0 w 336"/>
                    <a:gd name="T5" fmla="*/ 48 h 115"/>
                    <a:gd name="T6" fmla="*/ 327 w 336"/>
                    <a:gd name="T7" fmla="*/ 115 h 115"/>
                    <a:gd name="T8" fmla="*/ 336 w 336"/>
                    <a:gd name="T9" fmla="*/ 50 h 1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36"/>
                    <a:gd name="T16" fmla="*/ 0 h 115"/>
                    <a:gd name="T17" fmla="*/ 336 w 336"/>
                    <a:gd name="T18" fmla="*/ 115 h 11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36" h="115">
                      <a:moveTo>
                        <a:pt x="336" y="50"/>
                      </a:moveTo>
                      <a:lnTo>
                        <a:pt x="4" y="0"/>
                      </a:lnTo>
                      <a:lnTo>
                        <a:pt x="0" y="48"/>
                      </a:lnTo>
                      <a:lnTo>
                        <a:pt x="327" y="115"/>
                      </a:lnTo>
                      <a:lnTo>
                        <a:pt x="336" y="5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4" name="Freeform 31"/>
                <p:cNvSpPr>
                  <a:spLocks/>
                </p:cNvSpPr>
                <p:nvPr/>
              </p:nvSpPr>
              <p:spPr bwMode="auto">
                <a:xfrm>
                  <a:off x="6536" y="14540"/>
                  <a:ext cx="225" cy="85"/>
                </a:xfrm>
                <a:custGeom>
                  <a:avLst/>
                  <a:gdLst>
                    <a:gd name="T0" fmla="*/ 225 w 225"/>
                    <a:gd name="T1" fmla="*/ 39 h 85"/>
                    <a:gd name="T2" fmla="*/ 0 w 225"/>
                    <a:gd name="T3" fmla="*/ 0 h 85"/>
                    <a:gd name="T4" fmla="*/ 3 w 225"/>
                    <a:gd name="T5" fmla="*/ 41 h 85"/>
                    <a:gd name="T6" fmla="*/ 218 w 225"/>
                    <a:gd name="T7" fmla="*/ 85 h 85"/>
                    <a:gd name="T8" fmla="*/ 225 w 225"/>
                    <a:gd name="T9" fmla="*/ 39 h 8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5"/>
                    <a:gd name="T16" fmla="*/ 0 h 85"/>
                    <a:gd name="T17" fmla="*/ 225 w 225"/>
                    <a:gd name="T18" fmla="*/ 85 h 8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5" h="85">
                      <a:moveTo>
                        <a:pt x="225" y="39"/>
                      </a:moveTo>
                      <a:lnTo>
                        <a:pt x="0" y="0"/>
                      </a:lnTo>
                      <a:lnTo>
                        <a:pt x="3" y="41"/>
                      </a:lnTo>
                      <a:lnTo>
                        <a:pt x="218" y="85"/>
                      </a:lnTo>
                      <a:lnTo>
                        <a:pt x="225" y="39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" name="Freeform 32"/>
                <p:cNvSpPr>
                  <a:spLocks/>
                </p:cNvSpPr>
                <p:nvPr/>
              </p:nvSpPr>
              <p:spPr bwMode="auto">
                <a:xfrm>
                  <a:off x="5972" y="14624"/>
                  <a:ext cx="1325" cy="439"/>
                </a:xfrm>
                <a:custGeom>
                  <a:avLst/>
                  <a:gdLst>
                    <a:gd name="T0" fmla="*/ 0 w 1325"/>
                    <a:gd name="T1" fmla="*/ 132 h 439"/>
                    <a:gd name="T2" fmla="*/ 3 w 1325"/>
                    <a:gd name="T3" fmla="*/ 132 h 439"/>
                    <a:gd name="T4" fmla="*/ 10 w 1325"/>
                    <a:gd name="T5" fmla="*/ 130 h 439"/>
                    <a:gd name="T6" fmla="*/ 24 w 1325"/>
                    <a:gd name="T7" fmla="*/ 128 h 439"/>
                    <a:gd name="T8" fmla="*/ 42 w 1325"/>
                    <a:gd name="T9" fmla="*/ 125 h 439"/>
                    <a:gd name="T10" fmla="*/ 62 w 1325"/>
                    <a:gd name="T11" fmla="*/ 121 h 439"/>
                    <a:gd name="T12" fmla="*/ 86 w 1325"/>
                    <a:gd name="T13" fmla="*/ 116 h 439"/>
                    <a:gd name="T14" fmla="*/ 113 w 1325"/>
                    <a:gd name="T15" fmla="*/ 109 h 439"/>
                    <a:gd name="T16" fmla="*/ 141 w 1325"/>
                    <a:gd name="T17" fmla="*/ 102 h 439"/>
                    <a:gd name="T18" fmla="*/ 170 w 1325"/>
                    <a:gd name="T19" fmla="*/ 94 h 439"/>
                    <a:gd name="T20" fmla="*/ 199 w 1325"/>
                    <a:gd name="T21" fmla="*/ 85 h 439"/>
                    <a:gd name="T22" fmla="*/ 228 w 1325"/>
                    <a:gd name="T23" fmla="*/ 74 h 439"/>
                    <a:gd name="T24" fmla="*/ 257 w 1325"/>
                    <a:gd name="T25" fmla="*/ 62 h 439"/>
                    <a:gd name="T26" fmla="*/ 285 w 1325"/>
                    <a:gd name="T27" fmla="*/ 48 h 439"/>
                    <a:gd name="T28" fmla="*/ 309 w 1325"/>
                    <a:gd name="T29" fmla="*/ 34 h 439"/>
                    <a:gd name="T30" fmla="*/ 333 w 1325"/>
                    <a:gd name="T31" fmla="*/ 18 h 439"/>
                    <a:gd name="T32" fmla="*/ 352 w 1325"/>
                    <a:gd name="T33" fmla="*/ 0 h 439"/>
                    <a:gd name="T34" fmla="*/ 1325 w 1325"/>
                    <a:gd name="T35" fmla="*/ 223 h 439"/>
                    <a:gd name="T36" fmla="*/ 1323 w 1325"/>
                    <a:gd name="T37" fmla="*/ 225 h 439"/>
                    <a:gd name="T38" fmla="*/ 1318 w 1325"/>
                    <a:gd name="T39" fmla="*/ 230 h 439"/>
                    <a:gd name="T40" fmla="*/ 1309 w 1325"/>
                    <a:gd name="T41" fmla="*/ 239 h 439"/>
                    <a:gd name="T42" fmla="*/ 1297 w 1325"/>
                    <a:gd name="T43" fmla="*/ 250 h 439"/>
                    <a:gd name="T44" fmla="*/ 1282 w 1325"/>
                    <a:gd name="T45" fmla="*/ 263 h 439"/>
                    <a:gd name="T46" fmla="*/ 1265 w 1325"/>
                    <a:gd name="T47" fmla="*/ 278 h 439"/>
                    <a:gd name="T48" fmla="*/ 1247 w 1325"/>
                    <a:gd name="T49" fmla="*/ 295 h 439"/>
                    <a:gd name="T50" fmla="*/ 1225 w 1325"/>
                    <a:gd name="T51" fmla="*/ 312 h 439"/>
                    <a:gd name="T52" fmla="*/ 1202 w 1325"/>
                    <a:gd name="T53" fmla="*/ 331 h 439"/>
                    <a:gd name="T54" fmla="*/ 1179 w 1325"/>
                    <a:gd name="T55" fmla="*/ 349 h 439"/>
                    <a:gd name="T56" fmla="*/ 1154 w 1325"/>
                    <a:gd name="T57" fmla="*/ 367 h 439"/>
                    <a:gd name="T58" fmla="*/ 1128 w 1325"/>
                    <a:gd name="T59" fmla="*/ 385 h 439"/>
                    <a:gd name="T60" fmla="*/ 1102 w 1325"/>
                    <a:gd name="T61" fmla="*/ 401 h 439"/>
                    <a:gd name="T62" fmla="*/ 1077 w 1325"/>
                    <a:gd name="T63" fmla="*/ 415 h 439"/>
                    <a:gd name="T64" fmla="*/ 1051 w 1325"/>
                    <a:gd name="T65" fmla="*/ 428 h 439"/>
                    <a:gd name="T66" fmla="*/ 1026 w 1325"/>
                    <a:gd name="T67" fmla="*/ 439 h 439"/>
                    <a:gd name="T68" fmla="*/ 0 w 1325"/>
                    <a:gd name="T69" fmla="*/ 132 h 439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1325"/>
                    <a:gd name="T106" fmla="*/ 0 h 439"/>
                    <a:gd name="T107" fmla="*/ 1325 w 1325"/>
                    <a:gd name="T108" fmla="*/ 439 h 439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1325" h="439">
                      <a:moveTo>
                        <a:pt x="0" y="132"/>
                      </a:moveTo>
                      <a:lnTo>
                        <a:pt x="3" y="132"/>
                      </a:lnTo>
                      <a:lnTo>
                        <a:pt x="10" y="130"/>
                      </a:lnTo>
                      <a:lnTo>
                        <a:pt x="24" y="128"/>
                      </a:lnTo>
                      <a:lnTo>
                        <a:pt x="42" y="125"/>
                      </a:lnTo>
                      <a:lnTo>
                        <a:pt x="62" y="121"/>
                      </a:lnTo>
                      <a:lnTo>
                        <a:pt x="86" y="116"/>
                      </a:lnTo>
                      <a:lnTo>
                        <a:pt x="113" y="109"/>
                      </a:lnTo>
                      <a:lnTo>
                        <a:pt x="141" y="102"/>
                      </a:lnTo>
                      <a:lnTo>
                        <a:pt x="170" y="94"/>
                      </a:lnTo>
                      <a:lnTo>
                        <a:pt x="199" y="85"/>
                      </a:lnTo>
                      <a:lnTo>
                        <a:pt x="228" y="74"/>
                      </a:lnTo>
                      <a:lnTo>
                        <a:pt x="257" y="62"/>
                      </a:lnTo>
                      <a:lnTo>
                        <a:pt x="285" y="48"/>
                      </a:lnTo>
                      <a:lnTo>
                        <a:pt x="309" y="34"/>
                      </a:lnTo>
                      <a:lnTo>
                        <a:pt x="333" y="18"/>
                      </a:lnTo>
                      <a:lnTo>
                        <a:pt x="352" y="0"/>
                      </a:lnTo>
                      <a:lnTo>
                        <a:pt x="1325" y="223"/>
                      </a:lnTo>
                      <a:lnTo>
                        <a:pt x="1323" y="225"/>
                      </a:lnTo>
                      <a:lnTo>
                        <a:pt x="1318" y="230"/>
                      </a:lnTo>
                      <a:lnTo>
                        <a:pt x="1309" y="239"/>
                      </a:lnTo>
                      <a:lnTo>
                        <a:pt x="1297" y="250"/>
                      </a:lnTo>
                      <a:lnTo>
                        <a:pt x="1282" y="263"/>
                      </a:lnTo>
                      <a:lnTo>
                        <a:pt x="1265" y="278"/>
                      </a:lnTo>
                      <a:lnTo>
                        <a:pt x="1247" y="295"/>
                      </a:lnTo>
                      <a:lnTo>
                        <a:pt x="1225" y="312"/>
                      </a:lnTo>
                      <a:lnTo>
                        <a:pt x="1202" y="331"/>
                      </a:lnTo>
                      <a:lnTo>
                        <a:pt x="1179" y="349"/>
                      </a:lnTo>
                      <a:lnTo>
                        <a:pt x="1154" y="367"/>
                      </a:lnTo>
                      <a:lnTo>
                        <a:pt x="1128" y="385"/>
                      </a:lnTo>
                      <a:lnTo>
                        <a:pt x="1102" y="401"/>
                      </a:lnTo>
                      <a:lnTo>
                        <a:pt x="1077" y="415"/>
                      </a:lnTo>
                      <a:lnTo>
                        <a:pt x="1051" y="428"/>
                      </a:lnTo>
                      <a:lnTo>
                        <a:pt x="1026" y="439"/>
                      </a:lnTo>
                      <a:lnTo>
                        <a:pt x="0" y="13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6" name="Freeform 33"/>
                <p:cNvSpPr>
                  <a:spLocks/>
                </p:cNvSpPr>
                <p:nvPr/>
              </p:nvSpPr>
              <p:spPr bwMode="auto">
                <a:xfrm>
                  <a:off x="7292" y="14577"/>
                  <a:ext cx="472" cy="209"/>
                </a:xfrm>
                <a:custGeom>
                  <a:avLst/>
                  <a:gdLst>
                    <a:gd name="T0" fmla="*/ 47 w 472"/>
                    <a:gd name="T1" fmla="*/ 209 h 209"/>
                    <a:gd name="T2" fmla="*/ 472 w 472"/>
                    <a:gd name="T3" fmla="*/ 84 h 209"/>
                    <a:gd name="T4" fmla="*/ 215 w 472"/>
                    <a:gd name="T5" fmla="*/ 0 h 209"/>
                    <a:gd name="T6" fmla="*/ 5 w 472"/>
                    <a:gd name="T7" fmla="*/ 24 h 209"/>
                    <a:gd name="T8" fmla="*/ 0 w 472"/>
                    <a:gd name="T9" fmla="*/ 197 h 209"/>
                    <a:gd name="T10" fmla="*/ 47 w 472"/>
                    <a:gd name="T11" fmla="*/ 209 h 20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72"/>
                    <a:gd name="T19" fmla="*/ 0 h 209"/>
                    <a:gd name="T20" fmla="*/ 472 w 472"/>
                    <a:gd name="T21" fmla="*/ 209 h 20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72" h="209">
                      <a:moveTo>
                        <a:pt x="47" y="209"/>
                      </a:moveTo>
                      <a:lnTo>
                        <a:pt x="472" y="84"/>
                      </a:lnTo>
                      <a:lnTo>
                        <a:pt x="215" y="0"/>
                      </a:lnTo>
                      <a:lnTo>
                        <a:pt x="5" y="24"/>
                      </a:lnTo>
                      <a:lnTo>
                        <a:pt x="0" y="197"/>
                      </a:lnTo>
                      <a:lnTo>
                        <a:pt x="47" y="209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" name="Freeform 34"/>
                <p:cNvSpPr>
                  <a:spLocks/>
                </p:cNvSpPr>
                <p:nvPr/>
              </p:nvSpPr>
              <p:spPr bwMode="auto">
                <a:xfrm>
                  <a:off x="6073" y="13679"/>
                  <a:ext cx="251" cy="999"/>
                </a:xfrm>
                <a:custGeom>
                  <a:avLst/>
                  <a:gdLst>
                    <a:gd name="T0" fmla="*/ 251 w 251"/>
                    <a:gd name="T1" fmla="*/ 23 h 999"/>
                    <a:gd name="T2" fmla="*/ 250 w 251"/>
                    <a:gd name="T3" fmla="*/ 22 h 999"/>
                    <a:gd name="T4" fmla="*/ 246 w 251"/>
                    <a:gd name="T5" fmla="*/ 20 h 999"/>
                    <a:gd name="T6" fmla="*/ 239 w 251"/>
                    <a:gd name="T7" fmla="*/ 18 h 999"/>
                    <a:gd name="T8" fmla="*/ 230 w 251"/>
                    <a:gd name="T9" fmla="*/ 15 h 999"/>
                    <a:gd name="T10" fmla="*/ 218 w 251"/>
                    <a:gd name="T11" fmla="*/ 11 h 999"/>
                    <a:gd name="T12" fmla="*/ 205 w 251"/>
                    <a:gd name="T13" fmla="*/ 7 h 999"/>
                    <a:gd name="T14" fmla="*/ 190 w 251"/>
                    <a:gd name="T15" fmla="*/ 4 h 999"/>
                    <a:gd name="T16" fmla="*/ 173 w 251"/>
                    <a:gd name="T17" fmla="*/ 1 h 999"/>
                    <a:gd name="T18" fmla="*/ 155 w 251"/>
                    <a:gd name="T19" fmla="*/ 0 h 999"/>
                    <a:gd name="T20" fmla="*/ 134 w 251"/>
                    <a:gd name="T21" fmla="*/ 0 h 999"/>
                    <a:gd name="T22" fmla="*/ 114 w 251"/>
                    <a:gd name="T23" fmla="*/ 2 h 999"/>
                    <a:gd name="T24" fmla="*/ 92 w 251"/>
                    <a:gd name="T25" fmla="*/ 5 h 999"/>
                    <a:gd name="T26" fmla="*/ 70 w 251"/>
                    <a:gd name="T27" fmla="*/ 12 h 999"/>
                    <a:gd name="T28" fmla="*/ 47 w 251"/>
                    <a:gd name="T29" fmla="*/ 20 h 999"/>
                    <a:gd name="T30" fmla="*/ 23 w 251"/>
                    <a:gd name="T31" fmla="*/ 32 h 999"/>
                    <a:gd name="T32" fmla="*/ 0 w 251"/>
                    <a:gd name="T33" fmla="*/ 47 h 999"/>
                    <a:gd name="T34" fmla="*/ 0 w 251"/>
                    <a:gd name="T35" fmla="*/ 999 h 999"/>
                    <a:gd name="T36" fmla="*/ 1 w 251"/>
                    <a:gd name="T37" fmla="*/ 999 h 999"/>
                    <a:gd name="T38" fmla="*/ 6 w 251"/>
                    <a:gd name="T39" fmla="*/ 999 h 999"/>
                    <a:gd name="T40" fmla="*/ 14 w 251"/>
                    <a:gd name="T41" fmla="*/ 998 h 999"/>
                    <a:gd name="T42" fmla="*/ 23 w 251"/>
                    <a:gd name="T43" fmla="*/ 997 h 999"/>
                    <a:gd name="T44" fmla="*/ 35 w 251"/>
                    <a:gd name="T45" fmla="*/ 995 h 999"/>
                    <a:gd name="T46" fmla="*/ 49 w 251"/>
                    <a:gd name="T47" fmla="*/ 993 h 999"/>
                    <a:gd name="T48" fmla="*/ 65 w 251"/>
                    <a:gd name="T49" fmla="*/ 990 h 999"/>
                    <a:gd name="T50" fmla="*/ 83 w 251"/>
                    <a:gd name="T51" fmla="*/ 985 h 999"/>
                    <a:gd name="T52" fmla="*/ 102 w 251"/>
                    <a:gd name="T53" fmla="*/ 980 h 999"/>
                    <a:gd name="T54" fmla="*/ 121 w 251"/>
                    <a:gd name="T55" fmla="*/ 973 h 999"/>
                    <a:gd name="T56" fmla="*/ 143 w 251"/>
                    <a:gd name="T57" fmla="*/ 966 h 999"/>
                    <a:gd name="T58" fmla="*/ 164 w 251"/>
                    <a:gd name="T59" fmla="*/ 956 h 999"/>
                    <a:gd name="T60" fmla="*/ 186 w 251"/>
                    <a:gd name="T61" fmla="*/ 945 h 999"/>
                    <a:gd name="T62" fmla="*/ 208 w 251"/>
                    <a:gd name="T63" fmla="*/ 934 h 999"/>
                    <a:gd name="T64" fmla="*/ 230 w 251"/>
                    <a:gd name="T65" fmla="*/ 919 h 999"/>
                    <a:gd name="T66" fmla="*/ 251 w 251"/>
                    <a:gd name="T67" fmla="*/ 903 h 999"/>
                    <a:gd name="T68" fmla="*/ 251 w 251"/>
                    <a:gd name="T69" fmla="*/ 23 h 999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251"/>
                    <a:gd name="T106" fmla="*/ 0 h 999"/>
                    <a:gd name="T107" fmla="*/ 251 w 251"/>
                    <a:gd name="T108" fmla="*/ 999 h 999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251" h="999">
                      <a:moveTo>
                        <a:pt x="251" y="23"/>
                      </a:moveTo>
                      <a:lnTo>
                        <a:pt x="250" y="22"/>
                      </a:lnTo>
                      <a:lnTo>
                        <a:pt x="246" y="20"/>
                      </a:lnTo>
                      <a:lnTo>
                        <a:pt x="239" y="18"/>
                      </a:lnTo>
                      <a:lnTo>
                        <a:pt x="230" y="15"/>
                      </a:lnTo>
                      <a:lnTo>
                        <a:pt x="218" y="11"/>
                      </a:lnTo>
                      <a:lnTo>
                        <a:pt x="205" y="7"/>
                      </a:lnTo>
                      <a:lnTo>
                        <a:pt x="190" y="4"/>
                      </a:lnTo>
                      <a:lnTo>
                        <a:pt x="173" y="1"/>
                      </a:lnTo>
                      <a:lnTo>
                        <a:pt x="155" y="0"/>
                      </a:lnTo>
                      <a:lnTo>
                        <a:pt x="134" y="0"/>
                      </a:lnTo>
                      <a:lnTo>
                        <a:pt x="114" y="2"/>
                      </a:lnTo>
                      <a:lnTo>
                        <a:pt x="92" y="5"/>
                      </a:lnTo>
                      <a:lnTo>
                        <a:pt x="70" y="12"/>
                      </a:lnTo>
                      <a:lnTo>
                        <a:pt x="47" y="20"/>
                      </a:lnTo>
                      <a:lnTo>
                        <a:pt x="23" y="32"/>
                      </a:lnTo>
                      <a:lnTo>
                        <a:pt x="0" y="47"/>
                      </a:lnTo>
                      <a:lnTo>
                        <a:pt x="0" y="999"/>
                      </a:lnTo>
                      <a:lnTo>
                        <a:pt x="1" y="999"/>
                      </a:lnTo>
                      <a:lnTo>
                        <a:pt x="6" y="999"/>
                      </a:lnTo>
                      <a:lnTo>
                        <a:pt x="14" y="998"/>
                      </a:lnTo>
                      <a:lnTo>
                        <a:pt x="23" y="997"/>
                      </a:lnTo>
                      <a:lnTo>
                        <a:pt x="35" y="995"/>
                      </a:lnTo>
                      <a:lnTo>
                        <a:pt x="49" y="993"/>
                      </a:lnTo>
                      <a:lnTo>
                        <a:pt x="65" y="990"/>
                      </a:lnTo>
                      <a:lnTo>
                        <a:pt x="83" y="985"/>
                      </a:lnTo>
                      <a:lnTo>
                        <a:pt x="102" y="980"/>
                      </a:lnTo>
                      <a:lnTo>
                        <a:pt x="121" y="973"/>
                      </a:lnTo>
                      <a:lnTo>
                        <a:pt x="143" y="966"/>
                      </a:lnTo>
                      <a:lnTo>
                        <a:pt x="164" y="956"/>
                      </a:lnTo>
                      <a:lnTo>
                        <a:pt x="186" y="945"/>
                      </a:lnTo>
                      <a:lnTo>
                        <a:pt x="208" y="934"/>
                      </a:lnTo>
                      <a:lnTo>
                        <a:pt x="230" y="919"/>
                      </a:lnTo>
                      <a:lnTo>
                        <a:pt x="251" y="903"/>
                      </a:lnTo>
                      <a:lnTo>
                        <a:pt x="251" y="23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" name="Freeform 35"/>
                <p:cNvSpPr>
                  <a:spLocks/>
                </p:cNvSpPr>
                <p:nvPr/>
              </p:nvSpPr>
              <p:spPr bwMode="auto">
                <a:xfrm>
                  <a:off x="6080" y="13687"/>
                  <a:ext cx="215" cy="843"/>
                </a:xfrm>
                <a:custGeom>
                  <a:avLst/>
                  <a:gdLst>
                    <a:gd name="T0" fmla="*/ 215 w 215"/>
                    <a:gd name="T1" fmla="*/ 20 h 843"/>
                    <a:gd name="T2" fmla="*/ 214 w 215"/>
                    <a:gd name="T3" fmla="*/ 19 h 843"/>
                    <a:gd name="T4" fmla="*/ 211 w 215"/>
                    <a:gd name="T5" fmla="*/ 18 h 843"/>
                    <a:gd name="T6" fmla="*/ 205 w 215"/>
                    <a:gd name="T7" fmla="*/ 15 h 843"/>
                    <a:gd name="T8" fmla="*/ 197 w 215"/>
                    <a:gd name="T9" fmla="*/ 12 h 843"/>
                    <a:gd name="T10" fmla="*/ 187 w 215"/>
                    <a:gd name="T11" fmla="*/ 9 h 843"/>
                    <a:gd name="T12" fmla="*/ 176 w 215"/>
                    <a:gd name="T13" fmla="*/ 6 h 843"/>
                    <a:gd name="T14" fmla="*/ 163 w 215"/>
                    <a:gd name="T15" fmla="*/ 4 h 843"/>
                    <a:gd name="T16" fmla="*/ 149 w 215"/>
                    <a:gd name="T17" fmla="*/ 1 h 843"/>
                    <a:gd name="T18" fmla="*/ 133 w 215"/>
                    <a:gd name="T19" fmla="*/ 0 h 843"/>
                    <a:gd name="T20" fmla="*/ 115 w 215"/>
                    <a:gd name="T21" fmla="*/ 0 h 843"/>
                    <a:gd name="T22" fmla="*/ 98 w 215"/>
                    <a:gd name="T23" fmla="*/ 1 h 843"/>
                    <a:gd name="T24" fmla="*/ 79 w 215"/>
                    <a:gd name="T25" fmla="*/ 5 h 843"/>
                    <a:gd name="T26" fmla="*/ 60 w 215"/>
                    <a:gd name="T27" fmla="*/ 10 h 843"/>
                    <a:gd name="T28" fmla="*/ 40 w 215"/>
                    <a:gd name="T29" fmla="*/ 18 h 843"/>
                    <a:gd name="T30" fmla="*/ 21 w 215"/>
                    <a:gd name="T31" fmla="*/ 27 h 843"/>
                    <a:gd name="T32" fmla="*/ 0 w 215"/>
                    <a:gd name="T33" fmla="*/ 40 h 843"/>
                    <a:gd name="T34" fmla="*/ 0 w 215"/>
                    <a:gd name="T35" fmla="*/ 843 h 843"/>
                    <a:gd name="T36" fmla="*/ 1 w 215"/>
                    <a:gd name="T37" fmla="*/ 843 h 843"/>
                    <a:gd name="T38" fmla="*/ 6 w 215"/>
                    <a:gd name="T39" fmla="*/ 843 h 843"/>
                    <a:gd name="T40" fmla="*/ 12 w 215"/>
                    <a:gd name="T41" fmla="*/ 842 h 843"/>
                    <a:gd name="T42" fmla="*/ 21 w 215"/>
                    <a:gd name="T43" fmla="*/ 841 h 843"/>
                    <a:gd name="T44" fmla="*/ 30 w 215"/>
                    <a:gd name="T45" fmla="*/ 840 h 843"/>
                    <a:gd name="T46" fmla="*/ 43 w 215"/>
                    <a:gd name="T47" fmla="*/ 838 h 843"/>
                    <a:gd name="T48" fmla="*/ 56 w 215"/>
                    <a:gd name="T49" fmla="*/ 835 h 843"/>
                    <a:gd name="T50" fmla="*/ 71 w 215"/>
                    <a:gd name="T51" fmla="*/ 831 h 843"/>
                    <a:gd name="T52" fmla="*/ 87 w 215"/>
                    <a:gd name="T53" fmla="*/ 826 h 843"/>
                    <a:gd name="T54" fmla="*/ 105 w 215"/>
                    <a:gd name="T55" fmla="*/ 821 h 843"/>
                    <a:gd name="T56" fmla="*/ 123 w 215"/>
                    <a:gd name="T57" fmla="*/ 814 h 843"/>
                    <a:gd name="T58" fmla="*/ 141 w 215"/>
                    <a:gd name="T59" fmla="*/ 806 h 843"/>
                    <a:gd name="T60" fmla="*/ 159 w 215"/>
                    <a:gd name="T61" fmla="*/ 797 h 843"/>
                    <a:gd name="T62" fmla="*/ 179 w 215"/>
                    <a:gd name="T63" fmla="*/ 786 h 843"/>
                    <a:gd name="T64" fmla="*/ 197 w 215"/>
                    <a:gd name="T65" fmla="*/ 774 h 843"/>
                    <a:gd name="T66" fmla="*/ 215 w 215"/>
                    <a:gd name="T67" fmla="*/ 760 h 843"/>
                    <a:gd name="T68" fmla="*/ 215 w 215"/>
                    <a:gd name="T69" fmla="*/ 20 h 84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215"/>
                    <a:gd name="T106" fmla="*/ 0 h 843"/>
                    <a:gd name="T107" fmla="*/ 215 w 215"/>
                    <a:gd name="T108" fmla="*/ 843 h 84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215" h="843">
                      <a:moveTo>
                        <a:pt x="215" y="20"/>
                      </a:moveTo>
                      <a:lnTo>
                        <a:pt x="214" y="19"/>
                      </a:lnTo>
                      <a:lnTo>
                        <a:pt x="211" y="18"/>
                      </a:lnTo>
                      <a:lnTo>
                        <a:pt x="205" y="15"/>
                      </a:lnTo>
                      <a:lnTo>
                        <a:pt x="197" y="12"/>
                      </a:lnTo>
                      <a:lnTo>
                        <a:pt x="187" y="9"/>
                      </a:lnTo>
                      <a:lnTo>
                        <a:pt x="176" y="6"/>
                      </a:lnTo>
                      <a:lnTo>
                        <a:pt x="163" y="4"/>
                      </a:lnTo>
                      <a:lnTo>
                        <a:pt x="149" y="1"/>
                      </a:lnTo>
                      <a:lnTo>
                        <a:pt x="133" y="0"/>
                      </a:lnTo>
                      <a:lnTo>
                        <a:pt x="115" y="0"/>
                      </a:lnTo>
                      <a:lnTo>
                        <a:pt x="98" y="1"/>
                      </a:lnTo>
                      <a:lnTo>
                        <a:pt x="79" y="5"/>
                      </a:lnTo>
                      <a:lnTo>
                        <a:pt x="60" y="10"/>
                      </a:lnTo>
                      <a:lnTo>
                        <a:pt x="40" y="18"/>
                      </a:lnTo>
                      <a:lnTo>
                        <a:pt x="21" y="27"/>
                      </a:lnTo>
                      <a:lnTo>
                        <a:pt x="0" y="40"/>
                      </a:lnTo>
                      <a:lnTo>
                        <a:pt x="0" y="843"/>
                      </a:lnTo>
                      <a:lnTo>
                        <a:pt x="1" y="843"/>
                      </a:lnTo>
                      <a:lnTo>
                        <a:pt x="6" y="843"/>
                      </a:lnTo>
                      <a:lnTo>
                        <a:pt x="12" y="842"/>
                      </a:lnTo>
                      <a:lnTo>
                        <a:pt x="21" y="841"/>
                      </a:lnTo>
                      <a:lnTo>
                        <a:pt x="30" y="840"/>
                      </a:lnTo>
                      <a:lnTo>
                        <a:pt x="43" y="838"/>
                      </a:lnTo>
                      <a:lnTo>
                        <a:pt x="56" y="835"/>
                      </a:lnTo>
                      <a:lnTo>
                        <a:pt x="71" y="831"/>
                      </a:lnTo>
                      <a:lnTo>
                        <a:pt x="87" y="826"/>
                      </a:lnTo>
                      <a:lnTo>
                        <a:pt x="105" y="821"/>
                      </a:lnTo>
                      <a:lnTo>
                        <a:pt x="123" y="814"/>
                      </a:lnTo>
                      <a:lnTo>
                        <a:pt x="141" y="806"/>
                      </a:lnTo>
                      <a:lnTo>
                        <a:pt x="159" y="797"/>
                      </a:lnTo>
                      <a:lnTo>
                        <a:pt x="179" y="786"/>
                      </a:lnTo>
                      <a:lnTo>
                        <a:pt x="197" y="774"/>
                      </a:lnTo>
                      <a:lnTo>
                        <a:pt x="215" y="760"/>
                      </a:lnTo>
                      <a:lnTo>
                        <a:pt x="215" y="2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9" name="Freeform 36"/>
                <p:cNvSpPr>
                  <a:spLocks/>
                </p:cNvSpPr>
                <p:nvPr/>
              </p:nvSpPr>
              <p:spPr bwMode="auto">
                <a:xfrm>
                  <a:off x="6087" y="13696"/>
                  <a:ext cx="180" cy="685"/>
                </a:xfrm>
                <a:custGeom>
                  <a:avLst/>
                  <a:gdLst>
                    <a:gd name="T0" fmla="*/ 180 w 180"/>
                    <a:gd name="T1" fmla="*/ 16 h 685"/>
                    <a:gd name="T2" fmla="*/ 179 w 180"/>
                    <a:gd name="T3" fmla="*/ 16 h 685"/>
                    <a:gd name="T4" fmla="*/ 176 w 180"/>
                    <a:gd name="T5" fmla="*/ 14 h 685"/>
                    <a:gd name="T6" fmla="*/ 172 w 180"/>
                    <a:gd name="T7" fmla="*/ 12 h 685"/>
                    <a:gd name="T8" fmla="*/ 165 w 180"/>
                    <a:gd name="T9" fmla="*/ 10 h 685"/>
                    <a:gd name="T10" fmla="*/ 157 w 180"/>
                    <a:gd name="T11" fmla="*/ 8 h 685"/>
                    <a:gd name="T12" fmla="*/ 147 w 180"/>
                    <a:gd name="T13" fmla="*/ 4 h 685"/>
                    <a:gd name="T14" fmla="*/ 136 w 180"/>
                    <a:gd name="T15" fmla="*/ 2 h 685"/>
                    <a:gd name="T16" fmla="*/ 125 w 180"/>
                    <a:gd name="T17" fmla="*/ 0 h 685"/>
                    <a:gd name="T18" fmla="*/ 111 w 180"/>
                    <a:gd name="T19" fmla="*/ 0 h 685"/>
                    <a:gd name="T20" fmla="*/ 97 w 180"/>
                    <a:gd name="T21" fmla="*/ 0 h 685"/>
                    <a:gd name="T22" fmla="*/ 81 w 180"/>
                    <a:gd name="T23" fmla="*/ 1 h 685"/>
                    <a:gd name="T24" fmla="*/ 66 w 180"/>
                    <a:gd name="T25" fmla="*/ 3 h 685"/>
                    <a:gd name="T26" fmla="*/ 50 w 180"/>
                    <a:gd name="T27" fmla="*/ 8 h 685"/>
                    <a:gd name="T28" fmla="*/ 33 w 180"/>
                    <a:gd name="T29" fmla="*/ 14 h 685"/>
                    <a:gd name="T30" fmla="*/ 17 w 180"/>
                    <a:gd name="T31" fmla="*/ 23 h 685"/>
                    <a:gd name="T32" fmla="*/ 0 w 180"/>
                    <a:gd name="T33" fmla="*/ 33 h 685"/>
                    <a:gd name="T34" fmla="*/ 0 w 180"/>
                    <a:gd name="T35" fmla="*/ 685 h 685"/>
                    <a:gd name="T36" fmla="*/ 1 w 180"/>
                    <a:gd name="T37" fmla="*/ 685 h 685"/>
                    <a:gd name="T38" fmla="*/ 4 w 180"/>
                    <a:gd name="T39" fmla="*/ 685 h 685"/>
                    <a:gd name="T40" fmla="*/ 9 w 180"/>
                    <a:gd name="T41" fmla="*/ 684 h 685"/>
                    <a:gd name="T42" fmla="*/ 17 w 180"/>
                    <a:gd name="T43" fmla="*/ 683 h 685"/>
                    <a:gd name="T44" fmla="*/ 26 w 180"/>
                    <a:gd name="T45" fmla="*/ 682 h 685"/>
                    <a:gd name="T46" fmla="*/ 35 w 180"/>
                    <a:gd name="T47" fmla="*/ 681 h 685"/>
                    <a:gd name="T48" fmla="*/ 47 w 180"/>
                    <a:gd name="T49" fmla="*/ 678 h 685"/>
                    <a:gd name="T50" fmla="*/ 60 w 180"/>
                    <a:gd name="T51" fmla="*/ 676 h 685"/>
                    <a:gd name="T52" fmla="*/ 73 w 180"/>
                    <a:gd name="T53" fmla="*/ 671 h 685"/>
                    <a:gd name="T54" fmla="*/ 87 w 180"/>
                    <a:gd name="T55" fmla="*/ 667 h 685"/>
                    <a:gd name="T56" fmla="*/ 102 w 180"/>
                    <a:gd name="T57" fmla="*/ 662 h 685"/>
                    <a:gd name="T58" fmla="*/ 118 w 180"/>
                    <a:gd name="T59" fmla="*/ 655 h 685"/>
                    <a:gd name="T60" fmla="*/ 133 w 180"/>
                    <a:gd name="T61" fmla="*/ 648 h 685"/>
                    <a:gd name="T62" fmla="*/ 149 w 180"/>
                    <a:gd name="T63" fmla="*/ 639 h 685"/>
                    <a:gd name="T64" fmla="*/ 165 w 180"/>
                    <a:gd name="T65" fmla="*/ 628 h 685"/>
                    <a:gd name="T66" fmla="*/ 180 w 180"/>
                    <a:gd name="T67" fmla="*/ 617 h 685"/>
                    <a:gd name="T68" fmla="*/ 180 w 180"/>
                    <a:gd name="T69" fmla="*/ 16 h 685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180"/>
                    <a:gd name="T106" fmla="*/ 0 h 685"/>
                    <a:gd name="T107" fmla="*/ 180 w 180"/>
                    <a:gd name="T108" fmla="*/ 685 h 685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180" h="685">
                      <a:moveTo>
                        <a:pt x="180" y="16"/>
                      </a:moveTo>
                      <a:lnTo>
                        <a:pt x="179" y="16"/>
                      </a:lnTo>
                      <a:lnTo>
                        <a:pt x="176" y="14"/>
                      </a:lnTo>
                      <a:lnTo>
                        <a:pt x="172" y="12"/>
                      </a:lnTo>
                      <a:lnTo>
                        <a:pt x="165" y="10"/>
                      </a:lnTo>
                      <a:lnTo>
                        <a:pt x="157" y="8"/>
                      </a:lnTo>
                      <a:lnTo>
                        <a:pt x="147" y="4"/>
                      </a:lnTo>
                      <a:lnTo>
                        <a:pt x="136" y="2"/>
                      </a:lnTo>
                      <a:lnTo>
                        <a:pt x="125" y="0"/>
                      </a:lnTo>
                      <a:lnTo>
                        <a:pt x="111" y="0"/>
                      </a:lnTo>
                      <a:lnTo>
                        <a:pt x="97" y="0"/>
                      </a:lnTo>
                      <a:lnTo>
                        <a:pt x="81" y="1"/>
                      </a:lnTo>
                      <a:lnTo>
                        <a:pt x="66" y="3"/>
                      </a:lnTo>
                      <a:lnTo>
                        <a:pt x="50" y="8"/>
                      </a:lnTo>
                      <a:lnTo>
                        <a:pt x="33" y="14"/>
                      </a:lnTo>
                      <a:lnTo>
                        <a:pt x="17" y="23"/>
                      </a:lnTo>
                      <a:lnTo>
                        <a:pt x="0" y="33"/>
                      </a:lnTo>
                      <a:lnTo>
                        <a:pt x="0" y="685"/>
                      </a:lnTo>
                      <a:lnTo>
                        <a:pt x="1" y="685"/>
                      </a:lnTo>
                      <a:lnTo>
                        <a:pt x="4" y="685"/>
                      </a:lnTo>
                      <a:lnTo>
                        <a:pt x="9" y="684"/>
                      </a:lnTo>
                      <a:lnTo>
                        <a:pt x="17" y="683"/>
                      </a:lnTo>
                      <a:lnTo>
                        <a:pt x="26" y="682"/>
                      </a:lnTo>
                      <a:lnTo>
                        <a:pt x="35" y="681"/>
                      </a:lnTo>
                      <a:lnTo>
                        <a:pt x="47" y="678"/>
                      </a:lnTo>
                      <a:lnTo>
                        <a:pt x="60" y="676"/>
                      </a:lnTo>
                      <a:lnTo>
                        <a:pt x="73" y="671"/>
                      </a:lnTo>
                      <a:lnTo>
                        <a:pt x="87" y="667"/>
                      </a:lnTo>
                      <a:lnTo>
                        <a:pt x="102" y="662"/>
                      </a:lnTo>
                      <a:lnTo>
                        <a:pt x="118" y="655"/>
                      </a:lnTo>
                      <a:lnTo>
                        <a:pt x="133" y="648"/>
                      </a:lnTo>
                      <a:lnTo>
                        <a:pt x="149" y="639"/>
                      </a:lnTo>
                      <a:lnTo>
                        <a:pt x="165" y="628"/>
                      </a:lnTo>
                      <a:lnTo>
                        <a:pt x="180" y="617"/>
                      </a:lnTo>
                      <a:lnTo>
                        <a:pt x="180" y="16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0" name="Freeform 37"/>
                <p:cNvSpPr>
                  <a:spLocks/>
                </p:cNvSpPr>
                <p:nvPr/>
              </p:nvSpPr>
              <p:spPr bwMode="auto">
                <a:xfrm>
                  <a:off x="6093" y="13704"/>
                  <a:ext cx="146" cy="530"/>
                </a:xfrm>
                <a:custGeom>
                  <a:avLst/>
                  <a:gdLst>
                    <a:gd name="T0" fmla="*/ 146 w 146"/>
                    <a:gd name="T1" fmla="*/ 14 h 530"/>
                    <a:gd name="T2" fmla="*/ 143 w 146"/>
                    <a:gd name="T3" fmla="*/ 12 h 530"/>
                    <a:gd name="T4" fmla="*/ 134 w 146"/>
                    <a:gd name="T5" fmla="*/ 8 h 530"/>
                    <a:gd name="T6" fmla="*/ 120 w 146"/>
                    <a:gd name="T7" fmla="*/ 4 h 530"/>
                    <a:gd name="T8" fmla="*/ 101 w 146"/>
                    <a:gd name="T9" fmla="*/ 1 h 530"/>
                    <a:gd name="T10" fmla="*/ 79 w 146"/>
                    <a:gd name="T11" fmla="*/ 0 h 530"/>
                    <a:gd name="T12" fmla="*/ 54 w 146"/>
                    <a:gd name="T13" fmla="*/ 3 h 530"/>
                    <a:gd name="T14" fmla="*/ 27 w 146"/>
                    <a:gd name="T15" fmla="*/ 11 h 530"/>
                    <a:gd name="T16" fmla="*/ 0 w 146"/>
                    <a:gd name="T17" fmla="*/ 27 h 530"/>
                    <a:gd name="T18" fmla="*/ 0 w 146"/>
                    <a:gd name="T19" fmla="*/ 530 h 530"/>
                    <a:gd name="T20" fmla="*/ 3 w 146"/>
                    <a:gd name="T21" fmla="*/ 530 h 530"/>
                    <a:gd name="T22" fmla="*/ 14 w 146"/>
                    <a:gd name="T23" fmla="*/ 529 h 530"/>
                    <a:gd name="T24" fmla="*/ 29 w 146"/>
                    <a:gd name="T25" fmla="*/ 526 h 530"/>
                    <a:gd name="T26" fmla="*/ 49 w 146"/>
                    <a:gd name="T27" fmla="*/ 521 h 530"/>
                    <a:gd name="T28" fmla="*/ 71 w 146"/>
                    <a:gd name="T29" fmla="*/ 514 h 530"/>
                    <a:gd name="T30" fmla="*/ 96 w 146"/>
                    <a:gd name="T31" fmla="*/ 505 h 530"/>
                    <a:gd name="T32" fmla="*/ 121 w 146"/>
                    <a:gd name="T33" fmla="*/ 492 h 530"/>
                    <a:gd name="T34" fmla="*/ 146 w 146"/>
                    <a:gd name="T35" fmla="*/ 475 h 530"/>
                    <a:gd name="T36" fmla="*/ 146 w 146"/>
                    <a:gd name="T37" fmla="*/ 14 h 530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46"/>
                    <a:gd name="T58" fmla="*/ 0 h 530"/>
                    <a:gd name="T59" fmla="*/ 146 w 146"/>
                    <a:gd name="T60" fmla="*/ 530 h 530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46" h="530">
                      <a:moveTo>
                        <a:pt x="146" y="14"/>
                      </a:moveTo>
                      <a:lnTo>
                        <a:pt x="143" y="12"/>
                      </a:lnTo>
                      <a:lnTo>
                        <a:pt x="134" y="8"/>
                      </a:lnTo>
                      <a:lnTo>
                        <a:pt x="120" y="4"/>
                      </a:lnTo>
                      <a:lnTo>
                        <a:pt x="101" y="1"/>
                      </a:lnTo>
                      <a:lnTo>
                        <a:pt x="79" y="0"/>
                      </a:lnTo>
                      <a:lnTo>
                        <a:pt x="54" y="3"/>
                      </a:lnTo>
                      <a:lnTo>
                        <a:pt x="27" y="11"/>
                      </a:lnTo>
                      <a:lnTo>
                        <a:pt x="0" y="27"/>
                      </a:lnTo>
                      <a:lnTo>
                        <a:pt x="0" y="530"/>
                      </a:lnTo>
                      <a:lnTo>
                        <a:pt x="3" y="530"/>
                      </a:lnTo>
                      <a:lnTo>
                        <a:pt x="14" y="529"/>
                      </a:lnTo>
                      <a:lnTo>
                        <a:pt x="29" y="526"/>
                      </a:lnTo>
                      <a:lnTo>
                        <a:pt x="49" y="521"/>
                      </a:lnTo>
                      <a:lnTo>
                        <a:pt x="71" y="514"/>
                      </a:lnTo>
                      <a:lnTo>
                        <a:pt x="96" y="505"/>
                      </a:lnTo>
                      <a:lnTo>
                        <a:pt x="121" y="492"/>
                      </a:lnTo>
                      <a:lnTo>
                        <a:pt x="146" y="475"/>
                      </a:lnTo>
                      <a:lnTo>
                        <a:pt x="146" y="1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1" name="Freeform 38"/>
                <p:cNvSpPr>
                  <a:spLocks/>
                </p:cNvSpPr>
                <p:nvPr/>
              </p:nvSpPr>
              <p:spPr bwMode="auto">
                <a:xfrm>
                  <a:off x="6101" y="13712"/>
                  <a:ext cx="109" cy="373"/>
                </a:xfrm>
                <a:custGeom>
                  <a:avLst/>
                  <a:gdLst>
                    <a:gd name="T0" fmla="*/ 109 w 109"/>
                    <a:gd name="T1" fmla="*/ 10 h 373"/>
                    <a:gd name="T2" fmla="*/ 107 w 109"/>
                    <a:gd name="T3" fmla="*/ 9 h 373"/>
                    <a:gd name="T4" fmla="*/ 100 w 109"/>
                    <a:gd name="T5" fmla="*/ 6 h 373"/>
                    <a:gd name="T6" fmla="*/ 89 w 109"/>
                    <a:gd name="T7" fmla="*/ 2 h 373"/>
                    <a:gd name="T8" fmla="*/ 75 w 109"/>
                    <a:gd name="T9" fmla="*/ 0 h 373"/>
                    <a:gd name="T10" fmla="*/ 59 w 109"/>
                    <a:gd name="T11" fmla="*/ 0 h 373"/>
                    <a:gd name="T12" fmla="*/ 39 w 109"/>
                    <a:gd name="T13" fmla="*/ 2 h 373"/>
                    <a:gd name="T14" fmla="*/ 20 w 109"/>
                    <a:gd name="T15" fmla="*/ 9 h 373"/>
                    <a:gd name="T16" fmla="*/ 0 w 109"/>
                    <a:gd name="T17" fmla="*/ 21 h 373"/>
                    <a:gd name="T18" fmla="*/ 0 w 109"/>
                    <a:gd name="T19" fmla="*/ 373 h 373"/>
                    <a:gd name="T20" fmla="*/ 2 w 109"/>
                    <a:gd name="T21" fmla="*/ 373 h 373"/>
                    <a:gd name="T22" fmla="*/ 9 w 109"/>
                    <a:gd name="T23" fmla="*/ 372 h 373"/>
                    <a:gd name="T24" fmla="*/ 21 w 109"/>
                    <a:gd name="T25" fmla="*/ 369 h 373"/>
                    <a:gd name="T26" fmla="*/ 36 w 109"/>
                    <a:gd name="T27" fmla="*/ 366 h 373"/>
                    <a:gd name="T28" fmla="*/ 53 w 109"/>
                    <a:gd name="T29" fmla="*/ 362 h 373"/>
                    <a:gd name="T30" fmla="*/ 72 w 109"/>
                    <a:gd name="T31" fmla="*/ 354 h 373"/>
                    <a:gd name="T32" fmla="*/ 90 w 109"/>
                    <a:gd name="T33" fmla="*/ 343 h 373"/>
                    <a:gd name="T34" fmla="*/ 109 w 109"/>
                    <a:gd name="T35" fmla="*/ 331 h 373"/>
                    <a:gd name="T36" fmla="*/ 109 w 109"/>
                    <a:gd name="T37" fmla="*/ 10 h 37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09"/>
                    <a:gd name="T58" fmla="*/ 0 h 373"/>
                    <a:gd name="T59" fmla="*/ 109 w 109"/>
                    <a:gd name="T60" fmla="*/ 373 h 373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09" h="373">
                      <a:moveTo>
                        <a:pt x="109" y="10"/>
                      </a:moveTo>
                      <a:lnTo>
                        <a:pt x="107" y="9"/>
                      </a:lnTo>
                      <a:lnTo>
                        <a:pt x="100" y="6"/>
                      </a:lnTo>
                      <a:lnTo>
                        <a:pt x="89" y="2"/>
                      </a:lnTo>
                      <a:lnTo>
                        <a:pt x="75" y="0"/>
                      </a:lnTo>
                      <a:lnTo>
                        <a:pt x="59" y="0"/>
                      </a:lnTo>
                      <a:lnTo>
                        <a:pt x="39" y="2"/>
                      </a:lnTo>
                      <a:lnTo>
                        <a:pt x="20" y="9"/>
                      </a:lnTo>
                      <a:lnTo>
                        <a:pt x="0" y="21"/>
                      </a:lnTo>
                      <a:lnTo>
                        <a:pt x="0" y="373"/>
                      </a:lnTo>
                      <a:lnTo>
                        <a:pt x="2" y="373"/>
                      </a:lnTo>
                      <a:lnTo>
                        <a:pt x="9" y="372"/>
                      </a:lnTo>
                      <a:lnTo>
                        <a:pt x="21" y="369"/>
                      </a:lnTo>
                      <a:lnTo>
                        <a:pt x="36" y="366"/>
                      </a:lnTo>
                      <a:lnTo>
                        <a:pt x="53" y="362"/>
                      </a:lnTo>
                      <a:lnTo>
                        <a:pt x="72" y="354"/>
                      </a:lnTo>
                      <a:lnTo>
                        <a:pt x="90" y="343"/>
                      </a:lnTo>
                      <a:lnTo>
                        <a:pt x="109" y="331"/>
                      </a:lnTo>
                      <a:lnTo>
                        <a:pt x="109" y="1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2" name="Freeform 39"/>
                <p:cNvSpPr>
                  <a:spLocks/>
                </p:cNvSpPr>
                <p:nvPr/>
              </p:nvSpPr>
              <p:spPr bwMode="auto">
                <a:xfrm>
                  <a:off x="6107" y="13721"/>
                  <a:ext cx="75" cy="216"/>
                </a:xfrm>
                <a:custGeom>
                  <a:avLst/>
                  <a:gdLst>
                    <a:gd name="T0" fmla="*/ 75 w 75"/>
                    <a:gd name="T1" fmla="*/ 6 h 216"/>
                    <a:gd name="T2" fmla="*/ 73 w 75"/>
                    <a:gd name="T3" fmla="*/ 5 h 216"/>
                    <a:gd name="T4" fmla="*/ 69 w 75"/>
                    <a:gd name="T5" fmla="*/ 4 h 216"/>
                    <a:gd name="T6" fmla="*/ 61 w 75"/>
                    <a:gd name="T7" fmla="*/ 2 h 216"/>
                    <a:gd name="T8" fmla="*/ 52 w 75"/>
                    <a:gd name="T9" fmla="*/ 0 h 216"/>
                    <a:gd name="T10" fmla="*/ 41 w 75"/>
                    <a:gd name="T11" fmla="*/ 0 h 216"/>
                    <a:gd name="T12" fmla="*/ 28 w 75"/>
                    <a:gd name="T13" fmla="*/ 1 h 216"/>
                    <a:gd name="T14" fmla="*/ 14 w 75"/>
                    <a:gd name="T15" fmla="*/ 6 h 216"/>
                    <a:gd name="T16" fmla="*/ 0 w 75"/>
                    <a:gd name="T17" fmla="*/ 14 h 216"/>
                    <a:gd name="T18" fmla="*/ 0 w 75"/>
                    <a:gd name="T19" fmla="*/ 216 h 216"/>
                    <a:gd name="T20" fmla="*/ 2 w 75"/>
                    <a:gd name="T21" fmla="*/ 216 h 216"/>
                    <a:gd name="T22" fmla="*/ 7 w 75"/>
                    <a:gd name="T23" fmla="*/ 215 h 216"/>
                    <a:gd name="T24" fmla="*/ 15 w 75"/>
                    <a:gd name="T25" fmla="*/ 214 h 216"/>
                    <a:gd name="T26" fmla="*/ 25 w 75"/>
                    <a:gd name="T27" fmla="*/ 211 h 216"/>
                    <a:gd name="T28" fmla="*/ 37 w 75"/>
                    <a:gd name="T29" fmla="*/ 208 h 216"/>
                    <a:gd name="T30" fmla="*/ 50 w 75"/>
                    <a:gd name="T31" fmla="*/ 203 h 216"/>
                    <a:gd name="T32" fmla="*/ 63 w 75"/>
                    <a:gd name="T33" fmla="*/ 195 h 216"/>
                    <a:gd name="T34" fmla="*/ 75 w 75"/>
                    <a:gd name="T35" fmla="*/ 187 h 216"/>
                    <a:gd name="T36" fmla="*/ 75 w 75"/>
                    <a:gd name="T37" fmla="*/ 6 h 21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75"/>
                    <a:gd name="T58" fmla="*/ 0 h 216"/>
                    <a:gd name="T59" fmla="*/ 75 w 75"/>
                    <a:gd name="T60" fmla="*/ 216 h 21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75" h="216">
                      <a:moveTo>
                        <a:pt x="75" y="6"/>
                      </a:moveTo>
                      <a:lnTo>
                        <a:pt x="73" y="5"/>
                      </a:lnTo>
                      <a:lnTo>
                        <a:pt x="69" y="4"/>
                      </a:lnTo>
                      <a:lnTo>
                        <a:pt x="61" y="2"/>
                      </a:lnTo>
                      <a:lnTo>
                        <a:pt x="52" y="0"/>
                      </a:lnTo>
                      <a:lnTo>
                        <a:pt x="41" y="0"/>
                      </a:lnTo>
                      <a:lnTo>
                        <a:pt x="28" y="1"/>
                      </a:lnTo>
                      <a:lnTo>
                        <a:pt x="14" y="6"/>
                      </a:lnTo>
                      <a:lnTo>
                        <a:pt x="0" y="14"/>
                      </a:lnTo>
                      <a:lnTo>
                        <a:pt x="0" y="216"/>
                      </a:lnTo>
                      <a:lnTo>
                        <a:pt x="2" y="216"/>
                      </a:lnTo>
                      <a:lnTo>
                        <a:pt x="7" y="215"/>
                      </a:lnTo>
                      <a:lnTo>
                        <a:pt x="15" y="214"/>
                      </a:lnTo>
                      <a:lnTo>
                        <a:pt x="25" y="211"/>
                      </a:lnTo>
                      <a:lnTo>
                        <a:pt x="37" y="208"/>
                      </a:lnTo>
                      <a:lnTo>
                        <a:pt x="50" y="203"/>
                      </a:lnTo>
                      <a:lnTo>
                        <a:pt x="63" y="195"/>
                      </a:lnTo>
                      <a:lnTo>
                        <a:pt x="75" y="187"/>
                      </a:lnTo>
                      <a:lnTo>
                        <a:pt x="75" y="6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3" name="Freeform 40"/>
                <p:cNvSpPr>
                  <a:spLocks/>
                </p:cNvSpPr>
                <p:nvPr/>
              </p:nvSpPr>
              <p:spPr bwMode="auto">
                <a:xfrm>
                  <a:off x="7013" y="14340"/>
                  <a:ext cx="110" cy="111"/>
                </a:xfrm>
                <a:custGeom>
                  <a:avLst/>
                  <a:gdLst>
                    <a:gd name="T0" fmla="*/ 55 w 110"/>
                    <a:gd name="T1" fmla="*/ 111 h 111"/>
                    <a:gd name="T2" fmla="*/ 66 w 110"/>
                    <a:gd name="T3" fmla="*/ 110 h 111"/>
                    <a:gd name="T4" fmla="*/ 76 w 110"/>
                    <a:gd name="T5" fmla="*/ 106 h 111"/>
                    <a:gd name="T6" fmla="*/ 85 w 110"/>
                    <a:gd name="T7" fmla="*/ 101 h 111"/>
                    <a:gd name="T8" fmla="*/ 94 w 110"/>
                    <a:gd name="T9" fmla="*/ 94 h 111"/>
                    <a:gd name="T10" fmla="*/ 100 w 110"/>
                    <a:gd name="T11" fmla="*/ 86 h 111"/>
                    <a:gd name="T12" fmla="*/ 106 w 110"/>
                    <a:gd name="T13" fmla="*/ 77 h 111"/>
                    <a:gd name="T14" fmla="*/ 109 w 110"/>
                    <a:gd name="T15" fmla="*/ 66 h 111"/>
                    <a:gd name="T16" fmla="*/ 110 w 110"/>
                    <a:gd name="T17" fmla="*/ 56 h 111"/>
                    <a:gd name="T18" fmla="*/ 109 w 110"/>
                    <a:gd name="T19" fmla="*/ 44 h 111"/>
                    <a:gd name="T20" fmla="*/ 106 w 110"/>
                    <a:gd name="T21" fmla="*/ 34 h 111"/>
                    <a:gd name="T22" fmla="*/ 100 w 110"/>
                    <a:gd name="T23" fmla="*/ 24 h 111"/>
                    <a:gd name="T24" fmla="*/ 94 w 110"/>
                    <a:gd name="T25" fmla="*/ 17 h 111"/>
                    <a:gd name="T26" fmla="*/ 85 w 110"/>
                    <a:gd name="T27" fmla="*/ 9 h 111"/>
                    <a:gd name="T28" fmla="*/ 76 w 110"/>
                    <a:gd name="T29" fmla="*/ 5 h 111"/>
                    <a:gd name="T30" fmla="*/ 66 w 110"/>
                    <a:gd name="T31" fmla="*/ 2 h 111"/>
                    <a:gd name="T32" fmla="*/ 55 w 110"/>
                    <a:gd name="T33" fmla="*/ 0 h 111"/>
                    <a:gd name="T34" fmla="*/ 44 w 110"/>
                    <a:gd name="T35" fmla="*/ 2 h 111"/>
                    <a:gd name="T36" fmla="*/ 33 w 110"/>
                    <a:gd name="T37" fmla="*/ 5 h 111"/>
                    <a:gd name="T38" fmla="*/ 25 w 110"/>
                    <a:gd name="T39" fmla="*/ 9 h 111"/>
                    <a:gd name="T40" fmla="*/ 16 w 110"/>
                    <a:gd name="T41" fmla="*/ 17 h 111"/>
                    <a:gd name="T42" fmla="*/ 10 w 110"/>
                    <a:gd name="T43" fmla="*/ 24 h 111"/>
                    <a:gd name="T44" fmla="*/ 4 w 110"/>
                    <a:gd name="T45" fmla="*/ 34 h 111"/>
                    <a:gd name="T46" fmla="*/ 1 w 110"/>
                    <a:gd name="T47" fmla="*/ 44 h 111"/>
                    <a:gd name="T48" fmla="*/ 0 w 110"/>
                    <a:gd name="T49" fmla="*/ 56 h 111"/>
                    <a:gd name="T50" fmla="*/ 1 w 110"/>
                    <a:gd name="T51" fmla="*/ 66 h 111"/>
                    <a:gd name="T52" fmla="*/ 4 w 110"/>
                    <a:gd name="T53" fmla="*/ 77 h 111"/>
                    <a:gd name="T54" fmla="*/ 10 w 110"/>
                    <a:gd name="T55" fmla="*/ 86 h 111"/>
                    <a:gd name="T56" fmla="*/ 16 w 110"/>
                    <a:gd name="T57" fmla="*/ 94 h 111"/>
                    <a:gd name="T58" fmla="*/ 25 w 110"/>
                    <a:gd name="T59" fmla="*/ 101 h 111"/>
                    <a:gd name="T60" fmla="*/ 33 w 110"/>
                    <a:gd name="T61" fmla="*/ 106 h 111"/>
                    <a:gd name="T62" fmla="*/ 44 w 110"/>
                    <a:gd name="T63" fmla="*/ 110 h 111"/>
                    <a:gd name="T64" fmla="*/ 55 w 110"/>
                    <a:gd name="T65" fmla="*/ 111 h 11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110"/>
                    <a:gd name="T100" fmla="*/ 0 h 111"/>
                    <a:gd name="T101" fmla="*/ 110 w 110"/>
                    <a:gd name="T102" fmla="*/ 111 h 111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110" h="111">
                      <a:moveTo>
                        <a:pt x="55" y="111"/>
                      </a:moveTo>
                      <a:lnTo>
                        <a:pt x="66" y="110"/>
                      </a:lnTo>
                      <a:lnTo>
                        <a:pt x="76" y="106"/>
                      </a:lnTo>
                      <a:lnTo>
                        <a:pt x="85" y="101"/>
                      </a:lnTo>
                      <a:lnTo>
                        <a:pt x="94" y="94"/>
                      </a:lnTo>
                      <a:lnTo>
                        <a:pt x="100" y="86"/>
                      </a:lnTo>
                      <a:lnTo>
                        <a:pt x="106" y="77"/>
                      </a:lnTo>
                      <a:lnTo>
                        <a:pt x="109" y="66"/>
                      </a:lnTo>
                      <a:lnTo>
                        <a:pt x="110" y="56"/>
                      </a:lnTo>
                      <a:lnTo>
                        <a:pt x="109" y="44"/>
                      </a:lnTo>
                      <a:lnTo>
                        <a:pt x="106" y="34"/>
                      </a:lnTo>
                      <a:lnTo>
                        <a:pt x="100" y="24"/>
                      </a:lnTo>
                      <a:lnTo>
                        <a:pt x="94" y="17"/>
                      </a:lnTo>
                      <a:lnTo>
                        <a:pt x="85" y="9"/>
                      </a:lnTo>
                      <a:lnTo>
                        <a:pt x="76" y="5"/>
                      </a:lnTo>
                      <a:lnTo>
                        <a:pt x="66" y="2"/>
                      </a:lnTo>
                      <a:lnTo>
                        <a:pt x="55" y="0"/>
                      </a:lnTo>
                      <a:lnTo>
                        <a:pt x="44" y="2"/>
                      </a:lnTo>
                      <a:lnTo>
                        <a:pt x="33" y="5"/>
                      </a:lnTo>
                      <a:lnTo>
                        <a:pt x="25" y="9"/>
                      </a:lnTo>
                      <a:lnTo>
                        <a:pt x="16" y="17"/>
                      </a:lnTo>
                      <a:lnTo>
                        <a:pt x="10" y="24"/>
                      </a:lnTo>
                      <a:lnTo>
                        <a:pt x="4" y="34"/>
                      </a:lnTo>
                      <a:lnTo>
                        <a:pt x="1" y="44"/>
                      </a:lnTo>
                      <a:lnTo>
                        <a:pt x="0" y="56"/>
                      </a:lnTo>
                      <a:lnTo>
                        <a:pt x="1" y="66"/>
                      </a:lnTo>
                      <a:lnTo>
                        <a:pt x="4" y="77"/>
                      </a:lnTo>
                      <a:lnTo>
                        <a:pt x="10" y="86"/>
                      </a:lnTo>
                      <a:lnTo>
                        <a:pt x="16" y="94"/>
                      </a:lnTo>
                      <a:lnTo>
                        <a:pt x="25" y="101"/>
                      </a:lnTo>
                      <a:lnTo>
                        <a:pt x="33" y="106"/>
                      </a:lnTo>
                      <a:lnTo>
                        <a:pt x="44" y="110"/>
                      </a:lnTo>
                      <a:lnTo>
                        <a:pt x="55" y="11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4" name="Freeform 41"/>
                <p:cNvSpPr>
                  <a:spLocks/>
                </p:cNvSpPr>
                <p:nvPr/>
              </p:nvSpPr>
              <p:spPr bwMode="auto">
                <a:xfrm>
                  <a:off x="6676" y="14343"/>
                  <a:ext cx="55" cy="55"/>
                </a:xfrm>
                <a:custGeom>
                  <a:avLst/>
                  <a:gdLst>
                    <a:gd name="T0" fmla="*/ 27 w 55"/>
                    <a:gd name="T1" fmla="*/ 55 h 55"/>
                    <a:gd name="T2" fmla="*/ 38 w 55"/>
                    <a:gd name="T3" fmla="*/ 53 h 55"/>
                    <a:gd name="T4" fmla="*/ 48 w 55"/>
                    <a:gd name="T5" fmla="*/ 46 h 55"/>
                    <a:gd name="T6" fmla="*/ 53 w 55"/>
                    <a:gd name="T7" fmla="*/ 37 h 55"/>
                    <a:gd name="T8" fmla="*/ 55 w 55"/>
                    <a:gd name="T9" fmla="*/ 27 h 55"/>
                    <a:gd name="T10" fmla="*/ 53 w 55"/>
                    <a:gd name="T11" fmla="*/ 16 h 55"/>
                    <a:gd name="T12" fmla="*/ 48 w 55"/>
                    <a:gd name="T13" fmla="*/ 7 h 55"/>
                    <a:gd name="T14" fmla="*/ 38 w 55"/>
                    <a:gd name="T15" fmla="*/ 2 h 55"/>
                    <a:gd name="T16" fmla="*/ 27 w 55"/>
                    <a:gd name="T17" fmla="*/ 0 h 55"/>
                    <a:gd name="T18" fmla="*/ 16 w 55"/>
                    <a:gd name="T19" fmla="*/ 2 h 55"/>
                    <a:gd name="T20" fmla="*/ 8 w 55"/>
                    <a:gd name="T21" fmla="*/ 7 h 55"/>
                    <a:gd name="T22" fmla="*/ 2 w 55"/>
                    <a:gd name="T23" fmla="*/ 16 h 55"/>
                    <a:gd name="T24" fmla="*/ 0 w 55"/>
                    <a:gd name="T25" fmla="*/ 27 h 55"/>
                    <a:gd name="T26" fmla="*/ 2 w 55"/>
                    <a:gd name="T27" fmla="*/ 37 h 55"/>
                    <a:gd name="T28" fmla="*/ 8 w 55"/>
                    <a:gd name="T29" fmla="*/ 46 h 55"/>
                    <a:gd name="T30" fmla="*/ 16 w 55"/>
                    <a:gd name="T31" fmla="*/ 53 h 55"/>
                    <a:gd name="T32" fmla="*/ 27 w 55"/>
                    <a:gd name="T33" fmla="*/ 55 h 5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55"/>
                    <a:gd name="T52" fmla="*/ 0 h 55"/>
                    <a:gd name="T53" fmla="*/ 55 w 55"/>
                    <a:gd name="T54" fmla="*/ 55 h 55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55" h="55">
                      <a:moveTo>
                        <a:pt x="27" y="55"/>
                      </a:moveTo>
                      <a:lnTo>
                        <a:pt x="38" y="53"/>
                      </a:lnTo>
                      <a:lnTo>
                        <a:pt x="48" y="46"/>
                      </a:lnTo>
                      <a:lnTo>
                        <a:pt x="53" y="37"/>
                      </a:lnTo>
                      <a:lnTo>
                        <a:pt x="55" y="27"/>
                      </a:lnTo>
                      <a:lnTo>
                        <a:pt x="53" y="16"/>
                      </a:lnTo>
                      <a:lnTo>
                        <a:pt x="48" y="7"/>
                      </a:lnTo>
                      <a:lnTo>
                        <a:pt x="38" y="2"/>
                      </a:lnTo>
                      <a:lnTo>
                        <a:pt x="27" y="0"/>
                      </a:lnTo>
                      <a:lnTo>
                        <a:pt x="16" y="2"/>
                      </a:lnTo>
                      <a:lnTo>
                        <a:pt x="8" y="7"/>
                      </a:lnTo>
                      <a:lnTo>
                        <a:pt x="2" y="16"/>
                      </a:lnTo>
                      <a:lnTo>
                        <a:pt x="0" y="27"/>
                      </a:lnTo>
                      <a:lnTo>
                        <a:pt x="2" y="37"/>
                      </a:lnTo>
                      <a:lnTo>
                        <a:pt x="8" y="46"/>
                      </a:lnTo>
                      <a:lnTo>
                        <a:pt x="16" y="53"/>
                      </a:lnTo>
                      <a:lnTo>
                        <a:pt x="27" y="5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" name="Freeform 42"/>
                <p:cNvSpPr>
                  <a:spLocks/>
                </p:cNvSpPr>
                <p:nvPr/>
              </p:nvSpPr>
              <p:spPr bwMode="auto">
                <a:xfrm>
                  <a:off x="6770" y="14345"/>
                  <a:ext cx="55" cy="55"/>
                </a:xfrm>
                <a:custGeom>
                  <a:avLst/>
                  <a:gdLst>
                    <a:gd name="T0" fmla="*/ 28 w 55"/>
                    <a:gd name="T1" fmla="*/ 55 h 55"/>
                    <a:gd name="T2" fmla="*/ 39 w 55"/>
                    <a:gd name="T3" fmla="*/ 53 h 55"/>
                    <a:gd name="T4" fmla="*/ 47 w 55"/>
                    <a:gd name="T5" fmla="*/ 47 h 55"/>
                    <a:gd name="T6" fmla="*/ 53 w 55"/>
                    <a:gd name="T7" fmla="*/ 39 h 55"/>
                    <a:gd name="T8" fmla="*/ 55 w 55"/>
                    <a:gd name="T9" fmla="*/ 28 h 55"/>
                    <a:gd name="T10" fmla="*/ 53 w 55"/>
                    <a:gd name="T11" fmla="*/ 17 h 55"/>
                    <a:gd name="T12" fmla="*/ 47 w 55"/>
                    <a:gd name="T13" fmla="*/ 8 h 55"/>
                    <a:gd name="T14" fmla="*/ 39 w 55"/>
                    <a:gd name="T15" fmla="*/ 2 h 55"/>
                    <a:gd name="T16" fmla="*/ 28 w 55"/>
                    <a:gd name="T17" fmla="*/ 0 h 55"/>
                    <a:gd name="T18" fmla="*/ 17 w 55"/>
                    <a:gd name="T19" fmla="*/ 2 h 55"/>
                    <a:gd name="T20" fmla="*/ 9 w 55"/>
                    <a:gd name="T21" fmla="*/ 8 h 55"/>
                    <a:gd name="T22" fmla="*/ 2 w 55"/>
                    <a:gd name="T23" fmla="*/ 17 h 55"/>
                    <a:gd name="T24" fmla="*/ 0 w 55"/>
                    <a:gd name="T25" fmla="*/ 28 h 55"/>
                    <a:gd name="T26" fmla="*/ 2 w 55"/>
                    <a:gd name="T27" fmla="*/ 39 h 55"/>
                    <a:gd name="T28" fmla="*/ 9 w 55"/>
                    <a:gd name="T29" fmla="*/ 47 h 55"/>
                    <a:gd name="T30" fmla="*/ 17 w 55"/>
                    <a:gd name="T31" fmla="*/ 53 h 55"/>
                    <a:gd name="T32" fmla="*/ 28 w 55"/>
                    <a:gd name="T33" fmla="*/ 55 h 5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55"/>
                    <a:gd name="T52" fmla="*/ 0 h 55"/>
                    <a:gd name="T53" fmla="*/ 55 w 55"/>
                    <a:gd name="T54" fmla="*/ 55 h 55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55" h="55">
                      <a:moveTo>
                        <a:pt x="28" y="55"/>
                      </a:moveTo>
                      <a:lnTo>
                        <a:pt x="39" y="53"/>
                      </a:lnTo>
                      <a:lnTo>
                        <a:pt x="47" y="47"/>
                      </a:lnTo>
                      <a:lnTo>
                        <a:pt x="53" y="39"/>
                      </a:lnTo>
                      <a:lnTo>
                        <a:pt x="55" y="28"/>
                      </a:lnTo>
                      <a:lnTo>
                        <a:pt x="53" y="17"/>
                      </a:lnTo>
                      <a:lnTo>
                        <a:pt x="47" y="8"/>
                      </a:lnTo>
                      <a:lnTo>
                        <a:pt x="39" y="2"/>
                      </a:lnTo>
                      <a:lnTo>
                        <a:pt x="28" y="0"/>
                      </a:lnTo>
                      <a:lnTo>
                        <a:pt x="17" y="2"/>
                      </a:lnTo>
                      <a:lnTo>
                        <a:pt x="9" y="8"/>
                      </a:lnTo>
                      <a:lnTo>
                        <a:pt x="2" y="17"/>
                      </a:lnTo>
                      <a:lnTo>
                        <a:pt x="0" y="28"/>
                      </a:lnTo>
                      <a:lnTo>
                        <a:pt x="2" y="39"/>
                      </a:lnTo>
                      <a:lnTo>
                        <a:pt x="9" y="47"/>
                      </a:lnTo>
                      <a:lnTo>
                        <a:pt x="17" y="53"/>
                      </a:lnTo>
                      <a:lnTo>
                        <a:pt x="28" y="5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6" name="Freeform 43"/>
                <p:cNvSpPr>
                  <a:spLocks/>
                </p:cNvSpPr>
                <p:nvPr/>
              </p:nvSpPr>
              <p:spPr bwMode="auto">
                <a:xfrm>
                  <a:off x="6401" y="13591"/>
                  <a:ext cx="156" cy="752"/>
                </a:xfrm>
                <a:custGeom>
                  <a:avLst/>
                  <a:gdLst>
                    <a:gd name="T0" fmla="*/ 48 w 156"/>
                    <a:gd name="T1" fmla="*/ 15 h 752"/>
                    <a:gd name="T2" fmla="*/ 44 w 156"/>
                    <a:gd name="T3" fmla="*/ 30 h 752"/>
                    <a:gd name="T4" fmla="*/ 33 w 156"/>
                    <a:gd name="T5" fmla="*/ 73 h 752"/>
                    <a:gd name="T6" fmla="*/ 19 w 156"/>
                    <a:gd name="T7" fmla="*/ 140 h 752"/>
                    <a:gd name="T8" fmla="*/ 7 w 156"/>
                    <a:gd name="T9" fmla="*/ 229 h 752"/>
                    <a:gd name="T10" fmla="*/ 0 w 156"/>
                    <a:gd name="T11" fmla="*/ 337 h 752"/>
                    <a:gd name="T12" fmla="*/ 1 w 156"/>
                    <a:gd name="T13" fmla="*/ 462 h 752"/>
                    <a:gd name="T14" fmla="*/ 14 w 156"/>
                    <a:gd name="T15" fmla="*/ 602 h 752"/>
                    <a:gd name="T16" fmla="*/ 43 w 156"/>
                    <a:gd name="T17" fmla="*/ 752 h 752"/>
                    <a:gd name="T18" fmla="*/ 150 w 156"/>
                    <a:gd name="T19" fmla="*/ 746 h 752"/>
                    <a:gd name="T20" fmla="*/ 146 w 156"/>
                    <a:gd name="T21" fmla="*/ 724 h 752"/>
                    <a:gd name="T22" fmla="*/ 135 w 156"/>
                    <a:gd name="T23" fmla="*/ 663 h 752"/>
                    <a:gd name="T24" fmla="*/ 123 w 156"/>
                    <a:gd name="T25" fmla="*/ 574 h 752"/>
                    <a:gd name="T26" fmla="*/ 111 w 156"/>
                    <a:gd name="T27" fmla="*/ 463 h 752"/>
                    <a:gd name="T28" fmla="*/ 104 w 156"/>
                    <a:gd name="T29" fmla="*/ 342 h 752"/>
                    <a:gd name="T30" fmla="*/ 107 w 156"/>
                    <a:gd name="T31" fmla="*/ 220 h 752"/>
                    <a:gd name="T32" fmla="*/ 124 w 156"/>
                    <a:gd name="T33" fmla="*/ 106 h 752"/>
                    <a:gd name="T34" fmla="*/ 156 w 156"/>
                    <a:gd name="T35" fmla="*/ 9 h 752"/>
                    <a:gd name="T36" fmla="*/ 156 w 156"/>
                    <a:gd name="T37" fmla="*/ 8 h 752"/>
                    <a:gd name="T38" fmla="*/ 156 w 156"/>
                    <a:gd name="T39" fmla="*/ 6 h 752"/>
                    <a:gd name="T40" fmla="*/ 154 w 156"/>
                    <a:gd name="T41" fmla="*/ 4 h 752"/>
                    <a:gd name="T42" fmla="*/ 147 w 156"/>
                    <a:gd name="T43" fmla="*/ 0 h 752"/>
                    <a:gd name="T44" fmla="*/ 134 w 156"/>
                    <a:gd name="T45" fmla="*/ 0 h 752"/>
                    <a:gd name="T46" fmla="*/ 115 w 156"/>
                    <a:gd name="T47" fmla="*/ 1 h 752"/>
                    <a:gd name="T48" fmla="*/ 87 w 156"/>
                    <a:gd name="T49" fmla="*/ 7 h 752"/>
                    <a:gd name="T50" fmla="*/ 48 w 156"/>
                    <a:gd name="T51" fmla="*/ 15 h 752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156"/>
                    <a:gd name="T79" fmla="*/ 0 h 752"/>
                    <a:gd name="T80" fmla="*/ 156 w 156"/>
                    <a:gd name="T81" fmla="*/ 752 h 752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156" h="752">
                      <a:moveTo>
                        <a:pt x="48" y="15"/>
                      </a:moveTo>
                      <a:lnTo>
                        <a:pt x="44" y="30"/>
                      </a:lnTo>
                      <a:lnTo>
                        <a:pt x="33" y="73"/>
                      </a:lnTo>
                      <a:lnTo>
                        <a:pt x="19" y="140"/>
                      </a:lnTo>
                      <a:lnTo>
                        <a:pt x="7" y="229"/>
                      </a:lnTo>
                      <a:lnTo>
                        <a:pt x="0" y="337"/>
                      </a:lnTo>
                      <a:lnTo>
                        <a:pt x="1" y="462"/>
                      </a:lnTo>
                      <a:lnTo>
                        <a:pt x="14" y="602"/>
                      </a:lnTo>
                      <a:lnTo>
                        <a:pt x="43" y="752"/>
                      </a:lnTo>
                      <a:lnTo>
                        <a:pt x="150" y="746"/>
                      </a:lnTo>
                      <a:lnTo>
                        <a:pt x="146" y="724"/>
                      </a:lnTo>
                      <a:lnTo>
                        <a:pt x="135" y="663"/>
                      </a:lnTo>
                      <a:lnTo>
                        <a:pt x="123" y="574"/>
                      </a:lnTo>
                      <a:lnTo>
                        <a:pt x="111" y="463"/>
                      </a:lnTo>
                      <a:lnTo>
                        <a:pt x="104" y="342"/>
                      </a:lnTo>
                      <a:lnTo>
                        <a:pt x="107" y="220"/>
                      </a:lnTo>
                      <a:lnTo>
                        <a:pt x="124" y="106"/>
                      </a:lnTo>
                      <a:lnTo>
                        <a:pt x="156" y="9"/>
                      </a:lnTo>
                      <a:lnTo>
                        <a:pt x="156" y="8"/>
                      </a:lnTo>
                      <a:lnTo>
                        <a:pt x="156" y="6"/>
                      </a:lnTo>
                      <a:lnTo>
                        <a:pt x="154" y="4"/>
                      </a:lnTo>
                      <a:lnTo>
                        <a:pt x="147" y="0"/>
                      </a:lnTo>
                      <a:lnTo>
                        <a:pt x="134" y="0"/>
                      </a:lnTo>
                      <a:lnTo>
                        <a:pt x="115" y="1"/>
                      </a:lnTo>
                      <a:lnTo>
                        <a:pt x="87" y="7"/>
                      </a:lnTo>
                      <a:lnTo>
                        <a:pt x="48" y="1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7" name="Freeform 44"/>
                <p:cNvSpPr>
                  <a:spLocks/>
                </p:cNvSpPr>
                <p:nvPr/>
              </p:nvSpPr>
              <p:spPr bwMode="auto">
                <a:xfrm>
                  <a:off x="7205" y="13498"/>
                  <a:ext cx="212" cy="839"/>
                </a:xfrm>
                <a:custGeom>
                  <a:avLst/>
                  <a:gdLst>
                    <a:gd name="T0" fmla="*/ 212 w 212"/>
                    <a:gd name="T1" fmla="*/ 6 h 839"/>
                    <a:gd name="T2" fmla="*/ 206 w 212"/>
                    <a:gd name="T3" fmla="*/ 11 h 839"/>
                    <a:gd name="T4" fmla="*/ 192 w 212"/>
                    <a:gd name="T5" fmla="*/ 33 h 839"/>
                    <a:gd name="T6" fmla="*/ 174 w 212"/>
                    <a:gd name="T7" fmla="*/ 77 h 839"/>
                    <a:gd name="T8" fmla="*/ 156 w 212"/>
                    <a:gd name="T9" fmla="*/ 148 h 839"/>
                    <a:gd name="T10" fmla="*/ 141 w 212"/>
                    <a:gd name="T11" fmla="*/ 254 h 839"/>
                    <a:gd name="T12" fmla="*/ 133 w 212"/>
                    <a:gd name="T13" fmla="*/ 401 h 839"/>
                    <a:gd name="T14" fmla="*/ 137 w 212"/>
                    <a:gd name="T15" fmla="*/ 593 h 839"/>
                    <a:gd name="T16" fmla="*/ 158 w 212"/>
                    <a:gd name="T17" fmla="*/ 839 h 839"/>
                    <a:gd name="T18" fmla="*/ 38 w 212"/>
                    <a:gd name="T19" fmla="*/ 839 h 839"/>
                    <a:gd name="T20" fmla="*/ 34 w 212"/>
                    <a:gd name="T21" fmla="*/ 814 h 839"/>
                    <a:gd name="T22" fmla="*/ 24 w 212"/>
                    <a:gd name="T23" fmla="*/ 746 h 839"/>
                    <a:gd name="T24" fmla="*/ 12 w 212"/>
                    <a:gd name="T25" fmla="*/ 645 h 839"/>
                    <a:gd name="T26" fmla="*/ 3 w 212"/>
                    <a:gd name="T27" fmla="*/ 521 h 839"/>
                    <a:gd name="T28" fmla="*/ 0 w 212"/>
                    <a:gd name="T29" fmla="*/ 384 h 839"/>
                    <a:gd name="T30" fmla="*/ 6 w 212"/>
                    <a:gd name="T31" fmla="*/ 244 h 839"/>
                    <a:gd name="T32" fmla="*/ 29 w 212"/>
                    <a:gd name="T33" fmla="*/ 114 h 839"/>
                    <a:gd name="T34" fmla="*/ 68 w 212"/>
                    <a:gd name="T35" fmla="*/ 0 h 839"/>
                    <a:gd name="T36" fmla="*/ 212 w 212"/>
                    <a:gd name="T37" fmla="*/ 6 h 839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212"/>
                    <a:gd name="T58" fmla="*/ 0 h 839"/>
                    <a:gd name="T59" fmla="*/ 212 w 212"/>
                    <a:gd name="T60" fmla="*/ 839 h 839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212" h="839">
                      <a:moveTo>
                        <a:pt x="212" y="6"/>
                      </a:moveTo>
                      <a:lnTo>
                        <a:pt x="206" y="11"/>
                      </a:lnTo>
                      <a:lnTo>
                        <a:pt x="192" y="33"/>
                      </a:lnTo>
                      <a:lnTo>
                        <a:pt x="174" y="77"/>
                      </a:lnTo>
                      <a:lnTo>
                        <a:pt x="156" y="148"/>
                      </a:lnTo>
                      <a:lnTo>
                        <a:pt x="141" y="254"/>
                      </a:lnTo>
                      <a:lnTo>
                        <a:pt x="133" y="401"/>
                      </a:lnTo>
                      <a:lnTo>
                        <a:pt x="137" y="593"/>
                      </a:lnTo>
                      <a:lnTo>
                        <a:pt x="158" y="839"/>
                      </a:lnTo>
                      <a:lnTo>
                        <a:pt x="38" y="839"/>
                      </a:lnTo>
                      <a:lnTo>
                        <a:pt x="34" y="814"/>
                      </a:lnTo>
                      <a:lnTo>
                        <a:pt x="24" y="746"/>
                      </a:lnTo>
                      <a:lnTo>
                        <a:pt x="12" y="645"/>
                      </a:lnTo>
                      <a:lnTo>
                        <a:pt x="3" y="521"/>
                      </a:lnTo>
                      <a:lnTo>
                        <a:pt x="0" y="384"/>
                      </a:lnTo>
                      <a:lnTo>
                        <a:pt x="6" y="244"/>
                      </a:lnTo>
                      <a:lnTo>
                        <a:pt x="29" y="114"/>
                      </a:lnTo>
                      <a:lnTo>
                        <a:pt x="68" y="0"/>
                      </a:lnTo>
                      <a:lnTo>
                        <a:pt x="212" y="6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8" name="Freeform 45"/>
                <p:cNvSpPr>
                  <a:spLocks/>
                </p:cNvSpPr>
                <p:nvPr/>
              </p:nvSpPr>
              <p:spPr bwMode="auto">
                <a:xfrm>
                  <a:off x="6406" y="13636"/>
                  <a:ext cx="137" cy="656"/>
                </a:xfrm>
                <a:custGeom>
                  <a:avLst/>
                  <a:gdLst>
                    <a:gd name="T0" fmla="*/ 43 w 137"/>
                    <a:gd name="T1" fmla="*/ 12 h 656"/>
                    <a:gd name="T2" fmla="*/ 39 w 137"/>
                    <a:gd name="T3" fmla="*/ 25 h 656"/>
                    <a:gd name="T4" fmla="*/ 30 w 137"/>
                    <a:gd name="T5" fmla="*/ 62 h 656"/>
                    <a:gd name="T6" fmla="*/ 19 w 137"/>
                    <a:gd name="T7" fmla="*/ 122 h 656"/>
                    <a:gd name="T8" fmla="*/ 7 w 137"/>
                    <a:gd name="T9" fmla="*/ 199 h 656"/>
                    <a:gd name="T10" fmla="*/ 0 w 137"/>
                    <a:gd name="T11" fmla="*/ 294 h 656"/>
                    <a:gd name="T12" fmla="*/ 1 w 137"/>
                    <a:gd name="T13" fmla="*/ 403 h 656"/>
                    <a:gd name="T14" fmla="*/ 12 w 137"/>
                    <a:gd name="T15" fmla="*/ 524 h 656"/>
                    <a:gd name="T16" fmla="*/ 38 w 137"/>
                    <a:gd name="T17" fmla="*/ 656 h 656"/>
                    <a:gd name="T18" fmla="*/ 132 w 137"/>
                    <a:gd name="T19" fmla="*/ 650 h 656"/>
                    <a:gd name="T20" fmla="*/ 127 w 137"/>
                    <a:gd name="T21" fmla="*/ 631 h 656"/>
                    <a:gd name="T22" fmla="*/ 119 w 137"/>
                    <a:gd name="T23" fmla="*/ 578 h 656"/>
                    <a:gd name="T24" fmla="*/ 107 w 137"/>
                    <a:gd name="T25" fmla="*/ 499 h 656"/>
                    <a:gd name="T26" fmla="*/ 97 w 137"/>
                    <a:gd name="T27" fmla="*/ 403 h 656"/>
                    <a:gd name="T28" fmla="*/ 92 w 137"/>
                    <a:gd name="T29" fmla="*/ 297 h 656"/>
                    <a:gd name="T30" fmla="*/ 94 w 137"/>
                    <a:gd name="T31" fmla="*/ 192 h 656"/>
                    <a:gd name="T32" fmla="*/ 108 w 137"/>
                    <a:gd name="T33" fmla="*/ 91 h 656"/>
                    <a:gd name="T34" fmla="*/ 137 w 137"/>
                    <a:gd name="T35" fmla="*/ 7 h 656"/>
                    <a:gd name="T36" fmla="*/ 137 w 137"/>
                    <a:gd name="T37" fmla="*/ 6 h 656"/>
                    <a:gd name="T38" fmla="*/ 137 w 137"/>
                    <a:gd name="T39" fmla="*/ 4 h 656"/>
                    <a:gd name="T40" fmla="*/ 135 w 137"/>
                    <a:gd name="T41" fmla="*/ 2 h 656"/>
                    <a:gd name="T42" fmla="*/ 129 w 137"/>
                    <a:gd name="T43" fmla="*/ 0 h 656"/>
                    <a:gd name="T44" fmla="*/ 119 w 137"/>
                    <a:gd name="T45" fmla="*/ 0 h 656"/>
                    <a:gd name="T46" fmla="*/ 101 w 137"/>
                    <a:gd name="T47" fmla="*/ 1 h 656"/>
                    <a:gd name="T48" fmla="*/ 77 w 137"/>
                    <a:gd name="T49" fmla="*/ 5 h 656"/>
                    <a:gd name="T50" fmla="*/ 43 w 137"/>
                    <a:gd name="T51" fmla="*/ 12 h 65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137"/>
                    <a:gd name="T79" fmla="*/ 0 h 656"/>
                    <a:gd name="T80" fmla="*/ 137 w 137"/>
                    <a:gd name="T81" fmla="*/ 656 h 65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137" h="656">
                      <a:moveTo>
                        <a:pt x="43" y="12"/>
                      </a:moveTo>
                      <a:lnTo>
                        <a:pt x="39" y="25"/>
                      </a:lnTo>
                      <a:lnTo>
                        <a:pt x="30" y="62"/>
                      </a:lnTo>
                      <a:lnTo>
                        <a:pt x="19" y="122"/>
                      </a:lnTo>
                      <a:lnTo>
                        <a:pt x="7" y="199"/>
                      </a:lnTo>
                      <a:lnTo>
                        <a:pt x="0" y="294"/>
                      </a:lnTo>
                      <a:lnTo>
                        <a:pt x="1" y="403"/>
                      </a:lnTo>
                      <a:lnTo>
                        <a:pt x="12" y="524"/>
                      </a:lnTo>
                      <a:lnTo>
                        <a:pt x="38" y="656"/>
                      </a:lnTo>
                      <a:lnTo>
                        <a:pt x="132" y="650"/>
                      </a:lnTo>
                      <a:lnTo>
                        <a:pt x="127" y="631"/>
                      </a:lnTo>
                      <a:lnTo>
                        <a:pt x="119" y="578"/>
                      </a:lnTo>
                      <a:lnTo>
                        <a:pt x="107" y="499"/>
                      </a:lnTo>
                      <a:lnTo>
                        <a:pt x="97" y="403"/>
                      </a:lnTo>
                      <a:lnTo>
                        <a:pt x="92" y="297"/>
                      </a:lnTo>
                      <a:lnTo>
                        <a:pt x="94" y="192"/>
                      </a:lnTo>
                      <a:lnTo>
                        <a:pt x="108" y="91"/>
                      </a:lnTo>
                      <a:lnTo>
                        <a:pt x="137" y="7"/>
                      </a:lnTo>
                      <a:lnTo>
                        <a:pt x="137" y="6"/>
                      </a:lnTo>
                      <a:lnTo>
                        <a:pt x="137" y="4"/>
                      </a:lnTo>
                      <a:lnTo>
                        <a:pt x="135" y="2"/>
                      </a:lnTo>
                      <a:lnTo>
                        <a:pt x="129" y="0"/>
                      </a:lnTo>
                      <a:lnTo>
                        <a:pt x="119" y="0"/>
                      </a:lnTo>
                      <a:lnTo>
                        <a:pt x="101" y="1"/>
                      </a:lnTo>
                      <a:lnTo>
                        <a:pt x="77" y="5"/>
                      </a:lnTo>
                      <a:lnTo>
                        <a:pt x="43" y="1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9" name="Freeform 46"/>
                <p:cNvSpPr>
                  <a:spLocks/>
                </p:cNvSpPr>
                <p:nvPr/>
              </p:nvSpPr>
              <p:spPr bwMode="auto">
                <a:xfrm>
                  <a:off x="6412" y="13680"/>
                  <a:ext cx="116" cy="560"/>
                </a:xfrm>
                <a:custGeom>
                  <a:avLst/>
                  <a:gdLst>
                    <a:gd name="T0" fmla="*/ 36 w 116"/>
                    <a:gd name="T1" fmla="*/ 11 h 560"/>
                    <a:gd name="T2" fmla="*/ 33 w 116"/>
                    <a:gd name="T3" fmla="*/ 21 h 560"/>
                    <a:gd name="T4" fmla="*/ 24 w 116"/>
                    <a:gd name="T5" fmla="*/ 53 h 560"/>
                    <a:gd name="T6" fmla="*/ 15 w 116"/>
                    <a:gd name="T7" fmla="*/ 103 h 560"/>
                    <a:gd name="T8" fmla="*/ 5 w 116"/>
                    <a:gd name="T9" fmla="*/ 169 h 560"/>
                    <a:gd name="T10" fmla="*/ 0 w 116"/>
                    <a:gd name="T11" fmla="*/ 250 h 560"/>
                    <a:gd name="T12" fmla="*/ 1 w 116"/>
                    <a:gd name="T13" fmla="*/ 344 h 560"/>
                    <a:gd name="T14" fmla="*/ 10 w 116"/>
                    <a:gd name="T15" fmla="*/ 448 h 560"/>
                    <a:gd name="T16" fmla="*/ 32 w 116"/>
                    <a:gd name="T17" fmla="*/ 560 h 560"/>
                    <a:gd name="T18" fmla="*/ 112 w 116"/>
                    <a:gd name="T19" fmla="*/ 555 h 560"/>
                    <a:gd name="T20" fmla="*/ 108 w 116"/>
                    <a:gd name="T21" fmla="*/ 538 h 560"/>
                    <a:gd name="T22" fmla="*/ 101 w 116"/>
                    <a:gd name="T23" fmla="*/ 493 h 560"/>
                    <a:gd name="T24" fmla="*/ 91 w 116"/>
                    <a:gd name="T25" fmla="*/ 426 h 560"/>
                    <a:gd name="T26" fmla="*/ 82 w 116"/>
                    <a:gd name="T27" fmla="*/ 344 h 560"/>
                    <a:gd name="T28" fmla="*/ 77 w 116"/>
                    <a:gd name="T29" fmla="*/ 255 h 560"/>
                    <a:gd name="T30" fmla="*/ 79 w 116"/>
                    <a:gd name="T31" fmla="*/ 164 h 560"/>
                    <a:gd name="T32" fmla="*/ 91 w 116"/>
                    <a:gd name="T33" fmla="*/ 79 h 560"/>
                    <a:gd name="T34" fmla="*/ 116 w 116"/>
                    <a:gd name="T35" fmla="*/ 6 h 560"/>
                    <a:gd name="T36" fmla="*/ 116 w 116"/>
                    <a:gd name="T37" fmla="*/ 5 h 560"/>
                    <a:gd name="T38" fmla="*/ 116 w 116"/>
                    <a:gd name="T39" fmla="*/ 4 h 560"/>
                    <a:gd name="T40" fmla="*/ 114 w 116"/>
                    <a:gd name="T41" fmla="*/ 2 h 560"/>
                    <a:gd name="T42" fmla="*/ 109 w 116"/>
                    <a:gd name="T43" fmla="*/ 0 h 560"/>
                    <a:gd name="T44" fmla="*/ 100 w 116"/>
                    <a:gd name="T45" fmla="*/ 0 h 560"/>
                    <a:gd name="T46" fmla="*/ 86 w 116"/>
                    <a:gd name="T47" fmla="*/ 1 h 560"/>
                    <a:gd name="T48" fmla="*/ 65 w 116"/>
                    <a:gd name="T49" fmla="*/ 4 h 560"/>
                    <a:gd name="T50" fmla="*/ 36 w 116"/>
                    <a:gd name="T51" fmla="*/ 11 h 560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116"/>
                    <a:gd name="T79" fmla="*/ 0 h 560"/>
                    <a:gd name="T80" fmla="*/ 116 w 116"/>
                    <a:gd name="T81" fmla="*/ 560 h 560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116" h="560">
                      <a:moveTo>
                        <a:pt x="36" y="11"/>
                      </a:moveTo>
                      <a:lnTo>
                        <a:pt x="33" y="21"/>
                      </a:lnTo>
                      <a:lnTo>
                        <a:pt x="24" y="53"/>
                      </a:lnTo>
                      <a:lnTo>
                        <a:pt x="15" y="103"/>
                      </a:lnTo>
                      <a:lnTo>
                        <a:pt x="5" y="169"/>
                      </a:lnTo>
                      <a:lnTo>
                        <a:pt x="0" y="250"/>
                      </a:lnTo>
                      <a:lnTo>
                        <a:pt x="1" y="344"/>
                      </a:lnTo>
                      <a:lnTo>
                        <a:pt x="10" y="448"/>
                      </a:lnTo>
                      <a:lnTo>
                        <a:pt x="32" y="560"/>
                      </a:lnTo>
                      <a:lnTo>
                        <a:pt x="112" y="555"/>
                      </a:lnTo>
                      <a:lnTo>
                        <a:pt x="108" y="538"/>
                      </a:lnTo>
                      <a:lnTo>
                        <a:pt x="101" y="493"/>
                      </a:lnTo>
                      <a:lnTo>
                        <a:pt x="91" y="426"/>
                      </a:lnTo>
                      <a:lnTo>
                        <a:pt x="82" y="344"/>
                      </a:lnTo>
                      <a:lnTo>
                        <a:pt x="77" y="255"/>
                      </a:lnTo>
                      <a:lnTo>
                        <a:pt x="79" y="164"/>
                      </a:lnTo>
                      <a:lnTo>
                        <a:pt x="91" y="79"/>
                      </a:lnTo>
                      <a:lnTo>
                        <a:pt x="116" y="6"/>
                      </a:lnTo>
                      <a:lnTo>
                        <a:pt x="116" y="5"/>
                      </a:lnTo>
                      <a:lnTo>
                        <a:pt x="116" y="4"/>
                      </a:lnTo>
                      <a:lnTo>
                        <a:pt x="114" y="2"/>
                      </a:lnTo>
                      <a:lnTo>
                        <a:pt x="109" y="0"/>
                      </a:lnTo>
                      <a:lnTo>
                        <a:pt x="100" y="0"/>
                      </a:lnTo>
                      <a:lnTo>
                        <a:pt x="86" y="1"/>
                      </a:lnTo>
                      <a:lnTo>
                        <a:pt x="65" y="4"/>
                      </a:lnTo>
                      <a:lnTo>
                        <a:pt x="36" y="1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0" name="Freeform 47"/>
                <p:cNvSpPr>
                  <a:spLocks/>
                </p:cNvSpPr>
                <p:nvPr/>
              </p:nvSpPr>
              <p:spPr bwMode="auto">
                <a:xfrm>
                  <a:off x="6417" y="13724"/>
                  <a:ext cx="97" cy="463"/>
                </a:xfrm>
                <a:custGeom>
                  <a:avLst/>
                  <a:gdLst>
                    <a:gd name="T0" fmla="*/ 30 w 97"/>
                    <a:gd name="T1" fmla="*/ 9 h 463"/>
                    <a:gd name="T2" fmla="*/ 27 w 97"/>
                    <a:gd name="T3" fmla="*/ 17 h 463"/>
                    <a:gd name="T4" fmla="*/ 20 w 97"/>
                    <a:gd name="T5" fmla="*/ 44 h 463"/>
                    <a:gd name="T6" fmla="*/ 12 w 97"/>
                    <a:gd name="T7" fmla="*/ 85 h 463"/>
                    <a:gd name="T8" fmla="*/ 4 w 97"/>
                    <a:gd name="T9" fmla="*/ 140 h 463"/>
                    <a:gd name="T10" fmla="*/ 0 w 97"/>
                    <a:gd name="T11" fmla="*/ 207 h 463"/>
                    <a:gd name="T12" fmla="*/ 0 w 97"/>
                    <a:gd name="T13" fmla="*/ 285 h 463"/>
                    <a:gd name="T14" fmla="*/ 9 w 97"/>
                    <a:gd name="T15" fmla="*/ 370 h 463"/>
                    <a:gd name="T16" fmla="*/ 26 w 97"/>
                    <a:gd name="T17" fmla="*/ 463 h 463"/>
                    <a:gd name="T18" fmla="*/ 93 w 97"/>
                    <a:gd name="T19" fmla="*/ 460 h 463"/>
                    <a:gd name="T20" fmla="*/ 89 w 97"/>
                    <a:gd name="T21" fmla="*/ 446 h 463"/>
                    <a:gd name="T22" fmla="*/ 83 w 97"/>
                    <a:gd name="T23" fmla="*/ 408 h 463"/>
                    <a:gd name="T24" fmla="*/ 75 w 97"/>
                    <a:gd name="T25" fmla="*/ 353 h 463"/>
                    <a:gd name="T26" fmla="*/ 68 w 97"/>
                    <a:gd name="T27" fmla="*/ 285 h 463"/>
                    <a:gd name="T28" fmla="*/ 65 w 97"/>
                    <a:gd name="T29" fmla="*/ 211 h 463"/>
                    <a:gd name="T30" fmla="*/ 67 w 97"/>
                    <a:gd name="T31" fmla="*/ 136 h 463"/>
                    <a:gd name="T32" fmla="*/ 76 w 97"/>
                    <a:gd name="T33" fmla="*/ 65 h 463"/>
                    <a:gd name="T34" fmla="*/ 97 w 97"/>
                    <a:gd name="T35" fmla="*/ 5 h 463"/>
                    <a:gd name="T36" fmla="*/ 97 w 97"/>
                    <a:gd name="T37" fmla="*/ 4 h 463"/>
                    <a:gd name="T38" fmla="*/ 97 w 97"/>
                    <a:gd name="T39" fmla="*/ 3 h 463"/>
                    <a:gd name="T40" fmla="*/ 95 w 97"/>
                    <a:gd name="T41" fmla="*/ 1 h 463"/>
                    <a:gd name="T42" fmla="*/ 91 w 97"/>
                    <a:gd name="T43" fmla="*/ 0 h 463"/>
                    <a:gd name="T44" fmla="*/ 84 w 97"/>
                    <a:gd name="T45" fmla="*/ 0 h 463"/>
                    <a:gd name="T46" fmla="*/ 71 w 97"/>
                    <a:gd name="T47" fmla="*/ 0 h 463"/>
                    <a:gd name="T48" fmla="*/ 54 w 97"/>
                    <a:gd name="T49" fmla="*/ 3 h 463"/>
                    <a:gd name="T50" fmla="*/ 30 w 97"/>
                    <a:gd name="T51" fmla="*/ 9 h 463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97"/>
                    <a:gd name="T79" fmla="*/ 0 h 463"/>
                    <a:gd name="T80" fmla="*/ 97 w 97"/>
                    <a:gd name="T81" fmla="*/ 463 h 463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97" h="463">
                      <a:moveTo>
                        <a:pt x="30" y="9"/>
                      </a:moveTo>
                      <a:lnTo>
                        <a:pt x="27" y="17"/>
                      </a:lnTo>
                      <a:lnTo>
                        <a:pt x="20" y="44"/>
                      </a:lnTo>
                      <a:lnTo>
                        <a:pt x="12" y="85"/>
                      </a:lnTo>
                      <a:lnTo>
                        <a:pt x="4" y="140"/>
                      </a:lnTo>
                      <a:lnTo>
                        <a:pt x="0" y="207"/>
                      </a:lnTo>
                      <a:lnTo>
                        <a:pt x="0" y="285"/>
                      </a:lnTo>
                      <a:lnTo>
                        <a:pt x="9" y="370"/>
                      </a:lnTo>
                      <a:lnTo>
                        <a:pt x="26" y="463"/>
                      </a:lnTo>
                      <a:lnTo>
                        <a:pt x="93" y="460"/>
                      </a:lnTo>
                      <a:lnTo>
                        <a:pt x="89" y="446"/>
                      </a:lnTo>
                      <a:lnTo>
                        <a:pt x="83" y="408"/>
                      </a:lnTo>
                      <a:lnTo>
                        <a:pt x="75" y="353"/>
                      </a:lnTo>
                      <a:lnTo>
                        <a:pt x="68" y="285"/>
                      </a:lnTo>
                      <a:lnTo>
                        <a:pt x="65" y="211"/>
                      </a:lnTo>
                      <a:lnTo>
                        <a:pt x="67" y="136"/>
                      </a:lnTo>
                      <a:lnTo>
                        <a:pt x="76" y="65"/>
                      </a:lnTo>
                      <a:lnTo>
                        <a:pt x="97" y="5"/>
                      </a:lnTo>
                      <a:lnTo>
                        <a:pt x="97" y="4"/>
                      </a:lnTo>
                      <a:lnTo>
                        <a:pt x="97" y="3"/>
                      </a:lnTo>
                      <a:lnTo>
                        <a:pt x="95" y="1"/>
                      </a:lnTo>
                      <a:lnTo>
                        <a:pt x="91" y="0"/>
                      </a:lnTo>
                      <a:lnTo>
                        <a:pt x="84" y="0"/>
                      </a:lnTo>
                      <a:lnTo>
                        <a:pt x="71" y="0"/>
                      </a:lnTo>
                      <a:lnTo>
                        <a:pt x="54" y="3"/>
                      </a:lnTo>
                      <a:lnTo>
                        <a:pt x="30" y="9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1" name="Freeform 48"/>
                <p:cNvSpPr>
                  <a:spLocks/>
                </p:cNvSpPr>
                <p:nvPr/>
              </p:nvSpPr>
              <p:spPr bwMode="auto">
                <a:xfrm>
                  <a:off x="6422" y="13768"/>
                  <a:ext cx="77" cy="367"/>
                </a:xfrm>
                <a:custGeom>
                  <a:avLst/>
                  <a:gdLst>
                    <a:gd name="T0" fmla="*/ 24 w 77"/>
                    <a:gd name="T1" fmla="*/ 8 h 367"/>
                    <a:gd name="T2" fmla="*/ 22 w 77"/>
                    <a:gd name="T3" fmla="*/ 15 h 367"/>
                    <a:gd name="T4" fmla="*/ 17 w 77"/>
                    <a:gd name="T5" fmla="*/ 36 h 367"/>
                    <a:gd name="T6" fmla="*/ 10 w 77"/>
                    <a:gd name="T7" fmla="*/ 68 h 367"/>
                    <a:gd name="T8" fmla="*/ 4 w 77"/>
                    <a:gd name="T9" fmla="*/ 112 h 367"/>
                    <a:gd name="T10" fmla="*/ 0 w 77"/>
                    <a:gd name="T11" fmla="*/ 164 h 367"/>
                    <a:gd name="T12" fmla="*/ 0 w 77"/>
                    <a:gd name="T13" fmla="*/ 226 h 367"/>
                    <a:gd name="T14" fmla="*/ 7 w 77"/>
                    <a:gd name="T15" fmla="*/ 294 h 367"/>
                    <a:gd name="T16" fmla="*/ 21 w 77"/>
                    <a:gd name="T17" fmla="*/ 367 h 367"/>
                    <a:gd name="T18" fmla="*/ 74 w 77"/>
                    <a:gd name="T19" fmla="*/ 364 h 367"/>
                    <a:gd name="T20" fmla="*/ 71 w 77"/>
                    <a:gd name="T21" fmla="*/ 353 h 367"/>
                    <a:gd name="T22" fmla="*/ 66 w 77"/>
                    <a:gd name="T23" fmla="*/ 323 h 367"/>
                    <a:gd name="T24" fmla="*/ 60 w 77"/>
                    <a:gd name="T25" fmla="*/ 280 h 367"/>
                    <a:gd name="T26" fmla="*/ 54 w 77"/>
                    <a:gd name="T27" fmla="*/ 226 h 367"/>
                    <a:gd name="T28" fmla="*/ 51 w 77"/>
                    <a:gd name="T29" fmla="*/ 168 h 367"/>
                    <a:gd name="T30" fmla="*/ 53 w 77"/>
                    <a:gd name="T31" fmla="*/ 107 h 367"/>
                    <a:gd name="T32" fmla="*/ 61 w 77"/>
                    <a:gd name="T33" fmla="*/ 52 h 367"/>
                    <a:gd name="T34" fmla="*/ 77 w 77"/>
                    <a:gd name="T35" fmla="*/ 5 h 367"/>
                    <a:gd name="T36" fmla="*/ 77 w 77"/>
                    <a:gd name="T37" fmla="*/ 5 h 367"/>
                    <a:gd name="T38" fmla="*/ 77 w 77"/>
                    <a:gd name="T39" fmla="*/ 2 h 367"/>
                    <a:gd name="T40" fmla="*/ 76 w 77"/>
                    <a:gd name="T41" fmla="*/ 1 h 367"/>
                    <a:gd name="T42" fmla="*/ 72 w 77"/>
                    <a:gd name="T43" fmla="*/ 0 h 367"/>
                    <a:gd name="T44" fmla="*/ 66 w 77"/>
                    <a:gd name="T45" fmla="*/ 0 h 367"/>
                    <a:gd name="T46" fmla="*/ 56 w 77"/>
                    <a:gd name="T47" fmla="*/ 1 h 367"/>
                    <a:gd name="T48" fmla="*/ 43 w 77"/>
                    <a:gd name="T49" fmla="*/ 4 h 367"/>
                    <a:gd name="T50" fmla="*/ 24 w 77"/>
                    <a:gd name="T51" fmla="*/ 8 h 367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77"/>
                    <a:gd name="T79" fmla="*/ 0 h 367"/>
                    <a:gd name="T80" fmla="*/ 77 w 77"/>
                    <a:gd name="T81" fmla="*/ 367 h 367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77" h="367">
                      <a:moveTo>
                        <a:pt x="24" y="8"/>
                      </a:moveTo>
                      <a:lnTo>
                        <a:pt x="22" y="15"/>
                      </a:lnTo>
                      <a:lnTo>
                        <a:pt x="17" y="36"/>
                      </a:lnTo>
                      <a:lnTo>
                        <a:pt x="10" y="68"/>
                      </a:lnTo>
                      <a:lnTo>
                        <a:pt x="4" y="112"/>
                      </a:lnTo>
                      <a:lnTo>
                        <a:pt x="0" y="164"/>
                      </a:lnTo>
                      <a:lnTo>
                        <a:pt x="0" y="226"/>
                      </a:lnTo>
                      <a:lnTo>
                        <a:pt x="7" y="294"/>
                      </a:lnTo>
                      <a:lnTo>
                        <a:pt x="21" y="367"/>
                      </a:lnTo>
                      <a:lnTo>
                        <a:pt x="74" y="364"/>
                      </a:lnTo>
                      <a:lnTo>
                        <a:pt x="71" y="353"/>
                      </a:lnTo>
                      <a:lnTo>
                        <a:pt x="66" y="323"/>
                      </a:lnTo>
                      <a:lnTo>
                        <a:pt x="60" y="280"/>
                      </a:lnTo>
                      <a:lnTo>
                        <a:pt x="54" y="226"/>
                      </a:lnTo>
                      <a:lnTo>
                        <a:pt x="51" y="168"/>
                      </a:lnTo>
                      <a:lnTo>
                        <a:pt x="53" y="107"/>
                      </a:lnTo>
                      <a:lnTo>
                        <a:pt x="61" y="52"/>
                      </a:lnTo>
                      <a:lnTo>
                        <a:pt x="77" y="5"/>
                      </a:lnTo>
                      <a:lnTo>
                        <a:pt x="77" y="2"/>
                      </a:lnTo>
                      <a:lnTo>
                        <a:pt x="76" y="1"/>
                      </a:lnTo>
                      <a:lnTo>
                        <a:pt x="72" y="0"/>
                      </a:lnTo>
                      <a:lnTo>
                        <a:pt x="66" y="0"/>
                      </a:lnTo>
                      <a:lnTo>
                        <a:pt x="56" y="1"/>
                      </a:lnTo>
                      <a:lnTo>
                        <a:pt x="43" y="4"/>
                      </a:lnTo>
                      <a:lnTo>
                        <a:pt x="24" y="8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2" name="Freeform 49"/>
                <p:cNvSpPr>
                  <a:spLocks/>
                </p:cNvSpPr>
                <p:nvPr/>
              </p:nvSpPr>
              <p:spPr bwMode="auto">
                <a:xfrm>
                  <a:off x="6428" y="13813"/>
                  <a:ext cx="56" cy="271"/>
                </a:xfrm>
                <a:custGeom>
                  <a:avLst/>
                  <a:gdLst>
                    <a:gd name="T0" fmla="*/ 17 w 56"/>
                    <a:gd name="T1" fmla="*/ 5 h 271"/>
                    <a:gd name="T2" fmla="*/ 16 w 56"/>
                    <a:gd name="T3" fmla="*/ 10 h 271"/>
                    <a:gd name="T4" fmla="*/ 12 w 56"/>
                    <a:gd name="T5" fmla="*/ 25 h 271"/>
                    <a:gd name="T6" fmla="*/ 6 w 56"/>
                    <a:gd name="T7" fmla="*/ 49 h 271"/>
                    <a:gd name="T8" fmla="*/ 2 w 56"/>
                    <a:gd name="T9" fmla="*/ 82 h 271"/>
                    <a:gd name="T10" fmla="*/ 0 w 56"/>
                    <a:gd name="T11" fmla="*/ 122 h 271"/>
                    <a:gd name="T12" fmla="*/ 0 w 56"/>
                    <a:gd name="T13" fmla="*/ 166 h 271"/>
                    <a:gd name="T14" fmla="*/ 4 w 56"/>
                    <a:gd name="T15" fmla="*/ 217 h 271"/>
                    <a:gd name="T16" fmla="*/ 15 w 56"/>
                    <a:gd name="T17" fmla="*/ 271 h 271"/>
                    <a:gd name="T18" fmla="*/ 54 w 56"/>
                    <a:gd name="T19" fmla="*/ 268 h 271"/>
                    <a:gd name="T20" fmla="*/ 52 w 56"/>
                    <a:gd name="T21" fmla="*/ 261 h 271"/>
                    <a:gd name="T22" fmla="*/ 48 w 56"/>
                    <a:gd name="T23" fmla="*/ 238 h 271"/>
                    <a:gd name="T24" fmla="*/ 44 w 56"/>
                    <a:gd name="T25" fmla="*/ 206 h 271"/>
                    <a:gd name="T26" fmla="*/ 40 w 56"/>
                    <a:gd name="T27" fmla="*/ 166 h 271"/>
                    <a:gd name="T28" fmla="*/ 37 w 56"/>
                    <a:gd name="T29" fmla="*/ 123 h 271"/>
                    <a:gd name="T30" fmla="*/ 39 w 56"/>
                    <a:gd name="T31" fmla="*/ 78 h 271"/>
                    <a:gd name="T32" fmla="*/ 44 w 56"/>
                    <a:gd name="T33" fmla="*/ 37 h 271"/>
                    <a:gd name="T34" fmla="*/ 56 w 56"/>
                    <a:gd name="T35" fmla="*/ 3 h 271"/>
                    <a:gd name="T36" fmla="*/ 56 w 56"/>
                    <a:gd name="T37" fmla="*/ 3 h 271"/>
                    <a:gd name="T38" fmla="*/ 56 w 56"/>
                    <a:gd name="T39" fmla="*/ 2 h 271"/>
                    <a:gd name="T40" fmla="*/ 55 w 56"/>
                    <a:gd name="T41" fmla="*/ 1 h 271"/>
                    <a:gd name="T42" fmla="*/ 52 w 56"/>
                    <a:gd name="T43" fmla="*/ 0 h 271"/>
                    <a:gd name="T44" fmla="*/ 48 w 56"/>
                    <a:gd name="T45" fmla="*/ 0 h 271"/>
                    <a:gd name="T46" fmla="*/ 42 w 56"/>
                    <a:gd name="T47" fmla="*/ 0 h 271"/>
                    <a:gd name="T48" fmla="*/ 31 w 56"/>
                    <a:gd name="T49" fmla="*/ 2 h 271"/>
                    <a:gd name="T50" fmla="*/ 17 w 56"/>
                    <a:gd name="T51" fmla="*/ 5 h 271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56"/>
                    <a:gd name="T79" fmla="*/ 0 h 271"/>
                    <a:gd name="T80" fmla="*/ 56 w 56"/>
                    <a:gd name="T81" fmla="*/ 271 h 271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56" h="271">
                      <a:moveTo>
                        <a:pt x="17" y="5"/>
                      </a:moveTo>
                      <a:lnTo>
                        <a:pt x="16" y="10"/>
                      </a:lnTo>
                      <a:lnTo>
                        <a:pt x="12" y="25"/>
                      </a:lnTo>
                      <a:lnTo>
                        <a:pt x="6" y="49"/>
                      </a:lnTo>
                      <a:lnTo>
                        <a:pt x="2" y="82"/>
                      </a:lnTo>
                      <a:lnTo>
                        <a:pt x="0" y="122"/>
                      </a:lnTo>
                      <a:lnTo>
                        <a:pt x="0" y="166"/>
                      </a:lnTo>
                      <a:lnTo>
                        <a:pt x="4" y="217"/>
                      </a:lnTo>
                      <a:lnTo>
                        <a:pt x="15" y="271"/>
                      </a:lnTo>
                      <a:lnTo>
                        <a:pt x="54" y="268"/>
                      </a:lnTo>
                      <a:lnTo>
                        <a:pt x="52" y="261"/>
                      </a:lnTo>
                      <a:lnTo>
                        <a:pt x="48" y="238"/>
                      </a:lnTo>
                      <a:lnTo>
                        <a:pt x="44" y="206"/>
                      </a:lnTo>
                      <a:lnTo>
                        <a:pt x="40" y="166"/>
                      </a:lnTo>
                      <a:lnTo>
                        <a:pt x="37" y="123"/>
                      </a:lnTo>
                      <a:lnTo>
                        <a:pt x="39" y="78"/>
                      </a:lnTo>
                      <a:lnTo>
                        <a:pt x="44" y="37"/>
                      </a:lnTo>
                      <a:lnTo>
                        <a:pt x="56" y="3"/>
                      </a:lnTo>
                      <a:lnTo>
                        <a:pt x="56" y="2"/>
                      </a:lnTo>
                      <a:lnTo>
                        <a:pt x="55" y="1"/>
                      </a:lnTo>
                      <a:lnTo>
                        <a:pt x="52" y="0"/>
                      </a:lnTo>
                      <a:lnTo>
                        <a:pt x="48" y="0"/>
                      </a:lnTo>
                      <a:lnTo>
                        <a:pt x="42" y="0"/>
                      </a:lnTo>
                      <a:lnTo>
                        <a:pt x="31" y="2"/>
                      </a:lnTo>
                      <a:lnTo>
                        <a:pt x="17" y="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3" name="Freeform 50"/>
                <p:cNvSpPr>
                  <a:spLocks/>
                </p:cNvSpPr>
                <p:nvPr/>
              </p:nvSpPr>
              <p:spPr bwMode="auto">
                <a:xfrm>
                  <a:off x="7211" y="13549"/>
                  <a:ext cx="186" cy="732"/>
                </a:xfrm>
                <a:custGeom>
                  <a:avLst/>
                  <a:gdLst>
                    <a:gd name="T0" fmla="*/ 186 w 186"/>
                    <a:gd name="T1" fmla="*/ 6 h 732"/>
                    <a:gd name="T2" fmla="*/ 182 w 186"/>
                    <a:gd name="T3" fmla="*/ 11 h 732"/>
                    <a:gd name="T4" fmla="*/ 169 w 186"/>
                    <a:gd name="T5" fmla="*/ 29 h 732"/>
                    <a:gd name="T6" fmla="*/ 153 w 186"/>
                    <a:gd name="T7" fmla="*/ 67 h 732"/>
                    <a:gd name="T8" fmla="*/ 137 w 186"/>
                    <a:gd name="T9" fmla="*/ 130 h 732"/>
                    <a:gd name="T10" fmla="*/ 124 w 186"/>
                    <a:gd name="T11" fmla="*/ 221 h 732"/>
                    <a:gd name="T12" fmla="*/ 117 w 186"/>
                    <a:gd name="T13" fmla="*/ 350 h 732"/>
                    <a:gd name="T14" fmla="*/ 122 w 186"/>
                    <a:gd name="T15" fmla="*/ 517 h 732"/>
                    <a:gd name="T16" fmla="*/ 139 w 186"/>
                    <a:gd name="T17" fmla="*/ 732 h 732"/>
                    <a:gd name="T18" fmla="*/ 34 w 186"/>
                    <a:gd name="T19" fmla="*/ 732 h 732"/>
                    <a:gd name="T20" fmla="*/ 31 w 186"/>
                    <a:gd name="T21" fmla="*/ 711 h 732"/>
                    <a:gd name="T22" fmla="*/ 22 w 186"/>
                    <a:gd name="T23" fmla="*/ 651 h 732"/>
                    <a:gd name="T24" fmla="*/ 12 w 186"/>
                    <a:gd name="T25" fmla="*/ 563 h 732"/>
                    <a:gd name="T26" fmla="*/ 3 w 186"/>
                    <a:gd name="T27" fmla="*/ 454 h 732"/>
                    <a:gd name="T28" fmla="*/ 0 w 186"/>
                    <a:gd name="T29" fmla="*/ 335 h 732"/>
                    <a:gd name="T30" fmla="*/ 6 w 186"/>
                    <a:gd name="T31" fmla="*/ 213 h 732"/>
                    <a:gd name="T32" fmla="*/ 25 w 186"/>
                    <a:gd name="T33" fmla="*/ 98 h 732"/>
                    <a:gd name="T34" fmla="*/ 60 w 186"/>
                    <a:gd name="T35" fmla="*/ 0 h 732"/>
                    <a:gd name="T36" fmla="*/ 186 w 186"/>
                    <a:gd name="T37" fmla="*/ 6 h 732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86"/>
                    <a:gd name="T58" fmla="*/ 0 h 732"/>
                    <a:gd name="T59" fmla="*/ 186 w 186"/>
                    <a:gd name="T60" fmla="*/ 732 h 732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86" h="732">
                      <a:moveTo>
                        <a:pt x="186" y="6"/>
                      </a:moveTo>
                      <a:lnTo>
                        <a:pt x="182" y="11"/>
                      </a:lnTo>
                      <a:lnTo>
                        <a:pt x="169" y="29"/>
                      </a:lnTo>
                      <a:lnTo>
                        <a:pt x="153" y="67"/>
                      </a:lnTo>
                      <a:lnTo>
                        <a:pt x="137" y="130"/>
                      </a:lnTo>
                      <a:lnTo>
                        <a:pt x="124" y="221"/>
                      </a:lnTo>
                      <a:lnTo>
                        <a:pt x="117" y="350"/>
                      </a:lnTo>
                      <a:lnTo>
                        <a:pt x="122" y="517"/>
                      </a:lnTo>
                      <a:lnTo>
                        <a:pt x="139" y="732"/>
                      </a:lnTo>
                      <a:lnTo>
                        <a:pt x="34" y="732"/>
                      </a:lnTo>
                      <a:lnTo>
                        <a:pt x="31" y="711"/>
                      </a:lnTo>
                      <a:lnTo>
                        <a:pt x="22" y="651"/>
                      </a:lnTo>
                      <a:lnTo>
                        <a:pt x="12" y="563"/>
                      </a:lnTo>
                      <a:lnTo>
                        <a:pt x="3" y="454"/>
                      </a:lnTo>
                      <a:lnTo>
                        <a:pt x="0" y="335"/>
                      </a:lnTo>
                      <a:lnTo>
                        <a:pt x="6" y="213"/>
                      </a:lnTo>
                      <a:lnTo>
                        <a:pt x="25" y="98"/>
                      </a:lnTo>
                      <a:lnTo>
                        <a:pt x="60" y="0"/>
                      </a:lnTo>
                      <a:lnTo>
                        <a:pt x="186" y="6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4" name="Freeform 51"/>
                <p:cNvSpPr>
                  <a:spLocks/>
                </p:cNvSpPr>
                <p:nvPr/>
              </p:nvSpPr>
              <p:spPr bwMode="auto">
                <a:xfrm>
                  <a:off x="7219" y="13600"/>
                  <a:ext cx="158" cy="625"/>
                </a:xfrm>
                <a:custGeom>
                  <a:avLst/>
                  <a:gdLst>
                    <a:gd name="T0" fmla="*/ 158 w 158"/>
                    <a:gd name="T1" fmla="*/ 4 h 625"/>
                    <a:gd name="T2" fmla="*/ 153 w 158"/>
                    <a:gd name="T3" fmla="*/ 9 h 625"/>
                    <a:gd name="T4" fmla="*/ 144 w 158"/>
                    <a:gd name="T5" fmla="*/ 25 h 625"/>
                    <a:gd name="T6" fmla="*/ 130 w 158"/>
                    <a:gd name="T7" fmla="*/ 57 h 625"/>
                    <a:gd name="T8" fmla="*/ 116 w 158"/>
                    <a:gd name="T9" fmla="*/ 110 h 625"/>
                    <a:gd name="T10" fmla="*/ 105 w 158"/>
                    <a:gd name="T11" fmla="*/ 189 h 625"/>
                    <a:gd name="T12" fmla="*/ 100 w 158"/>
                    <a:gd name="T13" fmla="*/ 298 h 625"/>
                    <a:gd name="T14" fmla="*/ 103 w 158"/>
                    <a:gd name="T15" fmla="*/ 441 h 625"/>
                    <a:gd name="T16" fmla="*/ 118 w 158"/>
                    <a:gd name="T17" fmla="*/ 625 h 625"/>
                    <a:gd name="T18" fmla="*/ 29 w 158"/>
                    <a:gd name="T19" fmla="*/ 625 h 625"/>
                    <a:gd name="T20" fmla="*/ 25 w 158"/>
                    <a:gd name="T21" fmla="*/ 607 h 625"/>
                    <a:gd name="T22" fmla="*/ 18 w 158"/>
                    <a:gd name="T23" fmla="*/ 556 h 625"/>
                    <a:gd name="T24" fmla="*/ 9 w 158"/>
                    <a:gd name="T25" fmla="*/ 480 h 625"/>
                    <a:gd name="T26" fmla="*/ 2 w 158"/>
                    <a:gd name="T27" fmla="*/ 387 h 625"/>
                    <a:gd name="T28" fmla="*/ 0 w 158"/>
                    <a:gd name="T29" fmla="*/ 286 h 625"/>
                    <a:gd name="T30" fmla="*/ 5 w 158"/>
                    <a:gd name="T31" fmla="*/ 182 h 625"/>
                    <a:gd name="T32" fmla="*/ 21 w 158"/>
                    <a:gd name="T33" fmla="*/ 84 h 625"/>
                    <a:gd name="T34" fmla="*/ 51 w 158"/>
                    <a:gd name="T35" fmla="*/ 0 h 625"/>
                    <a:gd name="T36" fmla="*/ 158 w 158"/>
                    <a:gd name="T37" fmla="*/ 4 h 625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58"/>
                    <a:gd name="T58" fmla="*/ 0 h 625"/>
                    <a:gd name="T59" fmla="*/ 158 w 158"/>
                    <a:gd name="T60" fmla="*/ 625 h 625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58" h="625">
                      <a:moveTo>
                        <a:pt x="158" y="4"/>
                      </a:moveTo>
                      <a:lnTo>
                        <a:pt x="153" y="9"/>
                      </a:lnTo>
                      <a:lnTo>
                        <a:pt x="144" y="25"/>
                      </a:lnTo>
                      <a:lnTo>
                        <a:pt x="130" y="57"/>
                      </a:lnTo>
                      <a:lnTo>
                        <a:pt x="116" y="110"/>
                      </a:lnTo>
                      <a:lnTo>
                        <a:pt x="105" y="189"/>
                      </a:lnTo>
                      <a:lnTo>
                        <a:pt x="100" y="298"/>
                      </a:lnTo>
                      <a:lnTo>
                        <a:pt x="103" y="441"/>
                      </a:lnTo>
                      <a:lnTo>
                        <a:pt x="118" y="625"/>
                      </a:lnTo>
                      <a:lnTo>
                        <a:pt x="29" y="625"/>
                      </a:lnTo>
                      <a:lnTo>
                        <a:pt x="25" y="607"/>
                      </a:lnTo>
                      <a:lnTo>
                        <a:pt x="18" y="556"/>
                      </a:lnTo>
                      <a:lnTo>
                        <a:pt x="9" y="480"/>
                      </a:lnTo>
                      <a:lnTo>
                        <a:pt x="2" y="387"/>
                      </a:lnTo>
                      <a:lnTo>
                        <a:pt x="0" y="286"/>
                      </a:lnTo>
                      <a:lnTo>
                        <a:pt x="5" y="182"/>
                      </a:lnTo>
                      <a:lnTo>
                        <a:pt x="21" y="84"/>
                      </a:lnTo>
                      <a:lnTo>
                        <a:pt x="51" y="0"/>
                      </a:lnTo>
                      <a:lnTo>
                        <a:pt x="158" y="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" name="Freeform 52"/>
                <p:cNvSpPr>
                  <a:spLocks/>
                </p:cNvSpPr>
                <p:nvPr/>
              </p:nvSpPr>
              <p:spPr bwMode="auto">
                <a:xfrm>
                  <a:off x="7225" y="13651"/>
                  <a:ext cx="131" cy="517"/>
                </a:xfrm>
                <a:custGeom>
                  <a:avLst/>
                  <a:gdLst>
                    <a:gd name="T0" fmla="*/ 131 w 131"/>
                    <a:gd name="T1" fmla="*/ 4 h 517"/>
                    <a:gd name="T2" fmla="*/ 128 w 131"/>
                    <a:gd name="T3" fmla="*/ 7 h 517"/>
                    <a:gd name="T4" fmla="*/ 119 w 131"/>
                    <a:gd name="T5" fmla="*/ 21 h 517"/>
                    <a:gd name="T6" fmla="*/ 109 w 131"/>
                    <a:gd name="T7" fmla="*/ 47 h 517"/>
                    <a:gd name="T8" fmla="*/ 97 w 131"/>
                    <a:gd name="T9" fmla="*/ 91 h 517"/>
                    <a:gd name="T10" fmla="*/ 88 w 131"/>
                    <a:gd name="T11" fmla="*/ 156 h 517"/>
                    <a:gd name="T12" fmla="*/ 84 w 131"/>
                    <a:gd name="T13" fmla="*/ 247 h 517"/>
                    <a:gd name="T14" fmla="*/ 86 w 131"/>
                    <a:gd name="T15" fmla="*/ 366 h 517"/>
                    <a:gd name="T16" fmla="*/ 99 w 131"/>
                    <a:gd name="T17" fmla="*/ 517 h 517"/>
                    <a:gd name="T18" fmla="*/ 25 w 131"/>
                    <a:gd name="T19" fmla="*/ 517 h 517"/>
                    <a:gd name="T20" fmla="*/ 23 w 131"/>
                    <a:gd name="T21" fmla="*/ 502 h 517"/>
                    <a:gd name="T22" fmla="*/ 16 w 131"/>
                    <a:gd name="T23" fmla="*/ 460 h 517"/>
                    <a:gd name="T24" fmla="*/ 9 w 131"/>
                    <a:gd name="T25" fmla="*/ 397 h 517"/>
                    <a:gd name="T26" fmla="*/ 2 w 131"/>
                    <a:gd name="T27" fmla="*/ 320 h 517"/>
                    <a:gd name="T28" fmla="*/ 0 w 131"/>
                    <a:gd name="T29" fmla="*/ 236 h 517"/>
                    <a:gd name="T30" fmla="*/ 4 w 131"/>
                    <a:gd name="T31" fmla="*/ 151 h 517"/>
                    <a:gd name="T32" fmla="*/ 18 w 131"/>
                    <a:gd name="T33" fmla="*/ 70 h 517"/>
                    <a:gd name="T34" fmla="*/ 43 w 131"/>
                    <a:gd name="T35" fmla="*/ 0 h 517"/>
                    <a:gd name="T36" fmla="*/ 131 w 131"/>
                    <a:gd name="T37" fmla="*/ 4 h 517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31"/>
                    <a:gd name="T58" fmla="*/ 0 h 517"/>
                    <a:gd name="T59" fmla="*/ 131 w 131"/>
                    <a:gd name="T60" fmla="*/ 517 h 517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31" h="517">
                      <a:moveTo>
                        <a:pt x="131" y="4"/>
                      </a:moveTo>
                      <a:lnTo>
                        <a:pt x="128" y="7"/>
                      </a:lnTo>
                      <a:lnTo>
                        <a:pt x="119" y="21"/>
                      </a:lnTo>
                      <a:lnTo>
                        <a:pt x="109" y="47"/>
                      </a:lnTo>
                      <a:lnTo>
                        <a:pt x="97" y="91"/>
                      </a:lnTo>
                      <a:lnTo>
                        <a:pt x="88" y="156"/>
                      </a:lnTo>
                      <a:lnTo>
                        <a:pt x="84" y="247"/>
                      </a:lnTo>
                      <a:lnTo>
                        <a:pt x="86" y="366"/>
                      </a:lnTo>
                      <a:lnTo>
                        <a:pt x="99" y="517"/>
                      </a:lnTo>
                      <a:lnTo>
                        <a:pt x="25" y="517"/>
                      </a:lnTo>
                      <a:lnTo>
                        <a:pt x="23" y="502"/>
                      </a:lnTo>
                      <a:lnTo>
                        <a:pt x="16" y="460"/>
                      </a:lnTo>
                      <a:lnTo>
                        <a:pt x="9" y="397"/>
                      </a:lnTo>
                      <a:lnTo>
                        <a:pt x="2" y="320"/>
                      </a:lnTo>
                      <a:lnTo>
                        <a:pt x="0" y="236"/>
                      </a:lnTo>
                      <a:lnTo>
                        <a:pt x="4" y="151"/>
                      </a:lnTo>
                      <a:lnTo>
                        <a:pt x="18" y="70"/>
                      </a:lnTo>
                      <a:lnTo>
                        <a:pt x="43" y="0"/>
                      </a:lnTo>
                      <a:lnTo>
                        <a:pt x="131" y="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6" name="Freeform 53"/>
                <p:cNvSpPr>
                  <a:spLocks/>
                </p:cNvSpPr>
                <p:nvPr/>
              </p:nvSpPr>
              <p:spPr bwMode="auto">
                <a:xfrm>
                  <a:off x="7233" y="13701"/>
                  <a:ext cx="104" cy="411"/>
                </a:xfrm>
                <a:custGeom>
                  <a:avLst/>
                  <a:gdLst>
                    <a:gd name="T0" fmla="*/ 104 w 104"/>
                    <a:gd name="T1" fmla="*/ 4 h 411"/>
                    <a:gd name="T2" fmla="*/ 101 w 104"/>
                    <a:gd name="T3" fmla="*/ 7 h 411"/>
                    <a:gd name="T4" fmla="*/ 94 w 104"/>
                    <a:gd name="T5" fmla="*/ 17 h 411"/>
                    <a:gd name="T6" fmla="*/ 86 w 104"/>
                    <a:gd name="T7" fmla="*/ 38 h 411"/>
                    <a:gd name="T8" fmla="*/ 76 w 104"/>
                    <a:gd name="T9" fmla="*/ 73 h 411"/>
                    <a:gd name="T10" fmla="*/ 69 w 104"/>
                    <a:gd name="T11" fmla="*/ 125 h 411"/>
                    <a:gd name="T12" fmla="*/ 65 w 104"/>
                    <a:gd name="T13" fmla="*/ 196 h 411"/>
                    <a:gd name="T14" fmla="*/ 67 w 104"/>
                    <a:gd name="T15" fmla="*/ 291 h 411"/>
                    <a:gd name="T16" fmla="*/ 77 w 104"/>
                    <a:gd name="T17" fmla="*/ 411 h 411"/>
                    <a:gd name="T18" fmla="*/ 19 w 104"/>
                    <a:gd name="T19" fmla="*/ 411 h 411"/>
                    <a:gd name="T20" fmla="*/ 17 w 104"/>
                    <a:gd name="T21" fmla="*/ 399 h 411"/>
                    <a:gd name="T22" fmla="*/ 11 w 104"/>
                    <a:gd name="T23" fmla="*/ 365 h 411"/>
                    <a:gd name="T24" fmla="*/ 6 w 104"/>
                    <a:gd name="T25" fmla="*/ 316 h 411"/>
                    <a:gd name="T26" fmla="*/ 2 w 104"/>
                    <a:gd name="T27" fmla="*/ 255 h 411"/>
                    <a:gd name="T28" fmla="*/ 0 w 104"/>
                    <a:gd name="T29" fmla="*/ 188 h 411"/>
                    <a:gd name="T30" fmla="*/ 4 w 104"/>
                    <a:gd name="T31" fmla="*/ 120 h 411"/>
                    <a:gd name="T32" fmla="*/ 15 w 104"/>
                    <a:gd name="T33" fmla="*/ 55 h 411"/>
                    <a:gd name="T34" fmla="*/ 34 w 104"/>
                    <a:gd name="T35" fmla="*/ 0 h 411"/>
                    <a:gd name="T36" fmla="*/ 104 w 104"/>
                    <a:gd name="T37" fmla="*/ 4 h 411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04"/>
                    <a:gd name="T58" fmla="*/ 0 h 411"/>
                    <a:gd name="T59" fmla="*/ 104 w 104"/>
                    <a:gd name="T60" fmla="*/ 411 h 411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04" h="411">
                      <a:moveTo>
                        <a:pt x="104" y="4"/>
                      </a:moveTo>
                      <a:lnTo>
                        <a:pt x="101" y="7"/>
                      </a:lnTo>
                      <a:lnTo>
                        <a:pt x="94" y="17"/>
                      </a:lnTo>
                      <a:lnTo>
                        <a:pt x="86" y="38"/>
                      </a:lnTo>
                      <a:lnTo>
                        <a:pt x="76" y="73"/>
                      </a:lnTo>
                      <a:lnTo>
                        <a:pt x="69" y="125"/>
                      </a:lnTo>
                      <a:lnTo>
                        <a:pt x="65" y="196"/>
                      </a:lnTo>
                      <a:lnTo>
                        <a:pt x="67" y="291"/>
                      </a:lnTo>
                      <a:lnTo>
                        <a:pt x="77" y="411"/>
                      </a:lnTo>
                      <a:lnTo>
                        <a:pt x="19" y="411"/>
                      </a:lnTo>
                      <a:lnTo>
                        <a:pt x="17" y="399"/>
                      </a:lnTo>
                      <a:lnTo>
                        <a:pt x="11" y="365"/>
                      </a:lnTo>
                      <a:lnTo>
                        <a:pt x="6" y="316"/>
                      </a:lnTo>
                      <a:lnTo>
                        <a:pt x="2" y="255"/>
                      </a:lnTo>
                      <a:lnTo>
                        <a:pt x="0" y="188"/>
                      </a:lnTo>
                      <a:lnTo>
                        <a:pt x="4" y="120"/>
                      </a:lnTo>
                      <a:lnTo>
                        <a:pt x="15" y="55"/>
                      </a:lnTo>
                      <a:lnTo>
                        <a:pt x="34" y="0"/>
                      </a:lnTo>
                      <a:lnTo>
                        <a:pt x="104" y="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7" name="Freeform 54"/>
                <p:cNvSpPr>
                  <a:spLocks/>
                </p:cNvSpPr>
                <p:nvPr/>
              </p:nvSpPr>
              <p:spPr bwMode="auto">
                <a:xfrm>
                  <a:off x="7240" y="13752"/>
                  <a:ext cx="76" cy="302"/>
                </a:xfrm>
                <a:custGeom>
                  <a:avLst/>
                  <a:gdLst>
                    <a:gd name="T0" fmla="*/ 76 w 76"/>
                    <a:gd name="T1" fmla="*/ 2 h 302"/>
                    <a:gd name="T2" fmla="*/ 74 w 76"/>
                    <a:gd name="T3" fmla="*/ 4 h 302"/>
                    <a:gd name="T4" fmla="*/ 70 w 76"/>
                    <a:gd name="T5" fmla="*/ 12 h 302"/>
                    <a:gd name="T6" fmla="*/ 62 w 76"/>
                    <a:gd name="T7" fmla="*/ 28 h 302"/>
                    <a:gd name="T8" fmla="*/ 56 w 76"/>
                    <a:gd name="T9" fmla="*/ 53 h 302"/>
                    <a:gd name="T10" fmla="*/ 51 w 76"/>
                    <a:gd name="T11" fmla="*/ 92 h 302"/>
                    <a:gd name="T12" fmla="*/ 49 w 76"/>
                    <a:gd name="T13" fmla="*/ 145 h 302"/>
                    <a:gd name="T14" fmla="*/ 50 w 76"/>
                    <a:gd name="T15" fmla="*/ 214 h 302"/>
                    <a:gd name="T16" fmla="*/ 57 w 76"/>
                    <a:gd name="T17" fmla="*/ 302 h 302"/>
                    <a:gd name="T18" fmla="*/ 14 w 76"/>
                    <a:gd name="T19" fmla="*/ 302 h 302"/>
                    <a:gd name="T20" fmla="*/ 13 w 76"/>
                    <a:gd name="T21" fmla="*/ 294 h 302"/>
                    <a:gd name="T22" fmla="*/ 9 w 76"/>
                    <a:gd name="T23" fmla="*/ 269 h 302"/>
                    <a:gd name="T24" fmla="*/ 4 w 76"/>
                    <a:gd name="T25" fmla="*/ 232 h 302"/>
                    <a:gd name="T26" fmla="*/ 1 w 76"/>
                    <a:gd name="T27" fmla="*/ 188 h 302"/>
                    <a:gd name="T28" fmla="*/ 0 w 76"/>
                    <a:gd name="T29" fmla="*/ 138 h 302"/>
                    <a:gd name="T30" fmla="*/ 2 w 76"/>
                    <a:gd name="T31" fmla="*/ 89 h 302"/>
                    <a:gd name="T32" fmla="*/ 10 w 76"/>
                    <a:gd name="T33" fmla="*/ 41 h 302"/>
                    <a:gd name="T34" fmla="*/ 25 w 76"/>
                    <a:gd name="T35" fmla="*/ 0 h 302"/>
                    <a:gd name="T36" fmla="*/ 76 w 76"/>
                    <a:gd name="T37" fmla="*/ 2 h 302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76"/>
                    <a:gd name="T58" fmla="*/ 0 h 302"/>
                    <a:gd name="T59" fmla="*/ 76 w 76"/>
                    <a:gd name="T60" fmla="*/ 302 h 302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76" h="302">
                      <a:moveTo>
                        <a:pt x="76" y="2"/>
                      </a:moveTo>
                      <a:lnTo>
                        <a:pt x="74" y="4"/>
                      </a:lnTo>
                      <a:lnTo>
                        <a:pt x="70" y="12"/>
                      </a:lnTo>
                      <a:lnTo>
                        <a:pt x="62" y="28"/>
                      </a:lnTo>
                      <a:lnTo>
                        <a:pt x="56" y="53"/>
                      </a:lnTo>
                      <a:lnTo>
                        <a:pt x="51" y="92"/>
                      </a:lnTo>
                      <a:lnTo>
                        <a:pt x="49" y="145"/>
                      </a:lnTo>
                      <a:lnTo>
                        <a:pt x="50" y="214"/>
                      </a:lnTo>
                      <a:lnTo>
                        <a:pt x="57" y="302"/>
                      </a:lnTo>
                      <a:lnTo>
                        <a:pt x="14" y="302"/>
                      </a:lnTo>
                      <a:lnTo>
                        <a:pt x="13" y="294"/>
                      </a:lnTo>
                      <a:lnTo>
                        <a:pt x="9" y="269"/>
                      </a:lnTo>
                      <a:lnTo>
                        <a:pt x="4" y="232"/>
                      </a:lnTo>
                      <a:lnTo>
                        <a:pt x="1" y="188"/>
                      </a:lnTo>
                      <a:lnTo>
                        <a:pt x="0" y="138"/>
                      </a:lnTo>
                      <a:lnTo>
                        <a:pt x="2" y="89"/>
                      </a:lnTo>
                      <a:lnTo>
                        <a:pt x="10" y="41"/>
                      </a:lnTo>
                      <a:lnTo>
                        <a:pt x="25" y="0"/>
                      </a:lnTo>
                      <a:lnTo>
                        <a:pt x="76" y="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8" name="Rectangle 55"/>
                <p:cNvSpPr>
                  <a:spLocks noChangeArrowheads="1"/>
                </p:cNvSpPr>
                <p:nvPr/>
              </p:nvSpPr>
              <p:spPr bwMode="auto">
                <a:xfrm>
                  <a:off x="6241" y="13678"/>
                  <a:ext cx="23" cy="95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9" name="Freeform 56"/>
                <p:cNvSpPr>
                  <a:spLocks/>
                </p:cNvSpPr>
                <p:nvPr/>
              </p:nvSpPr>
              <p:spPr bwMode="auto">
                <a:xfrm>
                  <a:off x="6579" y="13664"/>
                  <a:ext cx="375" cy="440"/>
                </a:xfrm>
                <a:custGeom>
                  <a:avLst/>
                  <a:gdLst>
                    <a:gd name="T0" fmla="*/ 35 w 375"/>
                    <a:gd name="T1" fmla="*/ 41 h 440"/>
                    <a:gd name="T2" fmla="*/ 32 w 375"/>
                    <a:gd name="T3" fmla="*/ 49 h 440"/>
                    <a:gd name="T4" fmla="*/ 25 w 375"/>
                    <a:gd name="T5" fmla="*/ 74 h 440"/>
                    <a:gd name="T6" fmla="*/ 17 w 375"/>
                    <a:gd name="T7" fmla="*/ 112 h 440"/>
                    <a:gd name="T8" fmla="*/ 8 w 375"/>
                    <a:gd name="T9" fmla="*/ 163 h 440"/>
                    <a:gd name="T10" fmla="*/ 2 w 375"/>
                    <a:gd name="T11" fmla="*/ 223 h 440"/>
                    <a:gd name="T12" fmla="*/ 0 w 375"/>
                    <a:gd name="T13" fmla="*/ 290 h 440"/>
                    <a:gd name="T14" fmla="*/ 7 w 375"/>
                    <a:gd name="T15" fmla="*/ 363 h 440"/>
                    <a:gd name="T16" fmla="*/ 23 w 375"/>
                    <a:gd name="T17" fmla="*/ 440 h 440"/>
                    <a:gd name="T18" fmla="*/ 23 w 375"/>
                    <a:gd name="T19" fmla="*/ 437 h 440"/>
                    <a:gd name="T20" fmla="*/ 23 w 375"/>
                    <a:gd name="T21" fmla="*/ 427 h 440"/>
                    <a:gd name="T22" fmla="*/ 23 w 375"/>
                    <a:gd name="T23" fmla="*/ 411 h 440"/>
                    <a:gd name="T24" fmla="*/ 23 w 375"/>
                    <a:gd name="T25" fmla="*/ 391 h 440"/>
                    <a:gd name="T26" fmla="*/ 25 w 375"/>
                    <a:gd name="T27" fmla="*/ 367 h 440"/>
                    <a:gd name="T28" fmla="*/ 28 w 375"/>
                    <a:gd name="T29" fmla="*/ 341 h 440"/>
                    <a:gd name="T30" fmla="*/ 33 w 375"/>
                    <a:gd name="T31" fmla="*/ 312 h 440"/>
                    <a:gd name="T32" fmla="*/ 39 w 375"/>
                    <a:gd name="T33" fmla="*/ 281 h 440"/>
                    <a:gd name="T34" fmla="*/ 49 w 375"/>
                    <a:gd name="T35" fmla="*/ 251 h 440"/>
                    <a:gd name="T36" fmla="*/ 61 w 375"/>
                    <a:gd name="T37" fmla="*/ 222 h 440"/>
                    <a:gd name="T38" fmla="*/ 75 w 375"/>
                    <a:gd name="T39" fmla="*/ 194 h 440"/>
                    <a:gd name="T40" fmla="*/ 93 w 375"/>
                    <a:gd name="T41" fmla="*/ 168 h 440"/>
                    <a:gd name="T42" fmla="*/ 116 w 375"/>
                    <a:gd name="T43" fmla="*/ 145 h 440"/>
                    <a:gd name="T44" fmla="*/ 141 w 375"/>
                    <a:gd name="T45" fmla="*/ 127 h 440"/>
                    <a:gd name="T46" fmla="*/ 173 w 375"/>
                    <a:gd name="T47" fmla="*/ 114 h 440"/>
                    <a:gd name="T48" fmla="*/ 208 w 375"/>
                    <a:gd name="T49" fmla="*/ 106 h 440"/>
                    <a:gd name="T50" fmla="*/ 210 w 375"/>
                    <a:gd name="T51" fmla="*/ 104 h 440"/>
                    <a:gd name="T52" fmla="*/ 217 w 375"/>
                    <a:gd name="T53" fmla="*/ 100 h 440"/>
                    <a:gd name="T54" fmla="*/ 227 w 375"/>
                    <a:gd name="T55" fmla="*/ 92 h 440"/>
                    <a:gd name="T56" fmla="*/ 245 w 375"/>
                    <a:gd name="T57" fmla="*/ 82 h 440"/>
                    <a:gd name="T58" fmla="*/ 267 w 375"/>
                    <a:gd name="T59" fmla="*/ 69 h 440"/>
                    <a:gd name="T60" fmla="*/ 296 w 375"/>
                    <a:gd name="T61" fmla="*/ 54 h 440"/>
                    <a:gd name="T62" fmla="*/ 332 w 375"/>
                    <a:gd name="T63" fmla="*/ 36 h 440"/>
                    <a:gd name="T64" fmla="*/ 375 w 375"/>
                    <a:gd name="T65" fmla="*/ 17 h 440"/>
                    <a:gd name="T66" fmla="*/ 373 w 375"/>
                    <a:gd name="T67" fmla="*/ 16 h 440"/>
                    <a:gd name="T68" fmla="*/ 366 w 375"/>
                    <a:gd name="T69" fmla="*/ 15 h 440"/>
                    <a:gd name="T70" fmla="*/ 357 w 375"/>
                    <a:gd name="T71" fmla="*/ 13 h 440"/>
                    <a:gd name="T72" fmla="*/ 343 w 375"/>
                    <a:gd name="T73" fmla="*/ 10 h 440"/>
                    <a:gd name="T74" fmla="*/ 326 w 375"/>
                    <a:gd name="T75" fmla="*/ 7 h 440"/>
                    <a:gd name="T76" fmla="*/ 307 w 375"/>
                    <a:gd name="T77" fmla="*/ 5 h 440"/>
                    <a:gd name="T78" fmla="*/ 285 w 375"/>
                    <a:gd name="T79" fmla="*/ 3 h 440"/>
                    <a:gd name="T80" fmla="*/ 261 w 375"/>
                    <a:gd name="T81" fmla="*/ 1 h 440"/>
                    <a:gd name="T82" fmla="*/ 235 w 375"/>
                    <a:gd name="T83" fmla="*/ 0 h 440"/>
                    <a:gd name="T84" fmla="*/ 208 w 375"/>
                    <a:gd name="T85" fmla="*/ 1 h 440"/>
                    <a:gd name="T86" fmla="*/ 180 w 375"/>
                    <a:gd name="T87" fmla="*/ 2 h 440"/>
                    <a:gd name="T88" fmla="*/ 151 w 375"/>
                    <a:gd name="T89" fmla="*/ 5 h 440"/>
                    <a:gd name="T90" fmla="*/ 122 w 375"/>
                    <a:gd name="T91" fmla="*/ 10 h 440"/>
                    <a:gd name="T92" fmla="*/ 92 w 375"/>
                    <a:gd name="T93" fmla="*/ 18 h 440"/>
                    <a:gd name="T94" fmla="*/ 63 w 375"/>
                    <a:gd name="T95" fmla="*/ 28 h 440"/>
                    <a:gd name="T96" fmla="*/ 35 w 375"/>
                    <a:gd name="T97" fmla="*/ 41 h 440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375"/>
                    <a:gd name="T148" fmla="*/ 0 h 440"/>
                    <a:gd name="T149" fmla="*/ 375 w 375"/>
                    <a:gd name="T150" fmla="*/ 440 h 440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375" h="440">
                      <a:moveTo>
                        <a:pt x="35" y="41"/>
                      </a:moveTo>
                      <a:lnTo>
                        <a:pt x="32" y="49"/>
                      </a:lnTo>
                      <a:lnTo>
                        <a:pt x="25" y="74"/>
                      </a:lnTo>
                      <a:lnTo>
                        <a:pt x="17" y="112"/>
                      </a:lnTo>
                      <a:lnTo>
                        <a:pt x="8" y="163"/>
                      </a:lnTo>
                      <a:lnTo>
                        <a:pt x="2" y="223"/>
                      </a:lnTo>
                      <a:lnTo>
                        <a:pt x="0" y="290"/>
                      </a:lnTo>
                      <a:lnTo>
                        <a:pt x="7" y="363"/>
                      </a:lnTo>
                      <a:lnTo>
                        <a:pt x="23" y="440"/>
                      </a:lnTo>
                      <a:lnTo>
                        <a:pt x="23" y="437"/>
                      </a:lnTo>
                      <a:lnTo>
                        <a:pt x="23" y="427"/>
                      </a:lnTo>
                      <a:lnTo>
                        <a:pt x="23" y="411"/>
                      </a:lnTo>
                      <a:lnTo>
                        <a:pt x="23" y="391"/>
                      </a:lnTo>
                      <a:lnTo>
                        <a:pt x="25" y="367"/>
                      </a:lnTo>
                      <a:lnTo>
                        <a:pt x="28" y="341"/>
                      </a:lnTo>
                      <a:lnTo>
                        <a:pt x="33" y="312"/>
                      </a:lnTo>
                      <a:lnTo>
                        <a:pt x="39" y="281"/>
                      </a:lnTo>
                      <a:lnTo>
                        <a:pt x="49" y="251"/>
                      </a:lnTo>
                      <a:lnTo>
                        <a:pt x="61" y="222"/>
                      </a:lnTo>
                      <a:lnTo>
                        <a:pt x="75" y="194"/>
                      </a:lnTo>
                      <a:lnTo>
                        <a:pt x="93" y="168"/>
                      </a:lnTo>
                      <a:lnTo>
                        <a:pt x="116" y="145"/>
                      </a:lnTo>
                      <a:lnTo>
                        <a:pt x="141" y="127"/>
                      </a:lnTo>
                      <a:lnTo>
                        <a:pt x="173" y="114"/>
                      </a:lnTo>
                      <a:lnTo>
                        <a:pt x="208" y="106"/>
                      </a:lnTo>
                      <a:lnTo>
                        <a:pt x="210" y="104"/>
                      </a:lnTo>
                      <a:lnTo>
                        <a:pt x="217" y="100"/>
                      </a:lnTo>
                      <a:lnTo>
                        <a:pt x="227" y="92"/>
                      </a:lnTo>
                      <a:lnTo>
                        <a:pt x="245" y="82"/>
                      </a:lnTo>
                      <a:lnTo>
                        <a:pt x="267" y="69"/>
                      </a:lnTo>
                      <a:lnTo>
                        <a:pt x="296" y="54"/>
                      </a:lnTo>
                      <a:lnTo>
                        <a:pt x="332" y="36"/>
                      </a:lnTo>
                      <a:lnTo>
                        <a:pt x="375" y="17"/>
                      </a:lnTo>
                      <a:lnTo>
                        <a:pt x="373" y="16"/>
                      </a:lnTo>
                      <a:lnTo>
                        <a:pt x="366" y="15"/>
                      </a:lnTo>
                      <a:lnTo>
                        <a:pt x="357" y="13"/>
                      </a:lnTo>
                      <a:lnTo>
                        <a:pt x="343" y="10"/>
                      </a:lnTo>
                      <a:lnTo>
                        <a:pt x="326" y="7"/>
                      </a:lnTo>
                      <a:lnTo>
                        <a:pt x="307" y="5"/>
                      </a:lnTo>
                      <a:lnTo>
                        <a:pt x="285" y="3"/>
                      </a:lnTo>
                      <a:lnTo>
                        <a:pt x="261" y="1"/>
                      </a:lnTo>
                      <a:lnTo>
                        <a:pt x="235" y="0"/>
                      </a:lnTo>
                      <a:lnTo>
                        <a:pt x="208" y="1"/>
                      </a:lnTo>
                      <a:lnTo>
                        <a:pt x="180" y="2"/>
                      </a:lnTo>
                      <a:lnTo>
                        <a:pt x="151" y="5"/>
                      </a:lnTo>
                      <a:lnTo>
                        <a:pt x="122" y="10"/>
                      </a:lnTo>
                      <a:lnTo>
                        <a:pt x="92" y="18"/>
                      </a:lnTo>
                      <a:lnTo>
                        <a:pt x="63" y="28"/>
                      </a:lnTo>
                      <a:lnTo>
                        <a:pt x="35" y="4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0" name="Freeform 57"/>
                <p:cNvSpPr>
                  <a:spLocks/>
                </p:cNvSpPr>
                <p:nvPr/>
              </p:nvSpPr>
              <p:spPr bwMode="auto">
                <a:xfrm>
                  <a:off x="6061" y="13991"/>
                  <a:ext cx="305" cy="83"/>
                </a:xfrm>
                <a:custGeom>
                  <a:avLst/>
                  <a:gdLst>
                    <a:gd name="T0" fmla="*/ 0 w 305"/>
                    <a:gd name="T1" fmla="*/ 53 h 83"/>
                    <a:gd name="T2" fmla="*/ 0 w 305"/>
                    <a:gd name="T3" fmla="*/ 52 h 83"/>
                    <a:gd name="T4" fmla="*/ 2 w 305"/>
                    <a:gd name="T5" fmla="*/ 48 h 83"/>
                    <a:gd name="T6" fmla="*/ 5 w 305"/>
                    <a:gd name="T7" fmla="*/ 44 h 83"/>
                    <a:gd name="T8" fmla="*/ 11 w 305"/>
                    <a:gd name="T9" fmla="*/ 37 h 83"/>
                    <a:gd name="T10" fmla="*/ 18 w 305"/>
                    <a:gd name="T11" fmla="*/ 31 h 83"/>
                    <a:gd name="T12" fmla="*/ 27 w 305"/>
                    <a:gd name="T13" fmla="*/ 25 h 83"/>
                    <a:gd name="T14" fmla="*/ 39 w 305"/>
                    <a:gd name="T15" fmla="*/ 18 h 83"/>
                    <a:gd name="T16" fmla="*/ 54 w 305"/>
                    <a:gd name="T17" fmla="*/ 12 h 83"/>
                    <a:gd name="T18" fmla="*/ 72 w 305"/>
                    <a:gd name="T19" fmla="*/ 6 h 83"/>
                    <a:gd name="T20" fmla="*/ 92 w 305"/>
                    <a:gd name="T21" fmla="*/ 2 h 83"/>
                    <a:gd name="T22" fmla="*/ 118 w 305"/>
                    <a:gd name="T23" fmla="*/ 0 h 83"/>
                    <a:gd name="T24" fmla="*/ 146 w 305"/>
                    <a:gd name="T25" fmla="*/ 0 h 83"/>
                    <a:gd name="T26" fmla="*/ 180 w 305"/>
                    <a:gd name="T27" fmla="*/ 2 h 83"/>
                    <a:gd name="T28" fmla="*/ 216 w 305"/>
                    <a:gd name="T29" fmla="*/ 7 h 83"/>
                    <a:gd name="T30" fmla="*/ 258 w 305"/>
                    <a:gd name="T31" fmla="*/ 16 h 83"/>
                    <a:gd name="T32" fmla="*/ 305 w 305"/>
                    <a:gd name="T33" fmla="*/ 29 h 83"/>
                    <a:gd name="T34" fmla="*/ 299 w 305"/>
                    <a:gd name="T35" fmla="*/ 47 h 83"/>
                    <a:gd name="T36" fmla="*/ 297 w 305"/>
                    <a:gd name="T37" fmla="*/ 46 h 83"/>
                    <a:gd name="T38" fmla="*/ 289 w 305"/>
                    <a:gd name="T39" fmla="*/ 44 h 83"/>
                    <a:gd name="T40" fmla="*/ 277 w 305"/>
                    <a:gd name="T41" fmla="*/ 41 h 83"/>
                    <a:gd name="T42" fmla="*/ 262 w 305"/>
                    <a:gd name="T43" fmla="*/ 36 h 83"/>
                    <a:gd name="T44" fmla="*/ 244 w 305"/>
                    <a:gd name="T45" fmla="*/ 32 h 83"/>
                    <a:gd name="T46" fmla="*/ 224 w 305"/>
                    <a:gd name="T47" fmla="*/ 28 h 83"/>
                    <a:gd name="T48" fmla="*/ 201 w 305"/>
                    <a:gd name="T49" fmla="*/ 25 h 83"/>
                    <a:gd name="T50" fmla="*/ 176 w 305"/>
                    <a:gd name="T51" fmla="*/ 22 h 83"/>
                    <a:gd name="T52" fmla="*/ 152 w 305"/>
                    <a:gd name="T53" fmla="*/ 21 h 83"/>
                    <a:gd name="T54" fmla="*/ 126 w 305"/>
                    <a:gd name="T55" fmla="*/ 21 h 83"/>
                    <a:gd name="T56" fmla="*/ 101 w 305"/>
                    <a:gd name="T57" fmla="*/ 23 h 83"/>
                    <a:gd name="T58" fmla="*/ 77 w 305"/>
                    <a:gd name="T59" fmla="*/ 29 h 83"/>
                    <a:gd name="T60" fmla="*/ 55 w 305"/>
                    <a:gd name="T61" fmla="*/ 37 h 83"/>
                    <a:gd name="T62" fmla="*/ 33 w 305"/>
                    <a:gd name="T63" fmla="*/ 48 h 83"/>
                    <a:gd name="T64" fmla="*/ 15 w 305"/>
                    <a:gd name="T65" fmla="*/ 63 h 83"/>
                    <a:gd name="T66" fmla="*/ 0 w 305"/>
                    <a:gd name="T67" fmla="*/ 83 h 83"/>
                    <a:gd name="T68" fmla="*/ 0 w 305"/>
                    <a:gd name="T69" fmla="*/ 53 h 8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305"/>
                    <a:gd name="T106" fmla="*/ 0 h 83"/>
                    <a:gd name="T107" fmla="*/ 305 w 305"/>
                    <a:gd name="T108" fmla="*/ 83 h 8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305" h="83">
                      <a:moveTo>
                        <a:pt x="0" y="53"/>
                      </a:moveTo>
                      <a:lnTo>
                        <a:pt x="0" y="52"/>
                      </a:lnTo>
                      <a:lnTo>
                        <a:pt x="2" y="48"/>
                      </a:lnTo>
                      <a:lnTo>
                        <a:pt x="5" y="44"/>
                      </a:lnTo>
                      <a:lnTo>
                        <a:pt x="11" y="37"/>
                      </a:lnTo>
                      <a:lnTo>
                        <a:pt x="18" y="31"/>
                      </a:lnTo>
                      <a:lnTo>
                        <a:pt x="27" y="25"/>
                      </a:lnTo>
                      <a:lnTo>
                        <a:pt x="39" y="18"/>
                      </a:lnTo>
                      <a:lnTo>
                        <a:pt x="54" y="12"/>
                      </a:lnTo>
                      <a:lnTo>
                        <a:pt x="72" y="6"/>
                      </a:lnTo>
                      <a:lnTo>
                        <a:pt x="92" y="2"/>
                      </a:lnTo>
                      <a:lnTo>
                        <a:pt x="118" y="0"/>
                      </a:lnTo>
                      <a:lnTo>
                        <a:pt x="146" y="0"/>
                      </a:lnTo>
                      <a:lnTo>
                        <a:pt x="180" y="2"/>
                      </a:lnTo>
                      <a:lnTo>
                        <a:pt x="216" y="7"/>
                      </a:lnTo>
                      <a:lnTo>
                        <a:pt x="258" y="16"/>
                      </a:lnTo>
                      <a:lnTo>
                        <a:pt x="305" y="29"/>
                      </a:lnTo>
                      <a:lnTo>
                        <a:pt x="299" y="47"/>
                      </a:lnTo>
                      <a:lnTo>
                        <a:pt x="297" y="46"/>
                      </a:lnTo>
                      <a:lnTo>
                        <a:pt x="289" y="44"/>
                      </a:lnTo>
                      <a:lnTo>
                        <a:pt x="277" y="41"/>
                      </a:lnTo>
                      <a:lnTo>
                        <a:pt x="262" y="36"/>
                      </a:lnTo>
                      <a:lnTo>
                        <a:pt x="244" y="32"/>
                      </a:lnTo>
                      <a:lnTo>
                        <a:pt x="224" y="28"/>
                      </a:lnTo>
                      <a:lnTo>
                        <a:pt x="201" y="25"/>
                      </a:lnTo>
                      <a:lnTo>
                        <a:pt x="176" y="22"/>
                      </a:lnTo>
                      <a:lnTo>
                        <a:pt x="152" y="21"/>
                      </a:lnTo>
                      <a:lnTo>
                        <a:pt x="126" y="21"/>
                      </a:lnTo>
                      <a:lnTo>
                        <a:pt x="101" y="23"/>
                      </a:lnTo>
                      <a:lnTo>
                        <a:pt x="77" y="29"/>
                      </a:lnTo>
                      <a:lnTo>
                        <a:pt x="55" y="37"/>
                      </a:lnTo>
                      <a:lnTo>
                        <a:pt x="33" y="48"/>
                      </a:lnTo>
                      <a:lnTo>
                        <a:pt x="15" y="63"/>
                      </a:lnTo>
                      <a:lnTo>
                        <a:pt x="0" y="83"/>
                      </a:lnTo>
                      <a:lnTo>
                        <a:pt x="0" y="53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1" name="Freeform 58"/>
                <p:cNvSpPr>
                  <a:spLocks/>
                </p:cNvSpPr>
                <p:nvPr/>
              </p:nvSpPr>
              <p:spPr bwMode="auto">
                <a:xfrm>
                  <a:off x="6061" y="13793"/>
                  <a:ext cx="305" cy="83"/>
                </a:xfrm>
                <a:custGeom>
                  <a:avLst/>
                  <a:gdLst>
                    <a:gd name="T0" fmla="*/ 0 w 305"/>
                    <a:gd name="T1" fmla="*/ 53 h 83"/>
                    <a:gd name="T2" fmla="*/ 0 w 305"/>
                    <a:gd name="T3" fmla="*/ 52 h 83"/>
                    <a:gd name="T4" fmla="*/ 2 w 305"/>
                    <a:gd name="T5" fmla="*/ 49 h 83"/>
                    <a:gd name="T6" fmla="*/ 5 w 305"/>
                    <a:gd name="T7" fmla="*/ 44 h 83"/>
                    <a:gd name="T8" fmla="*/ 11 w 305"/>
                    <a:gd name="T9" fmla="*/ 38 h 83"/>
                    <a:gd name="T10" fmla="*/ 18 w 305"/>
                    <a:gd name="T11" fmla="*/ 31 h 83"/>
                    <a:gd name="T12" fmla="*/ 27 w 305"/>
                    <a:gd name="T13" fmla="*/ 25 h 83"/>
                    <a:gd name="T14" fmla="*/ 39 w 305"/>
                    <a:gd name="T15" fmla="*/ 17 h 83"/>
                    <a:gd name="T16" fmla="*/ 54 w 305"/>
                    <a:gd name="T17" fmla="*/ 12 h 83"/>
                    <a:gd name="T18" fmla="*/ 72 w 305"/>
                    <a:gd name="T19" fmla="*/ 7 h 83"/>
                    <a:gd name="T20" fmla="*/ 92 w 305"/>
                    <a:gd name="T21" fmla="*/ 2 h 83"/>
                    <a:gd name="T22" fmla="*/ 118 w 305"/>
                    <a:gd name="T23" fmla="*/ 0 h 83"/>
                    <a:gd name="T24" fmla="*/ 146 w 305"/>
                    <a:gd name="T25" fmla="*/ 0 h 83"/>
                    <a:gd name="T26" fmla="*/ 180 w 305"/>
                    <a:gd name="T27" fmla="*/ 2 h 83"/>
                    <a:gd name="T28" fmla="*/ 216 w 305"/>
                    <a:gd name="T29" fmla="*/ 8 h 83"/>
                    <a:gd name="T30" fmla="*/ 258 w 305"/>
                    <a:gd name="T31" fmla="*/ 16 h 83"/>
                    <a:gd name="T32" fmla="*/ 305 w 305"/>
                    <a:gd name="T33" fmla="*/ 29 h 83"/>
                    <a:gd name="T34" fmla="*/ 299 w 305"/>
                    <a:gd name="T35" fmla="*/ 47 h 83"/>
                    <a:gd name="T36" fmla="*/ 297 w 305"/>
                    <a:gd name="T37" fmla="*/ 45 h 83"/>
                    <a:gd name="T38" fmla="*/ 289 w 305"/>
                    <a:gd name="T39" fmla="*/ 43 h 83"/>
                    <a:gd name="T40" fmla="*/ 277 w 305"/>
                    <a:gd name="T41" fmla="*/ 40 h 83"/>
                    <a:gd name="T42" fmla="*/ 262 w 305"/>
                    <a:gd name="T43" fmla="*/ 36 h 83"/>
                    <a:gd name="T44" fmla="*/ 244 w 305"/>
                    <a:gd name="T45" fmla="*/ 33 h 83"/>
                    <a:gd name="T46" fmla="*/ 224 w 305"/>
                    <a:gd name="T47" fmla="*/ 28 h 83"/>
                    <a:gd name="T48" fmla="*/ 201 w 305"/>
                    <a:gd name="T49" fmla="*/ 25 h 83"/>
                    <a:gd name="T50" fmla="*/ 176 w 305"/>
                    <a:gd name="T51" fmla="*/ 22 h 83"/>
                    <a:gd name="T52" fmla="*/ 152 w 305"/>
                    <a:gd name="T53" fmla="*/ 21 h 83"/>
                    <a:gd name="T54" fmla="*/ 126 w 305"/>
                    <a:gd name="T55" fmla="*/ 22 h 83"/>
                    <a:gd name="T56" fmla="*/ 101 w 305"/>
                    <a:gd name="T57" fmla="*/ 24 h 83"/>
                    <a:gd name="T58" fmla="*/ 77 w 305"/>
                    <a:gd name="T59" fmla="*/ 29 h 83"/>
                    <a:gd name="T60" fmla="*/ 55 w 305"/>
                    <a:gd name="T61" fmla="*/ 38 h 83"/>
                    <a:gd name="T62" fmla="*/ 33 w 305"/>
                    <a:gd name="T63" fmla="*/ 49 h 83"/>
                    <a:gd name="T64" fmla="*/ 15 w 305"/>
                    <a:gd name="T65" fmla="*/ 64 h 83"/>
                    <a:gd name="T66" fmla="*/ 0 w 305"/>
                    <a:gd name="T67" fmla="*/ 83 h 83"/>
                    <a:gd name="T68" fmla="*/ 0 w 305"/>
                    <a:gd name="T69" fmla="*/ 53 h 8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305"/>
                    <a:gd name="T106" fmla="*/ 0 h 83"/>
                    <a:gd name="T107" fmla="*/ 305 w 305"/>
                    <a:gd name="T108" fmla="*/ 83 h 8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305" h="83">
                      <a:moveTo>
                        <a:pt x="0" y="53"/>
                      </a:moveTo>
                      <a:lnTo>
                        <a:pt x="0" y="52"/>
                      </a:lnTo>
                      <a:lnTo>
                        <a:pt x="2" y="49"/>
                      </a:lnTo>
                      <a:lnTo>
                        <a:pt x="5" y="44"/>
                      </a:lnTo>
                      <a:lnTo>
                        <a:pt x="11" y="38"/>
                      </a:lnTo>
                      <a:lnTo>
                        <a:pt x="18" y="31"/>
                      </a:lnTo>
                      <a:lnTo>
                        <a:pt x="27" y="25"/>
                      </a:lnTo>
                      <a:lnTo>
                        <a:pt x="39" y="17"/>
                      </a:lnTo>
                      <a:lnTo>
                        <a:pt x="54" y="12"/>
                      </a:lnTo>
                      <a:lnTo>
                        <a:pt x="72" y="7"/>
                      </a:lnTo>
                      <a:lnTo>
                        <a:pt x="92" y="2"/>
                      </a:lnTo>
                      <a:lnTo>
                        <a:pt x="118" y="0"/>
                      </a:lnTo>
                      <a:lnTo>
                        <a:pt x="146" y="0"/>
                      </a:lnTo>
                      <a:lnTo>
                        <a:pt x="180" y="2"/>
                      </a:lnTo>
                      <a:lnTo>
                        <a:pt x="216" y="8"/>
                      </a:lnTo>
                      <a:lnTo>
                        <a:pt x="258" y="16"/>
                      </a:lnTo>
                      <a:lnTo>
                        <a:pt x="305" y="29"/>
                      </a:lnTo>
                      <a:lnTo>
                        <a:pt x="299" y="47"/>
                      </a:lnTo>
                      <a:lnTo>
                        <a:pt x="297" y="45"/>
                      </a:lnTo>
                      <a:lnTo>
                        <a:pt x="289" y="43"/>
                      </a:lnTo>
                      <a:lnTo>
                        <a:pt x="277" y="40"/>
                      </a:lnTo>
                      <a:lnTo>
                        <a:pt x="262" y="36"/>
                      </a:lnTo>
                      <a:lnTo>
                        <a:pt x="244" y="33"/>
                      </a:lnTo>
                      <a:lnTo>
                        <a:pt x="224" y="28"/>
                      </a:lnTo>
                      <a:lnTo>
                        <a:pt x="201" y="25"/>
                      </a:lnTo>
                      <a:lnTo>
                        <a:pt x="176" y="22"/>
                      </a:lnTo>
                      <a:lnTo>
                        <a:pt x="152" y="21"/>
                      </a:lnTo>
                      <a:lnTo>
                        <a:pt x="126" y="22"/>
                      </a:lnTo>
                      <a:lnTo>
                        <a:pt x="101" y="24"/>
                      </a:lnTo>
                      <a:lnTo>
                        <a:pt x="77" y="29"/>
                      </a:lnTo>
                      <a:lnTo>
                        <a:pt x="55" y="38"/>
                      </a:lnTo>
                      <a:lnTo>
                        <a:pt x="33" y="49"/>
                      </a:lnTo>
                      <a:lnTo>
                        <a:pt x="15" y="64"/>
                      </a:lnTo>
                      <a:lnTo>
                        <a:pt x="0" y="83"/>
                      </a:lnTo>
                      <a:lnTo>
                        <a:pt x="0" y="53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2" name="Freeform 59"/>
                <p:cNvSpPr>
                  <a:spLocks/>
                </p:cNvSpPr>
                <p:nvPr/>
              </p:nvSpPr>
              <p:spPr bwMode="auto">
                <a:xfrm>
                  <a:off x="6348" y="13696"/>
                  <a:ext cx="496" cy="917"/>
                </a:xfrm>
                <a:custGeom>
                  <a:avLst/>
                  <a:gdLst>
                    <a:gd name="T0" fmla="*/ 0 w 496"/>
                    <a:gd name="T1" fmla="*/ 0 h 917"/>
                    <a:gd name="T2" fmla="*/ 0 w 496"/>
                    <a:gd name="T3" fmla="*/ 886 h 917"/>
                    <a:gd name="T4" fmla="*/ 150 w 496"/>
                    <a:gd name="T5" fmla="*/ 917 h 917"/>
                    <a:gd name="T6" fmla="*/ 143 w 496"/>
                    <a:gd name="T7" fmla="*/ 797 h 917"/>
                    <a:gd name="T8" fmla="*/ 496 w 496"/>
                    <a:gd name="T9" fmla="*/ 851 h 917"/>
                    <a:gd name="T10" fmla="*/ 490 w 496"/>
                    <a:gd name="T11" fmla="*/ 803 h 917"/>
                    <a:gd name="T12" fmla="*/ 245 w 496"/>
                    <a:gd name="T13" fmla="*/ 773 h 917"/>
                    <a:gd name="T14" fmla="*/ 239 w 496"/>
                    <a:gd name="T15" fmla="*/ 670 h 917"/>
                    <a:gd name="T16" fmla="*/ 72 w 496"/>
                    <a:gd name="T17" fmla="*/ 670 h 917"/>
                    <a:gd name="T18" fmla="*/ 68 w 496"/>
                    <a:gd name="T19" fmla="*/ 657 h 917"/>
                    <a:gd name="T20" fmla="*/ 56 w 496"/>
                    <a:gd name="T21" fmla="*/ 620 h 917"/>
                    <a:gd name="T22" fmla="*/ 41 w 496"/>
                    <a:gd name="T23" fmla="*/ 559 h 917"/>
                    <a:gd name="T24" fmla="*/ 26 w 496"/>
                    <a:gd name="T25" fmla="*/ 480 h 917"/>
                    <a:gd name="T26" fmla="*/ 15 w 496"/>
                    <a:gd name="T27" fmla="*/ 385 h 917"/>
                    <a:gd name="T28" fmla="*/ 11 w 496"/>
                    <a:gd name="T29" fmla="*/ 276 h 917"/>
                    <a:gd name="T30" fmla="*/ 20 w 496"/>
                    <a:gd name="T31" fmla="*/ 158 h 917"/>
                    <a:gd name="T32" fmla="*/ 42 w 496"/>
                    <a:gd name="T33" fmla="*/ 30 h 917"/>
                    <a:gd name="T34" fmla="*/ 0 w 496"/>
                    <a:gd name="T35" fmla="*/ 0 h 91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496"/>
                    <a:gd name="T55" fmla="*/ 0 h 917"/>
                    <a:gd name="T56" fmla="*/ 496 w 496"/>
                    <a:gd name="T57" fmla="*/ 917 h 917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496" h="917">
                      <a:moveTo>
                        <a:pt x="0" y="0"/>
                      </a:moveTo>
                      <a:lnTo>
                        <a:pt x="0" y="886"/>
                      </a:lnTo>
                      <a:lnTo>
                        <a:pt x="150" y="917"/>
                      </a:lnTo>
                      <a:lnTo>
                        <a:pt x="143" y="797"/>
                      </a:lnTo>
                      <a:lnTo>
                        <a:pt x="496" y="851"/>
                      </a:lnTo>
                      <a:lnTo>
                        <a:pt x="490" y="803"/>
                      </a:lnTo>
                      <a:lnTo>
                        <a:pt x="245" y="773"/>
                      </a:lnTo>
                      <a:lnTo>
                        <a:pt x="239" y="670"/>
                      </a:lnTo>
                      <a:lnTo>
                        <a:pt x="72" y="670"/>
                      </a:lnTo>
                      <a:lnTo>
                        <a:pt x="68" y="657"/>
                      </a:lnTo>
                      <a:lnTo>
                        <a:pt x="56" y="620"/>
                      </a:lnTo>
                      <a:lnTo>
                        <a:pt x="41" y="559"/>
                      </a:lnTo>
                      <a:lnTo>
                        <a:pt x="26" y="480"/>
                      </a:lnTo>
                      <a:lnTo>
                        <a:pt x="15" y="385"/>
                      </a:lnTo>
                      <a:lnTo>
                        <a:pt x="11" y="276"/>
                      </a:lnTo>
                      <a:lnTo>
                        <a:pt x="20" y="158"/>
                      </a:lnTo>
                      <a:lnTo>
                        <a:pt x="42" y="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3" name="Freeform 60"/>
                <p:cNvSpPr>
                  <a:spLocks/>
                </p:cNvSpPr>
                <p:nvPr/>
              </p:nvSpPr>
              <p:spPr bwMode="auto">
                <a:xfrm>
                  <a:off x="6593" y="13487"/>
                  <a:ext cx="638" cy="125"/>
                </a:xfrm>
                <a:custGeom>
                  <a:avLst/>
                  <a:gdLst>
                    <a:gd name="T0" fmla="*/ 0 w 638"/>
                    <a:gd name="T1" fmla="*/ 125 h 125"/>
                    <a:gd name="T2" fmla="*/ 4 w 638"/>
                    <a:gd name="T3" fmla="*/ 124 h 125"/>
                    <a:gd name="T4" fmla="*/ 14 w 638"/>
                    <a:gd name="T5" fmla="*/ 119 h 125"/>
                    <a:gd name="T6" fmla="*/ 31 w 638"/>
                    <a:gd name="T7" fmla="*/ 114 h 125"/>
                    <a:gd name="T8" fmla="*/ 53 w 638"/>
                    <a:gd name="T9" fmla="*/ 106 h 125"/>
                    <a:gd name="T10" fmla="*/ 81 w 638"/>
                    <a:gd name="T11" fmla="*/ 98 h 125"/>
                    <a:gd name="T12" fmla="*/ 113 w 638"/>
                    <a:gd name="T13" fmla="*/ 89 h 125"/>
                    <a:gd name="T14" fmla="*/ 151 w 638"/>
                    <a:gd name="T15" fmla="*/ 81 h 125"/>
                    <a:gd name="T16" fmla="*/ 192 w 638"/>
                    <a:gd name="T17" fmla="*/ 73 h 125"/>
                    <a:gd name="T18" fmla="*/ 237 w 638"/>
                    <a:gd name="T19" fmla="*/ 65 h 125"/>
                    <a:gd name="T20" fmla="*/ 286 w 638"/>
                    <a:gd name="T21" fmla="*/ 60 h 125"/>
                    <a:gd name="T22" fmla="*/ 337 w 638"/>
                    <a:gd name="T23" fmla="*/ 56 h 125"/>
                    <a:gd name="T24" fmla="*/ 390 w 638"/>
                    <a:gd name="T25" fmla="*/ 55 h 125"/>
                    <a:gd name="T26" fmla="*/ 446 w 638"/>
                    <a:gd name="T27" fmla="*/ 56 h 125"/>
                    <a:gd name="T28" fmla="*/ 503 w 638"/>
                    <a:gd name="T29" fmla="*/ 61 h 125"/>
                    <a:gd name="T30" fmla="*/ 561 w 638"/>
                    <a:gd name="T31" fmla="*/ 70 h 125"/>
                    <a:gd name="T32" fmla="*/ 620 w 638"/>
                    <a:gd name="T33" fmla="*/ 83 h 125"/>
                    <a:gd name="T34" fmla="*/ 638 w 638"/>
                    <a:gd name="T35" fmla="*/ 0 h 125"/>
                    <a:gd name="T36" fmla="*/ 634 w 638"/>
                    <a:gd name="T37" fmla="*/ 0 h 125"/>
                    <a:gd name="T38" fmla="*/ 620 w 638"/>
                    <a:gd name="T39" fmla="*/ 0 h 125"/>
                    <a:gd name="T40" fmla="*/ 599 w 638"/>
                    <a:gd name="T41" fmla="*/ 0 h 125"/>
                    <a:gd name="T42" fmla="*/ 571 w 638"/>
                    <a:gd name="T43" fmla="*/ 1 h 125"/>
                    <a:gd name="T44" fmla="*/ 536 w 638"/>
                    <a:gd name="T45" fmla="*/ 2 h 125"/>
                    <a:gd name="T46" fmla="*/ 496 w 638"/>
                    <a:gd name="T47" fmla="*/ 3 h 125"/>
                    <a:gd name="T48" fmla="*/ 452 w 638"/>
                    <a:gd name="T49" fmla="*/ 6 h 125"/>
                    <a:gd name="T50" fmla="*/ 405 w 638"/>
                    <a:gd name="T51" fmla="*/ 8 h 125"/>
                    <a:gd name="T52" fmla="*/ 354 w 638"/>
                    <a:gd name="T53" fmla="*/ 13 h 125"/>
                    <a:gd name="T54" fmla="*/ 302 w 638"/>
                    <a:gd name="T55" fmla="*/ 17 h 125"/>
                    <a:gd name="T56" fmla="*/ 249 w 638"/>
                    <a:gd name="T57" fmla="*/ 22 h 125"/>
                    <a:gd name="T58" fmla="*/ 196 w 638"/>
                    <a:gd name="T59" fmla="*/ 30 h 125"/>
                    <a:gd name="T60" fmla="*/ 144 w 638"/>
                    <a:gd name="T61" fmla="*/ 37 h 125"/>
                    <a:gd name="T62" fmla="*/ 93 w 638"/>
                    <a:gd name="T63" fmla="*/ 47 h 125"/>
                    <a:gd name="T64" fmla="*/ 45 w 638"/>
                    <a:gd name="T65" fmla="*/ 58 h 125"/>
                    <a:gd name="T66" fmla="*/ 0 w 638"/>
                    <a:gd name="T67" fmla="*/ 71 h 125"/>
                    <a:gd name="T68" fmla="*/ 0 w 638"/>
                    <a:gd name="T69" fmla="*/ 125 h 125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638"/>
                    <a:gd name="T106" fmla="*/ 0 h 125"/>
                    <a:gd name="T107" fmla="*/ 638 w 638"/>
                    <a:gd name="T108" fmla="*/ 125 h 125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638" h="125">
                      <a:moveTo>
                        <a:pt x="0" y="125"/>
                      </a:moveTo>
                      <a:lnTo>
                        <a:pt x="4" y="124"/>
                      </a:lnTo>
                      <a:lnTo>
                        <a:pt x="14" y="119"/>
                      </a:lnTo>
                      <a:lnTo>
                        <a:pt x="31" y="114"/>
                      </a:lnTo>
                      <a:lnTo>
                        <a:pt x="53" y="106"/>
                      </a:lnTo>
                      <a:lnTo>
                        <a:pt x="81" y="98"/>
                      </a:lnTo>
                      <a:lnTo>
                        <a:pt x="113" y="89"/>
                      </a:lnTo>
                      <a:lnTo>
                        <a:pt x="151" y="81"/>
                      </a:lnTo>
                      <a:lnTo>
                        <a:pt x="192" y="73"/>
                      </a:lnTo>
                      <a:lnTo>
                        <a:pt x="237" y="65"/>
                      </a:lnTo>
                      <a:lnTo>
                        <a:pt x="286" y="60"/>
                      </a:lnTo>
                      <a:lnTo>
                        <a:pt x="337" y="56"/>
                      </a:lnTo>
                      <a:lnTo>
                        <a:pt x="390" y="55"/>
                      </a:lnTo>
                      <a:lnTo>
                        <a:pt x="446" y="56"/>
                      </a:lnTo>
                      <a:lnTo>
                        <a:pt x="503" y="61"/>
                      </a:lnTo>
                      <a:lnTo>
                        <a:pt x="561" y="70"/>
                      </a:lnTo>
                      <a:lnTo>
                        <a:pt x="620" y="83"/>
                      </a:lnTo>
                      <a:lnTo>
                        <a:pt x="638" y="0"/>
                      </a:lnTo>
                      <a:lnTo>
                        <a:pt x="634" y="0"/>
                      </a:lnTo>
                      <a:lnTo>
                        <a:pt x="620" y="0"/>
                      </a:lnTo>
                      <a:lnTo>
                        <a:pt x="599" y="0"/>
                      </a:lnTo>
                      <a:lnTo>
                        <a:pt x="571" y="1"/>
                      </a:lnTo>
                      <a:lnTo>
                        <a:pt x="536" y="2"/>
                      </a:lnTo>
                      <a:lnTo>
                        <a:pt x="496" y="3"/>
                      </a:lnTo>
                      <a:lnTo>
                        <a:pt x="452" y="6"/>
                      </a:lnTo>
                      <a:lnTo>
                        <a:pt x="405" y="8"/>
                      </a:lnTo>
                      <a:lnTo>
                        <a:pt x="354" y="13"/>
                      </a:lnTo>
                      <a:lnTo>
                        <a:pt x="302" y="17"/>
                      </a:lnTo>
                      <a:lnTo>
                        <a:pt x="249" y="22"/>
                      </a:lnTo>
                      <a:lnTo>
                        <a:pt x="196" y="30"/>
                      </a:lnTo>
                      <a:lnTo>
                        <a:pt x="144" y="37"/>
                      </a:lnTo>
                      <a:lnTo>
                        <a:pt x="93" y="47"/>
                      </a:lnTo>
                      <a:lnTo>
                        <a:pt x="45" y="58"/>
                      </a:lnTo>
                      <a:lnTo>
                        <a:pt x="0" y="71"/>
                      </a:lnTo>
                      <a:lnTo>
                        <a:pt x="0" y="12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4" name="Freeform 61"/>
                <p:cNvSpPr>
                  <a:spLocks/>
                </p:cNvSpPr>
                <p:nvPr/>
              </p:nvSpPr>
              <p:spPr bwMode="auto">
                <a:xfrm>
                  <a:off x="6217" y="14634"/>
                  <a:ext cx="1075" cy="356"/>
                </a:xfrm>
                <a:custGeom>
                  <a:avLst/>
                  <a:gdLst>
                    <a:gd name="T0" fmla="*/ 454 w 1075"/>
                    <a:gd name="T1" fmla="*/ 344 h 356"/>
                    <a:gd name="T2" fmla="*/ 456 w 1075"/>
                    <a:gd name="T3" fmla="*/ 343 h 356"/>
                    <a:gd name="T4" fmla="*/ 463 w 1075"/>
                    <a:gd name="T5" fmla="*/ 341 h 356"/>
                    <a:gd name="T6" fmla="*/ 472 w 1075"/>
                    <a:gd name="T7" fmla="*/ 337 h 356"/>
                    <a:gd name="T8" fmla="*/ 485 w 1075"/>
                    <a:gd name="T9" fmla="*/ 332 h 356"/>
                    <a:gd name="T10" fmla="*/ 501 w 1075"/>
                    <a:gd name="T11" fmla="*/ 325 h 356"/>
                    <a:gd name="T12" fmla="*/ 518 w 1075"/>
                    <a:gd name="T13" fmla="*/ 317 h 356"/>
                    <a:gd name="T14" fmla="*/ 538 w 1075"/>
                    <a:gd name="T15" fmla="*/ 308 h 356"/>
                    <a:gd name="T16" fmla="*/ 558 w 1075"/>
                    <a:gd name="T17" fmla="*/ 298 h 356"/>
                    <a:gd name="T18" fmla="*/ 580 w 1075"/>
                    <a:gd name="T19" fmla="*/ 287 h 356"/>
                    <a:gd name="T20" fmla="*/ 600 w 1075"/>
                    <a:gd name="T21" fmla="*/ 274 h 356"/>
                    <a:gd name="T22" fmla="*/ 621 w 1075"/>
                    <a:gd name="T23" fmla="*/ 262 h 356"/>
                    <a:gd name="T24" fmla="*/ 640 w 1075"/>
                    <a:gd name="T25" fmla="*/ 248 h 356"/>
                    <a:gd name="T26" fmla="*/ 658 w 1075"/>
                    <a:gd name="T27" fmla="*/ 234 h 356"/>
                    <a:gd name="T28" fmla="*/ 674 w 1075"/>
                    <a:gd name="T29" fmla="*/ 219 h 356"/>
                    <a:gd name="T30" fmla="*/ 688 w 1075"/>
                    <a:gd name="T31" fmla="*/ 204 h 356"/>
                    <a:gd name="T32" fmla="*/ 699 w 1075"/>
                    <a:gd name="T33" fmla="*/ 189 h 356"/>
                    <a:gd name="T34" fmla="*/ 0 w 1075"/>
                    <a:gd name="T35" fmla="*/ 18 h 356"/>
                    <a:gd name="T36" fmla="*/ 54 w 1075"/>
                    <a:gd name="T37" fmla="*/ 0 h 356"/>
                    <a:gd name="T38" fmla="*/ 1075 w 1075"/>
                    <a:gd name="T39" fmla="*/ 251 h 356"/>
                    <a:gd name="T40" fmla="*/ 1033 w 1075"/>
                    <a:gd name="T41" fmla="*/ 274 h 356"/>
                    <a:gd name="T42" fmla="*/ 738 w 1075"/>
                    <a:gd name="T43" fmla="*/ 199 h 356"/>
                    <a:gd name="T44" fmla="*/ 737 w 1075"/>
                    <a:gd name="T45" fmla="*/ 200 h 356"/>
                    <a:gd name="T46" fmla="*/ 735 w 1075"/>
                    <a:gd name="T47" fmla="*/ 203 h 356"/>
                    <a:gd name="T48" fmla="*/ 730 w 1075"/>
                    <a:gd name="T49" fmla="*/ 207 h 356"/>
                    <a:gd name="T50" fmla="*/ 724 w 1075"/>
                    <a:gd name="T51" fmla="*/ 214 h 356"/>
                    <a:gd name="T52" fmla="*/ 716 w 1075"/>
                    <a:gd name="T53" fmla="*/ 222 h 356"/>
                    <a:gd name="T54" fmla="*/ 706 w 1075"/>
                    <a:gd name="T55" fmla="*/ 231 h 356"/>
                    <a:gd name="T56" fmla="*/ 694 w 1075"/>
                    <a:gd name="T57" fmla="*/ 242 h 356"/>
                    <a:gd name="T58" fmla="*/ 679 w 1075"/>
                    <a:gd name="T59" fmla="*/ 253 h 356"/>
                    <a:gd name="T60" fmla="*/ 662 w 1075"/>
                    <a:gd name="T61" fmla="*/ 265 h 356"/>
                    <a:gd name="T62" fmla="*/ 643 w 1075"/>
                    <a:gd name="T63" fmla="*/ 278 h 356"/>
                    <a:gd name="T64" fmla="*/ 621 w 1075"/>
                    <a:gd name="T65" fmla="*/ 291 h 356"/>
                    <a:gd name="T66" fmla="*/ 597 w 1075"/>
                    <a:gd name="T67" fmla="*/ 303 h 356"/>
                    <a:gd name="T68" fmla="*/ 570 w 1075"/>
                    <a:gd name="T69" fmla="*/ 317 h 356"/>
                    <a:gd name="T70" fmla="*/ 540 w 1075"/>
                    <a:gd name="T71" fmla="*/ 330 h 356"/>
                    <a:gd name="T72" fmla="*/ 508 w 1075"/>
                    <a:gd name="T73" fmla="*/ 343 h 356"/>
                    <a:gd name="T74" fmla="*/ 472 w 1075"/>
                    <a:gd name="T75" fmla="*/ 356 h 356"/>
                    <a:gd name="T76" fmla="*/ 454 w 1075"/>
                    <a:gd name="T77" fmla="*/ 344 h 35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075"/>
                    <a:gd name="T118" fmla="*/ 0 h 356"/>
                    <a:gd name="T119" fmla="*/ 1075 w 1075"/>
                    <a:gd name="T120" fmla="*/ 356 h 356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075" h="356">
                      <a:moveTo>
                        <a:pt x="454" y="344"/>
                      </a:moveTo>
                      <a:lnTo>
                        <a:pt x="456" y="343"/>
                      </a:lnTo>
                      <a:lnTo>
                        <a:pt x="463" y="341"/>
                      </a:lnTo>
                      <a:lnTo>
                        <a:pt x="472" y="337"/>
                      </a:lnTo>
                      <a:lnTo>
                        <a:pt x="485" y="332"/>
                      </a:lnTo>
                      <a:lnTo>
                        <a:pt x="501" y="325"/>
                      </a:lnTo>
                      <a:lnTo>
                        <a:pt x="518" y="317"/>
                      </a:lnTo>
                      <a:lnTo>
                        <a:pt x="538" y="308"/>
                      </a:lnTo>
                      <a:lnTo>
                        <a:pt x="558" y="298"/>
                      </a:lnTo>
                      <a:lnTo>
                        <a:pt x="580" y="287"/>
                      </a:lnTo>
                      <a:lnTo>
                        <a:pt x="600" y="274"/>
                      </a:lnTo>
                      <a:lnTo>
                        <a:pt x="621" y="262"/>
                      </a:lnTo>
                      <a:lnTo>
                        <a:pt x="640" y="248"/>
                      </a:lnTo>
                      <a:lnTo>
                        <a:pt x="658" y="234"/>
                      </a:lnTo>
                      <a:lnTo>
                        <a:pt x="674" y="219"/>
                      </a:lnTo>
                      <a:lnTo>
                        <a:pt x="688" y="204"/>
                      </a:lnTo>
                      <a:lnTo>
                        <a:pt x="699" y="189"/>
                      </a:lnTo>
                      <a:lnTo>
                        <a:pt x="0" y="18"/>
                      </a:lnTo>
                      <a:lnTo>
                        <a:pt x="54" y="0"/>
                      </a:lnTo>
                      <a:lnTo>
                        <a:pt x="1075" y="251"/>
                      </a:lnTo>
                      <a:lnTo>
                        <a:pt x="1033" y="274"/>
                      </a:lnTo>
                      <a:lnTo>
                        <a:pt x="738" y="199"/>
                      </a:lnTo>
                      <a:lnTo>
                        <a:pt x="737" y="200"/>
                      </a:lnTo>
                      <a:lnTo>
                        <a:pt x="735" y="203"/>
                      </a:lnTo>
                      <a:lnTo>
                        <a:pt x="730" y="207"/>
                      </a:lnTo>
                      <a:lnTo>
                        <a:pt x="724" y="214"/>
                      </a:lnTo>
                      <a:lnTo>
                        <a:pt x="716" y="222"/>
                      </a:lnTo>
                      <a:lnTo>
                        <a:pt x="706" y="231"/>
                      </a:lnTo>
                      <a:lnTo>
                        <a:pt x="694" y="242"/>
                      </a:lnTo>
                      <a:lnTo>
                        <a:pt x="679" y="253"/>
                      </a:lnTo>
                      <a:lnTo>
                        <a:pt x="662" y="265"/>
                      </a:lnTo>
                      <a:lnTo>
                        <a:pt x="643" y="278"/>
                      </a:lnTo>
                      <a:lnTo>
                        <a:pt x="621" y="291"/>
                      </a:lnTo>
                      <a:lnTo>
                        <a:pt x="597" y="303"/>
                      </a:lnTo>
                      <a:lnTo>
                        <a:pt x="570" y="317"/>
                      </a:lnTo>
                      <a:lnTo>
                        <a:pt x="540" y="330"/>
                      </a:lnTo>
                      <a:lnTo>
                        <a:pt x="508" y="343"/>
                      </a:lnTo>
                      <a:lnTo>
                        <a:pt x="472" y="356"/>
                      </a:lnTo>
                      <a:lnTo>
                        <a:pt x="454" y="3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" name="Freeform 62"/>
                <p:cNvSpPr>
                  <a:spLocks/>
                </p:cNvSpPr>
                <p:nvPr/>
              </p:nvSpPr>
              <p:spPr bwMode="auto">
                <a:xfrm>
                  <a:off x="5997" y="14727"/>
                  <a:ext cx="1095" cy="319"/>
                </a:xfrm>
                <a:custGeom>
                  <a:avLst/>
                  <a:gdLst>
                    <a:gd name="T0" fmla="*/ 0 w 1095"/>
                    <a:gd name="T1" fmla="*/ 0 h 319"/>
                    <a:gd name="T2" fmla="*/ 1071 w 1095"/>
                    <a:gd name="T3" fmla="*/ 319 h 319"/>
                    <a:gd name="T4" fmla="*/ 1095 w 1095"/>
                    <a:gd name="T5" fmla="*/ 319 h 319"/>
                    <a:gd name="T6" fmla="*/ 33 w 1095"/>
                    <a:gd name="T7" fmla="*/ 0 h 319"/>
                    <a:gd name="T8" fmla="*/ 0 w 1095"/>
                    <a:gd name="T9" fmla="*/ 0 h 31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95"/>
                    <a:gd name="T16" fmla="*/ 0 h 319"/>
                    <a:gd name="T17" fmla="*/ 1095 w 1095"/>
                    <a:gd name="T18" fmla="*/ 319 h 31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95" h="319">
                      <a:moveTo>
                        <a:pt x="0" y="0"/>
                      </a:moveTo>
                      <a:lnTo>
                        <a:pt x="1071" y="319"/>
                      </a:lnTo>
                      <a:lnTo>
                        <a:pt x="1095" y="319"/>
                      </a:lnTo>
                      <a:lnTo>
                        <a:pt x="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" name="Freeform 63"/>
                <p:cNvSpPr>
                  <a:spLocks/>
                </p:cNvSpPr>
                <p:nvPr/>
              </p:nvSpPr>
              <p:spPr bwMode="auto">
                <a:xfrm>
                  <a:off x="6181" y="14684"/>
                  <a:ext cx="1082" cy="285"/>
                </a:xfrm>
                <a:custGeom>
                  <a:avLst/>
                  <a:gdLst>
                    <a:gd name="T0" fmla="*/ 0 w 1082"/>
                    <a:gd name="T1" fmla="*/ 1 h 285"/>
                    <a:gd name="T2" fmla="*/ 1058 w 1082"/>
                    <a:gd name="T3" fmla="*/ 285 h 285"/>
                    <a:gd name="T4" fmla="*/ 1082 w 1082"/>
                    <a:gd name="T5" fmla="*/ 284 h 285"/>
                    <a:gd name="T6" fmla="*/ 33 w 1082"/>
                    <a:gd name="T7" fmla="*/ 0 h 285"/>
                    <a:gd name="T8" fmla="*/ 0 w 1082"/>
                    <a:gd name="T9" fmla="*/ 1 h 28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2"/>
                    <a:gd name="T16" fmla="*/ 0 h 285"/>
                    <a:gd name="T17" fmla="*/ 1082 w 1082"/>
                    <a:gd name="T18" fmla="*/ 285 h 28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2" h="285">
                      <a:moveTo>
                        <a:pt x="0" y="1"/>
                      </a:moveTo>
                      <a:lnTo>
                        <a:pt x="1058" y="285"/>
                      </a:lnTo>
                      <a:lnTo>
                        <a:pt x="1082" y="284"/>
                      </a:lnTo>
                      <a:lnTo>
                        <a:pt x="33" y="0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7" name="Freeform 64"/>
                <p:cNvSpPr>
                  <a:spLocks/>
                </p:cNvSpPr>
                <p:nvPr/>
              </p:nvSpPr>
              <p:spPr bwMode="auto">
                <a:xfrm>
                  <a:off x="6093" y="14699"/>
                  <a:ext cx="1087" cy="315"/>
                </a:xfrm>
                <a:custGeom>
                  <a:avLst/>
                  <a:gdLst>
                    <a:gd name="T0" fmla="*/ 0 w 1087"/>
                    <a:gd name="T1" fmla="*/ 0 h 315"/>
                    <a:gd name="T2" fmla="*/ 1066 w 1087"/>
                    <a:gd name="T3" fmla="*/ 315 h 315"/>
                    <a:gd name="T4" fmla="*/ 1087 w 1087"/>
                    <a:gd name="T5" fmla="*/ 308 h 315"/>
                    <a:gd name="T6" fmla="*/ 31 w 1087"/>
                    <a:gd name="T7" fmla="*/ 0 h 315"/>
                    <a:gd name="T8" fmla="*/ 0 w 1087"/>
                    <a:gd name="T9" fmla="*/ 0 h 3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7"/>
                    <a:gd name="T16" fmla="*/ 0 h 315"/>
                    <a:gd name="T17" fmla="*/ 1087 w 1087"/>
                    <a:gd name="T18" fmla="*/ 315 h 31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7" h="315">
                      <a:moveTo>
                        <a:pt x="0" y="0"/>
                      </a:moveTo>
                      <a:lnTo>
                        <a:pt x="1066" y="315"/>
                      </a:lnTo>
                      <a:lnTo>
                        <a:pt x="1087" y="308"/>
                      </a:lnTo>
                      <a:lnTo>
                        <a:pt x="3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" name="Group 65"/>
              <p:cNvGrpSpPr>
                <a:grpSpLocks/>
              </p:cNvGrpSpPr>
              <p:nvPr/>
            </p:nvGrpSpPr>
            <p:grpSpPr bwMode="auto">
              <a:xfrm>
                <a:off x="12843" y="10667"/>
                <a:ext cx="986" cy="1369"/>
                <a:chOff x="12762" y="10336"/>
                <a:chExt cx="1027" cy="1700"/>
              </a:xfrm>
            </p:grpSpPr>
            <p:sp>
              <p:nvSpPr>
                <p:cNvPr id="193" name="Rectangle 66"/>
                <p:cNvSpPr>
                  <a:spLocks noChangeArrowheads="1"/>
                </p:cNvSpPr>
                <p:nvPr/>
              </p:nvSpPr>
              <p:spPr bwMode="auto">
                <a:xfrm>
                  <a:off x="12824" y="10394"/>
                  <a:ext cx="965" cy="1642"/>
                </a:xfrm>
                <a:prstGeom prst="rect">
                  <a:avLst/>
                </a:prstGeom>
                <a:solidFill>
                  <a:srgbClr val="969696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4" name="Rectangle 67"/>
                <p:cNvSpPr>
                  <a:spLocks noChangeArrowheads="1"/>
                </p:cNvSpPr>
                <p:nvPr/>
              </p:nvSpPr>
              <p:spPr bwMode="auto">
                <a:xfrm>
                  <a:off x="12766" y="10336"/>
                  <a:ext cx="965" cy="164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" name="Line 68"/>
                <p:cNvSpPr>
                  <a:spLocks noChangeShapeType="1"/>
                </p:cNvSpPr>
                <p:nvPr/>
              </p:nvSpPr>
              <p:spPr bwMode="auto">
                <a:xfrm>
                  <a:off x="12766" y="10682"/>
                  <a:ext cx="965" cy="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" name="Line 69"/>
                <p:cNvSpPr>
                  <a:spLocks noChangeShapeType="1"/>
                </p:cNvSpPr>
                <p:nvPr/>
              </p:nvSpPr>
              <p:spPr bwMode="auto">
                <a:xfrm>
                  <a:off x="12780" y="11042"/>
                  <a:ext cx="980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" name="Line 70"/>
                <p:cNvSpPr>
                  <a:spLocks noChangeShapeType="1"/>
                </p:cNvSpPr>
                <p:nvPr/>
              </p:nvSpPr>
              <p:spPr bwMode="auto">
                <a:xfrm>
                  <a:off x="12764" y="11374"/>
                  <a:ext cx="980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" name="Line 71"/>
                <p:cNvSpPr>
                  <a:spLocks noChangeShapeType="1"/>
                </p:cNvSpPr>
                <p:nvPr/>
              </p:nvSpPr>
              <p:spPr bwMode="auto">
                <a:xfrm>
                  <a:off x="12762" y="11675"/>
                  <a:ext cx="967" cy="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2" name="Text Box 72"/>
              <p:cNvSpPr txBox="1">
                <a:spLocks noChangeArrowheads="1"/>
              </p:cNvSpPr>
              <p:nvPr/>
            </p:nvSpPr>
            <p:spPr bwMode="auto">
              <a:xfrm>
                <a:off x="12809" y="10193"/>
                <a:ext cx="958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1" hangingPunct="1"/>
                <a:r>
                  <a:rPr lang="en-US" sz="1000">
                    <a:solidFill>
                      <a:schemeClr val="tx2"/>
                    </a:solidFill>
                    <a:latin typeface="Arial" pitchFamily="34" charset="0"/>
                  </a:rPr>
                  <a:t>Host A</a:t>
                </a:r>
                <a:endParaRPr lang="en-US" sz="200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20" name="Text Box 73"/>
            <p:cNvSpPr txBox="1">
              <a:spLocks noChangeArrowheads="1"/>
            </p:cNvSpPr>
            <p:nvPr/>
          </p:nvSpPr>
          <p:spPr bwMode="auto">
            <a:xfrm>
              <a:off x="2540" y="2764"/>
              <a:ext cx="75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1" hangingPunct="1"/>
              <a:r>
                <a:rPr lang="en-US" sz="1400">
                  <a:solidFill>
                    <a:srgbClr val="FF0000"/>
                  </a:solidFill>
                  <a:latin typeface="Symbol" pitchFamily="18" charset="2"/>
                </a:rPr>
                <a:t>l</a:t>
              </a:r>
              <a:r>
                <a:rPr lang="en-US" sz="1200" baseline="-25000">
                  <a:solidFill>
                    <a:srgbClr val="FF0000"/>
                  </a:solidFill>
                  <a:latin typeface="Arial" pitchFamily="34" charset="0"/>
                </a:rPr>
                <a:t>in </a:t>
              </a:r>
              <a:r>
                <a:rPr lang="en-US" sz="1200">
                  <a:solidFill>
                    <a:srgbClr val="FF0000"/>
                  </a:solidFill>
                  <a:latin typeface="Arial" pitchFamily="34" charset="0"/>
                </a:rPr>
                <a:t>: </a:t>
              </a:r>
              <a:r>
                <a:rPr lang="en-US" sz="1000">
                  <a:solidFill>
                    <a:srgbClr val="FF0000"/>
                  </a:solidFill>
                  <a:latin typeface="Arial" pitchFamily="34" charset="0"/>
                </a:rPr>
                <a:t>original data</a:t>
              </a:r>
              <a:endParaRPr lang="en-US" sz="2000">
                <a:solidFill>
                  <a:schemeClr val="tx2"/>
                </a:solidFill>
              </a:endParaRPr>
            </a:p>
          </p:txBody>
        </p:sp>
        <p:sp>
          <p:nvSpPr>
            <p:cNvPr id="21" name="Line 74"/>
            <p:cNvSpPr>
              <a:spLocks noChangeShapeType="1"/>
            </p:cNvSpPr>
            <p:nvPr/>
          </p:nvSpPr>
          <p:spPr bwMode="auto">
            <a:xfrm flipH="1">
              <a:off x="1892" y="4084"/>
              <a:ext cx="27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4" name="Group 75"/>
            <p:cNvGrpSpPr>
              <a:grpSpLocks/>
            </p:cNvGrpSpPr>
            <p:nvPr/>
          </p:nvGrpSpPr>
          <p:grpSpPr bwMode="auto">
            <a:xfrm>
              <a:off x="1448" y="3251"/>
              <a:ext cx="617" cy="945"/>
              <a:chOff x="12464" y="10193"/>
              <a:chExt cx="1481" cy="2276"/>
            </a:xfrm>
          </p:grpSpPr>
          <p:grpSp>
            <p:nvGrpSpPr>
              <p:cNvPr id="15" name="Group 76"/>
              <p:cNvGrpSpPr>
                <a:grpSpLocks/>
              </p:cNvGrpSpPr>
              <p:nvPr/>
            </p:nvGrpSpPr>
            <p:grpSpPr bwMode="auto">
              <a:xfrm>
                <a:off x="12464" y="11106"/>
                <a:ext cx="1481" cy="1363"/>
                <a:chOff x="5850" y="13487"/>
                <a:chExt cx="2023" cy="1840"/>
              </a:xfrm>
            </p:grpSpPr>
            <p:sp>
              <p:nvSpPr>
                <p:cNvPr id="151" name="Freeform 77"/>
                <p:cNvSpPr>
                  <a:spLocks/>
                </p:cNvSpPr>
                <p:nvPr/>
              </p:nvSpPr>
              <p:spPr bwMode="auto">
                <a:xfrm>
                  <a:off x="5850" y="13632"/>
                  <a:ext cx="2023" cy="1695"/>
                </a:xfrm>
                <a:custGeom>
                  <a:avLst/>
                  <a:gdLst>
                    <a:gd name="T0" fmla="*/ 570 w 2023"/>
                    <a:gd name="T1" fmla="*/ 121 h 1695"/>
                    <a:gd name="T2" fmla="*/ 575 w 2023"/>
                    <a:gd name="T3" fmla="*/ 120 h 1695"/>
                    <a:gd name="T4" fmla="*/ 586 w 2023"/>
                    <a:gd name="T5" fmla="*/ 116 h 1695"/>
                    <a:gd name="T6" fmla="*/ 607 w 2023"/>
                    <a:gd name="T7" fmla="*/ 108 h 1695"/>
                    <a:gd name="T8" fmla="*/ 636 w 2023"/>
                    <a:gd name="T9" fmla="*/ 101 h 1695"/>
                    <a:gd name="T10" fmla="*/ 672 w 2023"/>
                    <a:gd name="T11" fmla="*/ 90 h 1695"/>
                    <a:gd name="T12" fmla="*/ 718 w 2023"/>
                    <a:gd name="T13" fmla="*/ 79 h 1695"/>
                    <a:gd name="T14" fmla="*/ 771 w 2023"/>
                    <a:gd name="T15" fmla="*/ 67 h 1695"/>
                    <a:gd name="T16" fmla="*/ 834 w 2023"/>
                    <a:gd name="T17" fmla="*/ 55 h 1695"/>
                    <a:gd name="T18" fmla="*/ 904 w 2023"/>
                    <a:gd name="T19" fmla="*/ 43 h 1695"/>
                    <a:gd name="T20" fmla="*/ 982 w 2023"/>
                    <a:gd name="T21" fmla="*/ 33 h 1695"/>
                    <a:gd name="T22" fmla="*/ 1071 w 2023"/>
                    <a:gd name="T23" fmla="*/ 22 h 1695"/>
                    <a:gd name="T24" fmla="*/ 1166 w 2023"/>
                    <a:gd name="T25" fmla="*/ 13 h 1695"/>
                    <a:gd name="T26" fmla="*/ 1271 w 2023"/>
                    <a:gd name="T27" fmla="*/ 7 h 1695"/>
                    <a:gd name="T28" fmla="*/ 1384 w 2023"/>
                    <a:gd name="T29" fmla="*/ 1 h 1695"/>
                    <a:gd name="T30" fmla="*/ 1506 w 2023"/>
                    <a:gd name="T31" fmla="*/ 0 h 1695"/>
                    <a:gd name="T32" fmla="*/ 1636 w 2023"/>
                    <a:gd name="T33" fmla="*/ 1 h 1695"/>
                    <a:gd name="T34" fmla="*/ 1692 w 2023"/>
                    <a:gd name="T35" fmla="*/ 233 h 1695"/>
                    <a:gd name="T36" fmla="*/ 1713 w 2023"/>
                    <a:gd name="T37" fmla="*/ 243 h 1695"/>
                    <a:gd name="T38" fmla="*/ 1758 w 2023"/>
                    <a:gd name="T39" fmla="*/ 274 h 1695"/>
                    <a:gd name="T40" fmla="*/ 1806 w 2023"/>
                    <a:gd name="T41" fmla="*/ 329 h 1695"/>
                    <a:gd name="T42" fmla="*/ 1836 w 2023"/>
                    <a:gd name="T43" fmla="*/ 409 h 1695"/>
                    <a:gd name="T44" fmla="*/ 1955 w 2023"/>
                    <a:gd name="T45" fmla="*/ 948 h 1695"/>
                    <a:gd name="T46" fmla="*/ 2003 w 2023"/>
                    <a:gd name="T47" fmla="*/ 1171 h 1695"/>
                    <a:gd name="T48" fmla="*/ 2011 w 2023"/>
                    <a:gd name="T49" fmla="*/ 1188 h 1695"/>
                    <a:gd name="T50" fmla="*/ 2022 w 2023"/>
                    <a:gd name="T51" fmla="*/ 1231 h 1695"/>
                    <a:gd name="T52" fmla="*/ 2021 w 2023"/>
                    <a:gd name="T53" fmla="*/ 1297 h 1695"/>
                    <a:gd name="T54" fmla="*/ 1992 w 2023"/>
                    <a:gd name="T55" fmla="*/ 1380 h 1695"/>
                    <a:gd name="T56" fmla="*/ 0 w 2023"/>
                    <a:gd name="T57" fmla="*/ 1328 h 1695"/>
                    <a:gd name="T58" fmla="*/ 199 w 2023"/>
                    <a:gd name="T59" fmla="*/ 1223 h 1695"/>
                    <a:gd name="T60" fmla="*/ 200 w 2023"/>
                    <a:gd name="T61" fmla="*/ 232 h 1695"/>
                    <a:gd name="T62" fmla="*/ 210 w 2023"/>
                    <a:gd name="T63" fmla="*/ 226 h 1695"/>
                    <a:gd name="T64" fmla="*/ 230 w 2023"/>
                    <a:gd name="T65" fmla="*/ 214 h 1695"/>
                    <a:gd name="T66" fmla="*/ 259 w 2023"/>
                    <a:gd name="T67" fmla="*/ 201 h 1695"/>
                    <a:gd name="T68" fmla="*/ 297 w 2023"/>
                    <a:gd name="T69" fmla="*/ 189 h 1695"/>
                    <a:gd name="T70" fmla="*/ 344 w 2023"/>
                    <a:gd name="T71" fmla="*/ 183 h 1695"/>
                    <a:gd name="T72" fmla="*/ 399 w 2023"/>
                    <a:gd name="T73" fmla="*/ 181 h 1695"/>
                    <a:gd name="T74" fmla="*/ 464 w 2023"/>
                    <a:gd name="T75" fmla="*/ 191 h 1695"/>
                    <a:gd name="T76" fmla="*/ 548 w 2023"/>
                    <a:gd name="T77" fmla="*/ 225 h 1695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2023"/>
                    <a:gd name="T118" fmla="*/ 0 h 1695"/>
                    <a:gd name="T119" fmla="*/ 2023 w 2023"/>
                    <a:gd name="T120" fmla="*/ 1695 h 1695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2023" h="1695">
                      <a:moveTo>
                        <a:pt x="548" y="225"/>
                      </a:moveTo>
                      <a:lnTo>
                        <a:pt x="570" y="121"/>
                      </a:lnTo>
                      <a:lnTo>
                        <a:pt x="571" y="121"/>
                      </a:lnTo>
                      <a:lnTo>
                        <a:pt x="575" y="120"/>
                      </a:lnTo>
                      <a:lnTo>
                        <a:pt x="580" y="118"/>
                      </a:lnTo>
                      <a:lnTo>
                        <a:pt x="586" y="116"/>
                      </a:lnTo>
                      <a:lnTo>
                        <a:pt x="596" y="112"/>
                      </a:lnTo>
                      <a:lnTo>
                        <a:pt x="607" y="108"/>
                      </a:lnTo>
                      <a:lnTo>
                        <a:pt x="620" y="105"/>
                      </a:lnTo>
                      <a:lnTo>
                        <a:pt x="636" y="101"/>
                      </a:lnTo>
                      <a:lnTo>
                        <a:pt x="653" y="95"/>
                      </a:lnTo>
                      <a:lnTo>
                        <a:pt x="672" y="90"/>
                      </a:lnTo>
                      <a:lnTo>
                        <a:pt x="694" y="84"/>
                      </a:lnTo>
                      <a:lnTo>
                        <a:pt x="718" y="79"/>
                      </a:lnTo>
                      <a:lnTo>
                        <a:pt x="743" y="74"/>
                      </a:lnTo>
                      <a:lnTo>
                        <a:pt x="771" y="67"/>
                      </a:lnTo>
                      <a:lnTo>
                        <a:pt x="802" y="61"/>
                      </a:lnTo>
                      <a:lnTo>
                        <a:pt x="834" y="55"/>
                      </a:lnTo>
                      <a:lnTo>
                        <a:pt x="867" y="49"/>
                      </a:lnTo>
                      <a:lnTo>
                        <a:pt x="904" y="43"/>
                      </a:lnTo>
                      <a:lnTo>
                        <a:pt x="943" y="38"/>
                      </a:lnTo>
                      <a:lnTo>
                        <a:pt x="982" y="33"/>
                      </a:lnTo>
                      <a:lnTo>
                        <a:pt x="1025" y="27"/>
                      </a:lnTo>
                      <a:lnTo>
                        <a:pt x="1071" y="22"/>
                      </a:lnTo>
                      <a:lnTo>
                        <a:pt x="1117" y="17"/>
                      </a:lnTo>
                      <a:lnTo>
                        <a:pt x="1166" y="13"/>
                      </a:lnTo>
                      <a:lnTo>
                        <a:pt x="1218" y="10"/>
                      </a:lnTo>
                      <a:lnTo>
                        <a:pt x="1271" y="7"/>
                      </a:lnTo>
                      <a:lnTo>
                        <a:pt x="1327" y="3"/>
                      </a:lnTo>
                      <a:lnTo>
                        <a:pt x="1384" y="1"/>
                      </a:lnTo>
                      <a:lnTo>
                        <a:pt x="1444" y="0"/>
                      </a:lnTo>
                      <a:lnTo>
                        <a:pt x="1506" y="0"/>
                      </a:lnTo>
                      <a:lnTo>
                        <a:pt x="1570" y="0"/>
                      </a:lnTo>
                      <a:lnTo>
                        <a:pt x="1636" y="1"/>
                      </a:lnTo>
                      <a:lnTo>
                        <a:pt x="1709" y="41"/>
                      </a:lnTo>
                      <a:lnTo>
                        <a:pt x="1692" y="233"/>
                      </a:lnTo>
                      <a:lnTo>
                        <a:pt x="1698" y="235"/>
                      </a:lnTo>
                      <a:lnTo>
                        <a:pt x="1713" y="243"/>
                      </a:lnTo>
                      <a:lnTo>
                        <a:pt x="1733" y="256"/>
                      </a:lnTo>
                      <a:lnTo>
                        <a:pt x="1758" y="274"/>
                      </a:lnTo>
                      <a:lnTo>
                        <a:pt x="1784" y="299"/>
                      </a:lnTo>
                      <a:lnTo>
                        <a:pt x="1806" y="329"/>
                      </a:lnTo>
                      <a:lnTo>
                        <a:pt x="1825" y="366"/>
                      </a:lnTo>
                      <a:lnTo>
                        <a:pt x="1836" y="409"/>
                      </a:lnTo>
                      <a:lnTo>
                        <a:pt x="1999" y="557"/>
                      </a:lnTo>
                      <a:lnTo>
                        <a:pt x="1955" y="948"/>
                      </a:lnTo>
                      <a:lnTo>
                        <a:pt x="1692" y="1080"/>
                      </a:lnTo>
                      <a:lnTo>
                        <a:pt x="2003" y="1171"/>
                      </a:lnTo>
                      <a:lnTo>
                        <a:pt x="2006" y="1176"/>
                      </a:lnTo>
                      <a:lnTo>
                        <a:pt x="2011" y="1188"/>
                      </a:lnTo>
                      <a:lnTo>
                        <a:pt x="2016" y="1206"/>
                      </a:lnTo>
                      <a:lnTo>
                        <a:pt x="2022" y="1231"/>
                      </a:lnTo>
                      <a:lnTo>
                        <a:pt x="2023" y="1261"/>
                      </a:lnTo>
                      <a:lnTo>
                        <a:pt x="2021" y="1297"/>
                      </a:lnTo>
                      <a:lnTo>
                        <a:pt x="2010" y="1337"/>
                      </a:lnTo>
                      <a:lnTo>
                        <a:pt x="1992" y="1380"/>
                      </a:lnTo>
                      <a:lnTo>
                        <a:pt x="1171" y="1695"/>
                      </a:lnTo>
                      <a:lnTo>
                        <a:pt x="0" y="1328"/>
                      </a:lnTo>
                      <a:lnTo>
                        <a:pt x="20" y="1285"/>
                      </a:lnTo>
                      <a:lnTo>
                        <a:pt x="199" y="1223"/>
                      </a:lnTo>
                      <a:lnTo>
                        <a:pt x="199" y="233"/>
                      </a:lnTo>
                      <a:lnTo>
                        <a:pt x="200" y="232"/>
                      </a:lnTo>
                      <a:lnTo>
                        <a:pt x="204" y="229"/>
                      </a:lnTo>
                      <a:lnTo>
                        <a:pt x="210" y="226"/>
                      </a:lnTo>
                      <a:lnTo>
                        <a:pt x="218" y="220"/>
                      </a:lnTo>
                      <a:lnTo>
                        <a:pt x="230" y="214"/>
                      </a:lnTo>
                      <a:lnTo>
                        <a:pt x="243" y="207"/>
                      </a:lnTo>
                      <a:lnTo>
                        <a:pt x="259" y="201"/>
                      </a:lnTo>
                      <a:lnTo>
                        <a:pt x="277" y="194"/>
                      </a:lnTo>
                      <a:lnTo>
                        <a:pt x="297" y="189"/>
                      </a:lnTo>
                      <a:lnTo>
                        <a:pt x="320" y="185"/>
                      </a:lnTo>
                      <a:lnTo>
                        <a:pt x="344" y="183"/>
                      </a:lnTo>
                      <a:lnTo>
                        <a:pt x="370" y="180"/>
                      </a:lnTo>
                      <a:lnTo>
                        <a:pt x="399" y="181"/>
                      </a:lnTo>
                      <a:lnTo>
                        <a:pt x="430" y="185"/>
                      </a:lnTo>
                      <a:lnTo>
                        <a:pt x="464" y="191"/>
                      </a:lnTo>
                      <a:lnTo>
                        <a:pt x="498" y="201"/>
                      </a:lnTo>
                      <a:lnTo>
                        <a:pt x="548" y="225"/>
                      </a:lnTo>
                      <a:close/>
                    </a:path>
                  </a:pathLst>
                </a:custGeom>
                <a:solidFill>
                  <a:srgbClr val="96969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2" name="Freeform 78"/>
                <p:cNvSpPr>
                  <a:spLocks/>
                </p:cNvSpPr>
                <p:nvPr/>
              </p:nvSpPr>
              <p:spPr bwMode="auto">
                <a:xfrm>
                  <a:off x="6551" y="13597"/>
                  <a:ext cx="650" cy="735"/>
                </a:xfrm>
                <a:custGeom>
                  <a:avLst/>
                  <a:gdLst>
                    <a:gd name="T0" fmla="*/ 645 w 650"/>
                    <a:gd name="T1" fmla="*/ 27 h 735"/>
                    <a:gd name="T2" fmla="*/ 642 w 650"/>
                    <a:gd name="T3" fmla="*/ 26 h 735"/>
                    <a:gd name="T4" fmla="*/ 631 w 650"/>
                    <a:gd name="T5" fmla="*/ 23 h 735"/>
                    <a:gd name="T6" fmla="*/ 615 w 650"/>
                    <a:gd name="T7" fmla="*/ 19 h 735"/>
                    <a:gd name="T8" fmla="*/ 592 w 650"/>
                    <a:gd name="T9" fmla="*/ 15 h 735"/>
                    <a:gd name="T10" fmla="*/ 565 w 650"/>
                    <a:gd name="T11" fmla="*/ 10 h 735"/>
                    <a:gd name="T12" fmla="*/ 533 w 650"/>
                    <a:gd name="T13" fmla="*/ 6 h 735"/>
                    <a:gd name="T14" fmla="*/ 496 w 650"/>
                    <a:gd name="T15" fmla="*/ 3 h 735"/>
                    <a:gd name="T16" fmla="*/ 456 w 650"/>
                    <a:gd name="T17" fmla="*/ 1 h 735"/>
                    <a:gd name="T18" fmla="*/ 411 w 650"/>
                    <a:gd name="T19" fmla="*/ 0 h 735"/>
                    <a:gd name="T20" fmla="*/ 364 w 650"/>
                    <a:gd name="T21" fmla="*/ 2 h 735"/>
                    <a:gd name="T22" fmla="*/ 315 w 650"/>
                    <a:gd name="T23" fmla="*/ 6 h 735"/>
                    <a:gd name="T24" fmla="*/ 262 w 650"/>
                    <a:gd name="T25" fmla="*/ 15 h 735"/>
                    <a:gd name="T26" fmla="*/ 209 w 650"/>
                    <a:gd name="T27" fmla="*/ 26 h 735"/>
                    <a:gd name="T28" fmla="*/ 154 w 650"/>
                    <a:gd name="T29" fmla="*/ 42 h 735"/>
                    <a:gd name="T30" fmla="*/ 98 w 650"/>
                    <a:gd name="T31" fmla="*/ 61 h 735"/>
                    <a:gd name="T32" fmla="*/ 42 w 650"/>
                    <a:gd name="T33" fmla="*/ 87 h 735"/>
                    <a:gd name="T34" fmla="*/ 38 w 650"/>
                    <a:gd name="T35" fmla="*/ 101 h 735"/>
                    <a:gd name="T36" fmla="*/ 28 w 650"/>
                    <a:gd name="T37" fmla="*/ 141 h 735"/>
                    <a:gd name="T38" fmla="*/ 17 w 650"/>
                    <a:gd name="T39" fmla="*/ 203 h 735"/>
                    <a:gd name="T40" fmla="*/ 6 w 650"/>
                    <a:gd name="T41" fmla="*/ 283 h 735"/>
                    <a:gd name="T42" fmla="*/ 0 w 650"/>
                    <a:gd name="T43" fmla="*/ 378 h 735"/>
                    <a:gd name="T44" fmla="*/ 5 w 650"/>
                    <a:gd name="T45" fmla="*/ 484 h 735"/>
                    <a:gd name="T46" fmla="*/ 21 w 650"/>
                    <a:gd name="T47" fmla="*/ 599 h 735"/>
                    <a:gd name="T48" fmla="*/ 54 w 650"/>
                    <a:gd name="T49" fmla="*/ 716 h 735"/>
                    <a:gd name="T50" fmla="*/ 58 w 650"/>
                    <a:gd name="T51" fmla="*/ 716 h 735"/>
                    <a:gd name="T52" fmla="*/ 66 w 650"/>
                    <a:gd name="T53" fmla="*/ 715 h 735"/>
                    <a:gd name="T54" fmla="*/ 80 w 650"/>
                    <a:gd name="T55" fmla="*/ 713 h 735"/>
                    <a:gd name="T56" fmla="*/ 99 w 650"/>
                    <a:gd name="T57" fmla="*/ 712 h 735"/>
                    <a:gd name="T58" fmla="*/ 124 w 650"/>
                    <a:gd name="T59" fmla="*/ 710 h 735"/>
                    <a:gd name="T60" fmla="*/ 153 w 650"/>
                    <a:gd name="T61" fmla="*/ 708 h 735"/>
                    <a:gd name="T62" fmla="*/ 188 w 650"/>
                    <a:gd name="T63" fmla="*/ 707 h 735"/>
                    <a:gd name="T64" fmla="*/ 225 w 650"/>
                    <a:gd name="T65" fmla="*/ 706 h 735"/>
                    <a:gd name="T66" fmla="*/ 267 w 650"/>
                    <a:gd name="T67" fmla="*/ 705 h 735"/>
                    <a:gd name="T68" fmla="*/ 313 w 650"/>
                    <a:gd name="T69" fmla="*/ 706 h 735"/>
                    <a:gd name="T70" fmla="*/ 362 w 650"/>
                    <a:gd name="T71" fmla="*/ 707 h 735"/>
                    <a:gd name="T72" fmla="*/ 415 w 650"/>
                    <a:gd name="T73" fmla="*/ 709 h 735"/>
                    <a:gd name="T74" fmla="*/ 470 w 650"/>
                    <a:gd name="T75" fmla="*/ 713 h 735"/>
                    <a:gd name="T76" fmla="*/ 528 w 650"/>
                    <a:gd name="T77" fmla="*/ 719 h 735"/>
                    <a:gd name="T78" fmla="*/ 588 w 650"/>
                    <a:gd name="T79" fmla="*/ 726 h 735"/>
                    <a:gd name="T80" fmla="*/ 650 w 650"/>
                    <a:gd name="T81" fmla="*/ 735 h 735"/>
                    <a:gd name="T82" fmla="*/ 647 w 650"/>
                    <a:gd name="T83" fmla="*/ 713 h 735"/>
                    <a:gd name="T84" fmla="*/ 641 w 650"/>
                    <a:gd name="T85" fmla="*/ 655 h 735"/>
                    <a:gd name="T86" fmla="*/ 631 w 650"/>
                    <a:gd name="T87" fmla="*/ 568 h 735"/>
                    <a:gd name="T88" fmla="*/ 623 w 650"/>
                    <a:gd name="T89" fmla="*/ 462 h 735"/>
                    <a:gd name="T90" fmla="*/ 618 w 650"/>
                    <a:gd name="T91" fmla="*/ 345 h 735"/>
                    <a:gd name="T92" fmla="*/ 618 w 650"/>
                    <a:gd name="T93" fmla="*/ 229 h 735"/>
                    <a:gd name="T94" fmla="*/ 627 w 650"/>
                    <a:gd name="T95" fmla="*/ 119 h 735"/>
                    <a:gd name="T96" fmla="*/ 645 w 650"/>
                    <a:gd name="T97" fmla="*/ 27 h 735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650"/>
                    <a:gd name="T148" fmla="*/ 0 h 735"/>
                    <a:gd name="T149" fmla="*/ 650 w 650"/>
                    <a:gd name="T150" fmla="*/ 735 h 735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650" h="735">
                      <a:moveTo>
                        <a:pt x="645" y="27"/>
                      </a:moveTo>
                      <a:lnTo>
                        <a:pt x="642" y="26"/>
                      </a:lnTo>
                      <a:lnTo>
                        <a:pt x="631" y="23"/>
                      </a:lnTo>
                      <a:lnTo>
                        <a:pt x="615" y="19"/>
                      </a:lnTo>
                      <a:lnTo>
                        <a:pt x="592" y="15"/>
                      </a:lnTo>
                      <a:lnTo>
                        <a:pt x="565" y="10"/>
                      </a:lnTo>
                      <a:lnTo>
                        <a:pt x="533" y="6"/>
                      </a:lnTo>
                      <a:lnTo>
                        <a:pt x="496" y="3"/>
                      </a:lnTo>
                      <a:lnTo>
                        <a:pt x="456" y="1"/>
                      </a:lnTo>
                      <a:lnTo>
                        <a:pt x="411" y="0"/>
                      </a:lnTo>
                      <a:lnTo>
                        <a:pt x="364" y="2"/>
                      </a:lnTo>
                      <a:lnTo>
                        <a:pt x="315" y="6"/>
                      </a:lnTo>
                      <a:lnTo>
                        <a:pt x="262" y="15"/>
                      </a:lnTo>
                      <a:lnTo>
                        <a:pt x="209" y="26"/>
                      </a:lnTo>
                      <a:lnTo>
                        <a:pt x="154" y="42"/>
                      </a:lnTo>
                      <a:lnTo>
                        <a:pt x="98" y="61"/>
                      </a:lnTo>
                      <a:lnTo>
                        <a:pt x="42" y="87"/>
                      </a:lnTo>
                      <a:lnTo>
                        <a:pt x="38" y="101"/>
                      </a:lnTo>
                      <a:lnTo>
                        <a:pt x="28" y="141"/>
                      </a:lnTo>
                      <a:lnTo>
                        <a:pt x="17" y="203"/>
                      </a:lnTo>
                      <a:lnTo>
                        <a:pt x="6" y="283"/>
                      </a:lnTo>
                      <a:lnTo>
                        <a:pt x="0" y="378"/>
                      </a:lnTo>
                      <a:lnTo>
                        <a:pt x="5" y="484"/>
                      </a:lnTo>
                      <a:lnTo>
                        <a:pt x="21" y="599"/>
                      </a:lnTo>
                      <a:lnTo>
                        <a:pt x="54" y="716"/>
                      </a:lnTo>
                      <a:lnTo>
                        <a:pt x="58" y="716"/>
                      </a:lnTo>
                      <a:lnTo>
                        <a:pt x="66" y="715"/>
                      </a:lnTo>
                      <a:lnTo>
                        <a:pt x="80" y="713"/>
                      </a:lnTo>
                      <a:lnTo>
                        <a:pt x="99" y="712"/>
                      </a:lnTo>
                      <a:lnTo>
                        <a:pt x="124" y="710"/>
                      </a:lnTo>
                      <a:lnTo>
                        <a:pt x="153" y="708"/>
                      </a:lnTo>
                      <a:lnTo>
                        <a:pt x="188" y="707"/>
                      </a:lnTo>
                      <a:lnTo>
                        <a:pt x="225" y="706"/>
                      </a:lnTo>
                      <a:lnTo>
                        <a:pt x="267" y="705"/>
                      </a:lnTo>
                      <a:lnTo>
                        <a:pt x="313" y="706"/>
                      </a:lnTo>
                      <a:lnTo>
                        <a:pt x="362" y="707"/>
                      </a:lnTo>
                      <a:lnTo>
                        <a:pt x="415" y="709"/>
                      </a:lnTo>
                      <a:lnTo>
                        <a:pt x="470" y="713"/>
                      </a:lnTo>
                      <a:lnTo>
                        <a:pt x="528" y="719"/>
                      </a:lnTo>
                      <a:lnTo>
                        <a:pt x="588" y="726"/>
                      </a:lnTo>
                      <a:lnTo>
                        <a:pt x="650" y="735"/>
                      </a:lnTo>
                      <a:lnTo>
                        <a:pt x="647" y="713"/>
                      </a:lnTo>
                      <a:lnTo>
                        <a:pt x="641" y="655"/>
                      </a:lnTo>
                      <a:lnTo>
                        <a:pt x="631" y="568"/>
                      </a:lnTo>
                      <a:lnTo>
                        <a:pt x="623" y="462"/>
                      </a:lnTo>
                      <a:lnTo>
                        <a:pt x="618" y="345"/>
                      </a:lnTo>
                      <a:lnTo>
                        <a:pt x="618" y="229"/>
                      </a:lnTo>
                      <a:lnTo>
                        <a:pt x="627" y="119"/>
                      </a:lnTo>
                      <a:lnTo>
                        <a:pt x="645" y="27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3" name="Freeform 79"/>
                <p:cNvSpPr>
                  <a:spLocks/>
                </p:cNvSpPr>
                <p:nvPr/>
              </p:nvSpPr>
              <p:spPr bwMode="auto">
                <a:xfrm>
                  <a:off x="6623" y="13797"/>
                  <a:ext cx="1071" cy="731"/>
                </a:xfrm>
                <a:custGeom>
                  <a:avLst/>
                  <a:gdLst>
                    <a:gd name="T0" fmla="*/ 6 w 1071"/>
                    <a:gd name="T1" fmla="*/ 552 h 731"/>
                    <a:gd name="T2" fmla="*/ 0 w 1071"/>
                    <a:gd name="T3" fmla="*/ 642 h 731"/>
                    <a:gd name="T4" fmla="*/ 698 w 1071"/>
                    <a:gd name="T5" fmla="*/ 731 h 731"/>
                    <a:gd name="T6" fmla="*/ 703 w 1071"/>
                    <a:gd name="T7" fmla="*/ 729 h 731"/>
                    <a:gd name="T8" fmla="*/ 717 w 1071"/>
                    <a:gd name="T9" fmla="*/ 722 h 731"/>
                    <a:gd name="T10" fmla="*/ 740 w 1071"/>
                    <a:gd name="T11" fmla="*/ 710 h 731"/>
                    <a:gd name="T12" fmla="*/ 768 w 1071"/>
                    <a:gd name="T13" fmla="*/ 694 h 731"/>
                    <a:gd name="T14" fmla="*/ 801 w 1071"/>
                    <a:gd name="T15" fmla="*/ 672 h 731"/>
                    <a:gd name="T16" fmla="*/ 838 w 1071"/>
                    <a:gd name="T17" fmla="*/ 645 h 731"/>
                    <a:gd name="T18" fmla="*/ 876 w 1071"/>
                    <a:gd name="T19" fmla="*/ 614 h 731"/>
                    <a:gd name="T20" fmla="*/ 915 w 1071"/>
                    <a:gd name="T21" fmla="*/ 577 h 731"/>
                    <a:gd name="T22" fmla="*/ 953 w 1071"/>
                    <a:gd name="T23" fmla="*/ 536 h 731"/>
                    <a:gd name="T24" fmla="*/ 988 w 1071"/>
                    <a:gd name="T25" fmla="*/ 491 h 731"/>
                    <a:gd name="T26" fmla="*/ 1018 w 1071"/>
                    <a:gd name="T27" fmla="*/ 439 h 731"/>
                    <a:gd name="T28" fmla="*/ 1043 w 1071"/>
                    <a:gd name="T29" fmla="*/ 383 h 731"/>
                    <a:gd name="T30" fmla="*/ 1061 w 1071"/>
                    <a:gd name="T31" fmla="*/ 322 h 731"/>
                    <a:gd name="T32" fmla="*/ 1071 w 1071"/>
                    <a:gd name="T33" fmla="*/ 255 h 731"/>
                    <a:gd name="T34" fmla="*/ 1070 w 1071"/>
                    <a:gd name="T35" fmla="*/ 185 h 731"/>
                    <a:gd name="T36" fmla="*/ 1057 w 1071"/>
                    <a:gd name="T37" fmla="*/ 108 h 731"/>
                    <a:gd name="T38" fmla="*/ 1055 w 1071"/>
                    <a:gd name="T39" fmla="*/ 104 h 731"/>
                    <a:gd name="T40" fmla="*/ 1049 w 1071"/>
                    <a:gd name="T41" fmla="*/ 92 h 731"/>
                    <a:gd name="T42" fmla="*/ 1037 w 1071"/>
                    <a:gd name="T43" fmla="*/ 76 h 731"/>
                    <a:gd name="T44" fmla="*/ 1022 w 1071"/>
                    <a:gd name="T45" fmla="*/ 57 h 731"/>
                    <a:gd name="T46" fmla="*/ 1002 w 1071"/>
                    <a:gd name="T47" fmla="*/ 37 h 731"/>
                    <a:gd name="T48" fmla="*/ 979 w 1071"/>
                    <a:gd name="T49" fmla="*/ 20 h 731"/>
                    <a:gd name="T50" fmla="*/ 951 w 1071"/>
                    <a:gd name="T51" fmla="*/ 7 h 731"/>
                    <a:gd name="T52" fmla="*/ 919 w 1071"/>
                    <a:gd name="T53" fmla="*/ 0 h 731"/>
                    <a:gd name="T54" fmla="*/ 924 w 1071"/>
                    <a:gd name="T55" fmla="*/ 12 h 731"/>
                    <a:gd name="T56" fmla="*/ 934 w 1071"/>
                    <a:gd name="T57" fmla="*/ 44 h 731"/>
                    <a:gd name="T58" fmla="*/ 947 w 1071"/>
                    <a:gd name="T59" fmla="*/ 94 h 731"/>
                    <a:gd name="T60" fmla="*/ 958 w 1071"/>
                    <a:gd name="T61" fmla="*/ 159 h 731"/>
                    <a:gd name="T62" fmla="*/ 961 w 1071"/>
                    <a:gd name="T63" fmla="*/ 238 h 731"/>
                    <a:gd name="T64" fmla="*/ 953 w 1071"/>
                    <a:gd name="T65" fmla="*/ 324 h 731"/>
                    <a:gd name="T66" fmla="*/ 928 w 1071"/>
                    <a:gd name="T67" fmla="*/ 418 h 731"/>
                    <a:gd name="T68" fmla="*/ 884 w 1071"/>
                    <a:gd name="T69" fmla="*/ 516 h 731"/>
                    <a:gd name="T70" fmla="*/ 883 w 1071"/>
                    <a:gd name="T71" fmla="*/ 518 h 731"/>
                    <a:gd name="T72" fmla="*/ 879 w 1071"/>
                    <a:gd name="T73" fmla="*/ 521 h 731"/>
                    <a:gd name="T74" fmla="*/ 872 w 1071"/>
                    <a:gd name="T75" fmla="*/ 526 h 731"/>
                    <a:gd name="T76" fmla="*/ 862 w 1071"/>
                    <a:gd name="T77" fmla="*/ 534 h 731"/>
                    <a:gd name="T78" fmla="*/ 851 w 1071"/>
                    <a:gd name="T79" fmla="*/ 541 h 731"/>
                    <a:gd name="T80" fmla="*/ 837 w 1071"/>
                    <a:gd name="T81" fmla="*/ 550 h 731"/>
                    <a:gd name="T82" fmla="*/ 819 w 1071"/>
                    <a:gd name="T83" fmla="*/ 559 h 731"/>
                    <a:gd name="T84" fmla="*/ 800 w 1071"/>
                    <a:gd name="T85" fmla="*/ 567 h 731"/>
                    <a:gd name="T86" fmla="*/ 778 w 1071"/>
                    <a:gd name="T87" fmla="*/ 575 h 731"/>
                    <a:gd name="T88" fmla="*/ 754 w 1071"/>
                    <a:gd name="T89" fmla="*/ 582 h 731"/>
                    <a:gd name="T90" fmla="*/ 727 w 1071"/>
                    <a:gd name="T91" fmla="*/ 588 h 731"/>
                    <a:gd name="T92" fmla="*/ 697 w 1071"/>
                    <a:gd name="T93" fmla="*/ 592 h 731"/>
                    <a:gd name="T94" fmla="*/ 666 w 1071"/>
                    <a:gd name="T95" fmla="*/ 593 h 731"/>
                    <a:gd name="T96" fmla="*/ 631 w 1071"/>
                    <a:gd name="T97" fmla="*/ 592 h 731"/>
                    <a:gd name="T98" fmla="*/ 593 w 1071"/>
                    <a:gd name="T99" fmla="*/ 589 h 731"/>
                    <a:gd name="T100" fmla="*/ 555 w 1071"/>
                    <a:gd name="T101" fmla="*/ 581 h 731"/>
                    <a:gd name="T102" fmla="*/ 555 w 1071"/>
                    <a:gd name="T103" fmla="*/ 677 h 731"/>
                    <a:gd name="T104" fmla="*/ 24 w 1071"/>
                    <a:gd name="T105" fmla="*/ 623 h 731"/>
                    <a:gd name="T106" fmla="*/ 6 w 1071"/>
                    <a:gd name="T107" fmla="*/ 552 h 731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w 1071"/>
                    <a:gd name="T163" fmla="*/ 0 h 731"/>
                    <a:gd name="T164" fmla="*/ 1071 w 1071"/>
                    <a:gd name="T165" fmla="*/ 731 h 731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T162" t="T163" r="T164" b="T165"/>
                  <a:pathLst>
                    <a:path w="1071" h="731">
                      <a:moveTo>
                        <a:pt x="6" y="552"/>
                      </a:moveTo>
                      <a:lnTo>
                        <a:pt x="0" y="642"/>
                      </a:lnTo>
                      <a:lnTo>
                        <a:pt x="698" y="731"/>
                      </a:lnTo>
                      <a:lnTo>
                        <a:pt x="703" y="729"/>
                      </a:lnTo>
                      <a:lnTo>
                        <a:pt x="717" y="722"/>
                      </a:lnTo>
                      <a:lnTo>
                        <a:pt x="740" y="710"/>
                      </a:lnTo>
                      <a:lnTo>
                        <a:pt x="768" y="694"/>
                      </a:lnTo>
                      <a:lnTo>
                        <a:pt x="801" y="672"/>
                      </a:lnTo>
                      <a:lnTo>
                        <a:pt x="838" y="645"/>
                      </a:lnTo>
                      <a:lnTo>
                        <a:pt x="876" y="614"/>
                      </a:lnTo>
                      <a:lnTo>
                        <a:pt x="915" y="577"/>
                      </a:lnTo>
                      <a:lnTo>
                        <a:pt x="953" y="536"/>
                      </a:lnTo>
                      <a:lnTo>
                        <a:pt x="988" y="491"/>
                      </a:lnTo>
                      <a:lnTo>
                        <a:pt x="1018" y="439"/>
                      </a:lnTo>
                      <a:lnTo>
                        <a:pt x="1043" y="383"/>
                      </a:lnTo>
                      <a:lnTo>
                        <a:pt x="1061" y="322"/>
                      </a:lnTo>
                      <a:lnTo>
                        <a:pt x="1071" y="255"/>
                      </a:lnTo>
                      <a:lnTo>
                        <a:pt x="1070" y="185"/>
                      </a:lnTo>
                      <a:lnTo>
                        <a:pt x="1057" y="108"/>
                      </a:lnTo>
                      <a:lnTo>
                        <a:pt x="1055" y="104"/>
                      </a:lnTo>
                      <a:lnTo>
                        <a:pt x="1049" y="92"/>
                      </a:lnTo>
                      <a:lnTo>
                        <a:pt x="1037" y="76"/>
                      </a:lnTo>
                      <a:lnTo>
                        <a:pt x="1022" y="57"/>
                      </a:lnTo>
                      <a:lnTo>
                        <a:pt x="1002" y="37"/>
                      </a:lnTo>
                      <a:lnTo>
                        <a:pt x="979" y="20"/>
                      </a:lnTo>
                      <a:lnTo>
                        <a:pt x="951" y="7"/>
                      </a:lnTo>
                      <a:lnTo>
                        <a:pt x="919" y="0"/>
                      </a:lnTo>
                      <a:lnTo>
                        <a:pt x="924" y="12"/>
                      </a:lnTo>
                      <a:lnTo>
                        <a:pt x="934" y="44"/>
                      </a:lnTo>
                      <a:lnTo>
                        <a:pt x="947" y="94"/>
                      </a:lnTo>
                      <a:lnTo>
                        <a:pt x="958" y="159"/>
                      </a:lnTo>
                      <a:lnTo>
                        <a:pt x="961" y="238"/>
                      </a:lnTo>
                      <a:lnTo>
                        <a:pt x="953" y="324"/>
                      </a:lnTo>
                      <a:lnTo>
                        <a:pt x="928" y="418"/>
                      </a:lnTo>
                      <a:lnTo>
                        <a:pt x="884" y="516"/>
                      </a:lnTo>
                      <a:lnTo>
                        <a:pt x="883" y="518"/>
                      </a:lnTo>
                      <a:lnTo>
                        <a:pt x="879" y="521"/>
                      </a:lnTo>
                      <a:lnTo>
                        <a:pt x="872" y="526"/>
                      </a:lnTo>
                      <a:lnTo>
                        <a:pt x="862" y="534"/>
                      </a:lnTo>
                      <a:lnTo>
                        <a:pt x="851" y="541"/>
                      </a:lnTo>
                      <a:lnTo>
                        <a:pt x="837" y="550"/>
                      </a:lnTo>
                      <a:lnTo>
                        <a:pt x="819" y="559"/>
                      </a:lnTo>
                      <a:lnTo>
                        <a:pt x="800" y="567"/>
                      </a:lnTo>
                      <a:lnTo>
                        <a:pt x="778" y="575"/>
                      </a:lnTo>
                      <a:lnTo>
                        <a:pt x="754" y="582"/>
                      </a:lnTo>
                      <a:lnTo>
                        <a:pt x="727" y="588"/>
                      </a:lnTo>
                      <a:lnTo>
                        <a:pt x="697" y="592"/>
                      </a:lnTo>
                      <a:lnTo>
                        <a:pt x="666" y="593"/>
                      </a:lnTo>
                      <a:lnTo>
                        <a:pt x="631" y="592"/>
                      </a:lnTo>
                      <a:lnTo>
                        <a:pt x="593" y="589"/>
                      </a:lnTo>
                      <a:lnTo>
                        <a:pt x="555" y="581"/>
                      </a:lnTo>
                      <a:lnTo>
                        <a:pt x="555" y="677"/>
                      </a:lnTo>
                      <a:lnTo>
                        <a:pt x="24" y="623"/>
                      </a:lnTo>
                      <a:lnTo>
                        <a:pt x="6" y="55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" name="Freeform 80"/>
                <p:cNvSpPr>
                  <a:spLocks/>
                </p:cNvSpPr>
                <p:nvPr/>
              </p:nvSpPr>
              <p:spPr bwMode="auto">
                <a:xfrm>
                  <a:off x="6486" y="14516"/>
                  <a:ext cx="787" cy="253"/>
                </a:xfrm>
                <a:custGeom>
                  <a:avLst/>
                  <a:gdLst>
                    <a:gd name="T0" fmla="*/ 787 w 787"/>
                    <a:gd name="T1" fmla="*/ 91 h 253"/>
                    <a:gd name="T2" fmla="*/ 12 w 787"/>
                    <a:gd name="T3" fmla="*/ 0 h 253"/>
                    <a:gd name="T4" fmla="*/ 0 w 787"/>
                    <a:gd name="T5" fmla="*/ 91 h 253"/>
                    <a:gd name="T6" fmla="*/ 764 w 787"/>
                    <a:gd name="T7" fmla="*/ 253 h 253"/>
                    <a:gd name="T8" fmla="*/ 787 w 787"/>
                    <a:gd name="T9" fmla="*/ 91 h 25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7"/>
                    <a:gd name="T16" fmla="*/ 0 h 253"/>
                    <a:gd name="T17" fmla="*/ 787 w 787"/>
                    <a:gd name="T18" fmla="*/ 253 h 25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7" h="253">
                      <a:moveTo>
                        <a:pt x="787" y="91"/>
                      </a:moveTo>
                      <a:lnTo>
                        <a:pt x="12" y="0"/>
                      </a:lnTo>
                      <a:lnTo>
                        <a:pt x="0" y="91"/>
                      </a:lnTo>
                      <a:lnTo>
                        <a:pt x="764" y="253"/>
                      </a:lnTo>
                      <a:lnTo>
                        <a:pt x="787" y="9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5" name="Freeform 81"/>
                <p:cNvSpPr>
                  <a:spLocks/>
                </p:cNvSpPr>
                <p:nvPr/>
              </p:nvSpPr>
              <p:spPr bwMode="auto">
                <a:xfrm>
                  <a:off x="6879" y="14597"/>
                  <a:ext cx="336" cy="115"/>
                </a:xfrm>
                <a:custGeom>
                  <a:avLst/>
                  <a:gdLst>
                    <a:gd name="T0" fmla="*/ 336 w 336"/>
                    <a:gd name="T1" fmla="*/ 50 h 115"/>
                    <a:gd name="T2" fmla="*/ 4 w 336"/>
                    <a:gd name="T3" fmla="*/ 0 h 115"/>
                    <a:gd name="T4" fmla="*/ 0 w 336"/>
                    <a:gd name="T5" fmla="*/ 48 h 115"/>
                    <a:gd name="T6" fmla="*/ 327 w 336"/>
                    <a:gd name="T7" fmla="*/ 115 h 115"/>
                    <a:gd name="T8" fmla="*/ 336 w 336"/>
                    <a:gd name="T9" fmla="*/ 50 h 1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36"/>
                    <a:gd name="T16" fmla="*/ 0 h 115"/>
                    <a:gd name="T17" fmla="*/ 336 w 336"/>
                    <a:gd name="T18" fmla="*/ 115 h 11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36" h="115">
                      <a:moveTo>
                        <a:pt x="336" y="50"/>
                      </a:moveTo>
                      <a:lnTo>
                        <a:pt x="4" y="0"/>
                      </a:lnTo>
                      <a:lnTo>
                        <a:pt x="0" y="48"/>
                      </a:lnTo>
                      <a:lnTo>
                        <a:pt x="327" y="115"/>
                      </a:lnTo>
                      <a:lnTo>
                        <a:pt x="336" y="5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6" name="Freeform 82"/>
                <p:cNvSpPr>
                  <a:spLocks/>
                </p:cNvSpPr>
                <p:nvPr/>
              </p:nvSpPr>
              <p:spPr bwMode="auto">
                <a:xfrm>
                  <a:off x="6536" y="14540"/>
                  <a:ext cx="225" cy="85"/>
                </a:xfrm>
                <a:custGeom>
                  <a:avLst/>
                  <a:gdLst>
                    <a:gd name="T0" fmla="*/ 225 w 225"/>
                    <a:gd name="T1" fmla="*/ 39 h 85"/>
                    <a:gd name="T2" fmla="*/ 0 w 225"/>
                    <a:gd name="T3" fmla="*/ 0 h 85"/>
                    <a:gd name="T4" fmla="*/ 3 w 225"/>
                    <a:gd name="T5" fmla="*/ 41 h 85"/>
                    <a:gd name="T6" fmla="*/ 218 w 225"/>
                    <a:gd name="T7" fmla="*/ 85 h 85"/>
                    <a:gd name="T8" fmla="*/ 225 w 225"/>
                    <a:gd name="T9" fmla="*/ 39 h 8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5"/>
                    <a:gd name="T16" fmla="*/ 0 h 85"/>
                    <a:gd name="T17" fmla="*/ 225 w 225"/>
                    <a:gd name="T18" fmla="*/ 85 h 8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5" h="85">
                      <a:moveTo>
                        <a:pt x="225" y="39"/>
                      </a:moveTo>
                      <a:lnTo>
                        <a:pt x="0" y="0"/>
                      </a:lnTo>
                      <a:lnTo>
                        <a:pt x="3" y="41"/>
                      </a:lnTo>
                      <a:lnTo>
                        <a:pt x="218" y="85"/>
                      </a:lnTo>
                      <a:lnTo>
                        <a:pt x="225" y="39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7" name="Freeform 83"/>
                <p:cNvSpPr>
                  <a:spLocks/>
                </p:cNvSpPr>
                <p:nvPr/>
              </p:nvSpPr>
              <p:spPr bwMode="auto">
                <a:xfrm>
                  <a:off x="5972" y="14624"/>
                  <a:ext cx="1325" cy="439"/>
                </a:xfrm>
                <a:custGeom>
                  <a:avLst/>
                  <a:gdLst>
                    <a:gd name="T0" fmla="*/ 0 w 1325"/>
                    <a:gd name="T1" fmla="*/ 132 h 439"/>
                    <a:gd name="T2" fmla="*/ 3 w 1325"/>
                    <a:gd name="T3" fmla="*/ 132 h 439"/>
                    <a:gd name="T4" fmla="*/ 10 w 1325"/>
                    <a:gd name="T5" fmla="*/ 130 h 439"/>
                    <a:gd name="T6" fmla="*/ 24 w 1325"/>
                    <a:gd name="T7" fmla="*/ 128 h 439"/>
                    <a:gd name="T8" fmla="*/ 42 w 1325"/>
                    <a:gd name="T9" fmla="*/ 125 h 439"/>
                    <a:gd name="T10" fmla="*/ 62 w 1325"/>
                    <a:gd name="T11" fmla="*/ 121 h 439"/>
                    <a:gd name="T12" fmla="*/ 86 w 1325"/>
                    <a:gd name="T13" fmla="*/ 116 h 439"/>
                    <a:gd name="T14" fmla="*/ 113 w 1325"/>
                    <a:gd name="T15" fmla="*/ 109 h 439"/>
                    <a:gd name="T16" fmla="*/ 141 w 1325"/>
                    <a:gd name="T17" fmla="*/ 102 h 439"/>
                    <a:gd name="T18" fmla="*/ 170 w 1325"/>
                    <a:gd name="T19" fmla="*/ 94 h 439"/>
                    <a:gd name="T20" fmla="*/ 199 w 1325"/>
                    <a:gd name="T21" fmla="*/ 85 h 439"/>
                    <a:gd name="T22" fmla="*/ 228 w 1325"/>
                    <a:gd name="T23" fmla="*/ 74 h 439"/>
                    <a:gd name="T24" fmla="*/ 257 w 1325"/>
                    <a:gd name="T25" fmla="*/ 62 h 439"/>
                    <a:gd name="T26" fmla="*/ 285 w 1325"/>
                    <a:gd name="T27" fmla="*/ 48 h 439"/>
                    <a:gd name="T28" fmla="*/ 309 w 1325"/>
                    <a:gd name="T29" fmla="*/ 34 h 439"/>
                    <a:gd name="T30" fmla="*/ 333 w 1325"/>
                    <a:gd name="T31" fmla="*/ 18 h 439"/>
                    <a:gd name="T32" fmla="*/ 352 w 1325"/>
                    <a:gd name="T33" fmla="*/ 0 h 439"/>
                    <a:gd name="T34" fmla="*/ 1325 w 1325"/>
                    <a:gd name="T35" fmla="*/ 223 h 439"/>
                    <a:gd name="T36" fmla="*/ 1323 w 1325"/>
                    <a:gd name="T37" fmla="*/ 225 h 439"/>
                    <a:gd name="T38" fmla="*/ 1318 w 1325"/>
                    <a:gd name="T39" fmla="*/ 230 h 439"/>
                    <a:gd name="T40" fmla="*/ 1309 w 1325"/>
                    <a:gd name="T41" fmla="*/ 239 h 439"/>
                    <a:gd name="T42" fmla="*/ 1297 w 1325"/>
                    <a:gd name="T43" fmla="*/ 250 h 439"/>
                    <a:gd name="T44" fmla="*/ 1282 w 1325"/>
                    <a:gd name="T45" fmla="*/ 263 h 439"/>
                    <a:gd name="T46" fmla="*/ 1265 w 1325"/>
                    <a:gd name="T47" fmla="*/ 278 h 439"/>
                    <a:gd name="T48" fmla="*/ 1247 w 1325"/>
                    <a:gd name="T49" fmla="*/ 295 h 439"/>
                    <a:gd name="T50" fmla="*/ 1225 w 1325"/>
                    <a:gd name="T51" fmla="*/ 312 h 439"/>
                    <a:gd name="T52" fmla="*/ 1202 w 1325"/>
                    <a:gd name="T53" fmla="*/ 331 h 439"/>
                    <a:gd name="T54" fmla="*/ 1179 w 1325"/>
                    <a:gd name="T55" fmla="*/ 349 h 439"/>
                    <a:gd name="T56" fmla="*/ 1154 w 1325"/>
                    <a:gd name="T57" fmla="*/ 367 h 439"/>
                    <a:gd name="T58" fmla="*/ 1128 w 1325"/>
                    <a:gd name="T59" fmla="*/ 385 h 439"/>
                    <a:gd name="T60" fmla="*/ 1102 w 1325"/>
                    <a:gd name="T61" fmla="*/ 401 h 439"/>
                    <a:gd name="T62" fmla="*/ 1077 w 1325"/>
                    <a:gd name="T63" fmla="*/ 415 h 439"/>
                    <a:gd name="T64" fmla="*/ 1051 w 1325"/>
                    <a:gd name="T65" fmla="*/ 428 h 439"/>
                    <a:gd name="T66" fmla="*/ 1026 w 1325"/>
                    <a:gd name="T67" fmla="*/ 439 h 439"/>
                    <a:gd name="T68" fmla="*/ 0 w 1325"/>
                    <a:gd name="T69" fmla="*/ 132 h 439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1325"/>
                    <a:gd name="T106" fmla="*/ 0 h 439"/>
                    <a:gd name="T107" fmla="*/ 1325 w 1325"/>
                    <a:gd name="T108" fmla="*/ 439 h 439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1325" h="439">
                      <a:moveTo>
                        <a:pt x="0" y="132"/>
                      </a:moveTo>
                      <a:lnTo>
                        <a:pt x="3" y="132"/>
                      </a:lnTo>
                      <a:lnTo>
                        <a:pt x="10" y="130"/>
                      </a:lnTo>
                      <a:lnTo>
                        <a:pt x="24" y="128"/>
                      </a:lnTo>
                      <a:lnTo>
                        <a:pt x="42" y="125"/>
                      </a:lnTo>
                      <a:lnTo>
                        <a:pt x="62" y="121"/>
                      </a:lnTo>
                      <a:lnTo>
                        <a:pt x="86" y="116"/>
                      </a:lnTo>
                      <a:lnTo>
                        <a:pt x="113" y="109"/>
                      </a:lnTo>
                      <a:lnTo>
                        <a:pt x="141" y="102"/>
                      </a:lnTo>
                      <a:lnTo>
                        <a:pt x="170" y="94"/>
                      </a:lnTo>
                      <a:lnTo>
                        <a:pt x="199" y="85"/>
                      </a:lnTo>
                      <a:lnTo>
                        <a:pt x="228" y="74"/>
                      </a:lnTo>
                      <a:lnTo>
                        <a:pt x="257" y="62"/>
                      </a:lnTo>
                      <a:lnTo>
                        <a:pt x="285" y="48"/>
                      </a:lnTo>
                      <a:lnTo>
                        <a:pt x="309" y="34"/>
                      </a:lnTo>
                      <a:lnTo>
                        <a:pt x="333" y="18"/>
                      </a:lnTo>
                      <a:lnTo>
                        <a:pt x="352" y="0"/>
                      </a:lnTo>
                      <a:lnTo>
                        <a:pt x="1325" y="223"/>
                      </a:lnTo>
                      <a:lnTo>
                        <a:pt x="1323" y="225"/>
                      </a:lnTo>
                      <a:lnTo>
                        <a:pt x="1318" y="230"/>
                      </a:lnTo>
                      <a:lnTo>
                        <a:pt x="1309" y="239"/>
                      </a:lnTo>
                      <a:lnTo>
                        <a:pt x="1297" y="250"/>
                      </a:lnTo>
                      <a:lnTo>
                        <a:pt x="1282" y="263"/>
                      </a:lnTo>
                      <a:lnTo>
                        <a:pt x="1265" y="278"/>
                      </a:lnTo>
                      <a:lnTo>
                        <a:pt x="1247" y="295"/>
                      </a:lnTo>
                      <a:lnTo>
                        <a:pt x="1225" y="312"/>
                      </a:lnTo>
                      <a:lnTo>
                        <a:pt x="1202" y="331"/>
                      </a:lnTo>
                      <a:lnTo>
                        <a:pt x="1179" y="349"/>
                      </a:lnTo>
                      <a:lnTo>
                        <a:pt x="1154" y="367"/>
                      </a:lnTo>
                      <a:lnTo>
                        <a:pt x="1128" y="385"/>
                      </a:lnTo>
                      <a:lnTo>
                        <a:pt x="1102" y="401"/>
                      </a:lnTo>
                      <a:lnTo>
                        <a:pt x="1077" y="415"/>
                      </a:lnTo>
                      <a:lnTo>
                        <a:pt x="1051" y="428"/>
                      </a:lnTo>
                      <a:lnTo>
                        <a:pt x="1026" y="439"/>
                      </a:lnTo>
                      <a:lnTo>
                        <a:pt x="0" y="13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8" name="Freeform 84"/>
                <p:cNvSpPr>
                  <a:spLocks/>
                </p:cNvSpPr>
                <p:nvPr/>
              </p:nvSpPr>
              <p:spPr bwMode="auto">
                <a:xfrm>
                  <a:off x="7292" y="14577"/>
                  <a:ext cx="472" cy="209"/>
                </a:xfrm>
                <a:custGeom>
                  <a:avLst/>
                  <a:gdLst>
                    <a:gd name="T0" fmla="*/ 47 w 472"/>
                    <a:gd name="T1" fmla="*/ 209 h 209"/>
                    <a:gd name="T2" fmla="*/ 472 w 472"/>
                    <a:gd name="T3" fmla="*/ 84 h 209"/>
                    <a:gd name="T4" fmla="*/ 215 w 472"/>
                    <a:gd name="T5" fmla="*/ 0 h 209"/>
                    <a:gd name="T6" fmla="*/ 5 w 472"/>
                    <a:gd name="T7" fmla="*/ 24 h 209"/>
                    <a:gd name="T8" fmla="*/ 0 w 472"/>
                    <a:gd name="T9" fmla="*/ 197 h 209"/>
                    <a:gd name="T10" fmla="*/ 47 w 472"/>
                    <a:gd name="T11" fmla="*/ 209 h 20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72"/>
                    <a:gd name="T19" fmla="*/ 0 h 209"/>
                    <a:gd name="T20" fmla="*/ 472 w 472"/>
                    <a:gd name="T21" fmla="*/ 209 h 20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72" h="209">
                      <a:moveTo>
                        <a:pt x="47" y="209"/>
                      </a:moveTo>
                      <a:lnTo>
                        <a:pt x="472" y="84"/>
                      </a:lnTo>
                      <a:lnTo>
                        <a:pt x="215" y="0"/>
                      </a:lnTo>
                      <a:lnTo>
                        <a:pt x="5" y="24"/>
                      </a:lnTo>
                      <a:lnTo>
                        <a:pt x="0" y="197"/>
                      </a:lnTo>
                      <a:lnTo>
                        <a:pt x="47" y="209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9" name="Freeform 85"/>
                <p:cNvSpPr>
                  <a:spLocks/>
                </p:cNvSpPr>
                <p:nvPr/>
              </p:nvSpPr>
              <p:spPr bwMode="auto">
                <a:xfrm>
                  <a:off x="6073" y="13679"/>
                  <a:ext cx="251" cy="999"/>
                </a:xfrm>
                <a:custGeom>
                  <a:avLst/>
                  <a:gdLst>
                    <a:gd name="T0" fmla="*/ 251 w 251"/>
                    <a:gd name="T1" fmla="*/ 23 h 999"/>
                    <a:gd name="T2" fmla="*/ 250 w 251"/>
                    <a:gd name="T3" fmla="*/ 22 h 999"/>
                    <a:gd name="T4" fmla="*/ 246 w 251"/>
                    <a:gd name="T5" fmla="*/ 20 h 999"/>
                    <a:gd name="T6" fmla="*/ 239 w 251"/>
                    <a:gd name="T7" fmla="*/ 18 h 999"/>
                    <a:gd name="T8" fmla="*/ 230 w 251"/>
                    <a:gd name="T9" fmla="*/ 15 h 999"/>
                    <a:gd name="T10" fmla="*/ 218 w 251"/>
                    <a:gd name="T11" fmla="*/ 11 h 999"/>
                    <a:gd name="T12" fmla="*/ 205 w 251"/>
                    <a:gd name="T13" fmla="*/ 7 h 999"/>
                    <a:gd name="T14" fmla="*/ 190 w 251"/>
                    <a:gd name="T15" fmla="*/ 4 h 999"/>
                    <a:gd name="T16" fmla="*/ 173 w 251"/>
                    <a:gd name="T17" fmla="*/ 1 h 999"/>
                    <a:gd name="T18" fmla="*/ 155 w 251"/>
                    <a:gd name="T19" fmla="*/ 0 h 999"/>
                    <a:gd name="T20" fmla="*/ 134 w 251"/>
                    <a:gd name="T21" fmla="*/ 0 h 999"/>
                    <a:gd name="T22" fmla="*/ 114 w 251"/>
                    <a:gd name="T23" fmla="*/ 2 h 999"/>
                    <a:gd name="T24" fmla="*/ 92 w 251"/>
                    <a:gd name="T25" fmla="*/ 5 h 999"/>
                    <a:gd name="T26" fmla="*/ 70 w 251"/>
                    <a:gd name="T27" fmla="*/ 12 h 999"/>
                    <a:gd name="T28" fmla="*/ 47 w 251"/>
                    <a:gd name="T29" fmla="*/ 20 h 999"/>
                    <a:gd name="T30" fmla="*/ 23 w 251"/>
                    <a:gd name="T31" fmla="*/ 32 h 999"/>
                    <a:gd name="T32" fmla="*/ 0 w 251"/>
                    <a:gd name="T33" fmla="*/ 47 h 999"/>
                    <a:gd name="T34" fmla="*/ 0 w 251"/>
                    <a:gd name="T35" fmla="*/ 999 h 999"/>
                    <a:gd name="T36" fmla="*/ 1 w 251"/>
                    <a:gd name="T37" fmla="*/ 999 h 999"/>
                    <a:gd name="T38" fmla="*/ 6 w 251"/>
                    <a:gd name="T39" fmla="*/ 999 h 999"/>
                    <a:gd name="T40" fmla="*/ 14 w 251"/>
                    <a:gd name="T41" fmla="*/ 998 h 999"/>
                    <a:gd name="T42" fmla="*/ 23 w 251"/>
                    <a:gd name="T43" fmla="*/ 997 h 999"/>
                    <a:gd name="T44" fmla="*/ 35 w 251"/>
                    <a:gd name="T45" fmla="*/ 995 h 999"/>
                    <a:gd name="T46" fmla="*/ 49 w 251"/>
                    <a:gd name="T47" fmla="*/ 993 h 999"/>
                    <a:gd name="T48" fmla="*/ 65 w 251"/>
                    <a:gd name="T49" fmla="*/ 990 h 999"/>
                    <a:gd name="T50" fmla="*/ 83 w 251"/>
                    <a:gd name="T51" fmla="*/ 985 h 999"/>
                    <a:gd name="T52" fmla="*/ 102 w 251"/>
                    <a:gd name="T53" fmla="*/ 980 h 999"/>
                    <a:gd name="T54" fmla="*/ 121 w 251"/>
                    <a:gd name="T55" fmla="*/ 973 h 999"/>
                    <a:gd name="T56" fmla="*/ 143 w 251"/>
                    <a:gd name="T57" fmla="*/ 966 h 999"/>
                    <a:gd name="T58" fmla="*/ 164 w 251"/>
                    <a:gd name="T59" fmla="*/ 956 h 999"/>
                    <a:gd name="T60" fmla="*/ 186 w 251"/>
                    <a:gd name="T61" fmla="*/ 945 h 999"/>
                    <a:gd name="T62" fmla="*/ 208 w 251"/>
                    <a:gd name="T63" fmla="*/ 934 h 999"/>
                    <a:gd name="T64" fmla="*/ 230 w 251"/>
                    <a:gd name="T65" fmla="*/ 919 h 999"/>
                    <a:gd name="T66" fmla="*/ 251 w 251"/>
                    <a:gd name="T67" fmla="*/ 903 h 999"/>
                    <a:gd name="T68" fmla="*/ 251 w 251"/>
                    <a:gd name="T69" fmla="*/ 23 h 999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251"/>
                    <a:gd name="T106" fmla="*/ 0 h 999"/>
                    <a:gd name="T107" fmla="*/ 251 w 251"/>
                    <a:gd name="T108" fmla="*/ 999 h 999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251" h="999">
                      <a:moveTo>
                        <a:pt x="251" y="23"/>
                      </a:moveTo>
                      <a:lnTo>
                        <a:pt x="250" y="22"/>
                      </a:lnTo>
                      <a:lnTo>
                        <a:pt x="246" y="20"/>
                      </a:lnTo>
                      <a:lnTo>
                        <a:pt x="239" y="18"/>
                      </a:lnTo>
                      <a:lnTo>
                        <a:pt x="230" y="15"/>
                      </a:lnTo>
                      <a:lnTo>
                        <a:pt x="218" y="11"/>
                      </a:lnTo>
                      <a:lnTo>
                        <a:pt x="205" y="7"/>
                      </a:lnTo>
                      <a:lnTo>
                        <a:pt x="190" y="4"/>
                      </a:lnTo>
                      <a:lnTo>
                        <a:pt x="173" y="1"/>
                      </a:lnTo>
                      <a:lnTo>
                        <a:pt x="155" y="0"/>
                      </a:lnTo>
                      <a:lnTo>
                        <a:pt x="134" y="0"/>
                      </a:lnTo>
                      <a:lnTo>
                        <a:pt x="114" y="2"/>
                      </a:lnTo>
                      <a:lnTo>
                        <a:pt x="92" y="5"/>
                      </a:lnTo>
                      <a:lnTo>
                        <a:pt x="70" y="12"/>
                      </a:lnTo>
                      <a:lnTo>
                        <a:pt x="47" y="20"/>
                      </a:lnTo>
                      <a:lnTo>
                        <a:pt x="23" y="32"/>
                      </a:lnTo>
                      <a:lnTo>
                        <a:pt x="0" y="47"/>
                      </a:lnTo>
                      <a:lnTo>
                        <a:pt x="0" y="999"/>
                      </a:lnTo>
                      <a:lnTo>
                        <a:pt x="1" y="999"/>
                      </a:lnTo>
                      <a:lnTo>
                        <a:pt x="6" y="999"/>
                      </a:lnTo>
                      <a:lnTo>
                        <a:pt x="14" y="998"/>
                      </a:lnTo>
                      <a:lnTo>
                        <a:pt x="23" y="997"/>
                      </a:lnTo>
                      <a:lnTo>
                        <a:pt x="35" y="995"/>
                      </a:lnTo>
                      <a:lnTo>
                        <a:pt x="49" y="993"/>
                      </a:lnTo>
                      <a:lnTo>
                        <a:pt x="65" y="990"/>
                      </a:lnTo>
                      <a:lnTo>
                        <a:pt x="83" y="985"/>
                      </a:lnTo>
                      <a:lnTo>
                        <a:pt x="102" y="980"/>
                      </a:lnTo>
                      <a:lnTo>
                        <a:pt x="121" y="973"/>
                      </a:lnTo>
                      <a:lnTo>
                        <a:pt x="143" y="966"/>
                      </a:lnTo>
                      <a:lnTo>
                        <a:pt x="164" y="956"/>
                      </a:lnTo>
                      <a:lnTo>
                        <a:pt x="186" y="945"/>
                      </a:lnTo>
                      <a:lnTo>
                        <a:pt x="208" y="934"/>
                      </a:lnTo>
                      <a:lnTo>
                        <a:pt x="230" y="919"/>
                      </a:lnTo>
                      <a:lnTo>
                        <a:pt x="251" y="903"/>
                      </a:lnTo>
                      <a:lnTo>
                        <a:pt x="251" y="23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0" name="Freeform 86"/>
                <p:cNvSpPr>
                  <a:spLocks/>
                </p:cNvSpPr>
                <p:nvPr/>
              </p:nvSpPr>
              <p:spPr bwMode="auto">
                <a:xfrm>
                  <a:off x="6080" y="13687"/>
                  <a:ext cx="215" cy="843"/>
                </a:xfrm>
                <a:custGeom>
                  <a:avLst/>
                  <a:gdLst>
                    <a:gd name="T0" fmla="*/ 215 w 215"/>
                    <a:gd name="T1" fmla="*/ 20 h 843"/>
                    <a:gd name="T2" fmla="*/ 214 w 215"/>
                    <a:gd name="T3" fmla="*/ 19 h 843"/>
                    <a:gd name="T4" fmla="*/ 211 w 215"/>
                    <a:gd name="T5" fmla="*/ 18 h 843"/>
                    <a:gd name="T6" fmla="*/ 205 w 215"/>
                    <a:gd name="T7" fmla="*/ 15 h 843"/>
                    <a:gd name="T8" fmla="*/ 197 w 215"/>
                    <a:gd name="T9" fmla="*/ 12 h 843"/>
                    <a:gd name="T10" fmla="*/ 187 w 215"/>
                    <a:gd name="T11" fmla="*/ 9 h 843"/>
                    <a:gd name="T12" fmla="*/ 176 w 215"/>
                    <a:gd name="T13" fmla="*/ 6 h 843"/>
                    <a:gd name="T14" fmla="*/ 163 w 215"/>
                    <a:gd name="T15" fmla="*/ 4 h 843"/>
                    <a:gd name="T16" fmla="*/ 149 w 215"/>
                    <a:gd name="T17" fmla="*/ 1 h 843"/>
                    <a:gd name="T18" fmla="*/ 133 w 215"/>
                    <a:gd name="T19" fmla="*/ 0 h 843"/>
                    <a:gd name="T20" fmla="*/ 115 w 215"/>
                    <a:gd name="T21" fmla="*/ 0 h 843"/>
                    <a:gd name="T22" fmla="*/ 98 w 215"/>
                    <a:gd name="T23" fmla="*/ 1 h 843"/>
                    <a:gd name="T24" fmla="*/ 79 w 215"/>
                    <a:gd name="T25" fmla="*/ 5 h 843"/>
                    <a:gd name="T26" fmla="*/ 60 w 215"/>
                    <a:gd name="T27" fmla="*/ 10 h 843"/>
                    <a:gd name="T28" fmla="*/ 40 w 215"/>
                    <a:gd name="T29" fmla="*/ 18 h 843"/>
                    <a:gd name="T30" fmla="*/ 21 w 215"/>
                    <a:gd name="T31" fmla="*/ 27 h 843"/>
                    <a:gd name="T32" fmla="*/ 0 w 215"/>
                    <a:gd name="T33" fmla="*/ 40 h 843"/>
                    <a:gd name="T34" fmla="*/ 0 w 215"/>
                    <a:gd name="T35" fmla="*/ 843 h 843"/>
                    <a:gd name="T36" fmla="*/ 1 w 215"/>
                    <a:gd name="T37" fmla="*/ 843 h 843"/>
                    <a:gd name="T38" fmla="*/ 6 w 215"/>
                    <a:gd name="T39" fmla="*/ 843 h 843"/>
                    <a:gd name="T40" fmla="*/ 12 w 215"/>
                    <a:gd name="T41" fmla="*/ 842 h 843"/>
                    <a:gd name="T42" fmla="*/ 21 w 215"/>
                    <a:gd name="T43" fmla="*/ 841 h 843"/>
                    <a:gd name="T44" fmla="*/ 30 w 215"/>
                    <a:gd name="T45" fmla="*/ 840 h 843"/>
                    <a:gd name="T46" fmla="*/ 43 w 215"/>
                    <a:gd name="T47" fmla="*/ 838 h 843"/>
                    <a:gd name="T48" fmla="*/ 56 w 215"/>
                    <a:gd name="T49" fmla="*/ 835 h 843"/>
                    <a:gd name="T50" fmla="*/ 71 w 215"/>
                    <a:gd name="T51" fmla="*/ 831 h 843"/>
                    <a:gd name="T52" fmla="*/ 87 w 215"/>
                    <a:gd name="T53" fmla="*/ 826 h 843"/>
                    <a:gd name="T54" fmla="*/ 105 w 215"/>
                    <a:gd name="T55" fmla="*/ 821 h 843"/>
                    <a:gd name="T56" fmla="*/ 123 w 215"/>
                    <a:gd name="T57" fmla="*/ 814 h 843"/>
                    <a:gd name="T58" fmla="*/ 141 w 215"/>
                    <a:gd name="T59" fmla="*/ 806 h 843"/>
                    <a:gd name="T60" fmla="*/ 159 w 215"/>
                    <a:gd name="T61" fmla="*/ 797 h 843"/>
                    <a:gd name="T62" fmla="*/ 179 w 215"/>
                    <a:gd name="T63" fmla="*/ 786 h 843"/>
                    <a:gd name="T64" fmla="*/ 197 w 215"/>
                    <a:gd name="T65" fmla="*/ 774 h 843"/>
                    <a:gd name="T66" fmla="*/ 215 w 215"/>
                    <a:gd name="T67" fmla="*/ 760 h 843"/>
                    <a:gd name="T68" fmla="*/ 215 w 215"/>
                    <a:gd name="T69" fmla="*/ 20 h 84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215"/>
                    <a:gd name="T106" fmla="*/ 0 h 843"/>
                    <a:gd name="T107" fmla="*/ 215 w 215"/>
                    <a:gd name="T108" fmla="*/ 843 h 84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215" h="843">
                      <a:moveTo>
                        <a:pt x="215" y="20"/>
                      </a:moveTo>
                      <a:lnTo>
                        <a:pt x="214" y="19"/>
                      </a:lnTo>
                      <a:lnTo>
                        <a:pt x="211" y="18"/>
                      </a:lnTo>
                      <a:lnTo>
                        <a:pt x="205" y="15"/>
                      </a:lnTo>
                      <a:lnTo>
                        <a:pt x="197" y="12"/>
                      </a:lnTo>
                      <a:lnTo>
                        <a:pt x="187" y="9"/>
                      </a:lnTo>
                      <a:lnTo>
                        <a:pt x="176" y="6"/>
                      </a:lnTo>
                      <a:lnTo>
                        <a:pt x="163" y="4"/>
                      </a:lnTo>
                      <a:lnTo>
                        <a:pt x="149" y="1"/>
                      </a:lnTo>
                      <a:lnTo>
                        <a:pt x="133" y="0"/>
                      </a:lnTo>
                      <a:lnTo>
                        <a:pt x="115" y="0"/>
                      </a:lnTo>
                      <a:lnTo>
                        <a:pt x="98" y="1"/>
                      </a:lnTo>
                      <a:lnTo>
                        <a:pt x="79" y="5"/>
                      </a:lnTo>
                      <a:lnTo>
                        <a:pt x="60" y="10"/>
                      </a:lnTo>
                      <a:lnTo>
                        <a:pt x="40" y="18"/>
                      </a:lnTo>
                      <a:lnTo>
                        <a:pt x="21" y="27"/>
                      </a:lnTo>
                      <a:lnTo>
                        <a:pt x="0" y="40"/>
                      </a:lnTo>
                      <a:lnTo>
                        <a:pt x="0" y="843"/>
                      </a:lnTo>
                      <a:lnTo>
                        <a:pt x="1" y="843"/>
                      </a:lnTo>
                      <a:lnTo>
                        <a:pt x="6" y="843"/>
                      </a:lnTo>
                      <a:lnTo>
                        <a:pt x="12" y="842"/>
                      </a:lnTo>
                      <a:lnTo>
                        <a:pt x="21" y="841"/>
                      </a:lnTo>
                      <a:lnTo>
                        <a:pt x="30" y="840"/>
                      </a:lnTo>
                      <a:lnTo>
                        <a:pt x="43" y="838"/>
                      </a:lnTo>
                      <a:lnTo>
                        <a:pt x="56" y="835"/>
                      </a:lnTo>
                      <a:lnTo>
                        <a:pt x="71" y="831"/>
                      </a:lnTo>
                      <a:lnTo>
                        <a:pt x="87" y="826"/>
                      </a:lnTo>
                      <a:lnTo>
                        <a:pt x="105" y="821"/>
                      </a:lnTo>
                      <a:lnTo>
                        <a:pt x="123" y="814"/>
                      </a:lnTo>
                      <a:lnTo>
                        <a:pt x="141" y="806"/>
                      </a:lnTo>
                      <a:lnTo>
                        <a:pt x="159" y="797"/>
                      </a:lnTo>
                      <a:lnTo>
                        <a:pt x="179" y="786"/>
                      </a:lnTo>
                      <a:lnTo>
                        <a:pt x="197" y="774"/>
                      </a:lnTo>
                      <a:lnTo>
                        <a:pt x="215" y="760"/>
                      </a:lnTo>
                      <a:lnTo>
                        <a:pt x="215" y="2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1" name="Freeform 87"/>
                <p:cNvSpPr>
                  <a:spLocks/>
                </p:cNvSpPr>
                <p:nvPr/>
              </p:nvSpPr>
              <p:spPr bwMode="auto">
                <a:xfrm>
                  <a:off x="6087" y="13696"/>
                  <a:ext cx="180" cy="685"/>
                </a:xfrm>
                <a:custGeom>
                  <a:avLst/>
                  <a:gdLst>
                    <a:gd name="T0" fmla="*/ 180 w 180"/>
                    <a:gd name="T1" fmla="*/ 16 h 685"/>
                    <a:gd name="T2" fmla="*/ 179 w 180"/>
                    <a:gd name="T3" fmla="*/ 16 h 685"/>
                    <a:gd name="T4" fmla="*/ 176 w 180"/>
                    <a:gd name="T5" fmla="*/ 14 h 685"/>
                    <a:gd name="T6" fmla="*/ 172 w 180"/>
                    <a:gd name="T7" fmla="*/ 12 h 685"/>
                    <a:gd name="T8" fmla="*/ 165 w 180"/>
                    <a:gd name="T9" fmla="*/ 10 h 685"/>
                    <a:gd name="T10" fmla="*/ 157 w 180"/>
                    <a:gd name="T11" fmla="*/ 8 h 685"/>
                    <a:gd name="T12" fmla="*/ 147 w 180"/>
                    <a:gd name="T13" fmla="*/ 4 h 685"/>
                    <a:gd name="T14" fmla="*/ 136 w 180"/>
                    <a:gd name="T15" fmla="*/ 2 h 685"/>
                    <a:gd name="T16" fmla="*/ 125 w 180"/>
                    <a:gd name="T17" fmla="*/ 0 h 685"/>
                    <a:gd name="T18" fmla="*/ 111 w 180"/>
                    <a:gd name="T19" fmla="*/ 0 h 685"/>
                    <a:gd name="T20" fmla="*/ 97 w 180"/>
                    <a:gd name="T21" fmla="*/ 0 h 685"/>
                    <a:gd name="T22" fmla="*/ 81 w 180"/>
                    <a:gd name="T23" fmla="*/ 1 h 685"/>
                    <a:gd name="T24" fmla="*/ 66 w 180"/>
                    <a:gd name="T25" fmla="*/ 3 h 685"/>
                    <a:gd name="T26" fmla="*/ 50 w 180"/>
                    <a:gd name="T27" fmla="*/ 8 h 685"/>
                    <a:gd name="T28" fmla="*/ 33 w 180"/>
                    <a:gd name="T29" fmla="*/ 14 h 685"/>
                    <a:gd name="T30" fmla="*/ 17 w 180"/>
                    <a:gd name="T31" fmla="*/ 23 h 685"/>
                    <a:gd name="T32" fmla="*/ 0 w 180"/>
                    <a:gd name="T33" fmla="*/ 33 h 685"/>
                    <a:gd name="T34" fmla="*/ 0 w 180"/>
                    <a:gd name="T35" fmla="*/ 685 h 685"/>
                    <a:gd name="T36" fmla="*/ 1 w 180"/>
                    <a:gd name="T37" fmla="*/ 685 h 685"/>
                    <a:gd name="T38" fmla="*/ 4 w 180"/>
                    <a:gd name="T39" fmla="*/ 685 h 685"/>
                    <a:gd name="T40" fmla="*/ 9 w 180"/>
                    <a:gd name="T41" fmla="*/ 684 h 685"/>
                    <a:gd name="T42" fmla="*/ 17 w 180"/>
                    <a:gd name="T43" fmla="*/ 683 h 685"/>
                    <a:gd name="T44" fmla="*/ 26 w 180"/>
                    <a:gd name="T45" fmla="*/ 682 h 685"/>
                    <a:gd name="T46" fmla="*/ 35 w 180"/>
                    <a:gd name="T47" fmla="*/ 681 h 685"/>
                    <a:gd name="T48" fmla="*/ 47 w 180"/>
                    <a:gd name="T49" fmla="*/ 678 h 685"/>
                    <a:gd name="T50" fmla="*/ 60 w 180"/>
                    <a:gd name="T51" fmla="*/ 676 h 685"/>
                    <a:gd name="T52" fmla="*/ 73 w 180"/>
                    <a:gd name="T53" fmla="*/ 671 h 685"/>
                    <a:gd name="T54" fmla="*/ 87 w 180"/>
                    <a:gd name="T55" fmla="*/ 667 h 685"/>
                    <a:gd name="T56" fmla="*/ 102 w 180"/>
                    <a:gd name="T57" fmla="*/ 662 h 685"/>
                    <a:gd name="T58" fmla="*/ 118 w 180"/>
                    <a:gd name="T59" fmla="*/ 655 h 685"/>
                    <a:gd name="T60" fmla="*/ 133 w 180"/>
                    <a:gd name="T61" fmla="*/ 648 h 685"/>
                    <a:gd name="T62" fmla="*/ 149 w 180"/>
                    <a:gd name="T63" fmla="*/ 639 h 685"/>
                    <a:gd name="T64" fmla="*/ 165 w 180"/>
                    <a:gd name="T65" fmla="*/ 628 h 685"/>
                    <a:gd name="T66" fmla="*/ 180 w 180"/>
                    <a:gd name="T67" fmla="*/ 617 h 685"/>
                    <a:gd name="T68" fmla="*/ 180 w 180"/>
                    <a:gd name="T69" fmla="*/ 16 h 685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180"/>
                    <a:gd name="T106" fmla="*/ 0 h 685"/>
                    <a:gd name="T107" fmla="*/ 180 w 180"/>
                    <a:gd name="T108" fmla="*/ 685 h 685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180" h="685">
                      <a:moveTo>
                        <a:pt x="180" y="16"/>
                      </a:moveTo>
                      <a:lnTo>
                        <a:pt x="179" y="16"/>
                      </a:lnTo>
                      <a:lnTo>
                        <a:pt x="176" y="14"/>
                      </a:lnTo>
                      <a:lnTo>
                        <a:pt x="172" y="12"/>
                      </a:lnTo>
                      <a:lnTo>
                        <a:pt x="165" y="10"/>
                      </a:lnTo>
                      <a:lnTo>
                        <a:pt x="157" y="8"/>
                      </a:lnTo>
                      <a:lnTo>
                        <a:pt x="147" y="4"/>
                      </a:lnTo>
                      <a:lnTo>
                        <a:pt x="136" y="2"/>
                      </a:lnTo>
                      <a:lnTo>
                        <a:pt x="125" y="0"/>
                      </a:lnTo>
                      <a:lnTo>
                        <a:pt x="111" y="0"/>
                      </a:lnTo>
                      <a:lnTo>
                        <a:pt x="97" y="0"/>
                      </a:lnTo>
                      <a:lnTo>
                        <a:pt x="81" y="1"/>
                      </a:lnTo>
                      <a:lnTo>
                        <a:pt x="66" y="3"/>
                      </a:lnTo>
                      <a:lnTo>
                        <a:pt x="50" y="8"/>
                      </a:lnTo>
                      <a:lnTo>
                        <a:pt x="33" y="14"/>
                      </a:lnTo>
                      <a:lnTo>
                        <a:pt x="17" y="23"/>
                      </a:lnTo>
                      <a:lnTo>
                        <a:pt x="0" y="33"/>
                      </a:lnTo>
                      <a:lnTo>
                        <a:pt x="0" y="685"/>
                      </a:lnTo>
                      <a:lnTo>
                        <a:pt x="1" y="685"/>
                      </a:lnTo>
                      <a:lnTo>
                        <a:pt x="4" y="685"/>
                      </a:lnTo>
                      <a:lnTo>
                        <a:pt x="9" y="684"/>
                      </a:lnTo>
                      <a:lnTo>
                        <a:pt x="17" y="683"/>
                      </a:lnTo>
                      <a:lnTo>
                        <a:pt x="26" y="682"/>
                      </a:lnTo>
                      <a:lnTo>
                        <a:pt x="35" y="681"/>
                      </a:lnTo>
                      <a:lnTo>
                        <a:pt x="47" y="678"/>
                      </a:lnTo>
                      <a:lnTo>
                        <a:pt x="60" y="676"/>
                      </a:lnTo>
                      <a:lnTo>
                        <a:pt x="73" y="671"/>
                      </a:lnTo>
                      <a:lnTo>
                        <a:pt x="87" y="667"/>
                      </a:lnTo>
                      <a:lnTo>
                        <a:pt x="102" y="662"/>
                      </a:lnTo>
                      <a:lnTo>
                        <a:pt x="118" y="655"/>
                      </a:lnTo>
                      <a:lnTo>
                        <a:pt x="133" y="648"/>
                      </a:lnTo>
                      <a:lnTo>
                        <a:pt x="149" y="639"/>
                      </a:lnTo>
                      <a:lnTo>
                        <a:pt x="165" y="628"/>
                      </a:lnTo>
                      <a:lnTo>
                        <a:pt x="180" y="617"/>
                      </a:lnTo>
                      <a:lnTo>
                        <a:pt x="180" y="16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2" name="Freeform 88"/>
                <p:cNvSpPr>
                  <a:spLocks/>
                </p:cNvSpPr>
                <p:nvPr/>
              </p:nvSpPr>
              <p:spPr bwMode="auto">
                <a:xfrm>
                  <a:off x="6093" y="13704"/>
                  <a:ext cx="146" cy="530"/>
                </a:xfrm>
                <a:custGeom>
                  <a:avLst/>
                  <a:gdLst>
                    <a:gd name="T0" fmla="*/ 146 w 146"/>
                    <a:gd name="T1" fmla="*/ 14 h 530"/>
                    <a:gd name="T2" fmla="*/ 143 w 146"/>
                    <a:gd name="T3" fmla="*/ 12 h 530"/>
                    <a:gd name="T4" fmla="*/ 134 w 146"/>
                    <a:gd name="T5" fmla="*/ 8 h 530"/>
                    <a:gd name="T6" fmla="*/ 120 w 146"/>
                    <a:gd name="T7" fmla="*/ 4 h 530"/>
                    <a:gd name="T8" fmla="*/ 101 w 146"/>
                    <a:gd name="T9" fmla="*/ 1 h 530"/>
                    <a:gd name="T10" fmla="*/ 79 w 146"/>
                    <a:gd name="T11" fmla="*/ 0 h 530"/>
                    <a:gd name="T12" fmla="*/ 54 w 146"/>
                    <a:gd name="T13" fmla="*/ 3 h 530"/>
                    <a:gd name="T14" fmla="*/ 27 w 146"/>
                    <a:gd name="T15" fmla="*/ 11 h 530"/>
                    <a:gd name="T16" fmla="*/ 0 w 146"/>
                    <a:gd name="T17" fmla="*/ 27 h 530"/>
                    <a:gd name="T18" fmla="*/ 0 w 146"/>
                    <a:gd name="T19" fmla="*/ 530 h 530"/>
                    <a:gd name="T20" fmla="*/ 3 w 146"/>
                    <a:gd name="T21" fmla="*/ 530 h 530"/>
                    <a:gd name="T22" fmla="*/ 14 w 146"/>
                    <a:gd name="T23" fmla="*/ 529 h 530"/>
                    <a:gd name="T24" fmla="*/ 29 w 146"/>
                    <a:gd name="T25" fmla="*/ 526 h 530"/>
                    <a:gd name="T26" fmla="*/ 49 w 146"/>
                    <a:gd name="T27" fmla="*/ 521 h 530"/>
                    <a:gd name="T28" fmla="*/ 71 w 146"/>
                    <a:gd name="T29" fmla="*/ 514 h 530"/>
                    <a:gd name="T30" fmla="*/ 96 w 146"/>
                    <a:gd name="T31" fmla="*/ 505 h 530"/>
                    <a:gd name="T32" fmla="*/ 121 w 146"/>
                    <a:gd name="T33" fmla="*/ 492 h 530"/>
                    <a:gd name="T34" fmla="*/ 146 w 146"/>
                    <a:gd name="T35" fmla="*/ 475 h 530"/>
                    <a:gd name="T36" fmla="*/ 146 w 146"/>
                    <a:gd name="T37" fmla="*/ 14 h 530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46"/>
                    <a:gd name="T58" fmla="*/ 0 h 530"/>
                    <a:gd name="T59" fmla="*/ 146 w 146"/>
                    <a:gd name="T60" fmla="*/ 530 h 530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46" h="530">
                      <a:moveTo>
                        <a:pt x="146" y="14"/>
                      </a:moveTo>
                      <a:lnTo>
                        <a:pt x="143" y="12"/>
                      </a:lnTo>
                      <a:lnTo>
                        <a:pt x="134" y="8"/>
                      </a:lnTo>
                      <a:lnTo>
                        <a:pt x="120" y="4"/>
                      </a:lnTo>
                      <a:lnTo>
                        <a:pt x="101" y="1"/>
                      </a:lnTo>
                      <a:lnTo>
                        <a:pt x="79" y="0"/>
                      </a:lnTo>
                      <a:lnTo>
                        <a:pt x="54" y="3"/>
                      </a:lnTo>
                      <a:lnTo>
                        <a:pt x="27" y="11"/>
                      </a:lnTo>
                      <a:lnTo>
                        <a:pt x="0" y="27"/>
                      </a:lnTo>
                      <a:lnTo>
                        <a:pt x="0" y="530"/>
                      </a:lnTo>
                      <a:lnTo>
                        <a:pt x="3" y="530"/>
                      </a:lnTo>
                      <a:lnTo>
                        <a:pt x="14" y="529"/>
                      </a:lnTo>
                      <a:lnTo>
                        <a:pt x="29" y="526"/>
                      </a:lnTo>
                      <a:lnTo>
                        <a:pt x="49" y="521"/>
                      </a:lnTo>
                      <a:lnTo>
                        <a:pt x="71" y="514"/>
                      </a:lnTo>
                      <a:lnTo>
                        <a:pt x="96" y="505"/>
                      </a:lnTo>
                      <a:lnTo>
                        <a:pt x="121" y="492"/>
                      </a:lnTo>
                      <a:lnTo>
                        <a:pt x="146" y="475"/>
                      </a:lnTo>
                      <a:lnTo>
                        <a:pt x="146" y="1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3" name="Freeform 89"/>
                <p:cNvSpPr>
                  <a:spLocks/>
                </p:cNvSpPr>
                <p:nvPr/>
              </p:nvSpPr>
              <p:spPr bwMode="auto">
                <a:xfrm>
                  <a:off x="6101" y="13712"/>
                  <a:ext cx="109" cy="373"/>
                </a:xfrm>
                <a:custGeom>
                  <a:avLst/>
                  <a:gdLst>
                    <a:gd name="T0" fmla="*/ 109 w 109"/>
                    <a:gd name="T1" fmla="*/ 10 h 373"/>
                    <a:gd name="T2" fmla="*/ 107 w 109"/>
                    <a:gd name="T3" fmla="*/ 9 h 373"/>
                    <a:gd name="T4" fmla="*/ 100 w 109"/>
                    <a:gd name="T5" fmla="*/ 6 h 373"/>
                    <a:gd name="T6" fmla="*/ 89 w 109"/>
                    <a:gd name="T7" fmla="*/ 2 h 373"/>
                    <a:gd name="T8" fmla="*/ 75 w 109"/>
                    <a:gd name="T9" fmla="*/ 0 h 373"/>
                    <a:gd name="T10" fmla="*/ 59 w 109"/>
                    <a:gd name="T11" fmla="*/ 0 h 373"/>
                    <a:gd name="T12" fmla="*/ 39 w 109"/>
                    <a:gd name="T13" fmla="*/ 2 h 373"/>
                    <a:gd name="T14" fmla="*/ 20 w 109"/>
                    <a:gd name="T15" fmla="*/ 9 h 373"/>
                    <a:gd name="T16" fmla="*/ 0 w 109"/>
                    <a:gd name="T17" fmla="*/ 21 h 373"/>
                    <a:gd name="T18" fmla="*/ 0 w 109"/>
                    <a:gd name="T19" fmla="*/ 373 h 373"/>
                    <a:gd name="T20" fmla="*/ 2 w 109"/>
                    <a:gd name="T21" fmla="*/ 373 h 373"/>
                    <a:gd name="T22" fmla="*/ 9 w 109"/>
                    <a:gd name="T23" fmla="*/ 372 h 373"/>
                    <a:gd name="T24" fmla="*/ 21 w 109"/>
                    <a:gd name="T25" fmla="*/ 369 h 373"/>
                    <a:gd name="T26" fmla="*/ 36 w 109"/>
                    <a:gd name="T27" fmla="*/ 366 h 373"/>
                    <a:gd name="T28" fmla="*/ 53 w 109"/>
                    <a:gd name="T29" fmla="*/ 362 h 373"/>
                    <a:gd name="T30" fmla="*/ 72 w 109"/>
                    <a:gd name="T31" fmla="*/ 354 h 373"/>
                    <a:gd name="T32" fmla="*/ 90 w 109"/>
                    <a:gd name="T33" fmla="*/ 343 h 373"/>
                    <a:gd name="T34" fmla="*/ 109 w 109"/>
                    <a:gd name="T35" fmla="*/ 331 h 373"/>
                    <a:gd name="T36" fmla="*/ 109 w 109"/>
                    <a:gd name="T37" fmla="*/ 10 h 37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09"/>
                    <a:gd name="T58" fmla="*/ 0 h 373"/>
                    <a:gd name="T59" fmla="*/ 109 w 109"/>
                    <a:gd name="T60" fmla="*/ 373 h 373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09" h="373">
                      <a:moveTo>
                        <a:pt x="109" y="10"/>
                      </a:moveTo>
                      <a:lnTo>
                        <a:pt x="107" y="9"/>
                      </a:lnTo>
                      <a:lnTo>
                        <a:pt x="100" y="6"/>
                      </a:lnTo>
                      <a:lnTo>
                        <a:pt x="89" y="2"/>
                      </a:lnTo>
                      <a:lnTo>
                        <a:pt x="75" y="0"/>
                      </a:lnTo>
                      <a:lnTo>
                        <a:pt x="59" y="0"/>
                      </a:lnTo>
                      <a:lnTo>
                        <a:pt x="39" y="2"/>
                      </a:lnTo>
                      <a:lnTo>
                        <a:pt x="20" y="9"/>
                      </a:lnTo>
                      <a:lnTo>
                        <a:pt x="0" y="21"/>
                      </a:lnTo>
                      <a:lnTo>
                        <a:pt x="0" y="373"/>
                      </a:lnTo>
                      <a:lnTo>
                        <a:pt x="2" y="373"/>
                      </a:lnTo>
                      <a:lnTo>
                        <a:pt x="9" y="372"/>
                      </a:lnTo>
                      <a:lnTo>
                        <a:pt x="21" y="369"/>
                      </a:lnTo>
                      <a:lnTo>
                        <a:pt x="36" y="366"/>
                      </a:lnTo>
                      <a:lnTo>
                        <a:pt x="53" y="362"/>
                      </a:lnTo>
                      <a:lnTo>
                        <a:pt x="72" y="354"/>
                      </a:lnTo>
                      <a:lnTo>
                        <a:pt x="90" y="343"/>
                      </a:lnTo>
                      <a:lnTo>
                        <a:pt x="109" y="331"/>
                      </a:lnTo>
                      <a:lnTo>
                        <a:pt x="109" y="1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" name="Freeform 90"/>
                <p:cNvSpPr>
                  <a:spLocks/>
                </p:cNvSpPr>
                <p:nvPr/>
              </p:nvSpPr>
              <p:spPr bwMode="auto">
                <a:xfrm>
                  <a:off x="6107" y="13721"/>
                  <a:ext cx="75" cy="216"/>
                </a:xfrm>
                <a:custGeom>
                  <a:avLst/>
                  <a:gdLst>
                    <a:gd name="T0" fmla="*/ 75 w 75"/>
                    <a:gd name="T1" fmla="*/ 6 h 216"/>
                    <a:gd name="T2" fmla="*/ 73 w 75"/>
                    <a:gd name="T3" fmla="*/ 5 h 216"/>
                    <a:gd name="T4" fmla="*/ 69 w 75"/>
                    <a:gd name="T5" fmla="*/ 4 h 216"/>
                    <a:gd name="T6" fmla="*/ 61 w 75"/>
                    <a:gd name="T7" fmla="*/ 2 h 216"/>
                    <a:gd name="T8" fmla="*/ 52 w 75"/>
                    <a:gd name="T9" fmla="*/ 0 h 216"/>
                    <a:gd name="T10" fmla="*/ 41 w 75"/>
                    <a:gd name="T11" fmla="*/ 0 h 216"/>
                    <a:gd name="T12" fmla="*/ 28 w 75"/>
                    <a:gd name="T13" fmla="*/ 1 h 216"/>
                    <a:gd name="T14" fmla="*/ 14 w 75"/>
                    <a:gd name="T15" fmla="*/ 6 h 216"/>
                    <a:gd name="T16" fmla="*/ 0 w 75"/>
                    <a:gd name="T17" fmla="*/ 14 h 216"/>
                    <a:gd name="T18" fmla="*/ 0 w 75"/>
                    <a:gd name="T19" fmla="*/ 216 h 216"/>
                    <a:gd name="T20" fmla="*/ 2 w 75"/>
                    <a:gd name="T21" fmla="*/ 216 h 216"/>
                    <a:gd name="T22" fmla="*/ 7 w 75"/>
                    <a:gd name="T23" fmla="*/ 215 h 216"/>
                    <a:gd name="T24" fmla="*/ 15 w 75"/>
                    <a:gd name="T25" fmla="*/ 214 h 216"/>
                    <a:gd name="T26" fmla="*/ 25 w 75"/>
                    <a:gd name="T27" fmla="*/ 211 h 216"/>
                    <a:gd name="T28" fmla="*/ 37 w 75"/>
                    <a:gd name="T29" fmla="*/ 208 h 216"/>
                    <a:gd name="T30" fmla="*/ 50 w 75"/>
                    <a:gd name="T31" fmla="*/ 203 h 216"/>
                    <a:gd name="T32" fmla="*/ 63 w 75"/>
                    <a:gd name="T33" fmla="*/ 195 h 216"/>
                    <a:gd name="T34" fmla="*/ 75 w 75"/>
                    <a:gd name="T35" fmla="*/ 187 h 216"/>
                    <a:gd name="T36" fmla="*/ 75 w 75"/>
                    <a:gd name="T37" fmla="*/ 6 h 21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75"/>
                    <a:gd name="T58" fmla="*/ 0 h 216"/>
                    <a:gd name="T59" fmla="*/ 75 w 75"/>
                    <a:gd name="T60" fmla="*/ 216 h 21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75" h="216">
                      <a:moveTo>
                        <a:pt x="75" y="6"/>
                      </a:moveTo>
                      <a:lnTo>
                        <a:pt x="73" y="5"/>
                      </a:lnTo>
                      <a:lnTo>
                        <a:pt x="69" y="4"/>
                      </a:lnTo>
                      <a:lnTo>
                        <a:pt x="61" y="2"/>
                      </a:lnTo>
                      <a:lnTo>
                        <a:pt x="52" y="0"/>
                      </a:lnTo>
                      <a:lnTo>
                        <a:pt x="41" y="0"/>
                      </a:lnTo>
                      <a:lnTo>
                        <a:pt x="28" y="1"/>
                      </a:lnTo>
                      <a:lnTo>
                        <a:pt x="14" y="6"/>
                      </a:lnTo>
                      <a:lnTo>
                        <a:pt x="0" y="14"/>
                      </a:lnTo>
                      <a:lnTo>
                        <a:pt x="0" y="216"/>
                      </a:lnTo>
                      <a:lnTo>
                        <a:pt x="2" y="216"/>
                      </a:lnTo>
                      <a:lnTo>
                        <a:pt x="7" y="215"/>
                      </a:lnTo>
                      <a:lnTo>
                        <a:pt x="15" y="214"/>
                      </a:lnTo>
                      <a:lnTo>
                        <a:pt x="25" y="211"/>
                      </a:lnTo>
                      <a:lnTo>
                        <a:pt x="37" y="208"/>
                      </a:lnTo>
                      <a:lnTo>
                        <a:pt x="50" y="203"/>
                      </a:lnTo>
                      <a:lnTo>
                        <a:pt x="63" y="195"/>
                      </a:lnTo>
                      <a:lnTo>
                        <a:pt x="75" y="187"/>
                      </a:lnTo>
                      <a:lnTo>
                        <a:pt x="75" y="6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5" name="Freeform 91"/>
                <p:cNvSpPr>
                  <a:spLocks/>
                </p:cNvSpPr>
                <p:nvPr/>
              </p:nvSpPr>
              <p:spPr bwMode="auto">
                <a:xfrm>
                  <a:off x="7013" y="14340"/>
                  <a:ext cx="110" cy="111"/>
                </a:xfrm>
                <a:custGeom>
                  <a:avLst/>
                  <a:gdLst>
                    <a:gd name="T0" fmla="*/ 55 w 110"/>
                    <a:gd name="T1" fmla="*/ 111 h 111"/>
                    <a:gd name="T2" fmla="*/ 66 w 110"/>
                    <a:gd name="T3" fmla="*/ 110 h 111"/>
                    <a:gd name="T4" fmla="*/ 76 w 110"/>
                    <a:gd name="T5" fmla="*/ 106 h 111"/>
                    <a:gd name="T6" fmla="*/ 85 w 110"/>
                    <a:gd name="T7" fmla="*/ 101 h 111"/>
                    <a:gd name="T8" fmla="*/ 94 w 110"/>
                    <a:gd name="T9" fmla="*/ 94 h 111"/>
                    <a:gd name="T10" fmla="*/ 100 w 110"/>
                    <a:gd name="T11" fmla="*/ 86 h 111"/>
                    <a:gd name="T12" fmla="*/ 106 w 110"/>
                    <a:gd name="T13" fmla="*/ 77 h 111"/>
                    <a:gd name="T14" fmla="*/ 109 w 110"/>
                    <a:gd name="T15" fmla="*/ 66 h 111"/>
                    <a:gd name="T16" fmla="*/ 110 w 110"/>
                    <a:gd name="T17" fmla="*/ 56 h 111"/>
                    <a:gd name="T18" fmla="*/ 109 w 110"/>
                    <a:gd name="T19" fmla="*/ 44 h 111"/>
                    <a:gd name="T20" fmla="*/ 106 w 110"/>
                    <a:gd name="T21" fmla="*/ 34 h 111"/>
                    <a:gd name="T22" fmla="*/ 100 w 110"/>
                    <a:gd name="T23" fmla="*/ 24 h 111"/>
                    <a:gd name="T24" fmla="*/ 94 w 110"/>
                    <a:gd name="T25" fmla="*/ 17 h 111"/>
                    <a:gd name="T26" fmla="*/ 85 w 110"/>
                    <a:gd name="T27" fmla="*/ 9 h 111"/>
                    <a:gd name="T28" fmla="*/ 76 w 110"/>
                    <a:gd name="T29" fmla="*/ 5 h 111"/>
                    <a:gd name="T30" fmla="*/ 66 w 110"/>
                    <a:gd name="T31" fmla="*/ 2 h 111"/>
                    <a:gd name="T32" fmla="*/ 55 w 110"/>
                    <a:gd name="T33" fmla="*/ 0 h 111"/>
                    <a:gd name="T34" fmla="*/ 44 w 110"/>
                    <a:gd name="T35" fmla="*/ 2 h 111"/>
                    <a:gd name="T36" fmla="*/ 33 w 110"/>
                    <a:gd name="T37" fmla="*/ 5 h 111"/>
                    <a:gd name="T38" fmla="*/ 25 w 110"/>
                    <a:gd name="T39" fmla="*/ 9 h 111"/>
                    <a:gd name="T40" fmla="*/ 16 w 110"/>
                    <a:gd name="T41" fmla="*/ 17 h 111"/>
                    <a:gd name="T42" fmla="*/ 10 w 110"/>
                    <a:gd name="T43" fmla="*/ 24 h 111"/>
                    <a:gd name="T44" fmla="*/ 4 w 110"/>
                    <a:gd name="T45" fmla="*/ 34 h 111"/>
                    <a:gd name="T46" fmla="*/ 1 w 110"/>
                    <a:gd name="T47" fmla="*/ 44 h 111"/>
                    <a:gd name="T48" fmla="*/ 0 w 110"/>
                    <a:gd name="T49" fmla="*/ 56 h 111"/>
                    <a:gd name="T50" fmla="*/ 1 w 110"/>
                    <a:gd name="T51" fmla="*/ 66 h 111"/>
                    <a:gd name="T52" fmla="*/ 4 w 110"/>
                    <a:gd name="T53" fmla="*/ 77 h 111"/>
                    <a:gd name="T54" fmla="*/ 10 w 110"/>
                    <a:gd name="T55" fmla="*/ 86 h 111"/>
                    <a:gd name="T56" fmla="*/ 16 w 110"/>
                    <a:gd name="T57" fmla="*/ 94 h 111"/>
                    <a:gd name="T58" fmla="*/ 25 w 110"/>
                    <a:gd name="T59" fmla="*/ 101 h 111"/>
                    <a:gd name="T60" fmla="*/ 33 w 110"/>
                    <a:gd name="T61" fmla="*/ 106 h 111"/>
                    <a:gd name="T62" fmla="*/ 44 w 110"/>
                    <a:gd name="T63" fmla="*/ 110 h 111"/>
                    <a:gd name="T64" fmla="*/ 55 w 110"/>
                    <a:gd name="T65" fmla="*/ 111 h 11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110"/>
                    <a:gd name="T100" fmla="*/ 0 h 111"/>
                    <a:gd name="T101" fmla="*/ 110 w 110"/>
                    <a:gd name="T102" fmla="*/ 111 h 111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110" h="111">
                      <a:moveTo>
                        <a:pt x="55" y="111"/>
                      </a:moveTo>
                      <a:lnTo>
                        <a:pt x="66" y="110"/>
                      </a:lnTo>
                      <a:lnTo>
                        <a:pt x="76" y="106"/>
                      </a:lnTo>
                      <a:lnTo>
                        <a:pt x="85" y="101"/>
                      </a:lnTo>
                      <a:lnTo>
                        <a:pt x="94" y="94"/>
                      </a:lnTo>
                      <a:lnTo>
                        <a:pt x="100" y="86"/>
                      </a:lnTo>
                      <a:lnTo>
                        <a:pt x="106" y="77"/>
                      </a:lnTo>
                      <a:lnTo>
                        <a:pt x="109" y="66"/>
                      </a:lnTo>
                      <a:lnTo>
                        <a:pt x="110" y="56"/>
                      </a:lnTo>
                      <a:lnTo>
                        <a:pt x="109" y="44"/>
                      </a:lnTo>
                      <a:lnTo>
                        <a:pt x="106" y="34"/>
                      </a:lnTo>
                      <a:lnTo>
                        <a:pt x="100" y="24"/>
                      </a:lnTo>
                      <a:lnTo>
                        <a:pt x="94" y="17"/>
                      </a:lnTo>
                      <a:lnTo>
                        <a:pt x="85" y="9"/>
                      </a:lnTo>
                      <a:lnTo>
                        <a:pt x="76" y="5"/>
                      </a:lnTo>
                      <a:lnTo>
                        <a:pt x="66" y="2"/>
                      </a:lnTo>
                      <a:lnTo>
                        <a:pt x="55" y="0"/>
                      </a:lnTo>
                      <a:lnTo>
                        <a:pt x="44" y="2"/>
                      </a:lnTo>
                      <a:lnTo>
                        <a:pt x="33" y="5"/>
                      </a:lnTo>
                      <a:lnTo>
                        <a:pt x="25" y="9"/>
                      </a:lnTo>
                      <a:lnTo>
                        <a:pt x="16" y="17"/>
                      </a:lnTo>
                      <a:lnTo>
                        <a:pt x="10" y="24"/>
                      </a:lnTo>
                      <a:lnTo>
                        <a:pt x="4" y="34"/>
                      </a:lnTo>
                      <a:lnTo>
                        <a:pt x="1" y="44"/>
                      </a:lnTo>
                      <a:lnTo>
                        <a:pt x="0" y="56"/>
                      </a:lnTo>
                      <a:lnTo>
                        <a:pt x="1" y="66"/>
                      </a:lnTo>
                      <a:lnTo>
                        <a:pt x="4" y="77"/>
                      </a:lnTo>
                      <a:lnTo>
                        <a:pt x="10" y="86"/>
                      </a:lnTo>
                      <a:lnTo>
                        <a:pt x="16" y="94"/>
                      </a:lnTo>
                      <a:lnTo>
                        <a:pt x="25" y="101"/>
                      </a:lnTo>
                      <a:lnTo>
                        <a:pt x="33" y="106"/>
                      </a:lnTo>
                      <a:lnTo>
                        <a:pt x="44" y="110"/>
                      </a:lnTo>
                      <a:lnTo>
                        <a:pt x="55" y="11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6" name="Freeform 92"/>
                <p:cNvSpPr>
                  <a:spLocks/>
                </p:cNvSpPr>
                <p:nvPr/>
              </p:nvSpPr>
              <p:spPr bwMode="auto">
                <a:xfrm>
                  <a:off x="6676" y="14343"/>
                  <a:ext cx="55" cy="55"/>
                </a:xfrm>
                <a:custGeom>
                  <a:avLst/>
                  <a:gdLst>
                    <a:gd name="T0" fmla="*/ 27 w 55"/>
                    <a:gd name="T1" fmla="*/ 55 h 55"/>
                    <a:gd name="T2" fmla="*/ 38 w 55"/>
                    <a:gd name="T3" fmla="*/ 53 h 55"/>
                    <a:gd name="T4" fmla="*/ 48 w 55"/>
                    <a:gd name="T5" fmla="*/ 46 h 55"/>
                    <a:gd name="T6" fmla="*/ 53 w 55"/>
                    <a:gd name="T7" fmla="*/ 37 h 55"/>
                    <a:gd name="T8" fmla="*/ 55 w 55"/>
                    <a:gd name="T9" fmla="*/ 27 h 55"/>
                    <a:gd name="T10" fmla="*/ 53 w 55"/>
                    <a:gd name="T11" fmla="*/ 16 h 55"/>
                    <a:gd name="T12" fmla="*/ 48 w 55"/>
                    <a:gd name="T13" fmla="*/ 7 h 55"/>
                    <a:gd name="T14" fmla="*/ 38 w 55"/>
                    <a:gd name="T15" fmla="*/ 2 h 55"/>
                    <a:gd name="T16" fmla="*/ 27 w 55"/>
                    <a:gd name="T17" fmla="*/ 0 h 55"/>
                    <a:gd name="T18" fmla="*/ 16 w 55"/>
                    <a:gd name="T19" fmla="*/ 2 h 55"/>
                    <a:gd name="T20" fmla="*/ 8 w 55"/>
                    <a:gd name="T21" fmla="*/ 7 h 55"/>
                    <a:gd name="T22" fmla="*/ 2 w 55"/>
                    <a:gd name="T23" fmla="*/ 16 h 55"/>
                    <a:gd name="T24" fmla="*/ 0 w 55"/>
                    <a:gd name="T25" fmla="*/ 27 h 55"/>
                    <a:gd name="T26" fmla="*/ 2 w 55"/>
                    <a:gd name="T27" fmla="*/ 37 h 55"/>
                    <a:gd name="T28" fmla="*/ 8 w 55"/>
                    <a:gd name="T29" fmla="*/ 46 h 55"/>
                    <a:gd name="T30" fmla="*/ 16 w 55"/>
                    <a:gd name="T31" fmla="*/ 53 h 55"/>
                    <a:gd name="T32" fmla="*/ 27 w 55"/>
                    <a:gd name="T33" fmla="*/ 55 h 5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55"/>
                    <a:gd name="T52" fmla="*/ 0 h 55"/>
                    <a:gd name="T53" fmla="*/ 55 w 55"/>
                    <a:gd name="T54" fmla="*/ 55 h 55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55" h="55">
                      <a:moveTo>
                        <a:pt x="27" y="55"/>
                      </a:moveTo>
                      <a:lnTo>
                        <a:pt x="38" y="53"/>
                      </a:lnTo>
                      <a:lnTo>
                        <a:pt x="48" y="46"/>
                      </a:lnTo>
                      <a:lnTo>
                        <a:pt x="53" y="37"/>
                      </a:lnTo>
                      <a:lnTo>
                        <a:pt x="55" y="27"/>
                      </a:lnTo>
                      <a:lnTo>
                        <a:pt x="53" y="16"/>
                      </a:lnTo>
                      <a:lnTo>
                        <a:pt x="48" y="7"/>
                      </a:lnTo>
                      <a:lnTo>
                        <a:pt x="38" y="2"/>
                      </a:lnTo>
                      <a:lnTo>
                        <a:pt x="27" y="0"/>
                      </a:lnTo>
                      <a:lnTo>
                        <a:pt x="16" y="2"/>
                      </a:lnTo>
                      <a:lnTo>
                        <a:pt x="8" y="7"/>
                      </a:lnTo>
                      <a:lnTo>
                        <a:pt x="2" y="16"/>
                      </a:lnTo>
                      <a:lnTo>
                        <a:pt x="0" y="27"/>
                      </a:lnTo>
                      <a:lnTo>
                        <a:pt x="2" y="37"/>
                      </a:lnTo>
                      <a:lnTo>
                        <a:pt x="8" y="46"/>
                      </a:lnTo>
                      <a:lnTo>
                        <a:pt x="16" y="53"/>
                      </a:lnTo>
                      <a:lnTo>
                        <a:pt x="27" y="5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7" name="Freeform 93"/>
                <p:cNvSpPr>
                  <a:spLocks/>
                </p:cNvSpPr>
                <p:nvPr/>
              </p:nvSpPr>
              <p:spPr bwMode="auto">
                <a:xfrm>
                  <a:off x="6770" y="14345"/>
                  <a:ext cx="55" cy="55"/>
                </a:xfrm>
                <a:custGeom>
                  <a:avLst/>
                  <a:gdLst>
                    <a:gd name="T0" fmla="*/ 28 w 55"/>
                    <a:gd name="T1" fmla="*/ 55 h 55"/>
                    <a:gd name="T2" fmla="*/ 39 w 55"/>
                    <a:gd name="T3" fmla="*/ 53 h 55"/>
                    <a:gd name="T4" fmla="*/ 47 w 55"/>
                    <a:gd name="T5" fmla="*/ 47 h 55"/>
                    <a:gd name="T6" fmla="*/ 53 w 55"/>
                    <a:gd name="T7" fmla="*/ 39 h 55"/>
                    <a:gd name="T8" fmla="*/ 55 w 55"/>
                    <a:gd name="T9" fmla="*/ 28 h 55"/>
                    <a:gd name="T10" fmla="*/ 53 w 55"/>
                    <a:gd name="T11" fmla="*/ 17 h 55"/>
                    <a:gd name="T12" fmla="*/ 47 w 55"/>
                    <a:gd name="T13" fmla="*/ 8 h 55"/>
                    <a:gd name="T14" fmla="*/ 39 w 55"/>
                    <a:gd name="T15" fmla="*/ 2 h 55"/>
                    <a:gd name="T16" fmla="*/ 28 w 55"/>
                    <a:gd name="T17" fmla="*/ 0 h 55"/>
                    <a:gd name="T18" fmla="*/ 17 w 55"/>
                    <a:gd name="T19" fmla="*/ 2 h 55"/>
                    <a:gd name="T20" fmla="*/ 9 w 55"/>
                    <a:gd name="T21" fmla="*/ 8 h 55"/>
                    <a:gd name="T22" fmla="*/ 2 w 55"/>
                    <a:gd name="T23" fmla="*/ 17 h 55"/>
                    <a:gd name="T24" fmla="*/ 0 w 55"/>
                    <a:gd name="T25" fmla="*/ 28 h 55"/>
                    <a:gd name="T26" fmla="*/ 2 w 55"/>
                    <a:gd name="T27" fmla="*/ 39 h 55"/>
                    <a:gd name="T28" fmla="*/ 9 w 55"/>
                    <a:gd name="T29" fmla="*/ 47 h 55"/>
                    <a:gd name="T30" fmla="*/ 17 w 55"/>
                    <a:gd name="T31" fmla="*/ 53 h 55"/>
                    <a:gd name="T32" fmla="*/ 28 w 55"/>
                    <a:gd name="T33" fmla="*/ 55 h 5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55"/>
                    <a:gd name="T52" fmla="*/ 0 h 55"/>
                    <a:gd name="T53" fmla="*/ 55 w 55"/>
                    <a:gd name="T54" fmla="*/ 55 h 55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55" h="55">
                      <a:moveTo>
                        <a:pt x="28" y="55"/>
                      </a:moveTo>
                      <a:lnTo>
                        <a:pt x="39" y="53"/>
                      </a:lnTo>
                      <a:lnTo>
                        <a:pt x="47" y="47"/>
                      </a:lnTo>
                      <a:lnTo>
                        <a:pt x="53" y="39"/>
                      </a:lnTo>
                      <a:lnTo>
                        <a:pt x="55" y="28"/>
                      </a:lnTo>
                      <a:lnTo>
                        <a:pt x="53" y="17"/>
                      </a:lnTo>
                      <a:lnTo>
                        <a:pt x="47" y="8"/>
                      </a:lnTo>
                      <a:lnTo>
                        <a:pt x="39" y="2"/>
                      </a:lnTo>
                      <a:lnTo>
                        <a:pt x="28" y="0"/>
                      </a:lnTo>
                      <a:lnTo>
                        <a:pt x="17" y="2"/>
                      </a:lnTo>
                      <a:lnTo>
                        <a:pt x="9" y="8"/>
                      </a:lnTo>
                      <a:lnTo>
                        <a:pt x="2" y="17"/>
                      </a:lnTo>
                      <a:lnTo>
                        <a:pt x="0" y="28"/>
                      </a:lnTo>
                      <a:lnTo>
                        <a:pt x="2" y="39"/>
                      </a:lnTo>
                      <a:lnTo>
                        <a:pt x="9" y="47"/>
                      </a:lnTo>
                      <a:lnTo>
                        <a:pt x="17" y="53"/>
                      </a:lnTo>
                      <a:lnTo>
                        <a:pt x="28" y="5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8" name="Freeform 94"/>
                <p:cNvSpPr>
                  <a:spLocks/>
                </p:cNvSpPr>
                <p:nvPr/>
              </p:nvSpPr>
              <p:spPr bwMode="auto">
                <a:xfrm>
                  <a:off x="6401" y="13591"/>
                  <a:ext cx="156" cy="752"/>
                </a:xfrm>
                <a:custGeom>
                  <a:avLst/>
                  <a:gdLst>
                    <a:gd name="T0" fmla="*/ 48 w 156"/>
                    <a:gd name="T1" fmla="*/ 15 h 752"/>
                    <a:gd name="T2" fmla="*/ 44 w 156"/>
                    <a:gd name="T3" fmla="*/ 30 h 752"/>
                    <a:gd name="T4" fmla="*/ 33 w 156"/>
                    <a:gd name="T5" fmla="*/ 73 h 752"/>
                    <a:gd name="T6" fmla="*/ 19 w 156"/>
                    <a:gd name="T7" fmla="*/ 140 h 752"/>
                    <a:gd name="T8" fmla="*/ 7 w 156"/>
                    <a:gd name="T9" fmla="*/ 229 h 752"/>
                    <a:gd name="T10" fmla="*/ 0 w 156"/>
                    <a:gd name="T11" fmla="*/ 337 h 752"/>
                    <a:gd name="T12" fmla="*/ 1 w 156"/>
                    <a:gd name="T13" fmla="*/ 462 h 752"/>
                    <a:gd name="T14" fmla="*/ 14 w 156"/>
                    <a:gd name="T15" fmla="*/ 602 h 752"/>
                    <a:gd name="T16" fmla="*/ 43 w 156"/>
                    <a:gd name="T17" fmla="*/ 752 h 752"/>
                    <a:gd name="T18" fmla="*/ 150 w 156"/>
                    <a:gd name="T19" fmla="*/ 746 h 752"/>
                    <a:gd name="T20" fmla="*/ 146 w 156"/>
                    <a:gd name="T21" fmla="*/ 724 h 752"/>
                    <a:gd name="T22" fmla="*/ 135 w 156"/>
                    <a:gd name="T23" fmla="*/ 663 h 752"/>
                    <a:gd name="T24" fmla="*/ 123 w 156"/>
                    <a:gd name="T25" fmla="*/ 574 h 752"/>
                    <a:gd name="T26" fmla="*/ 111 w 156"/>
                    <a:gd name="T27" fmla="*/ 463 h 752"/>
                    <a:gd name="T28" fmla="*/ 104 w 156"/>
                    <a:gd name="T29" fmla="*/ 342 h 752"/>
                    <a:gd name="T30" fmla="*/ 107 w 156"/>
                    <a:gd name="T31" fmla="*/ 220 h 752"/>
                    <a:gd name="T32" fmla="*/ 124 w 156"/>
                    <a:gd name="T33" fmla="*/ 106 h 752"/>
                    <a:gd name="T34" fmla="*/ 156 w 156"/>
                    <a:gd name="T35" fmla="*/ 9 h 752"/>
                    <a:gd name="T36" fmla="*/ 156 w 156"/>
                    <a:gd name="T37" fmla="*/ 8 h 752"/>
                    <a:gd name="T38" fmla="*/ 156 w 156"/>
                    <a:gd name="T39" fmla="*/ 6 h 752"/>
                    <a:gd name="T40" fmla="*/ 154 w 156"/>
                    <a:gd name="T41" fmla="*/ 4 h 752"/>
                    <a:gd name="T42" fmla="*/ 147 w 156"/>
                    <a:gd name="T43" fmla="*/ 0 h 752"/>
                    <a:gd name="T44" fmla="*/ 134 w 156"/>
                    <a:gd name="T45" fmla="*/ 0 h 752"/>
                    <a:gd name="T46" fmla="*/ 115 w 156"/>
                    <a:gd name="T47" fmla="*/ 1 h 752"/>
                    <a:gd name="T48" fmla="*/ 87 w 156"/>
                    <a:gd name="T49" fmla="*/ 7 h 752"/>
                    <a:gd name="T50" fmla="*/ 48 w 156"/>
                    <a:gd name="T51" fmla="*/ 15 h 752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156"/>
                    <a:gd name="T79" fmla="*/ 0 h 752"/>
                    <a:gd name="T80" fmla="*/ 156 w 156"/>
                    <a:gd name="T81" fmla="*/ 752 h 752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156" h="752">
                      <a:moveTo>
                        <a:pt x="48" y="15"/>
                      </a:moveTo>
                      <a:lnTo>
                        <a:pt x="44" y="30"/>
                      </a:lnTo>
                      <a:lnTo>
                        <a:pt x="33" y="73"/>
                      </a:lnTo>
                      <a:lnTo>
                        <a:pt x="19" y="140"/>
                      </a:lnTo>
                      <a:lnTo>
                        <a:pt x="7" y="229"/>
                      </a:lnTo>
                      <a:lnTo>
                        <a:pt x="0" y="337"/>
                      </a:lnTo>
                      <a:lnTo>
                        <a:pt x="1" y="462"/>
                      </a:lnTo>
                      <a:lnTo>
                        <a:pt x="14" y="602"/>
                      </a:lnTo>
                      <a:lnTo>
                        <a:pt x="43" y="752"/>
                      </a:lnTo>
                      <a:lnTo>
                        <a:pt x="150" y="746"/>
                      </a:lnTo>
                      <a:lnTo>
                        <a:pt x="146" y="724"/>
                      </a:lnTo>
                      <a:lnTo>
                        <a:pt x="135" y="663"/>
                      </a:lnTo>
                      <a:lnTo>
                        <a:pt x="123" y="574"/>
                      </a:lnTo>
                      <a:lnTo>
                        <a:pt x="111" y="463"/>
                      </a:lnTo>
                      <a:lnTo>
                        <a:pt x="104" y="342"/>
                      </a:lnTo>
                      <a:lnTo>
                        <a:pt x="107" y="220"/>
                      </a:lnTo>
                      <a:lnTo>
                        <a:pt x="124" y="106"/>
                      </a:lnTo>
                      <a:lnTo>
                        <a:pt x="156" y="9"/>
                      </a:lnTo>
                      <a:lnTo>
                        <a:pt x="156" y="8"/>
                      </a:lnTo>
                      <a:lnTo>
                        <a:pt x="156" y="6"/>
                      </a:lnTo>
                      <a:lnTo>
                        <a:pt x="154" y="4"/>
                      </a:lnTo>
                      <a:lnTo>
                        <a:pt x="147" y="0"/>
                      </a:lnTo>
                      <a:lnTo>
                        <a:pt x="134" y="0"/>
                      </a:lnTo>
                      <a:lnTo>
                        <a:pt x="115" y="1"/>
                      </a:lnTo>
                      <a:lnTo>
                        <a:pt x="87" y="7"/>
                      </a:lnTo>
                      <a:lnTo>
                        <a:pt x="48" y="1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9" name="Freeform 95"/>
                <p:cNvSpPr>
                  <a:spLocks/>
                </p:cNvSpPr>
                <p:nvPr/>
              </p:nvSpPr>
              <p:spPr bwMode="auto">
                <a:xfrm>
                  <a:off x="7205" y="13498"/>
                  <a:ext cx="212" cy="839"/>
                </a:xfrm>
                <a:custGeom>
                  <a:avLst/>
                  <a:gdLst>
                    <a:gd name="T0" fmla="*/ 212 w 212"/>
                    <a:gd name="T1" fmla="*/ 6 h 839"/>
                    <a:gd name="T2" fmla="*/ 206 w 212"/>
                    <a:gd name="T3" fmla="*/ 11 h 839"/>
                    <a:gd name="T4" fmla="*/ 192 w 212"/>
                    <a:gd name="T5" fmla="*/ 33 h 839"/>
                    <a:gd name="T6" fmla="*/ 174 w 212"/>
                    <a:gd name="T7" fmla="*/ 77 h 839"/>
                    <a:gd name="T8" fmla="*/ 156 w 212"/>
                    <a:gd name="T9" fmla="*/ 148 h 839"/>
                    <a:gd name="T10" fmla="*/ 141 w 212"/>
                    <a:gd name="T11" fmla="*/ 254 h 839"/>
                    <a:gd name="T12" fmla="*/ 133 w 212"/>
                    <a:gd name="T13" fmla="*/ 401 h 839"/>
                    <a:gd name="T14" fmla="*/ 137 w 212"/>
                    <a:gd name="T15" fmla="*/ 593 h 839"/>
                    <a:gd name="T16" fmla="*/ 158 w 212"/>
                    <a:gd name="T17" fmla="*/ 839 h 839"/>
                    <a:gd name="T18" fmla="*/ 38 w 212"/>
                    <a:gd name="T19" fmla="*/ 839 h 839"/>
                    <a:gd name="T20" fmla="*/ 34 w 212"/>
                    <a:gd name="T21" fmla="*/ 814 h 839"/>
                    <a:gd name="T22" fmla="*/ 24 w 212"/>
                    <a:gd name="T23" fmla="*/ 746 h 839"/>
                    <a:gd name="T24" fmla="*/ 12 w 212"/>
                    <a:gd name="T25" fmla="*/ 645 h 839"/>
                    <a:gd name="T26" fmla="*/ 3 w 212"/>
                    <a:gd name="T27" fmla="*/ 521 h 839"/>
                    <a:gd name="T28" fmla="*/ 0 w 212"/>
                    <a:gd name="T29" fmla="*/ 384 h 839"/>
                    <a:gd name="T30" fmla="*/ 6 w 212"/>
                    <a:gd name="T31" fmla="*/ 244 h 839"/>
                    <a:gd name="T32" fmla="*/ 29 w 212"/>
                    <a:gd name="T33" fmla="*/ 114 h 839"/>
                    <a:gd name="T34" fmla="*/ 68 w 212"/>
                    <a:gd name="T35" fmla="*/ 0 h 839"/>
                    <a:gd name="T36" fmla="*/ 212 w 212"/>
                    <a:gd name="T37" fmla="*/ 6 h 839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212"/>
                    <a:gd name="T58" fmla="*/ 0 h 839"/>
                    <a:gd name="T59" fmla="*/ 212 w 212"/>
                    <a:gd name="T60" fmla="*/ 839 h 839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212" h="839">
                      <a:moveTo>
                        <a:pt x="212" y="6"/>
                      </a:moveTo>
                      <a:lnTo>
                        <a:pt x="206" y="11"/>
                      </a:lnTo>
                      <a:lnTo>
                        <a:pt x="192" y="33"/>
                      </a:lnTo>
                      <a:lnTo>
                        <a:pt x="174" y="77"/>
                      </a:lnTo>
                      <a:lnTo>
                        <a:pt x="156" y="148"/>
                      </a:lnTo>
                      <a:lnTo>
                        <a:pt x="141" y="254"/>
                      </a:lnTo>
                      <a:lnTo>
                        <a:pt x="133" y="401"/>
                      </a:lnTo>
                      <a:lnTo>
                        <a:pt x="137" y="593"/>
                      </a:lnTo>
                      <a:lnTo>
                        <a:pt x="158" y="839"/>
                      </a:lnTo>
                      <a:lnTo>
                        <a:pt x="38" y="839"/>
                      </a:lnTo>
                      <a:lnTo>
                        <a:pt x="34" y="814"/>
                      </a:lnTo>
                      <a:lnTo>
                        <a:pt x="24" y="746"/>
                      </a:lnTo>
                      <a:lnTo>
                        <a:pt x="12" y="645"/>
                      </a:lnTo>
                      <a:lnTo>
                        <a:pt x="3" y="521"/>
                      </a:lnTo>
                      <a:lnTo>
                        <a:pt x="0" y="384"/>
                      </a:lnTo>
                      <a:lnTo>
                        <a:pt x="6" y="244"/>
                      </a:lnTo>
                      <a:lnTo>
                        <a:pt x="29" y="114"/>
                      </a:lnTo>
                      <a:lnTo>
                        <a:pt x="68" y="0"/>
                      </a:lnTo>
                      <a:lnTo>
                        <a:pt x="212" y="6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0" name="Freeform 96"/>
                <p:cNvSpPr>
                  <a:spLocks/>
                </p:cNvSpPr>
                <p:nvPr/>
              </p:nvSpPr>
              <p:spPr bwMode="auto">
                <a:xfrm>
                  <a:off x="6406" y="13636"/>
                  <a:ext cx="137" cy="656"/>
                </a:xfrm>
                <a:custGeom>
                  <a:avLst/>
                  <a:gdLst>
                    <a:gd name="T0" fmla="*/ 43 w 137"/>
                    <a:gd name="T1" fmla="*/ 12 h 656"/>
                    <a:gd name="T2" fmla="*/ 39 w 137"/>
                    <a:gd name="T3" fmla="*/ 25 h 656"/>
                    <a:gd name="T4" fmla="*/ 30 w 137"/>
                    <a:gd name="T5" fmla="*/ 62 h 656"/>
                    <a:gd name="T6" fmla="*/ 19 w 137"/>
                    <a:gd name="T7" fmla="*/ 122 h 656"/>
                    <a:gd name="T8" fmla="*/ 7 w 137"/>
                    <a:gd name="T9" fmla="*/ 199 h 656"/>
                    <a:gd name="T10" fmla="*/ 0 w 137"/>
                    <a:gd name="T11" fmla="*/ 294 h 656"/>
                    <a:gd name="T12" fmla="*/ 1 w 137"/>
                    <a:gd name="T13" fmla="*/ 403 h 656"/>
                    <a:gd name="T14" fmla="*/ 12 w 137"/>
                    <a:gd name="T15" fmla="*/ 524 h 656"/>
                    <a:gd name="T16" fmla="*/ 38 w 137"/>
                    <a:gd name="T17" fmla="*/ 656 h 656"/>
                    <a:gd name="T18" fmla="*/ 132 w 137"/>
                    <a:gd name="T19" fmla="*/ 650 h 656"/>
                    <a:gd name="T20" fmla="*/ 127 w 137"/>
                    <a:gd name="T21" fmla="*/ 631 h 656"/>
                    <a:gd name="T22" fmla="*/ 119 w 137"/>
                    <a:gd name="T23" fmla="*/ 578 h 656"/>
                    <a:gd name="T24" fmla="*/ 107 w 137"/>
                    <a:gd name="T25" fmla="*/ 499 h 656"/>
                    <a:gd name="T26" fmla="*/ 97 w 137"/>
                    <a:gd name="T27" fmla="*/ 403 h 656"/>
                    <a:gd name="T28" fmla="*/ 92 w 137"/>
                    <a:gd name="T29" fmla="*/ 297 h 656"/>
                    <a:gd name="T30" fmla="*/ 94 w 137"/>
                    <a:gd name="T31" fmla="*/ 192 h 656"/>
                    <a:gd name="T32" fmla="*/ 108 w 137"/>
                    <a:gd name="T33" fmla="*/ 91 h 656"/>
                    <a:gd name="T34" fmla="*/ 137 w 137"/>
                    <a:gd name="T35" fmla="*/ 7 h 656"/>
                    <a:gd name="T36" fmla="*/ 137 w 137"/>
                    <a:gd name="T37" fmla="*/ 6 h 656"/>
                    <a:gd name="T38" fmla="*/ 137 w 137"/>
                    <a:gd name="T39" fmla="*/ 4 h 656"/>
                    <a:gd name="T40" fmla="*/ 135 w 137"/>
                    <a:gd name="T41" fmla="*/ 2 h 656"/>
                    <a:gd name="T42" fmla="*/ 129 w 137"/>
                    <a:gd name="T43" fmla="*/ 0 h 656"/>
                    <a:gd name="T44" fmla="*/ 119 w 137"/>
                    <a:gd name="T45" fmla="*/ 0 h 656"/>
                    <a:gd name="T46" fmla="*/ 101 w 137"/>
                    <a:gd name="T47" fmla="*/ 1 h 656"/>
                    <a:gd name="T48" fmla="*/ 77 w 137"/>
                    <a:gd name="T49" fmla="*/ 5 h 656"/>
                    <a:gd name="T50" fmla="*/ 43 w 137"/>
                    <a:gd name="T51" fmla="*/ 12 h 65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137"/>
                    <a:gd name="T79" fmla="*/ 0 h 656"/>
                    <a:gd name="T80" fmla="*/ 137 w 137"/>
                    <a:gd name="T81" fmla="*/ 656 h 65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137" h="656">
                      <a:moveTo>
                        <a:pt x="43" y="12"/>
                      </a:moveTo>
                      <a:lnTo>
                        <a:pt x="39" y="25"/>
                      </a:lnTo>
                      <a:lnTo>
                        <a:pt x="30" y="62"/>
                      </a:lnTo>
                      <a:lnTo>
                        <a:pt x="19" y="122"/>
                      </a:lnTo>
                      <a:lnTo>
                        <a:pt x="7" y="199"/>
                      </a:lnTo>
                      <a:lnTo>
                        <a:pt x="0" y="294"/>
                      </a:lnTo>
                      <a:lnTo>
                        <a:pt x="1" y="403"/>
                      </a:lnTo>
                      <a:lnTo>
                        <a:pt x="12" y="524"/>
                      </a:lnTo>
                      <a:lnTo>
                        <a:pt x="38" y="656"/>
                      </a:lnTo>
                      <a:lnTo>
                        <a:pt x="132" y="650"/>
                      </a:lnTo>
                      <a:lnTo>
                        <a:pt x="127" y="631"/>
                      </a:lnTo>
                      <a:lnTo>
                        <a:pt x="119" y="578"/>
                      </a:lnTo>
                      <a:lnTo>
                        <a:pt x="107" y="499"/>
                      </a:lnTo>
                      <a:lnTo>
                        <a:pt x="97" y="403"/>
                      </a:lnTo>
                      <a:lnTo>
                        <a:pt x="92" y="297"/>
                      </a:lnTo>
                      <a:lnTo>
                        <a:pt x="94" y="192"/>
                      </a:lnTo>
                      <a:lnTo>
                        <a:pt x="108" y="91"/>
                      </a:lnTo>
                      <a:lnTo>
                        <a:pt x="137" y="7"/>
                      </a:lnTo>
                      <a:lnTo>
                        <a:pt x="137" y="6"/>
                      </a:lnTo>
                      <a:lnTo>
                        <a:pt x="137" y="4"/>
                      </a:lnTo>
                      <a:lnTo>
                        <a:pt x="135" y="2"/>
                      </a:lnTo>
                      <a:lnTo>
                        <a:pt x="129" y="0"/>
                      </a:lnTo>
                      <a:lnTo>
                        <a:pt x="119" y="0"/>
                      </a:lnTo>
                      <a:lnTo>
                        <a:pt x="101" y="1"/>
                      </a:lnTo>
                      <a:lnTo>
                        <a:pt x="77" y="5"/>
                      </a:lnTo>
                      <a:lnTo>
                        <a:pt x="43" y="1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1" name="Freeform 97"/>
                <p:cNvSpPr>
                  <a:spLocks/>
                </p:cNvSpPr>
                <p:nvPr/>
              </p:nvSpPr>
              <p:spPr bwMode="auto">
                <a:xfrm>
                  <a:off x="6412" y="13680"/>
                  <a:ext cx="116" cy="560"/>
                </a:xfrm>
                <a:custGeom>
                  <a:avLst/>
                  <a:gdLst>
                    <a:gd name="T0" fmla="*/ 36 w 116"/>
                    <a:gd name="T1" fmla="*/ 11 h 560"/>
                    <a:gd name="T2" fmla="*/ 33 w 116"/>
                    <a:gd name="T3" fmla="*/ 21 h 560"/>
                    <a:gd name="T4" fmla="*/ 24 w 116"/>
                    <a:gd name="T5" fmla="*/ 53 h 560"/>
                    <a:gd name="T6" fmla="*/ 15 w 116"/>
                    <a:gd name="T7" fmla="*/ 103 h 560"/>
                    <a:gd name="T8" fmla="*/ 5 w 116"/>
                    <a:gd name="T9" fmla="*/ 169 h 560"/>
                    <a:gd name="T10" fmla="*/ 0 w 116"/>
                    <a:gd name="T11" fmla="*/ 250 h 560"/>
                    <a:gd name="T12" fmla="*/ 1 w 116"/>
                    <a:gd name="T13" fmla="*/ 344 h 560"/>
                    <a:gd name="T14" fmla="*/ 10 w 116"/>
                    <a:gd name="T15" fmla="*/ 448 h 560"/>
                    <a:gd name="T16" fmla="*/ 32 w 116"/>
                    <a:gd name="T17" fmla="*/ 560 h 560"/>
                    <a:gd name="T18" fmla="*/ 112 w 116"/>
                    <a:gd name="T19" fmla="*/ 555 h 560"/>
                    <a:gd name="T20" fmla="*/ 108 w 116"/>
                    <a:gd name="T21" fmla="*/ 538 h 560"/>
                    <a:gd name="T22" fmla="*/ 101 w 116"/>
                    <a:gd name="T23" fmla="*/ 493 h 560"/>
                    <a:gd name="T24" fmla="*/ 91 w 116"/>
                    <a:gd name="T25" fmla="*/ 426 h 560"/>
                    <a:gd name="T26" fmla="*/ 82 w 116"/>
                    <a:gd name="T27" fmla="*/ 344 h 560"/>
                    <a:gd name="T28" fmla="*/ 77 w 116"/>
                    <a:gd name="T29" fmla="*/ 255 h 560"/>
                    <a:gd name="T30" fmla="*/ 79 w 116"/>
                    <a:gd name="T31" fmla="*/ 164 h 560"/>
                    <a:gd name="T32" fmla="*/ 91 w 116"/>
                    <a:gd name="T33" fmla="*/ 79 h 560"/>
                    <a:gd name="T34" fmla="*/ 116 w 116"/>
                    <a:gd name="T35" fmla="*/ 6 h 560"/>
                    <a:gd name="T36" fmla="*/ 116 w 116"/>
                    <a:gd name="T37" fmla="*/ 5 h 560"/>
                    <a:gd name="T38" fmla="*/ 116 w 116"/>
                    <a:gd name="T39" fmla="*/ 4 h 560"/>
                    <a:gd name="T40" fmla="*/ 114 w 116"/>
                    <a:gd name="T41" fmla="*/ 2 h 560"/>
                    <a:gd name="T42" fmla="*/ 109 w 116"/>
                    <a:gd name="T43" fmla="*/ 0 h 560"/>
                    <a:gd name="T44" fmla="*/ 100 w 116"/>
                    <a:gd name="T45" fmla="*/ 0 h 560"/>
                    <a:gd name="T46" fmla="*/ 86 w 116"/>
                    <a:gd name="T47" fmla="*/ 1 h 560"/>
                    <a:gd name="T48" fmla="*/ 65 w 116"/>
                    <a:gd name="T49" fmla="*/ 4 h 560"/>
                    <a:gd name="T50" fmla="*/ 36 w 116"/>
                    <a:gd name="T51" fmla="*/ 11 h 560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116"/>
                    <a:gd name="T79" fmla="*/ 0 h 560"/>
                    <a:gd name="T80" fmla="*/ 116 w 116"/>
                    <a:gd name="T81" fmla="*/ 560 h 560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116" h="560">
                      <a:moveTo>
                        <a:pt x="36" y="11"/>
                      </a:moveTo>
                      <a:lnTo>
                        <a:pt x="33" y="21"/>
                      </a:lnTo>
                      <a:lnTo>
                        <a:pt x="24" y="53"/>
                      </a:lnTo>
                      <a:lnTo>
                        <a:pt x="15" y="103"/>
                      </a:lnTo>
                      <a:lnTo>
                        <a:pt x="5" y="169"/>
                      </a:lnTo>
                      <a:lnTo>
                        <a:pt x="0" y="250"/>
                      </a:lnTo>
                      <a:lnTo>
                        <a:pt x="1" y="344"/>
                      </a:lnTo>
                      <a:lnTo>
                        <a:pt x="10" y="448"/>
                      </a:lnTo>
                      <a:lnTo>
                        <a:pt x="32" y="560"/>
                      </a:lnTo>
                      <a:lnTo>
                        <a:pt x="112" y="555"/>
                      </a:lnTo>
                      <a:lnTo>
                        <a:pt x="108" y="538"/>
                      </a:lnTo>
                      <a:lnTo>
                        <a:pt x="101" y="493"/>
                      </a:lnTo>
                      <a:lnTo>
                        <a:pt x="91" y="426"/>
                      </a:lnTo>
                      <a:lnTo>
                        <a:pt x="82" y="344"/>
                      </a:lnTo>
                      <a:lnTo>
                        <a:pt x="77" y="255"/>
                      </a:lnTo>
                      <a:lnTo>
                        <a:pt x="79" y="164"/>
                      </a:lnTo>
                      <a:lnTo>
                        <a:pt x="91" y="79"/>
                      </a:lnTo>
                      <a:lnTo>
                        <a:pt x="116" y="6"/>
                      </a:lnTo>
                      <a:lnTo>
                        <a:pt x="116" y="5"/>
                      </a:lnTo>
                      <a:lnTo>
                        <a:pt x="116" y="4"/>
                      </a:lnTo>
                      <a:lnTo>
                        <a:pt x="114" y="2"/>
                      </a:lnTo>
                      <a:lnTo>
                        <a:pt x="109" y="0"/>
                      </a:lnTo>
                      <a:lnTo>
                        <a:pt x="100" y="0"/>
                      </a:lnTo>
                      <a:lnTo>
                        <a:pt x="86" y="1"/>
                      </a:lnTo>
                      <a:lnTo>
                        <a:pt x="65" y="4"/>
                      </a:lnTo>
                      <a:lnTo>
                        <a:pt x="36" y="1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2" name="Freeform 98"/>
                <p:cNvSpPr>
                  <a:spLocks/>
                </p:cNvSpPr>
                <p:nvPr/>
              </p:nvSpPr>
              <p:spPr bwMode="auto">
                <a:xfrm>
                  <a:off x="6417" y="13724"/>
                  <a:ext cx="97" cy="463"/>
                </a:xfrm>
                <a:custGeom>
                  <a:avLst/>
                  <a:gdLst>
                    <a:gd name="T0" fmla="*/ 30 w 97"/>
                    <a:gd name="T1" fmla="*/ 9 h 463"/>
                    <a:gd name="T2" fmla="*/ 27 w 97"/>
                    <a:gd name="T3" fmla="*/ 17 h 463"/>
                    <a:gd name="T4" fmla="*/ 20 w 97"/>
                    <a:gd name="T5" fmla="*/ 44 h 463"/>
                    <a:gd name="T6" fmla="*/ 12 w 97"/>
                    <a:gd name="T7" fmla="*/ 85 h 463"/>
                    <a:gd name="T8" fmla="*/ 4 w 97"/>
                    <a:gd name="T9" fmla="*/ 140 h 463"/>
                    <a:gd name="T10" fmla="*/ 0 w 97"/>
                    <a:gd name="T11" fmla="*/ 207 h 463"/>
                    <a:gd name="T12" fmla="*/ 0 w 97"/>
                    <a:gd name="T13" fmla="*/ 285 h 463"/>
                    <a:gd name="T14" fmla="*/ 9 w 97"/>
                    <a:gd name="T15" fmla="*/ 370 h 463"/>
                    <a:gd name="T16" fmla="*/ 26 w 97"/>
                    <a:gd name="T17" fmla="*/ 463 h 463"/>
                    <a:gd name="T18" fmla="*/ 93 w 97"/>
                    <a:gd name="T19" fmla="*/ 460 h 463"/>
                    <a:gd name="T20" fmla="*/ 89 w 97"/>
                    <a:gd name="T21" fmla="*/ 446 h 463"/>
                    <a:gd name="T22" fmla="*/ 83 w 97"/>
                    <a:gd name="T23" fmla="*/ 408 h 463"/>
                    <a:gd name="T24" fmla="*/ 75 w 97"/>
                    <a:gd name="T25" fmla="*/ 353 h 463"/>
                    <a:gd name="T26" fmla="*/ 68 w 97"/>
                    <a:gd name="T27" fmla="*/ 285 h 463"/>
                    <a:gd name="T28" fmla="*/ 65 w 97"/>
                    <a:gd name="T29" fmla="*/ 211 h 463"/>
                    <a:gd name="T30" fmla="*/ 67 w 97"/>
                    <a:gd name="T31" fmla="*/ 136 h 463"/>
                    <a:gd name="T32" fmla="*/ 76 w 97"/>
                    <a:gd name="T33" fmla="*/ 65 h 463"/>
                    <a:gd name="T34" fmla="*/ 97 w 97"/>
                    <a:gd name="T35" fmla="*/ 5 h 463"/>
                    <a:gd name="T36" fmla="*/ 97 w 97"/>
                    <a:gd name="T37" fmla="*/ 4 h 463"/>
                    <a:gd name="T38" fmla="*/ 97 w 97"/>
                    <a:gd name="T39" fmla="*/ 3 h 463"/>
                    <a:gd name="T40" fmla="*/ 95 w 97"/>
                    <a:gd name="T41" fmla="*/ 1 h 463"/>
                    <a:gd name="T42" fmla="*/ 91 w 97"/>
                    <a:gd name="T43" fmla="*/ 0 h 463"/>
                    <a:gd name="T44" fmla="*/ 84 w 97"/>
                    <a:gd name="T45" fmla="*/ 0 h 463"/>
                    <a:gd name="T46" fmla="*/ 71 w 97"/>
                    <a:gd name="T47" fmla="*/ 0 h 463"/>
                    <a:gd name="T48" fmla="*/ 54 w 97"/>
                    <a:gd name="T49" fmla="*/ 3 h 463"/>
                    <a:gd name="T50" fmla="*/ 30 w 97"/>
                    <a:gd name="T51" fmla="*/ 9 h 463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97"/>
                    <a:gd name="T79" fmla="*/ 0 h 463"/>
                    <a:gd name="T80" fmla="*/ 97 w 97"/>
                    <a:gd name="T81" fmla="*/ 463 h 463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97" h="463">
                      <a:moveTo>
                        <a:pt x="30" y="9"/>
                      </a:moveTo>
                      <a:lnTo>
                        <a:pt x="27" y="17"/>
                      </a:lnTo>
                      <a:lnTo>
                        <a:pt x="20" y="44"/>
                      </a:lnTo>
                      <a:lnTo>
                        <a:pt x="12" y="85"/>
                      </a:lnTo>
                      <a:lnTo>
                        <a:pt x="4" y="140"/>
                      </a:lnTo>
                      <a:lnTo>
                        <a:pt x="0" y="207"/>
                      </a:lnTo>
                      <a:lnTo>
                        <a:pt x="0" y="285"/>
                      </a:lnTo>
                      <a:lnTo>
                        <a:pt x="9" y="370"/>
                      </a:lnTo>
                      <a:lnTo>
                        <a:pt x="26" y="463"/>
                      </a:lnTo>
                      <a:lnTo>
                        <a:pt x="93" y="460"/>
                      </a:lnTo>
                      <a:lnTo>
                        <a:pt x="89" y="446"/>
                      </a:lnTo>
                      <a:lnTo>
                        <a:pt x="83" y="408"/>
                      </a:lnTo>
                      <a:lnTo>
                        <a:pt x="75" y="353"/>
                      </a:lnTo>
                      <a:lnTo>
                        <a:pt x="68" y="285"/>
                      </a:lnTo>
                      <a:lnTo>
                        <a:pt x="65" y="211"/>
                      </a:lnTo>
                      <a:lnTo>
                        <a:pt x="67" y="136"/>
                      </a:lnTo>
                      <a:lnTo>
                        <a:pt x="76" y="65"/>
                      </a:lnTo>
                      <a:lnTo>
                        <a:pt x="97" y="5"/>
                      </a:lnTo>
                      <a:lnTo>
                        <a:pt x="97" y="4"/>
                      </a:lnTo>
                      <a:lnTo>
                        <a:pt x="97" y="3"/>
                      </a:lnTo>
                      <a:lnTo>
                        <a:pt x="95" y="1"/>
                      </a:lnTo>
                      <a:lnTo>
                        <a:pt x="91" y="0"/>
                      </a:lnTo>
                      <a:lnTo>
                        <a:pt x="84" y="0"/>
                      </a:lnTo>
                      <a:lnTo>
                        <a:pt x="71" y="0"/>
                      </a:lnTo>
                      <a:lnTo>
                        <a:pt x="54" y="3"/>
                      </a:lnTo>
                      <a:lnTo>
                        <a:pt x="30" y="9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3" name="Freeform 99"/>
                <p:cNvSpPr>
                  <a:spLocks/>
                </p:cNvSpPr>
                <p:nvPr/>
              </p:nvSpPr>
              <p:spPr bwMode="auto">
                <a:xfrm>
                  <a:off x="6422" y="13768"/>
                  <a:ext cx="77" cy="367"/>
                </a:xfrm>
                <a:custGeom>
                  <a:avLst/>
                  <a:gdLst>
                    <a:gd name="T0" fmla="*/ 24 w 77"/>
                    <a:gd name="T1" fmla="*/ 8 h 367"/>
                    <a:gd name="T2" fmla="*/ 22 w 77"/>
                    <a:gd name="T3" fmla="*/ 15 h 367"/>
                    <a:gd name="T4" fmla="*/ 17 w 77"/>
                    <a:gd name="T5" fmla="*/ 36 h 367"/>
                    <a:gd name="T6" fmla="*/ 10 w 77"/>
                    <a:gd name="T7" fmla="*/ 68 h 367"/>
                    <a:gd name="T8" fmla="*/ 4 w 77"/>
                    <a:gd name="T9" fmla="*/ 112 h 367"/>
                    <a:gd name="T10" fmla="*/ 0 w 77"/>
                    <a:gd name="T11" fmla="*/ 164 h 367"/>
                    <a:gd name="T12" fmla="*/ 0 w 77"/>
                    <a:gd name="T13" fmla="*/ 226 h 367"/>
                    <a:gd name="T14" fmla="*/ 7 w 77"/>
                    <a:gd name="T15" fmla="*/ 294 h 367"/>
                    <a:gd name="T16" fmla="*/ 21 w 77"/>
                    <a:gd name="T17" fmla="*/ 367 h 367"/>
                    <a:gd name="T18" fmla="*/ 74 w 77"/>
                    <a:gd name="T19" fmla="*/ 364 h 367"/>
                    <a:gd name="T20" fmla="*/ 71 w 77"/>
                    <a:gd name="T21" fmla="*/ 353 h 367"/>
                    <a:gd name="T22" fmla="*/ 66 w 77"/>
                    <a:gd name="T23" fmla="*/ 323 h 367"/>
                    <a:gd name="T24" fmla="*/ 60 w 77"/>
                    <a:gd name="T25" fmla="*/ 280 h 367"/>
                    <a:gd name="T26" fmla="*/ 54 w 77"/>
                    <a:gd name="T27" fmla="*/ 226 h 367"/>
                    <a:gd name="T28" fmla="*/ 51 w 77"/>
                    <a:gd name="T29" fmla="*/ 168 h 367"/>
                    <a:gd name="T30" fmla="*/ 53 w 77"/>
                    <a:gd name="T31" fmla="*/ 107 h 367"/>
                    <a:gd name="T32" fmla="*/ 61 w 77"/>
                    <a:gd name="T33" fmla="*/ 52 h 367"/>
                    <a:gd name="T34" fmla="*/ 77 w 77"/>
                    <a:gd name="T35" fmla="*/ 5 h 367"/>
                    <a:gd name="T36" fmla="*/ 77 w 77"/>
                    <a:gd name="T37" fmla="*/ 5 h 367"/>
                    <a:gd name="T38" fmla="*/ 77 w 77"/>
                    <a:gd name="T39" fmla="*/ 2 h 367"/>
                    <a:gd name="T40" fmla="*/ 76 w 77"/>
                    <a:gd name="T41" fmla="*/ 1 h 367"/>
                    <a:gd name="T42" fmla="*/ 72 w 77"/>
                    <a:gd name="T43" fmla="*/ 0 h 367"/>
                    <a:gd name="T44" fmla="*/ 66 w 77"/>
                    <a:gd name="T45" fmla="*/ 0 h 367"/>
                    <a:gd name="T46" fmla="*/ 56 w 77"/>
                    <a:gd name="T47" fmla="*/ 1 h 367"/>
                    <a:gd name="T48" fmla="*/ 43 w 77"/>
                    <a:gd name="T49" fmla="*/ 4 h 367"/>
                    <a:gd name="T50" fmla="*/ 24 w 77"/>
                    <a:gd name="T51" fmla="*/ 8 h 367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77"/>
                    <a:gd name="T79" fmla="*/ 0 h 367"/>
                    <a:gd name="T80" fmla="*/ 77 w 77"/>
                    <a:gd name="T81" fmla="*/ 367 h 367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77" h="367">
                      <a:moveTo>
                        <a:pt x="24" y="8"/>
                      </a:moveTo>
                      <a:lnTo>
                        <a:pt x="22" y="15"/>
                      </a:lnTo>
                      <a:lnTo>
                        <a:pt x="17" y="36"/>
                      </a:lnTo>
                      <a:lnTo>
                        <a:pt x="10" y="68"/>
                      </a:lnTo>
                      <a:lnTo>
                        <a:pt x="4" y="112"/>
                      </a:lnTo>
                      <a:lnTo>
                        <a:pt x="0" y="164"/>
                      </a:lnTo>
                      <a:lnTo>
                        <a:pt x="0" y="226"/>
                      </a:lnTo>
                      <a:lnTo>
                        <a:pt x="7" y="294"/>
                      </a:lnTo>
                      <a:lnTo>
                        <a:pt x="21" y="367"/>
                      </a:lnTo>
                      <a:lnTo>
                        <a:pt x="74" y="364"/>
                      </a:lnTo>
                      <a:lnTo>
                        <a:pt x="71" y="353"/>
                      </a:lnTo>
                      <a:lnTo>
                        <a:pt x="66" y="323"/>
                      </a:lnTo>
                      <a:lnTo>
                        <a:pt x="60" y="280"/>
                      </a:lnTo>
                      <a:lnTo>
                        <a:pt x="54" y="226"/>
                      </a:lnTo>
                      <a:lnTo>
                        <a:pt x="51" y="168"/>
                      </a:lnTo>
                      <a:lnTo>
                        <a:pt x="53" y="107"/>
                      </a:lnTo>
                      <a:lnTo>
                        <a:pt x="61" y="52"/>
                      </a:lnTo>
                      <a:lnTo>
                        <a:pt x="77" y="5"/>
                      </a:lnTo>
                      <a:lnTo>
                        <a:pt x="77" y="2"/>
                      </a:lnTo>
                      <a:lnTo>
                        <a:pt x="76" y="1"/>
                      </a:lnTo>
                      <a:lnTo>
                        <a:pt x="72" y="0"/>
                      </a:lnTo>
                      <a:lnTo>
                        <a:pt x="66" y="0"/>
                      </a:lnTo>
                      <a:lnTo>
                        <a:pt x="56" y="1"/>
                      </a:lnTo>
                      <a:lnTo>
                        <a:pt x="43" y="4"/>
                      </a:lnTo>
                      <a:lnTo>
                        <a:pt x="24" y="8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" name="Freeform 100"/>
                <p:cNvSpPr>
                  <a:spLocks/>
                </p:cNvSpPr>
                <p:nvPr/>
              </p:nvSpPr>
              <p:spPr bwMode="auto">
                <a:xfrm>
                  <a:off x="6428" y="13813"/>
                  <a:ext cx="56" cy="271"/>
                </a:xfrm>
                <a:custGeom>
                  <a:avLst/>
                  <a:gdLst>
                    <a:gd name="T0" fmla="*/ 17 w 56"/>
                    <a:gd name="T1" fmla="*/ 5 h 271"/>
                    <a:gd name="T2" fmla="*/ 16 w 56"/>
                    <a:gd name="T3" fmla="*/ 10 h 271"/>
                    <a:gd name="T4" fmla="*/ 12 w 56"/>
                    <a:gd name="T5" fmla="*/ 25 h 271"/>
                    <a:gd name="T6" fmla="*/ 6 w 56"/>
                    <a:gd name="T7" fmla="*/ 49 h 271"/>
                    <a:gd name="T8" fmla="*/ 2 w 56"/>
                    <a:gd name="T9" fmla="*/ 82 h 271"/>
                    <a:gd name="T10" fmla="*/ 0 w 56"/>
                    <a:gd name="T11" fmla="*/ 122 h 271"/>
                    <a:gd name="T12" fmla="*/ 0 w 56"/>
                    <a:gd name="T13" fmla="*/ 166 h 271"/>
                    <a:gd name="T14" fmla="*/ 4 w 56"/>
                    <a:gd name="T15" fmla="*/ 217 h 271"/>
                    <a:gd name="T16" fmla="*/ 15 w 56"/>
                    <a:gd name="T17" fmla="*/ 271 h 271"/>
                    <a:gd name="T18" fmla="*/ 54 w 56"/>
                    <a:gd name="T19" fmla="*/ 268 h 271"/>
                    <a:gd name="T20" fmla="*/ 52 w 56"/>
                    <a:gd name="T21" fmla="*/ 261 h 271"/>
                    <a:gd name="T22" fmla="*/ 48 w 56"/>
                    <a:gd name="T23" fmla="*/ 238 h 271"/>
                    <a:gd name="T24" fmla="*/ 44 w 56"/>
                    <a:gd name="T25" fmla="*/ 206 h 271"/>
                    <a:gd name="T26" fmla="*/ 40 w 56"/>
                    <a:gd name="T27" fmla="*/ 166 h 271"/>
                    <a:gd name="T28" fmla="*/ 37 w 56"/>
                    <a:gd name="T29" fmla="*/ 123 h 271"/>
                    <a:gd name="T30" fmla="*/ 39 w 56"/>
                    <a:gd name="T31" fmla="*/ 78 h 271"/>
                    <a:gd name="T32" fmla="*/ 44 w 56"/>
                    <a:gd name="T33" fmla="*/ 37 h 271"/>
                    <a:gd name="T34" fmla="*/ 56 w 56"/>
                    <a:gd name="T35" fmla="*/ 3 h 271"/>
                    <a:gd name="T36" fmla="*/ 56 w 56"/>
                    <a:gd name="T37" fmla="*/ 3 h 271"/>
                    <a:gd name="T38" fmla="*/ 56 w 56"/>
                    <a:gd name="T39" fmla="*/ 2 h 271"/>
                    <a:gd name="T40" fmla="*/ 55 w 56"/>
                    <a:gd name="T41" fmla="*/ 1 h 271"/>
                    <a:gd name="T42" fmla="*/ 52 w 56"/>
                    <a:gd name="T43" fmla="*/ 0 h 271"/>
                    <a:gd name="T44" fmla="*/ 48 w 56"/>
                    <a:gd name="T45" fmla="*/ 0 h 271"/>
                    <a:gd name="T46" fmla="*/ 42 w 56"/>
                    <a:gd name="T47" fmla="*/ 0 h 271"/>
                    <a:gd name="T48" fmla="*/ 31 w 56"/>
                    <a:gd name="T49" fmla="*/ 2 h 271"/>
                    <a:gd name="T50" fmla="*/ 17 w 56"/>
                    <a:gd name="T51" fmla="*/ 5 h 271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56"/>
                    <a:gd name="T79" fmla="*/ 0 h 271"/>
                    <a:gd name="T80" fmla="*/ 56 w 56"/>
                    <a:gd name="T81" fmla="*/ 271 h 271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56" h="271">
                      <a:moveTo>
                        <a:pt x="17" y="5"/>
                      </a:moveTo>
                      <a:lnTo>
                        <a:pt x="16" y="10"/>
                      </a:lnTo>
                      <a:lnTo>
                        <a:pt x="12" y="25"/>
                      </a:lnTo>
                      <a:lnTo>
                        <a:pt x="6" y="49"/>
                      </a:lnTo>
                      <a:lnTo>
                        <a:pt x="2" y="82"/>
                      </a:lnTo>
                      <a:lnTo>
                        <a:pt x="0" y="122"/>
                      </a:lnTo>
                      <a:lnTo>
                        <a:pt x="0" y="166"/>
                      </a:lnTo>
                      <a:lnTo>
                        <a:pt x="4" y="217"/>
                      </a:lnTo>
                      <a:lnTo>
                        <a:pt x="15" y="271"/>
                      </a:lnTo>
                      <a:lnTo>
                        <a:pt x="54" y="268"/>
                      </a:lnTo>
                      <a:lnTo>
                        <a:pt x="52" y="261"/>
                      </a:lnTo>
                      <a:lnTo>
                        <a:pt x="48" y="238"/>
                      </a:lnTo>
                      <a:lnTo>
                        <a:pt x="44" y="206"/>
                      </a:lnTo>
                      <a:lnTo>
                        <a:pt x="40" y="166"/>
                      </a:lnTo>
                      <a:lnTo>
                        <a:pt x="37" y="123"/>
                      </a:lnTo>
                      <a:lnTo>
                        <a:pt x="39" y="78"/>
                      </a:lnTo>
                      <a:lnTo>
                        <a:pt x="44" y="37"/>
                      </a:lnTo>
                      <a:lnTo>
                        <a:pt x="56" y="3"/>
                      </a:lnTo>
                      <a:lnTo>
                        <a:pt x="56" y="2"/>
                      </a:lnTo>
                      <a:lnTo>
                        <a:pt x="55" y="1"/>
                      </a:lnTo>
                      <a:lnTo>
                        <a:pt x="52" y="0"/>
                      </a:lnTo>
                      <a:lnTo>
                        <a:pt x="48" y="0"/>
                      </a:lnTo>
                      <a:lnTo>
                        <a:pt x="42" y="0"/>
                      </a:lnTo>
                      <a:lnTo>
                        <a:pt x="31" y="2"/>
                      </a:lnTo>
                      <a:lnTo>
                        <a:pt x="17" y="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" name="Freeform 101"/>
                <p:cNvSpPr>
                  <a:spLocks/>
                </p:cNvSpPr>
                <p:nvPr/>
              </p:nvSpPr>
              <p:spPr bwMode="auto">
                <a:xfrm>
                  <a:off x="7211" y="13549"/>
                  <a:ext cx="186" cy="732"/>
                </a:xfrm>
                <a:custGeom>
                  <a:avLst/>
                  <a:gdLst>
                    <a:gd name="T0" fmla="*/ 186 w 186"/>
                    <a:gd name="T1" fmla="*/ 6 h 732"/>
                    <a:gd name="T2" fmla="*/ 182 w 186"/>
                    <a:gd name="T3" fmla="*/ 11 h 732"/>
                    <a:gd name="T4" fmla="*/ 169 w 186"/>
                    <a:gd name="T5" fmla="*/ 29 h 732"/>
                    <a:gd name="T6" fmla="*/ 153 w 186"/>
                    <a:gd name="T7" fmla="*/ 67 h 732"/>
                    <a:gd name="T8" fmla="*/ 137 w 186"/>
                    <a:gd name="T9" fmla="*/ 130 h 732"/>
                    <a:gd name="T10" fmla="*/ 124 w 186"/>
                    <a:gd name="T11" fmla="*/ 221 h 732"/>
                    <a:gd name="T12" fmla="*/ 117 w 186"/>
                    <a:gd name="T13" fmla="*/ 350 h 732"/>
                    <a:gd name="T14" fmla="*/ 122 w 186"/>
                    <a:gd name="T15" fmla="*/ 517 h 732"/>
                    <a:gd name="T16" fmla="*/ 139 w 186"/>
                    <a:gd name="T17" fmla="*/ 732 h 732"/>
                    <a:gd name="T18" fmla="*/ 34 w 186"/>
                    <a:gd name="T19" fmla="*/ 732 h 732"/>
                    <a:gd name="T20" fmla="*/ 31 w 186"/>
                    <a:gd name="T21" fmla="*/ 711 h 732"/>
                    <a:gd name="T22" fmla="*/ 22 w 186"/>
                    <a:gd name="T23" fmla="*/ 651 h 732"/>
                    <a:gd name="T24" fmla="*/ 12 w 186"/>
                    <a:gd name="T25" fmla="*/ 563 h 732"/>
                    <a:gd name="T26" fmla="*/ 3 w 186"/>
                    <a:gd name="T27" fmla="*/ 454 h 732"/>
                    <a:gd name="T28" fmla="*/ 0 w 186"/>
                    <a:gd name="T29" fmla="*/ 335 h 732"/>
                    <a:gd name="T30" fmla="*/ 6 w 186"/>
                    <a:gd name="T31" fmla="*/ 213 h 732"/>
                    <a:gd name="T32" fmla="*/ 25 w 186"/>
                    <a:gd name="T33" fmla="*/ 98 h 732"/>
                    <a:gd name="T34" fmla="*/ 60 w 186"/>
                    <a:gd name="T35" fmla="*/ 0 h 732"/>
                    <a:gd name="T36" fmla="*/ 186 w 186"/>
                    <a:gd name="T37" fmla="*/ 6 h 732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86"/>
                    <a:gd name="T58" fmla="*/ 0 h 732"/>
                    <a:gd name="T59" fmla="*/ 186 w 186"/>
                    <a:gd name="T60" fmla="*/ 732 h 732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86" h="732">
                      <a:moveTo>
                        <a:pt x="186" y="6"/>
                      </a:moveTo>
                      <a:lnTo>
                        <a:pt x="182" y="11"/>
                      </a:lnTo>
                      <a:lnTo>
                        <a:pt x="169" y="29"/>
                      </a:lnTo>
                      <a:lnTo>
                        <a:pt x="153" y="67"/>
                      </a:lnTo>
                      <a:lnTo>
                        <a:pt x="137" y="130"/>
                      </a:lnTo>
                      <a:lnTo>
                        <a:pt x="124" y="221"/>
                      </a:lnTo>
                      <a:lnTo>
                        <a:pt x="117" y="350"/>
                      </a:lnTo>
                      <a:lnTo>
                        <a:pt x="122" y="517"/>
                      </a:lnTo>
                      <a:lnTo>
                        <a:pt x="139" y="732"/>
                      </a:lnTo>
                      <a:lnTo>
                        <a:pt x="34" y="732"/>
                      </a:lnTo>
                      <a:lnTo>
                        <a:pt x="31" y="711"/>
                      </a:lnTo>
                      <a:lnTo>
                        <a:pt x="22" y="651"/>
                      </a:lnTo>
                      <a:lnTo>
                        <a:pt x="12" y="563"/>
                      </a:lnTo>
                      <a:lnTo>
                        <a:pt x="3" y="454"/>
                      </a:lnTo>
                      <a:lnTo>
                        <a:pt x="0" y="335"/>
                      </a:lnTo>
                      <a:lnTo>
                        <a:pt x="6" y="213"/>
                      </a:lnTo>
                      <a:lnTo>
                        <a:pt x="25" y="98"/>
                      </a:lnTo>
                      <a:lnTo>
                        <a:pt x="60" y="0"/>
                      </a:lnTo>
                      <a:lnTo>
                        <a:pt x="186" y="6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6" name="Freeform 102"/>
                <p:cNvSpPr>
                  <a:spLocks/>
                </p:cNvSpPr>
                <p:nvPr/>
              </p:nvSpPr>
              <p:spPr bwMode="auto">
                <a:xfrm>
                  <a:off x="7219" y="13600"/>
                  <a:ext cx="158" cy="625"/>
                </a:xfrm>
                <a:custGeom>
                  <a:avLst/>
                  <a:gdLst>
                    <a:gd name="T0" fmla="*/ 158 w 158"/>
                    <a:gd name="T1" fmla="*/ 4 h 625"/>
                    <a:gd name="T2" fmla="*/ 153 w 158"/>
                    <a:gd name="T3" fmla="*/ 9 h 625"/>
                    <a:gd name="T4" fmla="*/ 144 w 158"/>
                    <a:gd name="T5" fmla="*/ 25 h 625"/>
                    <a:gd name="T6" fmla="*/ 130 w 158"/>
                    <a:gd name="T7" fmla="*/ 57 h 625"/>
                    <a:gd name="T8" fmla="*/ 116 w 158"/>
                    <a:gd name="T9" fmla="*/ 110 h 625"/>
                    <a:gd name="T10" fmla="*/ 105 w 158"/>
                    <a:gd name="T11" fmla="*/ 189 h 625"/>
                    <a:gd name="T12" fmla="*/ 100 w 158"/>
                    <a:gd name="T13" fmla="*/ 298 h 625"/>
                    <a:gd name="T14" fmla="*/ 103 w 158"/>
                    <a:gd name="T15" fmla="*/ 441 h 625"/>
                    <a:gd name="T16" fmla="*/ 118 w 158"/>
                    <a:gd name="T17" fmla="*/ 625 h 625"/>
                    <a:gd name="T18" fmla="*/ 29 w 158"/>
                    <a:gd name="T19" fmla="*/ 625 h 625"/>
                    <a:gd name="T20" fmla="*/ 25 w 158"/>
                    <a:gd name="T21" fmla="*/ 607 h 625"/>
                    <a:gd name="T22" fmla="*/ 18 w 158"/>
                    <a:gd name="T23" fmla="*/ 556 h 625"/>
                    <a:gd name="T24" fmla="*/ 9 w 158"/>
                    <a:gd name="T25" fmla="*/ 480 h 625"/>
                    <a:gd name="T26" fmla="*/ 2 w 158"/>
                    <a:gd name="T27" fmla="*/ 387 h 625"/>
                    <a:gd name="T28" fmla="*/ 0 w 158"/>
                    <a:gd name="T29" fmla="*/ 286 h 625"/>
                    <a:gd name="T30" fmla="*/ 5 w 158"/>
                    <a:gd name="T31" fmla="*/ 182 h 625"/>
                    <a:gd name="T32" fmla="*/ 21 w 158"/>
                    <a:gd name="T33" fmla="*/ 84 h 625"/>
                    <a:gd name="T34" fmla="*/ 51 w 158"/>
                    <a:gd name="T35" fmla="*/ 0 h 625"/>
                    <a:gd name="T36" fmla="*/ 158 w 158"/>
                    <a:gd name="T37" fmla="*/ 4 h 625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58"/>
                    <a:gd name="T58" fmla="*/ 0 h 625"/>
                    <a:gd name="T59" fmla="*/ 158 w 158"/>
                    <a:gd name="T60" fmla="*/ 625 h 625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58" h="625">
                      <a:moveTo>
                        <a:pt x="158" y="4"/>
                      </a:moveTo>
                      <a:lnTo>
                        <a:pt x="153" y="9"/>
                      </a:lnTo>
                      <a:lnTo>
                        <a:pt x="144" y="25"/>
                      </a:lnTo>
                      <a:lnTo>
                        <a:pt x="130" y="57"/>
                      </a:lnTo>
                      <a:lnTo>
                        <a:pt x="116" y="110"/>
                      </a:lnTo>
                      <a:lnTo>
                        <a:pt x="105" y="189"/>
                      </a:lnTo>
                      <a:lnTo>
                        <a:pt x="100" y="298"/>
                      </a:lnTo>
                      <a:lnTo>
                        <a:pt x="103" y="441"/>
                      </a:lnTo>
                      <a:lnTo>
                        <a:pt x="118" y="625"/>
                      </a:lnTo>
                      <a:lnTo>
                        <a:pt x="29" y="625"/>
                      </a:lnTo>
                      <a:lnTo>
                        <a:pt x="25" y="607"/>
                      </a:lnTo>
                      <a:lnTo>
                        <a:pt x="18" y="556"/>
                      </a:lnTo>
                      <a:lnTo>
                        <a:pt x="9" y="480"/>
                      </a:lnTo>
                      <a:lnTo>
                        <a:pt x="2" y="387"/>
                      </a:lnTo>
                      <a:lnTo>
                        <a:pt x="0" y="286"/>
                      </a:lnTo>
                      <a:lnTo>
                        <a:pt x="5" y="182"/>
                      </a:lnTo>
                      <a:lnTo>
                        <a:pt x="21" y="84"/>
                      </a:lnTo>
                      <a:lnTo>
                        <a:pt x="51" y="0"/>
                      </a:lnTo>
                      <a:lnTo>
                        <a:pt x="158" y="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7" name="Freeform 103"/>
                <p:cNvSpPr>
                  <a:spLocks/>
                </p:cNvSpPr>
                <p:nvPr/>
              </p:nvSpPr>
              <p:spPr bwMode="auto">
                <a:xfrm>
                  <a:off x="7225" y="13651"/>
                  <a:ext cx="131" cy="517"/>
                </a:xfrm>
                <a:custGeom>
                  <a:avLst/>
                  <a:gdLst>
                    <a:gd name="T0" fmla="*/ 131 w 131"/>
                    <a:gd name="T1" fmla="*/ 4 h 517"/>
                    <a:gd name="T2" fmla="*/ 128 w 131"/>
                    <a:gd name="T3" fmla="*/ 7 h 517"/>
                    <a:gd name="T4" fmla="*/ 119 w 131"/>
                    <a:gd name="T5" fmla="*/ 21 h 517"/>
                    <a:gd name="T6" fmla="*/ 109 w 131"/>
                    <a:gd name="T7" fmla="*/ 47 h 517"/>
                    <a:gd name="T8" fmla="*/ 97 w 131"/>
                    <a:gd name="T9" fmla="*/ 91 h 517"/>
                    <a:gd name="T10" fmla="*/ 88 w 131"/>
                    <a:gd name="T11" fmla="*/ 156 h 517"/>
                    <a:gd name="T12" fmla="*/ 84 w 131"/>
                    <a:gd name="T13" fmla="*/ 247 h 517"/>
                    <a:gd name="T14" fmla="*/ 86 w 131"/>
                    <a:gd name="T15" fmla="*/ 366 h 517"/>
                    <a:gd name="T16" fmla="*/ 99 w 131"/>
                    <a:gd name="T17" fmla="*/ 517 h 517"/>
                    <a:gd name="T18" fmla="*/ 25 w 131"/>
                    <a:gd name="T19" fmla="*/ 517 h 517"/>
                    <a:gd name="T20" fmla="*/ 23 w 131"/>
                    <a:gd name="T21" fmla="*/ 502 h 517"/>
                    <a:gd name="T22" fmla="*/ 16 w 131"/>
                    <a:gd name="T23" fmla="*/ 460 h 517"/>
                    <a:gd name="T24" fmla="*/ 9 w 131"/>
                    <a:gd name="T25" fmla="*/ 397 h 517"/>
                    <a:gd name="T26" fmla="*/ 2 w 131"/>
                    <a:gd name="T27" fmla="*/ 320 h 517"/>
                    <a:gd name="T28" fmla="*/ 0 w 131"/>
                    <a:gd name="T29" fmla="*/ 236 h 517"/>
                    <a:gd name="T30" fmla="*/ 4 w 131"/>
                    <a:gd name="T31" fmla="*/ 151 h 517"/>
                    <a:gd name="T32" fmla="*/ 18 w 131"/>
                    <a:gd name="T33" fmla="*/ 70 h 517"/>
                    <a:gd name="T34" fmla="*/ 43 w 131"/>
                    <a:gd name="T35" fmla="*/ 0 h 517"/>
                    <a:gd name="T36" fmla="*/ 131 w 131"/>
                    <a:gd name="T37" fmla="*/ 4 h 517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31"/>
                    <a:gd name="T58" fmla="*/ 0 h 517"/>
                    <a:gd name="T59" fmla="*/ 131 w 131"/>
                    <a:gd name="T60" fmla="*/ 517 h 517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31" h="517">
                      <a:moveTo>
                        <a:pt x="131" y="4"/>
                      </a:moveTo>
                      <a:lnTo>
                        <a:pt x="128" y="7"/>
                      </a:lnTo>
                      <a:lnTo>
                        <a:pt x="119" y="21"/>
                      </a:lnTo>
                      <a:lnTo>
                        <a:pt x="109" y="47"/>
                      </a:lnTo>
                      <a:lnTo>
                        <a:pt x="97" y="91"/>
                      </a:lnTo>
                      <a:lnTo>
                        <a:pt x="88" y="156"/>
                      </a:lnTo>
                      <a:lnTo>
                        <a:pt x="84" y="247"/>
                      </a:lnTo>
                      <a:lnTo>
                        <a:pt x="86" y="366"/>
                      </a:lnTo>
                      <a:lnTo>
                        <a:pt x="99" y="517"/>
                      </a:lnTo>
                      <a:lnTo>
                        <a:pt x="25" y="517"/>
                      </a:lnTo>
                      <a:lnTo>
                        <a:pt x="23" y="502"/>
                      </a:lnTo>
                      <a:lnTo>
                        <a:pt x="16" y="460"/>
                      </a:lnTo>
                      <a:lnTo>
                        <a:pt x="9" y="397"/>
                      </a:lnTo>
                      <a:lnTo>
                        <a:pt x="2" y="320"/>
                      </a:lnTo>
                      <a:lnTo>
                        <a:pt x="0" y="236"/>
                      </a:lnTo>
                      <a:lnTo>
                        <a:pt x="4" y="151"/>
                      </a:lnTo>
                      <a:lnTo>
                        <a:pt x="18" y="70"/>
                      </a:lnTo>
                      <a:lnTo>
                        <a:pt x="43" y="0"/>
                      </a:lnTo>
                      <a:lnTo>
                        <a:pt x="131" y="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8" name="Freeform 104"/>
                <p:cNvSpPr>
                  <a:spLocks/>
                </p:cNvSpPr>
                <p:nvPr/>
              </p:nvSpPr>
              <p:spPr bwMode="auto">
                <a:xfrm>
                  <a:off x="7233" y="13701"/>
                  <a:ext cx="104" cy="411"/>
                </a:xfrm>
                <a:custGeom>
                  <a:avLst/>
                  <a:gdLst>
                    <a:gd name="T0" fmla="*/ 104 w 104"/>
                    <a:gd name="T1" fmla="*/ 4 h 411"/>
                    <a:gd name="T2" fmla="*/ 101 w 104"/>
                    <a:gd name="T3" fmla="*/ 7 h 411"/>
                    <a:gd name="T4" fmla="*/ 94 w 104"/>
                    <a:gd name="T5" fmla="*/ 17 h 411"/>
                    <a:gd name="T6" fmla="*/ 86 w 104"/>
                    <a:gd name="T7" fmla="*/ 38 h 411"/>
                    <a:gd name="T8" fmla="*/ 76 w 104"/>
                    <a:gd name="T9" fmla="*/ 73 h 411"/>
                    <a:gd name="T10" fmla="*/ 69 w 104"/>
                    <a:gd name="T11" fmla="*/ 125 h 411"/>
                    <a:gd name="T12" fmla="*/ 65 w 104"/>
                    <a:gd name="T13" fmla="*/ 196 h 411"/>
                    <a:gd name="T14" fmla="*/ 67 w 104"/>
                    <a:gd name="T15" fmla="*/ 291 h 411"/>
                    <a:gd name="T16" fmla="*/ 77 w 104"/>
                    <a:gd name="T17" fmla="*/ 411 h 411"/>
                    <a:gd name="T18" fmla="*/ 19 w 104"/>
                    <a:gd name="T19" fmla="*/ 411 h 411"/>
                    <a:gd name="T20" fmla="*/ 17 w 104"/>
                    <a:gd name="T21" fmla="*/ 399 h 411"/>
                    <a:gd name="T22" fmla="*/ 11 w 104"/>
                    <a:gd name="T23" fmla="*/ 365 h 411"/>
                    <a:gd name="T24" fmla="*/ 6 w 104"/>
                    <a:gd name="T25" fmla="*/ 316 h 411"/>
                    <a:gd name="T26" fmla="*/ 2 w 104"/>
                    <a:gd name="T27" fmla="*/ 255 h 411"/>
                    <a:gd name="T28" fmla="*/ 0 w 104"/>
                    <a:gd name="T29" fmla="*/ 188 h 411"/>
                    <a:gd name="T30" fmla="*/ 4 w 104"/>
                    <a:gd name="T31" fmla="*/ 120 h 411"/>
                    <a:gd name="T32" fmla="*/ 15 w 104"/>
                    <a:gd name="T33" fmla="*/ 55 h 411"/>
                    <a:gd name="T34" fmla="*/ 34 w 104"/>
                    <a:gd name="T35" fmla="*/ 0 h 411"/>
                    <a:gd name="T36" fmla="*/ 104 w 104"/>
                    <a:gd name="T37" fmla="*/ 4 h 411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04"/>
                    <a:gd name="T58" fmla="*/ 0 h 411"/>
                    <a:gd name="T59" fmla="*/ 104 w 104"/>
                    <a:gd name="T60" fmla="*/ 411 h 411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04" h="411">
                      <a:moveTo>
                        <a:pt x="104" y="4"/>
                      </a:moveTo>
                      <a:lnTo>
                        <a:pt x="101" y="7"/>
                      </a:lnTo>
                      <a:lnTo>
                        <a:pt x="94" y="17"/>
                      </a:lnTo>
                      <a:lnTo>
                        <a:pt x="86" y="38"/>
                      </a:lnTo>
                      <a:lnTo>
                        <a:pt x="76" y="73"/>
                      </a:lnTo>
                      <a:lnTo>
                        <a:pt x="69" y="125"/>
                      </a:lnTo>
                      <a:lnTo>
                        <a:pt x="65" y="196"/>
                      </a:lnTo>
                      <a:lnTo>
                        <a:pt x="67" y="291"/>
                      </a:lnTo>
                      <a:lnTo>
                        <a:pt x="77" y="411"/>
                      </a:lnTo>
                      <a:lnTo>
                        <a:pt x="19" y="411"/>
                      </a:lnTo>
                      <a:lnTo>
                        <a:pt x="17" y="399"/>
                      </a:lnTo>
                      <a:lnTo>
                        <a:pt x="11" y="365"/>
                      </a:lnTo>
                      <a:lnTo>
                        <a:pt x="6" y="316"/>
                      </a:lnTo>
                      <a:lnTo>
                        <a:pt x="2" y="255"/>
                      </a:lnTo>
                      <a:lnTo>
                        <a:pt x="0" y="188"/>
                      </a:lnTo>
                      <a:lnTo>
                        <a:pt x="4" y="120"/>
                      </a:lnTo>
                      <a:lnTo>
                        <a:pt x="15" y="55"/>
                      </a:lnTo>
                      <a:lnTo>
                        <a:pt x="34" y="0"/>
                      </a:lnTo>
                      <a:lnTo>
                        <a:pt x="104" y="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9" name="Freeform 105"/>
                <p:cNvSpPr>
                  <a:spLocks/>
                </p:cNvSpPr>
                <p:nvPr/>
              </p:nvSpPr>
              <p:spPr bwMode="auto">
                <a:xfrm>
                  <a:off x="7240" y="13752"/>
                  <a:ext cx="76" cy="302"/>
                </a:xfrm>
                <a:custGeom>
                  <a:avLst/>
                  <a:gdLst>
                    <a:gd name="T0" fmla="*/ 76 w 76"/>
                    <a:gd name="T1" fmla="*/ 2 h 302"/>
                    <a:gd name="T2" fmla="*/ 74 w 76"/>
                    <a:gd name="T3" fmla="*/ 4 h 302"/>
                    <a:gd name="T4" fmla="*/ 70 w 76"/>
                    <a:gd name="T5" fmla="*/ 12 h 302"/>
                    <a:gd name="T6" fmla="*/ 62 w 76"/>
                    <a:gd name="T7" fmla="*/ 28 h 302"/>
                    <a:gd name="T8" fmla="*/ 56 w 76"/>
                    <a:gd name="T9" fmla="*/ 53 h 302"/>
                    <a:gd name="T10" fmla="*/ 51 w 76"/>
                    <a:gd name="T11" fmla="*/ 92 h 302"/>
                    <a:gd name="T12" fmla="*/ 49 w 76"/>
                    <a:gd name="T13" fmla="*/ 145 h 302"/>
                    <a:gd name="T14" fmla="*/ 50 w 76"/>
                    <a:gd name="T15" fmla="*/ 214 h 302"/>
                    <a:gd name="T16" fmla="*/ 57 w 76"/>
                    <a:gd name="T17" fmla="*/ 302 h 302"/>
                    <a:gd name="T18" fmla="*/ 14 w 76"/>
                    <a:gd name="T19" fmla="*/ 302 h 302"/>
                    <a:gd name="T20" fmla="*/ 13 w 76"/>
                    <a:gd name="T21" fmla="*/ 294 h 302"/>
                    <a:gd name="T22" fmla="*/ 9 w 76"/>
                    <a:gd name="T23" fmla="*/ 269 h 302"/>
                    <a:gd name="T24" fmla="*/ 4 w 76"/>
                    <a:gd name="T25" fmla="*/ 232 h 302"/>
                    <a:gd name="T26" fmla="*/ 1 w 76"/>
                    <a:gd name="T27" fmla="*/ 188 h 302"/>
                    <a:gd name="T28" fmla="*/ 0 w 76"/>
                    <a:gd name="T29" fmla="*/ 138 h 302"/>
                    <a:gd name="T30" fmla="*/ 2 w 76"/>
                    <a:gd name="T31" fmla="*/ 89 h 302"/>
                    <a:gd name="T32" fmla="*/ 10 w 76"/>
                    <a:gd name="T33" fmla="*/ 41 h 302"/>
                    <a:gd name="T34" fmla="*/ 25 w 76"/>
                    <a:gd name="T35" fmla="*/ 0 h 302"/>
                    <a:gd name="T36" fmla="*/ 76 w 76"/>
                    <a:gd name="T37" fmla="*/ 2 h 302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76"/>
                    <a:gd name="T58" fmla="*/ 0 h 302"/>
                    <a:gd name="T59" fmla="*/ 76 w 76"/>
                    <a:gd name="T60" fmla="*/ 302 h 302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76" h="302">
                      <a:moveTo>
                        <a:pt x="76" y="2"/>
                      </a:moveTo>
                      <a:lnTo>
                        <a:pt x="74" y="4"/>
                      </a:lnTo>
                      <a:lnTo>
                        <a:pt x="70" y="12"/>
                      </a:lnTo>
                      <a:lnTo>
                        <a:pt x="62" y="28"/>
                      </a:lnTo>
                      <a:lnTo>
                        <a:pt x="56" y="53"/>
                      </a:lnTo>
                      <a:lnTo>
                        <a:pt x="51" y="92"/>
                      </a:lnTo>
                      <a:lnTo>
                        <a:pt x="49" y="145"/>
                      </a:lnTo>
                      <a:lnTo>
                        <a:pt x="50" y="214"/>
                      </a:lnTo>
                      <a:lnTo>
                        <a:pt x="57" y="302"/>
                      </a:lnTo>
                      <a:lnTo>
                        <a:pt x="14" y="302"/>
                      </a:lnTo>
                      <a:lnTo>
                        <a:pt x="13" y="294"/>
                      </a:lnTo>
                      <a:lnTo>
                        <a:pt x="9" y="269"/>
                      </a:lnTo>
                      <a:lnTo>
                        <a:pt x="4" y="232"/>
                      </a:lnTo>
                      <a:lnTo>
                        <a:pt x="1" y="188"/>
                      </a:lnTo>
                      <a:lnTo>
                        <a:pt x="0" y="138"/>
                      </a:lnTo>
                      <a:lnTo>
                        <a:pt x="2" y="89"/>
                      </a:lnTo>
                      <a:lnTo>
                        <a:pt x="10" y="41"/>
                      </a:lnTo>
                      <a:lnTo>
                        <a:pt x="25" y="0"/>
                      </a:lnTo>
                      <a:lnTo>
                        <a:pt x="76" y="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0" name="Rectangle 106"/>
                <p:cNvSpPr>
                  <a:spLocks noChangeArrowheads="1"/>
                </p:cNvSpPr>
                <p:nvPr/>
              </p:nvSpPr>
              <p:spPr bwMode="auto">
                <a:xfrm>
                  <a:off x="6241" y="13678"/>
                  <a:ext cx="23" cy="95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1" name="Freeform 107"/>
                <p:cNvSpPr>
                  <a:spLocks/>
                </p:cNvSpPr>
                <p:nvPr/>
              </p:nvSpPr>
              <p:spPr bwMode="auto">
                <a:xfrm>
                  <a:off x="6579" y="13664"/>
                  <a:ext cx="375" cy="440"/>
                </a:xfrm>
                <a:custGeom>
                  <a:avLst/>
                  <a:gdLst>
                    <a:gd name="T0" fmla="*/ 35 w 375"/>
                    <a:gd name="T1" fmla="*/ 41 h 440"/>
                    <a:gd name="T2" fmla="*/ 32 w 375"/>
                    <a:gd name="T3" fmla="*/ 49 h 440"/>
                    <a:gd name="T4" fmla="*/ 25 w 375"/>
                    <a:gd name="T5" fmla="*/ 74 h 440"/>
                    <a:gd name="T6" fmla="*/ 17 w 375"/>
                    <a:gd name="T7" fmla="*/ 112 h 440"/>
                    <a:gd name="T8" fmla="*/ 8 w 375"/>
                    <a:gd name="T9" fmla="*/ 163 h 440"/>
                    <a:gd name="T10" fmla="*/ 2 w 375"/>
                    <a:gd name="T11" fmla="*/ 223 h 440"/>
                    <a:gd name="T12" fmla="*/ 0 w 375"/>
                    <a:gd name="T13" fmla="*/ 290 h 440"/>
                    <a:gd name="T14" fmla="*/ 7 w 375"/>
                    <a:gd name="T15" fmla="*/ 363 h 440"/>
                    <a:gd name="T16" fmla="*/ 23 w 375"/>
                    <a:gd name="T17" fmla="*/ 440 h 440"/>
                    <a:gd name="T18" fmla="*/ 23 w 375"/>
                    <a:gd name="T19" fmla="*/ 437 h 440"/>
                    <a:gd name="T20" fmla="*/ 23 w 375"/>
                    <a:gd name="T21" fmla="*/ 427 h 440"/>
                    <a:gd name="T22" fmla="*/ 23 w 375"/>
                    <a:gd name="T23" fmla="*/ 411 h 440"/>
                    <a:gd name="T24" fmla="*/ 23 w 375"/>
                    <a:gd name="T25" fmla="*/ 391 h 440"/>
                    <a:gd name="T26" fmla="*/ 25 w 375"/>
                    <a:gd name="T27" fmla="*/ 367 h 440"/>
                    <a:gd name="T28" fmla="*/ 28 w 375"/>
                    <a:gd name="T29" fmla="*/ 341 h 440"/>
                    <a:gd name="T30" fmla="*/ 33 w 375"/>
                    <a:gd name="T31" fmla="*/ 312 h 440"/>
                    <a:gd name="T32" fmla="*/ 39 w 375"/>
                    <a:gd name="T33" fmla="*/ 281 h 440"/>
                    <a:gd name="T34" fmla="*/ 49 w 375"/>
                    <a:gd name="T35" fmla="*/ 251 h 440"/>
                    <a:gd name="T36" fmla="*/ 61 w 375"/>
                    <a:gd name="T37" fmla="*/ 222 h 440"/>
                    <a:gd name="T38" fmla="*/ 75 w 375"/>
                    <a:gd name="T39" fmla="*/ 194 h 440"/>
                    <a:gd name="T40" fmla="*/ 93 w 375"/>
                    <a:gd name="T41" fmla="*/ 168 h 440"/>
                    <a:gd name="T42" fmla="*/ 116 w 375"/>
                    <a:gd name="T43" fmla="*/ 145 h 440"/>
                    <a:gd name="T44" fmla="*/ 141 w 375"/>
                    <a:gd name="T45" fmla="*/ 127 h 440"/>
                    <a:gd name="T46" fmla="*/ 173 w 375"/>
                    <a:gd name="T47" fmla="*/ 114 h 440"/>
                    <a:gd name="T48" fmla="*/ 208 w 375"/>
                    <a:gd name="T49" fmla="*/ 106 h 440"/>
                    <a:gd name="T50" fmla="*/ 210 w 375"/>
                    <a:gd name="T51" fmla="*/ 104 h 440"/>
                    <a:gd name="T52" fmla="*/ 217 w 375"/>
                    <a:gd name="T53" fmla="*/ 100 h 440"/>
                    <a:gd name="T54" fmla="*/ 227 w 375"/>
                    <a:gd name="T55" fmla="*/ 92 h 440"/>
                    <a:gd name="T56" fmla="*/ 245 w 375"/>
                    <a:gd name="T57" fmla="*/ 82 h 440"/>
                    <a:gd name="T58" fmla="*/ 267 w 375"/>
                    <a:gd name="T59" fmla="*/ 69 h 440"/>
                    <a:gd name="T60" fmla="*/ 296 w 375"/>
                    <a:gd name="T61" fmla="*/ 54 h 440"/>
                    <a:gd name="T62" fmla="*/ 332 w 375"/>
                    <a:gd name="T63" fmla="*/ 36 h 440"/>
                    <a:gd name="T64" fmla="*/ 375 w 375"/>
                    <a:gd name="T65" fmla="*/ 17 h 440"/>
                    <a:gd name="T66" fmla="*/ 373 w 375"/>
                    <a:gd name="T67" fmla="*/ 16 h 440"/>
                    <a:gd name="T68" fmla="*/ 366 w 375"/>
                    <a:gd name="T69" fmla="*/ 15 h 440"/>
                    <a:gd name="T70" fmla="*/ 357 w 375"/>
                    <a:gd name="T71" fmla="*/ 13 h 440"/>
                    <a:gd name="T72" fmla="*/ 343 w 375"/>
                    <a:gd name="T73" fmla="*/ 10 h 440"/>
                    <a:gd name="T74" fmla="*/ 326 w 375"/>
                    <a:gd name="T75" fmla="*/ 7 h 440"/>
                    <a:gd name="T76" fmla="*/ 307 w 375"/>
                    <a:gd name="T77" fmla="*/ 5 h 440"/>
                    <a:gd name="T78" fmla="*/ 285 w 375"/>
                    <a:gd name="T79" fmla="*/ 3 h 440"/>
                    <a:gd name="T80" fmla="*/ 261 w 375"/>
                    <a:gd name="T81" fmla="*/ 1 h 440"/>
                    <a:gd name="T82" fmla="*/ 235 w 375"/>
                    <a:gd name="T83" fmla="*/ 0 h 440"/>
                    <a:gd name="T84" fmla="*/ 208 w 375"/>
                    <a:gd name="T85" fmla="*/ 1 h 440"/>
                    <a:gd name="T86" fmla="*/ 180 w 375"/>
                    <a:gd name="T87" fmla="*/ 2 h 440"/>
                    <a:gd name="T88" fmla="*/ 151 w 375"/>
                    <a:gd name="T89" fmla="*/ 5 h 440"/>
                    <a:gd name="T90" fmla="*/ 122 w 375"/>
                    <a:gd name="T91" fmla="*/ 10 h 440"/>
                    <a:gd name="T92" fmla="*/ 92 w 375"/>
                    <a:gd name="T93" fmla="*/ 18 h 440"/>
                    <a:gd name="T94" fmla="*/ 63 w 375"/>
                    <a:gd name="T95" fmla="*/ 28 h 440"/>
                    <a:gd name="T96" fmla="*/ 35 w 375"/>
                    <a:gd name="T97" fmla="*/ 41 h 440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375"/>
                    <a:gd name="T148" fmla="*/ 0 h 440"/>
                    <a:gd name="T149" fmla="*/ 375 w 375"/>
                    <a:gd name="T150" fmla="*/ 440 h 440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375" h="440">
                      <a:moveTo>
                        <a:pt x="35" y="41"/>
                      </a:moveTo>
                      <a:lnTo>
                        <a:pt x="32" y="49"/>
                      </a:lnTo>
                      <a:lnTo>
                        <a:pt x="25" y="74"/>
                      </a:lnTo>
                      <a:lnTo>
                        <a:pt x="17" y="112"/>
                      </a:lnTo>
                      <a:lnTo>
                        <a:pt x="8" y="163"/>
                      </a:lnTo>
                      <a:lnTo>
                        <a:pt x="2" y="223"/>
                      </a:lnTo>
                      <a:lnTo>
                        <a:pt x="0" y="290"/>
                      </a:lnTo>
                      <a:lnTo>
                        <a:pt x="7" y="363"/>
                      </a:lnTo>
                      <a:lnTo>
                        <a:pt x="23" y="440"/>
                      </a:lnTo>
                      <a:lnTo>
                        <a:pt x="23" y="437"/>
                      </a:lnTo>
                      <a:lnTo>
                        <a:pt x="23" y="427"/>
                      </a:lnTo>
                      <a:lnTo>
                        <a:pt x="23" y="411"/>
                      </a:lnTo>
                      <a:lnTo>
                        <a:pt x="23" y="391"/>
                      </a:lnTo>
                      <a:lnTo>
                        <a:pt x="25" y="367"/>
                      </a:lnTo>
                      <a:lnTo>
                        <a:pt x="28" y="341"/>
                      </a:lnTo>
                      <a:lnTo>
                        <a:pt x="33" y="312"/>
                      </a:lnTo>
                      <a:lnTo>
                        <a:pt x="39" y="281"/>
                      </a:lnTo>
                      <a:lnTo>
                        <a:pt x="49" y="251"/>
                      </a:lnTo>
                      <a:lnTo>
                        <a:pt x="61" y="222"/>
                      </a:lnTo>
                      <a:lnTo>
                        <a:pt x="75" y="194"/>
                      </a:lnTo>
                      <a:lnTo>
                        <a:pt x="93" y="168"/>
                      </a:lnTo>
                      <a:lnTo>
                        <a:pt x="116" y="145"/>
                      </a:lnTo>
                      <a:lnTo>
                        <a:pt x="141" y="127"/>
                      </a:lnTo>
                      <a:lnTo>
                        <a:pt x="173" y="114"/>
                      </a:lnTo>
                      <a:lnTo>
                        <a:pt x="208" y="106"/>
                      </a:lnTo>
                      <a:lnTo>
                        <a:pt x="210" y="104"/>
                      </a:lnTo>
                      <a:lnTo>
                        <a:pt x="217" y="100"/>
                      </a:lnTo>
                      <a:lnTo>
                        <a:pt x="227" y="92"/>
                      </a:lnTo>
                      <a:lnTo>
                        <a:pt x="245" y="82"/>
                      </a:lnTo>
                      <a:lnTo>
                        <a:pt x="267" y="69"/>
                      </a:lnTo>
                      <a:lnTo>
                        <a:pt x="296" y="54"/>
                      </a:lnTo>
                      <a:lnTo>
                        <a:pt x="332" y="36"/>
                      </a:lnTo>
                      <a:lnTo>
                        <a:pt x="375" y="17"/>
                      </a:lnTo>
                      <a:lnTo>
                        <a:pt x="373" y="16"/>
                      </a:lnTo>
                      <a:lnTo>
                        <a:pt x="366" y="15"/>
                      </a:lnTo>
                      <a:lnTo>
                        <a:pt x="357" y="13"/>
                      </a:lnTo>
                      <a:lnTo>
                        <a:pt x="343" y="10"/>
                      </a:lnTo>
                      <a:lnTo>
                        <a:pt x="326" y="7"/>
                      </a:lnTo>
                      <a:lnTo>
                        <a:pt x="307" y="5"/>
                      </a:lnTo>
                      <a:lnTo>
                        <a:pt x="285" y="3"/>
                      </a:lnTo>
                      <a:lnTo>
                        <a:pt x="261" y="1"/>
                      </a:lnTo>
                      <a:lnTo>
                        <a:pt x="235" y="0"/>
                      </a:lnTo>
                      <a:lnTo>
                        <a:pt x="208" y="1"/>
                      </a:lnTo>
                      <a:lnTo>
                        <a:pt x="180" y="2"/>
                      </a:lnTo>
                      <a:lnTo>
                        <a:pt x="151" y="5"/>
                      </a:lnTo>
                      <a:lnTo>
                        <a:pt x="122" y="10"/>
                      </a:lnTo>
                      <a:lnTo>
                        <a:pt x="92" y="18"/>
                      </a:lnTo>
                      <a:lnTo>
                        <a:pt x="63" y="28"/>
                      </a:lnTo>
                      <a:lnTo>
                        <a:pt x="35" y="4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" name="Freeform 108"/>
                <p:cNvSpPr>
                  <a:spLocks/>
                </p:cNvSpPr>
                <p:nvPr/>
              </p:nvSpPr>
              <p:spPr bwMode="auto">
                <a:xfrm>
                  <a:off x="6061" y="13991"/>
                  <a:ext cx="305" cy="83"/>
                </a:xfrm>
                <a:custGeom>
                  <a:avLst/>
                  <a:gdLst>
                    <a:gd name="T0" fmla="*/ 0 w 305"/>
                    <a:gd name="T1" fmla="*/ 53 h 83"/>
                    <a:gd name="T2" fmla="*/ 0 w 305"/>
                    <a:gd name="T3" fmla="*/ 52 h 83"/>
                    <a:gd name="T4" fmla="*/ 2 w 305"/>
                    <a:gd name="T5" fmla="*/ 48 h 83"/>
                    <a:gd name="T6" fmla="*/ 5 w 305"/>
                    <a:gd name="T7" fmla="*/ 44 h 83"/>
                    <a:gd name="T8" fmla="*/ 11 w 305"/>
                    <a:gd name="T9" fmla="*/ 37 h 83"/>
                    <a:gd name="T10" fmla="*/ 18 w 305"/>
                    <a:gd name="T11" fmla="*/ 31 h 83"/>
                    <a:gd name="T12" fmla="*/ 27 w 305"/>
                    <a:gd name="T13" fmla="*/ 25 h 83"/>
                    <a:gd name="T14" fmla="*/ 39 w 305"/>
                    <a:gd name="T15" fmla="*/ 18 h 83"/>
                    <a:gd name="T16" fmla="*/ 54 w 305"/>
                    <a:gd name="T17" fmla="*/ 12 h 83"/>
                    <a:gd name="T18" fmla="*/ 72 w 305"/>
                    <a:gd name="T19" fmla="*/ 6 h 83"/>
                    <a:gd name="T20" fmla="*/ 92 w 305"/>
                    <a:gd name="T21" fmla="*/ 2 h 83"/>
                    <a:gd name="T22" fmla="*/ 118 w 305"/>
                    <a:gd name="T23" fmla="*/ 0 h 83"/>
                    <a:gd name="T24" fmla="*/ 146 w 305"/>
                    <a:gd name="T25" fmla="*/ 0 h 83"/>
                    <a:gd name="T26" fmla="*/ 180 w 305"/>
                    <a:gd name="T27" fmla="*/ 2 h 83"/>
                    <a:gd name="T28" fmla="*/ 216 w 305"/>
                    <a:gd name="T29" fmla="*/ 7 h 83"/>
                    <a:gd name="T30" fmla="*/ 258 w 305"/>
                    <a:gd name="T31" fmla="*/ 16 h 83"/>
                    <a:gd name="T32" fmla="*/ 305 w 305"/>
                    <a:gd name="T33" fmla="*/ 29 h 83"/>
                    <a:gd name="T34" fmla="*/ 299 w 305"/>
                    <a:gd name="T35" fmla="*/ 47 h 83"/>
                    <a:gd name="T36" fmla="*/ 297 w 305"/>
                    <a:gd name="T37" fmla="*/ 46 h 83"/>
                    <a:gd name="T38" fmla="*/ 289 w 305"/>
                    <a:gd name="T39" fmla="*/ 44 h 83"/>
                    <a:gd name="T40" fmla="*/ 277 w 305"/>
                    <a:gd name="T41" fmla="*/ 41 h 83"/>
                    <a:gd name="T42" fmla="*/ 262 w 305"/>
                    <a:gd name="T43" fmla="*/ 36 h 83"/>
                    <a:gd name="T44" fmla="*/ 244 w 305"/>
                    <a:gd name="T45" fmla="*/ 32 h 83"/>
                    <a:gd name="T46" fmla="*/ 224 w 305"/>
                    <a:gd name="T47" fmla="*/ 28 h 83"/>
                    <a:gd name="T48" fmla="*/ 201 w 305"/>
                    <a:gd name="T49" fmla="*/ 25 h 83"/>
                    <a:gd name="T50" fmla="*/ 176 w 305"/>
                    <a:gd name="T51" fmla="*/ 22 h 83"/>
                    <a:gd name="T52" fmla="*/ 152 w 305"/>
                    <a:gd name="T53" fmla="*/ 21 h 83"/>
                    <a:gd name="T54" fmla="*/ 126 w 305"/>
                    <a:gd name="T55" fmla="*/ 21 h 83"/>
                    <a:gd name="T56" fmla="*/ 101 w 305"/>
                    <a:gd name="T57" fmla="*/ 23 h 83"/>
                    <a:gd name="T58" fmla="*/ 77 w 305"/>
                    <a:gd name="T59" fmla="*/ 29 h 83"/>
                    <a:gd name="T60" fmla="*/ 55 w 305"/>
                    <a:gd name="T61" fmla="*/ 37 h 83"/>
                    <a:gd name="T62" fmla="*/ 33 w 305"/>
                    <a:gd name="T63" fmla="*/ 48 h 83"/>
                    <a:gd name="T64" fmla="*/ 15 w 305"/>
                    <a:gd name="T65" fmla="*/ 63 h 83"/>
                    <a:gd name="T66" fmla="*/ 0 w 305"/>
                    <a:gd name="T67" fmla="*/ 83 h 83"/>
                    <a:gd name="T68" fmla="*/ 0 w 305"/>
                    <a:gd name="T69" fmla="*/ 53 h 8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305"/>
                    <a:gd name="T106" fmla="*/ 0 h 83"/>
                    <a:gd name="T107" fmla="*/ 305 w 305"/>
                    <a:gd name="T108" fmla="*/ 83 h 8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305" h="83">
                      <a:moveTo>
                        <a:pt x="0" y="53"/>
                      </a:moveTo>
                      <a:lnTo>
                        <a:pt x="0" y="52"/>
                      </a:lnTo>
                      <a:lnTo>
                        <a:pt x="2" y="48"/>
                      </a:lnTo>
                      <a:lnTo>
                        <a:pt x="5" y="44"/>
                      </a:lnTo>
                      <a:lnTo>
                        <a:pt x="11" y="37"/>
                      </a:lnTo>
                      <a:lnTo>
                        <a:pt x="18" y="31"/>
                      </a:lnTo>
                      <a:lnTo>
                        <a:pt x="27" y="25"/>
                      </a:lnTo>
                      <a:lnTo>
                        <a:pt x="39" y="18"/>
                      </a:lnTo>
                      <a:lnTo>
                        <a:pt x="54" y="12"/>
                      </a:lnTo>
                      <a:lnTo>
                        <a:pt x="72" y="6"/>
                      </a:lnTo>
                      <a:lnTo>
                        <a:pt x="92" y="2"/>
                      </a:lnTo>
                      <a:lnTo>
                        <a:pt x="118" y="0"/>
                      </a:lnTo>
                      <a:lnTo>
                        <a:pt x="146" y="0"/>
                      </a:lnTo>
                      <a:lnTo>
                        <a:pt x="180" y="2"/>
                      </a:lnTo>
                      <a:lnTo>
                        <a:pt x="216" y="7"/>
                      </a:lnTo>
                      <a:lnTo>
                        <a:pt x="258" y="16"/>
                      </a:lnTo>
                      <a:lnTo>
                        <a:pt x="305" y="29"/>
                      </a:lnTo>
                      <a:lnTo>
                        <a:pt x="299" y="47"/>
                      </a:lnTo>
                      <a:lnTo>
                        <a:pt x="297" y="46"/>
                      </a:lnTo>
                      <a:lnTo>
                        <a:pt x="289" y="44"/>
                      </a:lnTo>
                      <a:lnTo>
                        <a:pt x="277" y="41"/>
                      </a:lnTo>
                      <a:lnTo>
                        <a:pt x="262" y="36"/>
                      </a:lnTo>
                      <a:lnTo>
                        <a:pt x="244" y="32"/>
                      </a:lnTo>
                      <a:lnTo>
                        <a:pt x="224" y="28"/>
                      </a:lnTo>
                      <a:lnTo>
                        <a:pt x="201" y="25"/>
                      </a:lnTo>
                      <a:lnTo>
                        <a:pt x="176" y="22"/>
                      </a:lnTo>
                      <a:lnTo>
                        <a:pt x="152" y="21"/>
                      </a:lnTo>
                      <a:lnTo>
                        <a:pt x="126" y="21"/>
                      </a:lnTo>
                      <a:lnTo>
                        <a:pt x="101" y="23"/>
                      </a:lnTo>
                      <a:lnTo>
                        <a:pt x="77" y="29"/>
                      </a:lnTo>
                      <a:lnTo>
                        <a:pt x="55" y="37"/>
                      </a:lnTo>
                      <a:lnTo>
                        <a:pt x="33" y="48"/>
                      </a:lnTo>
                      <a:lnTo>
                        <a:pt x="15" y="63"/>
                      </a:lnTo>
                      <a:lnTo>
                        <a:pt x="0" y="83"/>
                      </a:lnTo>
                      <a:lnTo>
                        <a:pt x="0" y="53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" name="Freeform 109"/>
                <p:cNvSpPr>
                  <a:spLocks/>
                </p:cNvSpPr>
                <p:nvPr/>
              </p:nvSpPr>
              <p:spPr bwMode="auto">
                <a:xfrm>
                  <a:off x="6061" y="13793"/>
                  <a:ext cx="305" cy="83"/>
                </a:xfrm>
                <a:custGeom>
                  <a:avLst/>
                  <a:gdLst>
                    <a:gd name="T0" fmla="*/ 0 w 305"/>
                    <a:gd name="T1" fmla="*/ 53 h 83"/>
                    <a:gd name="T2" fmla="*/ 0 w 305"/>
                    <a:gd name="T3" fmla="*/ 52 h 83"/>
                    <a:gd name="T4" fmla="*/ 2 w 305"/>
                    <a:gd name="T5" fmla="*/ 49 h 83"/>
                    <a:gd name="T6" fmla="*/ 5 w 305"/>
                    <a:gd name="T7" fmla="*/ 44 h 83"/>
                    <a:gd name="T8" fmla="*/ 11 w 305"/>
                    <a:gd name="T9" fmla="*/ 38 h 83"/>
                    <a:gd name="T10" fmla="*/ 18 w 305"/>
                    <a:gd name="T11" fmla="*/ 31 h 83"/>
                    <a:gd name="T12" fmla="*/ 27 w 305"/>
                    <a:gd name="T13" fmla="*/ 25 h 83"/>
                    <a:gd name="T14" fmla="*/ 39 w 305"/>
                    <a:gd name="T15" fmla="*/ 17 h 83"/>
                    <a:gd name="T16" fmla="*/ 54 w 305"/>
                    <a:gd name="T17" fmla="*/ 12 h 83"/>
                    <a:gd name="T18" fmla="*/ 72 w 305"/>
                    <a:gd name="T19" fmla="*/ 7 h 83"/>
                    <a:gd name="T20" fmla="*/ 92 w 305"/>
                    <a:gd name="T21" fmla="*/ 2 h 83"/>
                    <a:gd name="T22" fmla="*/ 118 w 305"/>
                    <a:gd name="T23" fmla="*/ 0 h 83"/>
                    <a:gd name="T24" fmla="*/ 146 w 305"/>
                    <a:gd name="T25" fmla="*/ 0 h 83"/>
                    <a:gd name="T26" fmla="*/ 180 w 305"/>
                    <a:gd name="T27" fmla="*/ 2 h 83"/>
                    <a:gd name="T28" fmla="*/ 216 w 305"/>
                    <a:gd name="T29" fmla="*/ 8 h 83"/>
                    <a:gd name="T30" fmla="*/ 258 w 305"/>
                    <a:gd name="T31" fmla="*/ 16 h 83"/>
                    <a:gd name="T32" fmla="*/ 305 w 305"/>
                    <a:gd name="T33" fmla="*/ 29 h 83"/>
                    <a:gd name="T34" fmla="*/ 299 w 305"/>
                    <a:gd name="T35" fmla="*/ 47 h 83"/>
                    <a:gd name="T36" fmla="*/ 297 w 305"/>
                    <a:gd name="T37" fmla="*/ 45 h 83"/>
                    <a:gd name="T38" fmla="*/ 289 w 305"/>
                    <a:gd name="T39" fmla="*/ 43 h 83"/>
                    <a:gd name="T40" fmla="*/ 277 w 305"/>
                    <a:gd name="T41" fmla="*/ 40 h 83"/>
                    <a:gd name="T42" fmla="*/ 262 w 305"/>
                    <a:gd name="T43" fmla="*/ 36 h 83"/>
                    <a:gd name="T44" fmla="*/ 244 w 305"/>
                    <a:gd name="T45" fmla="*/ 33 h 83"/>
                    <a:gd name="T46" fmla="*/ 224 w 305"/>
                    <a:gd name="T47" fmla="*/ 28 h 83"/>
                    <a:gd name="T48" fmla="*/ 201 w 305"/>
                    <a:gd name="T49" fmla="*/ 25 h 83"/>
                    <a:gd name="T50" fmla="*/ 176 w 305"/>
                    <a:gd name="T51" fmla="*/ 22 h 83"/>
                    <a:gd name="T52" fmla="*/ 152 w 305"/>
                    <a:gd name="T53" fmla="*/ 21 h 83"/>
                    <a:gd name="T54" fmla="*/ 126 w 305"/>
                    <a:gd name="T55" fmla="*/ 22 h 83"/>
                    <a:gd name="T56" fmla="*/ 101 w 305"/>
                    <a:gd name="T57" fmla="*/ 24 h 83"/>
                    <a:gd name="T58" fmla="*/ 77 w 305"/>
                    <a:gd name="T59" fmla="*/ 29 h 83"/>
                    <a:gd name="T60" fmla="*/ 55 w 305"/>
                    <a:gd name="T61" fmla="*/ 38 h 83"/>
                    <a:gd name="T62" fmla="*/ 33 w 305"/>
                    <a:gd name="T63" fmla="*/ 49 h 83"/>
                    <a:gd name="T64" fmla="*/ 15 w 305"/>
                    <a:gd name="T65" fmla="*/ 64 h 83"/>
                    <a:gd name="T66" fmla="*/ 0 w 305"/>
                    <a:gd name="T67" fmla="*/ 83 h 83"/>
                    <a:gd name="T68" fmla="*/ 0 w 305"/>
                    <a:gd name="T69" fmla="*/ 53 h 8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305"/>
                    <a:gd name="T106" fmla="*/ 0 h 83"/>
                    <a:gd name="T107" fmla="*/ 305 w 305"/>
                    <a:gd name="T108" fmla="*/ 83 h 8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305" h="83">
                      <a:moveTo>
                        <a:pt x="0" y="53"/>
                      </a:moveTo>
                      <a:lnTo>
                        <a:pt x="0" y="52"/>
                      </a:lnTo>
                      <a:lnTo>
                        <a:pt x="2" y="49"/>
                      </a:lnTo>
                      <a:lnTo>
                        <a:pt x="5" y="44"/>
                      </a:lnTo>
                      <a:lnTo>
                        <a:pt x="11" y="38"/>
                      </a:lnTo>
                      <a:lnTo>
                        <a:pt x="18" y="31"/>
                      </a:lnTo>
                      <a:lnTo>
                        <a:pt x="27" y="25"/>
                      </a:lnTo>
                      <a:lnTo>
                        <a:pt x="39" y="17"/>
                      </a:lnTo>
                      <a:lnTo>
                        <a:pt x="54" y="12"/>
                      </a:lnTo>
                      <a:lnTo>
                        <a:pt x="72" y="7"/>
                      </a:lnTo>
                      <a:lnTo>
                        <a:pt x="92" y="2"/>
                      </a:lnTo>
                      <a:lnTo>
                        <a:pt x="118" y="0"/>
                      </a:lnTo>
                      <a:lnTo>
                        <a:pt x="146" y="0"/>
                      </a:lnTo>
                      <a:lnTo>
                        <a:pt x="180" y="2"/>
                      </a:lnTo>
                      <a:lnTo>
                        <a:pt x="216" y="8"/>
                      </a:lnTo>
                      <a:lnTo>
                        <a:pt x="258" y="16"/>
                      </a:lnTo>
                      <a:lnTo>
                        <a:pt x="305" y="29"/>
                      </a:lnTo>
                      <a:lnTo>
                        <a:pt x="299" y="47"/>
                      </a:lnTo>
                      <a:lnTo>
                        <a:pt x="297" y="45"/>
                      </a:lnTo>
                      <a:lnTo>
                        <a:pt x="289" y="43"/>
                      </a:lnTo>
                      <a:lnTo>
                        <a:pt x="277" y="40"/>
                      </a:lnTo>
                      <a:lnTo>
                        <a:pt x="262" y="36"/>
                      </a:lnTo>
                      <a:lnTo>
                        <a:pt x="244" y="33"/>
                      </a:lnTo>
                      <a:lnTo>
                        <a:pt x="224" y="28"/>
                      </a:lnTo>
                      <a:lnTo>
                        <a:pt x="201" y="25"/>
                      </a:lnTo>
                      <a:lnTo>
                        <a:pt x="176" y="22"/>
                      </a:lnTo>
                      <a:lnTo>
                        <a:pt x="152" y="21"/>
                      </a:lnTo>
                      <a:lnTo>
                        <a:pt x="126" y="22"/>
                      </a:lnTo>
                      <a:lnTo>
                        <a:pt x="101" y="24"/>
                      </a:lnTo>
                      <a:lnTo>
                        <a:pt x="77" y="29"/>
                      </a:lnTo>
                      <a:lnTo>
                        <a:pt x="55" y="38"/>
                      </a:lnTo>
                      <a:lnTo>
                        <a:pt x="33" y="49"/>
                      </a:lnTo>
                      <a:lnTo>
                        <a:pt x="15" y="64"/>
                      </a:lnTo>
                      <a:lnTo>
                        <a:pt x="0" y="83"/>
                      </a:lnTo>
                      <a:lnTo>
                        <a:pt x="0" y="53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" name="Freeform 110"/>
                <p:cNvSpPr>
                  <a:spLocks/>
                </p:cNvSpPr>
                <p:nvPr/>
              </p:nvSpPr>
              <p:spPr bwMode="auto">
                <a:xfrm>
                  <a:off x="6348" y="13696"/>
                  <a:ext cx="496" cy="917"/>
                </a:xfrm>
                <a:custGeom>
                  <a:avLst/>
                  <a:gdLst>
                    <a:gd name="T0" fmla="*/ 0 w 496"/>
                    <a:gd name="T1" fmla="*/ 0 h 917"/>
                    <a:gd name="T2" fmla="*/ 0 w 496"/>
                    <a:gd name="T3" fmla="*/ 886 h 917"/>
                    <a:gd name="T4" fmla="*/ 150 w 496"/>
                    <a:gd name="T5" fmla="*/ 917 h 917"/>
                    <a:gd name="T6" fmla="*/ 143 w 496"/>
                    <a:gd name="T7" fmla="*/ 797 h 917"/>
                    <a:gd name="T8" fmla="*/ 496 w 496"/>
                    <a:gd name="T9" fmla="*/ 851 h 917"/>
                    <a:gd name="T10" fmla="*/ 490 w 496"/>
                    <a:gd name="T11" fmla="*/ 803 h 917"/>
                    <a:gd name="T12" fmla="*/ 245 w 496"/>
                    <a:gd name="T13" fmla="*/ 773 h 917"/>
                    <a:gd name="T14" fmla="*/ 239 w 496"/>
                    <a:gd name="T15" fmla="*/ 670 h 917"/>
                    <a:gd name="T16" fmla="*/ 72 w 496"/>
                    <a:gd name="T17" fmla="*/ 670 h 917"/>
                    <a:gd name="T18" fmla="*/ 68 w 496"/>
                    <a:gd name="T19" fmla="*/ 657 h 917"/>
                    <a:gd name="T20" fmla="*/ 56 w 496"/>
                    <a:gd name="T21" fmla="*/ 620 h 917"/>
                    <a:gd name="T22" fmla="*/ 41 w 496"/>
                    <a:gd name="T23" fmla="*/ 559 h 917"/>
                    <a:gd name="T24" fmla="*/ 26 w 496"/>
                    <a:gd name="T25" fmla="*/ 480 h 917"/>
                    <a:gd name="T26" fmla="*/ 15 w 496"/>
                    <a:gd name="T27" fmla="*/ 385 h 917"/>
                    <a:gd name="T28" fmla="*/ 11 w 496"/>
                    <a:gd name="T29" fmla="*/ 276 h 917"/>
                    <a:gd name="T30" fmla="*/ 20 w 496"/>
                    <a:gd name="T31" fmla="*/ 158 h 917"/>
                    <a:gd name="T32" fmla="*/ 42 w 496"/>
                    <a:gd name="T33" fmla="*/ 30 h 917"/>
                    <a:gd name="T34" fmla="*/ 0 w 496"/>
                    <a:gd name="T35" fmla="*/ 0 h 91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496"/>
                    <a:gd name="T55" fmla="*/ 0 h 917"/>
                    <a:gd name="T56" fmla="*/ 496 w 496"/>
                    <a:gd name="T57" fmla="*/ 917 h 917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496" h="917">
                      <a:moveTo>
                        <a:pt x="0" y="0"/>
                      </a:moveTo>
                      <a:lnTo>
                        <a:pt x="0" y="886"/>
                      </a:lnTo>
                      <a:lnTo>
                        <a:pt x="150" y="917"/>
                      </a:lnTo>
                      <a:lnTo>
                        <a:pt x="143" y="797"/>
                      </a:lnTo>
                      <a:lnTo>
                        <a:pt x="496" y="851"/>
                      </a:lnTo>
                      <a:lnTo>
                        <a:pt x="490" y="803"/>
                      </a:lnTo>
                      <a:lnTo>
                        <a:pt x="245" y="773"/>
                      </a:lnTo>
                      <a:lnTo>
                        <a:pt x="239" y="670"/>
                      </a:lnTo>
                      <a:lnTo>
                        <a:pt x="72" y="670"/>
                      </a:lnTo>
                      <a:lnTo>
                        <a:pt x="68" y="657"/>
                      </a:lnTo>
                      <a:lnTo>
                        <a:pt x="56" y="620"/>
                      </a:lnTo>
                      <a:lnTo>
                        <a:pt x="41" y="559"/>
                      </a:lnTo>
                      <a:lnTo>
                        <a:pt x="26" y="480"/>
                      </a:lnTo>
                      <a:lnTo>
                        <a:pt x="15" y="385"/>
                      </a:lnTo>
                      <a:lnTo>
                        <a:pt x="11" y="276"/>
                      </a:lnTo>
                      <a:lnTo>
                        <a:pt x="20" y="158"/>
                      </a:lnTo>
                      <a:lnTo>
                        <a:pt x="42" y="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" name="Freeform 111"/>
                <p:cNvSpPr>
                  <a:spLocks/>
                </p:cNvSpPr>
                <p:nvPr/>
              </p:nvSpPr>
              <p:spPr bwMode="auto">
                <a:xfrm>
                  <a:off x="6593" y="13487"/>
                  <a:ext cx="638" cy="125"/>
                </a:xfrm>
                <a:custGeom>
                  <a:avLst/>
                  <a:gdLst>
                    <a:gd name="T0" fmla="*/ 0 w 638"/>
                    <a:gd name="T1" fmla="*/ 125 h 125"/>
                    <a:gd name="T2" fmla="*/ 4 w 638"/>
                    <a:gd name="T3" fmla="*/ 124 h 125"/>
                    <a:gd name="T4" fmla="*/ 14 w 638"/>
                    <a:gd name="T5" fmla="*/ 119 h 125"/>
                    <a:gd name="T6" fmla="*/ 31 w 638"/>
                    <a:gd name="T7" fmla="*/ 114 h 125"/>
                    <a:gd name="T8" fmla="*/ 53 w 638"/>
                    <a:gd name="T9" fmla="*/ 106 h 125"/>
                    <a:gd name="T10" fmla="*/ 81 w 638"/>
                    <a:gd name="T11" fmla="*/ 98 h 125"/>
                    <a:gd name="T12" fmla="*/ 113 w 638"/>
                    <a:gd name="T13" fmla="*/ 89 h 125"/>
                    <a:gd name="T14" fmla="*/ 151 w 638"/>
                    <a:gd name="T15" fmla="*/ 81 h 125"/>
                    <a:gd name="T16" fmla="*/ 192 w 638"/>
                    <a:gd name="T17" fmla="*/ 73 h 125"/>
                    <a:gd name="T18" fmla="*/ 237 w 638"/>
                    <a:gd name="T19" fmla="*/ 65 h 125"/>
                    <a:gd name="T20" fmla="*/ 286 w 638"/>
                    <a:gd name="T21" fmla="*/ 60 h 125"/>
                    <a:gd name="T22" fmla="*/ 337 w 638"/>
                    <a:gd name="T23" fmla="*/ 56 h 125"/>
                    <a:gd name="T24" fmla="*/ 390 w 638"/>
                    <a:gd name="T25" fmla="*/ 55 h 125"/>
                    <a:gd name="T26" fmla="*/ 446 w 638"/>
                    <a:gd name="T27" fmla="*/ 56 h 125"/>
                    <a:gd name="T28" fmla="*/ 503 w 638"/>
                    <a:gd name="T29" fmla="*/ 61 h 125"/>
                    <a:gd name="T30" fmla="*/ 561 w 638"/>
                    <a:gd name="T31" fmla="*/ 70 h 125"/>
                    <a:gd name="T32" fmla="*/ 620 w 638"/>
                    <a:gd name="T33" fmla="*/ 83 h 125"/>
                    <a:gd name="T34" fmla="*/ 638 w 638"/>
                    <a:gd name="T35" fmla="*/ 0 h 125"/>
                    <a:gd name="T36" fmla="*/ 634 w 638"/>
                    <a:gd name="T37" fmla="*/ 0 h 125"/>
                    <a:gd name="T38" fmla="*/ 620 w 638"/>
                    <a:gd name="T39" fmla="*/ 0 h 125"/>
                    <a:gd name="T40" fmla="*/ 599 w 638"/>
                    <a:gd name="T41" fmla="*/ 0 h 125"/>
                    <a:gd name="T42" fmla="*/ 571 w 638"/>
                    <a:gd name="T43" fmla="*/ 1 h 125"/>
                    <a:gd name="T44" fmla="*/ 536 w 638"/>
                    <a:gd name="T45" fmla="*/ 2 h 125"/>
                    <a:gd name="T46" fmla="*/ 496 w 638"/>
                    <a:gd name="T47" fmla="*/ 3 h 125"/>
                    <a:gd name="T48" fmla="*/ 452 w 638"/>
                    <a:gd name="T49" fmla="*/ 6 h 125"/>
                    <a:gd name="T50" fmla="*/ 405 w 638"/>
                    <a:gd name="T51" fmla="*/ 8 h 125"/>
                    <a:gd name="T52" fmla="*/ 354 w 638"/>
                    <a:gd name="T53" fmla="*/ 13 h 125"/>
                    <a:gd name="T54" fmla="*/ 302 w 638"/>
                    <a:gd name="T55" fmla="*/ 17 h 125"/>
                    <a:gd name="T56" fmla="*/ 249 w 638"/>
                    <a:gd name="T57" fmla="*/ 22 h 125"/>
                    <a:gd name="T58" fmla="*/ 196 w 638"/>
                    <a:gd name="T59" fmla="*/ 30 h 125"/>
                    <a:gd name="T60" fmla="*/ 144 w 638"/>
                    <a:gd name="T61" fmla="*/ 37 h 125"/>
                    <a:gd name="T62" fmla="*/ 93 w 638"/>
                    <a:gd name="T63" fmla="*/ 47 h 125"/>
                    <a:gd name="T64" fmla="*/ 45 w 638"/>
                    <a:gd name="T65" fmla="*/ 58 h 125"/>
                    <a:gd name="T66" fmla="*/ 0 w 638"/>
                    <a:gd name="T67" fmla="*/ 71 h 125"/>
                    <a:gd name="T68" fmla="*/ 0 w 638"/>
                    <a:gd name="T69" fmla="*/ 125 h 125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638"/>
                    <a:gd name="T106" fmla="*/ 0 h 125"/>
                    <a:gd name="T107" fmla="*/ 638 w 638"/>
                    <a:gd name="T108" fmla="*/ 125 h 125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638" h="125">
                      <a:moveTo>
                        <a:pt x="0" y="125"/>
                      </a:moveTo>
                      <a:lnTo>
                        <a:pt x="4" y="124"/>
                      </a:lnTo>
                      <a:lnTo>
                        <a:pt x="14" y="119"/>
                      </a:lnTo>
                      <a:lnTo>
                        <a:pt x="31" y="114"/>
                      </a:lnTo>
                      <a:lnTo>
                        <a:pt x="53" y="106"/>
                      </a:lnTo>
                      <a:lnTo>
                        <a:pt x="81" y="98"/>
                      </a:lnTo>
                      <a:lnTo>
                        <a:pt x="113" y="89"/>
                      </a:lnTo>
                      <a:lnTo>
                        <a:pt x="151" y="81"/>
                      </a:lnTo>
                      <a:lnTo>
                        <a:pt x="192" y="73"/>
                      </a:lnTo>
                      <a:lnTo>
                        <a:pt x="237" y="65"/>
                      </a:lnTo>
                      <a:lnTo>
                        <a:pt x="286" y="60"/>
                      </a:lnTo>
                      <a:lnTo>
                        <a:pt x="337" y="56"/>
                      </a:lnTo>
                      <a:lnTo>
                        <a:pt x="390" y="55"/>
                      </a:lnTo>
                      <a:lnTo>
                        <a:pt x="446" y="56"/>
                      </a:lnTo>
                      <a:lnTo>
                        <a:pt x="503" y="61"/>
                      </a:lnTo>
                      <a:lnTo>
                        <a:pt x="561" y="70"/>
                      </a:lnTo>
                      <a:lnTo>
                        <a:pt x="620" y="83"/>
                      </a:lnTo>
                      <a:lnTo>
                        <a:pt x="638" y="0"/>
                      </a:lnTo>
                      <a:lnTo>
                        <a:pt x="634" y="0"/>
                      </a:lnTo>
                      <a:lnTo>
                        <a:pt x="620" y="0"/>
                      </a:lnTo>
                      <a:lnTo>
                        <a:pt x="599" y="0"/>
                      </a:lnTo>
                      <a:lnTo>
                        <a:pt x="571" y="1"/>
                      </a:lnTo>
                      <a:lnTo>
                        <a:pt x="536" y="2"/>
                      </a:lnTo>
                      <a:lnTo>
                        <a:pt x="496" y="3"/>
                      </a:lnTo>
                      <a:lnTo>
                        <a:pt x="452" y="6"/>
                      </a:lnTo>
                      <a:lnTo>
                        <a:pt x="405" y="8"/>
                      </a:lnTo>
                      <a:lnTo>
                        <a:pt x="354" y="13"/>
                      </a:lnTo>
                      <a:lnTo>
                        <a:pt x="302" y="17"/>
                      </a:lnTo>
                      <a:lnTo>
                        <a:pt x="249" y="22"/>
                      </a:lnTo>
                      <a:lnTo>
                        <a:pt x="196" y="30"/>
                      </a:lnTo>
                      <a:lnTo>
                        <a:pt x="144" y="37"/>
                      </a:lnTo>
                      <a:lnTo>
                        <a:pt x="93" y="47"/>
                      </a:lnTo>
                      <a:lnTo>
                        <a:pt x="45" y="58"/>
                      </a:lnTo>
                      <a:lnTo>
                        <a:pt x="0" y="71"/>
                      </a:lnTo>
                      <a:lnTo>
                        <a:pt x="0" y="12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" name="Freeform 112"/>
                <p:cNvSpPr>
                  <a:spLocks/>
                </p:cNvSpPr>
                <p:nvPr/>
              </p:nvSpPr>
              <p:spPr bwMode="auto">
                <a:xfrm>
                  <a:off x="6217" y="14634"/>
                  <a:ext cx="1075" cy="356"/>
                </a:xfrm>
                <a:custGeom>
                  <a:avLst/>
                  <a:gdLst>
                    <a:gd name="T0" fmla="*/ 454 w 1075"/>
                    <a:gd name="T1" fmla="*/ 344 h 356"/>
                    <a:gd name="T2" fmla="*/ 456 w 1075"/>
                    <a:gd name="T3" fmla="*/ 343 h 356"/>
                    <a:gd name="T4" fmla="*/ 463 w 1075"/>
                    <a:gd name="T5" fmla="*/ 341 h 356"/>
                    <a:gd name="T6" fmla="*/ 472 w 1075"/>
                    <a:gd name="T7" fmla="*/ 337 h 356"/>
                    <a:gd name="T8" fmla="*/ 485 w 1075"/>
                    <a:gd name="T9" fmla="*/ 332 h 356"/>
                    <a:gd name="T10" fmla="*/ 501 w 1075"/>
                    <a:gd name="T11" fmla="*/ 325 h 356"/>
                    <a:gd name="T12" fmla="*/ 518 w 1075"/>
                    <a:gd name="T13" fmla="*/ 317 h 356"/>
                    <a:gd name="T14" fmla="*/ 538 w 1075"/>
                    <a:gd name="T15" fmla="*/ 308 h 356"/>
                    <a:gd name="T16" fmla="*/ 558 w 1075"/>
                    <a:gd name="T17" fmla="*/ 298 h 356"/>
                    <a:gd name="T18" fmla="*/ 580 w 1075"/>
                    <a:gd name="T19" fmla="*/ 287 h 356"/>
                    <a:gd name="T20" fmla="*/ 600 w 1075"/>
                    <a:gd name="T21" fmla="*/ 274 h 356"/>
                    <a:gd name="T22" fmla="*/ 621 w 1075"/>
                    <a:gd name="T23" fmla="*/ 262 h 356"/>
                    <a:gd name="T24" fmla="*/ 640 w 1075"/>
                    <a:gd name="T25" fmla="*/ 248 h 356"/>
                    <a:gd name="T26" fmla="*/ 658 w 1075"/>
                    <a:gd name="T27" fmla="*/ 234 h 356"/>
                    <a:gd name="T28" fmla="*/ 674 w 1075"/>
                    <a:gd name="T29" fmla="*/ 219 h 356"/>
                    <a:gd name="T30" fmla="*/ 688 w 1075"/>
                    <a:gd name="T31" fmla="*/ 204 h 356"/>
                    <a:gd name="T32" fmla="*/ 699 w 1075"/>
                    <a:gd name="T33" fmla="*/ 189 h 356"/>
                    <a:gd name="T34" fmla="*/ 0 w 1075"/>
                    <a:gd name="T35" fmla="*/ 18 h 356"/>
                    <a:gd name="T36" fmla="*/ 54 w 1075"/>
                    <a:gd name="T37" fmla="*/ 0 h 356"/>
                    <a:gd name="T38" fmla="*/ 1075 w 1075"/>
                    <a:gd name="T39" fmla="*/ 251 h 356"/>
                    <a:gd name="T40" fmla="*/ 1033 w 1075"/>
                    <a:gd name="T41" fmla="*/ 274 h 356"/>
                    <a:gd name="T42" fmla="*/ 738 w 1075"/>
                    <a:gd name="T43" fmla="*/ 199 h 356"/>
                    <a:gd name="T44" fmla="*/ 737 w 1075"/>
                    <a:gd name="T45" fmla="*/ 200 h 356"/>
                    <a:gd name="T46" fmla="*/ 735 w 1075"/>
                    <a:gd name="T47" fmla="*/ 203 h 356"/>
                    <a:gd name="T48" fmla="*/ 730 w 1075"/>
                    <a:gd name="T49" fmla="*/ 207 h 356"/>
                    <a:gd name="T50" fmla="*/ 724 w 1075"/>
                    <a:gd name="T51" fmla="*/ 214 h 356"/>
                    <a:gd name="T52" fmla="*/ 716 w 1075"/>
                    <a:gd name="T53" fmla="*/ 222 h 356"/>
                    <a:gd name="T54" fmla="*/ 706 w 1075"/>
                    <a:gd name="T55" fmla="*/ 231 h 356"/>
                    <a:gd name="T56" fmla="*/ 694 w 1075"/>
                    <a:gd name="T57" fmla="*/ 242 h 356"/>
                    <a:gd name="T58" fmla="*/ 679 w 1075"/>
                    <a:gd name="T59" fmla="*/ 253 h 356"/>
                    <a:gd name="T60" fmla="*/ 662 w 1075"/>
                    <a:gd name="T61" fmla="*/ 265 h 356"/>
                    <a:gd name="T62" fmla="*/ 643 w 1075"/>
                    <a:gd name="T63" fmla="*/ 278 h 356"/>
                    <a:gd name="T64" fmla="*/ 621 w 1075"/>
                    <a:gd name="T65" fmla="*/ 291 h 356"/>
                    <a:gd name="T66" fmla="*/ 597 w 1075"/>
                    <a:gd name="T67" fmla="*/ 303 h 356"/>
                    <a:gd name="T68" fmla="*/ 570 w 1075"/>
                    <a:gd name="T69" fmla="*/ 317 h 356"/>
                    <a:gd name="T70" fmla="*/ 540 w 1075"/>
                    <a:gd name="T71" fmla="*/ 330 h 356"/>
                    <a:gd name="T72" fmla="*/ 508 w 1075"/>
                    <a:gd name="T73" fmla="*/ 343 h 356"/>
                    <a:gd name="T74" fmla="*/ 472 w 1075"/>
                    <a:gd name="T75" fmla="*/ 356 h 356"/>
                    <a:gd name="T76" fmla="*/ 454 w 1075"/>
                    <a:gd name="T77" fmla="*/ 344 h 35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075"/>
                    <a:gd name="T118" fmla="*/ 0 h 356"/>
                    <a:gd name="T119" fmla="*/ 1075 w 1075"/>
                    <a:gd name="T120" fmla="*/ 356 h 356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075" h="356">
                      <a:moveTo>
                        <a:pt x="454" y="344"/>
                      </a:moveTo>
                      <a:lnTo>
                        <a:pt x="456" y="343"/>
                      </a:lnTo>
                      <a:lnTo>
                        <a:pt x="463" y="341"/>
                      </a:lnTo>
                      <a:lnTo>
                        <a:pt x="472" y="337"/>
                      </a:lnTo>
                      <a:lnTo>
                        <a:pt x="485" y="332"/>
                      </a:lnTo>
                      <a:lnTo>
                        <a:pt x="501" y="325"/>
                      </a:lnTo>
                      <a:lnTo>
                        <a:pt x="518" y="317"/>
                      </a:lnTo>
                      <a:lnTo>
                        <a:pt x="538" y="308"/>
                      </a:lnTo>
                      <a:lnTo>
                        <a:pt x="558" y="298"/>
                      </a:lnTo>
                      <a:lnTo>
                        <a:pt x="580" y="287"/>
                      </a:lnTo>
                      <a:lnTo>
                        <a:pt x="600" y="274"/>
                      </a:lnTo>
                      <a:lnTo>
                        <a:pt x="621" y="262"/>
                      </a:lnTo>
                      <a:lnTo>
                        <a:pt x="640" y="248"/>
                      </a:lnTo>
                      <a:lnTo>
                        <a:pt x="658" y="234"/>
                      </a:lnTo>
                      <a:lnTo>
                        <a:pt x="674" y="219"/>
                      </a:lnTo>
                      <a:lnTo>
                        <a:pt x="688" y="204"/>
                      </a:lnTo>
                      <a:lnTo>
                        <a:pt x="699" y="189"/>
                      </a:lnTo>
                      <a:lnTo>
                        <a:pt x="0" y="18"/>
                      </a:lnTo>
                      <a:lnTo>
                        <a:pt x="54" y="0"/>
                      </a:lnTo>
                      <a:lnTo>
                        <a:pt x="1075" y="251"/>
                      </a:lnTo>
                      <a:lnTo>
                        <a:pt x="1033" y="274"/>
                      </a:lnTo>
                      <a:lnTo>
                        <a:pt x="738" y="199"/>
                      </a:lnTo>
                      <a:lnTo>
                        <a:pt x="737" y="200"/>
                      </a:lnTo>
                      <a:lnTo>
                        <a:pt x="735" y="203"/>
                      </a:lnTo>
                      <a:lnTo>
                        <a:pt x="730" y="207"/>
                      </a:lnTo>
                      <a:lnTo>
                        <a:pt x="724" y="214"/>
                      </a:lnTo>
                      <a:lnTo>
                        <a:pt x="716" y="222"/>
                      </a:lnTo>
                      <a:lnTo>
                        <a:pt x="706" y="231"/>
                      </a:lnTo>
                      <a:lnTo>
                        <a:pt x="694" y="242"/>
                      </a:lnTo>
                      <a:lnTo>
                        <a:pt x="679" y="253"/>
                      </a:lnTo>
                      <a:lnTo>
                        <a:pt x="662" y="265"/>
                      </a:lnTo>
                      <a:lnTo>
                        <a:pt x="643" y="278"/>
                      </a:lnTo>
                      <a:lnTo>
                        <a:pt x="621" y="291"/>
                      </a:lnTo>
                      <a:lnTo>
                        <a:pt x="597" y="303"/>
                      </a:lnTo>
                      <a:lnTo>
                        <a:pt x="570" y="317"/>
                      </a:lnTo>
                      <a:lnTo>
                        <a:pt x="540" y="330"/>
                      </a:lnTo>
                      <a:lnTo>
                        <a:pt x="508" y="343"/>
                      </a:lnTo>
                      <a:lnTo>
                        <a:pt x="472" y="356"/>
                      </a:lnTo>
                      <a:lnTo>
                        <a:pt x="454" y="3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" name="Freeform 113"/>
                <p:cNvSpPr>
                  <a:spLocks/>
                </p:cNvSpPr>
                <p:nvPr/>
              </p:nvSpPr>
              <p:spPr bwMode="auto">
                <a:xfrm>
                  <a:off x="5997" y="14727"/>
                  <a:ext cx="1095" cy="319"/>
                </a:xfrm>
                <a:custGeom>
                  <a:avLst/>
                  <a:gdLst>
                    <a:gd name="T0" fmla="*/ 0 w 1095"/>
                    <a:gd name="T1" fmla="*/ 0 h 319"/>
                    <a:gd name="T2" fmla="*/ 1071 w 1095"/>
                    <a:gd name="T3" fmla="*/ 319 h 319"/>
                    <a:gd name="T4" fmla="*/ 1095 w 1095"/>
                    <a:gd name="T5" fmla="*/ 319 h 319"/>
                    <a:gd name="T6" fmla="*/ 33 w 1095"/>
                    <a:gd name="T7" fmla="*/ 0 h 319"/>
                    <a:gd name="T8" fmla="*/ 0 w 1095"/>
                    <a:gd name="T9" fmla="*/ 0 h 31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95"/>
                    <a:gd name="T16" fmla="*/ 0 h 319"/>
                    <a:gd name="T17" fmla="*/ 1095 w 1095"/>
                    <a:gd name="T18" fmla="*/ 319 h 31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95" h="319">
                      <a:moveTo>
                        <a:pt x="0" y="0"/>
                      </a:moveTo>
                      <a:lnTo>
                        <a:pt x="1071" y="319"/>
                      </a:lnTo>
                      <a:lnTo>
                        <a:pt x="1095" y="319"/>
                      </a:lnTo>
                      <a:lnTo>
                        <a:pt x="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" name="Freeform 114"/>
                <p:cNvSpPr>
                  <a:spLocks/>
                </p:cNvSpPr>
                <p:nvPr/>
              </p:nvSpPr>
              <p:spPr bwMode="auto">
                <a:xfrm>
                  <a:off x="6181" y="14684"/>
                  <a:ext cx="1082" cy="285"/>
                </a:xfrm>
                <a:custGeom>
                  <a:avLst/>
                  <a:gdLst>
                    <a:gd name="T0" fmla="*/ 0 w 1082"/>
                    <a:gd name="T1" fmla="*/ 1 h 285"/>
                    <a:gd name="T2" fmla="*/ 1058 w 1082"/>
                    <a:gd name="T3" fmla="*/ 285 h 285"/>
                    <a:gd name="T4" fmla="*/ 1082 w 1082"/>
                    <a:gd name="T5" fmla="*/ 284 h 285"/>
                    <a:gd name="T6" fmla="*/ 33 w 1082"/>
                    <a:gd name="T7" fmla="*/ 0 h 285"/>
                    <a:gd name="T8" fmla="*/ 0 w 1082"/>
                    <a:gd name="T9" fmla="*/ 1 h 28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2"/>
                    <a:gd name="T16" fmla="*/ 0 h 285"/>
                    <a:gd name="T17" fmla="*/ 1082 w 1082"/>
                    <a:gd name="T18" fmla="*/ 285 h 28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2" h="285">
                      <a:moveTo>
                        <a:pt x="0" y="1"/>
                      </a:moveTo>
                      <a:lnTo>
                        <a:pt x="1058" y="285"/>
                      </a:lnTo>
                      <a:lnTo>
                        <a:pt x="1082" y="284"/>
                      </a:lnTo>
                      <a:lnTo>
                        <a:pt x="33" y="0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9" name="Freeform 115"/>
                <p:cNvSpPr>
                  <a:spLocks/>
                </p:cNvSpPr>
                <p:nvPr/>
              </p:nvSpPr>
              <p:spPr bwMode="auto">
                <a:xfrm>
                  <a:off x="6093" y="14699"/>
                  <a:ext cx="1087" cy="315"/>
                </a:xfrm>
                <a:custGeom>
                  <a:avLst/>
                  <a:gdLst>
                    <a:gd name="T0" fmla="*/ 0 w 1087"/>
                    <a:gd name="T1" fmla="*/ 0 h 315"/>
                    <a:gd name="T2" fmla="*/ 1066 w 1087"/>
                    <a:gd name="T3" fmla="*/ 315 h 315"/>
                    <a:gd name="T4" fmla="*/ 1087 w 1087"/>
                    <a:gd name="T5" fmla="*/ 308 h 315"/>
                    <a:gd name="T6" fmla="*/ 31 w 1087"/>
                    <a:gd name="T7" fmla="*/ 0 h 315"/>
                    <a:gd name="T8" fmla="*/ 0 w 1087"/>
                    <a:gd name="T9" fmla="*/ 0 h 3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7"/>
                    <a:gd name="T16" fmla="*/ 0 h 315"/>
                    <a:gd name="T17" fmla="*/ 1087 w 1087"/>
                    <a:gd name="T18" fmla="*/ 315 h 31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7" h="315">
                      <a:moveTo>
                        <a:pt x="0" y="0"/>
                      </a:moveTo>
                      <a:lnTo>
                        <a:pt x="1066" y="315"/>
                      </a:lnTo>
                      <a:lnTo>
                        <a:pt x="1087" y="308"/>
                      </a:lnTo>
                      <a:lnTo>
                        <a:pt x="3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" name="Group 116"/>
              <p:cNvGrpSpPr>
                <a:grpSpLocks/>
              </p:cNvGrpSpPr>
              <p:nvPr/>
            </p:nvGrpSpPr>
            <p:grpSpPr bwMode="auto">
              <a:xfrm>
                <a:off x="12843" y="10667"/>
                <a:ext cx="986" cy="1369"/>
                <a:chOff x="12762" y="10336"/>
                <a:chExt cx="1027" cy="1700"/>
              </a:xfrm>
            </p:grpSpPr>
            <p:sp>
              <p:nvSpPr>
                <p:cNvPr id="145" name="Rectangle 117"/>
                <p:cNvSpPr>
                  <a:spLocks noChangeArrowheads="1"/>
                </p:cNvSpPr>
                <p:nvPr/>
              </p:nvSpPr>
              <p:spPr bwMode="auto">
                <a:xfrm>
                  <a:off x="12824" y="10394"/>
                  <a:ext cx="965" cy="1642"/>
                </a:xfrm>
                <a:prstGeom prst="rect">
                  <a:avLst/>
                </a:prstGeom>
                <a:solidFill>
                  <a:srgbClr val="969696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" name="Rectangle 118"/>
                <p:cNvSpPr>
                  <a:spLocks noChangeArrowheads="1"/>
                </p:cNvSpPr>
                <p:nvPr/>
              </p:nvSpPr>
              <p:spPr bwMode="auto">
                <a:xfrm>
                  <a:off x="12766" y="10336"/>
                  <a:ext cx="965" cy="164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7" name="Line 119"/>
                <p:cNvSpPr>
                  <a:spLocks noChangeShapeType="1"/>
                </p:cNvSpPr>
                <p:nvPr/>
              </p:nvSpPr>
              <p:spPr bwMode="auto">
                <a:xfrm>
                  <a:off x="12766" y="10682"/>
                  <a:ext cx="965" cy="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8" name="Line 120"/>
                <p:cNvSpPr>
                  <a:spLocks noChangeShapeType="1"/>
                </p:cNvSpPr>
                <p:nvPr/>
              </p:nvSpPr>
              <p:spPr bwMode="auto">
                <a:xfrm>
                  <a:off x="12780" y="11042"/>
                  <a:ext cx="980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9" name="Line 121"/>
                <p:cNvSpPr>
                  <a:spLocks noChangeShapeType="1"/>
                </p:cNvSpPr>
                <p:nvPr/>
              </p:nvSpPr>
              <p:spPr bwMode="auto">
                <a:xfrm>
                  <a:off x="12764" y="11374"/>
                  <a:ext cx="980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0" name="Line 122"/>
                <p:cNvSpPr>
                  <a:spLocks noChangeShapeType="1"/>
                </p:cNvSpPr>
                <p:nvPr/>
              </p:nvSpPr>
              <p:spPr bwMode="auto">
                <a:xfrm>
                  <a:off x="12762" y="11675"/>
                  <a:ext cx="967" cy="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44" name="Text Box 123"/>
              <p:cNvSpPr txBox="1">
                <a:spLocks noChangeArrowheads="1"/>
              </p:cNvSpPr>
              <p:nvPr/>
            </p:nvSpPr>
            <p:spPr bwMode="auto">
              <a:xfrm>
                <a:off x="12809" y="10193"/>
                <a:ext cx="958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1" hangingPunct="1"/>
                <a:r>
                  <a:rPr lang="en-US" sz="1000">
                    <a:solidFill>
                      <a:schemeClr val="tx2"/>
                    </a:solidFill>
                    <a:latin typeface="Arial" pitchFamily="34" charset="0"/>
                  </a:rPr>
                  <a:t>Host B</a:t>
                </a:r>
                <a:endParaRPr lang="en-US" sz="200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23" name="Line 124"/>
            <p:cNvSpPr>
              <a:spLocks noChangeShapeType="1"/>
            </p:cNvSpPr>
            <p:nvPr/>
          </p:nvSpPr>
          <p:spPr bwMode="auto">
            <a:xfrm flipH="1">
              <a:off x="2474" y="3796"/>
              <a:ext cx="3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25"/>
            <p:cNvSpPr>
              <a:spLocks noChangeShapeType="1"/>
            </p:cNvSpPr>
            <p:nvPr/>
          </p:nvSpPr>
          <p:spPr bwMode="auto">
            <a:xfrm flipH="1">
              <a:off x="3494" y="3796"/>
              <a:ext cx="3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26"/>
            <p:cNvSpPr>
              <a:spLocks noChangeShapeType="1"/>
            </p:cNvSpPr>
            <p:nvPr/>
          </p:nvSpPr>
          <p:spPr bwMode="auto">
            <a:xfrm flipH="1">
              <a:off x="3572" y="3544"/>
              <a:ext cx="582" cy="5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7"/>
            <p:cNvSpPr>
              <a:spLocks noChangeShapeType="1"/>
            </p:cNvSpPr>
            <p:nvPr/>
          </p:nvSpPr>
          <p:spPr bwMode="auto">
            <a:xfrm flipH="1">
              <a:off x="3566" y="4090"/>
              <a:ext cx="3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28"/>
            <p:cNvSpPr>
              <a:spLocks noChangeShapeType="1"/>
            </p:cNvSpPr>
            <p:nvPr/>
          </p:nvSpPr>
          <p:spPr bwMode="auto">
            <a:xfrm flipH="1">
              <a:off x="4135" y="3550"/>
              <a:ext cx="27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2" name="Group 129"/>
            <p:cNvGrpSpPr>
              <a:grpSpLocks/>
            </p:cNvGrpSpPr>
            <p:nvPr/>
          </p:nvGrpSpPr>
          <p:grpSpPr bwMode="auto">
            <a:xfrm>
              <a:off x="4190" y="3149"/>
              <a:ext cx="617" cy="568"/>
              <a:chOff x="5850" y="13487"/>
              <a:chExt cx="2023" cy="1840"/>
            </a:xfrm>
          </p:grpSpPr>
          <p:sp>
            <p:nvSpPr>
              <p:cNvPr id="103" name="Freeform 130"/>
              <p:cNvSpPr>
                <a:spLocks/>
              </p:cNvSpPr>
              <p:nvPr/>
            </p:nvSpPr>
            <p:spPr bwMode="auto">
              <a:xfrm>
                <a:off x="5850" y="13632"/>
                <a:ext cx="2023" cy="1695"/>
              </a:xfrm>
              <a:custGeom>
                <a:avLst/>
                <a:gdLst>
                  <a:gd name="T0" fmla="*/ 570 w 2023"/>
                  <a:gd name="T1" fmla="*/ 121 h 1695"/>
                  <a:gd name="T2" fmla="*/ 575 w 2023"/>
                  <a:gd name="T3" fmla="*/ 120 h 1695"/>
                  <a:gd name="T4" fmla="*/ 586 w 2023"/>
                  <a:gd name="T5" fmla="*/ 116 h 1695"/>
                  <a:gd name="T6" fmla="*/ 607 w 2023"/>
                  <a:gd name="T7" fmla="*/ 108 h 1695"/>
                  <a:gd name="T8" fmla="*/ 636 w 2023"/>
                  <a:gd name="T9" fmla="*/ 101 h 1695"/>
                  <a:gd name="T10" fmla="*/ 672 w 2023"/>
                  <a:gd name="T11" fmla="*/ 90 h 1695"/>
                  <a:gd name="T12" fmla="*/ 718 w 2023"/>
                  <a:gd name="T13" fmla="*/ 79 h 1695"/>
                  <a:gd name="T14" fmla="*/ 771 w 2023"/>
                  <a:gd name="T15" fmla="*/ 67 h 1695"/>
                  <a:gd name="T16" fmla="*/ 834 w 2023"/>
                  <a:gd name="T17" fmla="*/ 55 h 1695"/>
                  <a:gd name="T18" fmla="*/ 904 w 2023"/>
                  <a:gd name="T19" fmla="*/ 43 h 1695"/>
                  <a:gd name="T20" fmla="*/ 982 w 2023"/>
                  <a:gd name="T21" fmla="*/ 33 h 1695"/>
                  <a:gd name="T22" fmla="*/ 1071 w 2023"/>
                  <a:gd name="T23" fmla="*/ 22 h 1695"/>
                  <a:gd name="T24" fmla="*/ 1166 w 2023"/>
                  <a:gd name="T25" fmla="*/ 13 h 1695"/>
                  <a:gd name="T26" fmla="*/ 1271 w 2023"/>
                  <a:gd name="T27" fmla="*/ 7 h 1695"/>
                  <a:gd name="T28" fmla="*/ 1384 w 2023"/>
                  <a:gd name="T29" fmla="*/ 1 h 1695"/>
                  <a:gd name="T30" fmla="*/ 1506 w 2023"/>
                  <a:gd name="T31" fmla="*/ 0 h 1695"/>
                  <a:gd name="T32" fmla="*/ 1636 w 2023"/>
                  <a:gd name="T33" fmla="*/ 1 h 1695"/>
                  <a:gd name="T34" fmla="*/ 1692 w 2023"/>
                  <a:gd name="T35" fmla="*/ 233 h 1695"/>
                  <a:gd name="T36" fmla="*/ 1713 w 2023"/>
                  <a:gd name="T37" fmla="*/ 243 h 1695"/>
                  <a:gd name="T38" fmla="*/ 1758 w 2023"/>
                  <a:gd name="T39" fmla="*/ 274 h 1695"/>
                  <a:gd name="T40" fmla="*/ 1806 w 2023"/>
                  <a:gd name="T41" fmla="*/ 329 h 1695"/>
                  <a:gd name="T42" fmla="*/ 1836 w 2023"/>
                  <a:gd name="T43" fmla="*/ 409 h 1695"/>
                  <a:gd name="T44" fmla="*/ 1955 w 2023"/>
                  <a:gd name="T45" fmla="*/ 948 h 1695"/>
                  <a:gd name="T46" fmla="*/ 2003 w 2023"/>
                  <a:gd name="T47" fmla="*/ 1171 h 1695"/>
                  <a:gd name="T48" fmla="*/ 2011 w 2023"/>
                  <a:gd name="T49" fmla="*/ 1188 h 1695"/>
                  <a:gd name="T50" fmla="*/ 2022 w 2023"/>
                  <a:gd name="T51" fmla="*/ 1231 h 1695"/>
                  <a:gd name="T52" fmla="*/ 2021 w 2023"/>
                  <a:gd name="T53" fmla="*/ 1297 h 1695"/>
                  <a:gd name="T54" fmla="*/ 1992 w 2023"/>
                  <a:gd name="T55" fmla="*/ 1380 h 1695"/>
                  <a:gd name="T56" fmla="*/ 0 w 2023"/>
                  <a:gd name="T57" fmla="*/ 1328 h 1695"/>
                  <a:gd name="T58" fmla="*/ 199 w 2023"/>
                  <a:gd name="T59" fmla="*/ 1223 h 1695"/>
                  <a:gd name="T60" fmla="*/ 200 w 2023"/>
                  <a:gd name="T61" fmla="*/ 232 h 1695"/>
                  <a:gd name="T62" fmla="*/ 210 w 2023"/>
                  <a:gd name="T63" fmla="*/ 226 h 1695"/>
                  <a:gd name="T64" fmla="*/ 230 w 2023"/>
                  <a:gd name="T65" fmla="*/ 214 h 1695"/>
                  <a:gd name="T66" fmla="*/ 259 w 2023"/>
                  <a:gd name="T67" fmla="*/ 201 h 1695"/>
                  <a:gd name="T68" fmla="*/ 297 w 2023"/>
                  <a:gd name="T69" fmla="*/ 189 h 1695"/>
                  <a:gd name="T70" fmla="*/ 344 w 2023"/>
                  <a:gd name="T71" fmla="*/ 183 h 1695"/>
                  <a:gd name="T72" fmla="*/ 399 w 2023"/>
                  <a:gd name="T73" fmla="*/ 181 h 1695"/>
                  <a:gd name="T74" fmla="*/ 464 w 2023"/>
                  <a:gd name="T75" fmla="*/ 191 h 1695"/>
                  <a:gd name="T76" fmla="*/ 548 w 2023"/>
                  <a:gd name="T77" fmla="*/ 225 h 1695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2023"/>
                  <a:gd name="T118" fmla="*/ 0 h 1695"/>
                  <a:gd name="T119" fmla="*/ 2023 w 2023"/>
                  <a:gd name="T120" fmla="*/ 1695 h 1695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2023" h="1695">
                    <a:moveTo>
                      <a:pt x="548" y="225"/>
                    </a:moveTo>
                    <a:lnTo>
                      <a:pt x="570" y="121"/>
                    </a:lnTo>
                    <a:lnTo>
                      <a:pt x="571" y="121"/>
                    </a:lnTo>
                    <a:lnTo>
                      <a:pt x="575" y="120"/>
                    </a:lnTo>
                    <a:lnTo>
                      <a:pt x="580" y="118"/>
                    </a:lnTo>
                    <a:lnTo>
                      <a:pt x="586" y="116"/>
                    </a:lnTo>
                    <a:lnTo>
                      <a:pt x="596" y="112"/>
                    </a:lnTo>
                    <a:lnTo>
                      <a:pt x="607" y="108"/>
                    </a:lnTo>
                    <a:lnTo>
                      <a:pt x="620" y="105"/>
                    </a:lnTo>
                    <a:lnTo>
                      <a:pt x="636" y="101"/>
                    </a:lnTo>
                    <a:lnTo>
                      <a:pt x="653" y="95"/>
                    </a:lnTo>
                    <a:lnTo>
                      <a:pt x="672" y="90"/>
                    </a:lnTo>
                    <a:lnTo>
                      <a:pt x="694" y="84"/>
                    </a:lnTo>
                    <a:lnTo>
                      <a:pt x="718" y="79"/>
                    </a:lnTo>
                    <a:lnTo>
                      <a:pt x="743" y="74"/>
                    </a:lnTo>
                    <a:lnTo>
                      <a:pt x="771" y="67"/>
                    </a:lnTo>
                    <a:lnTo>
                      <a:pt x="802" y="61"/>
                    </a:lnTo>
                    <a:lnTo>
                      <a:pt x="834" y="55"/>
                    </a:lnTo>
                    <a:lnTo>
                      <a:pt x="867" y="49"/>
                    </a:lnTo>
                    <a:lnTo>
                      <a:pt x="904" y="43"/>
                    </a:lnTo>
                    <a:lnTo>
                      <a:pt x="943" y="38"/>
                    </a:lnTo>
                    <a:lnTo>
                      <a:pt x="982" y="33"/>
                    </a:lnTo>
                    <a:lnTo>
                      <a:pt x="1025" y="27"/>
                    </a:lnTo>
                    <a:lnTo>
                      <a:pt x="1071" y="22"/>
                    </a:lnTo>
                    <a:lnTo>
                      <a:pt x="1117" y="17"/>
                    </a:lnTo>
                    <a:lnTo>
                      <a:pt x="1166" y="13"/>
                    </a:lnTo>
                    <a:lnTo>
                      <a:pt x="1218" y="10"/>
                    </a:lnTo>
                    <a:lnTo>
                      <a:pt x="1271" y="7"/>
                    </a:lnTo>
                    <a:lnTo>
                      <a:pt x="1327" y="3"/>
                    </a:lnTo>
                    <a:lnTo>
                      <a:pt x="1384" y="1"/>
                    </a:lnTo>
                    <a:lnTo>
                      <a:pt x="1444" y="0"/>
                    </a:lnTo>
                    <a:lnTo>
                      <a:pt x="1506" y="0"/>
                    </a:lnTo>
                    <a:lnTo>
                      <a:pt x="1570" y="0"/>
                    </a:lnTo>
                    <a:lnTo>
                      <a:pt x="1636" y="1"/>
                    </a:lnTo>
                    <a:lnTo>
                      <a:pt x="1709" y="41"/>
                    </a:lnTo>
                    <a:lnTo>
                      <a:pt x="1692" y="233"/>
                    </a:lnTo>
                    <a:lnTo>
                      <a:pt x="1698" y="235"/>
                    </a:lnTo>
                    <a:lnTo>
                      <a:pt x="1713" y="243"/>
                    </a:lnTo>
                    <a:lnTo>
                      <a:pt x="1733" y="256"/>
                    </a:lnTo>
                    <a:lnTo>
                      <a:pt x="1758" y="274"/>
                    </a:lnTo>
                    <a:lnTo>
                      <a:pt x="1784" y="299"/>
                    </a:lnTo>
                    <a:lnTo>
                      <a:pt x="1806" y="329"/>
                    </a:lnTo>
                    <a:lnTo>
                      <a:pt x="1825" y="366"/>
                    </a:lnTo>
                    <a:lnTo>
                      <a:pt x="1836" y="409"/>
                    </a:lnTo>
                    <a:lnTo>
                      <a:pt x="1999" y="557"/>
                    </a:lnTo>
                    <a:lnTo>
                      <a:pt x="1955" y="948"/>
                    </a:lnTo>
                    <a:lnTo>
                      <a:pt x="1692" y="1080"/>
                    </a:lnTo>
                    <a:lnTo>
                      <a:pt x="2003" y="1171"/>
                    </a:lnTo>
                    <a:lnTo>
                      <a:pt x="2006" y="1176"/>
                    </a:lnTo>
                    <a:lnTo>
                      <a:pt x="2011" y="1188"/>
                    </a:lnTo>
                    <a:lnTo>
                      <a:pt x="2016" y="1206"/>
                    </a:lnTo>
                    <a:lnTo>
                      <a:pt x="2022" y="1231"/>
                    </a:lnTo>
                    <a:lnTo>
                      <a:pt x="2023" y="1261"/>
                    </a:lnTo>
                    <a:lnTo>
                      <a:pt x="2021" y="1297"/>
                    </a:lnTo>
                    <a:lnTo>
                      <a:pt x="2010" y="1337"/>
                    </a:lnTo>
                    <a:lnTo>
                      <a:pt x="1992" y="1380"/>
                    </a:lnTo>
                    <a:lnTo>
                      <a:pt x="1171" y="1695"/>
                    </a:lnTo>
                    <a:lnTo>
                      <a:pt x="0" y="1328"/>
                    </a:lnTo>
                    <a:lnTo>
                      <a:pt x="20" y="1285"/>
                    </a:lnTo>
                    <a:lnTo>
                      <a:pt x="199" y="1223"/>
                    </a:lnTo>
                    <a:lnTo>
                      <a:pt x="199" y="233"/>
                    </a:lnTo>
                    <a:lnTo>
                      <a:pt x="200" y="232"/>
                    </a:lnTo>
                    <a:lnTo>
                      <a:pt x="204" y="229"/>
                    </a:lnTo>
                    <a:lnTo>
                      <a:pt x="210" y="226"/>
                    </a:lnTo>
                    <a:lnTo>
                      <a:pt x="218" y="220"/>
                    </a:lnTo>
                    <a:lnTo>
                      <a:pt x="230" y="214"/>
                    </a:lnTo>
                    <a:lnTo>
                      <a:pt x="243" y="207"/>
                    </a:lnTo>
                    <a:lnTo>
                      <a:pt x="259" y="201"/>
                    </a:lnTo>
                    <a:lnTo>
                      <a:pt x="277" y="194"/>
                    </a:lnTo>
                    <a:lnTo>
                      <a:pt x="297" y="189"/>
                    </a:lnTo>
                    <a:lnTo>
                      <a:pt x="320" y="185"/>
                    </a:lnTo>
                    <a:lnTo>
                      <a:pt x="344" y="183"/>
                    </a:lnTo>
                    <a:lnTo>
                      <a:pt x="370" y="180"/>
                    </a:lnTo>
                    <a:lnTo>
                      <a:pt x="399" y="181"/>
                    </a:lnTo>
                    <a:lnTo>
                      <a:pt x="430" y="185"/>
                    </a:lnTo>
                    <a:lnTo>
                      <a:pt x="464" y="191"/>
                    </a:lnTo>
                    <a:lnTo>
                      <a:pt x="498" y="201"/>
                    </a:lnTo>
                    <a:lnTo>
                      <a:pt x="548" y="225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Freeform 131"/>
              <p:cNvSpPr>
                <a:spLocks/>
              </p:cNvSpPr>
              <p:nvPr/>
            </p:nvSpPr>
            <p:spPr bwMode="auto">
              <a:xfrm>
                <a:off x="6551" y="13597"/>
                <a:ext cx="650" cy="735"/>
              </a:xfrm>
              <a:custGeom>
                <a:avLst/>
                <a:gdLst>
                  <a:gd name="T0" fmla="*/ 645 w 650"/>
                  <a:gd name="T1" fmla="*/ 27 h 735"/>
                  <a:gd name="T2" fmla="*/ 642 w 650"/>
                  <a:gd name="T3" fmla="*/ 26 h 735"/>
                  <a:gd name="T4" fmla="*/ 631 w 650"/>
                  <a:gd name="T5" fmla="*/ 23 h 735"/>
                  <a:gd name="T6" fmla="*/ 615 w 650"/>
                  <a:gd name="T7" fmla="*/ 19 h 735"/>
                  <a:gd name="T8" fmla="*/ 592 w 650"/>
                  <a:gd name="T9" fmla="*/ 15 h 735"/>
                  <a:gd name="T10" fmla="*/ 565 w 650"/>
                  <a:gd name="T11" fmla="*/ 10 h 735"/>
                  <a:gd name="T12" fmla="*/ 533 w 650"/>
                  <a:gd name="T13" fmla="*/ 6 h 735"/>
                  <a:gd name="T14" fmla="*/ 496 w 650"/>
                  <a:gd name="T15" fmla="*/ 3 h 735"/>
                  <a:gd name="T16" fmla="*/ 456 w 650"/>
                  <a:gd name="T17" fmla="*/ 1 h 735"/>
                  <a:gd name="T18" fmla="*/ 411 w 650"/>
                  <a:gd name="T19" fmla="*/ 0 h 735"/>
                  <a:gd name="T20" fmla="*/ 364 w 650"/>
                  <a:gd name="T21" fmla="*/ 2 h 735"/>
                  <a:gd name="T22" fmla="*/ 315 w 650"/>
                  <a:gd name="T23" fmla="*/ 6 h 735"/>
                  <a:gd name="T24" fmla="*/ 262 w 650"/>
                  <a:gd name="T25" fmla="*/ 15 h 735"/>
                  <a:gd name="T26" fmla="*/ 209 w 650"/>
                  <a:gd name="T27" fmla="*/ 26 h 735"/>
                  <a:gd name="T28" fmla="*/ 154 w 650"/>
                  <a:gd name="T29" fmla="*/ 42 h 735"/>
                  <a:gd name="T30" fmla="*/ 98 w 650"/>
                  <a:gd name="T31" fmla="*/ 61 h 735"/>
                  <a:gd name="T32" fmla="*/ 42 w 650"/>
                  <a:gd name="T33" fmla="*/ 87 h 735"/>
                  <a:gd name="T34" fmla="*/ 38 w 650"/>
                  <a:gd name="T35" fmla="*/ 101 h 735"/>
                  <a:gd name="T36" fmla="*/ 28 w 650"/>
                  <a:gd name="T37" fmla="*/ 141 h 735"/>
                  <a:gd name="T38" fmla="*/ 17 w 650"/>
                  <a:gd name="T39" fmla="*/ 203 h 735"/>
                  <a:gd name="T40" fmla="*/ 6 w 650"/>
                  <a:gd name="T41" fmla="*/ 283 h 735"/>
                  <a:gd name="T42" fmla="*/ 0 w 650"/>
                  <a:gd name="T43" fmla="*/ 378 h 735"/>
                  <a:gd name="T44" fmla="*/ 5 w 650"/>
                  <a:gd name="T45" fmla="*/ 484 h 735"/>
                  <a:gd name="T46" fmla="*/ 21 w 650"/>
                  <a:gd name="T47" fmla="*/ 599 h 735"/>
                  <a:gd name="T48" fmla="*/ 54 w 650"/>
                  <a:gd name="T49" fmla="*/ 716 h 735"/>
                  <a:gd name="T50" fmla="*/ 58 w 650"/>
                  <a:gd name="T51" fmla="*/ 716 h 735"/>
                  <a:gd name="T52" fmla="*/ 66 w 650"/>
                  <a:gd name="T53" fmla="*/ 715 h 735"/>
                  <a:gd name="T54" fmla="*/ 80 w 650"/>
                  <a:gd name="T55" fmla="*/ 713 h 735"/>
                  <a:gd name="T56" fmla="*/ 99 w 650"/>
                  <a:gd name="T57" fmla="*/ 712 h 735"/>
                  <a:gd name="T58" fmla="*/ 124 w 650"/>
                  <a:gd name="T59" fmla="*/ 710 h 735"/>
                  <a:gd name="T60" fmla="*/ 153 w 650"/>
                  <a:gd name="T61" fmla="*/ 708 h 735"/>
                  <a:gd name="T62" fmla="*/ 188 w 650"/>
                  <a:gd name="T63" fmla="*/ 707 h 735"/>
                  <a:gd name="T64" fmla="*/ 225 w 650"/>
                  <a:gd name="T65" fmla="*/ 706 h 735"/>
                  <a:gd name="T66" fmla="*/ 267 w 650"/>
                  <a:gd name="T67" fmla="*/ 705 h 735"/>
                  <a:gd name="T68" fmla="*/ 313 w 650"/>
                  <a:gd name="T69" fmla="*/ 706 h 735"/>
                  <a:gd name="T70" fmla="*/ 362 w 650"/>
                  <a:gd name="T71" fmla="*/ 707 h 735"/>
                  <a:gd name="T72" fmla="*/ 415 w 650"/>
                  <a:gd name="T73" fmla="*/ 709 h 735"/>
                  <a:gd name="T74" fmla="*/ 470 w 650"/>
                  <a:gd name="T75" fmla="*/ 713 h 735"/>
                  <a:gd name="T76" fmla="*/ 528 w 650"/>
                  <a:gd name="T77" fmla="*/ 719 h 735"/>
                  <a:gd name="T78" fmla="*/ 588 w 650"/>
                  <a:gd name="T79" fmla="*/ 726 h 735"/>
                  <a:gd name="T80" fmla="*/ 650 w 650"/>
                  <a:gd name="T81" fmla="*/ 735 h 735"/>
                  <a:gd name="T82" fmla="*/ 647 w 650"/>
                  <a:gd name="T83" fmla="*/ 713 h 735"/>
                  <a:gd name="T84" fmla="*/ 641 w 650"/>
                  <a:gd name="T85" fmla="*/ 655 h 735"/>
                  <a:gd name="T86" fmla="*/ 631 w 650"/>
                  <a:gd name="T87" fmla="*/ 568 h 735"/>
                  <a:gd name="T88" fmla="*/ 623 w 650"/>
                  <a:gd name="T89" fmla="*/ 462 h 735"/>
                  <a:gd name="T90" fmla="*/ 618 w 650"/>
                  <a:gd name="T91" fmla="*/ 345 h 735"/>
                  <a:gd name="T92" fmla="*/ 618 w 650"/>
                  <a:gd name="T93" fmla="*/ 229 h 735"/>
                  <a:gd name="T94" fmla="*/ 627 w 650"/>
                  <a:gd name="T95" fmla="*/ 119 h 735"/>
                  <a:gd name="T96" fmla="*/ 645 w 650"/>
                  <a:gd name="T97" fmla="*/ 27 h 735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650"/>
                  <a:gd name="T148" fmla="*/ 0 h 735"/>
                  <a:gd name="T149" fmla="*/ 650 w 650"/>
                  <a:gd name="T150" fmla="*/ 735 h 735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650" h="735">
                    <a:moveTo>
                      <a:pt x="645" y="27"/>
                    </a:moveTo>
                    <a:lnTo>
                      <a:pt x="642" y="26"/>
                    </a:lnTo>
                    <a:lnTo>
                      <a:pt x="631" y="23"/>
                    </a:lnTo>
                    <a:lnTo>
                      <a:pt x="615" y="19"/>
                    </a:lnTo>
                    <a:lnTo>
                      <a:pt x="592" y="15"/>
                    </a:lnTo>
                    <a:lnTo>
                      <a:pt x="565" y="10"/>
                    </a:lnTo>
                    <a:lnTo>
                      <a:pt x="533" y="6"/>
                    </a:lnTo>
                    <a:lnTo>
                      <a:pt x="496" y="3"/>
                    </a:lnTo>
                    <a:lnTo>
                      <a:pt x="456" y="1"/>
                    </a:lnTo>
                    <a:lnTo>
                      <a:pt x="411" y="0"/>
                    </a:lnTo>
                    <a:lnTo>
                      <a:pt x="364" y="2"/>
                    </a:lnTo>
                    <a:lnTo>
                      <a:pt x="315" y="6"/>
                    </a:lnTo>
                    <a:lnTo>
                      <a:pt x="262" y="15"/>
                    </a:lnTo>
                    <a:lnTo>
                      <a:pt x="209" y="26"/>
                    </a:lnTo>
                    <a:lnTo>
                      <a:pt x="154" y="42"/>
                    </a:lnTo>
                    <a:lnTo>
                      <a:pt x="98" y="61"/>
                    </a:lnTo>
                    <a:lnTo>
                      <a:pt x="42" y="87"/>
                    </a:lnTo>
                    <a:lnTo>
                      <a:pt x="38" y="101"/>
                    </a:lnTo>
                    <a:lnTo>
                      <a:pt x="28" y="141"/>
                    </a:lnTo>
                    <a:lnTo>
                      <a:pt x="17" y="203"/>
                    </a:lnTo>
                    <a:lnTo>
                      <a:pt x="6" y="283"/>
                    </a:lnTo>
                    <a:lnTo>
                      <a:pt x="0" y="378"/>
                    </a:lnTo>
                    <a:lnTo>
                      <a:pt x="5" y="484"/>
                    </a:lnTo>
                    <a:lnTo>
                      <a:pt x="21" y="599"/>
                    </a:lnTo>
                    <a:lnTo>
                      <a:pt x="54" y="716"/>
                    </a:lnTo>
                    <a:lnTo>
                      <a:pt x="58" y="716"/>
                    </a:lnTo>
                    <a:lnTo>
                      <a:pt x="66" y="715"/>
                    </a:lnTo>
                    <a:lnTo>
                      <a:pt x="80" y="713"/>
                    </a:lnTo>
                    <a:lnTo>
                      <a:pt x="99" y="712"/>
                    </a:lnTo>
                    <a:lnTo>
                      <a:pt x="124" y="710"/>
                    </a:lnTo>
                    <a:lnTo>
                      <a:pt x="153" y="708"/>
                    </a:lnTo>
                    <a:lnTo>
                      <a:pt x="188" y="707"/>
                    </a:lnTo>
                    <a:lnTo>
                      <a:pt x="225" y="706"/>
                    </a:lnTo>
                    <a:lnTo>
                      <a:pt x="267" y="705"/>
                    </a:lnTo>
                    <a:lnTo>
                      <a:pt x="313" y="706"/>
                    </a:lnTo>
                    <a:lnTo>
                      <a:pt x="362" y="707"/>
                    </a:lnTo>
                    <a:lnTo>
                      <a:pt x="415" y="709"/>
                    </a:lnTo>
                    <a:lnTo>
                      <a:pt x="470" y="713"/>
                    </a:lnTo>
                    <a:lnTo>
                      <a:pt x="528" y="719"/>
                    </a:lnTo>
                    <a:lnTo>
                      <a:pt x="588" y="726"/>
                    </a:lnTo>
                    <a:lnTo>
                      <a:pt x="650" y="735"/>
                    </a:lnTo>
                    <a:lnTo>
                      <a:pt x="647" y="713"/>
                    </a:lnTo>
                    <a:lnTo>
                      <a:pt x="641" y="655"/>
                    </a:lnTo>
                    <a:lnTo>
                      <a:pt x="631" y="568"/>
                    </a:lnTo>
                    <a:lnTo>
                      <a:pt x="623" y="462"/>
                    </a:lnTo>
                    <a:lnTo>
                      <a:pt x="618" y="345"/>
                    </a:lnTo>
                    <a:lnTo>
                      <a:pt x="618" y="229"/>
                    </a:lnTo>
                    <a:lnTo>
                      <a:pt x="627" y="119"/>
                    </a:lnTo>
                    <a:lnTo>
                      <a:pt x="645" y="27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Freeform 132"/>
              <p:cNvSpPr>
                <a:spLocks/>
              </p:cNvSpPr>
              <p:nvPr/>
            </p:nvSpPr>
            <p:spPr bwMode="auto">
              <a:xfrm>
                <a:off x="6623" y="13797"/>
                <a:ext cx="1071" cy="731"/>
              </a:xfrm>
              <a:custGeom>
                <a:avLst/>
                <a:gdLst>
                  <a:gd name="T0" fmla="*/ 6 w 1071"/>
                  <a:gd name="T1" fmla="*/ 552 h 731"/>
                  <a:gd name="T2" fmla="*/ 0 w 1071"/>
                  <a:gd name="T3" fmla="*/ 642 h 731"/>
                  <a:gd name="T4" fmla="*/ 698 w 1071"/>
                  <a:gd name="T5" fmla="*/ 731 h 731"/>
                  <a:gd name="T6" fmla="*/ 703 w 1071"/>
                  <a:gd name="T7" fmla="*/ 729 h 731"/>
                  <a:gd name="T8" fmla="*/ 717 w 1071"/>
                  <a:gd name="T9" fmla="*/ 722 h 731"/>
                  <a:gd name="T10" fmla="*/ 740 w 1071"/>
                  <a:gd name="T11" fmla="*/ 710 h 731"/>
                  <a:gd name="T12" fmla="*/ 768 w 1071"/>
                  <a:gd name="T13" fmla="*/ 694 h 731"/>
                  <a:gd name="T14" fmla="*/ 801 w 1071"/>
                  <a:gd name="T15" fmla="*/ 672 h 731"/>
                  <a:gd name="T16" fmla="*/ 838 w 1071"/>
                  <a:gd name="T17" fmla="*/ 645 h 731"/>
                  <a:gd name="T18" fmla="*/ 876 w 1071"/>
                  <a:gd name="T19" fmla="*/ 614 h 731"/>
                  <a:gd name="T20" fmla="*/ 915 w 1071"/>
                  <a:gd name="T21" fmla="*/ 577 h 731"/>
                  <a:gd name="T22" fmla="*/ 953 w 1071"/>
                  <a:gd name="T23" fmla="*/ 536 h 731"/>
                  <a:gd name="T24" fmla="*/ 988 w 1071"/>
                  <a:gd name="T25" fmla="*/ 491 h 731"/>
                  <a:gd name="T26" fmla="*/ 1018 w 1071"/>
                  <a:gd name="T27" fmla="*/ 439 h 731"/>
                  <a:gd name="T28" fmla="*/ 1043 w 1071"/>
                  <a:gd name="T29" fmla="*/ 383 h 731"/>
                  <a:gd name="T30" fmla="*/ 1061 w 1071"/>
                  <a:gd name="T31" fmla="*/ 322 h 731"/>
                  <a:gd name="T32" fmla="*/ 1071 w 1071"/>
                  <a:gd name="T33" fmla="*/ 255 h 731"/>
                  <a:gd name="T34" fmla="*/ 1070 w 1071"/>
                  <a:gd name="T35" fmla="*/ 185 h 731"/>
                  <a:gd name="T36" fmla="*/ 1057 w 1071"/>
                  <a:gd name="T37" fmla="*/ 108 h 731"/>
                  <a:gd name="T38" fmla="*/ 1055 w 1071"/>
                  <a:gd name="T39" fmla="*/ 104 h 731"/>
                  <a:gd name="T40" fmla="*/ 1049 w 1071"/>
                  <a:gd name="T41" fmla="*/ 92 h 731"/>
                  <a:gd name="T42" fmla="*/ 1037 w 1071"/>
                  <a:gd name="T43" fmla="*/ 76 h 731"/>
                  <a:gd name="T44" fmla="*/ 1022 w 1071"/>
                  <a:gd name="T45" fmla="*/ 57 h 731"/>
                  <a:gd name="T46" fmla="*/ 1002 w 1071"/>
                  <a:gd name="T47" fmla="*/ 37 h 731"/>
                  <a:gd name="T48" fmla="*/ 979 w 1071"/>
                  <a:gd name="T49" fmla="*/ 20 h 731"/>
                  <a:gd name="T50" fmla="*/ 951 w 1071"/>
                  <a:gd name="T51" fmla="*/ 7 h 731"/>
                  <a:gd name="T52" fmla="*/ 919 w 1071"/>
                  <a:gd name="T53" fmla="*/ 0 h 731"/>
                  <a:gd name="T54" fmla="*/ 924 w 1071"/>
                  <a:gd name="T55" fmla="*/ 12 h 731"/>
                  <a:gd name="T56" fmla="*/ 934 w 1071"/>
                  <a:gd name="T57" fmla="*/ 44 h 731"/>
                  <a:gd name="T58" fmla="*/ 947 w 1071"/>
                  <a:gd name="T59" fmla="*/ 94 h 731"/>
                  <a:gd name="T60" fmla="*/ 958 w 1071"/>
                  <a:gd name="T61" fmla="*/ 159 h 731"/>
                  <a:gd name="T62" fmla="*/ 961 w 1071"/>
                  <a:gd name="T63" fmla="*/ 238 h 731"/>
                  <a:gd name="T64" fmla="*/ 953 w 1071"/>
                  <a:gd name="T65" fmla="*/ 324 h 731"/>
                  <a:gd name="T66" fmla="*/ 928 w 1071"/>
                  <a:gd name="T67" fmla="*/ 418 h 731"/>
                  <a:gd name="T68" fmla="*/ 884 w 1071"/>
                  <a:gd name="T69" fmla="*/ 516 h 731"/>
                  <a:gd name="T70" fmla="*/ 883 w 1071"/>
                  <a:gd name="T71" fmla="*/ 518 h 731"/>
                  <a:gd name="T72" fmla="*/ 879 w 1071"/>
                  <a:gd name="T73" fmla="*/ 521 h 731"/>
                  <a:gd name="T74" fmla="*/ 872 w 1071"/>
                  <a:gd name="T75" fmla="*/ 526 h 731"/>
                  <a:gd name="T76" fmla="*/ 862 w 1071"/>
                  <a:gd name="T77" fmla="*/ 534 h 731"/>
                  <a:gd name="T78" fmla="*/ 851 w 1071"/>
                  <a:gd name="T79" fmla="*/ 541 h 731"/>
                  <a:gd name="T80" fmla="*/ 837 w 1071"/>
                  <a:gd name="T81" fmla="*/ 550 h 731"/>
                  <a:gd name="T82" fmla="*/ 819 w 1071"/>
                  <a:gd name="T83" fmla="*/ 559 h 731"/>
                  <a:gd name="T84" fmla="*/ 800 w 1071"/>
                  <a:gd name="T85" fmla="*/ 567 h 731"/>
                  <a:gd name="T86" fmla="*/ 778 w 1071"/>
                  <a:gd name="T87" fmla="*/ 575 h 731"/>
                  <a:gd name="T88" fmla="*/ 754 w 1071"/>
                  <a:gd name="T89" fmla="*/ 582 h 731"/>
                  <a:gd name="T90" fmla="*/ 727 w 1071"/>
                  <a:gd name="T91" fmla="*/ 588 h 731"/>
                  <a:gd name="T92" fmla="*/ 697 w 1071"/>
                  <a:gd name="T93" fmla="*/ 592 h 731"/>
                  <a:gd name="T94" fmla="*/ 666 w 1071"/>
                  <a:gd name="T95" fmla="*/ 593 h 731"/>
                  <a:gd name="T96" fmla="*/ 631 w 1071"/>
                  <a:gd name="T97" fmla="*/ 592 h 731"/>
                  <a:gd name="T98" fmla="*/ 593 w 1071"/>
                  <a:gd name="T99" fmla="*/ 589 h 731"/>
                  <a:gd name="T100" fmla="*/ 555 w 1071"/>
                  <a:gd name="T101" fmla="*/ 581 h 731"/>
                  <a:gd name="T102" fmla="*/ 555 w 1071"/>
                  <a:gd name="T103" fmla="*/ 677 h 731"/>
                  <a:gd name="T104" fmla="*/ 24 w 1071"/>
                  <a:gd name="T105" fmla="*/ 623 h 731"/>
                  <a:gd name="T106" fmla="*/ 6 w 1071"/>
                  <a:gd name="T107" fmla="*/ 552 h 731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1071"/>
                  <a:gd name="T163" fmla="*/ 0 h 731"/>
                  <a:gd name="T164" fmla="*/ 1071 w 1071"/>
                  <a:gd name="T165" fmla="*/ 731 h 731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1071" h="731">
                    <a:moveTo>
                      <a:pt x="6" y="552"/>
                    </a:moveTo>
                    <a:lnTo>
                      <a:pt x="0" y="642"/>
                    </a:lnTo>
                    <a:lnTo>
                      <a:pt x="698" y="731"/>
                    </a:lnTo>
                    <a:lnTo>
                      <a:pt x="703" y="729"/>
                    </a:lnTo>
                    <a:lnTo>
                      <a:pt x="717" y="722"/>
                    </a:lnTo>
                    <a:lnTo>
                      <a:pt x="740" y="710"/>
                    </a:lnTo>
                    <a:lnTo>
                      <a:pt x="768" y="694"/>
                    </a:lnTo>
                    <a:lnTo>
                      <a:pt x="801" y="672"/>
                    </a:lnTo>
                    <a:lnTo>
                      <a:pt x="838" y="645"/>
                    </a:lnTo>
                    <a:lnTo>
                      <a:pt x="876" y="614"/>
                    </a:lnTo>
                    <a:lnTo>
                      <a:pt x="915" y="577"/>
                    </a:lnTo>
                    <a:lnTo>
                      <a:pt x="953" y="536"/>
                    </a:lnTo>
                    <a:lnTo>
                      <a:pt x="988" y="491"/>
                    </a:lnTo>
                    <a:lnTo>
                      <a:pt x="1018" y="439"/>
                    </a:lnTo>
                    <a:lnTo>
                      <a:pt x="1043" y="383"/>
                    </a:lnTo>
                    <a:lnTo>
                      <a:pt x="1061" y="322"/>
                    </a:lnTo>
                    <a:lnTo>
                      <a:pt x="1071" y="255"/>
                    </a:lnTo>
                    <a:lnTo>
                      <a:pt x="1070" y="185"/>
                    </a:lnTo>
                    <a:lnTo>
                      <a:pt x="1057" y="108"/>
                    </a:lnTo>
                    <a:lnTo>
                      <a:pt x="1055" y="104"/>
                    </a:lnTo>
                    <a:lnTo>
                      <a:pt x="1049" y="92"/>
                    </a:lnTo>
                    <a:lnTo>
                      <a:pt x="1037" y="76"/>
                    </a:lnTo>
                    <a:lnTo>
                      <a:pt x="1022" y="57"/>
                    </a:lnTo>
                    <a:lnTo>
                      <a:pt x="1002" y="37"/>
                    </a:lnTo>
                    <a:lnTo>
                      <a:pt x="979" y="20"/>
                    </a:lnTo>
                    <a:lnTo>
                      <a:pt x="951" y="7"/>
                    </a:lnTo>
                    <a:lnTo>
                      <a:pt x="919" y="0"/>
                    </a:lnTo>
                    <a:lnTo>
                      <a:pt x="924" y="12"/>
                    </a:lnTo>
                    <a:lnTo>
                      <a:pt x="934" y="44"/>
                    </a:lnTo>
                    <a:lnTo>
                      <a:pt x="947" y="94"/>
                    </a:lnTo>
                    <a:lnTo>
                      <a:pt x="958" y="159"/>
                    </a:lnTo>
                    <a:lnTo>
                      <a:pt x="961" y="238"/>
                    </a:lnTo>
                    <a:lnTo>
                      <a:pt x="953" y="324"/>
                    </a:lnTo>
                    <a:lnTo>
                      <a:pt x="928" y="418"/>
                    </a:lnTo>
                    <a:lnTo>
                      <a:pt x="884" y="516"/>
                    </a:lnTo>
                    <a:lnTo>
                      <a:pt x="883" y="518"/>
                    </a:lnTo>
                    <a:lnTo>
                      <a:pt x="879" y="521"/>
                    </a:lnTo>
                    <a:lnTo>
                      <a:pt x="872" y="526"/>
                    </a:lnTo>
                    <a:lnTo>
                      <a:pt x="862" y="534"/>
                    </a:lnTo>
                    <a:lnTo>
                      <a:pt x="851" y="541"/>
                    </a:lnTo>
                    <a:lnTo>
                      <a:pt x="837" y="550"/>
                    </a:lnTo>
                    <a:lnTo>
                      <a:pt x="819" y="559"/>
                    </a:lnTo>
                    <a:lnTo>
                      <a:pt x="800" y="567"/>
                    </a:lnTo>
                    <a:lnTo>
                      <a:pt x="778" y="575"/>
                    </a:lnTo>
                    <a:lnTo>
                      <a:pt x="754" y="582"/>
                    </a:lnTo>
                    <a:lnTo>
                      <a:pt x="727" y="588"/>
                    </a:lnTo>
                    <a:lnTo>
                      <a:pt x="697" y="592"/>
                    </a:lnTo>
                    <a:lnTo>
                      <a:pt x="666" y="593"/>
                    </a:lnTo>
                    <a:lnTo>
                      <a:pt x="631" y="592"/>
                    </a:lnTo>
                    <a:lnTo>
                      <a:pt x="593" y="589"/>
                    </a:lnTo>
                    <a:lnTo>
                      <a:pt x="555" y="581"/>
                    </a:lnTo>
                    <a:lnTo>
                      <a:pt x="555" y="677"/>
                    </a:lnTo>
                    <a:lnTo>
                      <a:pt x="24" y="623"/>
                    </a:lnTo>
                    <a:lnTo>
                      <a:pt x="6" y="5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Freeform 133"/>
              <p:cNvSpPr>
                <a:spLocks/>
              </p:cNvSpPr>
              <p:nvPr/>
            </p:nvSpPr>
            <p:spPr bwMode="auto">
              <a:xfrm>
                <a:off x="6486" y="14516"/>
                <a:ext cx="787" cy="253"/>
              </a:xfrm>
              <a:custGeom>
                <a:avLst/>
                <a:gdLst>
                  <a:gd name="T0" fmla="*/ 787 w 787"/>
                  <a:gd name="T1" fmla="*/ 91 h 253"/>
                  <a:gd name="T2" fmla="*/ 12 w 787"/>
                  <a:gd name="T3" fmla="*/ 0 h 253"/>
                  <a:gd name="T4" fmla="*/ 0 w 787"/>
                  <a:gd name="T5" fmla="*/ 91 h 253"/>
                  <a:gd name="T6" fmla="*/ 764 w 787"/>
                  <a:gd name="T7" fmla="*/ 253 h 253"/>
                  <a:gd name="T8" fmla="*/ 787 w 787"/>
                  <a:gd name="T9" fmla="*/ 91 h 25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7"/>
                  <a:gd name="T16" fmla="*/ 0 h 253"/>
                  <a:gd name="T17" fmla="*/ 787 w 787"/>
                  <a:gd name="T18" fmla="*/ 253 h 25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7" h="253">
                    <a:moveTo>
                      <a:pt x="787" y="91"/>
                    </a:moveTo>
                    <a:lnTo>
                      <a:pt x="12" y="0"/>
                    </a:lnTo>
                    <a:lnTo>
                      <a:pt x="0" y="91"/>
                    </a:lnTo>
                    <a:lnTo>
                      <a:pt x="764" y="253"/>
                    </a:lnTo>
                    <a:lnTo>
                      <a:pt x="787" y="9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Freeform 134"/>
              <p:cNvSpPr>
                <a:spLocks/>
              </p:cNvSpPr>
              <p:nvPr/>
            </p:nvSpPr>
            <p:spPr bwMode="auto">
              <a:xfrm>
                <a:off x="6879" y="14597"/>
                <a:ext cx="336" cy="115"/>
              </a:xfrm>
              <a:custGeom>
                <a:avLst/>
                <a:gdLst>
                  <a:gd name="T0" fmla="*/ 336 w 336"/>
                  <a:gd name="T1" fmla="*/ 50 h 115"/>
                  <a:gd name="T2" fmla="*/ 4 w 336"/>
                  <a:gd name="T3" fmla="*/ 0 h 115"/>
                  <a:gd name="T4" fmla="*/ 0 w 336"/>
                  <a:gd name="T5" fmla="*/ 48 h 115"/>
                  <a:gd name="T6" fmla="*/ 327 w 336"/>
                  <a:gd name="T7" fmla="*/ 115 h 115"/>
                  <a:gd name="T8" fmla="*/ 336 w 336"/>
                  <a:gd name="T9" fmla="*/ 50 h 1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36"/>
                  <a:gd name="T16" fmla="*/ 0 h 115"/>
                  <a:gd name="T17" fmla="*/ 336 w 336"/>
                  <a:gd name="T18" fmla="*/ 115 h 11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36" h="115">
                    <a:moveTo>
                      <a:pt x="336" y="50"/>
                    </a:moveTo>
                    <a:lnTo>
                      <a:pt x="4" y="0"/>
                    </a:lnTo>
                    <a:lnTo>
                      <a:pt x="0" y="48"/>
                    </a:lnTo>
                    <a:lnTo>
                      <a:pt x="327" y="115"/>
                    </a:lnTo>
                    <a:lnTo>
                      <a:pt x="336" y="5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Freeform 135"/>
              <p:cNvSpPr>
                <a:spLocks/>
              </p:cNvSpPr>
              <p:nvPr/>
            </p:nvSpPr>
            <p:spPr bwMode="auto">
              <a:xfrm>
                <a:off x="6536" y="14540"/>
                <a:ext cx="225" cy="85"/>
              </a:xfrm>
              <a:custGeom>
                <a:avLst/>
                <a:gdLst>
                  <a:gd name="T0" fmla="*/ 225 w 225"/>
                  <a:gd name="T1" fmla="*/ 39 h 85"/>
                  <a:gd name="T2" fmla="*/ 0 w 225"/>
                  <a:gd name="T3" fmla="*/ 0 h 85"/>
                  <a:gd name="T4" fmla="*/ 3 w 225"/>
                  <a:gd name="T5" fmla="*/ 41 h 85"/>
                  <a:gd name="T6" fmla="*/ 218 w 225"/>
                  <a:gd name="T7" fmla="*/ 85 h 85"/>
                  <a:gd name="T8" fmla="*/ 225 w 225"/>
                  <a:gd name="T9" fmla="*/ 39 h 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5"/>
                  <a:gd name="T16" fmla="*/ 0 h 85"/>
                  <a:gd name="T17" fmla="*/ 225 w 225"/>
                  <a:gd name="T18" fmla="*/ 85 h 8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5" h="85">
                    <a:moveTo>
                      <a:pt x="225" y="39"/>
                    </a:moveTo>
                    <a:lnTo>
                      <a:pt x="0" y="0"/>
                    </a:lnTo>
                    <a:lnTo>
                      <a:pt x="3" y="41"/>
                    </a:lnTo>
                    <a:lnTo>
                      <a:pt x="218" y="85"/>
                    </a:lnTo>
                    <a:lnTo>
                      <a:pt x="225" y="3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Freeform 136"/>
              <p:cNvSpPr>
                <a:spLocks/>
              </p:cNvSpPr>
              <p:nvPr/>
            </p:nvSpPr>
            <p:spPr bwMode="auto">
              <a:xfrm>
                <a:off x="5972" y="14624"/>
                <a:ext cx="1325" cy="439"/>
              </a:xfrm>
              <a:custGeom>
                <a:avLst/>
                <a:gdLst>
                  <a:gd name="T0" fmla="*/ 0 w 1325"/>
                  <a:gd name="T1" fmla="*/ 132 h 439"/>
                  <a:gd name="T2" fmla="*/ 3 w 1325"/>
                  <a:gd name="T3" fmla="*/ 132 h 439"/>
                  <a:gd name="T4" fmla="*/ 10 w 1325"/>
                  <a:gd name="T5" fmla="*/ 130 h 439"/>
                  <a:gd name="T6" fmla="*/ 24 w 1325"/>
                  <a:gd name="T7" fmla="*/ 128 h 439"/>
                  <a:gd name="T8" fmla="*/ 42 w 1325"/>
                  <a:gd name="T9" fmla="*/ 125 h 439"/>
                  <a:gd name="T10" fmla="*/ 62 w 1325"/>
                  <a:gd name="T11" fmla="*/ 121 h 439"/>
                  <a:gd name="T12" fmla="*/ 86 w 1325"/>
                  <a:gd name="T13" fmla="*/ 116 h 439"/>
                  <a:gd name="T14" fmla="*/ 113 w 1325"/>
                  <a:gd name="T15" fmla="*/ 109 h 439"/>
                  <a:gd name="T16" fmla="*/ 141 w 1325"/>
                  <a:gd name="T17" fmla="*/ 102 h 439"/>
                  <a:gd name="T18" fmla="*/ 170 w 1325"/>
                  <a:gd name="T19" fmla="*/ 94 h 439"/>
                  <a:gd name="T20" fmla="*/ 199 w 1325"/>
                  <a:gd name="T21" fmla="*/ 85 h 439"/>
                  <a:gd name="T22" fmla="*/ 228 w 1325"/>
                  <a:gd name="T23" fmla="*/ 74 h 439"/>
                  <a:gd name="T24" fmla="*/ 257 w 1325"/>
                  <a:gd name="T25" fmla="*/ 62 h 439"/>
                  <a:gd name="T26" fmla="*/ 285 w 1325"/>
                  <a:gd name="T27" fmla="*/ 48 h 439"/>
                  <a:gd name="T28" fmla="*/ 309 w 1325"/>
                  <a:gd name="T29" fmla="*/ 34 h 439"/>
                  <a:gd name="T30" fmla="*/ 333 w 1325"/>
                  <a:gd name="T31" fmla="*/ 18 h 439"/>
                  <a:gd name="T32" fmla="*/ 352 w 1325"/>
                  <a:gd name="T33" fmla="*/ 0 h 439"/>
                  <a:gd name="T34" fmla="*/ 1325 w 1325"/>
                  <a:gd name="T35" fmla="*/ 223 h 439"/>
                  <a:gd name="T36" fmla="*/ 1323 w 1325"/>
                  <a:gd name="T37" fmla="*/ 225 h 439"/>
                  <a:gd name="T38" fmla="*/ 1318 w 1325"/>
                  <a:gd name="T39" fmla="*/ 230 h 439"/>
                  <a:gd name="T40" fmla="*/ 1309 w 1325"/>
                  <a:gd name="T41" fmla="*/ 239 h 439"/>
                  <a:gd name="T42" fmla="*/ 1297 w 1325"/>
                  <a:gd name="T43" fmla="*/ 250 h 439"/>
                  <a:gd name="T44" fmla="*/ 1282 w 1325"/>
                  <a:gd name="T45" fmla="*/ 263 h 439"/>
                  <a:gd name="T46" fmla="*/ 1265 w 1325"/>
                  <a:gd name="T47" fmla="*/ 278 h 439"/>
                  <a:gd name="T48" fmla="*/ 1247 w 1325"/>
                  <a:gd name="T49" fmla="*/ 295 h 439"/>
                  <a:gd name="T50" fmla="*/ 1225 w 1325"/>
                  <a:gd name="T51" fmla="*/ 312 h 439"/>
                  <a:gd name="T52" fmla="*/ 1202 w 1325"/>
                  <a:gd name="T53" fmla="*/ 331 h 439"/>
                  <a:gd name="T54" fmla="*/ 1179 w 1325"/>
                  <a:gd name="T55" fmla="*/ 349 h 439"/>
                  <a:gd name="T56" fmla="*/ 1154 w 1325"/>
                  <a:gd name="T57" fmla="*/ 367 h 439"/>
                  <a:gd name="T58" fmla="*/ 1128 w 1325"/>
                  <a:gd name="T59" fmla="*/ 385 h 439"/>
                  <a:gd name="T60" fmla="*/ 1102 w 1325"/>
                  <a:gd name="T61" fmla="*/ 401 h 439"/>
                  <a:gd name="T62" fmla="*/ 1077 w 1325"/>
                  <a:gd name="T63" fmla="*/ 415 h 439"/>
                  <a:gd name="T64" fmla="*/ 1051 w 1325"/>
                  <a:gd name="T65" fmla="*/ 428 h 439"/>
                  <a:gd name="T66" fmla="*/ 1026 w 1325"/>
                  <a:gd name="T67" fmla="*/ 439 h 439"/>
                  <a:gd name="T68" fmla="*/ 0 w 1325"/>
                  <a:gd name="T69" fmla="*/ 132 h 439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325"/>
                  <a:gd name="T106" fmla="*/ 0 h 439"/>
                  <a:gd name="T107" fmla="*/ 1325 w 1325"/>
                  <a:gd name="T108" fmla="*/ 439 h 439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325" h="439">
                    <a:moveTo>
                      <a:pt x="0" y="132"/>
                    </a:moveTo>
                    <a:lnTo>
                      <a:pt x="3" y="132"/>
                    </a:lnTo>
                    <a:lnTo>
                      <a:pt x="10" y="130"/>
                    </a:lnTo>
                    <a:lnTo>
                      <a:pt x="24" y="128"/>
                    </a:lnTo>
                    <a:lnTo>
                      <a:pt x="42" y="125"/>
                    </a:lnTo>
                    <a:lnTo>
                      <a:pt x="62" y="121"/>
                    </a:lnTo>
                    <a:lnTo>
                      <a:pt x="86" y="116"/>
                    </a:lnTo>
                    <a:lnTo>
                      <a:pt x="113" y="109"/>
                    </a:lnTo>
                    <a:lnTo>
                      <a:pt x="141" y="102"/>
                    </a:lnTo>
                    <a:lnTo>
                      <a:pt x="170" y="94"/>
                    </a:lnTo>
                    <a:lnTo>
                      <a:pt x="199" y="85"/>
                    </a:lnTo>
                    <a:lnTo>
                      <a:pt x="228" y="74"/>
                    </a:lnTo>
                    <a:lnTo>
                      <a:pt x="257" y="62"/>
                    </a:lnTo>
                    <a:lnTo>
                      <a:pt x="285" y="48"/>
                    </a:lnTo>
                    <a:lnTo>
                      <a:pt x="309" y="34"/>
                    </a:lnTo>
                    <a:lnTo>
                      <a:pt x="333" y="18"/>
                    </a:lnTo>
                    <a:lnTo>
                      <a:pt x="352" y="0"/>
                    </a:lnTo>
                    <a:lnTo>
                      <a:pt x="1325" y="223"/>
                    </a:lnTo>
                    <a:lnTo>
                      <a:pt x="1323" y="225"/>
                    </a:lnTo>
                    <a:lnTo>
                      <a:pt x="1318" y="230"/>
                    </a:lnTo>
                    <a:lnTo>
                      <a:pt x="1309" y="239"/>
                    </a:lnTo>
                    <a:lnTo>
                      <a:pt x="1297" y="250"/>
                    </a:lnTo>
                    <a:lnTo>
                      <a:pt x="1282" y="263"/>
                    </a:lnTo>
                    <a:lnTo>
                      <a:pt x="1265" y="278"/>
                    </a:lnTo>
                    <a:lnTo>
                      <a:pt x="1247" y="295"/>
                    </a:lnTo>
                    <a:lnTo>
                      <a:pt x="1225" y="312"/>
                    </a:lnTo>
                    <a:lnTo>
                      <a:pt x="1202" y="331"/>
                    </a:lnTo>
                    <a:lnTo>
                      <a:pt x="1179" y="349"/>
                    </a:lnTo>
                    <a:lnTo>
                      <a:pt x="1154" y="367"/>
                    </a:lnTo>
                    <a:lnTo>
                      <a:pt x="1128" y="385"/>
                    </a:lnTo>
                    <a:lnTo>
                      <a:pt x="1102" y="401"/>
                    </a:lnTo>
                    <a:lnTo>
                      <a:pt x="1077" y="415"/>
                    </a:lnTo>
                    <a:lnTo>
                      <a:pt x="1051" y="428"/>
                    </a:lnTo>
                    <a:lnTo>
                      <a:pt x="1026" y="439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Freeform 137"/>
              <p:cNvSpPr>
                <a:spLocks/>
              </p:cNvSpPr>
              <p:nvPr/>
            </p:nvSpPr>
            <p:spPr bwMode="auto">
              <a:xfrm>
                <a:off x="7292" y="14577"/>
                <a:ext cx="472" cy="209"/>
              </a:xfrm>
              <a:custGeom>
                <a:avLst/>
                <a:gdLst>
                  <a:gd name="T0" fmla="*/ 47 w 472"/>
                  <a:gd name="T1" fmla="*/ 209 h 209"/>
                  <a:gd name="T2" fmla="*/ 472 w 472"/>
                  <a:gd name="T3" fmla="*/ 84 h 209"/>
                  <a:gd name="T4" fmla="*/ 215 w 472"/>
                  <a:gd name="T5" fmla="*/ 0 h 209"/>
                  <a:gd name="T6" fmla="*/ 5 w 472"/>
                  <a:gd name="T7" fmla="*/ 24 h 209"/>
                  <a:gd name="T8" fmla="*/ 0 w 472"/>
                  <a:gd name="T9" fmla="*/ 197 h 209"/>
                  <a:gd name="T10" fmla="*/ 47 w 472"/>
                  <a:gd name="T11" fmla="*/ 209 h 20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72"/>
                  <a:gd name="T19" fmla="*/ 0 h 209"/>
                  <a:gd name="T20" fmla="*/ 472 w 472"/>
                  <a:gd name="T21" fmla="*/ 209 h 20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72" h="209">
                    <a:moveTo>
                      <a:pt x="47" y="209"/>
                    </a:moveTo>
                    <a:lnTo>
                      <a:pt x="472" y="84"/>
                    </a:lnTo>
                    <a:lnTo>
                      <a:pt x="215" y="0"/>
                    </a:lnTo>
                    <a:lnTo>
                      <a:pt x="5" y="24"/>
                    </a:lnTo>
                    <a:lnTo>
                      <a:pt x="0" y="197"/>
                    </a:lnTo>
                    <a:lnTo>
                      <a:pt x="47" y="20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Freeform 138"/>
              <p:cNvSpPr>
                <a:spLocks/>
              </p:cNvSpPr>
              <p:nvPr/>
            </p:nvSpPr>
            <p:spPr bwMode="auto">
              <a:xfrm>
                <a:off x="6073" y="13679"/>
                <a:ext cx="251" cy="999"/>
              </a:xfrm>
              <a:custGeom>
                <a:avLst/>
                <a:gdLst>
                  <a:gd name="T0" fmla="*/ 251 w 251"/>
                  <a:gd name="T1" fmla="*/ 23 h 999"/>
                  <a:gd name="T2" fmla="*/ 250 w 251"/>
                  <a:gd name="T3" fmla="*/ 22 h 999"/>
                  <a:gd name="T4" fmla="*/ 246 w 251"/>
                  <a:gd name="T5" fmla="*/ 20 h 999"/>
                  <a:gd name="T6" fmla="*/ 239 w 251"/>
                  <a:gd name="T7" fmla="*/ 18 h 999"/>
                  <a:gd name="T8" fmla="*/ 230 w 251"/>
                  <a:gd name="T9" fmla="*/ 15 h 999"/>
                  <a:gd name="T10" fmla="*/ 218 w 251"/>
                  <a:gd name="T11" fmla="*/ 11 h 999"/>
                  <a:gd name="T12" fmla="*/ 205 w 251"/>
                  <a:gd name="T13" fmla="*/ 7 h 999"/>
                  <a:gd name="T14" fmla="*/ 190 w 251"/>
                  <a:gd name="T15" fmla="*/ 4 h 999"/>
                  <a:gd name="T16" fmla="*/ 173 w 251"/>
                  <a:gd name="T17" fmla="*/ 1 h 999"/>
                  <a:gd name="T18" fmla="*/ 155 w 251"/>
                  <a:gd name="T19" fmla="*/ 0 h 999"/>
                  <a:gd name="T20" fmla="*/ 134 w 251"/>
                  <a:gd name="T21" fmla="*/ 0 h 999"/>
                  <a:gd name="T22" fmla="*/ 114 w 251"/>
                  <a:gd name="T23" fmla="*/ 2 h 999"/>
                  <a:gd name="T24" fmla="*/ 92 w 251"/>
                  <a:gd name="T25" fmla="*/ 5 h 999"/>
                  <a:gd name="T26" fmla="*/ 70 w 251"/>
                  <a:gd name="T27" fmla="*/ 12 h 999"/>
                  <a:gd name="T28" fmla="*/ 47 w 251"/>
                  <a:gd name="T29" fmla="*/ 20 h 999"/>
                  <a:gd name="T30" fmla="*/ 23 w 251"/>
                  <a:gd name="T31" fmla="*/ 32 h 999"/>
                  <a:gd name="T32" fmla="*/ 0 w 251"/>
                  <a:gd name="T33" fmla="*/ 47 h 999"/>
                  <a:gd name="T34" fmla="*/ 0 w 251"/>
                  <a:gd name="T35" fmla="*/ 999 h 999"/>
                  <a:gd name="T36" fmla="*/ 1 w 251"/>
                  <a:gd name="T37" fmla="*/ 999 h 999"/>
                  <a:gd name="T38" fmla="*/ 6 w 251"/>
                  <a:gd name="T39" fmla="*/ 999 h 999"/>
                  <a:gd name="T40" fmla="*/ 14 w 251"/>
                  <a:gd name="T41" fmla="*/ 998 h 999"/>
                  <a:gd name="T42" fmla="*/ 23 w 251"/>
                  <a:gd name="T43" fmla="*/ 997 h 999"/>
                  <a:gd name="T44" fmla="*/ 35 w 251"/>
                  <a:gd name="T45" fmla="*/ 995 h 999"/>
                  <a:gd name="T46" fmla="*/ 49 w 251"/>
                  <a:gd name="T47" fmla="*/ 993 h 999"/>
                  <a:gd name="T48" fmla="*/ 65 w 251"/>
                  <a:gd name="T49" fmla="*/ 990 h 999"/>
                  <a:gd name="T50" fmla="*/ 83 w 251"/>
                  <a:gd name="T51" fmla="*/ 985 h 999"/>
                  <a:gd name="T52" fmla="*/ 102 w 251"/>
                  <a:gd name="T53" fmla="*/ 980 h 999"/>
                  <a:gd name="T54" fmla="*/ 121 w 251"/>
                  <a:gd name="T55" fmla="*/ 973 h 999"/>
                  <a:gd name="T56" fmla="*/ 143 w 251"/>
                  <a:gd name="T57" fmla="*/ 966 h 999"/>
                  <a:gd name="T58" fmla="*/ 164 w 251"/>
                  <a:gd name="T59" fmla="*/ 956 h 999"/>
                  <a:gd name="T60" fmla="*/ 186 w 251"/>
                  <a:gd name="T61" fmla="*/ 945 h 999"/>
                  <a:gd name="T62" fmla="*/ 208 w 251"/>
                  <a:gd name="T63" fmla="*/ 934 h 999"/>
                  <a:gd name="T64" fmla="*/ 230 w 251"/>
                  <a:gd name="T65" fmla="*/ 919 h 999"/>
                  <a:gd name="T66" fmla="*/ 251 w 251"/>
                  <a:gd name="T67" fmla="*/ 903 h 999"/>
                  <a:gd name="T68" fmla="*/ 251 w 251"/>
                  <a:gd name="T69" fmla="*/ 23 h 999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51"/>
                  <a:gd name="T106" fmla="*/ 0 h 999"/>
                  <a:gd name="T107" fmla="*/ 251 w 251"/>
                  <a:gd name="T108" fmla="*/ 999 h 999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51" h="999">
                    <a:moveTo>
                      <a:pt x="251" y="23"/>
                    </a:moveTo>
                    <a:lnTo>
                      <a:pt x="250" y="22"/>
                    </a:lnTo>
                    <a:lnTo>
                      <a:pt x="246" y="20"/>
                    </a:lnTo>
                    <a:lnTo>
                      <a:pt x="239" y="18"/>
                    </a:lnTo>
                    <a:lnTo>
                      <a:pt x="230" y="15"/>
                    </a:lnTo>
                    <a:lnTo>
                      <a:pt x="218" y="11"/>
                    </a:lnTo>
                    <a:lnTo>
                      <a:pt x="205" y="7"/>
                    </a:lnTo>
                    <a:lnTo>
                      <a:pt x="190" y="4"/>
                    </a:lnTo>
                    <a:lnTo>
                      <a:pt x="173" y="1"/>
                    </a:lnTo>
                    <a:lnTo>
                      <a:pt x="155" y="0"/>
                    </a:lnTo>
                    <a:lnTo>
                      <a:pt x="134" y="0"/>
                    </a:lnTo>
                    <a:lnTo>
                      <a:pt x="114" y="2"/>
                    </a:lnTo>
                    <a:lnTo>
                      <a:pt x="92" y="5"/>
                    </a:lnTo>
                    <a:lnTo>
                      <a:pt x="70" y="12"/>
                    </a:lnTo>
                    <a:lnTo>
                      <a:pt x="47" y="20"/>
                    </a:lnTo>
                    <a:lnTo>
                      <a:pt x="23" y="32"/>
                    </a:lnTo>
                    <a:lnTo>
                      <a:pt x="0" y="47"/>
                    </a:lnTo>
                    <a:lnTo>
                      <a:pt x="0" y="999"/>
                    </a:lnTo>
                    <a:lnTo>
                      <a:pt x="1" y="999"/>
                    </a:lnTo>
                    <a:lnTo>
                      <a:pt x="6" y="999"/>
                    </a:lnTo>
                    <a:lnTo>
                      <a:pt x="14" y="998"/>
                    </a:lnTo>
                    <a:lnTo>
                      <a:pt x="23" y="997"/>
                    </a:lnTo>
                    <a:lnTo>
                      <a:pt x="35" y="995"/>
                    </a:lnTo>
                    <a:lnTo>
                      <a:pt x="49" y="993"/>
                    </a:lnTo>
                    <a:lnTo>
                      <a:pt x="65" y="990"/>
                    </a:lnTo>
                    <a:lnTo>
                      <a:pt x="83" y="985"/>
                    </a:lnTo>
                    <a:lnTo>
                      <a:pt x="102" y="980"/>
                    </a:lnTo>
                    <a:lnTo>
                      <a:pt x="121" y="973"/>
                    </a:lnTo>
                    <a:lnTo>
                      <a:pt x="143" y="966"/>
                    </a:lnTo>
                    <a:lnTo>
                      <a:pt x="164" y="956"/>
                    </a:lnTo>
                    <a:lnTo>
                      <a:pt x="186" y="945"/>
                    </a:lnTo>
                    <a:lnTo>
                      <a:pt x="208" y="934"/>
                    </a:lnTo>
                    <a:lnTo>
                      <a:pt x="230" y="919"/>
                    </a:lnTo>
                    <a:lnTo>
                      <a:pt x="251" y="903"/>
                    </a:lnTo>
                    <a:lnTo>
                      <a:pt x="251" y="2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Freeform 139"/>
              <p:cNvSpPr>
                <a:spLocks/>
              </p:cNvSpPr>
              <p:nvPr/>
            </p:nvSpPr>
            <p:spPr bwMode="auto">
              <a:xfrm>
                <a:off x="6080" y="13687"/>
                <a:ext cx="215" cy="843"/>
              </a:xfrm>
              <a:custGeom>
                <a:avLst/>
                <a:gdLst>
                  <a:gd name="T0" fmla="*/ 215 w 215"/>
                  <a:gd name="T1" fmla="*/ 20 h 843"/>
                  <a:gd name="T2" fmla="*/ 214 w 215"/>
                  <a:gd name="T3" fmla="*/ 19 h 843"/>
                  <a:gd name="T4" fmla="*/ 211 w 215"/>
                  <a:gd name="T5" fmla="*/ 18 h 843"/>
                  <a:gd name="T6" fmla="*/ 205 w 215"/>
                  <a:gd name="T7" fmla="*/ 15 h 843"/>
                  <a:gd name="T8" fmla="*/ 197 w 215"/>
                  <a:gd name="T9" fmla="*/ 12 h 843"/>
                  <a:gd name="T10" fmla="*/ 187 w 215"/>
                  <a:gd name="T11" fmla="*/ 9 h 843"/>
                  <a:gd name="T12" fmla="*/ 176 w 215"/>
                  <a:gd name="T13" fmla="*/ 6 h 843"/>
                  <a:gd name="T14" fmla="*/ 163 w 215"/>
                  <a:gd name="T15" fmla="*/ 4 h 843"/>
                  <a:gd name="T16" fmla="*/ 149 w 215"/>
                  <a:gd name="T17" fmla="*/ 1 h 843"/>
                  <a:gd name="T18" fmla="*/ 133 w 215"/>
                  <a:gd name="T19" fmla="*/ 0 h 843"/>
                  <a:gd name="T20" fmla="*/ 115 w 215"/>
                  <a:gd name="T21" fmla="*/ 0 h 843"/>
                  <a:gd name="T22" fmla="*/ 98 w 215"/>
                  <a:gd name="T23" fmla="*/ 1 h 843"/>
                  <a:gd name="T24" fmla="*/ 79 w 215"/>
                  <a:gd name="T25" fmla="*/ 5 h 843"/>
                  <a:gd name="T26" fmla="*/ 60 w 215"/>
                  <a:gd name="T27" fmla="*/ 10 h 843"/>
                  <a:gd name="T28" fmla="*/ 40 w 215"/>
                  <a:gd name="T29" fmla="*/ 18 h 843"/>
                  <a:gd name="T30" fmla="*/ 21 w 215"/>
                  <a:gd name="T31" fmla="*/ 27 h 843"/>
                  <a:gd name="T32" fmla="*/ 0 w 215"/>
                  <a:gd name="T33" fmla="*/ 40 h 843"/>
                  <a:gd name="T34" fmla="*/ 0 w 215"/>
                  <a:gd name="T35" fmla="*/ 843 h 843"/>
                  <a:gd name="T36" fmla="*/ 1 w 215"/>
                  <a:gd name="T37" fmla="*/ 843 h 843"/>
                  <a:gd name="T38" fmla="*/ 6 w 215"/>
                  <a:gd name="T39" fmla="*/ 843 h 843"/>
                  <a:gd name="T40" fmla="*/ 12 w 215"/>
                  <a:gd name="T41" fmla="*/ 842 h 843"/>
                  <a:gd name="T42" fmla="*/ 21 w 215"/>
                  <a:gd name="T43" fmla="*/ 841 h 843"/>
                  <a:gd name="T44" fmla="*/ 30 w 215"/>
                  <a:gd name="T45" fmla="*/ 840 h 843"/>
                  <a:gd name="T46" fmla="*/ 43 w 215"/>
                  <a:gd name="T47" fmla="*/ 838 h 843"/>
                  <a:gd name="T48" fmla="*/ 56 w 215"/>
                  <a:gd name="T49" fmla="*/ 835 h 843"/>
                  <a:gd name="T50" fmla="*/ 71 w 215"/>
                  <a:gd name="T51" fmla="*/ 831 h 843"/>
                  <a:gd name="T52" fmla="*/ 87 w 215"/>
                  <a:gd name="T53" fmla="*/ 826 h 843"/>
                  <a:gd name="T54" fmla="*/ 105 w 215"/>
                  <a:gd name="T55" fmla="*/ 821 h 843"/>
                  <a:gd name="T56" fmla="*/ 123 w 215"/>
                  <a:gd name="T57" fmla="*/ 814 h 843"/>
                  <a:gd name="T58" fmla="*/ 141 w 215"/>
                  <a:gd name="T59" fmla="*/ 806 h 843"/>
                  <a:gd name="T60" fmla="*/ 159 w 215"/>
                  <a:gd name="T61" fmla="*/ 797 h 843"/>
                  <a:gd name="T62" fmla="*/ 179 w 215"/>
                  <a:gd name="T63" fmla="*/ 786 h 843"/>
                  <a:gd name="T64" fmla="*/ 197 w 215"/>
                  <a:gd name="T65" fmla="*/ 774 h 843"/>
                  <a:gd name="T66" fmla="*/ 215 w 215"/>
                  <a:gd name="T67" fmla="*/ 760 h 843"/>
                  <a:gd name="T68" fmla="*/ 215 w 215"/>
                  <a:gd name="T69" fmla="*/ 20 h 8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15"/>
                  <a:gd name="T106" fmla="*/ 0 h 843"/>
                  <a:gd name="T107" fmla="*/ 215 w 215"/>
                  <a:gd name="T108" fmla="*/ 843 h 84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15" h="843">
                    <a:moveTo>
                      <a:pt x="215" y="20"/>
                    </a:moveTo>
                    <a:lnTo>
                      <a:pt x="214" y="19"/>
                    </a:lnTo>
                    <a:lnTo>
                      <a:pt x="211" y="18"/>
                    </a:lnTo>
                    <a:lnTo>
                      <a:pt x="205" y="15"/>
                    </a:lnTo>
                    <a:lnTo>
                      <a:pt x="197" y="12"/>
                    </a:lnTo>
                    <a:lnTo>
                      <a:pt x="187" y="9"/>
                    </a:lnTo>
                    <a:lnTo>
                      <a:pt x="176" y="6"/>
                    </a:lnTo>
                    <a:lnTo>
                      <a:pt x="163" y="4"/>
                    </a:lnTo>
                    <a:lnTo>
                      <a:pt x="149" y="1"/>
                    </a:lnTo>
                    <a:lnTo>
                      <a:pt x="133" y="0"/>
                    </a:lnTo>
                    <a:lnTo>
                      <a:pt x="115" y="0"/>
                    </a:lnTo>
                    <a:lnTo>
                      <a:pt x="98" y="1"/>
                    </a:lnTo>
                    <a:lnTo>
                      <a:pt x="79" y="5"/>
                    </a:lnTo>
                    <a:lnTo>
                      <a:pt x="60" y="10"/>
                    </a:lnTo>
                    <a:lnTo>
                      <a:pt x="40" y="18"/>
                    </a:lnTo>
                    <a:lnTo>
                      <a:pt x="21" y="27"/>
                    </a:lnTo>
                    <a:lnTo>
                      <a:pt x="0" y="40"/>
                    </a:lnTo>
                    <a:lnTo>
                      <a:pt x="0" y="843"/>
                    </a:lnTo>
                    <a:lnTo>
                      <a:pt x="1" y="843"/>
                    </a:lnTo>
                    <a:lnTo>
                      <a:pt x="6" y="843"/>
                    </a:lnTo>
                    <a:lnTo>
                      <a:pt x="12" y="842"/>
                    </a:lnTo>
                    <a:lnTo>
                      <a:pt x="21" y="841"/>
                    </a:lnTo>
                    <a:lnTo>
                      <a:pt x="30" y="840"/>
                    </a:lnTo>
                    <a:lnTo>
                      <a:pt x="43" y="838"/>
                    </a:lnTo>
                    <a:lnTo>
                      <a:pt x="56" y="835"/>
                    </a:lnTo>
                    <a:lnTo>
                      <a:pt x="71" y="831"/>
                    </a:lnTo>
                    <a:lnTo>
                      <a:pt x="87" y="826"/>
                    </a:lnTo>
                    <a:lnTo>
                      <a:pt x="105" y="821"/>
                    </a:lnTo>
                    <a:lnTo>
                      <a:pt x="123" y="814"/>
                    </a:lnTo>
                    <a:lnTo>
                      <a:pt x="141" y="806"/>
                    </a:lnTo>
                    <a:lnTo>
                      <a:pt x="159" y="797"/>
                    </a:lnTo>
                    <a:lnTo>
                      <a:pt x="179" y="786"/>
                    </a:lnTo>
                    <a:lnTo>
                      <a:pt x="197" y="774"/>
                    </a:lnTo>
                    <a:lnTo>
                      <a:pt x="215" y="760"/>
                    </a:lnTo>
                    <a:lnTo>
                      <a:pt x="215" y="2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Freeform 140"/>
              <p:cNvSpPr>
                <a:spLocks/>
              </p:cNvSpPr>
              <p:nvPr/>
            </p:nvSpPr>
            <p:spPr bwMode="auto">
              <a:xfrm>
                <a:off x="6087" y="13696"/>
                <a:ext cx="180" cy="685"/>
              </a:xfrm>
              <a:custGeom>
                <a:avLst/>
                <a:gdLst>
                  <a:gd name="T0" fmla="*/ 180 w 180"/>
                  <a:gd name="T1" fmla="*/ 16 h 685"/>
                  <a:gd name="T2" fmla="*/ 179 w 180"/>
                  <a:gd name="T3" fmla="*/ 16 h 685"/>
                  <a:gd name="T4" fmla="*/ 176 w 180"/>
                  <a:gd name="T5" fmla="*/ 14 h 685"/>
                  <a:gd name="T6" fmla="*/ 172 w 180"/>
                  <a:gd name="T7" fmla="*/ 12 h 685"/>
                  <a:gd name="T8" fmla="*/ 165 w 180"/>
                  <a:gd name="T9" fmla="*/ 10 h 685"/>
                  <a:gd name="T10" fmla="*/ 157 w 180"/>
                  <a:gd name="T11" fmla="*/ 8 h 685"/>
                  <a:gd name="T12" fmla="*/ 147 w 180"/>
                  <a:gd name="T13" fmla="*/ 4 h 685"/>
                  <a:gd name="T14" fmla="*/ 136 w 180"/>
                  <a:gd name="T15" fmla="*/ 2 h 685"/>
                  <a:gd name="T16" fmla="*/ 125 w 180"/>
                  <a:gd name="T17" fmla="*/ 0 h 685"/>
                  <a:gd name="T18" fmla="*/ 111 w 180"/>
                  <a:gd name="T19" fmla="*/ 0 h 685"/>
                  <a:gd name="T20" fmla="*/ 97 w 180"/>
                  <a:gd name="T21" fmla="*/ 0 h 685"/>
                  <a:gd name="T22" fmla="*/ 81 w 180"/>
                  <a:gd name="T23" fmla="*/ 1 h 685"/>
                  <a:gd name="T24" fmla="*/ 66 w 180"/>
                  <a:gd name="T25" fmla="*/ 3 h 685"/>
                  <a:gd name="T26" fmla="*/ 50 w 180"/>
                  <a:gd name="T27" fmla="*/ 8 h 685"/>
                  <a:gd name="T28" fmla="*/ 33 w 180"/>
                  <a:gd name="T29" fmla="*/ 14 h 685"/>
                  <a:gd name="T30" fmla="*/ 17 w 180"/>
                  <a:gd name="T31" fmla="*/ 23 h 685"/>
                  <a:gd name="T32" fmla="*/ 0 w 180"/>
                  <a:gd name="T33" fmla="*/ 33 h 685"/>
                  <a:gd name="T34" fmla="*/ 0 w 180"/>
                  <a:gd name="T35" fmla="*/ 685 h 685"/>
                  <a:gd name="T36" fmla="*/ 1 w 180"/>
                  <a:gd name="T37" fmla="*/ 685 h 685"/>
                  <a:gd name="T38" fmla="*/ 4 w 180"/>
                  <a:gd name="T39" fmla="*/ 685 h 685"/>
                  <a:gd name="T40" fmla="*/ 9 w 180"/>
                  <a:gd name="T41" fmla="*/ 684 h 685"/>
                  <a:gd name="T42" fmla="*/ 17 w 180"/>
                  <a:gd name="T43" fmla="*/ 683 h 685"/>
                  <a:gd name="T44" fmla="*/ 26 w 180"/>
                  <a:gd name="T45" fmla="*/ 682 h 685"/>
                  <a:gd name="T46" fmla="*/ 35 w 180"/>
                  <a:gd name="T47" fmla="*/ 681 h 685"/>
                  <a:gd name="T48" fmla="*/ 47 w 180"/>
                  <a:gd name="T49" fmla="*/ 678 h 685"/>
                  <a:gd name="T50" fmla="*/ 60 w 180"/>
                  <a:gd name="T51" fmla="*/ 676 h 685"/>
                  <a:gd name="T52" fmla="*/ 73 w 180"/>
                  <a:gd name="T53" fmla="*/ 671 h 685"/>
                  <a:gd name="T54" fmla="*/ 87 w 180"/>
                  <a:gd name="T55" fmla="*/ 667 h 685"/>
                  <a:gd name="T56" fmla="*/ 102 w 180"/>
                  <a:gd name="T57" fmla="*/ 662 h 685"/>
                  <a:gd name="T58" fmla="*/ 118 w 180"/>
                  <a:gd name="T59" fmla="*/ 655 h 685"/>
                  <a:gd name="T60" fmla="*/ 133 w 180"/>
                  <a:gd name="T61" fmla="*/ 648 h 685"/>
                  <a:gd name="T62" fmla="*/ 149 w 180"/>
                  <a:gd name="T63" fmla="*/ 639 h 685"/>
                  <a:gd name="T64" fmla="*/ 165 w 180"/>
                  <a:gd name="T65" fmla="*/ 628 h 685"/>
                  <a:gd name="T66" fmla="*/ 180 w 180"/>
                  <a:gd name="T67" fmla="*/ 617 h 685"/>
                  <a:gd name="T68" fmla="*/ 180 w 180"/>
                  <a:gd name="T69" fmla="*/ 16 h 685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80"/>
                  <a:gd name="T106" fmla="*/ 0 h 685"/>
                  <a:gd name="T107" fmla="*/ 180 w 180"/>
                  <a:gd name="T108" fmla="*/ 685 h 685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80" h="685">
                    <a:moveTo>
                      <a:pt x="180" y="16"/>
                    </a:moveTo>
                    <a:lnTo>
                      <a:pt x="179" y="16"/>
                    </a:lnTo>
                    <a:lnTo>
                      <a:pt x="176" y="14"/>
                    </a:lnTo>
                    <a:lnTo>
                      <a:pt x="172" y="12"/>
                    </a:lnTo>
                    <a:lnTo>
                      <a:pt x="165" y="10"/>
                    </a:lnTo>
                    <a:lnTo>
                      <a:pt x="157" y="8"/>
                    </a:lnTo>
                    <a:lnTo>
                      <a:pt x="147" y="4"/>
                    </a:lnTo>
                    <a:lnTo>
                      <a:pt x="136" y="2"/>
                    </a:lnTo>
                    <a:lnTo>
                      <a:pt x="125" y="0"/>
                    </a:lnTo>
                    <a:lnTo>
                      <a:pt x="111" y="0"/>
                    </a:lnTo>
                    <a:lnTo>
                      <a:pt x="97" y="0"/>
                    </a:lnTo>
                    <a:lnTo>
                      <a:pt x="81" y="1"/>
                    </a:lnTo>
                    <a:lnTo>
                      <a:pt x="66" y="3"/>
                    </a:lnTo>
                    <a:lnTo>
                      <a:pt x="50" y="8"/>
                    </a:lnTo>
                    <a:lnTo>
                      <a:pt x="33" y="14"/>
                    </a:lnTo>
                    <a:lnTo>
                      <a:pt x="17" y="23"/>
                    </a:lnTo>
                    <a:lnTo>
                      <a:pt x="0" y="33"/>
                    </a:lnTo>
                    <a:lnTo>
                      <a:pt x="0" y="685"/>
                    </a:lnTo>
                    <a:lnTo>
                      <a:pt x="1" y="685"/>
                    </a:lnTo>
                    <a:lnTo>
                      <a:pt x="4" y="685"/>
                    </a:lnTo>
                    <a:lnTo>
                      <a:pt x="9" y="684"/>
                    </a:lnTo>
                    <a:lnTo>
                      <a:pt x="17" y="683"/>
                    </a:lnTo>
                    <a:lnTo>
                      <a:pt x="26" y="682"/>
                    </a:lnTo>
                    <a:lnTo>
                      <a:pt x="35" y="681"/>
                    </a:lnTo>
                    <a:lnTo>
                      <a:pt x="47" y="678"/>
                    </a:lnTo>
                    <a:lnTo>
                      <a:pt x="60" y="676"/>
                    </a:lnTo>
                    <a:lnTo>
                      <a:pt x="73" y="671"/>
                    </a:lnTo>
                    <a:lnTo>
                      <a:pt x="87" y="667"/>
                    </a:lnTo>
                    <a:lnTo>
                      <a:pt x="102" y="662"/>
                    </a:lnTo>
                    <a:lnTo>
                      <a:pt x="118" y="655"/>
                    </a:lnTo>
                    <a:lnTo>
                      <a:pt x="133" y="648"/>
                    </a:lnTo>
                    <a:lnTo>
                      <a:pt x="149" y="639"/>
                    </a:lnTo>
                    <a:lnTo>
                      <a:pt x="165" y="628"/>
                    </a:lnTo>
                    <a:lnTo>
                      <a:pt x="180" y="617"/>
                    </a:lnTo>
                    <a:lnTo>
                      <a:pt x="180" y="1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Freeform 141"/>
              <p:cNvSpPr>
                <a:spLocks/>
              </p:cNvSpPr>
              <p:nvPr/>
            </p:nvSpPr>
            <p:spPr bwMode="auto">
              <a:xfrm>
                <a:off x="6093" y="13704"/>
                <a:ext cx="146" cy="530"/>
              </a:xfrm>
              <a:custGeom>
                <a:avLst/>
                <a:gdLst>
                  <a:gd name="T0" fmla="*/ 146 w 146"/>
                  <a:gd name="T1" fmla="*/ 14 h 530"/>
                  <a:gd name="T2" fmla="*/ 143 w 146"/>
                  <a:gd name="T3" fmla="*/ 12 h 530"/>
                  <a:gd name="T4" fmla="*/ 134 w 146"/>
                  <a:gd name="T5" fmla="*/ 8 h 530"/>
                  <a:gd name="T6" fmla="*/ 120 w 146"/>
                  <a:gd name="T7" fmla="*/ 4 h 530"/>
                  <a:gd name="T8" fmla="*/ 101 w 146"/>
                  <a:gd name="T9" fmla="*/ 1 h 530"/>
                  <a:gd name="T10" fmla="*/ 79 w 146"/>
                  <a:gd name="T11" fmla="*/ 0 h 530"/>
                  <a:gd name="T12" fmla="*/ 54 w 146"/>
                  <a:gd name="T13" fmla="*/ 3 h 530"/>
                  <a:gd name="T14" fmla="*/ 27 w 146"/>
                  <a:gd name="T15" fmla="*/ 11 h 530"/>
                  <a:gd name="T16" fmla="*/ 0 w 146"/>
                  <a:gd name="T17" fmla="*/ 27 h 530"/>
                  <a:gd name="T18" fmla="*/ 0 w 146"/>
                  <a:gd name="T19" fmla="*/ 530 h 530"/>
                  <a:gd name="T20" fmla="*/ 3 w 146"/>
                  <a:gd name="T21" fmla="*/ 530 h 530"/>
                  <a:gd name="T22" fmla="*/ 14 w 146"/>
                  <a:gd name="T23" fmla="*/ 529 h 530"/>
                  <a:gd name="T24" fmla="*/ 29 w 146"/>
                  <a:gd name="T25" fmla="*/ 526 h 530"/>
                  <a:gd name="T26" fmla="*/ 49 w 146"/>
                  <a:gd name="T27" fmla="*/ 521 h 530"/>
                  <a:gd name="T28" fmla="*/ 71 w 146"/>
                  <a:gd name="T29" fmla="*/ 514 h 530"/>
                  <a:gd name="T30" fmla="*/ 96 w 146"/>
                  <a:gd name="T31" fmla="*/ 505 h 530"/>
                  <a:gd name="T32" fmla="*/ 121 w 146"/>
                  <a:gd name="T33" fmla="*/ 492 h 530"/>
                  <a:gd name="T34" fmla="*/ 146 w 146"/>
                  <a:gd name="T35" fmla="*/ 475 h 530"/>
                  <a:gd name="T36" fmla="*/ 146 w 146"/>
                  <a:gd name="T37" fmla="*/ 14 h 53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46"/>
                  <a:gd name="T58" fmla="*/ 0 h 530"/>
                  <a:gd name="T59" fmla="*/ 146 w 146"/>
                  <a:gd name="T60" fmla="*/ 530 h 530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46" h="530">
                    <a:moveTo>
                      <a:pt x="146" y="14"/>
                    </a:moveTo>
                    <a:lnTo>
                      <a:pt x="143" y="12"/>
                    </a:lnTo>
                    <a:lnTo>
                      <a:pt x="134" y="8"/>
                    </a:lnTo>
                    <a:lnTo>
                      <a:pt x="120" y="4"/>
                    </a:lnTo>
                    <a:lnTo>
                      <a:pt x="101" y="1"/>
                    </a:lnTo>
                    <a:lnTo>
                      <a:pt x="79" y="0"/>
                    </a:lnTo>
                    <a:lnTo>
                      <a:pt x="54" y="3"/>
                    </a:lnTo>
                    <a:lnTo>
                      <a:pt x="27" y="11"/>
                    </a:lnTo>
                    <a:lnTo>
                      <a:pt x="0" y="27"/>
                    </a:lnTo>
                    <a:lnTo>
                      <a:pt x="0" y="530"/>
                    </a:lnTo>
                    <a:lnTo>
                      <a:pt x="3" y="530"/>
                    </a:lnTo>
                    <a:lnTo>
                      <a:pt x="14" y="529"/>
                    </a:lnTo>
                    <a:lnTo>
                      <a:pt x="29" y="526"/>
                    </a:lnTo>
                    <a:lnTo>
                      <a:pt x="49" y="521"/>
                    </a:lnTo>
                    <a:lnTo>
                      <a:pt x="71" y="514"/>
                    </a:lnTo>
                    <a:lnTo>
                      <a:pt x="96" y="505"/>
                    </a:lnTo>
                    <a:lnTo>
                      <a:pt x="121" y="492"/>
                    </a:lnTo>
                    <a:lnTo>
                      <a:pt x="146" y="475"/>
                    </a:lnTo>
                    <a:lnTo>
                      <a:pt x="146" y="1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Freeform 142"/>
              <p:cNvSpPr>
                <a:spLocks/>
              </p:cNvSpPr>
              <p:nvPr/>
            </p:nvSpPr>
            <p:spPr bwMode="auto">
              <a:xfrm>
                <a:off x="6101" y="13712"/>
                <a:ext cx="109" cy="373"/>
              </a:xfrm>
              <a:custGeom>
                <a:avLst/>
                <a:gdLst>
                  <a:gd name="T0" fmla="*/ 109 w 109"/>
                  <a:gd name="T1" fmla="*/ 10 h 373"/>
                  <a:gd name="T2" fmla="*/ 107 w 109"/>
                  <a:gd name="T3" fmla="*/ 9 h 373"/>
                  <a:gd name="T4" fmla="*/ 100 w 109"/>
                  <a:gd name="T5" fmla="*/ 6 h 373"/>
                  <a:gd name="T6" fmla="*/ 89 w 109"/>
                  <a:gd name="T7" fmla="*/ 2 h 373"/>
                  <a:gd name="T8" fmla="*/ 75 w 109"/>
                  <a:gd name="T9" fmla="*/ 0 h 373"/>
                  <a:gd name="T10" fmla="*/ 59 w 109"/>
                  <a:gd name="T11" fmla="*/ 0 h 373"/>
                  <a:gd name="T12" fmla="*/ 39 w 109"/>
                  <a:gd name="T13" fmla="*/ 2 h 373"/>
                  <a:gd name="T14" fmla="*/ 20 w 109"/>
                  <a:gd name="T15" fmla="*/ 9 h 373"/>
                  <a:gd name="T16" fmla="*/ 0 w 109"/>
                  <a:gd name="T17" fmla="*/ 21 h 373"/>
                  <a:gd name="T18" fmla="*/ 0 w 109"/>
                  <a:gd name="T19" fmla="*/ 373 h 373"/>
                  <a:gd name="T20" fmla="*/ 2 w 109"/>
                  <a:gd name="T21" fmla="*/ 373 h 373"/>
                  <a:gd name="T22" fmla="*/ 9 w 109"/>
                  <a:gd name="T23" fmla="*/ 372 h 373"/>
                  <a:gd name="T24" fmla="*/ 21 w 109"/>
                  <a:gd name="T25" fmla="*/ 369 h 373"/>
                  <a:gd name="T26" fmla="*/ 36 w 109"/>
                  <a:gd name="T27" fmla="*/ 366 h 373"/>
                  <a:gd name="T28" fmla="*/ 53 w 109"/>
                  <a:gd name="T29" fmla="*/ 362 h 373"/>
                  <a:gd name="T30" fmla="*/ 72 w 109"/>
                  <a:gd name="T31" fmla="*/ 354 h 373"/>
                  <a:gd name="T32" fmla="*/ 90 w 109"/>
                  <a:gd name="T33" fmla="*/ 343 h 373"/>
                  <a:gd name="T34" fmla="*/ 109 w 109"/>
                  <a:gd name="T35" fmla="*/ 331 h 373"/>
                  <a:gd name="T36" fmla="*/ 109 w 109"/>
                  <a:gd name="T37" fmla="*/ 10 h 37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09"/>
                  <a:gd name="T58" fmla="*/ 0 h 373"/>
                  <a:gd name="T59" fmla="*/ 109 w 109"/>
                  <a:gd name="T60" fmla="*/ 373 h 373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09" h="373">
                    <a:moveTo>
                      <a:pt x="109" y="10"/>
                    </a:moveTo>
                    <a:lnTo>
                      <a:pt x="107" y="9"/>
                    </a:lnTo>
                    <a:lnTo>
                      <a:pt x="100" y="6"/>
                    </a:lnTo>
                    <a:lnTo>
                      <a:pt x="89" y="2"/>
                    </a:lnTo>
                    <a:lnTo>
                      <a:pt x="75" y="0"/>
                    </a:lnTo>
                    <a:lnTo>
                      <a:pt x="59" y="0"/>
                    </a:lnTo>
                    <a:lnTo>
                      <a:pt x="39" y="2"/>
                    </a:lnTo>
                    <a:lnTo>
                      <a:pt x="20" y="9"/>
                    </a:lnTo>
                    <a:lnTo>
                      <a:pt x="0" y="21"/>
                    </a:lnTo>
                    <a:lnTo>
                      <a:pt x="0" y="373"/>
                    </a:lnTo>
                    <a:lnTo>
                      <a:pt x="2" y="373"/>
                    </a:lnTo>
                    <a:lnTo>
                      <a:pt x="9" y="372"/>
                    </a:lnTo>
                    <a:lnTo>
                      <a:pt x="21" y="369"/>
                    </a:lnTo>
                    <a:lnTo>
                      <a:pt x="36" y="366"/>
                    </a:lnTo>
                    <a:lnTo>
                      <a:pt x="53" y="362"/>
                    </a:lnTo>
                    <a:lnTo>
                      <a:pt x="72" y="354"/>
                    </a:lnTo>
                    <a:lnTo>
                      <a:pt x="90" y="343"/>
                    </a:lnTo>
                    <a:lnTo>
                      <a:pt x="109" y="331"/>
                    </a:lnTo>
                    <a:lnTo>
                      <a:pt x="109" y="1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Freeform 143"/>
              <p:cNvSpPr>
                <a:spLocks/>
              </p:cNvSpPr>
              <p:nvPr/>
            </p:nvSpPr>
            <p:spPr bwMode="auto">
              <a:xfrm>
                <a:off x="6107" y="13721"/>
                <a:ext cx="75" cy="216"/>
              </a:xfrm>
              <a:custGeom>
                <a:avLst/>
                <a:gdLst>
                  <a:gd name="T0" fmla="*/ 75 w 75"/>
                  <a:gd name="T1" fmla="*/ 6 h 216"/>
                  <a:gd name="T2" fmla="*/ 73 w 75"/>
                  <a:gd name="T3" fmla="*/ 5 h 216"/>
                  <a:gd name="T4" fmla="*/ 69 w 75"/>
                  <a:gd name="T5" fmla="*/ 4 h 216"/>
                  <a:gd name="T6" fmla="*/ 61 w 75"/>
                  <a:gd name="T7" fmla="*/ 2 h 216"/>
                  <a:gd name="T8" fmla="*/ 52 w 75"/>
                  <a:gd name="T9" fmla="*/ 0 h 216"/>
                  <a:gd name="T10" fmla="*/ 41 w 75"/>
                  <a:gd name="T11" fmla="*/ 0 h 216"/>
                  <a:gd name="T12" fmla="*/ 28 w 75"/>
                  <a:gd name="T13" fmla="*/ 1 h 216"/>
                  <a:gd name="T14" fmla="*/ 14 w 75"/>
                  <a:gd name="T15" fmla="*/ 6 h 216"/>
                  <a:gd name="T16" fmla="*/ 0 w 75"/>
                  <a:gd name="T17" fmla="*/ 14 h 216"/>
                  <a:gd name="T18" fmla="*/ 0 w 75"/>
                  <a:gd name="T19" fmla="*/ 216 h 216"/>
                  <a:gd name="T20" fmla="*/ 2 w 75"/>
                  <a:gd name="T21" fmla="*/ 216 h 216"/>
                  <a:gd name="T22" fmla="*/ 7 w 75"/>
                  <a:gd name="T23" fmla="*/ 215 h 216"/>
                  <a:gd name="T24" fmla="*/ 15 w 75"/>
                  <a:gd name="T25" fmla="*/ 214 h 216"/>
                  <a:gd name="T26" fmla="*/ 25 w 75"/>
                  <a:gd name="T27" fmla="*/ 211 h 216"/>
                  <a:gd name="T28" fmla="*/ 37 w 75"/>
                  <a:gd name="T29" fmla="*/ 208 h 216"/>
                  <a:gd name="T30" fmla="*/ 50 w 75"/>
                  <a:gd name="T31" fmla="*/ 203 h 216"/>
                  <a:gd name="T32" fmla="*/ 63 w 75"/>
                  <a:gd name="T33" fmla="*/ 195 h 216"/>
                  <a:gd name="T34" fmla="*/ 75 w 75"/>
                  <a:gd name="T35" fmla="*/ 187 h 216"/>
                  <a:gd name="T36" fmla="*/ 75 w 75"/>
                  <a:gd name="T37" fmla="*/ 6 h 21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75"/>
                  <a:gd name="T58" fmla="*/ 0 h 216"/>
                  <a:gd name="T59" fmla="*/ 75 w 75"/>
                  <a:gd name="T60" fmla="*/ 216 h 21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75" h="216">
                    <a:moveTo>
                      <a:pt x="75" y="6"/>
                    </a:moveTo>
                    <a:lnTo>
                      <a:pt x="73" y="5"/>
                    </a:lnTo>
                    <a:lnTo>
                      <a:pt x="69" y="4"/>
                    </a:lnTo>
                    <a:lnTo>
                      <a:pt x="61" y="2"/>
                    </a:lnTo>
                    <a:lnTo>
                      <a:pt x="52" y="0"/>
                    </a:lnTo>
                    <a:lnTo>
                      <a:pt x="41" y="0"/>
                    </a:lnTo>
                    <a:lnTo>
                      <a:pt x="28" y="1"/>
                    </a:lnTo>
                    <a:lnTo>
                      <a:pt x="14" y="6"/>
                    </a:lnTo>
                    <a:lnTo>
                      <a:pt x="0" y="14"/>
                    </a:lnTo>
                    <a:lnTo>
                      <a:pt x="0" y="216"/>
                    </a:lnTo>
                    <a:lnTo>
                      <a:pt x="2" y="216"/>
                    </a:lnTo>
                    <a:lnTo>
                      <a:pt x="7" y="215"/>
                    </a:lnTo>
                    <a:lnTo>
                      <a:pt x="15" y="214"/>
                    </a:lnTo>
                    <a:lnTo>
                      <a:pt x="25" y="211"/>
                    </a:lnTo>
                    <a:lnTo>
                      <a:pt x="37" y="208"/>
                    </a:lnTo>
                    <a:lnTo>
                      <a:pt x="50" y="203"/>
                    </a:lnTo>
                    <a:lnTo>
                      <a:pt x="63" y="195"/>
                    </a:lnTo>
                    <a:lnTo>
                      <a:pt x="75" y="187"/>
                    </a:lnTo>
                    <a:lnTo>
                      <a:pt x="75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144"/>
              <p:cNvSpPr>
                <a:spLocks/>
              </p:cNvSpPr>
              <p:nvPr/>
            </p:nvSpPr>
            <p:spPr bwMode="auto">
              <a:xfrm>
                <a:off x="7013" y="14340"/>
                <a:ext cx="110" cy="111"/>
              </a:xfrm>
              <a:custGeom>
                <a:avLst/>
                <a:gdLst>
                  <a:gd name="T0" fmla="*/ 55 w 110"/>
                  <a:gd name="T1" fmla="*/ 111 h 111"/>
                  <a:gd name="T2" fmla="*/ 66 w 110"/>
                  <a:gd name="T3" fmla="*/ 110 h 111"/>
                  <a:gd name="T4" fmla="*/ 76 w 110"/>
                  <a:gd name="T5" fmla="*/ 106 h 111"/>
                  <a:gd name="T6" fmla="*/ 85 w 110"/>
                  <a:gd name="T7" fmla="*/ 101 h 111"/>
                  <a:gd name="T8" fmla="*/ 94 w 110"/>
                  <a:gd name="T9" fmla="*/ 94 h 111"/>
                  <a:gd name="T10" fmla="*/ 100 w 110"/>
                  <a:gd name="T11" fmla="*/ 86 h 111"/>
                  <a:gd name="T12" fmla="*/ 106 w 110"/>
                  <a:gd name="T13" fmla="*/ 77 h 111"/>
                  <a:gd name="T14" fmla="*/ 109 w 110"/>
                  <a:gd name="T15" fmla="*/ 66 h 111"/>
                  <a:gd name="T16" fmla="*/ 110 w 110"/>
                  <a:gd name="T17" fmla="*/ 56 h 111"/>
                  <a:gd name="T18" fmla="*/ 109 w 110"/>
                  <a:gd name="T19" fmla="*/ 44 h 111"/>
                  <a:gd name="T20" fmla="*/ 106 w 110"/>
                  <a:gd name="T21" fmla="*/ 34 h 111"/>
                  <a:gd name="T22" fmla="*/ 100 w 110"/>
                  <a:gd name="T23" fmla="*/ 24 h 111"/>
                  <a:gd name="T24" fmla="*/ 94 w 110"/>
                  <a:gd name="T25" fmla="*/ 17 h 111"/>
                  <a:gd name="T26" fmla="*/ 85 w 110"/>
                  <a:gd name="T27" fmla="*/ 9 h 111"/>
                  <a:gd name="T28" fmla="*/ 76 w 110"/>
                  <a:gd name="T29" fmla="*/ 5 h 111"/>
                  <a:gd name="T30" fmla="*/ 66 w 110"/>
                  <a:gd name="T31" fmla="*/ 2 h 111"/>
                  <a:gd name="T32" fmla="*/ 55 w 110"/>
                  <a:gd name="T33" fmla="*/ 0 h 111"/>
                  <a:gd name="T34" fmla="*/ 44 w 110"/>
                  <a:gd name="T35" fmla="*/ 2 h 111"/>
                  <a:gd name="T36" fmla="*/ 33 w 110"/>
                  <a:gd name="T37" fmla="*/ 5 h 111"/>
                  <a:gd name="T38" fmla="*/ 25 w 110"/>
                  <a:gd name="T39" fmla="*/ 9 h 111"/>
                  <a:gd name="T40" fmla="*/ 16 w 110"/>
                  <a:gd name="T41" fmla="*/ 17 h 111"/>
                  <a:gd name="T42" fmla="*/ 10 w 110"/>
                  <a:gd name="T43" fmla="*/ 24 h 111"/>
                  <a:gd name="T44" fmla="*/ 4 w 110"/>
                  <a:gd name="T45" fmla="*/ 34 h 111"/>
                  <a:gd name="T46" fmla="*/ 1 w 110"/>
                  <a:gd name="T47" fmla="*/ 44 h 111"/>
                  <a:gd name="T48" fmla="*/ 0 w 110"/>
                  <a:gd name="T49" fmla="*/ 56 h 111"/>
                  <a:gd name="T50" fmla="*/ 1 w 110"/>
                  <a:gd name="T51" fmla="*/ 66 h 111"/>
                  <a:gd name="T52" fmla="*/ 4 w 110"/>
                  <a:gd name="T53" fmla="*/ 77 h 111"/>
                  <a:gd name="T54" fmla="*/ 10 w 110"/>
                  <a:gd name="T55" fmla="*/ 86 h 111"/>
                  <a:gd name="T56" fmla="*/ 16 w 110"/>
                  <a:gd name="T57" fmla="*/ 94 h 111"/>
                  <a:gd name="T58" fmla="*/ 25 w 110"/>
                  <a:gd name="T59" fmla="*/ 101 h 111"/>
                  <a:gd name="T60" fmla="*/ 33 w 110"/>
                  <a:gd name="T61" fmla="*/ 106 h 111"/>
                  <a:gd name="T62" fmla="*/ 44 w 110"/>
                  <a:gd name="T63" fmla="*/ 110 h 111"/>
                  <a:gd name="T64" fmla="*/ 55 w 110"/>
                  <a:gd name="T65" fmla="*/ 111 h 11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10"/>
                  <a:gd name="T100" fmla="*/ 0 h 111"/>
                  <a:gd name="T101" fmla="*/ 110 w 110"/>
                  <a:gd name="T102" fmla="*/ 111 h 11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10" h="111">
                    <a:moveTo>
                      <a:pt x="55" y="111"/>
                    </a:moveTo>
                    <a:lnTo>
                      <a:pt x="66" y="110"/>
                    </a:lnTo>
                    <a:lnTo>
                      <a:pt x="76" y="106"/>
                    </a:lnTo>
                    <a:lnTo>
                      <a:pt x="85" y="101"/>
                    </a:lnTo>
                    <a:lnTo>
                      <a:pt x="94" y="94"/>
                    </a:lnTo>
                    <a:lnTo>
                      <a:pt x="100" y="86"/>
                    </a:lnTo>
                    <a:lnTo>
                      <a:pt x="106" y="77"/>
                    </a:lnTo>
                    <a:lnTo>
                      <a:pt x="109" y="66"/>
                    </a:lnTo>
                    <a:lnTo>
                      <a:pt x="110" y="56"/>
                    </a:lnTo>
                    <a:lnTo>
                      <a:pt x="109" y="44"/>
                    </a:lnTo>
                    <a:lnTo>
                      <a:pt x="106" y="34"/>
                    </a:lnTo>
                    <a:lnTo>
                      <a:pt x="100" y="24"/>
                    </a:lnTo>
                    <a:lnTo>
                      <a:pt x="94" y="17"/>
                    </a:lnTo>
                    <a:lnTo>
                      <a:pt x="85" y="9"/>
                    </a:lnTo>
                    <a:lnTo>
                      <a:pt x="76" y="5"/>
                    </a:lnTo>
                    <a:lnTo>
                      <a:pt x="66" y="2"/>
                    </a:lnTo>
                    <a:lnTo>
                      <a:pt x="55" y="0"/>
                    </a:lnTo>
                    <a:lnTo>
                      <a:pt x="44" y="2"/>
                    </a:lnTo>
                    <a:lnTo>
                      <a:pt x="33" y="5"/>
                    </a:lnTo>
                    <a:lnTo>
                      <a:pt x="25" y="9"/>
                    </a:lnTo>
                    <a:lnTo>
                      <a:pt x="16" y="17"/>
                    </a:lnTo>
                    <a:lnTo>
                      <a:pt x="10" y="24"/>
                    </a:lnTo>
                    <a:lnTo>
                      <a:pt x="4" y="34"/>
                    </a:lnTo>
                    <a:lnTo>
                      <a:pt x="1" y="44"/>
                    </a:lnTo>
                    <a:lnTo>
                      <a:pt x="0" y="56"/>
                    </a:lnTo>
                    <a:lnTo>
                      <a:pt x="1" y="66"/>
                    </a:lnTo>
                    <a:lnTo>
                      <a:pt x="4" y="77"/>
                    </a:lnTo>
                    <a:lnTo>
                      <a:pt x="10" y="86"/>
                    </a:lnTo>
                    <a:lnTo>
                      <a:pt x="16" y="94"/>
                    </a:lnTo>
                    <a:lnTo>
                      <a:pt x="25" y="101"/>
                    </a:lnTo>
                    <a:lnTo>
                      <a:pt x="33" y="106"/>
                    </a:lnTo>
                    <a:lnTo>
                      <a:pt x="44" y="110"/>
                    </a:lnTo>
                    <a:lnTo>
                      <a:pt x="55" y="11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145"/>
              <p:cNvSpPr>
                <a:spLocks/>
              </p:cNvSpPr>
              <p:nvPr/>
            </p:nvSpPr>
            <p:spPr bwMode="auto">
              <a:xfrm>
                <a:off x="6676" y="14343"/>
                <a:ext cx="55" cy="55"/>
              </a:xfrm>
              <a:custGeom>
                <a:avLst/>
                <a:gdLst>
                  <a:gd name="T0" fmla="*/ 27 w 55"/>
                  <a:gd name="T1" fmla="*/ 55 h 55"/>
                  <a:gd name="T2" fmla="*/ 38 w 55"/>
                  <a:gd name="T3" fmla="*/ 53 h 55"/>
                  <a:gd name="T4" fmla="*/ 48 w 55"/>
                  <a:gd name="T5" fmla="*/ 46 h 55"/>
                  <a:gd name="T6" fmla="*/ 53 w 55"/>
                  <a:gd name="T7" fmla="*/ 37 h 55"/>
                  <a:gd name="T8" fmla="*/ 55 w 55"/>
                  <a:gd name="T9" fmla="*/ 27 h 55"/>
                  <a:gd name="T10" fmla="*/ 53 w 55"/>
                  <a:gd name="T11" fmla="*/ 16 h 55"/>
                  <a:gd name="T12" fmla="*/ 48 w 55"/>
                  <a:gd name="T13" fmla="*/ 7 h 55"/>
                  <a:gd name="T14" fmla="*/ 38 w 55"/>
                  <a:gd name="T15" fmla="*/ 2 h 55"/>
                  <a:gd name="T16" fmla="*/ 27 w 55"/>
                  <a:gd name="T17" fmla="*/ 0 h 55"/>
                  <a:gd name="T18" fmla="*/ 16 w 55"/>
                  <a:gd name="T19" fmla="*/ 2 h 55"/>
                  <a:gd name="T20" fmla="*/ 8 w 55"/>
                  <a:gd name="T21" fmla="*/ 7 h 55"/>
                  <a:gd name="T22" fmla="*/ 2 w 55"/>
                  <a:gd name="T23" fmla="*/ 16 h 55"/>
                  <a:gd name="T24" fmla="*/ 0 w 55"/>
                  <a:gd name="T25" fmla="*/ 27 h 55"/>
                  <a:gd name="T26" fmla="*/ 2 w 55"/>
                  <a:gd name="T27" fmla="*/ 37 h 55"/>
                  <a:gd name="T28" fmla="*/ 8 w 55"/>
                  <a:gd name="T29" fmla="*/ 46 h 55"/>
                  <a:gd name="T30" fmla="*/ 16 w 55"/>
                  <a:gd name="T31" fmla="*/ 53 h 55"/>
                  <a:gd name="T32" fmla="*/ 27 w 55"/>
                  <a:gd name="T33" fmla="*/ 55 h 5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55"/>
                  <a:gd name="T52" fmla="*/ 0 h 55"/>
                  <a:gd name="T53" fmla="*/ 55 w 55"/>
                  <a:gd name="T54" fmla="*/ 55 h 5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55" h="55">
                    <a:moveTo>
                      <a:pt x="27" y="55"/>
                    </a:moveTo>
                    <a:lnTo>
                      <a:pt x="38" y="53"/>
                    </a:lnTo>
                    <a:lnTo>
                      <a:pt x="48" y="46"/>
                    </a:lnTo>
                    <a:lnTo>
                      <a:pt x="53" y="37"/>
                    </a:lnTo>
                    <a:lnTo>
                      <a:pt x="55" y="27"/>
                    </a:lnTo>
                    <a:lnTo>
                      <a:pt x="53" y="16"/>
                    </a:lnTo>
                    <a:lnTo>
                      <a:pt x="48" y="7"/>
                    </a:lnTo>
                    <a:lnTo>
                      <a:pt x="38" y="2"/>
                    </a:lnTo>
                    <a:lnTo>
                      <a:pt x="27" y="0"/>
                    </a:lnTo>
                    <a:lnTo>
                      <a:pt x="16" y="2"/>
                    </a:lnTo>
                    <a:lnTo>
                      <a:pt x="8" y="7"/>
                    </a:lnTo>
                    <a:lnTo>
                      <a:pt x="2" y="16"/>
                    </a:lnTo>
                    <a:lnTo>
                      <a:pt x="0" y="27"/>
                    </a:lnTo>
                    <a:lnTo>
                      <a:pt x="2" y="37"/>
                    </a:lnTo>
                    <a:lnTo>
                      <a:pt x="8" y="46"/>
                    </a:lnTo>
                    <a:lnTo>
                      <a:pt x="16" y="53"/>
                    </a:lnTo>
                    <a:lnTo>
                      <a:pt x="27" y="5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Freeform 146"/>
              <p:cNvSpPr>
                <a:spLocks/>
              </p:cNvSpPr>
              <p:nvPr/>
            </p:nvSpPr>
            <p:spPr bwMode="auto">
              <a:xfrm>
                <a:off x="6770" y="14345"/>
                <a:ext cx="55" cy="55"/>
              </a:xfrm>
              <a:custGeom>
                <a:avLst/>
                <a:gdLst>
                  <a:gd name="T0" fmla="*/ 28 w 55"/>
                  <a:gd name="T1" fmla="*/ 55 h 55"/>
                  <a:gd name="T2" fmla="*/ 39 w 55"/>
                  <a:gd name="T3" fmla="*/ 53 h 55"/>
                  <a:gd name="T4" fmla="*/ 47 w 55"/>
                  <a:gd name="T5" fmla="*/ 47 h 55"/>
                  <a:gd name="T6" fmla="*/ 53 w 55"/>
                  <a:gd name="T7" fmla="*/ 39 h 55"/>
                  <a:gd name="T8" fmla="*/ 55 w 55"/>
                  <a:gd name="T9" fmla="*/ 28 h 55"/>
                  <a:gd name="T10" fmla="*/ 53 w 55"/>
                  <a:gd name="T11" fmla="*/ 17 h 55"/>
                  <a:gd name="T12" fmla="*/ 47 w 55"/>
                  <a:gd name="T13" fmla="*/ 8 h 55"/>
                  <a:gd name="T14" fmla="*/ 39 w 55"/>
                  <a:gd name="T15" fmla="*/ 2 h 55"/>
                  <a:gd name="T16" fmla="*/ 28 w 55"/>
                  <a:gd name="T17" fmla="*/ 0 h 55"/>
                  <a:gd name="T18" fmla="*/ 17 w 55"/>
                  <a:gd name="T19" fmla="*/ 2 h 55"/>
                  <a:gd name="T20" fmla="*/ 9 w 55"/>
                  <a:gd name="T21" fmla="*/ 8 h 55"/>
                  <a:gd name="T22" fmla="*/ 2 w 55"/>
                  <a:gd name="T23" fmla="*/ 17 h 55"/>
                  <a:gd name="T24" fmla="*/ 0 w 55"/>
                  <a:gd name="T25" fmla="*/ 28 h 55"/>
                  <a:gd name="T26" fmla="*/ 2 w 55"/>
                  <a:gd name="T27" fmla="*/ 39 h 55"/>
                  <a:gd name="T28" fmla="*/ 9 w 55"/>
                  <a:gd name="T29" fmla="*/ 47 h 55"/>
                  <a:gd name="T30" fmla="*/ 17 w 55"/>
                  <a:gd name="T31" fmla="*/ 53 h 55"/>
                  <a:gd name="T32" fmla="*/ 28 w 55"/>
                  <a:gd name="T33" fmla="*/ 55 h 5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55"/>
                  <a:gd name="T52" fmla="*/ 0 h 55"/>
                  <a:gd name="T53" fmla="*/ 55 w 55"/>
                  <a:gd name="T54" fmla="*/ 55 h 5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55" h="55">
                    <a:moveTo>
                      <a:pt x="28" y="55"/>
                    </a:moveTo>
                    <a:lnTo>
                      <a:pt x="39" y="53"/>
                    </a:lnTo>
                    <a:lnTo>
                      <a:pt x="47" y="47"/>
                    </a:lnTo>
                    <a:lnTo>
                      <a:pt x="53" y="39"/>
                    </a:lnTo>
                    <a:lnTo>
                      <a:pt x="55" y="28"/>
                    </a:lnTo>
                    <a:lnTo>
                      <a:pt x="53" y="17"/>
                    </a:lnTo>
                    <a:lnTo>
                      <a:pt x="47" y="8"/>
                    </a:lnTo>
                    <a:lnTo>
                      <a:pt x="39" y="2"/>
                    </a:lnTo>
                    <a:lnTo>
                      <a:pt x="28" y="0"/>
                    </a:lnTo>
                    <a:lnTo>
                      <a:pt x="17" y="2"/>
                    </a:lnTo>
                    <a:lnTo>
                      <a:pt x="9" y="8"/>
                    </a:lnTo>
                    <a:lnTo>
                      <a:pt x="2" y="17"/>
                    </a:lnTo>
                    <a:lnTo>
                      <a:pt x="0" y="28"/>
                    </a:lnTo>
                    <a:lnTo>
                      <a:pt x="2" y="39"/>
                    </a:lnTo>
                    <a:lnTo>
                      <a:pt x="9" y="47"/>
                    </a:lnTo>
                    <a:lnTo>
                      <a:pt x="17" y="53"/>
                    </a:lnTo>
                    <a:lnTo>
                      <a:pt x="28" y="5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Freeform 147"/>
              <p:cNvSpPr>
                <a:spLocks/>
              </p:cNvSpPr>
              <p:nvPr/>
            </p:nvSpPr>
            <p:spPr bwMode="auto">
              <a:xfrm>
                <a:off x="6401" y="13591"/>
                <a:ext cx="156" cy="752"/>
              </a:xfrm>
              <a:custGeom>
                <a:avLst/>
                <a:gdLst>
                  <a:gd name="T0" fmla="*/ 48 w 156"/>
                  <a:gd name="T1" fmla="*/ 15 h 752"/>
                  <a:gd name="T2" fmla="*/ 44 w 156"/>
                  <a:gd name="T3" fmla="*/ 30 h 752"/>
                  <a:gd name="T4" fmla="*/ 33 w 156"/>
                  <a:gd name="T5" fmla="*/ 73 h 752"/>
                  <a:gd name="T6" fmla="*/ 19 w 156"/>
                  <a:gd name="T7" fmla="*/ 140 h 752"/>
                  <a:gd name="T8" fmla="*/ 7 w 156"/>
                  <a:gd name="T9" fmla="*/ 229 h 752"/>
                  <a:gd name="T10" fmla="*/ 0 w 156"/>
                  <a:gd name="T11" fmla="*/ 337 h 752"/>
                  <a:gd name="T12" fmla="*/ 1 w 156"/>
                  <a:gd name="T13" fmla="*/ 462 h 752"/>
                  <a:gd name="T14" fmla="*/ 14 w 156"/>
                  <a:gd name="T15" fmla="*/ 602 h 752"/>
                  <a:gd name="T16" fmla="*/ 43 w 156"/>
                  <a:gd name="T17" fmla="*/ 752 h 752"/>
                  <a:gd name="T18" fmla="*/ 150 w 156"/>
                  <a:gd name="T19" fmla="*/ 746 h 752"/>
                  <a:gd name="T20" fmla="*/ 146 w 156"/>
                  <a:gd name="T21" fmla="*/ 724 h 752"/>
                  <a:gd name="T22" fmla="*/ 135 w 156"/>
                  <a:gd name="T23" fmla="*/ 663 h 752"/>
                  <a:gd name="T24" fmla="*/ 123 w 156"/>
                  <a:gd name="T25" fmla="*/ 574 h 752"/>
                  <a:gd name="T26" fmla="*/ 111 w 156"/>
                  <a:gd name="T27" fmla="*/ 463 h 752"/>
                  <a:gd name="T28" fmla="*/ 104 w 156"/>
                  <a:gd name="T29" fmla="*/ 342 h 752"/>
                  <a:gd name="T30" fmla="*/ 107 w 156"/>
                  <a:gd name="T31" fmla="*/ 220 h 752"/>
                  <a:gd name="T32" fmla="*/ 124 w 156"/>
                  <a:gd name="T33" fmla="*/ 106 h 752"/>
                  <a:gd name="T34" fmla="*/ 156 w 156"/>
                  <a:gd name="T35" fmla="*/ 9 h 752"/>
                  <a:gd name="T36" fmla="*/ 156 w 156"/>
                  <a:gd name="T37" fmla="*/ 8 h 752"/>
                  <a:gd name="T38" fmla="*/ 156 w 156"/>
                  <a:gd name="T39" fmla="*/ 6 h 752"/>
                  <a:gd name="T40" fmla="*/ 154 w 156"/>
                  <a:gd name="T41" fmla="*/ 4 h 752"/>
                  <a:gd name="T42" fmla="*/ 147 w 156"/>
                  <a:gd name="T43" fmla="*/ 0 h 752"/>
                  <a:gd name="T44" fmla="*/ 134 w 156"/>
                  <a:gd name="T45" fmla="*/ 0 h 752"/>
                  <a:gd name="T46" fmla="*/ 115 w 156"/>
                  <a:gd name="T47" fmla="*/ 1 h 752"/>
                  <a:gd name="T48" fmla="*/ 87 w 156"/>
                  <a:gd name="T49" fmla="*/ 7 h 752"/>
                  <a:gd name="T50" fmla="*/ 48 w 156"/>
                  <a:gd name="T51" fmla="*/ 15 h 752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56"/>
                  <a:gd name="T79" fmla="*/ 0 h 752"/>
                  <a:gd name="T80" fmla="*/ 156 w 156"/>
                  <a:gd name="T81" fmla="*/ 752 h 752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56" h="752">
                    <a:moveTo>
                      <a:pt x="48" y="15"/>
                    </a:moveTo>
                    <a:lnTo>
                      <a:pt x="44" y="30"/>
                    </a:lnTo>
                    <a:lnTo>
                      <a:pt x="33" y="73"/>
                    </a:lnTo>
                    <a:lnTo>
                      <a:pt x="19" y="140"/>
                    </a:lnTo>
                    <a:lnTo>
                      <a:pt x="7" y="229"/>
                    </a:lnTo>
                    <a:lnTo>
                      <a:pt x="0" y="337"/>
                    </a:lnTo>
                    <a:lnTo>
                      <a:pt x="1" y="462"/>
                    </a:lnTo>
                    <a:lnTo>
                      <a:pt x="14" y="602"/>
                    </a:lnTo>
                    <a:lnTo>
                      <a:pt x="43" y="752"/>
                    </a:lnTo>
                    <a:lnTo>
                      <a:pt x="150" y="746"/>
                    </a:lnTo>
                    <a:lnTo>
                      <a:pt x="146" y="724"/>
                    </a:lnTo>
                    <a:lnTo>
                      <a:pt x="135" y="663"/>
                    </a:lnTo>
                    <a:lnTo>
                      <a:pt x="123" y="574"/>
                    </a:lnTo>
                    <a:lnTo>
                      <a:pt x="111" y="463"/>
                    </a:lnTo>
                    <a:lnTo>
                      <a:pt x="104" y="342"/>
                    </a:lnTo>
                    <a:lnTo>
                      <a:pt x="107" y="220"/>
                    </a:lnTo>
                    <a:lnTo>
                      <a:pt x="124" y="106"/>
                    </a:lnTo>
                    <a:lnTo>
                      <a:pt x="156" y="9"/>
                    </a:lnTo>
                    <a:lnTo>
                      <a:pt x="156" y="8"/>
                    </a:lnTo>
                    <a:lnTo>
                      <a:pt x="156" y="6"/>
                    </a:lnTo>
                    <a:lnTo>
                      <a:pt x="154" y="4"/>
                    </a:lnTo>
                    <a:lnTo>
                      <a:pt x="147" y="0"/>
                    </a:lnTo>
                    <a:lnTo>
                      <a:pt x="134" y="0"/>
                    </a:lnTo>
                    <a:lnTo>
                      <a:pt x="115" y="1"/>
                    </a:lnTo>
                    <a:lnTo>
                      <a:pt x="87" y="7"/>
                    </a:lnTo>
                    <a:lnTo>
                      <a:pt x="48" y="1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Freeform 148"/>
              <p:cNvSpPr>
                <a:spLocks/>
              </p:cNvSpPr>
              <p:nvPr/>
            </p:nvSpPr>
            <p:spPr bwMode="auto">
              <a:xfrm>
                <a:off x="7205" y="13498"/>
                <a:ext cx="212" cy="839"/>
              </a:xfrm>
              <a:custGeom>
                <a:avLst/>
                <a:gdLst>
                  <a:gd name="T0" fmla="*/ 212 w 212"/>
                  <a:gd name="T1" fmla="*/ 6 h 839"/>
                  <a:gd name="T2" fmla="*/ 206 w 212"/>
                  <a:gd name="T3" fmla="*/ 11 h 839"/>
                  <a:gd name="T4" fmla="*/ 192 w 212"/>
                  <a:gd name="T5" fmla="*/ 33 h 839"/>
                  <a:gd name="T6" fmla="*/ 174 w 212"/>
                  <a:gd name="T7" fmla="*/ 77 h 839"/>
                  <a:gd name="T8" fmla="*/ 156 w 212"/>
                  <a:gd name="T9" fmla="*/ 148 h 839"/>
                  <a:gd name="T10" fmla="*/ 141 w 212"/>
                  <a:gd name="T11" fmla="*/ 254 h 839"/>
                  <a:gd name="T12" fmla="*/ 133 w 212"/>
                  <a:gd name="T13" fmla="*/ 401 h 839"/>
                  <a:gd name="T14" fmla="*/ 137 w 212"/>
                  <a:gd name="T15" fmla="*/ 593 h 839"/>
                  <a:gd name="T16" fmla="*/ 158 w 212"/>
                  <a:gd name="T17" fmla="*/ 839 h 839"/>
                  <a:gd name="T18" fmla="*/ 38 w 212"/>
                  <a:gd name="T19" fmla="*/ 839 h 839"/>
                  <a:gd name="T20" fmla="*/ 34 w 212"/>
                  <a:gd name="T21" fmla="*/ 814 h 839"/>
                  <a:gd name="T22" fmla="*/ 24 w 212"/>
                  <a:gd name="T23" fmla="*/ 746 h 839"/>
                  <a:gd name="T24" fmla="*/ 12 w 212"/>
                  <a:gd name="T25" fmla="*/ 645 h 839"/>
                  <a:gd name="T26" fmla="*/ 3 w 212"/>
                  <a:gd name="T27" fmla="*/ 521 h 839"/>
                  <a:gd name="T28" fmla="*/ 0 w 212"/>
                  <a:gd name="T29" fmla="*/ 384 h 839"/>
                  <a:gd name="T30" fmla="*/ 6 w 212"/>
                  <a:gd name="T31" fmla="*/ 244 h 839"/>
                  <a:gd name="T32" fmla="*/ 29 w 212"/>
                  <a:gd name="T33" fmla="*/ 114 h 839"/>
                  <a:gd name="T34" fmla="*/ 68 w 212"/>
                  <a:gd name="T35" fmla="*/ 0 h 839"/>
                  <a:gd name="T36" fmla="*/ 212 w 212"/>
                  <a:gd name="T37" fmla="*/ 6 h 83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12"/>
                  <a:gd name="T58" fmla="*/ 0 h 839"/>
                  <a:gd name="T59" fmla="*/ 212 w 212"/>
                  <a:gd name="T60" fmla="*/ 839 h 839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12" h="839">
                    <a:moveTo>
                      <a:pt x="212" y="6"/>
                    </a:moveTo>
                    <a:lnTo>
                      <a:pt x="206" y="11"/>
                    </a:lnTo>
                    <a:lnTo>
                      <a:pt x="192" y="33"/>
                    </a:lnTo>
                    <a:lnTo>
                      <a:pt x="174" y="77"/>
                    </a:lnTo>
                    <a:lnTo>
                      <a:pt x="156" y="148"/>
                    </a:lnTo>
                    <a:lnTo>
                      <a:pt x="141" y="254"/>
                    </a:lnTo>
                    <a:lnTo>
                      <a:pt x="133" y="401"/>
                    </a:lnTo>
                    <a:lnTo>
                      <a:pt x="137" y="593"/>
                    </a:lnTo>
                    <a:lnTo>
                      <a:pt x="158" y="839"/>
                    </a:lnTo>
                    <a:lnTo>
                      <a:pt x="38" y="839"/>
                    </a:lnTo>
                    <a:lnTo>
                      <a:pt x="34" y="814"/>
                    </a:lnTo>
                    <a:lnTo>
                      <a:pt x="24" y="746"/>
                    </a:lnTo>
                    <a:lnTo>
                      <a:pt x="12" y="645"/>
                    </a:lnTo>
                    <a:lnTo>
                      <a:pt x="3" y="521"/>
                    </a:lnTo>
                    <a:lnTo>
                      <a:pt x="0" y="384"/>
                    </a:lnTo>
                    <a:lnTo>
                      <a:pt x="6" y="244"/>
                    </a:lnTo>
                    <a:lnTo>
                      <a:pt x="29" y="114"/>
                    </a:lnTo>
                    <a:lnTo>
                      <a:pt x="68" y="0"/>
                    </a:lnTo>
                    <a:lnTo>
                      <a:pt x="212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Freeform 149"/>
              <p:cNvSpPr>
                <a:spLocks/>
              </p:cNvSpPr>
              <p:nvPr/>
            </p:nvSpPr>
            <p:spPr bwMode="auto">
              <a:xfrm>
                <a:off x="6406" y="13636"/>
                <a:ext cx="137" cy="656"/>
              </a:xfrm>
              <a:custGeom>
                <a:avLst/>
                <a:gdLst>
                  <a:gd name="T0" fmla="*/ 43 w 137"/>
                  <a:gd name="T1" fmla="*/ 12 h 656"/>
                  <a:gd name="T2" fmla="*/ 39 w 137"/>
                  <a:gd name="T3" fmla="*/ 25 h 656"/>
                  <a:gd name="T4" fmla="*/ 30 w 137"/>
                  <a:gd name="T5" fmla="*/ 62 h 656"/>
                  <a:gd name="T6" fmla="*/ 19 w 137"/>
                  <a:gd name="T7" fmla="*/ 122 h 656"/>
                  <a:gd name="T8" fmla="*/ 7 w 137"/>
                  <a:gd name="T9" fmla="*/ 199 h 656"/>
                  <a:gd name="T10" fmla="*/ 0 w 137"/>
                  <a:gd name="T11" fmla="*/ 294 h 656"/>
                  <a:gd name="T12" fmla="*/ 1 w 137"/>
                  <a:gd name="T13" fmla="*/ 403 h 656"/>
                  <a:gd name="T14" fmla="*/ 12 w 137"/>
                  <a:gd name="T15" fmla="*/ 524 h 656"/>
                  <a:gd name="T16" fmla="*/ 38 w 137"/>
                  <a:gd name="T17" fmla="*/ 656 h 656"/>
                  <a:gd name="T18" fmla="*/ 132 w 137"/>
                  <a:gd name="T19" fmla="*/ 650 h 656"/>
                  <a:gd name="T20" fmla="*/ 127 w 137"/>
                  <a:gd name="T21" fmla="*/ 631 h 656"/>
                  <a:gd name="T22" fmla="*/ 119 w 137"/>
                  <a:gd name="T23" fmla="*/ 578 h 656"/>
                  <a:gd name="T24" fmla="*/ 107 w 137"/>
                  <a:gd name="T25" fmla="*/ 499 h 656"/>
                  <a:gd name="T26" fmla="*/ 97 w 137"/>
                  <a:gd name="T27" fmla="*/ 403 h 656"/>
                  <a:gd name="T28" fmla="*/ 92 w 137"/>
                  <a:gd name="T29" fmla="*/ 297 h 656"/>
                  <a:gd name="T30" fmla="*/ 94 w 137"/>
                  <a:gd name="T31" fmla="*/ 192 h 656"/>
                  <a:gd name="T32" fmla="*/ 108 w 137"/>
                  <a:gd name="T33" fmla="*/ 91 h 656"/>
                  <a:gd name="T34" fmla="*/ 137 w 137"/>
                  <a:gd name="T35" fmla="*/ 7 h 656"/>
                  <a:gd name="T36" fmla="*/ 137 w 137"/>
                  <a:gd name="T37" fmla="*/ 6 h 656"/>
                  <a:gd name="T38" fmla="*/ 137 w 137"/>
                  <a:gd name="T39" fmla="*/ 4 h 656"/>
                  <a:gd name="T40" fmla="*/ 135 w 137"/>
                  <a:gd name="T41" fmla="*/ 2 h 656"/>
                  <a:gd name="T42" fmla="*/ 129 w 137"/>
                  <a:gd name="T43" fmla="*/ 0 h 656"/>
                  <a:gd name="T44" fmla="*/ 119 w 137"/>
                  <a:gd name="T45" fmla="*/ 0 h 656"/>
                  <a:gd name="T46" fmla="*/ 101 w 137"/>
                  <a:gd name="T47" fmla="*/ 1 h 656"/>
                  <a:gd name="T48" fmla="*/ 77 w 137"/>
                  <a:gd name="T49" fmla="*/ 5 h 656"/>
                  <a:gd name="T50" fmla="*/ 43 w 137"/>
                  <a:gd name="T51" fmla="*/ 12 h 65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37"/>
                  <a:gd name="T79" fmla="*/ 0 h 656"/>
                  <a:gd name="T80" fmla="*/ 137 w 137"/>
                  <a:gd name="T81" fmla="*/ 656 h 65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37" h="656">
                    <a:moveTo>
                      <a:pt x="43" y="12"/>
                    </a:moveTo>
                    <a:lnTo>
                      <a:pt x="39" y="25"/>
                    </a:lnTo>
                    <a:lnTo>
                      <a:pt x="30" y="62"/>
                    </a:lnTo>
                    <a:lnTo>
                      <a:pt x="19" y="122"/>
                    </a:lnTo>
                    <a:lnTo>
                      <a:pt x="7" y="199"/>
                    </a:lnTo>
                    <a:lnTo>
                      <a:pt x="0" y="294"/>
                    </a:lnTo>
                    <a:lnTo>
                      <a:pt x="1" y="403"/>
                    </a:lnTo>
                    <a:lnTo>
                      <a:pt x="12" y="524"/>
                    </a:lnTo>
                    <a:lnTo>
                      <a:pt x="38" y="656"/>
                    </a:lnTo>
                    <a:lnTo>
                      <a:pt x="132" y="650"/>
                    </a:lnTo>
                    <a:lnTo>
                      <a:pt x="127" y="631"/>
                    </a:lnTo>
                    <a:lnTo>
                      <a:pt x="119" y="578"/>
                    </a:lnTo>
                    <a:lnTo>
                      <a:pt x="107" y="499"/>
                    </a:lnTo>
                    <a:lnTo>
                      <a:pt x="97" y="403"/>
                    </a:lnTo>
                    <a:lnTo>
                      <a:pt x="92" y="297"/>
                    </a:lnTo>
                    <a:lnTo>
                      <a:pt x="94" y="192"/>
                    </a:lnTo>
                    <a:lnTo>
                      <a:pt x="108" y="91"/>
                    </a:lnTo>
                    <a:lnTo>
                      <a:pt x="137" y="7"/>
                    </a:lnTo>
                    <a:lnTo>
                      <a:pt x="137" y="6"/>
                    </a:lnTo>
                    <a:lnTo>
                      <a:pt x="137" y="4"/>
                    </a:lnTo>
                    <a:lnTo>
                      <a:pt x="135" y="2"/>
                    </a:lnTo>
                    <a:lnTo>
                      <a:pt x="129" y="0"/>
                    </a:lnTo>
                    <a:lnTo>
                      <a:pt x="119" y="0"/>
                    </a:lnTo>
                    <a:lnTo>
                      <a:pt x="101" y="1"/>
                    </a:lnTo>
                    <a:lnTo>
                      <a:pt x="77" y="5"/>
                    </a:lnTo>
                    <a:lnTo>
                      <a:pt x="43" y="1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Freeform 150"/>
              <p:cNvSpPr>
                <a:spLocks/>
              </p:cNvSpPr>
              <p:nvPr/>
            </p:nvSpPr>
            <p:spPr bwMode="auto">
              <a:xfrm>
                <a:off x="6412" y="13680"/>
                <a:ext cx="116" cy="560"/>
              </a:xfrm>
              <a:custGeom>
                <a:avLst/>
                <a:gdLst>
                  <a:gd name="T0" fmla="*/ 36 w 116"/>
                  <a:gd name="T1" fmla="*/ 11 h 560"/>
                  <a:gd name="T2" fmla="*/ 33 w 116"/>
                  <a:gd name="T3" fmla="*/ 21 h 560"/>
                  <a:gd name="T4" fmla="*/ 24 w 116"/>
                  <a:gd name="T5" fmla="*/ 53 h 560"/>
                  <a:gd name="T6" fmla="*/ 15 w 116"/>
                  <a:gd name="T7" fmla="*/ 103 h 560"/>
                  <a:gd name="T8" fmla="*/ 5 w 116"/>
                  <a:gd name="T9" fmla="*/ 169 h 560"/>
                  <a:gd name="T10" fmla="*/ 0 w 116"/>
                  <a:gd name="T11" fmla="*/ 250 h 560"/>
                  <a:gd name="T12" fmla="*/ 1 w 116"/>
                  <a:gd name="T13" fmla="*/ 344 h 560"/>
                  <a:gd name="T14" fmla="*/ 10 w 116"/>
                  <a:gd name="T15" fmla="*/ 448 h 560"/>
                  <a:gd name="T16" fmla="*/ 32 w 116"/>
                  <a:gd name="T17" fmla="*/ 560 h 560"/>
                  <a:gd name="T18" fmla="*/ 112 w 116"/>
                  <a:gd name="T19" fmla="*/ 555 h 560"/>
                  <a:gd name="T20" fmla="*/ 108 w 116"/>
                  <a:gd name="T21" fmla="*/ 538 h 560"/>
                  <a:gd name="T22" fmla="*/ 101 w 116"/>
                  <a:gd name="T23" fmla="*/ 493 h 560"/>
                  <a:gd name="T24" fmla="*/ 91 w 116"/>
                  <a:gd name="T25" fmla="*/ 426 h 560"/>
                  <a:gd name="T26" fmla="*/ 82 w 116"/>
                  <a:gd name="T27" fmla="*/ 344 h 560"/>
                  <a:gd name="T28" fmla="*/ 77 w 116"/>
                  <a:gd name="T29" fmla="*/ 255 h 560"/>
                  <a:gd name="T30" fmla="*/ 79 w 116"/>
                  <a:gd name="T31" fmla="*/ 164 h 560"/>
                  <a:gd name="T32" fmla="*/ 91 w 116"/>
                  <a:gd name="T33" fmla="*/ 79 h 560"/>
                  <a:gd name="T34" fmla="*/ 116 w 116"/>
                  <a:gd name="T35" fmla="*/ 6 h 560"/>
                  <a:gd name="T36" fmla="*/ 116 w 116"/>
                  <a:gd name="T37" fmla="*/ 5 h 560"/>
                  <a:gd name="T38" fmla="*/ 116 w 116"/>
                  <a:gd name="T39" fmla="*/ 4 h 560"/>
                  <a:gd name="T40" fmla="*/ 114 w 116"/>
                  <a:gd name="T41" fmla="*/ 2 h 560"/>
                  <a:gd name="T42" fmla="*/ 109 w 116"/>
                  <a:gd name="T43" fmla="*/ 0 h 560"/>
                  <a:gd name="T44" fmla="*/ 100 w 116"/>
                  <a:gd name="T45" fmla="*/ 0 h 560"/>
                  <a:gd name="T46" fmla="*/ 86 w 116"/>
                  <a:gd name="T47" fmla="*/ 1 h 560"/>
                  <a:gd name="T48" fmla="*/ 65 w 116"/>
                  <a:gd name="T49" fmla="*/ 4 h 560"/>
                  <a:gd name="T50" fmla="*/ 36 w 116"/>
                  <a:gd name="T51" fmla="*/ 11 h 56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16"/>
                  <a:gd name="T79" fmla="*/ 0 h 560"/>
                  <a:gd name="T80" fmla="*/ 116 w 116"/>
                  <a:gd name="T81" fmla="*/ 560 h 560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16" h="560">
                    <a:moveTo>
                      <a:pt x="36" y="11"/>
                    </a:moveTo>
                    <a:lnTo>
                      <a:pt x="33" y="21"/>
                    </a:lnTo>
                    <a:lnTo>
                      <a:pt x="24" y="53"/>
                    </a:lnTo>
                    <a:lnTo>
                      <a:pt x="15" y="103"/>
                    </a:lnTo>
                    <a:lnTo>
                      <a:pt x="5" y="169"/>
                    </a:lnTo>
                    <a:lnTo>
                      <a:pt x="0" y="250"/>
                    </a:lnTo>
                    <a:lnTo>
                      <a:pt x="1" y="344"/>
                    </a:lnTo>
                    <a:lnTo>
                      <a:pt x="10" y="448"/>
                    </a:lnTo>
                    <a:lnTo>
                      <a:pt x="32" y="560"/>
                    </a:lnTo>
                    <a:lnTo>
                      <a:pt x="112" y="555"/>
                    </a:lnTo>
                    <a:lnTo>
                      <a:pt x="108" y="538"/>
                    </a:lnTo>
                    <a:lnTo>
                      <a:pt x="101" y="493"/>
                    </a:lnTo>
                    <a:lnTo>
                      <a:pt x="91" y="426"/>
                    </a:lnTo>
                    <a:lnTo>
                      <a:pt x="82" y="344"/>
                    </a:lnTo>
                    <a:lnTo>
                      <a:pt x="77" y="255"/>
                    </a:lnTo>
                    <a:lnTo>
                      <a:pt x="79" y="164"/>
                    </a:lnTo>
                    <a:lnTo>
                      <a:pt x="91" y="79"/>
                    </a:lnTo>
                    <a:lnTo>
                      <a:pt x="116" y="6"/>
                    </a:lnTo>
                    <a:lnTo>
                      <a:pt x="116" y="5"/>
                    </a:lnTo>
                    <a:lnTo>
                      <a:pt x="116" y="4"/>
                    </a:lnTo>
                    <a:lnTo>
                      <a:pt x="114" y="2"/>
                    </a:lnTo>
                    <a:lnTo>
                      <a:pt x="109" y="0"/>
                    </a:lnTo>
                    <a:lnTo>
                      <a:pt x="100" y="0"/>
                    </a:lnTo>
                    <a:lnTo>
                      <a:pt x="86" y="1"/>
                    </a:lnTo>
                    <a:lnTo>
                      <a:pt x="65" y="4"/>
                    </a:lnTo>
                    <a:lnTo>
                      <a:pt x="36" y="1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Freeform 151"/>
              <p:cNvSpPr>
                <a:spLocks/>
              </p:cNvSpPr>
              <p:nvPr/>
            </p:nvSpPr>
            <p:spPr bwMode="auto">
              <a:xfrm>
                <a:off x="6417" y="13724"/>
                <a:ext cx="97" cy="463"/>
              </a:xfrm>
              <a:custGeom>
                <a:avLst/>
                <a:gdLst>
                  <a:gd name="T0" fmla="*/ 30 w 97"/>
                  <a:gd name="T1" fmla="*/ 9 h 463"/>
                  <a:gd name="T2" fmla="*/ 27 w 97"/>
                  <a:gd name="T3" fmla="*/ 17 h 463"/>
                  <a:gd name="T4" fmla="*/ 20 w 97"/>
                  <a:gd name="T5" fmla="*/ 44 h 463"/>
                  <a:gd name="T6" fmla="*/ 12 w 97"/>
                  <a:gd name="T7" fmla="*/ 85 h 463"/>
                  <a:gd name="T8" fmla="*/ 4 w 97"/>
                  <a:gd name="T9" fmla="*/ 140 h 463"/>
                  <a:gd name="T10" fmla="*/ 0 w 97"/>
                  <a:gd name="T11" fmla="*/ 207 h 463"/>
                  <a:gd name="T12" fmla="*/ 0 w 97"/>
                  <a:gd name="T13" fmla="*/ 285 h 463"/>
                  <a:gd name="T14" fmla="*/ 9 w 97"/>
                  <a:gd name="T15" fmla="*/ 370 h 463"/>
                  <a:gd name="T16" fmla="*/ 26 w 97"/>
                  <a:gd name="T17" fmla="*/ 463 h 463"/>
                  <a:gd name="T18" fmla="*/ 93 w 97"/>
                  <a:gd name="T19" fmla="*/ 460 h 463"/>
                  <a:gd name="T20" fmla="*/ 89 w 97"/>
                  <a:gd name="T21" fmla="*/ 446 h 463"/>
                  <a:gd name="T22" fmla="*/ 83 w 97"/>
                  <a:gd name="T23" fmla="*/ 408 h 463"/>
                  <a:gd name="T24" fmla="*/ 75 w 97"/>
                  <a:gd name="T25" fmla="*/ 353 h 463"/>
                  <a:gd name="T26" fmla="*/ 68 w 97"/>
                  <a:gd name="T27" fmla="*/ 285 h 463"/>
                  <a:gd name="T28" fmla="*/ 65 w 97"/>
                  <a:gd name="T29" fmla="*/ 211 h 463"/>
                  <a:gd name="T30" fmla="*/ 67 w 97"/>
                  <a:gd name="T31" fmla="*/ 136 h 463"/>
                  <a:gd name="T32" fmla="*/ 76 w 97"/>
                  <a:gd name="T33" fmla="*/ 65 h 463"/>
                  <a:gd name="T34" fmla="*/ 97 w 97"/>
                  <a:gd name="T35" fmla="*/ 5 h 463"/>
                  <a:gd name="T36" fmla="*/ 97 w 97"/>
                  <a:gd name="T37" fmla="*/ 4 h 463"/>
                  <a:gd name="T38" fmla="*/ 97 w 97"/>
                  <a:gd name="T39" fmla="*/ 3 h 463"/>
                  <a:gd name="T40" fmla="*/ 95 w 97"/>
                  <a:gd name="T41" fmla="*/ 1 h 463"/>
                  <a:gd name="T42" fmla="*/ 91 w 97"/>
                  <a:gd name="T43" fmla="*/ 0 h 463"/>
                  <a:gd name="T44" fmla="*/ 84 w 97"/>
                  <a:gd name="T45" fmla="*/ 0 h 463"/>
                  <a:gd name="T46" fmla="*/ 71 w 97"/>
                  <a:gd name="T47" fmla="*/ 0 h 463"/>
                  <a:gd name="T48" fmla="*/ 54 w 97"/>
                  <a:gd name="T49" fmla="*/ 3 h 463"/>
                  <a:gd name="T50" fmla="*/ 30 w 97"/>
                  <a:gd name="T51" fmla="*/ 9 h 463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97"/>
                  <a:gd name="T79" fmla="*/ 0 h 463"/>
                  <a:gd name="T80" fmla="*/ 97 w 97"/>
                  <a:gd name="T81" fmla="*/ 463 h 463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97" h="463">
                    <a:moveTo>
                      <a:pt x="30" y="9"/>
                    </a:moveTo>
                    <a:lnTo>
                      <a:pt x="27" y="17"/>
                    </a:lnTo>
                    <a:lnTo>
                      <a:pt x="20" y="44"/>
                    </a:lnTo>
                    <a:lnTo>
                      <a:pt x="12" y="85"/>
                    </a:lnTo>
                    <a:lnTo>
                      <a:pt x="4" y="140"/>
                    </a:lnTo>
                    <a:lnTo>
                      <a:pt x="0" y="207"/>
                    </a:lnTo>
                    <a:lnTo>
                      <a:pt x="0" y="285"/>
                    </a:lnTo>
                    <a:lnTo>
                      <a:pt x="9" y="370"/>
                    </a:lnTo>
                    <a:lnTo>
                      <a:pt x="26" y="463"/>
                    </a:lnTo>
                    <a:lnTo>
                      <a:pt x="93" y="460"/>
                    </a:lnTo>
                    <a:lnTo>
                      <a:pt x="89" y="446"/>
                    </a:lnTo>
                    <a:lnTo>
                      <a:pt x="83" y="408"/>
                    </a:lnTo>
                    <a:lnTo>
                      <a:pt x="75" y="353"/>
                    </a:lnTo>
                    <a:lnTo>
                      <a:pt x="68" y="285"/>
                    </a:lnTo>
                    <a:lnTo>
                      <a:pt x="65" y="211"/>
                    </a:lnTo>
                    <a:lnTo>
                      <a:pt x="67" y="136"/>
                    </a:lnTo>
                    <a:lnTo>
                      <a:pt x="76" y="65"/>
                    </a:lnTo>
                    <a:lnTo>
                      <a:pt x="97" y="5"/>
                    </a:lnTo>
                    <a:lnTo>
                      <a:pt x="97" y="4"/>
                    </a:lnTo>
                    <a:lnTo>
                      <a:pt x="97" y="3"/>
                    </a:lnTo>
                    <a:lnTo>
                      <a:pt x="95" y="1"/>
                    </a:lnTo>
                    <a:lnTo>
                      <a:pt x="91" y="0"/>
                    </a:lnTo>
                    <a:lnTo>
                      <a:pt x="84" y="0"/>
                    </a:lnTo>
                    <a:lnTo>
                      <a:pt x="71" y="0"/>
                    </a:lnTo>
                    <a:lnTo>
                      <a:pt x="54" y="3"/>
                    </a:lnTo>
                    <a:lnTo>
                      <a:pt x="30" y="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Freeform 152"/>
              <p:cNvSpPr>
                <a:spLocks/>
              </p:cNvSpPr>
              <p:nvPr/>
            </p:nvSpPr>
            <p:spPr bwMode="auto">
              <a:xfrm>
                <a:off x="6422" y="13768"/>
                <a:ext cx="77" cy="367"/>
              </a:xfrm>
              <a:custGeom>
                <a:avLst/>
                <a:gdLst>
                  <a:gd name="T0" fmla="*/ 24 w 77"/>
                  <a:gd name="T1" fmla="*/ 8 h 367"/>
                  <a:gd name="T2" fmla="*/ 22 w 77"/>
                  <a:gd name="T3" fmla="*/ 15 h 367"/>
                  <a:gd name="T4" fmla="*/ 17 w 77"/>
                  <a:gd name="T5" fmla="*/ 36 h 367"/>
                  <a:gd name="T6" fmla="*/ 10 w 77"/>
                  <a:gd name="T7" fmla="*/ 68 h 367"/>
                  <a:gd name="T8" fmla="*/ 4 w 77"/>
                  <a:gd name="T9" fmla="*/ 112 h 367"/>
                  <a:gd name="T10" fmla="*/ 0 w 77"/>
                  <a:gd name="T11" fmla="*/ 164 h 367"/>
                  <a:gd name="T12" fmla="*/ 0 w 77"/>
                  <a:gd name="T13" fmla="*/ 226 h 367"/>
                  <a:gd name="T14" fmla="*/ 7 w 77"/>
                  <a:gd name="T15" fmla="*/ 294 h 367"/>
                  <a:gd name="T16" fmla="*/ 21 w 77"/>
                  <a:gd name="T17" fmla="*/ 367 h 367"/>
                  <a:gd name="T18" fmla="*/ 74 w 77"/>
                  <a:gd name="T19" fmla="*/ 364 h 367"/>
                  <a:gd name="T20" fmla="*/ 71 w 77"/>
                  <a:gd name="T21" fmla="*/ 353 h 367"/>
                  <a:gd name="T22" fmla="*/ 66 w 77"/>
                  <a:gd name="T23" fmla="*/ 323 h 367"/>
                  <a:gd name="T24" fmla="*/ 60 w 77"/>
                  <a:gd name="T25" fmla="*/ 280 h 367"/>
                  <a:gd name="T26" fmla="*/ 54 w 77"/>
                  <a:gd name="T27" fmla="*/ 226 h 367"/>
                  <a:gd name="T28" fmla="*/ 51 w 77"/>
                  <a:gd name="T29" fmla="*/ 168 h 367"/>
                  <a:gd name="T30" fmla="*/ 53 w 77"/>
                  <a:gd name="T31" fmla="*/ 107 h 367"/>
                  <a:gd name="T32" fmla="*/ 61 w 77"/>
                  <a:gd name="T33" fmla="*/ 52 h 367"/>
                  <a:gd name="T34" fmla="*/ 77 w 77"/>
                  <a:gd name="T35" fmla="*/ 5 h 367"/>
                  <a:gd name="T36" fmla="*/ 77 w 77"/>
                  <a:gd name="T37" fmla="*/ 5 h 367"/>
                  <a:gd name="T38" fmla="*/ 77 w 77"/>
                  <a:gd name="T39" fmla="*/ 2 h 367"/>
                  <a:gd name="T40" fmla="*/ 76 w 77"/>
                  <a:gd name="T41" fmla="*/ 1 h 367"/>
                  <a:gd name="T42" fmla="*/ 72 w 77"/>
                  <a:gd name="T43" fmla="*/ 0 h 367"/>
                  <a:gd name="T44" fmla="*/ 66 w 77"/>
                  <a:gd name="T45" fmla="*/ 0 h 367"/>
                  <a:gd name="T46" fmla="*/ 56 w 77"/>
                  <a:gd name="T47" fmla="*/ 1 h 367"/>
                  <a:gd name="T48" fmla="*/ 43 w 77"/>
                  <a:gd name="T49" fmla="*/ 4 h 367"/>
                  <a:gd name="T50" fmla="*/ 24 w 77"/>
                  <a:gd name="T51" fmla="*/ 8 h 367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77"/>
                  <a:gd name="T79" fmla="*/ 0 h 367"/>
                  <a:gd name="T80" fmla="*/ 77 w 77"/>
                  <a:gd name="T81" fmla="*/ 367 h 367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77" h="367">
                    <a:moveTo>
                      <a:pt x="24" y="8"/>
                    </a:moveTo>
                    <a:lnTo>
                      <a:pt x="22" y="15"/>
                    </a:lnTo>
                    <a:lnTo>
                      <a:pt x="17" y="36"/>
                    </a:lnTo>
                    <a:lnTo>
                      <a:pt x="10" y="68"/>
                    </a:lnTo>
                    <a:lnTo>
                      <a:pt x="4" y="112"/>
                    </a:lnTo>
                    <a:lnTo>
                      <a:pt x="0" y="164"/>
                    </a:lnTo>
                    <a:lnTo>
                      <a:pt x="0" y="226"/>
                    </a:lnTo>
                    <a:lnTo>
                      <a:pt x="7" y="294"/>
                    </a:lnTo>
                    <a:lnTo>
                      <a:pt x="21" y="367"/>
                    </a:lnTo>
                    <a:lnTo>
                      <a:pt x="74" y="364"/>
                    </a:lnTo>
                    <a:lnTo>
                      <a:pt x="71" y="353"/>
                    </a:lnTo>
                    <a:lnTo>
                      <a:pt x="66" y="323"/>
                    </a:lnTo>
                    <a:lnTo>
                      <a:pt x="60" y="280"/>
                    </a:lnTo>
                    <a:lnTo>
                      <a:pt x="54" y="226"/>
                    </a:lnTo>
                    <a:lnTo>
                      <a:pt x="51" y="168"/>
                    </a:lnTo>
                    <a:lnTo>
                      <a:pt x="53" y="107"/>
                    </a:lnTo>
                    <a:lnTo>
                      <a:pt x="61" y="52"/>
                    </a:lnTo>
                    <a:lnTo>
                      <a:pt x="77" y="5"/>
                    </a:lnTo>
                    <a:lnTo>
                      <a:pt x="77" y="2"/>
                    </a:lnTo>
                    <a:lnTo>
                      <a:pt x="76" y="1"/>
                    </a:lnTo>
                    <a:lnTo>
                      <a:pt x="72" y="0"/>
                    </a:lnTo>
                    <a:lnTo>
                      <a:pt x="66" y="0"/>
                    </a:lnTo>
                    <a:lnTo>
                      <a:pt x="56" y="1"/>
                    </a:lnTo>
                    <a:lnTo>
                      <a:pt x="43" y="4"/>
                    </a:lnTo>
                    <a:lnTo>
                      <a:pt x="24" y="8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Freeform 153"/>
              <p:cNvSpPr>
                <a:spLocks/>
              </p:cNvSpPr>
              <p:nvPr/>
            </p:nvSpPr>
            <p:spPr bwMode="auto">
              <a:xfrm>
                <a:off x="6428" y="13813"/>
                <a:ext cx="56" cy="271"/>
              </a:xfrm>
              <a:custGeom>
                <a:avLst/>
                <a:gdLst>
                  <a:gd name="T0" fmla="*/ 17 w 56"/>
                  <a:gd name="T1" fmla="*/ 5 h 271"/>
                  <a:gd name="T2" fmla="*/ 16 w 56"/>
                  <a:gd name="T3" fmla="*/ 10 h 271"/>
                  <a:gd name="T4" fmla="*/ 12 w 56"/>
                  <a:gd name="T5" fmla="*/ 25 h 271"/>
                  <a:gd name="T6" fmla="*/ 6 w 56"/>
                  <a:gd name="T7" fmla="*/ 49 h 271"/>
                  <a:gd name="T8" fmla="*/ 2 w 56"/>
                  <a:gd name="T9" fmla="*/ 82 h 271"/>
                  <a:gd name="T10" fmla="*/ 0 w 56"/>
                  <a:gd name="T11" fmla="*/ 122 h 271"/>
                  <a:gd name="T12" fmla="*/ 0 w 56"/>
                  <a:gd name="T13" fmla="*/ 166 h 271"/>
                  <a:gd name="T14" fmla="*/ 4 w 56"/>
                  <a:gd name="T15" fmla="*/ 217 h 271"/>
                  <a:gd name="T16" fmla="*/ 15 w 56"/>
                  <a:gd name="T17" fmla="*/ 271 h 271"/>
                  <a:gd name="T18" fmla="*/ 54 w 56"/>
                  <a:gd name="T19" fmla="*/ 268 h 271"/>
                  <a:gd name="T20" fmla="*/ 52 w 56"/>
                  <a:gd name="T21" fmla="*/ 261 h 271"/>
                  <a:gd name="T22" fmla="*/ 48 w 56"/>
                  <a:gd name="T23" fmla="*/ 238 h 271"/>
                  <a:gd name="T24" fmla="*/ 44 w 56"/>
                  <a:gd name="T25" fmla="*/ 206 h 271"/>
                  <a:gd name="T26" fmla="*/ 40 w 56"/>
                  <a:gd name="T27" fmla="*/ 166 h 271"/>
                  <a:gd name="T28" fmla="*/ 37 w 56"/>
                  <a:gd name="T29" fmla="*/ 123 h 271"/>
                  <a:gd name="T30" fmla="*/ 39 w 56"/>
                  <a:gd name="T31" fmla="*/ 78 h 271"/>
                  <a:gd name="T32" fmla="*/ 44 w 56"/>
                  <a:gd name="T33" fmla="*/ 37 h 271"/>
                  <a:gd name="T34" fmla="*/ 56 w 56"/>
                  <a:gd name="T35" fmla="*/ 3 h 271"/>
                  <a:gd name="T36" fmla="*/ 56 w 56"/>
                  <a:gd name="T37" fmla="*/ 3 h 271"/>
                  <a:gd name="T38" fmla="*/ 56 w 56"/>
                  <a:gd name="T39" fmla="*/ 2 h 271"/>
                  <a:gd name="T40" fmla="*/ 55 w 56"/>
                  <a:gd name="T41" fmla="*/ 1 h 271"/>
                  <a:gd name="T42" fmla="*/ 52 w 56"/>
                  <a:gd name="T43" fmla="*/ 0 h 271"/>
                  <a:gd name="T44" fmla="*/ 48 w 56"/>
                  <a:gd name="T45" fmla="*/ 0 h 271"/>
                  <a:gd name="T46" fmla="*/ 42 w 56"/>
                  <a:gd name="T47" fmla="*/ 0 h 271"/>
                  <a:gd name="T48" fmla="*/ 31 w 56"/>
                  <a:gd name="T49" fmla="*/ 2 h 271"/>
                  <a:gd name="T50" fmla="*/ 17 w 56"/>
                  <a:gd name="T51" fmla="*/ 5 h 271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56"/>
                  <a:gd name="T79" fmla="*/ 0 h 271"/>
                  <a:gd name="T80" fmla="*/ 56 w 56"/>
                  <a:gd name="T81" fmla="*/ 271 h 271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56" h="271">
                    <a:moveTo>
                      <a:pt x="17" y="5"/>
                    </a:moveTo>
                    <a:lnTo>
                      <a:pt x="16" y="10"/>
                    </a:lnTo>
                    <a:lnTo>
                      <a:pt x="12" y="25"/>
                    </a:lnTo>
                    <a:lnTo>
                      <a:pt x="6" y="49"/>
                    </a:lnTo>
                    <a:lnTo>
                      <a:pt x="2" y="82"/>
                    </a:lnTo>
                    <a:lnTo>
                      <a:pt x="0" y="122"/>
                    </a:lnTo>
                    <a:lnTo>
                      <a:pt x="0" y="166"/>
                    </a:lnTo>
                    <a:lnTo>
                      <a:pt x="4" y="217"/>
                    </a:lnTo>
                    <a:lnTo>
                      <a:pt x="15" y="271"/>
                    </a:lnTo>
                    <a:lnTo>
                      <a:pt x="54" y="268"/>
                    </a:lnTo>
                    <a:lnTo>
                      <a:pt x="52" y="261"/>
                    </a:lnTo>
                    <a:lnTo>
                      <a:pt x="48" y="238"/>
                    </a:lnTo>
                    <a:lnTo>
                      <a:pt x="44" y="206"/>
                    </a:lnTo>
                    <a:lnTo>
                      <a:pt x="40" y="166"/>
                    </a:lnTo>
                    <a:lnTo>
                      <a:pt x="37" y="123"/>
                    </a:lnTo>
                    <a:lnTo>
                      <a:pt x="39" y="78"/>
                    </a:lnTo>
                    <a:lnTo>
                      <a:pt x="44" y="37"/>
                    </a:lnTo>
                    <a:lnTo>
                      <a:pt x="56" y="3"/>
                    </a:lnTo>
                    <a:lnTo>
                      <a:pt x="56" y="2"/>
                    </a:lnTo>
                    <a:lnTo>
                      <a:pt x="55" y="1"/>
                    </a:lnTo>
                    <a:lnTo>
                      <a:pt x="52" y="0"/>
                    </a:lnTo>
                    <a:lnTo>
                      <a:pt x="48" y="0"/>
                    </a:lnTo>
                    <a:lnTo>
                      <a:pt x="42" y="0"/>
                    </a:lnTo>
                    <a:lnTo>
                      <a:pt x="31" y="2"/>
                    </a:lnTo>
                    <a:lnTo>
                      <a:pt x="17" y="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" name="Freeform 154"/>
              <p:cNvSpPr>
                <a:spLocks/>
              </p:cNvSpPr>
              <p:nvPr/>
            </p:nvSpPr>
            <p:spPr bwMode="auto">
              <a:xfrm>
                <a:off x="7211" y="13549"/>
                <a:ext cx="186" cy="732"/>
              </a:xfrm>
              <a:custGeom>
                <a:avLst/>
                <a:gdLst>
                  <a:gd name="T0" fmla="*/ 186 w 186"/>
                  <a:gd name="T1" fmla="*/ 6 h 732"/>
                  <a:gd name="T2" fmla="*/ 182 w 186"/>
                  <a:gd name="T3" fmla="*/ 11 h 732"/>
                  <a:gd name="T4" fmla="*/ 169 w 186"/>
                  <a:gd name="T5" fmla="*/ 29 h 732"/>
                  <a:gd name="T6" fmla="*/ 153 w 186"/>
                  <a:gd name="T7" fmla="*/ 67 h 732"/>
                  <a:gd name="T8" fmla="*/ 137 w 186"/>
                  <a:gd name="T9" fmla="*/ 130 h 732"/>
                  <a:gd name="T10" fmla="*/ 124 w 186"/>
                  <a:gd name="T11" fmla="*/ 221 h 732"/>
                  <a:gd name="T12" fmla="*/ 117 w 186"/>
                  <a:gd name="T13" fmla="*/ 350 h 732"/>
                  <a:gd name="T14" fmla="*/ 122 w 186"/>
                  <a:gd name="T15" fmla="*/ 517 h 732"/>
                  <a:gd name="T16" fmla="*/ 139 w 186"/>
                  <a:gd name="T17" fmla="*/ 732 h 732"/>
                  <a:gd name="T18" fmla="*/ 34 w 186"/>
                  <a:gd name="T19" fmla="*/ 732 h 732"/>
                  <a:gd name="T20" fmla="*/ 31 w 186"/>
                  <a:gd name="T21" fmla="*/ 711 h 732"/>
                  <a:gd name="T22" fmla="*/ 22 w 186"/>
                  <a:gd name="T23" fmla="*/ 651 h 732"/>
                  <a:gd name="T24" fmla="*/ 12 w 186"/>
                  <a:gd name="T25" fmla="*/ 563 h 732"/>
                  <a:gd name="T26" fmla="*/ 3 w 186"/>
                  <a:gd name="T27" fmla="*/ 454 h 732"/>
                  <a:gd name="T28" fmla="*/ 0 w 186"/>
                  <a:gd name="T29" fmla="*/ 335 h 732"/>
                  <a:gd name="T30" fmla="*/ 6 w 186"/>
                  <a:gd name="T31" fmla="*/ 213 h 732"/>
                  <a:gd name="T32" fmla="*/ 25 w 186"/>
                  <a:gd name="T33" fmla="*/ 98 h 732"/>
                  <a:gd name="T34" fmla="*/ 60 w 186"/>
                  <a:gd name="T35" fmla="*/ 0 h 732"/>
                  <a:gd name="T36" fmla="*/ 186 w 186"/>
                  <a:gd name="T37" fmla="*/ 6 h 73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86"/>
                  <a:gd name="T58" fmla="*/ 0 h 732"/>
                  <a:gd name="T59" fmla="*/ 186 w 186"/>
                  <a:gd name="T60" fmla="*/ 732 h 732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86" h="732">
                    <a:moveTo>
                      <a:pt x="186" y="6"/>
                    </a:moveTo>
                    <a:lnTo>
                      <a:pt x="182" y="11"/>
                    </a:lnTo>
                    <a:lnTo>
                      <a:pt x="169" y="29"/>
                    </a:lnTo>
                    <a:lnTo>
                      <a:pt x="153" y="67"/>
                    </a:lnTo>
                    <a:lnTo>
                      <a:pt x="137" y="130"/>
                    </a:lnTo>
                    <a:lnTo>
                      <a:pt x="124" y="221"/>
                    </a:lnTo>
                    <a:lnTo>
                      <a:pt x="117" y="350"/>
                    </a:lnTo>
                    <a:lnTo>
                      <a:pt x="122" y="517"/>
                    </a:lnTo>
                    <a:lnTo>
                      <a:pt x="139" y="732"/>
                    </a:lnTo>
                    <a:lnTo>
                      <a:pt x="34" y="732"/>
                    </a:lnTo>
                    <a:lnTo>
                      <a:pt x="31" y="711"/>
                    </a:lnTo>
                    <a:lnTo>
                      <a:pt x="22" y="651"/>
                    </a:lnTo>
                    <a:lnTo>
                      <a:pt x="12" y="563"/>
                    </a:lnTo>
                    <a:lnTo>
                      <a:pt x="3" y="454"/>
                    </a:lnTo>
                    <a:lnTo>
                      <a:pt x="0" y="335"/>
                    </a:lnTo>
                    <a:lnTo>
                      <a:pt x="6" y="213"/>
                    </a:lnTo>
                    <a:lnTo>
                      <a:pt x="25" y="98"/>
                    </a:lnTo>
                    <a:lnTo>
                      <a:pt x="60" y="0"/>
                    </a:lnTo>
                    <a:lnTo>
                      <a:pt x="186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Freeform 155"/>
              <p:cNvSpPr>
                <a:spLocks/>
              </p:cNvSpPr>
              <p:nvPr/>
            </p:nvSpPr>
            <p:spPr bwMode="auto">
              <a:xfrm>
                <a:off x="7219" y="13600"/>
                <a:ext cx="158" cy="625"/>
              </a:xfrm>
              <a:custGeom>
                <a:avLst/>
                <a:gdLst>
                  <a:gd name="T0" fmla="*/ 158 w 158"/>
                  <a:gd name="T1" fmla="*/ 4 h 625"/>
                  <a:gd name="T2" fmla="*/ 153 w 158"/>
                  <a:gd name="T3" fmla="*/ 9 h 625"/>
                  <a:gd name="T4" fmla="*/ 144 w 158"/>
                  <a:gd name="T5" fmla="*/ 25 h 625"/>
                  <a:gd name="T6" fmla="*/ 130 w 158"/>
                  <a:gd name="T7" fmla="*/ 57 h 625"/>
                  <a:gd name="T8" fmla="*/ 116 w 158"/>
                  <a:gd name="T9" fmla="*/ 110 h 625"/>
                  <a:gd name="T10" fmla="*/ 105 w 158"/>
                  <a:gd name="T11" fmla="*/ 189 h 625"/>
                  <a:gd name="T12" fmla="*/ 100 w 158"/>
                  <a:gd name="T13" fmla="*/ 298 h 625"/>
                  <a:gd name="T14" fmla="*/ 103 w 158"/>
                  <a:gd name="T15" fmla="*/ 441 h 625"/>
                  <a:gd name="T16" fmla="*/ 118 w 158"/>
                  <a:gd name="T17" fmla="*/ 625 h 625"/>
                  <a:gd name="T18" fmla="*/ 29 w 158"/>
                  <a:gd name="T19" fmla="*/ 625 h 625"/>
                  <a:gd name="T20" fmla="*/ 25 w 158"/>
                  <a:gd name="T21" fmla="*/ 607 h 625"/>
                  <a:gd name="T22" fmla="*/ 18 w 158"/>
                  <a:gd name="T23" fmla="*/ 556 h 625"/>
                  <a:gd name="T24" fmla="*/ 9 w 158"/>
                  <a:gd name="T25" fmla="*/ 480 h 625"/>
                  <a:gd name="T26" fmla="*/ 2 w 158"/>
                  <a:gd name="T27" fmla="*/ 387 h 625"/>
                  <a:gd name="T28" fmla="*/ 0 w 158"/>
                  <a:gd name="T29" fmla="*/ 286 h 625"/>
                  <a:gd name="T30" fmla="*/ 5 w 158"/>
                  <a:gd name="T31" fmla="*/ 182 h 625"/>
                  <a:gd name="T32" fmla="*/ 21 w 158"/>
                  <a:gd name="T33" fmla="*/ 84 h 625"/>
                  <a:gd name="T34" fmla="*/ 51 w 158"/>
                  <a:gd name="T35" fmla="*/ 0 h 625"/>
                  <a:gd name="T36" fmla="*/ 158 w 158"/>
                  <a:gd name="T37" fmla="*/ 4 h 62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58"/>
                  <a:gd name="T58" fmla="*/ 0 h 625"/>
                  <a:gd name="T59" fmla="*/ 158 w 158"/>
                  <a:gd name="T60" fmla="*/ 625 h 625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58" h="625">
                    <a:moveTo>
                      <a:pt x="158" y="4"/>
                    </a:moveTo>
                    <a:lnTo>
                      <a:pt x="153" y="9"/>
                    </a:lnTo>
                    <a:lnTo>
                      <a:pt x="144" y="25"/>
                    </a:lnTo>
                    <a:lnTo>
                      <a:pt x="130" y="57"/>
                    </a:lnTo>
                    <a:lnTo>
                      <a:pt x="116" y="110"/>
                    </a:lnTo>
                    <a:lnTo>
                      <a:pt x="105" y="189"/>
                    </a:lnTo>
                    <a:lnTo>
                      <a:pt x="100" y="298"/>
                    </a:lnTo>
                    <a:lnTo>
                      <a:pt x="103" y="441"/>
                    </a:lnTo>
                    <a:lnTo>
                      <a:pt x="118" y="625"/>
                    </a:lnTo>
                    <a:lnTo>
                      <a:pt x="29" y="625"/>
                    </a:lnTo>
                    <a:lnTo>
                      <a:pt x="25" y="607"/>
                    </a:lnTo>
                    <a:lnTo>
                      <a:pt x="18" y="556"/>
                    </a:lnTo>
                    <a:lnTo>
                      <a:pt x="9" y="480"/>
                    </a:lnTo>
                    <a:lnTo>
                      <a:pt x="2" y="387"/>
                    </a:lnTo>
                    <a:lnTo>
                      <a:pt x="0" y="286"/>
                    </a:lnTo>
                    <a:lnTo>
                      <a:pt x="5" y="182"/>
                    </a:lnTo>
                    <a:lnTo>
                      <a:pt x="21" y="84"/>
                    </a:lnTo>
                    <a:lnTo>
                      <a:pt x="51" y="0"/>
                    </a:lnTo>
                    <a:lnTo>
                      <a:pt x="158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Freeform 156"/>
              <p:cNvSpPr>
                <a:spLocks/>
              </p:cNvSpPr>
              <p:nvPr/>
            </p:nvSpPr>
            <p:spPr bwMode="auto">
              <a:xfrm>
                <a:off x="7225" y="13651"/>
                <a:ext cx="131" cy="517"/>
              </a:xfrm>
              <a:custGeom>
                <a:avLst/>
                <a:gdLst>
                  <a:gd name="T0" fmla="*/ 131 w 131"/>
                  <a:gd name="T1" fmla="*/ 4 h 517"/>
                  <a:gd name="T2" fmla="*/ 128 w 131"/>
                  <a:gd name="T3" fmla="*/ 7 h 517"/>
                  <a:gd name="T4" fmla="*/ 119 w 131"/>
                  <a:gd name="T5" fmla="*/ 21 h 517"/>
                  <a:gd name="T6" fmla="*/ 109 w 131"/>
                  <a:gd name="T7" fmla="*/ 47 h 517"/>
                  <a:gd name="T8" fmla="*/ 97 w 131"/>
                  <a:gd name="T9" fmla="*/ 91 h 517"/>
                  <a:gd name="T10" fmla="*/ 88 w 131"/>
                  <a:gd name="T11" fmla="*/ 156 h 517"/>
                  <a:gd name="T12" fmla="*/ 84 w 131"/>
                  <a:gd name="T13" fmla="*/ 247 h 517"/>
                  <a:gd name="T14" fmla="*/ 86 w 131"/>
                  <a:gd name="T15" fmla="*/ 366 h 517"/>
                  <a:gd name="T16" fmla="*/ 99 w 131"/>
                  <a:gd name="T17" fmla="*/ 517 h 517"/>
                  <a:gd name="T18" fmla="*/ 25 w 131"/>
                  <a:gd name="T19" fmla="*/ 517 h 517"/>
                  <a:gd name="T20" fmla="*/ 23 w 131"/>
                  <a:gd name="T21" fmla="*/ 502 h 517"/>
                  <a:gd name="T22" fmla="*/ 16 w 131"/>
                  <a:gd name="T23" fmla="*/ 460 h 517"/>
                  <a:gd name="T24" fmla="*/ 9 w 131"/>
                  <a:gd name="T25" fmla="*/ 397 h 517"/>
                  <a:gd name="T26" fmla="*/ 2 w 131"/>
                  <a:gd name="T27" fmla="*/ 320 h 517"/>
                  <a:gd name="T28" fmla="*/ 0 w 131"/>
                  <a:gd name="T29" fmla="*/ 236 h 517"/>
                  <a:gd name="T30" fmla="*/ 4 w 131"/>
                  <a:gd name="T31" fmla="*/ 151 h 517"/>
                  <a:gd name="T32" fmla="*/ 18 w 131"/>
                  <a:gd name="T33" fmla="*/ 70 h 517"/>
                  <a:gd name="T34" fmla="*/ 43 w 131"/>
                  <a:gd name="T35" fmla="*/ 0 h 517"/>
                  <a:gd name="T36" fmla="*/ 131 w 131"/>
                  <a:gd name="T37" fmla="*/ 4 h 51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31"/>
                  <a:gd name="T58" fmla="*/ 0 h 517"/>
                  <a:gd name="T59" fmla="*/ 131 w 131"/>
                  <a:gd name="T60" fmla="*/ 517 h 517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31" h="517">
                    <a:moveTo>
                      <a:pt x="131" y="4"/>
                    </a:moveTo>
                    <a:lnTo>
                      <a:pt x="128" y="7"/>
                    </a:lnTo>
                    <a:lnTo>
                      <a:pt x="119" y="21"/>
                    </a:lnTo>
                    <a:lnTo>
                      <a:pt x="109" y="47"/>
                    </a:lnTo>
                    <a:lnTo>
                      <a:pt x="97" y="91"/>
                    </a:lnTo>
                    <a:lnTo>
                      <a:pt x="88" y="156"/>
                    </a:lnTo>
                    <a:lnTo>
                      <a:pt x="84" y="247"/>
                    </a:lnTo>
                    <a:lnTo>
                      <a:pt x="86" y="366"/>
                    </a:lnTo>
                    <a:lnTo>
                      <a:pt x="99" y="517"/>
                    </a:lnTo>
                    <a:lnTo>
                      <a:pt x="25" y="517"/>
                    </a:lnTo>
                    <a:lnTo>
                      <a:pt x="23" y="502"/>
                    </a:lnTo>
                    <a:lnTo>
                      <a:pt x="16" y="460"/>
                    </a:lnTo>
                    <a:lnTo>
                      <a:pt x="9" y="397"/>
                    </a:lnTo>
                    <a:lnTo>
                      <a:pt x="2" y="320"/>
                    </a:lnTo>
                    <a:lnTo>
                      <a:pt x="0" y="236"/>
                    </a:lnTo>
                    <a:lnTo>
                      <a:pt x="4" y="151"/>
                    </a:lnTo>
                    <a:lnTo>
                      <a:pt x="18" y="70"/>
                    </a:lnTo>
                    <a:lnTo>
                      <a:pt x="43" y="0"/>
                    </a:lnTo>
                    <a:lnTo>
                      <a:pt x="131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Freeform 157"/>
              <p:cNvSpPr>
                <a:spLocks/>
              </p:cNvSpPr>
              <p:nvPr/>
            </p:nvSpPr>
            <p:spPr bwMode="auto">
              <a:xfrm>
                <a:off x="7233" y="13701"/>
                <a:ext cx="104" cy="411"/>
              </a:xfrm>
              <a:custGeom>
                <a:avLst/>
                <a:gdLst>
                  <a:gd name="T0" fmla="*/ 104 w 104"/>
                  <a:gd name="T1" fmla="*/ 4 h 411"/>
                  <a:gd name="T2" fmla="*/ 101 w 104"/>
                  <a:gd name="T3" fmla="*/ 7 h 411"/>
                  <a:gd name="T4" fmla="*/ 94 w 104"/>
                  <a:gd name="T5" fmla="*/ 17 h 411"/>
                  <a:gd name="T6" fmla="*/ 86 w 104"/>
                  <a:gd name="T7" fmla="*/ 38 h 411"/>
                  <a:gd name="T8" fmla="*/ 76 w 104"/>
                  <a:gd name="T9" fmla="*/ 73 h 411"/>
                  <a:gd name="T10" fmla="*/ 69 w 104"/>
                  <a:gd name="T11" fmla="*/ 125 h 411"/>
                  <a:gd name="T12" fmla="*/ 65 w 104"/>
                  <a:gd name="T13" fmla="*/ 196 h 411"/>
                  <a:gd name="T14" fmla="*/ 67 w 104"/>
                  <a:gd name="T15" fmla="*/ 291 h 411"/>
                  <a:gd name="T16" fmla="*/ 77 w 104"/>
                  <a:gd name="T17" fmla="*/ 411 h 411"/>
                  <a:gd name="T18" fmla="*/ 19 w 104"/>
                  <a:gd name="T19" fmla="*/ 411 h 411"/>
                  <a:gd name="T20" fmla="*/ 17 w 104"/>
                  <a:gd name="T21" fmla="*/ 399 h 411"/>
                  <a:gd name="T22" fmla="*/ 11 w 104"/>
                  <a:gd name="T23" fmla="*/ 365 h 411"/>
                  <a:gd name="T24" fmla="*/ 6 w 104"/>
                  <a:gd name="T25" fmla="*/ 316 h 411"/>
                  <a:gd name="T26" fmla="*/ 2 w 104"/>
                  <a:gd name="T27" fmla="*/ 255 h 411"/>
                  <a:gd name="T28" fmla="*/ 0 w 104"/>
                  <a:gd name="T29" fmla="*/ 188 h 411"/>
                  <a:gd name="T30" fmla="*/ 4 w 104"/>
                  <a:gd name="T31" fmla="*/ 120 h 411"/>
                  <a:gd name="T32" fmla="*/ 15 w 104"/>
                  <a:gd name="T33" fmla="*/ 55 h 411"/>
                  <a:gd name="T34" fmla="*/ 34 w 104"/>
                  <a:gd name="T35" fmla="*/ 0 h 411"/>
                  <a:gd name="T36" fmla="*/ 104 w 104"/>
                  <a:gd name="T37" fmla="*/ 4 h 41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04"/>
                  <a:gd name="T58" fmla="*/ 0 h 411"/>
                  <a:gd name="T59" fmla="*/ 104 w 104"/>
                  <a:gd name="T60" fmla="*/ 411 h 411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04" h="411">
                    <a:moveTo>
                      <a:pt x="104" y="4"/>
                    </a:moveTo>
                    <a:lnTo>
                      <a:pt x="101" y="7"/>
                    </a:lnTo>
                    <a:lnTo>
                      <a:pt x="94" y="17"/>
                    </a:lnTo>
                    <a:lnTo>
                      <a:pt x="86" y="38"/>
                    </a:lnTo>
                    <a:lnTo>
                      <a:pt x="76" y="73"/>
                    </a:lnTo>
                    <a:lnTo>
                      <a:pt x="69" y="125"/>
                    </a:lnTo>
                    <a:lnTo>
                      <a:pt x="65" y="196"/>
                    </a:lnTo>
                    <a:lnTo>
                      <a:pt x="67" y="291"/>
                    </a:lnTo>
                    <a:lnTo>
                      <a:pt x="77" y="411"/>
                    </a:lnTo>
                    <a:lnTo>
                      <a:pt x="19" y="411"/>
                    </a:lnTo>
                    <a:lnTo>
                      <a:pt x="17" y="399"/>
                    </a:lnTo>
                    <a:lnTo>
                      <a:pt x="11" y="365"/>
                    </a:lnTo>
                    <a:lnTo>
                      <a:pt x="6" y="316"/>
                    </a:lnTo>
                    <a:lnTo>
                      <a:pt x="2" y="255"/>
                    </a:lnTo>
                    <a:lnTo>
                      <a:pt x="0" y="188"/>
                    </a:lnTo>
                    <a:lnTo>
                      <a:pt x="4" y="120"/>
                    </a:lnTo>
                    <a:lnTo>
                      <a:pt x="15" y="55"/>
                    </a:lnTo>
                    <a:lnTo>
                      <a:pt x="34" y="0"/>
                    </a:lnTo>
                    <a:lnTo>
                      <a:pt x="104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Freeform 158"/>
              <p:cNvSpPr>
                <a:spLocks/>
              </p:cNvSpPr>
              <p:nvPr/>
            </p:nvSpPr>
            <p:spPr bwMode="auto">
              <a:xfrm>
                <a:off x="7240" y="13752"/>
                <a:ext cx="76" cy="302"/>
              </a:xfrm>
              <a:custGeom>
                <a:avLst/>
                <a:gdLst>
                  <a:gd name="T0" fmla="*/ 76 w 76"/>
                  <a:gd name="T1" fmla="*/ 2 h 302"/>
                  <a:gd name="T2" fmla="*/ 74 w 76"/>
                  <a:gd name="T3" fmla="*/ 4 h 302"/>
                  <a:gd name="T4" fmla="*/ 70 w 76"/>
                  <a:gd name="T5" fmla="*/ 12 h 302"/>
                  <a:gd name="T6" fmla="*/ 62 w 76"/>
                  <a:gd name="T7" fmla="*/ 28 h 302"/>
                  <a:gd name="T8" fmla="*/ 56 w 76"/>
                  <a:gd name="T9" fmla="*/ 53 h 302"/>
                  <a:gd name="T10" fmla="*/ 51 w 76"/>
                  <a:gd name="T11" fmla="*/ 92 h 302"/>
                  <a:gd name="T12" fmla="*/ 49 w 76"/>
                  <a:gd name="T13" fmla="*/ 145 h 302"/>
                  <a:gd name="T14" fmla="*/ 50 w 76"/>
                  <a:gd name="T15" fmla="*/ 214 h 302"/>
                  <a:gd name="T16" fmla="*/ 57 w 76"/>
                  <a:gd name="T17" fmla="*/ 302 h 302"/>
                  <a:gd name="T18" fmla="*/ 14 w 76"/>
                  <a:gd name="T19" fmla="*/ 302 h 302"/>
                  <a:gd name="T20" fmla="*/ 13 w 76"/>
                  <a:gd name="T21" fmla="*/ 294 h 302"/>
                  <a:gd name="T22" fmla="*/ 9 w 76"/>
                  <a:gd name="T23" fmla="*/ 269 h 302"/>
                  <a:gd name="T24" fmla="*/ 4 w 76"/>
                  <a:gd name="T25" fmla="*/ 232 h 302"/>
                  <a:gd name="T26" fmla="*/ 1 w 76"/>
                  <a:gd name="T27" fmla="*/ 188 h 302"/>
                  <a:gd name="T28" fmla="*/ 0 w 76"/>
                  <a:gd name="T29" fmla="*/ 138 h 302"/>
                  <a:gd name="T30" fmla="*/ 2 w 76"/>
                  <a:gd name="T31" fmla="*/ 89 h 302"/>
                  <a:gd name="T32" fmla="*/ 10 w 76"/>
                  <a:gd name="T33" fmla="*/ 41 h 302"/>
                  <a:gd name="T34" fmla="*/ 25 w 76"/>
                  <a:gd name="T35" fmla="*/ 0 h 302"/>
                  <a:gd name="T36" fmla="*/ 76 w 76"/>
                  <a:gd name="T37" fmla="*/ 2 h 30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76"/>
                  <a:gd name="T58" fmla="*/ 0 h 302"/>
                  <a:gd name="T59" fmla="*/ 76 w 76"/>
                  <a:gd name="T60" fmla="*/ 302 h 302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76" h="302">
                    <a:moveTo>
                      <a:pt x="76" y="2"/>
                    </a:moveTo>
                    <a:lnTo>
                      <a:pt x="74" y="4"/>
                    </a:lnTo>
                    <a:lnTo>
                      <a:pt x="70" y="12"/>
                    </a:lnTo>
                    <a:lnTo>
                      <a:pt x="62" y="28"/>
                    </a:lnTo>
                    <a:lnTo>
                      <a:pt x="56" y="53"/>
                    </a:lnTo>
                    <a:lnTo>
                      <a:pt x="51" y="92"/>
                    </a:lnTo>
                    <a:lnTo>
                      <a:pt x="49" y="145"/>
                    </a:lnTo>
                    <a:lnTo>
                      <a:pt x="50" y="214"/>
                    </a:lnTo>
                    <a:lnTo>
                      <a:pt x="57" y="302"/>
                    </a:lnTo>
                    <a:lnTo>
                      <a:pt x="14" y="302"/>
                    </a:lnTo>
                    <a:lnTo>
                      <a:pt x="13" y="294"/>
                    </a:lnTo>
                    <a:lnTo>
                      <a:pt x="9" y="269"/>
                    </a:lnTo>
                    <a:lnTo>
                      <a:pt x="4" y="232"/>
                    </a:lnTo>
                    <a:lnTo>
                      <a:pt x="1" y="188"/>
                    </a:lnTo>
                    <a:lnTo>
                      <a:pt x="0" y="138"/>
                    </a:lnTo>
                    <a:lnTo>
                      <a:pt x="2" y="89"/>
                    </a:lnTo>
                    <a:lnTo>
                      <a:pt x="10" y="41"/>
                    </a:lnTo>
                    <a:lnTo>
                      <a:pt x="25" y="0"/>
                    </a:lnTo>
                    <a:lnTo>
                      <a:pt x="76" y="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Rectangle 159"/>
              <p:cNvSpPr>
                <a:spLocks noChangeArrowheads="1"/>
              </p:cNvSpPr>
              <p:nvPr/>
            </p:nvSpPr>
            <p:spPr bwMode="auto">
              <a:xfrm>
                <a:off x="6241" y="13678"/>
                <a:ext cx="23" cy="95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Freeform 160"/>
              <p:cNvSpPr>
                <a:spLocks/>
              </p:cNvSpPr>
              <p:nvPr/>
            </p:nvSpPr>
            <p:spPr bwMode="auto">
              <a:xfrm>
                <a:off x="6579" y="13664"/>
                <a:ext cx="375" cy="440"/>
              </a:xfrm>
              <a:custGeom>
                <a:avLst/>
                <a:gdLst>
                  <a:gd name="T0" fmla="*/ 35 w 375"/>
                  <a:gd name="T1" fmla="*/ 41 h 440"/>
                  <a:gd name="T2" fmla="*/ 32 w 375"/>
                  <a:gd name="T3" fmla="*/ 49 h 440"/>
                  <a:gd name="T4" fmla="*/ 25 w 375"/>
                  <a:gd name="T5" fmla="*/ 74 h 440"/>
                  <a:gd name="T6" fmla="*/ 17 w 375"/>
                  <a:gd name="T7" fmla="*/ 112 h 440"/>
                  <a:gd name="T8" fmla="*/ 8 w 375"/>
                  <a:gd name="T9" fmla="*/ 163 h 440"/>
                  <a:gd name="T10" fmla="*/ 2 w 375"/>
                  <a:gd name="T11" fmla="*/ 223 h 440"/>
                  <a:gd name="T12" fmla="*/ 0 w 375"/>
                  <a:gd name="T13" fmla="*/ 290 h 440"/>
                  <a:gd name="T14" fmla="*/ 7 w 375"/>
                  <a:gd name="T15" fmla="*/ 363 h 440"/>
                  <a:gd name="T16" fmla="*/ 23 w 375"/>
                  <a:gd name="T17" fmla="*/ 440 h 440"/>
                  <a:gd name="T18" fmla="*/ 23 w 375"/>
                  <a:gd name="T19" fmla="*/ 437 h 440"/>
                  <a:gd name="T20" fmla="*/ 23 w 375"/>
                  <a:gd name="T21" fmla="*/ 427 h 440"/>
                  <a:gd name="T22" fmla="*/ 23 w 375"/>
                  <a:gd name="T23" fmla="*/ 411 h 440"/>
                  <a:gd name="T24" fmla="*/ 23 w 375"/>
                  <a:gd name="T25" fmla="*/ 391 h 440"/>
                  <a:gd name="T26" fmla="*/ 25 w 375"/>
                  <a:gd name="T27" fmla="*/ 367 h 440"/>
                  <a:gd name="T28" fmla="*/ 28 w 375"/>
                  <a:gd name="T29" fmla="*/ 341 h 440"/>
                  <a:gd name="T30" fmla="*/ 33 w 375"/>
                  <a:gd name="T31" fmla="*/ 312 h 440"/>
                  <a:gd name="T32" fmla="*/ 39 w 375"/>
                  <a:gd name="T33" fmla="*/ 281 h 440"/>
                  <a:gd name="T34" fmla="*/ 49 w 375"/>
                  <a:gd name="T35" fmla="*/ 251 h 440"/>
                  <a:gd name="T36" fmla="*/ 61 w 375"/>
                  <a:gd name="T37" fmla="*/ 222 h 440"/>
                  <a:gd name="T38" fmla="*/ 75 w 375"/>
                  <a:gd name="T39" fmla="*/ 194 h 440"/>
                  <a:gd name="T40" fmla="*/ 93 w 375"/>
                  <a:gd name="T41" fmla="*/ 168 h 440"/>
                  <a:gd name="T42" fmla="*/ 116 w 375"/>
                  <a:gd name="T43" fmla="*/ 145 h 440"/>
                  <a:gd name="T44" fmla="*/ 141 w 375"/>
                  <a:gd name="T45" fmla="*/ 127 h 440"/>
                  <a:gd name="T46" fmla="*/ 173 w 375"/>
                  <a:gd name="T47" fmla="*/ 114 h 440"/>
                  <a:gd name="T48" fmla="*/ 208 w 375"/>
                  <a:gd name="T49" fmla="*/ 106 h 440"/>
                  <a:gd name="T50" fmla="*/ 210 w 375"/>
                  <a:gd name="T51" fmla="*/ 104 h 440"/>
                  <a:gd name="T52" fmla="*/ 217 w 375"/>
                  <a:gd name="T53" fmla="*/ 100 h 440"/>
                  <a:gd name="T54" fmla="*/ 227 w 375"/>
                  <a:gd name="T55" fmla="*/ 92 h 440"/>
                  <a:gd name="T56" fmla="*/ 245 w 375"/>
                  <a:gd name="T57" fmla="*/ 82 h 440"/>
                  <a:gd name="T58" fmla="*/ 267 w 375"/>
                  <a:gd name="T59" fmla="*/ 69 h 440"/>
                  <a:gd name="T60" fmla="*/ 296 w 375"/>
                  <a:gd name="T61" fmla="*/ 54 h 440"/>
                  <a:gd name="T62" fmla="*/ 332 w 375"/>
                  <a:gd name="T63" fmla="*/ 36 h 440"/>
                  <a:gd name="T64" fmla="*/ 375 w 375"/>
                  <a:gd name="T65" fmla="*/ 17 h 440"/>
                  <a:gd name="T66" fmla="*/ 373 w 375"/>
                  <a:gd name="T67" fmla="*/ 16 h 440"/>
                  <a:gd name="T68" fmla="*/ 366 w 375"/>
                  <a:gd name="T69" fmla="*/ 15 h 440"/>
                  <a:gd name="T70" fmla="*/ 357 w 375"/>
                  <a:gd name="T71" fmla="*/ 13 h 440"/>
                  <a:gd name="T72" fmla="*/ 343 w 375"/>
                  <a:gd name="T73" fmla="*/ 10 h 440"/>
                  <a:gd name="T74" fmla="*/ 326 w 375"/>
                  <a:gd name="T75" fmla="*/ 7 h 440"/>
                  <a:gd name="T76" fmla="*/ 307 w 375"/>
                  <a:gd name="T77" fmla="*/ 5 h 440"/>
                  <a:gd name="T78" fmla="*/ 285 w 375"/>
                  <a:gd name="T79" fmla="*/ 3 h 440"/>
                  <a:gd name="T80" fmla="*/ 261 w 375"/>
                  <a:gd name="T81" fmla="*/ 1 h 440"/>
                  <a:gd name="T82" fmla="*/ 235 w 375"/>
                  <a:gd name="T83" fmla="*/ 0 h 440"/>
                  <a:gd name="T84" fmla="*/ 208 w 375"/>
                  <a:gd name="T85" fmla="*/ 1 h 440"/>
                  <a:gd name="T86" fmla="*/ 180 w 375"/>
                  <a:gd name="T87" fmla="*/ 2 h 440"/>
                  <a:gd name="T88" fmla="*/ 151 w 375"/>
                  <a:gd name="T89" fmla="*/ 5 h 440"/>
                  <a:gd name="T90" fmla="*/ 122 w 375"/>
                  <a:gd name="T91" fmla="*/ 10 h 440"/>
                  <a:gd name="T92" fmla="*/ 92 w 375"/>
                  <a:gd name="T93" fmla="*/ 18 h 440"/>
                  <a:gd name="T94" fmla="*/ 63 w 375"/>
                  <a:gd name="T95" fmla="*/ 28 h 440"/>
                  <a:gd name="T96" fmla="*/ 35 w 375"/>
                  <a:gd name="T97" fmla="*/ 41 h 440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375"/>
                  <a:gd name="T148" fmla="*/ 0 h 440"/>
                  <a:gd name="T149" fmla="*/ 375 w 375"/>
                  <a:gd name="T150" fmla="*/ 440 h 440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375" h="440">
                    <a:moveTo>
                      <a:pt x="35" y="41"/>
                    </a:moveTo>
                    <a:lnTo>
                      <a:pt x="32" y="49"/>
                    </a:lnTo>
                    <a:lnTo>
                      <a:pt x="25" y="74"/>
                    </a:lnTo>
                    <a:lnTo>
                      <a:pt x="17" y="112"/>
                    </a:lnTo>
                    <a:lnTo>
                      <a:pt x="8" y="163"/>
                    </a:lnTo>
                    <a:lnTo>
                      <a:pt x="2" y="223"/>
                    </a:lnTo>
                    <a:lnTo>
                      <a:pt x="0" y="290"/>
                    </a:lnTo>
                    <a:lnTo>
                      <a:pt x="7" y="363"/>
                    </a:lnTo>
                    <a:lnTo>
                      <a:pt x="23" y="440"/>
                    </a:lnTo>
                    <a:lnTo>
                      <a:pt x="23" y="437"/>
                    </a:lnTo>
                    <a:lnTo>
                      <a:pt x="23" y="427"/>
                    </a:lnTo>
                    <a:lnTo>
                      <a:pt x="23" y="411"/>
                    </a:lnTo>
                    <a:lnTo>
                      <a:pt x="23" y="391"/>
                    </a:lnTo>
                    <a:lnTo>
                      <a:pt x="25" y="367"/>
                    </a:lnTo>
                    <a:lnTo>
                      <a:pt x="28" y="341"/>
                    </a:lnTo>
                    <a:lnTo>
                      <a:pt x="33" y="312"/>
                    </a:lnTo>
                    <a:lnTo>
                      <a:pt x="39" y="281"/>
                    </a:lnTo>
                    <a:lnTo>
                      <a:pt x="49" y="251"/>
                    </a:lnTo>
                    <a:lnTo>
                      <a:pt x="61" y="222"/>
                    </a:lnTo>
                    <a:lnTo>
                      <a:pt x="75" y="194"/>
                    </a:lnTo>
                    <a:lnTo>
                      <a:pt x="93" y="168"/>
                    </a:lnTo>
                    <a:lnTo>
                      <a:pt x="116" y="145"/>
                    </a:lnTo>
                    <a:lnTo>
                      <a:pt x="141" y="127"/>
                    </a:lnTo>
                    <a:lnTo>
                      <a:pt x="173" y="114"/>
                    </a:lnTo>
                    <a:lnTo>
                      <a:pt x="208" y="106"/>
                    </a:lnTo>
                    <a:lnTo>
                      <a:pt x="210" y="104"/>
                    </a:lnTo>
                    <a:lnTo>
                      <a:pt x="217" y="100"/>
                    </a:lnTo>
                    <a:lnTo>
                      <a:pt x="227" y="92"/>
                    </a:lnTo>
                    <a:lnTo>
                      <a:pt x="245" y="82"/>
                    </a:lnTo>
                    <a:lnTo>
                      <a:pt x="267" y="69"/>
                    </a:lnTo>
                    <a:lnTo>
                      <a:pt x="296" y="54"/>
                    </a:lnTo>
                    <a:lnTo>
                      <a:pt x="332" y="36"/>
                    </a:lnTo>
                    <a:lnTo>
                      <a:pt x="375" y="17"/>
                    </a:lnTo>
                    <a:lnTo>
                      <a:pt x="373" y="16"/>
                    </a:lnTo>
                    <a:lnTo>
                      <a:pt x="366" y="15"/>
                    </a:lnTo>
                    <a:lnTo>
                      <a:pt x="357" y="13"/>
                    </a:lnTo>
                    <a:lnTo>
                      <a:pt x="343" y="10"/>
                    </a:lnTo>
                    <a:lnTo>
                      <a:pt x="326" y="7"/>
                    </a:lnTo>
                    <a:lnTo>
                      <a:pt x="307" y="5"/>
                    </a:lnTo>
                    <a:lnTo>
                      <a:pt x="285" y="3"/>
                    </a:lnTo>
                    <a:lnTo>
                      <a:pt x="261" y="1"/>
                    </a:lnTo>
                    <a:lnTo>
                      <a:pt x="235" y="0"/>
                    </a:lnTo>
                    <a:lnTo>
                      <a:pt x="208" y="1"/>
                    </a:lnTo>
                    <a:lnTo>
                      <a:pt x="180" y="2"/>
                    </a:lnTo>
                    <a:lnTo>
                      <a:pt x="151" y="5"/>
                    </a:lnTo>
                    <a:lnTo>
                      <a:pt x="122" y="10"/>
                    </a:lnTo>
                    <a:lnTo>
                      <a:pt x="92" y="18"/>
                    </a:lnTo>
                    <a:lnTo>
                      <a:pt x="63" y="28"/>
                    </a:lnTo>
                    <a:lnTo>
                      <a:pt x="35" y="4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Freeform 161"/>
              <p:cNvSpPr>
                <a:spLocks/>
              </p:cNvSpPr>
              <p:nvPr/>
            </p:nvSpPr>
            <p:spPr bwMode="auto">
              <a:xfrm>
                <a:off x="6061" y="13991"/>
                <a:ext cx="305" cy="83"/>
              </a:xfrm>
              <a:custGeom>
                <a:avLst/>
                <a:gdLst>
                  <a:gd name="T0" fmla="*/ 0 w 305"/>
                  <a:gd name="T1" fmla="*/ 53 h 83"/>
                  <a:gd name="T2" fmla="*/ 0 w 305"/>
                  <a:gd name="T3" fmla="*/ 52 h 83"/>
                  <a:gd name="T4" fmla="*/ 2 w 305"/>
                  <a:gd name="T5" fmla="*/ 48 h 83"/>
                  <a:gd name="T6" fmla="*/ 5 w 305"/>
                  <a:gd name="T7" fmla="*/ 44 h 83"/>
                  <a:gd name="T8" fmla="*/ 11 w 305"/>
                  <a:gd name="T9" fmla="*/ 37 h 83"/>
                  <a:gd name="T10" fmla="*/ 18 w 305"/>
                  <a:gd name="T11" fmla="*/ 31 h 83"/>
                  <a:gd name="T12" fmla="*/ 27 w 305"/>
                  <a:gd name="T13" fmla="*/ 25 h 83"/>
                  <a:gd name="T14" fmla="*/ 39 w 305"/>
                  <a:gd name="T15" fmla="*/ 18 h 83"/>
                  <a:gd name="T16" fmla="*/ 54 w 305"/>
                  <a:gd name="T17" fmla="*/ 12 h 83"/>
                  <a:gd name="T18" fmla="*/ 72 w 305"/>
                  <a:gd name="T19" fmla="*/ 6 h 83"/>
                  <a:gd name="T20" fmla="*/ 92 w 305"/>
                  <a:gd name="T21" fmla="*/ 2 h 83"/>
                  <a:gd name="T22" fmla="*/ 118 w 305"/>
                  <a:gd name="T23" fmla="*/ 0 h 83"/>
                  <a:gd name="T24" fmla="*/ 146 w 305"/>
                  <a:gd name="T25" fmla="*/ 0 h 83"/>
                  <a:gd name="T26" fmla="*/ 180 w 305"/>
                  <a:gd name="T27" fmla="*/ 2 h 83"/>
                  <a:gd name="T28" fmla="*/ 216 w 305"/>
                  <a:gd name="T29" fmla="*/ 7 h 83"/>
                  <a:gd name="T30" fmla="*/ 258 w 305"/>
                  <a:gd name="T31" fmla="*/ 16 h 83"/>
                  <a:gd name="T32" fmla="*/ 305 w 305"/>
                  <a:gd name="T33" fmla="*/ 29 h 83"/>
                  <a:gd name="T34" fmla="*/ 299 w 305"/>
                  <a:gd name="T35" fmla="*/ 47 h 83"/>
                  <a:gd name="T36" fmla="*/ 297 w 305"/>
                  <a:gd name="T37" fmla="*/ 46 h 83"/>
                  <a:gd name="T38" fmla="*/ 289 w 305"/>
                  <a:gd name="T39" fmla="*/ 44 h 83"/>
                  <a:gd name="T40" fmla="*/ 277 w 305"/>
                  <a:gd name="T41" fmla="*/ 41 h 83"/>
                  <a:gd name="T42" fmla="*/ 262 w 305"/>
                  <a:gd name="T43" fmla="*/ 36 h 83"/>
                  <a:gd name="T44" fmla="*/ 244 w 305"/>
                  <a:gd name="T45" fmla="*/ 32 h 83"/>
                  <a:gd name="T46" fmla="*/ 224 w 305"/>
                  <a:gd name="T47" fmla="*/ 28 h 83"/>
                  <a:gd name="T48" fmla="*/ 201 w 305"/>
                  <a:gd name="T49" fmla="*/ 25 h 83"/>
                  <a:gd name="T50" fmla="*/ 176 w 305"/>
                  <a:gd name="T51" fmla="*/ 22 h 83"/>
                  <a:gd name="T52" fmla="*/ 152 w 305"/>
                  <a:gd name="T53" fmla="*/ 21 h 83"/>
                  <a:gd name="T54" fmla="*/ 126 w 305"/>
                  <a:gd name="T55" fmla="*/ 21 h 83"/>
                  <a:gd name="T56" fmla="*/ 101 w 305"/>
                  <a:gd name="T57" fmla="*/ 23 h 83"/>
                  <a:gd name="T58" fmla="*/ 77 w 305"/>
                  <a:gd name="T59" fmla="*/ 29 h 83"/>
                  <a:gd name="T60" fmla="*/ 55 w 305"/>
                  <a:gd name="T61" fmla="*/ 37 h 83"/>
                  <a:gd name="T62" fmla="*/ 33 w 305"/>
                  <a:gd name="T63" fmla="*/ 48 h 83"/>
                  <a:gd name="T64" fmla="*/ 15 w 305"/>
                  <a:gd name="T65" fmla="*/ 63 h 83"/>
                  <a:gd name="T66" fmla="*/ 0 w 305"/>
                  <a:gd name="T67" fmla="*/ 83 h 83"/>
                  <a:gd name="T68" fmla="*/ 0 w 305"/>
                  <a:gd name="T69" fmla="*/ 53 h 8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305"/>
                  <a:gd name="T106" fmla="*/ 0 h 83"/>
                  <a:gd name="T107" fmla="*/ 305 w 305"/>
                  <a:gd name="T108" fmla="*/ 83 h 8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305" h="83">
                    <a:moveTo>
                      <a:pt x="0" y="53"/>
                    </a:moveTo>
                    <a:lnTo>
                      <a:pt x="0" y="52"/>
                    </a:lnTo>
                    <a:lnTo>
                      <a:pt x="2" y="48"/>
                    </a:lnTo>
                    <a:lnTo>
                      <a:pt x="5" y="44"/>
                    </a:lnTo>
                    <a:lnTo>
                      <a:pt x="11" y="37"/>
                    </a:lnTo>
                    <a:lnTo>
                      <a:pt x="18" y="31"/>
                    </a:lnTo>
                    <a:lnTo>
                      <a:pt x="27" y="25"/>
                    </a:lnTo>
                    <a:lnTo>
                      <a:pt x="39" y="18"/>
                    </a:lnTo>
                    <a:lnTo>
                      <a:pt x="54" y="12"/>
                    </a:lnTo>
                    <a:lnTo>
                      <a:pt x="72" y="6"/>
                    </a:lnTo>
                    <a:lnTo>
                      <a:pt x="92" y="2"/>
                    </a:lnTo>
                    <a:lnTo>
                      <a:pt x="118" y="0"/>
                    </a:lnTo>
                    <a:lnTo>
                      <a:pt x="146" y="0"/>
                    </a:lnTo>
                    <a:lnTo>
                      <a:pt x="180" y="2"/>
                    </a:lnTo>
                    <a:lnTo>
                      <a:pt x="216" y="7"/>
                    </a:lnTo>
                    <a:lnTo>
                      <a:pt x="258" y="16"/>
                    </a:lnTo>
                    <a:lnTo>
                      <a:pt x="305" y="29"/>
                    </a:lnTo>
                    <a:lnTo>
                      <a:pt x="299" y="47"/>
                    </a:lnTo>
                    <a:lnTo>
                      <a:pt x="297" y="46"/>
                    </a:lnTo>
                    <a:lnTo>
                      <a:pt x="289" y="44"/>
                    </a:lnTo>
                    <a:lnTo>
                      <a:pt x="277" y="41"/>
                    </a:lnTo>
                    <a:lnTo>
                      <a:pt x="262" y="36"/>
                    </a:lnTo>
                    <a:lnTo>
                      <a:pt x="244" y="32"/>
                    </a:lnTo>
                    <a:lnTo>
                      <a:pt x="224" y="28"/>
                    </a:lnTo>
                    <a:lnTo>
                      <a:pt x="201" y="25"/>
                    </a:lnTo>
                    <a:lnTo>
                      <a:pt x="176" y="22"/>
                    </a:lnTo>
                    <a:lnTo>
                      <a:pt x="152" y="21"/>
                    </a:lnTo>
                    <a:lnTo>
                      <a:pt x="126" y="21"/>
                    </a:lnTo>
                    <a:lnTo>
                      <a:pt x="101" y="23"/>
                    </a:lnTo>
                    <a:lnTo>
                      <a:pt x="77" y="29"/>
                    </a:lnTo>
                    <a:lnTo>
                      <a:pt x="55" y="37"/>
                    </a:lnTo>
                    <a:lnTo>
                      <a:pt x="33" y="48"/>
                    </a:lnTo>
                    <a:lnTo>
                      <a:pt x="15" y="63"/>
                    </a:lnTo>
                    <a:lnTo>
                      <a:pt x="0" y="83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Freeform 162"/>
              <p:cNvSpPr>
                <a:spLocks/>
              </p:cNvSpPr>
              <p:nvPr/>
            </p:nvSpPr>
            <p:spPr bwMode="auto">
              <a:xfrm>
                <a:off x="6061" y="13793"/>
                <a:ext cx="305" cy="83"/>
              </a:xfrm>
              <a:custGeom>
                <a:avLst/>
                <a:gdLst>
                  <a:gd name="T0" fmla="*/ 0 w 305"/>
                  <a:gd name="T1" fmla="*/ 53 h 83"/>
                  <a:gd name="T2" fmla="*/ 0 w 305"/>
                  <a:gd name="T3" fmla="*/ 52 h 83"/>
                  <a:gd name="T4" fmla="*/ 2 w 305"/>
                  <a:gd name="T5" fmla="*/ 49 h 83"/>
                  <a:gd name="T6" fmla="*/ 5 w 305"/>
                  <a:gd name="T7" fmla="*/ 44 h 83"/>
                  <a:gd name="T8" fmla="*/ 11 w 305"/>
                  <a:gd name="T9" fmla="*/ 38 h 83"/>
                  <a:gd name="T10" fmla="*/ 18 w 305"/>
                  <a:gd name="T11" fmla="*/ 31 h 83"/>
                  <a:gd name="T12" fmla="*/ 27 w 305"/>
                  <a:gd name="T13" fmla="*/ 25 h 83"/>
                  <a:gd name="T14" fmla="*/ 39 w 305"/>
                  <a:gd name="T15" fmla="*/ 17 h 83"/>
                  <a:gd name="T16" fmla="*/ 54 w 305"/>
                  <a:gd name="T17" fmla="*/ 12 h 83"/>
                  <a:gd name="T18" fmla="*/ 72 w 305"/>
                  <a:gd name="T19" fmla="*/ 7 h 83"/>
                  <a:gd name="T20" fmla="*/ 92 w 305"/>
                  <a:gd name="T21" fmla="*/ 2 h 83"/>
                  <a:gd name="T22" fmla="*/ 118 w 305"/>
                  <a:gd name="T23" fmla="*/ 0 h 83"/>
                  <a:gd name="T24" fmla="*/ 146 w 305"/>
                  <a:gd name="T25" fmla="*/ 0 h 83"/>
                  <a:gd name="T26" fmla="*/ 180 w 305"/>
                  <a:gd name="T27" fmla="*/ 2 h 83"/>
                  <a:gd name="T28" fmla="*/ 216 w 305"/>
                  <a:gd name="T29" fmla="*/ 8 h 83"/>
                  <a:gd name="T30" fmla="*/ 258 w 305"/>
                  <a:gd name="T31" fmla="*/ 16 h 83"/>
                  <a:gd name="T32" fmla="*/ 305 w 305"/>
                  <a:gd name="T33" fmla="*/ 29 h 83"/>
                  <a:gd name="T34" fmla="*/ 299 w 305"/>
                  <a:gd name="T35" fmla="*/ 47 h 83"/>
                  <a:gd name="T36" fmla="*/ 297 w 305"/>
                  <a:gd name="T37" fmla="*/ 45 h 83"/>
                  <a:gd name="T38" fmla="*/ 289 w 305"/>
                  <a:gd name="T39" fmla="*/ 43 h 83"/>
                  <a:gd name="T40" fmla="*/ 277 w 305"/>
                  <a:gd name="T41" fmla="*/ 40 h 83"/>
                  <a:gd name="T42" fmla="*/ 262 w 305"/>
                  <a:gd name="T43" fmla="*/ 36 h 83"/>
                  <a:gd name="T44" fmla="*/ 244 w 305"/>
                  <a:gd name="T45" fmla="*/ 33 h 83"/>
                  <a:gd name="T46" fmla="*/ 224 w 305"/>
                  <a:gd name="T47" fmla="*/ 28 h 83"/>
                  <a:gd name="T48" fmla="*/ 201 w 305"/>
                  <a:gd name="T49" fmla="*/ 25 h 83"/>
                  <a:gd name="T50" fmla="*/ 176 w 305"/>
                  <a:gd name="T51" fmla="*/ 22 h 83"/>
                  <a:gd name="T52" fmla="*/ 152 w 305"/>
                  <a:gd name="T53" fmla="*/ 21 h 83"/>
                  <a:gd name="T54" fmla="*/ 126 w 305"/>
                  <a:gd name="T55" fmla="*/ 22 h 83"/>
                  <a:gd name="T56" fmla="*/ 101 w 305"/>
                  <a:gd name="T57" fmla="*/ 24 h 83"/>
                  <a:gd name="T58" fmla="*/ 77 w 305"/>
                  <a:gd name="T59" fmla="*/ 29 h 83"/>
                  <a:gd name="T60" fmla="*/ 55 w 305"/>
                  <a:gd name="T61" fmla="*/ 38 h 83"/>
                  <a:gd name="T62" fmla="*/ 33 w 305"/>
                  <a:gd name="T63" fmla="*/ 49 h 83"/>
                  <a:gd name="T64" fmla="*/ 15 w 305"/>
                  <a:gd name="T65" fmla="*/ 64 h 83"/>
                  <a:gd name="T66" fmla="*/ 0 w 305"/>
                  <a:gd name="T67" fmla="*/ 83 h 83"/>
                  <a:gd name="T68" fmla="*/ 0 w 305"/>
                  <a:gd name="T69" fmla="*/ 53 h 8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305"/>
                  <a:gd name="T106" fmla="*/ 0 h 83"/>
                  <a:gd name="T107" fmla="*/ 305 w 305"/>
                  <a:gd name="T108" fmla="*/ 83 h 8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305" h="83">
                    <a:moveTo>
                      <a:pt x="0" y="53"/>
                    </a:moveTo>
                    <a:lnTo>
                      <a:pt x="0" y="52"/>
                    </a:lnTo>
                    <a:lnTo>
                      <a:pt x="2" y="49"/>
                    </a:lnTo>
                    <a:lnTo>
                      <a:pt x="5" y="44"/>
                    </a:lnTo>
                    <a:lnTo>
                      <a:pt x="11" y="38"/>
                    </a:lnTo>
                    <a:lnTo>
                      <a:pt x="18" y="31"/>
                    </a:lnTo>
                    <a:lnTo>
                      <a:pt x="27" y="25"/>
                    </a:lnTo>
                    <a:lnTo>
                      <a:pt x="39" y="17"/>
                    </a:lnTo>
                    <a:lnTo>
                      <a:pt x="54" y="12"/>
                    </a:lnTo>
                    <a:lnTo>
                      <a:pt x="72" y="7"/>
                    </a:lnTo>
                    <a:lnTo>
                      <a:pt x="92" y="2"/>
                    </a:lnTo>
                    <a:lnTo>
                      <a:pt x="118" y="0"/>
                    </a:lnTo>
                    <a:lnTo>
                      <a:pt x="146" y="0"/>
                    </a:lnTo>
                    <a:lnTo>
                      <a:pt x="180" y="2"/>
                    </a:lnTo>
                    <a:lnTo>
                      <a:pt x="216" y="8"/>
                    </a:lnTo>
                    <a:lnTo>
                      <a:pt x="258" y="16"/>
                    </a:lnTo>
                    <a:lnTo>
                      <a:pt x="305" y="29"/>
                    </a:lnTo>
                    <a:lnTo>
                      <a:pt x="299" y="47"/>
                    </a:lnTo>
                    <a:lnTo>
                      <a:pt x="297" y="45"/>
                    </a:lnTo>
                    <a:lnTo>
                      <a:pt x="289" y="43"/>
                    </a:lnTo>
                    <a:lnTo>
                      <a:pt x="277" y="40"/>
                    </a:lnTo>
                    <a:lnTo>
                      <a:pt x="262" y="36"/>
                    </a:lnTo>
                    <a:lnTo>
                      <a:pt x="244" y="33"/>
                    </a:lnTo>
                    <a:lnTo>
                      <a:pt x="224" y="28"/>
                    </a:lnTo>
                    <a:lnTo>
                      <a:pt x="201" y="25"/>
                    </a:lnTo>
                    <a:lnTo>
                      <a:pt x="176" y="22"/>
                    </a:lnTo>
                    <a:lnTo>
                      <a:pt x="152" y="21"/>
                    </a:lnTo>
                    <a:lnTo>
                      <a:pt x="126" y="22"/>
                    </a:lnTo>
                    <a:lnTo>
                      <a:pt x="101" y="24"/>
                    </a:lnTo>
                    <a:lnTo>
                      <a:pt x="77" y="29"/>
                    </a:lnTo>
                    <a:lnTo>
                      <a:pt x="55" y="38"/>
                    </a:lnTo>
                    <a:lnTo>
                      <a:pt x="33" y="49"/>
                    </a:lnTo>
                    <a:lnTo>
                      <a:pt x="15" y="64"/>
                    </a:lnTo>
                    <a:lnTo>
                      <a:pt x="0" y="83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" name="Freeform 163"/>
              <p:cNvSpPr>
                <a:spLocks/>
              </p:cNvSpPr>
              <p:nvPr/>
            </p:nvSpPr>
            <p:spPr bwMode="auto">
              <a:xfrm>
                <a:off x="6348" y="13696"/>
                <a:ext cx="496" cy="917"/>
              </a:xfrm>
              <a:custGeom>
                <a:avLst/>
                <a:gdLst>
                  <a:gd name="T0" fmla="*/ 0 w 496"/>
                  <a:gd name="T1" fmla="*/ 0 h 917"/>
                  <a:gd name="T2" fmla="*/ 0 w 496"/>
                  <a:gd name="T3" fmla="*/ 886 h 917"/>
                  <a:gd name="T4" fmla="*/ 150 w 496"/>
                  <a:gd name="T5" fmla="*/ 917 h 917"/>
                  <a:gd name="T6" fmla="*/ 143 w 496"/>
                  <a:gd name="T7" fmla="*/ 797 h 917"/>
                  <a:gd name="T8" fmla="*/ 496 w 496"/>
                  <a:gd name="T9" fmla="*/ 851 h 917"/>
                  <a:gd name="T10" fmla="*/ 490 w 496"/>
                  <a:gd name="T11" fmla="*/ 803 h 917"/>
                  <a:gd name="T12" fmla="*/ 245 w 496"/>
                  <a:gd name="T13" fmla="*/ 773 h 917"/>
                  <a:gd name="T14" fmla="*/ 239 w 496"/>
                  <a:gd name="T15" fmla="*/ 670 h 917"/>
                  <a:gd name="T16" fmla="*/ 72 w 496"/>
                  <a:gd name="T17" fmla="*/ 670 h 917"/>
                  <a:gd name="T18" fmla="*/ 68 w 496"/>
                  <a:gd name="T19" fmla="*/ 657 h 917"/>
                  <a:gd name="T20" fmla="*/ 56 w 496"/>
                  <a:gd name="T21" fmla="*/ 620 h 917"/>
                  <a:gd name="T22" fmla="*/ 41 w 496"/>
                  <a:gd name="T23" fmla="*/ 559 h 917"/>
                  <a:gd name="T24" fmla="*/ 26 w 496"/>
                  <a:gd name="T25" fmla="*/ 480 h 917"/>
                  <a:gd name="T26" fmla="*/ 15 w 496"/>
                  <a:gd name="T27" fmla="*/ 385 h 917"/>
                  <a:gd name="T28" fmla="*/ 11 w 496"/>
                  <a:gd name="T29" fmla="*/ 276 h 917"/>
                  <a:gd name="T30" fmla="*/ 20 w 496"/>
                  <a:gd name="T31" fmla="*/ 158 h 917"/>
                  <a:gd name="T32" fmla="*/ 42 w 496"/>
                  <a:gd name="T33" fmla="*/ 30 h 917"/>
                  <a:gd name="T34" fmla="*/ 0 w 496"/>
                  <a:gd name="T35" fmla="*/ 0 h 91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96"/>
                  <a:gd name="T55" fmla="*/ 0 h 917"/>
                  <a:gd name="T56" fmla="*/ 496 w 496"/>
                  <a:gd name="T57" fmla="*/ 917 h 91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96" h="917">
                    <a:moveTo>
                      <a:pt x="0" y="0"/>
                    </a:moveTo>
                    <a:lnTo>
                      <a:pt x="0" y="886"/>
                    </a:lnTo>
                    <a:lnTo>
                      <a:pt x="150" y="917"/>
                    </a:lnTo>
                    <a:lnTo>
                      <a:pt x="143" y="797"/>
                    </a:lnTo>
                    <a:lnTo>
                      <a:pt x="496" y="851"/>
                    </a:lnTo>
                    <a:lnTo>
                      <a:pt x="490" y="803"/>
                    </a:lnTo>
                    <a:lnTo>
                      <a:pt x="245" y="773"/>
                    </a:lnTo>
                    <a:lnTo>
                      <a:pt x="239" y="670"/>
                    </a:lnTo>
                    <a:lnTo>
                      <a:pt x="72" y="670"/>
                    </a:lnTo>
                    <a:lnTo>
                      <a:pt x="68" y="657"/>
                    </a:lnTo>
                    <a:lnTo>
                      <a:pt x="56" y="620"/>
                    </a:lnTo>
                    <a:lnTo>
                      <a:pt x="41" y="559"/>
                    </a:lnTo>
                    <a:lnTo>
                      <a:pt x="26" y="480"/>
                    </a:lnTo>
                    <a:lnTo>
                      <a:pt x="15" y="385"/>
                    </a:lnTo>
                    <a:lnTo>
                      <a:pt x="11" y="276"/>
                    </a:lnTo>
                    <a:lnTo>
                      <a:pt x="20" y="158"/>
                    </a:lnTo>
                    <a:lnTo>
                      <a:pt x="42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Freeform 164"/>
              <p:cNvSpPr>
                <a:spLocks/>
              </p:cNvSpPr>
              <p:nvPr/>
            </p:nvSpPr>
            <p:spPr bwMode="auto">
              <a:xfrm>
                <a:off x="6593" y="13487"/>
                <a:ext cx="638" cy="125"/>
              </a:xfrm>
              <a:custGeom>
                <a:avLst/>
                <a:gdLst>
                  <a:gd name="T0" fmla="*/ 0 w 638"/>
                  <a:gd name="T1" fmla="*/ 125 h 125"/>
                  <a:gd name="T2" fmla="*/ 4 w 638"/>
                  <a:gd name="T3" fmla="*/ 124 h 125"/>
                  <a:gd name="T4" fmla="*/ 14 w 638"/>
                  <a:gd name="T5" fmla="*/ 119 h 125"/>
                  <a:gd name="T6" fmla="*/ 31 w 638"/>
                  <a:gd name="T7" fmla="*/ 114 h 125"/>
                  <a:gd name="T8" fmla="*/ 53 w 638"/>
                  <a:gd name="T9" fmla="*/ 106 h 125"/>
                  <a:gd name="T10" fmla="*/ 81 w 638"/>
                  <a:gd name="T11" fmla="*/ 98 h 125"/>
                  <a:gd name="T12" fmla="*/ 113 w 638"/>
                  <a:gd name="T13" fmla="*/ 89 h 125"/>
                  <a:gd name="T14" fmla="*/ 151 w 638"/>
                  <a:gd name="T15" fmla="*/ 81 h 125"/>
                  <a:gd name="T16" fmla="*/ 192 w 638"/>
                  <a:gd name="T17" fmla="*/ 73 h 125"/>
                  <a:gd name="T18" fmla="*/ 237 w 638"/>
                  <a:gd name="T19" fmla="*/ 65 h 125"/>
                  <a:gd name="T20" fmla="*/ 286 w 638"/>
                  <a:gd name="T21" fmla="*/ 60 h 125"/>
                  <a:gd name="T22" fmla="*/ 337 w 638"/>
                  <a:gd name="T23" fmla="*/ 56 h 125"/>
                  <a:gd name="T24" fmla="*/ 390 w 638"/>
                  <a:gd name="T25" fmla="*/ 55 h 125"/>
                  <a:gd name="T26" fmla="*/ 446 w 638"/>
                  <a:gd name="T27" fmla="*/ 56 h 125"/>
                  <a:gd name="T28" fmla="*/ 503 w 638"/>
                  <a:gd name="T29" fmla="*/ 61 h 125"/>
                  <a:gd name="T30" fmla="*/ 561 w 638"/>
                  <a:gd name="T31" fmla="*/ 70 h 125"/>
                  <a:gd name="T32" fmla="*/ 620 w 638"/>
                  <a:gd name="T33" fmla="*/ 83 h 125"/>
                  <a:gd name="T34" fmla="*/ 638 w 638"/>
                  <a:gd name="T35" fmla="*/ 0 h 125"/>
                  <a:gd name="T36" fmla="*/ 634 w 638"/>
                  <a:gd name="T37" fmla="*/ 0 h 125"/>
                  <a:gd name="T38" fmla="*/ 620 w 638"/>
                  <a:gd name="T39" fmla="*/ 0 h 125"/>
                  <a:gd name="T40" fmla="*/ 599 w 638"/>
                  <a:gd name="T41" fmla="*/ 0 h 125"/>
                  <a:gd name="T42" fmla="*/ 571 w 638"/>
                  <a:gd name="T43" fmla="*/ 1 h 125"/>
                  <a:gd name="T44" fmla="*/ 536 w 638"/>
                  <a:gd name="T45" fmla="*/ 2 h 125"/>
                  <a:gd name="T46" fmla="*/ 496 w 638"/>
                  <a:gd name="T47" fmla="*/ 3 h 125"/>
                  <a:gd name="T48" fmla="*/ 452 w 638"/>
                  <a:gd name="T49" fmla="*/ 6 h 125"/>
                  <a:gd name="T50" fmla="*/ 405 w 638"/>
                  <a:gd name="T51" fmla="*/ 8 h 125"/>
                  <a:gd name="T52" fmla="*/ 354 w 638"/>
                  <a:gd name="T53" fmla="*/ 13 h 125"/>
                  <a:gd name="T54" fmla="*/ 302 w 638"/>
                  <a:gd name="T55" fmla="*/ 17 h 125"/>
                  <a:gd name="T56" fmla="*/ 249 w 638"/>
                  <a:gd name="T57" fmla="*/ 22 h 125"/>
                  <a:gd name="T58" fmla="*/ 196 w 638"/>
                  <a:gd name="T59" fmla="*/ 30 h 125"/>
                  <a:gd name="T60" fmla="*/ 144 w 638"/>
                  <a:gd name="T61" fmla="*/ 37 h 125"/>
                  <a:gd name="T62" fmla="*/ 93 w 638"/>
                  <a:gd name="T63" fmla="*/ 47 h 125"/>
                  <a:gd name="T64" fmla="*/ 45 w 638"/>
                  <a:gd name="T65" fmla="*/ 58 h 125"/>
                  <a:gd name="T66" fmla="*/ 0 w 638"/>
                  <a:gd name="T67" fmla="*/ 71 h 125"/>
                  <a:gd name="T68" fmla="*/ 0 w 638"/>
                  <a:gd name="T69" fmla="*/ 125 h 125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638"/>
                  <a:gd name="T106" fmla="*/ 0 h 125"/>
                  <a:gd name="T107" fmla="*/ 638 w 638"/>
                  <a:gd name="T108" fmla="*/ 125 h 125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638" h="125">
                    <a:moveTo>
                      <a:pt x="0" y="125"/>
                    </a:moveTo>
                    <a:lnTo>
                      <a:pt x="4" y="124"/>
                    </a:lnTo>
                    <a:lnTo>
                      <a:pt x="14" y="119"/>
                    </a:lnTo>
                    <a:lnTo>
                      <a:pt x="31" y="114"/>
                    </a:lnTo>
                    <a:lnTo>
                      <a:pt x="53" y="106"/>
                    </a:lnTo>
                    <a:lnTo>
                      <a:pt x="81" y="98"/>
                    </a:lnTo>
                    <a:lnTo>
                      <a:pt x="113" y="89"/>
                    </a:lnTo>
                    <a:lnTo>
                      <a:pt x="151" y="81"/>
                    </a:lnTo>
                    <a:lnTo>
                      <a:pt x="192" y="73"/>
                    </a:lnTo>
                    <a:lnTo>
                      <a:pt x="237" y="65"/>
                    </a:lnTo>
                    <a:lnTo>
                      <a:pt x="286" y="60"/>
                    </a:lnTo>
                    <a:lnTo>
                      <a:pt x="337" y="56"/>
                    </a:lnTo>
                    <a:lnTo>
                      <a:pt x="390" y="55"/>
                    </a:lnTo>
                    <a:lnTo>
                      <a:pt x="446" y="56"/>
                    </a:lnTo>
                    <a:lnTo>
                      <a:pt x="503" y="61"/>
                    </a:lnTo>
                    <a:lnTo>
                      <a:pt x="561" y="70"/>
                    </a:lnTo>
                    <a:lnTo>
                      <a:pt x="620" y="83"/>
                    </a:lnTo>
                    <a:lnTo>
                      <a:pt x="638" y="0"/>
                    </a:lnTo>
                    <a:lnTo>
                      <a:pt x="634" y="0"/>
                    </a:lnTo>
                    <a:lnTo>
                      <a:pt x="620" y="0"/>
                    </a:lnTo>
                    <a:lnTo>
                      <a:pt x="599" y="0"/>
                    </a:lnTo>
                    <a:lnTo>
                      <a:pt x="571" y="1"/>
                    </a:lnTo>
                    <a:lnTo>
                      <a:pt x="536" y="2"/>
                    </a:lnTo>
                    <a:lnTo>
                      <a:pt x="496" y="3"/>
                    </a:lnTo>
                    <a:lnTo>
                      <a:pt x="452" y="6"/>
                    </a:lnTo>
                    <a:lnTo>
                      <a:pt x="405" y="8"/>
                    </a:lnTo>
                    <a:lnTo>
                      <a:pt x="354" y="13"/>
                    </a:lnTo>
                    <a:lnTo>
                      <a:pt x="302" y="17"/>
                    </a:lnTo>
                    <a:lnTo>
                      <a:pt x="249" y="22"/>
                    </a:lnTo>
                    <a:lnTo>
                      <a:pt x="196" y="30"/>
                    </a:lnTo>
                    <a:lnTo>
                      <a:pt x="144" y="37"/>
                    </a:lnTo>
                    <a:lnTo>
                      <a:pt x="93" y="47"/>
                    </a:lnTo>
                    <a:lnTo>
                      <a:pt x="45" y="58"/>
                    </a:lnTo>
                    <a:lnTo>
                      <a:pt x="0" y="71"/>
                    </a:lnTo>
                    <a:lnTo>
                      <a:pt x="0" y="12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Freeform 165"/>
              <p:cNvSpPr>
                <a:spLocks/>
              </p:cNvSpPr>
              <p:nvPr/>
            </p:nvSpPr>
            <p:spPr bwMode="auto">
              <a:xfrm>
                <a:off x="6217" y="14634"/>
                <a:ext cx="1075" cy="356"/>
              </a:xfrm>
              <a:custGeom>
                <a:avLst/>
                <a:gdLst>
                  <a:gd name="T0" fmla="*/ 454 w 1075"/>
                  <a:gd name="T1" fmla="*/ 344 h 356"/>
                  <a:gd name="T2" fmla="*/ 456 w 1075"/>
                  <a:gd name="T3" fmla="*/ 343 h 356"/>
                  <a:gd name="T4" fmla="*/ 463 w 1075"/>
                  <a:gd name="T5" fmla="*/ 341 h 356"/>
                  <a:gd name="T6" fmla="*/ 472 w 1075"/>
                  <a:gd name="T7" fmla="*/ 337 h 356"/>
                  <a:gd name="T8" fmla="*/ 485 w 1075"/>
                  <a:gd name="T9" fmla="*/ 332 h 356"/>
                  <a:gd name="T10" fmla="*/ 501 w 1075"/>
                  <a:gd name="T11" fmla="*/ 325 h 356"/>
                  <a:gd name="T12" fmla="*/ 518 w 1075"/>
                  <a:gd name="T13" fmla="*/ 317 h 356"/>
                  <a:gd name="T14" fmla="*/ 538 w 1075"/>
                  <a:gd name="T15" fmla="*/ 308 h 356"/>
                  <a:gd name="T16" fmla="*/ 558 w 1075"/>
                  <a:gd name="T17" fmla="*/ 298 h 356"/>
                  <a:gd name="T18" fmla="*/ 580 w 1075"/>
                  <a:gd name="T19" fmla="*/ 287 h 356"/>
                  <a:gd name="T20" fmla="*/ 600 w 1075"/>
                  <a:gd name="T21" fmla="*/ 274 h 356"/>
                  <a:gd name="T22" fmla="*/ 621 w 1075"/>
                  <a:gd name="T23" fmla="*/ 262 h 356"/>
                  <a:gd name="T24" fmla="*/ 640 w 1075"/>
                  <a:gd name="T25" fmla="*/ 248 h 356"/>
                  <a:gd name="T26" fmla="*/ 658 w 1075"/>
                  <a:gd name="T27" fmla="*/ 234 h 356"/>
                  <a:gd name="T28" fmla="*/ 674 w 1075"/>
                  <a:gd name="T29" fmla="*/ 219 h 356"/>
                  <a:gd name="T30" fmla="*/ 688 w 1075"/>
                  <a:gd name="T31" fmla="*/ 204 h 356"/>
                  <a:gd name="T32" fmla="*/ 699 w 1075"/>
                  <a:gd name="T33" fmla="*/ 189 h 356"/>
                  <a:gd name="T34" fmla="*/ 0 w 1075"/>
                  <a:gd name="T35" fmla="*/ 18 h 356"/>
                  <a:gd name="T36" fmla="*/ 54 w 1075"/>
                  <a:gd name="T37" fmla="*/ 0 h 356"/>
                  <a:gd name="T38" fmla="*/ 1075 w 1075"/>
                  <a:gd name="T39" fmla="*/ 251 h 356"/>
                  <a:gd name="T40" fmla="*/ 1033 w 1075"/>
                  <a:gd name="T41" fmla="*/ 274 h 356"/>
                  <a:gd name="T42" fmla="*/ 738 w 1075"/>
                  <a:gd name="T43" fmla="*/ 199 h 356"/>
                  <a:gd name="T44" fmla="*/ 737 w 1075"/>
                  <a:gd name="T45" fmla="*/ 200 h 356"/>
                  <a:gd name="T46" fmla="*/ 735 w 1075"/>
                  <a:gd name="T47" fmla="*/ 203 h 356"/>
                  <a:gd name="T48" fmla="*/ 730 w 1075"/>
                  <a:gd name="T49" fmla="*/ 207 h 356"/>
                  <a:gd name="T50" fmla="*/ 724 w 1075"/>
                  <a:gd name="T51" fmla="*/ 214 h 356"/>
                  <a:gd name="T52" fmla="*/ 716 w 1075"/>
                  <a:gd name="T53" fmla="*/ 222 h 356"/>
                  <a:gd name="T54" fmla="*/ 706 w 1075"/>
                  <a:gd name="T55" fmla="*/ 231 h 356"/>
                  <a:gd name="T56" fmla="*/ 694 w 1075"/>
                  <a:gd name="T57" fmla="*/ 242 h 356"/>
                  <a:gd name="T58" fmla="*/ 679 w 1075"/>
                  <a:gd name="T59" fmla="*/ 253 h 356"/>
                  <a:gd name="T60" fmla="*/ 662 w 1075"/>
                  <a:gd name="T61" fmla="*/ 265 h 356"/>
                  <a:gd name="T62" fmla="*/ 643 w 1075"/>
                  <a:gd name="T63" fmla="*/ 278 h 356"/>
                  <a:gd name="T64" fmla="*/ 621 w 1075"/>
                  <a:gd name="T65" fmla="*/ 291 h 356"/>
                  <a:gd name="T66" fmla="*/ 597 w 1075"/>
                  <a:gd name="T67" fmla="*/ 303 h 356"/>
                  <a:gd name="T68" fmla="*/ 570 w 1075"/>
                  <a:gd name="T69" fmla="*/ 317 h 356"/>
                  <a:gd name="T70" fmla="*/ 540 w 1075"/>
                  <a:gd name="T71" fmla="*/ 330 h 356"/>
                  <a:gd name="T72" fmla="*/ 508 w 1075"/>
                  <a:gd name="T73" fmla="*/ 343 h 356"/>
                  <a:gd name="T74" fmla="*/ 472 w 1075"/>
                  <a:gd name="T75" fmla="*/ 356 h 356"/>
                  <a:gd name="T76" fmla="*/ 454 w 1075"/>
                  <a:gd name="T77" fmla="*/ 344 h 35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75"/>
                  <a:gd name="T118" fmla="*/ 0 h 356"/>
                  <a:gd name="T119" fmla="*/ 1075 w 1075"/>
                  <a:gd name="T120" fmla="*/ 356 h 35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75" h="356">
                    <a:moveTo>
                      <a:pt x="454" y="344"/>
                    </a:moveTo>
                    <a:lnTo>
                      <a:pt x="456" y="343"/>
                    </a:lnTo>
                    <a:lnTo>
                      <a:pt x="463" y="341"/>
                    </a:lnTo>
                    <a:lnTo>
                      <a:pt x="472" y="337"/>
                    </a:lnTo>
                    <a:lnTo>
                      <a:pt x="485" y="332"/>
                    </a:lnTo>
                    <a:lnTo>
                      <a:pt x="501" y="325"/>
                    </a:lnTo>
                    <a:lnTo>
                      <a:pt x="518" y="317"/>
                    </a:lnTo>
                    <a:lnTo>
                      <a:pt x="538" y="308"/>
                    </a:lnTo>
                    <a:lnTo>
                      <a:pt x="558" y="298"/>
                    </a:lnTo>
                    <a:lnTo>
                      <a:pt x="580" y="287"/>
                    </a:lnTo>
                    <a:lnTo>
                      <a:pt x="600" y="274"/>
                    </a:lnTo>
                    <a:lnTo>
                      <a:pt x="621" y="262"/>
                    </a:lnTo>
                    <a:lnTo>
                      <a:pt x="640" y="248"/>
                    </a:lnTo>
                    <a:lnTo>
                      <a:pt x="658" y="234"/>
                    </a:lnTo>
                    <a:lnTo>
                      <a:pt x="674" y="219"/>
                    </a:lnTo>
                    <a:lnTo>
                      <a:pt x="688" y="204"/>
                    </a:lnTo>
                    <a:lnTo>
                      <a:pt x="699" y="189"/>
                    </a:lnTo>
                    <a:lnTo>
                      <a:pt x="0" y="18"/>
                    </a:lnTo>
                    <a:lnTo>
                      <a:pt x="54" y="0"/>
                    </a:lnTo>
                    <a:lnTo>
                      <a:pt x="1075" y="251"/>
                    </a:lnTo>
                    <a:lnTo>
                      <a:pt x="1033" y="274"/>
                    </a:lnTo>
                    <a:lnTo>
                      <a:pt x="738" y="199"/>
                    </a:lnTo>
                    <a:lnTo>
                      <a:pt x="737" y="200"/>
                    </a:lnTo>
                    <a:lnTo>
                      <a:pt x="735" y="203"/>
                    </a:lnTo>
                    <a:lnTo>
                      <a:pt x="730" y="207"/>
                    </a:lnTo>
                    <a:lnTo>
                      <a:pt x="724" y="214"/>
                    </a:lnTo>
                    <a:lnTo>
                      <a:pt x="716" y="222"/>
                    </a:lnTo>
                    <a:lnTo>
                      <a:pt x="706" y="231"/>
                    </a:lnTo>
                    <a:lnTo>
                      <a:pt x="694" y="242"/>
                    </a:lnTo>
                    <a:lnTo>
                      <a:pt x="679" y="253"/>
                    </a:lnTo>
                    <a:lnTo>
                      <a:pt x="662" y="265"/>
                    </a:lnTo>
                    <a:lnTo>
                      <a:pt x="643" y="278"/>
                    </a:lnTo>
                    <a:lnTo>
                      <a:pt x="621" y="291"/>
                    </a:lnTo>
                    <a:lnTo>
                      <a:pt x="597" y="303"/>
                    </a:lnTo>
                    <a:lnTo>
                      <a:pt x="570" y="317"/>
                    </a:lnTo>
                    <a:lnTo>
                      <a:pt x="540" y="330"/>
                    </a:lnTo>
                    <a:lnTo>
                      <a:pt x="508" y="343"/>
                    </a:lnTo>
                    <a:lnTo>
                      <a:pt x="472" y="356"/>
                    </a:lnTo>
                    <a:lnTo>
                      <a:pt x="454" y="3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" name="Freeform 166"/>
              <p:cNvSpPr>
                <a:spLocks/>
              </p:cNvSpPr>
              <p:nvPr/>
            </p:nvSpPr>
            <p:spPr bwMode="auto">
              <a:xfrm>
                <a:off x="5997" y="14727"/>
                <a:ext cx="1095" cy="319"/>
              </a:xfrm>
              <a:custGeom>
                <a:avLst/>
                <a:gdLst>
                  <a:gd name="T0" fmla="*/ 0 w 1095"/>
                  <a:gd name="T1" fmla="*/ 0 h 319"/>
                  <a:gd name="T2" fmla="*/ 1071 w 1095"/>
                  <a:gd name="T3" fmla="*/ 319 h 319"/>
                  <a:gd name="T4" fmla="*/ 1095 w 1095"/>
                  <a:gd name="T5" fmla="*/ 319 h 319"/>
                  <a:gd name="T6" fmla="*/ 33 w 1095"/>
                  <a:gd name="T7" fmla="*/ 0 h 319"/>
                  <a:gd name="T8" fmla="*/ 0 w 1095"/>
                  <a:gd name="T9" fmla="*/ 0 h 3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95"/>
                  <a:gd name="T16" fmla="*/ 0 h 319"/>
                  <a:gd name="T17" fmla="*/ 1095 w 1095"/>
                  <a:gd name="T18" fmla="*/ 319 h 3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95" h="319">
                    <a:moveTo>
                      <a:pt x="0" y="0"/>
                    </a:moveTo>
                    <a:lnTo>
                      <a:pt x="1071" y="319"/>
                    </a:lnTo>
                    <a:lnTo>
                      <a:pt x="1095" y="319"/>
                    </a:lnTo>
                    <a:lnTo>
                      <a:pt x="3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Freeform 167"/>
              <p:cNvSpPr>
                <a:spLocks/>
              </p:cNvSpPr>
              <p:nvPr/>
            </p:nvSpPr>
            <p:spPr bwMode="auto">
              <a:xfrm>
                <a:off x="6181" y="14684"/>
                <a:ext cx="1082" cy="285"/>
              </a:xfrm>
              <a:custGeom>
                <a:avLst/>
                <a:gdLst>
                  <a:gd name="T0" fmla="*/ 0 w 1082"/>
                  <a:gd name="T1" fmla="*/ 1 h 285"/>
                  <a:gd name="T2" fmla="*/ 1058 w 1082"/>
                  <a:gd name="T3" fmla="*/ 285 h 285"/>
                  <a:gd name="T4" fmla="*/ 1082 w 1082"/>
                  <a:gd name="T5" fmla="*/ 284 h 285"/>
                  <a:gd name="T6" fmla="*/ 33 w 1082"/>
                  <a:gd name="T7" fmla="*/ 0 h 285"/>
                  <a:gd name="T8" fmla="*/ 0 w 1082"/>
                  <a:gd name="T9" fmla="*/ 1 h 2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2"/>
                  <a:gd name="T16" fmla="*/ 0 h 285"/>
                  <a:gd name="T17" fmla="*/ 1082 w 1082"/>
                  <a:gd name="T18" fmla="*/ 285 h 28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2" h="285">
                    <a:moveTo>
                      <a:pt x="0" y="1"/>
                    </a:moveTo>
                    <a:lnTo>
                      <a:pt x="1058" y="285"/>
                    </a:lnTo>
                    <a:lnTo>
                      <a:pt x="1082" y="284"/>
                    </a:lnTo>
                    <a:lnTo>
                      <a:pt x="33" y="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Freeform 168"/>
              <p:cNvSpPr>
                <a:spLocks/>
              </p:cNvSpPr>
              <p:nvPr/>
            </p:nvSpPr>
            <p:spPr bwMode="auto">
              <a:xfrm>
                <a:off x="6093" y="14699"/>
                <a:ext cx="1087" cy="315"/>
              </a:xfrm>
              <a:custGeom>
                <a:avLst/>
                <a:gdLst>
                  <a:gd name="T0" fmla="*/ 0 w 1087"/>
                  <a:gd name="T1" fmla="*/ 0 h 315"/>
                  <a:gd name="T2" fmla="*/ 1066 w 1087"/>
                  <a:gd name="T3" fmla="*/ 315 h 315"/>
                  <a:gd name="T4" fmla="*/ 1087 w 1087"/>
                  <a:gd name="T5" fmla="*/ 308 h 315"/>
                  <a:gd name="T6" fmla="*/ 31 w 1087"/>
                  <a:gd name="T7" fmla="*/ 0 h 315"/>
                  <a:gd name="T8" fmla="*/ 0 w 1087"/>
                  <a:gd name="T9" fmla="*/ 0 h 3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7"/>
                  <a:gd name="T16" fmla="*/ 0 h 315"/>
                  <a:gd name="T17" fmla="*/ 1087 w 1087"/>
                  <a:gd name="T18" fmla="*/ 315 h 31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7" h="315">
                    <a:moveTo>
                      <a:pt x="0" y="0"/>
                    </a:moveTo>
                    <a:lnTo>
                      <a:pt x="1066" y="315"/>
                    </a:lnTo>
                    <a:lnTo>
                      <a:pt x="1087" y="308"/>
                    </a:lnTo>
                    <a:lnTo>
                      <a:pt x="3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" name="Group 169"/>
            <p:cNvGrpSpPr>
              <a:grpSpLocks/>
            </p:cNvGrpSpPr>
            <p:nvPr/>
          </p:nvGrpSpPr>
          <p:grpSpPr bwMode="auto">
            <a:xfrm>
              <a:off x="4332" y="2968"/>
              <a:ext cx="410" cy="570"/>
              <a:chOff x="12762" y="10336"/>
              <a:chExt cx="1027" cy="1700"/>
            </a:xfrm>
          </p:grpSpPr>
          <p:sp>
            <p:nvSpPr>
              <p:cNvPr id="97" name="Rectangle 170"/>
              <p:cNvSpPr>
                <a:spLocks noChangeArrowheads="1"/>
              </p:cNvSpPr>
              <p:nvPr/>
            </p:nvSpPr>
            <p:spPr bwMode="auto">
              <a:xfrm>
                <a:off x="12824" y="10394"/>
                <a:ext cx="965" cy="1642"/>
              </a:xfrm>
              <a:prstGeom prst="rect">
                <a:avLst/>
              </a:prstGeom>
              <a:solidFill>
                <a:srgbClr val="969696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Rectangle 171"/>
              <p:cNvSpPr>
                <a:spLocks noChangeArrowheads="1"/>
              </p:cNvSpPr>
              <p:nvPr/>
            </p:nvSpPr>
            <p:spPr bwMode="auto">
              <a:xfrm>
                <a:off x="12766" y="10336"/>
                <a:ext cx="965" cy="164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Line 172"/>
              <p:cNvSpPr>
                <a:spLocks noChangeShapeType="1"/>
              </p:cNvSpPr>
              <p:nvPr/>
            </p:nvSpPr>
            <p:spPr bwMode="auto">
              <a:xfrm>
                <a:off x="12766" y="10682"/>
                <a:ext cx="965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Line 173"/>
              <p:cNvSpPr>
                <a:spLocks noChangeShapeType="1"/>
              </p:cNvSpPr>
              <p:nvPr/>
            </p:nvSpPr>
            <p:spPr bwMode="auto">
              <a:xfrm>
                <a:off x="12780" y="11042"/>
                <a:ext cx="9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Line 174"/>
              <p:cNvSpPr>
                <a:spLocks noChangeShapeType="1"/>
              </p:cNvSpPr>
              <p:nvPr/>
            </p:nvSpPr>
            <p:spPr bwMode="auto">
              <a:xfrm>
                <a:off x="12764" y="11374"/>
                <a:ext cx="9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Line 175"/>
              <p:cNvSpPr>
                <a:spLocks noChangeShapeType="1"/>
              </p:cNvSpPr>
              <p:nvPr/>
            </p:nvSpPr>
            <p:spPr bwMode="auto">
              <a:xfrm>
                <a:off x="12762" y="11675"/>
                <a:ext cx="967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9" name="Group 176"/>
            <p:cNvGrpSpPr>
              <a:grpSpLocks/>
            </p:cNvGrpSpPr>
            <p:nvPr/>
          </p:nvGrpSpPr>
          <p:grpSpPr bwMode="auto">
            <a:xfrm>
              <a:off x="3811" y="3748"/>
              <a:ext cx="618" cy="568"/>
              <a:chOff x="5850" y="13487"/>
              <a:chExt cx="2023" cy="1840"/>
            </a:xfrm>
          </p:grpSpPr>
          <p:sp>
            <p:nvSpPr>
              <p:cNvPr id="58" name="Freeform 177"/>
              <p:cNvSpPr>
                <a:spLocks/>
              </p:cNvSpPr>
              <p:nvPr/>
            </p:nvSpPr>
            <p:spPr bwMode="auto">
              <a:xfrm>
                <a:off x="5850" y="13632"/>
                <a:ext cx="2023" cy="1695"/>
              </a:xfrm>
              <a:custGeom>
                <a:avLst/>
                <a:gdLst>
                  <a:gd name="T0" fmla="*/ 570 w 2023"/>
                  <a:gd name="T1" fmla="*/ 121 h 1695"/>
                  <a:gd name="T2" fmla="*/ 575 w 2023"/>
                  <a:gd name="T3" fmla="*/ 120 h 1695"/>
                  <a:gd name="T4" fmla="*/ 586 w 2023"/>
                  <a:gd name="T5" fmla="*/ 116 h 1695"/>
                  <a:gd name="T6" fmla="*/ 607 w 2023"/>
                  <a:gd name="T7" fmla="*/ 108 h 1695"/>
                  <a:gd name="T8" fmla="*/ 636 w 2023"/>
                  <a:gd name="T9" fmla="*/ 101 h 1695"/>
                  <a:gd name="T10" fmla="*/ 672 w 2023"/>
                  <a:gd name="T11" fmla="*/ 90 h 1695"/>
                  <a:gd name="T12" fmla="*/ 718 w 2023"/>
                  <a:gd name="T13" fmla="*/ 79 h 1695"/>
                  <a:gd name="T14" fmla="*/ 771 w 2023"/>
                  <a:gd name="T15" fmla="*/ 67 h 1695"/>
                  <a:gd name="T16" fmla="*/ 834 w 2023"/>
                  <a:gd name="T17" fmla="*/ 55 h 1695"/>
                  <a:gd name="T18" fmla="*/ 904 w 2023"/>
                  <a:gd name="T19" fmla="*/ 43 h 1695"/>
                  <a:gd name="T20" fmla="*/ 982 w 2023"/>
                  <a:gd name="T21" fmla="*/ 33 h 1695"/>
                  <a:gd name="T22" fmla="*/ 1071 w 2023"/>
                  <a:gd name="T23" fmla="*/ 22 h 1695"/>
                  <a:gd name="T24" fmla="*/ 1166 w 2023"/>
                  <a:gd name="T25" fmla="*/ 13 h 1695"/>
                  <a:gd name="T26" fmla="*/ 1271 w 2023"/>
                  <a:gd name="T27" fmla="*/ 7 h 1695"/>
                  <a:gd name="T28" fmla="*/ 1384 w 2023"/>
                  <a:gd name="T29" fmla="*/ 1 h 1695"/>
                  <a:gd name="T30" fmla="*/ 1506 w 2023"/>
                  <a:gd name="T31" fmla="*/ 0 h 1695"/>
                  <a:gd name="T32" fmla="*/ 1636 w 2023"/>
                  <a:gd name="T33" fmla="*/ 1 h 1695"/>
                  <a:gd name="T34" fmla="*/ 1692 w 2023"/>
                  <a:gd name="T35" fmla="*/ 233 h 1695"/>
                  <a:gd name="T36" fmla="*/ 1713 w 2023"/>
                  <a:gd name="T37" fmla="*/ 243 h 1695"/>
                  <a:gd name="T38" fmla="*/ 1758 w 2023"/>
                  <a:gd name="T39" fmla="*/ 274 h 1695"/>
                  <a:gd name="T40" fmla="*/ 1806 w 2023"/>
                  <a:gd name="T41" fmla="*/ 329 h 1695"/>
                  <a:gd name="T42" fmla="*/ 1836 w 2023"/>
                  <a:gd name="T43" fmla="*/ 409 h 1695"/>
                  <a:gd name="T44" fmla="*/ 1955 w 2023"/>
                  <a:gd name="T45" fmla="*/ 948 h 1695"/>
                  <a:gd name="T46" fmla="*/ 2003 w 2023"/>
                  <a:gd name="T47" fmla="*/ 1171 h 1695"/>
                  <a:gd name="T48" fmla="*/ 2011 w 2023"/>
                  <a:gd name="T49" fmla="*/ 1188 h 1695"/>
                  <a:gd name="T50" fmla="*/ 2022 w 2023"/>
                  <a:gd name="T51" fmla="*/ 1231 h 1695"/>
                  <a:gd name="T52" fmla="*/ 2021 w 2023"/>
                  <a:gd name="T53" fmla="*/ 1297 h 1695"/>
                  <a:gd name="T54" fmla="*/ 1992 w 2023"/>
                  <a:gd name="T55" fmla="*/ 1380 h 1695"/>
                  <a:gd name="T56" fmla="*/ 0 w 2023"/>
                  <a:gd name="T57" fmla="*/ 1328 h 1695"/>
                  <a:gd name="T58" fmla="*/ 199 w 2023"/>
                  <a:gd name="T59" fmla="*/ 1223 h 1695"/>
                  <a:gd name="T60" fmla="*/ 200 w 2023"/>
                  <a:gd name="T61" fmla="*/ 232 h 1695"/>
                  <a:gd name="T62" fmla="*/ 210 w 2023"/>
                  <a:gd name="T63" fmla="*/ 226 h 1695"/>
                  <a:gd name="T64" fmla="*/ 230 w 2023"/>
                  <a:gd name="T65" fmla="*/ 214 h 1695"/>
                  <a:gd name="T66" fmla="*/ 259 w 2023"/>
                  <a:gd name="T67" fmla="*/ 201 h 1695"/>
                  <a:gd name="T68" fmla="*/ 297 w 2023"/>
                  <a:gd name="T69" fmla="*/ 189 h 1695"/>
                  <a:gd name="T70" fmla="*/ 344 w 2023"/>
                  <a:gd name="T71" fmla="*/ 183 h 1695"/>
                  <a:gd name="T72" fmla="*/ 399 w 2023"/>
                  <a:gd name="T73" fmla="*/ 181 h 1695"/>
                  <a:gd name="T74" fmla="*/ 464 w 2023"/>
                  <a:gd name="T75" fmla="*/ 191 h 1695"/>
                  <a:gd name="T76" fmla="*/ 548 w 2023"/>
                  <a:gd name="T77" fmla="*/ 225 h 1695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2023"/>
                  <a:gd name="T118" fmla="*/ 0 h 1695"/>
                  <a:gd name="T119" fmla="*/ 2023 w 2023"/>
                  <a:gd name="T120" fmla="*/ 1695 h 1695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2023" h="1695">
                    <a:moveTo>
                      <a:pt x="548" y="225"/>
                    </a:moveTo>
                    <a:lnTo>
                      <a:pt x="570" y="121"/>
                    </a:lnTo>
                    <a:lnTo>
                      <a:pt x="571" y="121"/>
                    </a:lnTo>
                    <a:lnTo>
                      <a:pt x="575" y="120"/>
                    </a:lnTo>
                    <a:lnTo>
                      <a:pt x="580" y="118"/>
                    </a:lnTo>
                    <a:lnTo>
                      <a:pt x="586" y="116"/>
                    </a:lnTo>
                    <a:lnTo>
                      <a:pt x="596" y="112"/>
                    </a:lnTo>
                    <a:lnTo>
                      <a:pt x="607" y="108"/>
                    </a:lnTo>
                    <a:lnTo>
                      <a:pt x="620" y="105"/>
                    </a:lnTo>
                    <a:lnTo>
                      <a:pt x="636" y="101"/>
                    </a:lnTo>
                    <a:lnTo>
                      <a:pt x="653" y="95"/>
                    </a:lnTo>
                    <a:lnTo>
                      <a:pt x="672" y="90"/>
                    </a:lnTo>
                    <a:lnTo>
                      <a:pt x="694" y="84"/>
                    </a:lnTo>
                    <a:lnTo>
                      <a:pt x="718" y="79"/>
                    </a:lnTo>
                    <a:lnTo>
                      <a:pt x="743" y="74"/>
                    </a:lnTo>
                    <a:lnTo>
                      <a:pt x="771" y="67"/>
                    </a:lnTo>
                    <a:lnTo>
                      <a:pt x="802" y="61"/>
                    </a:lnTo>
                    <a:lnTo>
                      <a:pt x="834" y="55"/>
                    </a:lnTo>
                    <a:lnTo>
                      <a:pt x="867" y="49"/>
                    </a:lnTo>
                    <a:lnTo>
                      <a:pt x="904" y="43"/>
                    </a:lnTo>
                    <a:lnTo>
                      <a:pt x="943" y="38"/>
                    </a:lnTo>
                    <a:lnTo>
                      <a:pt x="982" y="33"/>
                    </a:lnTo>
                    <a:lnTo>
                      <a:pt x="1025" y="27"/>
                    </a:lnTo>
                    <a:lnTo>
                      <a:pt x="1071" y="22"/>
                    </a:lnTo>
                    <a:lnTo>
                      <a:pt x="1117" y="17"/>
                    </a:lnTo>
                    <a:lnTo>
                      <a:pt x="1166" y="13"/>
                    </a:lnTo>
                    <a:lnTo>
                      <a:pt x="1218" y="10"/>
                    </a:lnTo>
                    <a:lnTo>
                      <a:pt x="1271" y="7"/>
                    </a:lnTo>
                    <a:lnTo>
                      <a:pt x="1327" y="3"/>
                    </a:lnTo>
                    <a:lnTo>
                      <a:pt x="1384" y="1"/>
                    </a:lnTo>
                    <a:lnTo>
                      <a:pt x="1444" y="0"/>
                    </a:lnTo>
                    <a:lnTo>
                      <a:pt x="1506" y="0"/>
                    </a:lnTo>
                    <a:lnTo>
                      <a:pt x="1570" y="0"/>
                    </a:lnTo>
                    <a:lnTo>
                      <a:pt x="1636" y="1"/>
                    </a:lnTo>
                    <a:lnTo>
                      <a:pt x="1709" y="41"/>
                    </a:lnTo>
                    <a:lnTo>
                      <a:pt x="1692" y="233"/>
                    </a:lnTo>
                    <a:lnTo>
                      <a:pt x="1698" y="235"/>
                    </a:lnTo>
                    <a:lnTo>
                      <a:pt x="1713" y="243"/>
                    </a:lnTo>
                    <a:lnTo>
                      <a:pt x="1733" y="256"/>
                    </a:lnTo>
                    <a:lnTo>
                      <a:pt x="1758" y="274"/>
                    </a:lnTo>
                    <a:lnTo>
                      <a:pt x="1784" y="299"/>
                    </a:lnTo>
                    <a:lnTo>
                      <a:pt x="1806" y="329"/>
                    </a:lnTo>
                    <a:lnTo>
                      <a:pt x="1825" y="366"/>
                    </a:lnTo>
                    <a:lnTo>
                      <a:pt x="1836" y="409"/>
                    </a:lnTo>
                    <a:lnTo>
                      <a:pt x="1999" y="557"/>
                    </a:lnTo>
                    <a:lnTo>
                      <a:pt x="1955" y="948"/>
                    </a:lnTo>
                    <a:lnTo>
                      <a:pt x="1692" y="1080"/>
                    </a:lnTo>
                    <a:lnTo>
                      <a:pt x="2003" y="1171"/>
                    </a:lnTo>
                    <a:lnTo>
                      <a:pt x="2006" y="1176"/>
                    </a:lnTo>
                    <a:lnTo>
                      <a:pt x="2011" y="1188"/>
                    </a:lnTo>
                    <a:lnTo>
                      <a:pt x="2016" y="1206"/>
                    </a:lnTo>
                    <a:lnTo>
                      <a:pt x="2022" y="1231"/>
                    </a:lnTo>
                    <a:lnTo>
                      <a:pt x="2023" y="1261"/>
                    </a:lnTo>
                    <a:lnTo>
                      <a:pt x="2021" y="1297"/>
                    </a:lnTo>
                    <a:lnTo>
                      <a:pt x="2010" y="1337"/>
                    </a:lnTo>
                    <a:lnTo>
                      <a:pt x="1992" y="1380"/>
                    </a:lnTo>
                    <a:lnTo>
                      <a:pt x="1171" y="1695"/>
                    </a:lnTo>
                    <a:lnTo>
                      <a:pt x="0" y="1328"/>
                    </a:lnTo>
                    <a:lnTo>
                      <a:pt x="20" y="1285"/>
                    </a:lnTo>
                    <a:lnTo>
                      <a:pt x="199" y="1223"/>
                    </a:lnTo>
                    <a:lnTo>
                      <a:pt x="199" y="233"/>
                    </a:lnTo>
                    <a:lnTo>
                      <a:pt x="200" y="232"/>
                    </a:lnTo>
                    <a:lnTo>
                      <a:pt x="204" y="229"/>
                    </a:lnTo>
                    <a:lnTo>
                      <a:pt x="210" y="226"/>
                    </a:lnTo>
                    <a:lnTo>
                      <a:pt x="218" y="220"/>
                    </a:lnTo>
                    <a:lnTo>
                      <a:pt x="230" y="214"/>
                    </a:lnTo>
                    <a:lnTo>
                      <a:pt x="243" y="207"/>
                    </a:lnTo>
                    <a:lnTo>
                      <a:pt x="259" y="201"/>
                    </a:lnTo>
                    <a:lnTo>
                      <a:pt x="277" y="194"/>
                    </a:lnTo>
                    <a:lnTo>
                      <a:pt x="297" y="189"/>
                    </a:lnTo>
                    <a:lnTo>
                      <a:pt x="320" y="185"/>
                    </a:lnTo>
                    <a:lnTo>
                      <a:pt x="344" y="183"/>
                    </a:lnTo>
                    <a:lnTo>
                      <a:pt x="370" y="180"/>
                    </a:lnTo>
                    <a:lnTo>
                      <a:pt x="399" y="181"/>
                    </a:lnTo>
                    <a:lnTo>
                      <a:pt x="430" y="185"/>
                    </a:lnTo>
                    <a:lnTo>
                      <a:pt x="464" y="191"/>
                    </a:lnTo>
                    <a:lnTo>
                      <a:pt x="498" y="201"/>
                    </a:lnTo>
                    <a:lnTo>
                      <a:pt x="548" y="225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Freeform 178"/>
              <p:cNvSpPr>
                <a:spLocks/>
              </p:cNvSpPr>
              <p:nvPr/>
            </p:nvSpPr>
            <p:spPr bwMode="auto">
              <a:xfrm>
                <a:off x="6551" y="13597"/>
                <a:ext cx="650" cy="735"/>
              </a:xfrm>
              <a:custGeom>
                <a:avLst/>
                <a:gdLst>
                  <a:gd name="T0" fmla="*/ 645 w 650"/>
                  <a:gd name="T1" fmla="*/ 27 h 735"/>
                  <a:gd name="T2" fmla="*/ 642 w 650"/>
                  <a:gd name="T3" fmla="*/ 26 h 735"/>
                  <a:gd name="T4" fmla="*/ 631 w 650"/>
                  <a:gd name="T5" fmla="*/ 23 h 735"/>
                  <a:gd name="T6" fmla="*/ 615 w 650"/>
                  <a:gd name="T7" fmla="*/ 19 h 735"/>
                  <a:gd name="T8" fmla="*/ 592 w 650"/>
                  <a:gd name="T9" fmla="*/ 15 h 735"/>
                  <a:gd name="T10" fmla="*/ 565 w 650"/>
                  <a:gd name="T11" fmla="*/ 10 h 735"/>
                  <a:gd name="T12" fmla="*/ 533 w 650"/>
                  <a:gd name="T13" fmla="*/ 6 h 735"/>
                  <a:gd name="T14" fmla="*/ 496 w 650"/>
                  <a:gd name="T15" fmla="*/ 3 h 735"/>
                  <a:gd name="T16" fmla="*/ 456 w 650"/>
                  <a:gd name="T17" fmla="*/ 1 h 735"/>
                  <a:gd name="T18" fmla="*/ 411 w 650"/>
                  <a:gd name="T19" fmla="*/ 0 h 735"/>
                  <a:gd name="T20" fmla="*/ 364 w 650"/>
                  <a:gd name="T21" fmla="*/ 2 h 735"/>
                  <a:gd name="T22" fmla="*/ 315 w 650"/>
                  <a:gd name="T23" fmla="*/ 6 h 735"/>
                  <a:gd name="T24" fmla="*/ 262 w 650"/>
                  <a:gd name="T25" fmla="*/ 15 h 735"/>
                  <a:gd name="T26" fmla="*/ 209 w 650"/>
                  <a:gd name="T27" fmla="*/ 26 h 735"/>
                  <a:gd name="T28" fmla="*/ 154 w 650"/>
                  <a:gd name="T29" fmla="*/ 42 h 735"/>
                  <a:gd name="T30" fmla="*/ 98 w 650"/>
                  <a:gd name="T31" fmla="*/ 61 h 735"/>
                  <a:gd name="T32" fmla="*/ 42 w 650"/>
                  <a:gd name="T33" fmla="*/ 87 h 735"/>
                  <a:gd name="T34" fmla="*/ 38 w 650"/>
                  <a:gd name="T35" fmla="*/ 101 h 735"/>
                  <a:gd name="T36" fmla="*/ 28 w 650"/>
                  <a:gd name="T37" fmla="*/ 141 h 735"/>
                  <a:gd name="T38" fmla="*/ 17 w 650"/>
                  <a:gd name="T39" fmla="*/ 203 h 735"/>
                  <a:gd name="T40" fmla="*/ 6 w 650"/>
                  <a:gd name="T41" fmla="*/ 283 h 735"/>
                  <a:gd name="T42" fmla="*/ 0 w 650"/>
                  <a:gd name="T43" fmla="*/ 378 h 735"/>
                  <a:gd name="T44" fmla="*/ 5 w 650"/>
                  <a:gd name="T45" fmla="*/ 484 h 735"/>
                  <a:gd name="T46" fmla="*/ 21 w 650"/>
                  <a:gd name="T47" fmla="*/ 599 h 735"/>
                  <a:gd name="T48" fmla="*/ 54 w 650"/>
                  <a:gd name="T49" fmla="*/ 716 h 735"/>
                  <a:gd name="T50" fmla="*/ 58 w 650"/>
                  <a:gd name="T51" fmla="*/ 716 h 735"/>
                  <a:gd name="T52" fmla="*/ 66 w 650"/>
                  <a:gd name="T53" fmla="*/ 715 h 735"/>
                  <a:gd name="T54" fmla="*/ 80 w 650"/>
                  <a:gd name="T55" fmla="*/ 713 h 735"/>
                  <a:gd name="T56" fmla="*/ 99 w 650"/>
                  <a:gd name="T57" fmla="*/ 712 h 735"/>
                  <a:gd name="T58" fmla="*/ 124 w 650"/>
                  <a:gd name="T59" fmla="*/ 710 h 735"/>
                  <a:gd name="T60" fmla="*/ 153 w 650"/>
                  <a:gd name="T61" fmla="*/ 708 h 735"/>
                  <a:gd name="T62" fmla="*/ 188 w 650"/>
                  <a:gd name="T63" fmla="*/ 707 h 735"/>
                  <a:gd name="T64" fmla="*/ 225 w 650"/>
                  <a:gd name="T65" fmla="*/ 706 h 735"/>
                  <a:gd name="T66" fmla="*/ 267 w 650"/>
                  <a:gd name="T67" fmla="*/ 705 h 735"/>
                  <a:gd name="T68" fmla="*/ 313 w 650"/>
                  <a:gd name="T69" fmla="*/ 706 h 735"/>
                  <a:gd name="T70" fmla="*/ 362 w 650"/>
                  <a:gd name="T71" fmla="*/ 707 h 735"/>
                  <a:gd name="T72" fmla="*/ 415 w 650"/>
                  <a:gd name="T73" fmla="*/ 709 h 735"/>
                  <a:gd name="T74" fmla="*/ 470 w 650"/>
                  <a:gd name="T75" fmla="*/ 713 h 735"/>
                  <a:gd name="T76" fmla="*/ 528 w 650"/>
                  <a:gd name="T77" fmla="*/ 719 h 735"/>
                  <a:gd name="T78" fmla="*/ 588 w 650"/>
                  <a:gd name="T79" fmla="*/ 726 h 735"/>
                  <a:gd name="T80" fmla="*/ 650 w 650"/>
                  <a:gd name="T81" fmla="*/ 735 h 735"/>
                  <a:gd name="T82" fmla="*/ 647 w 650"/>
                  <a:gd name="T83" fmla="*/ 713 h 735"/>
                  <a:gd name="T84" fmla="*/ 641 w 650"/>
                  <a:gd name="T85" fmla="*/ 655 h 735"/>
                  <a:gd name="T86" fmla="*/ 631 w 650"/>
                  <a:gd name="T87" fmla="*/ 568 h 735"/>
                  <a:gd name="T88" fmla="*/ 623 w 650"/>
                  <a:gd name="T89" fmla="*/ 462 h 735"/>
                  <a:gd name="T90" fmla="*/ 618 w 650"/>
                  <a:gd name="T91" fmla="*/ 345 h 735"/>
                  <a:gd name="T92" fmla="*/ 618 w 650"/>
                  <a:gd name="T93" fmla="*/ 229 h 735"/>
                  <a:gd name="T94" fmla="*/ 627 w 650"/>
                  <a:gd name="T95" fmla="*/ 119 h 735"/>
                  <a:gd name="T96" fmla="*/ 645 w 650"/>
                  <a:gd name="T97" fmla="*/ 27 h 735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650"/>
                  <a:gd name="T148" fmla="*/ 0 h 735"/>
                  <a:gd name="T149" fmla="*/ 650 w 650"/>
                  <a:gd name="T150" fmla="*/ 735 h 735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650" h="735">
                    <a:moveTo>
                      <a:pt x="645" y="27"/>
                    </a:moveTo>
                    <a:lnTo>
                      <a:pt x="642" y="26"/>
                    </a:lnTo>
                    <a:lnTo>
                      <a:pt x="631" y="23"/>
                    </a:lnTo>
                    <a:lnTo>
                      <a:pt x="615" y="19"/>
                    </a:lnTo>
                    <a:lnTo>
                      <a:pt x="592" y="15"/>
                    </a:lnTo>
                    <a:lnTo>
                      <a:pt x="565" y="10"/>
                    </a:lnTo>
                    <a:lnTo>
                      <a:pt x="533" y="6"/>
                    </a:lnTo>
                    <a:lnTo>
                      <a:pt x="496" y="3"/>
                    </a:lnTo>
                    <a:lnTo>
                      <a:pt x="456" y="1"/>
                    </a:lnTo>
                    <a:lnTo>
                      <a:pt x="411" y="0"/>
                    </a:lnTo>
                    <a:lnTo>
                      <a:pt x="364" y="2"/>
                    </a:lnTo>
                    <a:lnTo>
                      <a:pt x="315" y="6"/>
                    </a:lnTo>
                    <a:lnTo>
                      <a:pt x="262" y="15"/>
                    </a:lnTo>
                    <a:lnTo>
                      <a:pt x="209" y="26"/>
                    </a:lnTo>
                    <a:lnTo>
                      <a:pt x="154" y="42"/>
                    </a:lnTo>
                    <a:lnTo>
                      <a:pt x="98" y="61"/>
                    </a:lnTo>
                    <a:lnTo>
                      <a:pt x="42" y="87"/>
                    </a:lnTo>
                    <a:lnTo>
                      <a:pt x="38" y="101"/>
                    </a:lnTo>
                    <a:lnTo>
                      <a:pt x="28" y="141"/>
                    </a:lnTo>
                    <a:lnTo>
                      <a:pt x="17" y="203"/>
                    </a:lnTo>
                    <a:lnTo>
                      <a:pt x="6" y="283"/>
                    </a:lnTo>
                    <a:lnTo>
                      <a:pt x="0" y="378"/>
                    </a:lnTo>
                    <a:lnTo>
                      <a:pt x="5" y="484"/>
                    </a:lnTo>
                    <a:lnTo>
                      <a:pt x="21" y="599"/>
                    </a:lnTo>
                    <a:lnTo>
                      <a:pt x="54" y="716"/>
                    </a:lnTo>
                    <a:lnTo>
                      <a:pt x="58" y="716"/>
                    </a:lnTo>
                    <a:lnTo>
                      <a:pt x="66" y="715"/>
                    </a:lnTo>
                    <a:lnTo>
                      <a:pt x="80" y="713"/>
                    </a:lnTo>
                    <a:lnTo>
                      <a:pt x="99" y="712"/>
                    </a:lnTo>
                    <a:lnTo>
                      <a:pt x="124" y="710"/>
                    </a:lnTo>
                    <a:lnTo>
                      <a:pt x="153" y="708"/>
                    </a:lnTo>
                    <a:lnTo>
                      <a:pt x="188" y="707"/>
                    </a:lnTo>
                    <a:lnTo>
                      <a:pt x="225" y="706"/>
                    </a:lnTo>
                    <a:lnTo>
                      <a:pt x="267" y="705"/>
                    </a:lnTo>
                    <a:lnTo>
                      <a:pt x="313" y="706"/>
                    </a:lnTo>
                    <a:lnTo>
                      <a:pt x="362" y="707"/>
                    </a:lnTo>
                    <a:lnTo>
                      <a:pt x="415" y="709"/>
                    </a:lnTo>
                    <a:lnTo>
                      <a:pt x="470" y="713"/>
                    </a:lnTo>
                    <a:lnTo>
                      <a:pt x="528" y="719"/>
                    </a:lnTo>
                    <a:lnTo>
                      <a:pt x="588" y="726"/>
                    </a:lnTo>
                    <a:lnTo>
                      <a:pt x="650" y="735"/>
                    </a:lnTo>
                    <a:lnTo>
                      <a:pt x="647" y="713"/>
                    </a:lnTo>
                    <a:lnTo>
                      <a:pt x="641" y="655"/>
                    </a:lnTo>
                    <a:lnTo>
                      <a:pt x="631" y="568"/>
                    </a:lnTo>
                    <a:lnTo>
                      <a:pt x="623" y="462"/>
                    </a:lnTo>
                    <a:lnTo>
                      <a:pt x="618" y="345"/>
                    </a:lnTo>
                    <a:lnTo>
                      <a:pt x="618" y="229"/>
                    </a:lnTo>
                    <a:lnTo>
                      <a:pt x="627" y="119"/>
                    </a:lnTo>
                    <a:lnTo>
                      <a:pt x="645" y="27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Freeform 179"/>
              <p:cNvSpPr>
                <a:spLocks/>
              </p:cNvSpPr>
              <p:nvPr/>
            </p:nvSpPr>
            <p:spPr bwMode="auto">
              <a:xfrm>
                <a:off x="6623" y="13797"/>
                <a:ext cx="1071" cy="731"/>
              </a:xfrm>
              <a:custGeom>
                <a:avLst/>
                <a:gdLst>
                  <a:gd name="T0" fmla="*/ 6 w 1071"/>
                  <a:gd name="T1" fmla="*/ 552 h 731"/>
                  <a:gd name="T2" fmla="*/ 0 w 1071"/>
                  <a:gd name="T3" fmla="*/ 642 h 731"/>
                  <a:gd name="T4" fmla="*/ 698 w 1071"/>
                  <a:gd name="T5" fmla="*/ 731 h 731"/>
                  <a:gd name="T6" fmla="*/ 703 w 1071"/>
                  <a:gd name="T7" fmla="*/ 729 h 731"/>
                  <a:gd name="T8" fmla="*/ 717 w 1071"/>
                  <a:gd name="T9" fmla="*/ 722 h 731"/>
                  <a:gd name="T10" fmla="*/ 740 w 1071"/>
                  <a:gd name="T11" fmla="*/ 710 h 731"/>
                  <a:gd name="T12" fmla="*/ 768 w 1071"/>
                  <a:gd name="T13" fmla="*/ 694 h 731"/>
                  <a:gd name="T14" fmla="*/ 801 w 1071"/>
                  <a:gd name="T15" fmla="*/ 672 h 731"/>
                  <a:gd name="T16" fmla="*/ 838 w 1071"/>
                  <a:gd name="T17" fmla="*/ 645 h 731"/>
                  <a:gd name="T18" fmla="*/ 876 w 1071"/>
                  <a:gd name="T19" fmla="*/ 614 h 731"/>
                  <a:gd name="T20" fmla="*/ 915 w 1071"/>
                  <a:gd name="T21" fmla="*/ 577 h 731"/>
                  <a:gd name="T22" fmla="*/ 953 w 1071"/>
                  <a:gd name="T23" fmla="*/ 536 h 731"/>
                  <a:gd name="T24" fmla="*/ 988 w 1071"/>
                  <a:gd name="T25" fmla="*/ 491 h 731"/>
                  <a:gd name="T26" fmla="*/ 1018 w 1071"/>
                  <a:gd name="T27" fmla="*/ 439 h 731"/>
                  <a:gd name="T28" fmla="*/ 1043 w 1071"/>
                  <a:gd name="T29" fmla="*/ 383 h 731"/>
                  <a:gd name="T30" fmla="*/ 1061 w 1071"/>
                  <a:gd name="T31" fmla="*/ 322 h 731"/>
                  <a:gd name="T32" fmla="*/ 1071 w 1071"/>
                  <a:gd name="T33" fmla="*/ 255 h 731"/>
                  <a:gd name="T34" fmla="*/ 1070 w 1071"/>
                  <a:gd name="T35" fmla="*/ 185 h 731"/>
                  <a:gd name="T36" fmla="*/ 1057 w 1071"/>
                  <a:gd name="T37" fmla="*/ 108 h 731"/>
                  <a:gd name="T38" fmla="*/ 1055 w 1071"/>
                  <a:gd name="T39" fmla="*/ 104 h 731"/>
                  <a:gd name="T40" fmla="*/ 1049 w 1071"/>
                  <a:gd name="T41" fmla="*/ 92 h 731"/>
                  <a:gd name="T42" fmla="*/ 1037 w 1071"/>
                  <a:gd name="T43" fmla="*/ 76 h 731"/>
                  <a:gd name="T44" fmla="*/ 1022 w 1071"/>
                  <a:gd name="T45" fmla="*/ 57 h 731"/>
                  <a:gd name="T46" fmla="*/ 1002 w 1071"/>
                  <a:gd name="T47" fmla="*/ 37 h 731"/>
                  <a:gd name="T48" fmla="*/ 979 w 1071"/>
                  <a:gd name="T49" fmla="*/ 20 h 731"/>
                  <a:gd name="T50" fmla="*/ 951 w 1071"/>
                  <a:gd name="T51" fmla="*/ 7 h 731"/>
                  <a:gd name="T52" fmla="*/ 919 w 1071"/>
                  <a:gd name="T53" fmla="*/ 0 h 731"/>
                  <a:gd name="T54" fmla="*/ 924 w 1071"/>
                  <a:gd name="T55" fmla="*/ 12 h 731"/>
                  <a:gd name="T56" fmla="*/ 934 w 1071"/>
                  <a:gd name="T57" fmla="*/ 44 h 731"/>
                  <a:gd name="T58" fmla="*/ 947 w 1071"/>
                  <a:gd name="T59" fmla="*/ 94 h 731"/>
                  <a:gd name="T60" fmla="*/ 958 w 1071"/>
                  <a:gd name="T61" fmla="*/ 159 h 731"/>
                  <a:gd name="T62" fmla="*/ 961 w 1071"/>
                  <a:gd name="T63" fmla="*/ 238 h 731"/>
                  <a:gd name="T64" fmla="*/ 953 w 1071"/>
                  <a:gd name="T65" fmla="*/ 324 h 731"/>
                  <a:gd name="T66" fmla="*/ 928 w 1071"/>
                  <a:gd name="T67" fmla="*/ 418 h 731"/>
                  <a:gd name="T68" fmla="*/ 884 w 1071"/>
                  <a:gd name="T69" fmla="*/ 516 h 731"/>
                  <a:gd name="T70" fmla="*/ 883 w 1071"/>
                  <a:gd name="T71" fmla="*/ 518 h 731"/>
                  <a:gd name="T72" fmla="*/ 879 w 1071"/>
                  <a:gd name="T73" fmla="*/ 521 h 731"/>
                  <a:gd name="T74" fmla="*/ 872 w 1071"/>
                  <a:gd name="T75" fmla="*/ 526 h 731"/>
                  <a:gd name="T76" fmla="*/ 862 w 1071"/>
                  <a:gd name="T77" fmla="*/ 534 h 731"/>
                  <a:gd name="T78" fmla="*/ 851 w 1071"/>
                  <a:gd name="T79" fmla="*/ 541 h 731"/>
                  <a:gd name="T80" fmla="*/ 837 w 1071"/>
                  <a:gd name="T81" fmla="*/ 550 h 731"/>
                  <a:gd name="T82" fmla="*/ 819 w 1071"/>
                  <a:gd name="T83" fmla="*/ 559 h 731"/>
                  <a:gd name="T84" fmla="*/ 800 w 1071"/>
                  <a:gd name="T85" fmla="*/ 567 h 731"/>
                  <a:gd name="T86" fmla="*/ 778 w 1071"/>
                  <a:gd name="T87" fmla="*/ 575 h 731"/>
                  <a:gd name="T88" fmla="*/ 754 w 1071"/>
                  <a:gd name="T89" fmla="*/ 582 h 731"/>
                  <a:gd name="T90" fmla="*/ 727 w 1071"/>
                  <a:gd name="T91" fmla="*/ 588 h 731"/>
                  <a:gd name="T92" fmla="*/ 697 w 1071"/>
                  <a:gd name="T93" fmla="*/ 592 h 731"/>
                  <a:gd name="T94" fmla="*/ 666 w 1071"/>
                  <a:gd name="T95" fmla="*/ 593 h 731"/>
                  <a:gd name="T96" fmla="*/ 631 w 1071"/>
                  <a:gd name="T97" fmla="*/ 592 h 731"/>
                  <a:gd name="T98" fmla="*/ 593 w 1071"/>
                  <a:gd name="T99" fmla="*/ 589 h 731"/>
                  <a:gd name="T100" fmla="*/ 555 w 1071"/>
                  <a:gd name="T101" fmla="*/ 581 h 731"/>
                  <a:gd name="T102" fmla="*/ 555 w 1071"/>
                  <a:gd name="T103" fmla="*/ 677 h 731"/>
                  <a:gd name="T104" fmla="*/ 24 w 1071"/>
                  <a:gd name="T105" fmla="*/ 623 h 731"/>
                  <a:gd name="T106" fmla="*/ 6 w 1071"/>
                  <a:gd name="T107" fmla="*/ 552 h 731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1071"/>
                  <a:gd name="T163" fmla="*/ 0 h 731"/>
                  <a:gd name="T164" fmla="*/ 1071 w 1071"/>
                  <a:gd name="T165" fmla="*/ 731 h 731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1071" h="731">
                    <a:moveTo>
                      <a:pt x="6" y="552"/>
                    </a:moveTo>
                    <a:lnTo>
                      <a:pt x="0" y="642"/>
                    </a:lnTo>
                    <a:lnTo>
                      <a:pt x="698" y="731"/>
                    </a:lnTo>
                    <a:lnTo>
                      <a:pt x="703" y="729"/>
                    </a:lnTo>
                    <a:lnTo>
                      <a:pt x="717" y="722"/>
                    </a:lnTo>
                    <a:lnTo>
                      <a:pt x="740" y="710"/>
                    </a:lnTo>
                    <a:lnTo>
                      <a:pt x="768" y="694"/>
                    </a:lnTo>
                    <a:lnTo>
                      <a:pt x="801" y="672"/>
                    </a:lnTo>
                    <a:lnTo>
                      <a:pt x="838" y="645"/>
                    </a:lnTo>
                    <a:lnTo>
                      <a:pt x="876" y="614"/>
                    </a:lnTo>
                    <a:lnTo>
                      <a:pt x="915" y="577"/>
                    </a:lnTo>
                    <a:lnTo>
                      <a:pt x="953" y="536"/>
                    </a:lnTo>
                    <a:lnTo>
                      <a:pt x="988" y="491"/>
                    </a:lnTo>
                    <a:lnTo>
                      <a:pt x="1018" y="439"/>
                    </a:lnTo>
                    <a:lnTo>
                      <a:pt x="1043" y="383"/>
                    </a:lnTo>
                    <a:lnTo>
                      <a:pt x="1061" y="322"/>
                    </a:lnTo>
                    <a:lnTo>
                      <a:pt x="1071" y="255"/>
                    </a:lnTo>
                    <a:lnTo>
                      <a:pt x="1070" y="185"/>
                    </a:lnTo>
                    <a:lnTo>
                      <a:pt x="1057" y="108"/>
                    </a:lnTo>
                    <a:lnTo>
                      <a:pt x="1055" y="104"/>
                    </a:lnTo>
                    <a:lnTo>
                      <a:pt x="1049" y="92"/>
                    </a:lnTo>
                    <a:lnTo>
                      <a:pt x="1037" y="76"/>
                    </a:lnTo>
                    <a:lnTo>
                      <a:pt x="1022" y="57"/>
                    </a:lnTo>
                    <a:lnTo>
                      <a:pt x="1002" y="37"/>
                    </a:lnTo>
                    <a:lnTo>
                      <a:pt x="979" y="20"/>
                    </a:lnTo>
                    <a:lnTo>
                      <a:pt x="951" y="7"/>
                    </a:lnTo>
                    <a:lnTo>
                      <a:pt x="919" y="0"/>
                    </a:lnTo>
                    <a:lnTo>
                      <a:pt x="924" y="12"/>
                    </a:lnTo>
                    <a:lnTo>
                      <a:pt x="934" y="44"/>
                    </a:lnTo>
                    <a:lnTo>
                      <a:pt x="947" y="94"/>
                    </a:lnTo>
                    <a:lnTo>
                      <a:pt x="958" y="159"/>
                    </a:lnTo>
                    <a:lnTo>
                      <a:pt x="961" y="238"/>
                    </a:lnTo>
                    <a:lnTo>
                      <a:pt x="953" y="324"/>
                    </a:lnTo>
                    <a:lnTo>
                      <a:pt x="928" y="418"/>
                    </a:lnTo>
                    <a:lnTo>
                      <a:pt x="884" y="516"/>
                    </a:lnTo>
                    <a:lnTo>
                      <a:pt x="883" y="518"/>
                    </a:lnTo>
                    <a:lnTo>
                      <a:pt x="879" y="521"/>
                    </a:lnTo>
                    <a:lnTo>
                      <a:pt x="872" y="526"/>
                    </a:lnTo>
                    <a:lnTo>
                      <a:pt x="862" y="534"/>
                    </a:lnTo>
                    <a:lnTo>
                      <a:pt x="851" y="541"/>
                    </a:lnTo>
                    <a:lnTo>
                      <a:pt x="837" y="550"/>
                    </a:lnTo>
                    <a:lnTo>
                      <a:pt x="819" y="559"/>
                    </a:lnTo>
                    <a:lnTo>
                      <a:pt x="800" y="567"/>
                    </a:lnTo>
                    <a:lnTo>
                      <a:pt x="778" y="575"/>
                    </a:lnTo>
                    <a:lnTo>
                      <a:pt x="754" y="582"/>
                    </a:lnTo>
                    <a:lnTo>
                      <a:pt x="727" y="588"/>
                    </a:lnTo>
                    <a:lnTo>
                      <a:pt x="697" y="592"/>
                    </a:lnTo>
                    <a:lnTo>
                      <a:pt x="666" y="593"/>
                    </a:lnTo>
                    <a:lnTo>
                      <a:pt x="631" y="592"/>
                    </a:lnTo>
                    <a:lnTo>
                      <a:pt x="593" y="589"/>
                    </a:lnTo>
                    <a:lnTo>
                      <a:pt x="555" y="581"/>
                    </a:lnTo>
                    <a:lnTo>
                      <a:pt x="555" y="677"/>
                    </a:lnTo>
                    <a:lnTo>
                      <a:pt x="24" y="623"/>
                    </a:lnTo>
                    <a:lnTo>
                      <a:pt x="6" y="5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Freeform 180"/>
              <p:cNvSpPr>
                <a:spLocks/>
              </p:cNvSpPr>
              <p:nvPr/>
            </p:nvSpPr>
            <p:spPr bwMode="auto">
              <a:xfrm>
                <a:off x="6486" y="14516"/>
                <a:ext cx="787" cy="253"/>
              </a:xfrm>
              <a:custGeom>
                <a:avLst/>
                <a:gdLst>
                  <a:gd name="T0" fmla="*/ 787 w 787"/>
                  <a:gd name="T1" fmla="*/ 91 h 253"/>
                  <a:gd name="T2" fmla="*/ 12 w 787"/>
                  <a:gd name="T3" fmla="*/ 0 h 253"/>
                  <a:gd name="T4" fmla="*/ 0 w 787"/>
                  <a:gd name="T5" fmla="*/ 91 h 253"/>
                  <a:gd name="T6" fmla="*/ 764 w 787"/>
                  <a:gd name="T7" fmla="*/ 253 h 253"/>
                  <a:gd name="T8" fmla="*/ 787 w 787"/>
                  <a:gd name="T9" fmla="*/ 91 h 25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7"/>
                  <a:gd name="T16" fmla="*/ 0 h 253"/>
                  <a:gd name="T17" fmla="*/ 787 w 787"/>
                  <a:gd name="T18" fmla="*/ 253 h 25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7" h="253">
                    <a:moveTo>
                      <a:pt x="787" y="91"/>
                    </a:moveTo>
                    <a:lnTo>
                      <a:pt x="12" y="0"/>
                    </a:lnTo>
                    <a:lnTo>
                      <a:pt x="0" y="91"/>
                    </a:lnTo>
                    <a:lnTo>
                      <a:pt x="764" y="253"/>
                    </a:lnTo>
                    <a:lnTo>
                      <a:pt x="787" y="9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Freeform 181"/>
              <p:cNvSpPr>
                <a:spLocks/>
              </p:cNvSpPr>
              <p:nvPr/>
            </p:nvSpPr>
            <p:spPr bwMode="auto">
              <a:xfrm>
                <a:off x="6879" y="14597"/>
                <a:ext cx="336" cy="115"/>
              </a:xfrm>
              <a:custGeom>
                <a:avLst/>
                <a:gdLst>
                  <a:gd name="T0" fmla="*/ 336 w 336"/>
                  <a:gd name="T1" fmla="*/ 50 h 115"/>
                  <a:gd name="T2" fmla="*/ 4 w 336"/>
                  <a:gd name="T3" fmla="*/ 0 h 115"/>
                  <a:gd name="T4" fmla="*/ 0 w 336"/>
                  <a:gd name="T5" fmla="*/ 48 h 115"/>
                  <a:gd name="T6" fmla="*/ 327 w 336"/>
                  <a:gd name="T7" fmla="*/ 115 h 115"/>
                  <a:gd name="T8" fmla="*/ 336 w 336"/>
                  <a:gd name="T9" fmla="*/ 50 h 1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36"/>
                  <a:gd name="T16" fmla="*/ 0 h 115"/>
                  <a:gd name="T17" fmla="*/ 336 w 336"/>
                  <a:gd name="T18" fmla="*/ 115 h 11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36" h="115">
                    <a:moveTo>
                      <a:pt x="336" y="50"/>
                    </a:moveTo>
                    <a:lnTo>
                      <a:pt x="4" y="0"/>
                    </a:lnTo>
                    <a:lnTo>
                      <a:pt x="0" y="48"/>
                    </a:lnTo>
                    <a:lnTo>
                      <a:pt x="327" y="115"/>
                    </a:lnTo>
                    <a:lnTo>
                      <a:pt x="336" y="5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Freeform 182"/>
              <p:cNvSpPr>
                <a:spLocks/>
              </p:cNvSpPr>
              <p:nvPr/>
            </p:nvSpPr>
            <p:spPr bwMode="auto">
              <a:xfrm>
                <a:off x="6536" y="14540"/>
                <a:ext cx="225" cy="85"/>
              </a:xfrm>
              <a:custGeom>
                <a:avLst/>
                <a:gdLst>
                  <a:gd name="T0" fmla="*/ 225 w 225"/>
                  <a:gd name="T1" fmla="*/ 39 h 85"/>
                  <a:gd name="T2" fmla="*/ 0 w 225"/>
                  <a:gd name="T3" fmla="*/ 0 h 85"/>
                  <a:gd name="T4" fmla="*/ 3 w 225"/>
                  <a:gd name="T5" fmla="*/ 41 h 85"/>
                  <a:gd name="T6" fmla="*/ 218 w 225"/>
                  <a:gd name="T7" fmla="*/ 85 h 85"/>
                  <a:gd name="T8" fmla="*/ 225 w 225"/>
                  <a:gd name="T9" fmla="*/ 39 h 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5"/>
                  <a:gd name="T16" fmla="*/ 0 h 85"/>
                  <a:gd name="T17" fmla="*/ 225 w 225"/>
                  <a:gd name="T18" fmla="*/ 85 h 8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5" h="85">
                    <a:moveTo>
                      <a:pt x="225" y="39"/>
                    </a:moveTo>
                    <a:lnTo>
                      <a:pt x="0" y="0"/>
                    </a:lnTo>
                    <a:lnTo>
                      <a:pt x="3" y="41"/>
                    </a:lnTo>
                    <a:lnTo>
                      <a:pt x="218" y="85"/>
                    </a:lnTo>
                    <a:lnTo>
                      <a:pt x="225" y="3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Freeform 183"/>
              <p:cNvSpPr>
                <a:spLocks/>
              </p:cNvSpPr>
              <p:nvPr/>
            </p:nvSpPr>
            <p:spPr bwMode="auto">
              <a:xfrm>
                <a:off x="5972" y="14624"/>
                <a:ext cx="1325" cy="439"/>
              </a:xfrm>
              <a:custGeom>
                <a:avLst/>
                <a:gdLst>
                  <a:gd name="T0" fmla="*/ 0 w 1325"/>
                  <a:gd name="T1" fmla="*/ 132 h 439"/>
                  <a:gd name="T2" fmla="*/ 3 w 1325"/>
                  <a:gd name="T3" fmla="*/ 132 h 439"/>
                  <a:gd name="T4" fmla="*/ 10 w 1325"/>
                  <a:gd name="T5" fmla="*/ 130 h 439"/>
                  <a:gd name="T6" fmla="*/ 24 w 1325"/>
                  <a:gd name="T7" fmla="*/ 128 h 439"/>
                  <a:gd name="T8" fmla="*/ 42 w 1325"/>
                  <a:gd name="T9" fmla="*/ 125 h 439"/>
                  <a:gd name="T10" fmla="*/ 62 w 1325"/>
                  <a:gd name="T11" fmla="*/ 121 h 439"/>
                  <a:gd name="T12" fmla="*/ 86 w 1325"/>
                  <a:gd name="T13" fmla="*/ 116 h 439"/>
                  <a:gd name="T14" fmla="*/ 113 w 1325"/>
                  <a:gd name="T15" fmla="*/ 109 h 439"/>
                  <a:gd name="T16" fmla="*/ 141 w 1325"/>
                  <a:gd name="T17" fmla="*/ 102 h 439"/>
                  <a:gd name="T18" fmla="*/ 170 w 1325"/>
                  <a:gd name="T19" fmla="*/ 94 h 439"/>
                  <a:gd name="T20" fmla="*/ 199 w 1325"/>
                  <a:gd name="T21" fmla="*/ 85 h 439"/>
                  <a:gd name="T22" fmla="*/ 228 w 1325"/>
                  <a:gd name="T23" fmla="*/ 74 h 439"/>
                  <a:gd name="T24" fmla="*/ 257 w 1325"/>
                  <a:gd name="T25" fmla="*/ 62 h 439"/>
                  <a:gd name="T26" fmla="*/ 285 w 1325"/>
                  <a:gd name="T27" fmla="*/ 48 h 439"/>
                  <a:gd name="T28" fmla="*/ 309 w 1325"/>
                  <a:gd name="T29" fmla="*/ 34 h 439"/>
                  <a:gd name="T30" fmla="*/ 333 w 1325"/>
                  <a:gd name="T31" fmla="*/ 18 h 439"/>
                  <a:gd name="T32" fmla="*/ 352 w 1325"/>
                  <a:gd name="T33" fmla="*/ 0 h 439"/>
                  <a:gd name="T34" fmla="*/ 1325 w 1325"/>
                  <a:gd name="T35" fmla="*/ 223 h 439"/>
                  <a:gd name="T36" fmla="*/ 1323 w 1325"/>
                  <a:gd name="T37" fmla="*/ 225 h 439"/>
                  <a:gd name="T38" fmla="*/ 1318 w 1325"/>
                  <a:gd name="T39" fmla="*/ 230 h 439"/>
                  <a:gd name="T40" fmla="*/ 1309 w 1325"/>
                  <a:gd name="T41" fmla="*/ 239 h 439"/>
                  <a:gd name="T42" fmla="*/ 1297 w 1325"/>
                  <a:gd name="T43" fmla="*/ 250 h 439"/>
                  <a:gd name="T44" fmla="*/ 1282 w 1325"/>
                  <a:gd name="T45" fmla="*/ 263 h 439"/>
                  <a:gd name="T46" fmla="*/ 1265 w 1325"/>
                  <a:gd name="T47" fmla="*/ 278 h 439"/>
                  <a:gd name="T48" fmla="*/ 1247 w 1325"/>
                  <a:gd name="T49" fmla="*/ 295 h 439"/>
                  <a:gd name="T50" fmla="*/ 1225 w 1325"/>
                  <a:gd name="T51" fmla="*/ 312 h 439"/>
                  <a:gd name="T52" fmla="*/ 1202 w 1325"/>
                  <a:gd name="T53" fmla="*/ 331 h 439"/>
                  <a:gd name="T54" fmla="*/ 1179 w 1325"/>
                  <a:gd name="T55" fmla="*/ 349 h 439"/>
                  <a:gd name="T56" fmla="*/ 1154 w 1325"/>
                  <a:gd name="T57" fmla="*/ 367 h 439"/>
                  <a:gd name="T58" fmla="*/ 1128 w 1325"/>
                  <a:gd name="T59" fmla="*/ 385 h 439"/>
                  <a:gd name="T60" fmla="*/ 1102 w 1325"/>
                  <a:gd name="T61" fmla="*/ 401 h 439"/>
                  <a:gd name="T62" fmla="*/ 1077 w 1325"/>
                  <a:gd name="T63" fmla="*/ 415 h 439"/>
                  <a:gd name="T64" fmla="*/ 1051 w 1325"/>
                  <a:gd name="T65" fmla="*/ 428 h 439"/>
                  <a:gd name="T66" fmla="*/ 1026 w 1325"/>
                  <a:gd name="T67" fmla="*/ 439 h 439"/>
                  <a:gd name="T68" fmla="*/ 0 w 1325"/>
                  <a:gd name="T69" fmla="*/ 132 h 439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325"/>
                  <a:gd name="T106" fmla="*/ 0 h 439"/>
                  <a:gd name="T107" fmla="*/ 1325 w 1325"/>
                  <a:gd name="T108" fmla="*/ 439 h 439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325" h="439">
                    <a:moveTo>
                      <a:pt x="0" y="132"/>
                    </a:moveTo>
                    <a:lnTo>
                      <a:pt x="3" y="132"/>
                    </a:lnTo>
                    <a:lnTo>
                      <a:pt x="10" y="130"/>
                    </a:lnTo>
                    <a:lnTo>
                      <a:pt x="24" y="128"/>
                    </a:lnTo>
                    <a:lnTo>
                      <a:pt x="42" y="125"/>
                    </a:lnTo>
                    <a:lnTo>
                      <a:pt x="62" y="121"/>
                    </a:lnTo>
                    <a:lnTo>
                      <a:pt x="86" y="116"/>
                    </a:lnTo>
                    <a:lnTo>
                      <a:pt x="113" y="109"/>
                    </a:lnTo>
                    <a:lnTo>
                      <a:pt x="141" y="102"/>
                    </a:lnTo>
                    <a:lnTo>
                      <a:pt x="170" y="94"/>
                    </a:lnTo>
                    <a:lnTo>
                      <a:pt x="199" y="85"/>
                    </a:lnTo>
                    <a:lnTo>
                      <a:pt x="228" y="74"/>
                    </a:lnTo>
                    <a:lnTo>
                      <a:pt x="257" y="62"/>
                    </a:lnTo>
                    <a:lnTo>
                      <a:pt x="285" y="48"/>
                    </a:lnTo>
                    <a:lnTo>
                      <a:pt x="309" y="34"/>
                    </a:lnTo>
                    <a:lnTo>
                      <a:pt x="333" y="18"/>
                    </a:lnTo>
                    <a:lnTo>
                      <a:pt x="352" y="0"/>
                    </a:lnTo>
                    <a:lnTo>
                      <a:pt x="1325" y="223"/>
                    </a:lnTo>
                    <a:lnTo>
                      <a:pt x="1323" y="225"/>
                    </a:lnTo>
                    <a:lnTo>
                      <a:pt x="1318" y="230"/>
                    </a:lnTo>
                    <a:lnTo>
                      <a:pt x="1309" y="239"/>
                    </a:lnTo>
                    <a:lnTo>
                      <a:pt x="1297" y="250"/>
                    </a:lnTo>
                    <a:lnTo>
                      <a:pt x="1282" y="263"/>
                    </a:lnTo>
                    <a:lnTo>
                      <a:pt x="1265" y="278"/>
                    </a:lnTo>
                    <a:lnTo>
                      <a:pt x="1247" y="295"/>
                    </a:lnTo>
                    <a:lnTo>
                      <a:pt x="1225" y="312"/>
                    </a:lnTo>
                    <a:lnTo>
                      <a:pt x="1202" y="331"/>
                    </a:lnTo>
                    <a:lnTo>
                      <a:pt x="1179" y="349"/>
                    </a:lnTo>
                    <a:lnTo>
                      <a:pt x="1154" y="367"/>
                    </a:lnTo>
                    <a:lnTo>
                      <a:pt x="1128" y="385"/>
                    </a:lnTo>
                    <a:lnTo>
                      <a:pt x="1102" y="401"/>
                    </a:lnTo>
                    <a:lnTo>
                      <a:pt x="1077" y="415"/>
                    </a:lnTo>
                    <a:lnTo>
                      <a:pt x="1051" y="428"/>
                    </a:lnTo>
                    <a:lnTo>
                      <a:pt x="1026" y="439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Freeform 184"/>
              <p:cNvSpPr>
                <a:spLocks/>
              </p:cNvSpPr>
              <p:nvPr/>
            </p:nvSpPr>
            <p:spPr bwMode="auto">
              <a:xfrm>
                <a:off x="7292" y="14577"/>
                <a:ext cx="472" cy="209"/>
              </a:xfrm>
              <a:custGeom>
                <a:avLst/>
                <a:gdLst>
                  <a:gd name="T0" fmla="*/ 47 w 472"/>
                  <a:gd name="T1" fmla="*/ 209 h 209"/>
                  <a:gd name="T2" fmla="*/ 472 w 472"/>
                  <a:gd name="T3" fmla="*/ 84 h 209"/>
                  <a:gd name="T4" fmla="*/ 215 w 472"/>
                  <a:gd name="T5" fmla="*/ 0 h 209"/>
                  <a:gd name="T6" fmla="*/ 5 w 472"/>
                  <a:gd name="T7" fmla="*/ 24 h 209"/>
                  <a:gd name="T8" fmla="*/ 0 w 472"/>
                  <a:gd name="T9" fmla="*/ 197 h 209"/>
                  <a:gd name="T10" fmla="*/ 47 w 472"/>
                  <a:gd name="T11" fmla="*/ 209 h 20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72"/>
                  <a:gd name="T19" fmla="*/ 0 h 209"/>
                  <a:gd name="T20" fmla="*/ 472 w 472"/>
                  <a:gd name="T21" fmla="*/ 209 h 20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72" h="209">
                    <a:moveTo>
                      <a:pt x="47" y="209"/>
                    </a:moveTo>
                    <a:lnTo>
                      <a:pt x="472" y="84"/>
                    </a:lnTo>
                    <a:lnTo>
                      <a:pt x="215" y="0"/>
                    </a:lnTo>
                    <a:lnTo>
                      <a:pt x="5" y="24"/>
                    </a:lnTo>
                    <a:lnTo>
                      <a:pt x="0" y="197"/>
                    </a:lnTo>
                    <a:lnTo>
                      <a:pt x="47" y="20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Freeform 185"/>
              <p:cNvSpPr>
                <a:spLocks/>
              </p:cNvSpPr>
              <p:nvPr/>
            </p:nvSpPr>
            <p:spPr bwMode="auto">
              <a:xfrm>
                <a:off x="6073" y="13679"/>
                <a:ext cx="251" cy="999"/>
              </a:xfrm>
              <a:custGeom>
                <a:avLst/>
                <a:gdLst>
                  <a:gd name="T0" fmla="*/ 251 w 251"/>
                  <a:gd name="T1" fmla="*/ 23 h 999"/>
                  <a:gd name="T2" fmla="*/ 250 w 251"/>
                  <a:gd name="T3" fmla="*/ 22 h 999"/>
                  <a:gd name="T4" fmla="*/ 246 w 251"/>
                  <a:gd name="T5" fmla="*/ 20 h 999"/>
                  <a:gd name="T6" fmla="*/ 239 w 251"/>
                  <a:gd name="T7" fmla="*/ 18 h 999"/>
                  <a:gd name="T8" fmla="*/ 230 w 251"/>
                  <a:gd name="T9" fmla="*/ 15 h 999"/>
                  <a:gd name="T10" fmla="*/ 218 w 251"/>
                  <a:gd name="T11" fmla="*/ 11 h 999"/>
                  <a:gd name="T12" fmla="*/ 205 w 251"/>
                  <a:gd name="T13" fmla="*/ 7 h 999"/>
                  <a:gd name="T14" fmla="*/ 190 w 251"/>
                  <a:gd name="T15" fmla="*/ 4 h 999"/>
                  <a:gd name="T16" fmla="*/ 173 w 251"/>
                  <a:gd name="T17" fmla="*/ 1 h 999"/>
                  <a:gd name="T18" fmla="*/ 155 w 251"/>
                  <a:gd name="T19" fmla="*/ 0 h 999"/>
                  <a:gd name="T20" fmla="*/ 134 w 251"/>
                  <a:gd name="T21" fmla="*/ 0 h 999"/>
                  <a:gd name="T22" fmla="*/ 114 w 251"/>
                  <a:gd name="T23" fmla="*/ 2 h 999"/>
                  <a:gd name="T24" fmla="*/ 92 w 251"/>
                  <a:gd name="T25" fmla="*/ 5 h 999"/>
                  <a:gd name="T26" fmla="*/ 70 w 251"/>
                  <a:gd name="T27" fmla="*/ 12 h 999"/>
                  <a:gd name="T28" fmla="*/ 47 w 251"/>
                  <a:gd name="T29" fmla="*/ 20 h 999"/>
                  <a:gd name="T30" fmla="*/ 23 w 251"/>
                  <a:gd name="T31" fmla="*/ 32 h 999"/>
                  <a:gd name="T32" fmla="*/ 0 w 251"/>
                  <a:gd name="T33" fmla="*/ 47 h 999"/>
                  <a:gd name="T34" fmla="*/ 0 w 251"/>
                  <a:gd name="T35" fmla="*/ 999 h 999"/>
                  <a:gd name="T36" fmla="*/ 1 w 251"/>
                  <a:gd name="T37" fmla="*/ 999 h 999"/>
                  <a:gd name="T38" fmla="*/ 6 w 251"/>
                  <a:gd name="T39" fmla="*/ 999 h 999"/>
                  <a:gd name="T40" fmla="*/ 14 w 251"/>
                  <a:gd name="T41" fmla="*/ 998 h 999"/>
                  <a:gd name="T42" fmla="*/ 23 w 251"/>
                  <a:gd name="T43" fmla="*/ 997 h 999"/>
                  <a:gd name="T44" fmla="*/ 35 w 251"/>
                  <a:gd name="T45" fmla="*/ 995 h 999"/>
                  <a:gd name="T46" fmla="*/ 49 w 251"/>
                  <a:gd name="T47" fmla="*/ 993 h 999"/>
                  <a:gd name="T48" fmla="*/ 65 w 251"/>
                  <a:gd name="T49" fmla="*/ 990 h 999"/>
                  <a:gd name="T50" fmla="*/ 83 w 251"/>
                  <a:gd name="T51" fmla="*/ 985 h 999"/>
                  <a:gd name="T52" fmla="*/ 102 w 251"/>
                  <a:gd name="T53" fmla="*/ 980 h 999"/>
                  <a:gd name="T54" fmla="*/ 121 w 251"/>
                  <a:gd name="T55" fmla="*/ 973 h 999"/>
                  <a:gd name="T56" fmla="*/ 143 w 251"/>
                  <a:gd name="T57" fmla="*/ 966 h 999"/>
                  <a:gd name="T58" fmla="*/ 164 w 251"/>
                  <a:gd name="T59" fmla="*/ 956 h 999"/>
                  <a:gd name="T60" fmla="*/ 186 w 251"/>
                  <a:gd name="T61" fmla="*/ 945 h 999"/>
                  <a:gd name="T62" fmla="*/ 208 w 251"/>
                  <a:gd name="T63" fmla="*/ 934 h 999"/>
                  <a:gd name="T64" fmla="*/ 230 w 251"/>
                  <a:gd name="T65" fmla="*/ 919 h 999"/>
                  <a:gd name="T66" fmla="*/ 251 w 251"/>
                  <a:gd name="T67" fmla="*/ 903 h 999"/>
                  <a:gd name="T68" fmla="*/ 251 w 251"/>
                  <a:gd name="T69" fmla="*/ 23 h 999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51"/>
                  <a:gd name="T106" fmla="*/ 0 h 999"/>
                  <a:gd name="T107" fmla="*/ 251 w 251"/>
                  <a:gd name="T108" fmla="*/ 999 h 999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51" h="999">
                    <a:moveTo>
                      <a:pt x="251" y="23"/>
                    </a:moveTo>
                    <a:lnTo>
                      <a:pt x="250" y="22"/>
                    </a:lnTo>
                    <a:lnTo>
                      <a:pt x="246" y="20"/>
                    </a:lnTo>
                    <a:lnTo>
                      <a:pt x="239" y="18"/>
                    </a:lnTo>
                    <a:lnTo>
                      <a:pt x="230" y="15"/>
                    </a:lnTo>
                    <a:lnTo>
                      <a:pt x="218" y="11"/>
                    </a:lnTo>
                    <a:lnTo>
                      <a:pt x="205" y="7"/>
                    </a:lnTo>
                    <a:lnTo>
                      <a:pt x="190" y="4"/>
                    </a:lnTo>
                    <a:lnTo>
                      <a:pt x="173" y="1"/>
                    </a:lnTo>
                    <a:lnTo>
                      <a:pt x="155" y="0"/>
                    </a:lnTo>
                    <a:lnTo>
                      <a:pt x="134" y="0"/>
                    </a:lnTo>
                    <a:lnTo>
                      <a:pt x="114" y="2"/>
                    </a:lnTo>
                    <a:lnTo>
                      <a:pt x="92" y="5"/>
                    </a:lnTo>
                    <a:lnTo>
                      <a:pt x="70" y="12"/>
                    </a:lnTo>
                    <a:lnTo>
                      <a:pt x="47" y="20"/>
                    </a:lnTo>
                    <a:lnTo>
                      <a:pt x="23" y="32"/>
                    </a:lnTo>
                    <a:lnTo>
                      <a:pt x="0" y="47"/>
                    </a:lnTo>
                    <a:lnTo>
                      <a:pt x="0" y="999"/>
                    </a:lnTo>
                    <a:lnTo>
                      <a:pt x="1" y="999"/>
                    </a:lnTo>
                    <a:lnTo>
                      <a:pt x="6" y="999"/>
                    </a:lnTo>
                    <a:lnTo>
                      <a:pt x="14" y="998"/>
                    </a:lnTo>
                    <a:lnTo>
                      <a:pt x="23" y="997"/>
                    </a:lnTo>
                    <a:lnTo>
                      <a:pt x="35" y="995"/>
                    </a:lnTo>
                    <a:lnTo>
                      <a:pt x="49" y="993"/>
                    </a:lnTo>
                    <a:lnTo>
                      <a:pt x="65" y="990"/>
                    </a:lnTo>
                    <a:lnTo>
                      <a:pt x="83" y="985"/>
                    </a:lnTo>
                    <a:lnTo>
                      <a:pt x="102" y="980"/>
                    </a:lnTo>
                    <a:lnTo>
                      <a:pt x="121" y="973"/>
                    </a:lnTo>
                    <a:lnTo>
                      <a:pt x="143" y="966"/>
                    </a:lnTo>
                    <a:lnTo>
                      <a:pt x="164" y="956"/>
                    </a:lnTo>
                    <a:lnTo>
                      <a:pt x="186" y="945"/>
                    </a:lnTo>
                    <a:lnTo>
                      <a:pt x="208" y="934"/>
                    </a:lnTo>
                    <a:lnTo>
                      <a:pt x="230" y="919"/>
                    </a:lnTo>
                    <a:lnTo>
                      <a:pt x="251" y="903"/>
                    </a:lnTo>
                    <a:lnTo>
                      <a:pt x="251" y="2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Freeform 186"/>
              <p:cNvSpPr>
                <a:spLocks/>
              </p:cNvSpPr>
              <p:nvPr/>
            </p:nvSpPr>
            <p:spPr bwMode="auto">
              <a:xfrm>
                <a:off x="6080" y="13687"/>
                <a:ext cx="215" cy="843"/>
              </a:xfrm>
              <a:custGeom>
                <a:avLst/>
                <a:gdLst>
                  <a:gd name="T0" fmla="*/ 215 w 215"/>
                  <a:gd name="T1" fmla="*/ 20 h 843"/>
                  <a:gd name="T2" fmla="*/ 214 w 215"/>
                  <a:gd name="T3" fmla="*/ 19 h 843"/>
                  <a:gd name="T4" fmla="*/ 211 w 215"/>
                  <a:gd name="T5" fmla="*/ 18 h 843"/>
                  <a:gd name="T6" fmla="*/ 205 w 215"/>
                  <a:gd name="T7" fmla="*/ 15 h 843"/>
                  <a:gd name="T8" fmla="*/ 197 w 215"/>
                  <a:gd name="T9" fmla="*/ 12 h 843"/>
                  <a:gd name="T10" fmla="*/ 187 w 215"/>
                  <a:gd name="T11" fmla="*/ 9 h 843"/>
                  <a:gd name="T12" fmla="*/ 176 w 215"/>
                  <a:gd name="T13" fmla="*/ 6 h 843"/>
                  <a:gd name="T14" fmla="*/ 163 w 215"/>
                  <a:gd name="T15" fmla="*/ 4 h 843"/>
                  <a:gd name="T16" fmla="*/ 149 w 215"/>
                  <a:gd name="T17" fmla="*/ 1 h 843"/>
                  <a:gd name="T18" fmla="*/ 133 w 215"/>
                  <a:gd name="T19" fmla="*/ 0 h 843"/>
                  <a:gd name="T20" fmla="*/ 115 w 215"/>
                  <a:gd name="T21" fmla="*/ 0 h 843"/>
                  <a:gd name="T22" fmla="*/ 98 w 215"/>
                  <a:gd name="T23" fmla="*/ 1 h 843"/>
                  <a:gd name="T24" fmla="*/ 79 w 215"/>
                  <a:gd name="T25" fmla="*/ 5 h 843"/>
                  <a:gd name="T26" fmla="*/ 60 w 215"/>
                  <a:gd name="T27" fmla="*/ 10 h 843"/>
                  <a:gd name="T28" fmla="*/ 40 w 215"/>
                  <a:gd name="T29" fmla="*/ 18 h 843"/>
                  <a:gd name="T30" fmla="*/ 21 w 215"/>
                  <a:gd name="T31" fmla="*/ 27 h 843"/>
                  <a:gd name="T32" fmla="*/ 0 w 215"/>
                  <a:gd name="T33" fmla="*/ 40 h 843"/>
                  <a:gd name="T34" fmla="*/ 0 w 215"/>
                  <a:gd name="T35" fmla="*/ 843 h 843"/>
                  <a:gd name="T36" fmla="*/ 1 w 215"/>
                  <a:gd name="T37" fmla="*/ 843 h 843"/>
                  <a:gd name="T38" fmla="*/ 6 w 215"/>
                  <a:gd name="T39" fmla="*/ 843 h 843"/>
                  <a:gd name="T40" fmla="*/ 12 w 215"/>
                  <a:gd name="T41" fmla="*/ 842 h 843"/>
                  <a:gd name="T42" fmla="*/ 21 w 215"/>
                  <a:gd name="T43" fmla="*/ 841 h 843"/>
                  <a:gd name="T44" fmla="*/ 30 w 215"/>
                  <a:gd name="T45" fmla="*/ 840 h 843"/>
                  <a:gd name="T46" fmla="*/ 43 w 215"/>
                  <a:gd name="T47" fmla="*/ 838 h 843"/>
                  <a:gd name="T48" fmla="*/ 56 w 215"/>
                  <a:gd name="T49" fmla="*/ 835 h 843"/>
                  <a:gd name="T50" fmla="*/ 71 w 215"/>
                  <a:gd name="T51" fmla="*/ 831 h 843"/>
                  <a:gd name="T52" fmla="*/ 87 w 215"/>
                  <a:gd name="T53" fmla="*/ 826 h 843"/>
                  <a:gd name="T54" fmla="*/ 105 w 215"/>
                  <a:gd name="T55" fmla="*/ 821 h 843"/>
                  <a:gd name="T56" fmla="*/ 123 w 215"/>
                  <a:gd name="T57" fmla="*/ 814 h 843"/>
                  <a:gd name="T58" fmla="*/ 141 w 215"/>
                  <a:gd name="T59" fmla="*/ 806 h 843"/>
                  <a:gd name="T60" fmla="*/ 159 w 215"/>
                  <a:gd name="T61" fmla="*/ 797 h 843"/>
                  <a:gd name="T62" fmla="*/ 179 w 215"/>
                  <a:gd name="T63" fmla="*/ 786 h 843"/>
                  <a:gd name="T64" fmla="*/ 197 w 215"/>
                  <a:gd name="T65" fmla="*/ 774 h 843"/>
                  <a:gd name="T66" fmla="*/ 215 w 215"/>
                  <a:gd name="T67" fmla="*/ 760 h 843"/>
                  <a:gd name="T68" fmla="*/ 215 w 215"/>
                  <a:gd name="T69" fmla="*/ 20 h 8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15"/>
                  <a:gd name="T106" fmla="*/ 0 h 843"/>
                  <a:gd name="T107" fmla="*/ 215 w 215"/>
                  <a:gd name="T108" fmla="*/ 843 h 84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15" h="843">
                    <a:moveTo>
                      <a:pt x="215" y="20"/>
                    </a:moveTo>
                    <a:lnTo>
                      <a:pt x="214" y="19"/>
                    </a:lnTo>
                    <a:lnTo>
                      <a:pt x="211" y="18"/>
                    </a:lnTo>
                    <a:lnTo>
                      <a:pt x="205" y="15"/>
                    </a:lnTo>
                    <a:lnTo>
                      <a:pt x="197" y="12"/>
                    </a:lnTo>
                    <a:lnTo>
                      <a:pt x="187" y="9"/>
                    </a:lnTo>
                    <a:lnTo>
                      <a:pt x="176" y="6"/>
                    </a:lnTo>
                    <a:lnTo>
                      <a:pt x="163" y="4"/>
                    </a:lnTo>
                    <a:lnTo>
                      <a:pt x="149" y="1"/>
                    </a:lnTo>
                    <a:lnTo>
                      <a:pt x="133" y="0"/>
                    </a:lnTo>
                    <a:lnTo>
                      <a:pt x="115" y="0"/>
                    </a:lnTo>
                    <a:lnTo>
                      <a:pt x="98" y="1"/>
                    </a:lnTo>
                    <a:lnTo>
                      <a:pt x="79" y="5"/>
                    </a:lnTo>
                    <a:lnTo>
                      <a:pt x="60" y="10"/>
                    </a:lnTo>
                    <a:lnTo>
                      <a:pt x="40" y="18"/>
                    </a:lnTo>
                    <a:lnTo>
                      <a:pt x="21" y="27"/>
                    </a:lnTo>
                    <a:lnTo>
                      <a:pt x="0" y="40"/>
                    </a:lnTo>
                    <a:lnTo>
                      <a:pt x="0" y="843"/>
                    </a:lnTo>
                    <a:lnTo>
                      <a:pt x="1" y="843"/>
                    </a:lnTo>
                    <a:lnTo>
                      <a:pt x="6" y="843"/>
                    </a:lnTo>
                    <a:lnTo>
                      <a:pt x="12" y="842"/>
                    </a:lnTo>
                    <a:lnTo>
                      <a:pt x="21" y="841"/>
                    </a:lnTo>
                    <a:lnTo>
                      <a:pt x="30" y="840"/>
                    </a:lnTo>
                    <a:lnTo>
                      <a:pt x="43" y="838"/>
                    </a:lnTo>
                    <a:lnTo>
                      <a:pt x="56" y="835"/>
                    </a:lnTo>
                    <a:lnTo>
                      <a:pt x="71" y="831"/>
                    </a:lnTo>
                    <a:lnTo>
                      <a:pt x="87" y="826"/>
                    </a:lnTo>
                    <a:lnTo>
                      <a:pt x="105" y="821"/>
                    </a:lnTo>
                    <a:lnTo>
                      <a:pt x="123" y="814"/>
                    </a:lnTo>
                    <a:lnTo>
                      <a:pt x="141" y="806"/>
                    </a:lnTo>
                    <a:lnTo>
                      <a:pt x="159" y="797"/>
                    </a:lnTo>
                    <a:lnTo>
                      <a:pt x="179" y="786"/>
                    </a:lnTo>
                    <a:lnTo>
                      <a:pt x="197" y="774"/>
                    </a:lnTo>
                    <a:lnTo>
                      <a:pt x="215" y="760"/>
                    </a:lnTo>
                    <a:lnTo>
                      <a:pt x="215" y="2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Freeform 187"/>
              <p:cNvSpPr>
                <a:spLocks/>
              </p:cNvSpPr>
              <p:nvPr/>
            </p:nvSpPr>
            <p:spPr bwMode="auto">
              <a:xfrm>
                <a:off x="6087" y="13696"/>
                <a:ext cx="180" cy="685"/>
              </a:xfrm>
              <a:custGeom>
                <a:avLst/>
                <a:gdLst>
                  <a:gd name="T0" fmla="*/ 180 w 180"/>
                  <a:gd name="T1" fmla="*/ 16 h 685"/>
                  <a:gd name="T2" fmla="*/ 179 w 180"/>
                  <a:gd name="T3" fmla="*/ 16 h 685"/>
                  <a:gd name="T4" fmla="*/ 176 w 180"/>
                  <a:gd name="T5" fmla="*/ 14 h 685"/>
                  <a:gd name="T6" fmla="*/ 172 w 180"/>
                  <a:gd name="T7" fmla="*/ 12 h 685"/>
                  <a:gd name="T8" fmla="*/ 165 w 180"/>
                  <a:gd name="T9" fmla="*/ 10 h 685"/>
                  <a:gd name="T10" fmla="*/ 157 w 180"/>
                  <a:gd name="T11" fmla="*/ 8 h 685"/>
                  <a:gd name="T12" fmla="*/ 147 w 180"/>
                  <a:gd name="T13" fmla="*/ 4 h 685"/>
                  <a:gd name="T14" fmla="*/ 136 w 180"/>
                  <a:gd name="T15" fmla="*/ 2 h 685"/>
                  <a:gd name="T16" fmla="*/ 125 w 180"/>
                  <a:gd name="T17" fmla="*/ 0 h 685"/>
                  <a:gd name="T18" fmla="*/ 111 w 180"/>
                  <a:gd name="T19" fmla="*/ 0 h 685"/>
                  <a:gd name="T20" fmla="*/ 97 w 180"/>
                  <a:gd name="T21" fmla="*/ 0 h 685"/>
                  <a:gd name="T22" fmla="*/ 81 w 180"/>
                  <a:gd name="T23" fmla="*/ 1 h 685"/>
                  <a:gd name="T24" fmla="*/ 66 w 180"/>
                  <a:gd name="T25" fmla="*/ 3 h 685"/>
                  <a:gd name="T26" fmla="*/ 50 w 180"/>
                  <a:gd name="T27" fmla="*/ 8 h 685"/>
                  <a:gd name="T28" fmla="*/ 33 w 180"/>
                  <a:gd name="T29" fmla="*/ 14 h 685"/>
                  <a:gd name="T30" fmla="*/ 17 w 180"/>
                  <a:gd name="T31" fmla="*/ 23 h 685"/>
                  <a:gd name="T32" fmla="*/ 0 w 180"/>
                  <a:gd name="T33" fmla="*/ 33 h 685"/>
                  <a:gd name="T34" fmla="*/ 0 w 180"/>
                  <a:gd name="T35" fmla="*/ 685 h 685"/>
                  <a:gd name="T36" fmla="*/ 1 w 180"/>
                  <a:gd name="T37" fmla="*/ 685 h 685"/>
                  <a:gd name="T38" fmla="*/ 4 w 180"/>
                  <a:gd name="T39" fmla="*/ 685 h 685"/>
                  <a:gd name="T40" fmla="*/ 9 w 180"/>
                  <a:gd name="T41" fmla="*/ 684 h 685"/>
                  <a:gd name="T42" fmla="*/ 17 w 180"/>
                  <a:gd name="T43" fmla="*/ 683 h 685"/>
                  <a:gd name="T44" fmla="*/ 26 w 180"/>
                  <a:gd name="T45" fmla="*/ 682 h 685"/>
                  <a:gd name="T46" fmla="*/ 35 w 180"/>
                  <a:gd name="T47" fmla="*/ 681 h 685"/>
                  <a:gd name="T48" fmla="*/ 47 w 180"/>
                  <a:gd name="T49" fmla="*/ 678 h 685"/>
                  <a:gd name="T50" fmla="*/ 60 w 180"/>
                  <a:gd name="T51" fmla="*/ 676 h 685"/>
                  <a:gd name="T52" fmla="*/ 73 w 180"/>
                  <a:gd name="T53" fmla="*/ 671 h 685"/>
                  <a:gd name="T54" fmla="*/ 87 w 180"/>
                  <a:gd name="T55" fmla="*/ 667 h 685"/>
                  <a:gd name="T56" fmla="*/ 102 w 180"/>
                  <a:gd name="T57" fmla="*/ 662 h 685"/>
                  <a:gd name="T58" fmla="*/ 118 w 180"/>
                  <a:gd name="T59" fmla="*/ 655 h 685"/>
                  <a:gd name="T60" fmla="*/ 133 w 180"/>
                  <a:gd name="T61" fmla="*/ 648 h 685"/>
                  <a:gd name="T62" fmla="*/ 149 w 180"/>
                  <a:gd name="T63" fmla="*/ 639 h 685"/>
                  <a:gd name="T64" fmla="*/ 165 w 180"/>
                  <a:gd name="T65" fmla="*/ 628 h 685"/>
                  <a:gd name="T66" fmla="*/ 180 w 180"/>
                  <a:gd name="T67" fmla="*/ 617 h 685"/>
                  <a:gd name="T68" fmla="*/ 180 w 180"/>
                  <a:gd name="T69" fmla="*/ 16 h 685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80"/>
                  <a:gd name="T106" fmla="*/ 0 h 685"/>
                  <a:gd name="T107" fmla="*/ 180 w 180"/>
                  <a:gd name="T108" fmla="*/ 685 h 685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80" h="685">
                    <a:moveTo>
                      <a:pt x="180" y="16"/>
                    </a:moveTo>
                    <a:lnTo>
                      <a:pt x="179" y="16"/>
                    </a:lnTo>
                    <a:lnTo>
                      <a:pt x="176" y="14"/>
                    </a:lnTo>
                    <a:lnTo>
                      <a:pt x="172" y="12"/>
                    </a:lnTo>
                    <a:lnTo>
                      <a:pt x="165" y="10"/>
                    </a:lnTo>
                    <a:lnTo>
                      <a:pt x="157" y="8"/>
                    </a:lnTo>
                    <a:lnTo>
                      <a:pt x="147" y="4"/>
                    </a:lnTo>
                    <a:lnTo>
                      <a:pt x="136" y="2"/>
                    </a:lnTo>
                    <a:lnTo>
                      <a:pt x="125" y="0"/>
                    </a:lnTo>
                    <a:lnTo>
                      <a:pt x="111" y="0"/>
                    </a:lnTo>
                    <a:lnTo>
                      <a:pt x="97" y="0"/>
                    </a:lnTo>
                    <a:lnTo>
                      <a:pt x="81" y="1"/>
                    </a:lnTo>
                    <a:lnTo>
                      <a:pt x="66" y="3"/>
                    </a:lnTo>
                    <a:lnTo>
                      <a:pt x="50" y="8"/>
                    </a:lnTo>
                    <a:lnTo>
                      <a:pt x="33" y="14"/>
                    </a:lnTo>
                    <a:lnTo>
                      <a:pt x="17" y="23"/>
                    </a:lnTo>
                    <a:lnTo>
                      <a:pt x="0" y="33"/>
                    </a:lnTo>
                    <a:lnTo>
                      <a:pt x="0" y="685"/>
                    </a:lnTo>
                    <a:lnTo>
                      <a:pt x="1" y="685"/>
                    </a:lnTo>
                    <a:lnTo>
                      <a:pt x="4" y="685"/>
                    </a:lnTo>
                    <a:lnTo>
                      <a:pt x="9" y="684"/>
                    </a:lnTo>
                    <a:lnTo>
                      <a:pt x="17" y="683"/>
                    </a:lnTo>
                    <a:lnTo>
                      <a:pt x="26" y="682"/>
                    </a:lnTo>
                    <a:lnTo>
                      <a:pt x="35" y="681"/>
                    </a:lnTo>
                    <a:lnTo>
                      <a:pt x="47" y="678"/>
                    </a:lnTo>
                    <a:lnTo>
                      <a:pt x="60" y="676"/>
                    </a:lnTo>
                    <a:lnTo>
                      <a:pt x="73" y="671"/>
                    </a:lnTo>
                    <a:lnTo>
                      <a:pt x="87" y="667"/>
                    </a:lnTo>
                    <a:lnTo>
                      <a:pt x="102" y="662"/>
                    </a:lnTo>
                    <a:lnTo>
                      <a:pt x="118" y="655"/>
                    </a:lnTo>
                    <a:lnTo>
                      <a:pt x="133" y="648"/>
                    </a:lnTo>
                    <a:lnTo>
                      <a:pt x="149" y="639"/>
                    </a:lnTo>
                    <a:lnTo>
                      <a:pt x="165" y="628"/>
                    </a:lnTo>
                    <a:lnTo>
                      <a:pt x="180" y="617"/>
                    </a:lnTo>
                    <a:lnTo>
                      <a:pt x="180" y="1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188"/>
              <p:cNvSpPr>
                <a:spLocks/>
              </p:cNvSpPr>
              <p:nvPr/>
            </p:nvSpPr>
            <p:spPr bwMode="auto">
              <a:xfrm>
                <a:off x="6093" y="13704"/>
                <a:ext cx="146" cy="530"/>
              </a:xfrm>
              <a:custGeom>
                <a:avLst/>
                <a:gdLst>
                  <a:gd name="T0" fmla="*/ 146 w 146"/>
                  <a:gd name="T1" fmla="*/ 14 h 530"/>
                  <a:gd name="T2" fmla="*/ 143 w 146"/>
                  <a:gd name="T3" fmla="*/ 12 h 530"/>
                  <a:gd name="T4" fmla="*/ 134 w 146"/>
                  <a:gd name="T5" fmla="*/ 8 h 530"/>
                  <a:gd name="T6" fmla="*/ 120 w 146"/>
                  <a:gd name="T7" fmla="*/ 4 h 530"/>
                  <a:gd name="T8" fmla="*/ 101 w 146"/>
                  <a:gd name="T9" fmla="*/ 1 h 530"/>
                  <a:gd name="T10" fmla="*/ 79 w 146"/>
                  <a:gd name="T11" fmla="*/ 0 h 530"/>
                  <a:gd name="T12" fmla="*/ 54 w 146"/>
                  <a:gd name="T13" fmla="*/ 3 h 530"/>
                  <a:gd name="T14" fmla="*/ 27 w 146"/>
                  <a:gd name="T15" fmla="*/ 11 h 530"/>
                  <a:gd name="T16" fmla="*/ 0 w 146"/>
                  <a:gd name="T17" fmla="*/ 27 h 530"/>
                  <a:gd name="T18" fmla="*/ 0 w 146"/>
                  <a:gd name="T19" fmla="*/ 530 h 530"/>
                  <a:gd name="T20" fmla="*/ 3 w 146"/>
                  <a:gd name="T21" fmla="*/ 530 h 530"/>
                  <a:gd name="T22" fmla="*/ 14 w 146"/>
                  <a:gd name="T23" fmla="*/ 529 h 530"/>
                  <a:gd name="T24" fmla="*/ 29 w 146"/>
                  <a:gd name="T25" fmla="*/ 526 h 530"/>
                  <a:gd name="T26" fmla="*/ 49 w 146"/>
                  <a:gd name="T27" fmla="*/ 521 h 530"/>
                  <a:gd name="T28" fmla="*/ 71 w 146"/>
                  <a:gd name="T29" fmla="*/ 514 h 530"/>
                  <a:gd name="T30" fmla="*/ 96 w 146"/>
                  <a:gd name="T31" fmla="*/ 505 h 530"/>
                  <a:gd name="T32" fmla="*/ 121 w 146"/>
                  <a:gd name="T33" fmla="*/ 492 h 530"/>
                  <a:gd name="T34" fmla="*/ 146 w 146"/>
                  <a:gd name="T35" fmla="*/ 475 h 530"/>
                  <a:gd name="T36" fmla="*/ 146 w 146"/>
                  <a:gd name="T37" fmla="*/ 14 h 53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46"/>
                  <a:gd name="T58" fmla="*/ 0 h 530"/>
                  <a:gd name="T59" fmla="*/ 146 w 146"/>
                  <a:gd name="T60" fmla="*/ 530 h 530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46" h="530">
                    <a:moveTo>
                      <a:pt x="146" y="14"/>
                    </a:moveTo>
                    <a:lnTo>
                      <a:pt x="143" y="12"/>
                    </a:lnTo>
                    <a:lnTo>
                      <a:pt x="134" y="8"/>
                    </a:lnTo>
                    <a:lnTo>
                      <a:pt x="120" y="4"/>
                    </a:lnTo>
                    <a:lnTo>
                      <a:pt x="101" y="1"/>
                    </a:lnTo>
                    <a:lnTo>
                      <a:pt x="79" y="0"/>
                    </a:lnTo>
                    <a:lnTo>
                      <a:pt x="54" y="3"/>
                    </a:lnTo>
                    <a:lnTo>
                      <a:pt x="27" y="11"/>
                    </a:lnTo>
                    <a:lnTo>
                      <a:pt x="0" y="27"/>
                    </a:lnTo>
                    <a:lnTo>
                      <a:pt x="0" y="530"/>
                    </a:lnTo>
                    <a:lnTo>
                      <a:pt x="3" y="530"/>
                    </a:lnTo>
                    <a:lnTo>
                      <a:pt x="14" y="529"/>
                    </a:lnTo>
                    <a:lnTo>
                      <a:pt x="29" y="526"/>
                    </a:lnTo>
                    <a:lnTo>
                      <a:pt x="49" y="521"/>
                    </a:lnTo>
                    <a:lnTo>
                      <a:pt x="71" y="514"/>
                    </a:lnTo>
                    <a:lnTo>
                      <a:pt x="96" y="505"/>
                    </a:lnTo>
                    <a:lnTo>
                      <a:pt x="121" y="492"/>
                    </a:lnTo>
                    <a:lnTo>
                      <a:pt x="146" y="475"/>
                    </a:lnTo>
                    <a:lnTo>
                      <a:pt x="146" y="1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Freeform 189"/>
              <p:cNvSpPr>
                <a:spLocks/>
              </p:cNvSpPr>
              <p:nvPr/>
            </p:nvSpPr>
            <p:spPr bwMode="auto">
              <a:xfrm>
                <a:off x="6101" y="13712"/>
                <a:ext cx="109" cy="373"/>
              </a:xfrm>
              <a:custGeom>
                <a:avLst/>
                <a:gdLst>
                  <a:gd name="T0" fmla="*/ 109 w 109"/>
                  <a:gd name="T1" fmla="*/ 10 h 373"/>
                  <a:gd name="T2" fmla="*/ 107 w 109"/>
                  <a:gd name="T3" fmla="*/ 9 h 373"/>
                  <a:gd name="T4" fmla="*/ 100 w 109"/>
                  <a:gd name="T5" fmla="*/ 6 h 373"/>
                  <a:gd name="T6" fmla="*/ 89 w 109"/>
                  <a:gd name="T7" fmla="*/ 2 h 373"/>
                  <a:gd name="T8" fmla="*/ 75 w 109"/>
                  <a:gd name="T9" fmla="*/ 0 h 373"/>
                  <a:gd name="T10" fmla="*/ 59 w 109"/>
                  <a:gd name="T11" fmla="*/ 0 h 373"/>
                  <a:gd name="T12" fmla="*/ 39 w 109"/>
                  <a:gd name="T13" fmla="*/ 2 h 373"/>
                  <a:gd name="T14" fmla="*/ 20 w 109"/>
                  <a:gd name="T15" fmla="*/ 9 h 373"/>
                  <a:gd name="T16" fmla="*/ 0 w 109"/>
                  <a:gd name="T17" fmla="*/ 21 h 373"/>
                  <a:gd name="T18" fmla="*/ 0 w 109"/>
                  <a:gd name="T19" fmla="*/ 373 h 373"/>
                  <a:gd name="T20" fmla="*/ 2 w 109"/>
                  <a:gd name="T21" fmla="*/ 373 h 373"/>
                  <a:gd name="T22" fmla="*/ 9 w 109"/>
                  <a:gd name="T23" fmla="*/ 372 h 373"/>
                  <a:gd name="T24" fmla="*/ 21 w 109"/>
                  <a:gd name="T25" fmla="*/ 369 h 373"/>
                  <a:gd name="T26" fmla="*/ 36 w 109"/>
                  <a:gd name="T27" fmla="*/ 366 h 373"/>
                  <a:gd name="T28" fmla="*/ 53 w 109"/>
                  <a:gd name="T29" fmla="*/ 362 h 373"/>
                  <a:gd name="T30" fmla="*/ 72 w 109"/>
                  <a:gd name="T31" fmla="*/ 354 h 373"/>
                  <a:gd name="T32" fmla="*/ 90 w 109"/>
                  <a:gd name="T33" fmla="*/ 343 h 373"/>
                  <a:gd name="T34" fmla="*/ 109 w 109"/>
                  <a:gd name="T35" fmla="*/ 331 h 373"/>
                  <a:gd name="T36" fmla="*/ 109 w 109"/>
                  <a:gd name="T37" fmla="*/ 10 h 37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09"/>
                  <a:gd name="T58" fmla="*/ 0 h 373"/>
                  <a:gd name="T59" fmla="*/ 109 w 109"/>
                  <a:gd name="T60" fmla="*/ 373 h 373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09" h="373">
                    <a:moveTo>
                      <a:pt x="109" y="10"/>
                    </a:moveTo>
                    <a:lnTo>
                      <a:pt x="107" y="9"/>
                    </a:lnTo>
                    <a:lnTo>
                      <a:pt x="100" y="6"/>
                    </a:lnTo>
                    <a:lnTo>
                      <a:pt x="89" y="2"/>
                    </a:lnTo>
                    <a:lnTo>
                      <a:pt x="75" y="0"/>
                    </a:lnTo>
                    <a:lnTo>
                      <a:pt x="59" y="0"/>
                    </a:lnTo>
                    <a:lnTo>
                      <a:pt x="39" y="2"/>
                    </a:lnTo>
                    <a:lnTo>
                      <a:pt x="20" y="9"/>
                    </a:lnTo>
                    <a:lnTo>
                      <a:pt x="0" y="21"/>
                    </a:lnTo>
                    <a:lnTo>
                      <a:pt x="0" y="373"/>
                    </a:lnTo>
                    <a:lnTo>
                      <a:pt x="2" y="373"/>
                    </a:lnTo>
                    <a:lnTo>
                      <a:pt x="9" y="372"/>
                    </a:lnTo>
                    <a:lnTo>
                      <a:pt x="21" y="369"/>
                    </a:lnTo>
                    <a:lnTo>
                      <a:pt x="36" y="366"/>
                    </a:lnTo>
                    <a:lnTo>
                      <a:pt x="53" y="362"/>
                    </a:lnTo>
                    <a:lnTo>
                      <a:pt x="72" y="354"/>
                    </a:lnTo>
                    <a:lnTo>
                      <a:pt x="90" y="343"/>
                    </a:lnTo>
                    <a:lnTo>
                      <a:pt x="109" y="331"/>
                    </a:lnTo>
                    <a:lnTo>
                      <a:pt x="109" y="1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Freeform 190"/>
              <p:cNvSpPr>
                <a:spLocks/>
              </p:cNvSpPr>
              <p:nvPr/>
            </p:nvSpPr>
            <p:spPr bwMode="auto">
              <a:xfrm>
                <a:off x="6107" y="13721"/>
                <a:ext cx="75" cy="216"/>
              </a:xfrm>
              <a:custGeom>
                <a:avLst/>
                <a:gdLst>
                  <a:gd name="T0" fmla="*/ 75 w 75"/>
                  <a:gd name="T1" fmla="*/ 6 h 216"/>
                  <a:gd name="T2" fmla="*/ 73 w 75"/>
                  <a:gd name="T3" fmla="*/ 5 h 216"/>
                  <a:gd name="T4" fmla="*/ 69 w 75"/>
                  <a:gd name="T5" fmla="*/ 4 h 216"/>
                  <a:gd name="T6" fmla="*/ 61 w 75"/>
                  <a:gd name="T7" fmla="*/ 2 h 216"/>
                  <a:gd name="T8" fmla="*/ 52 w 75"/>
                  <a:gd name="T9" fmla="*/ 0 h 216"/>
                  <a:gd name="T10" fmla="*/ 41 w 75"/>
                  <a:gd name="T11" fmla="*/ 0 h 216"/>
                  <a:gd name="T12" fmla="*/ 28 w 75"/>
                  <a:gd name="T13" fmla="*/ 1 h 216"/>
                  <a:gd name="T14" fmla="*/ 14 w 75"/>
                  <a:gd name="T15" fmla="*/ 6 h 216"/>
                  <a:gd name="T16" fmla="*/ 0 w 75"/>
                  <a:gd name="T17" fmla="*/ 14 h 216"/>
                  <a:gd name="T18" fmla="*/ 0 w 75"/>
                  <a:gd name="T19" fmla="*/ 216 h 216"/>
                  <a:gd name="T20" fmla="*/ 2 w 75"/>
                  <a:gd name="T21" fmla="*/ 216 h 216"/>
                  <a:gd name="T22" fmla="*/ 7 w 75"/>
                  <a:gd name="T23" fmla="*/ 215 h 216"/>
                  <a:gd name="T24" fmla="*/ 15 w 75"/>
                  <a:gd name="T25" fmla="*/ 214 h 216"/>
                  <a:gd name="T26" fmla="*/ 25 w 75"/>
                  <a:gd name="T27" fmla="*/ 211 h 216"/>
                  <a:gd name="T28" fmla="*/ 37 w 75"/>
                  <a:gd name="T29" fmla="*/ 208 h 216"/>
                  <a:gd name="T30" fmla="*/ 50 w 75"/>
                  <a:gd name="T31" fmla="*/ 203 h 216"/>
                  <a:gd name="T32" fmla="*/ 63 w 75"/>
                  <a:gd name="T33" fmla="*/ 195 h 216"/>
                  <a:gd name="T34" fmla="*/ 75 w 75"/>
                  <a:gd name="T35" fmla="*/ 187 h 216"/>
                  <a:gd name="T36" fmla="*/ 75 w 75"/>
                  <a:gd name="T37" fmla="*/ 6 h 21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75"/>
                  <a:gd name="T58" fmla="*/ 0 h 216"/>
                  <a:gd name="T59" fmla="*/ 75 w 75"/>
                  <a:gd name="T60" fmla="*/ 216 h 21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75" h="216">
                    <a:moveTo>
                      <a:pt x="75" y="6"/>
                    </a:moveTo>
                    <a:lnTo>
                      <a:pt x="73" y="5"/>
                    </a:lnTo>
                    <a:lnTo>
                      <a:pt x="69" y="4"/>
                    </a:lnTo>
                    <a:lnTo>
                      <a:pt x="61" y="2"/>
                    </a:lnTo>
                    <a:lnTo>
                      <a:pt x="52" y="0"/>
                    </a:lnTo>
                    <a:lnTo>
                      <a:pt x="41" y="0"/>
                    </a:lnTo>
                    <a:lnTo>
                      <a:pt x="28" y="1"/>
                    </a:lnTo>
                    <a:lnTo>
                      <a:pt x="14" y="6"/>
                    </a:lnTo>
                    <a:lnTo>
                      <a:pt x="0" y="14"/>
                    </a:lnTo>
                    <a:lnTo>
                      <a:pt x="0" y="216"/>
                    </a:lnTo>
                    <a:lnTo>
                      <a:pt x="2" y="216"/>
                    </a:lnTo>
                    <a:lnTo>
                      <a:pt x="7" y="215"/>
                    </a:lnTo>
                    <a:lnTo>
                      <a:pt x="15" y="214"/>
                    </a:lnTo>
                    <a:lnTo>
                      <a:pt x="25" y="211"/>
                    </a:lnTo>
                    <a:lnTo>
                      <a:pt x="37" y="208"/>
                    </a:lnTo>
                    <a:lnTo>
                      <a:pt x="50" y="203"/>
                    </a:lnTo>
                    <a:lnTo>
                      <a:pt x="63" y="195"/>
                    </a:lnTo>
                    <a:lnTo>
                      <a:pt x="75" y="187"/>
                    </a:lnTo>
                    <a:lnTo>
                      <a:pt x="75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Freeform 191"/>
              <p:cNvSpPr>
                <a:spLocks/>
              </p:cNvSpPr>
              <p:nvPr/>
            </p:nvSpPr>
            <p:spPr bwMode="auto">
              <a:xfrm>
                <a:off x="7013" y="14340"/>
                <a:ext cx="110" cy="111"/>
              </a:xfrm>
              <a:custGeom>
                <a:avLst/>
                <a:gdLst>
                  <a:gd name="T0" fmla="*/ 55 w 110"/>
                  <a:gd name="T1" fmla="*/ 111 h 111"/>
                  <a:gd name="T2" fmla="*/ 66 w 110"/>
                  <a:gd name="T3" fmla="*/ 110 h 111"/>
                  <a:gd name="T4" fmla="*/ 76 w 110"/>
                  <a:gd name="T5" fmla="*/ 106 h 111"/>
                  <a:gd name="T6" fmla="*/ 85 w 110"/>
                  <a:gd name="T7" fmla="*/ 101 h 111"/>
                  <a:gd name="T8" fmla="*/ 94 w 110"/>
                  <a:gd name="T9" fmla="*/ 94 h 111"/>
                  <a:gd name="T10" fmla="*/ 100 w 110"/>
                  <a:gd name="T11" fmla="*/ 86 h 111"/>
                  <a:gd name="T12" fmla="*/ 106 w 110"/>
                  <a:gd name="T13" fmla="*/ 77 h 111"/>
                  <a:gd name="T14" fmla="*/ 109 w 110"/>
                  <a:gd name="T15" fmla="*/ 66 h 111"/>
                  <a:gd name="T16" fmla="*/ 110 w 110"/>
                  <a:gd name="T17" fmla="*/ 56 h 111"/>
                  <a:gd name="T18" fmla="*/ 109 w 110"/>
                  <a:gd name="T19" fmla="*/ 44 h 111"/>
                  <a:gd name="T20" fmla="*/ 106 w 110"/>
                  <a:gd name="T21" fmla="*/ 34 h 111"/>
                  <a:gd name="T22" fmla="*/ 100 w 110"/>
                  <a:gd name="T23" fmla="*/ 24 h 111"/>
                  <a:gd name="T24" fmla="*/ 94 w 110"/>
                  <a:gd name="T25" fmla="*/ 17 h 111"/>
                  <a:gd name="T26" fmla="*/ 85 w 110"/>
                  <a:gd name="T27" fmla="*/ 9 h 111"/>
                  <a:gd name="T28" fmla="*/ 76 w 110"/>
                  <a:gd name="T29" fmla="*/ 5 h 111"/>
                  <a:gd name="T30" fmla="*/ 66 w 110"/>
                  <a:gd name="T31" fmla="*/ 2 h 111"/>
                  <a:gd name="T32" fmla="*/ 55 w 110"/>
                  <a:gd name="T33" fmla="*/ 0 h 111"/>
                  <a:gd name="T34" fmla="*/ 44 w 110"/>
                  <a:gd name="T35" fmla="*/ 2 h 111"/>
                  <a:gd name="T36" fmla="*/ 33 w 110"/>
                  <a:gd name="T37" fmla="*/ 5 h 111"/>
                  <a:gd name="T38" fmla="*/ 25 w 110"/>
                  <a:gd name="T39" fmla="*/ 9 h 111"/>
                  <a:gd name="T40" fmla="*/ 16 w 110"/>
                  <a:gd name="T41" fmla="*/ 17 h 111"/>
                  <a:gd name="T42" fmla="*/ 10 w 110"/>
                  <a:gd name="T43" fmla="*/ 24 h 111"/>
                  <a:gd name="T44" fmla="*/ 4 w 110"/>
                  <a:gd name="T45" fmla="*/ 34 h 111"/>
                  <a:gd name="T46" fmla="*/ 1 w 110"/>
                  <a:gd name="T47" fmla="*/ 44 h 111"/>
                  <a:gd name="T48" fmla="*/ 0 w 110"/>
                  <a:gd name="T49" fmla="*/ 56 h 111"/>
                  <a:gd name="T50" fmla="*/ 1 w 110"/>
                  <a:gd name="T51" fmla="*/ 66 h 111"/>
                  <a:gd name="T52" fmla="*/ 4 w 110"/>
                  <a:gd name="T53" fmla="*/ 77 h 111"/>
                  <a:gd name="T54" fmla="*/ 10 w 110"/>
                  <a:gd name="T55" fmla="*/ 86 h 111"/>
                  <a:gd name="T56" fmla="*/ 16 w 110"/>
                  <a:gd name="T57" fmla="*/ 94 h 111"/>
                  <a:gd name="T58" fmla="*/ 25 w 110"/>
                  <a:gd name="T59" fmla="*/ 101 h 111"/>
                  <a:gd name="T60" fmla="*/ 33 w 110"/>
                  <a:gd name="T61" fmla="*/ 106 h 111"/>
                  <a:gd name="T62" fmla="*/ 44 w 110"/>
                  <a:gd name="T63" fmla="*/ 110 h 111"/>
                  <a:gd name="T64" fmla="*/ 55 w 110"/>
                  <a:gd name="T65" fmla="*/ 111 h 11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10"/>
                  <a:gd name="T100" fmla="*/ 0 h 111"/>
                  <a:gd name="T101" fmla="*/ 110 w 110"/>
                  <a:gd name="T102" fmla="*/ 111 h 11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10" h="111">
                    <a:moveTo>
                      <a:pt x="55" y="111"/>
                    </a:moveTo>
                    <a:lnTo>
                      <a:pt x="66" y="110"/>
                    </a:lnTo>
                    <a:lnTo>
                      <a:pt x="76" y="106"/>
                    </a:lnTo>
                    <a:lnTo>
                      <a:pt x="85" y="101"/>
                    </a:lnTo>
                    <a:lnTo>
                      <a:pt x="94" y="94"/>
                    </a:lnTo>
                    <a:lnTo>
                      <a:pt x="100" y="86"/>
                    </a:lnTo>
                    <a:lnTo>
                      <a:pt x="106" y="77"/>
                    </a:lnTo>
                    <a:lnTo>
                      <a:pt x="109" y="66"/>
                    </a:lnTo>
                    <a:lnTo>
                      <a:pt x="110" y="56"/>
                    </a:lnTo>
                    <a:lnTo>
                      <a:pt x="109" y="44"/>
                    </a:lnTo>
                    <a:lnTo>
                      <a:pt x="106" y="34"/>
                    </a:lnTo>
                    <a:lnTo>
                      <a:pt x="100" y="24"/>
                    </a:lnTo>
                    <a:lnTo>
                      <a:pt x="94" y="17"/>
                    </a:lnTo>
                    <a:lnTo>
                      <a:pt x="85" y="9"/>
                    </a:lnTo>
                    <a:lnTo>
                      <a:pt x="76" y="5"/>
                    </a:lnTo>
                    <a:lnTo>
                      <a:pt x="66" y="2"/>
                    </a:lnTo>
                    <a:lnTo>
                      <a:pt x="55" y="0"/>
                    </a:lnTo>
                    <a:lnTo>
                      <a:pt x="44" y="2"/>
                    </a:lnTo>
                    <a:lnTo>
                      <a:pt x="33" y="5"/>
                    </a:lnTo>
                    <a:lnTo>
                      <a:pt x="25" y="9"/>
                    </a:lnTo>
                    <a:lnTo>
                      <a:pt x="16" y="17"/>
                    </a:lnTo>
                    <a:lnTo>
                      <a:pt x="10" y="24"/>
                    </a:lnTo>
                    <a:lnTo>
                      <a:pt x="4" y="34"/>
                    </a:lnTo>
                    <a:lnTo>
                      <a:pt x="1" y="44"/>
                    </a:lnTo>
                    <a:lnTo>
                      <a:pt x="0" y="56"/>
                    </a:lnTo>
                    <a:lnTo>
                      <a:pt x="1" y="66"/>
                    </a:lnTo>
                    <a:lnTo>
                      <a:pt x="4" y="77"/>
                    </a:lnTo>
                    <a:lnTo>
                      <a:pt x="10" y="86"/>
                    </a:lnTo>
                    <a:lnTo>
                      <a:pt x="16" y="94"/>
                    </a:lnTo>
                    <a:lnTo>
                      <a:pt x="25" y="101"/>
                    </a:lnTo>
                    <a:lnTo>
                      <a:pt x="33" y="106"/>
                    </a:lnTo>
                    <a:lnTo>
                      <a:pt x="44" y="110"/>
                    </a:lnTo>
                    <a:lnTo>
                      <a:pt x="55" y="11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Freeform 192"/>
              <p:cNvSpPr>
                <a:spLocks/>
              </p:cNvSpPr>
              <p:nvPr/>
            </p:nvSpPr>
            <p:spPr bwMode="auto">
              <a:xfrm>
                <a:off x="6676" y="14343"/>
                <a:ext cx="55" cy="55"/>
              </a:xfrm>
              <a:custGeom>
                <a:avLst/>
                <a:gdLst>
                  <a:gd name="T0" fmla="*/ 27 w 55"/>
                  <a:gd name="T1" fmla="*/ 55 h 55"/>
                  <a:gd name="T2" fmla="*/ 38 w 55"/>
                  <a:gd name="T3" fmla="*/ 53 h 55"/>
                  <a:gd name="T4" fmla="*/ 48 w 55"/>
                  <a:gd name="T5" fmla="*/ 46 h 55"/>
                  <a:gd name="T6" fmla="*/ 53 w 55"/>
                  <a:gd name="T7" fmla="*/ 37 h 55"/>
                  <a:gd name="T8" fmla="*/ 55 w 55"/>
                  <a:gd name="T9" fmla="*/ 27 h 55"/>
                  <a:gd name="T10" fmla="*/ 53 w 55"/>
                  <a:gd name="T11" fmla="*/ 16 h 55"/>
                  <a:gd name="T12" fmla="*/ 48 w 55"/>
                  <a:gd name="T13" fmla="*/ 7 h 55"/>
                  <a:gd name="T14" fmla="*/ 38 w 55"/>
                  <a:gd name="T15" fmla="*/ 2 h 55"/>
                  <a:gd name="T16" fmla="*/ 27 w 55"/>
                  <a:gd name="T17" fmla="*/ 0 h 55"/>
                  <a:gd name="T18" fmla="*/ 16 w 55"/>
                  <a:gd name="T19" fmla="*/ 2 h 55"/>
                  <a:gd name="T20" fmla="*/ 8 w 55"/>
                  <a:gd name="T21" fmla="*/ 7 h 55"/>
                  <a:gd name="T22" fmla="*/ 2 w 55"/>
                  <a:gd name="T23" fmla="*/ 16 h 55"/>
                  <a:gd name="T24" fmla="*/ 0 w 55"/>
                  <a:gd name="T25" fmla="*/ 27 h 55"/>
                  <a:gd name="T26" fmla="*/ 2 w 55"/>
                  <a:gd name="T27" fmla="*/ 37 h 55"/>
                  <a:gd name="T28" fmla="*/ 8 w 55"/>
                  <a:gd name="T29" fmla="*/ 46 h 55"/>
                  <a:gd name="T30" fmla="*/ 16 w 55"/>
                  <a:gd name="T31" fmla="*/ 53 h 55"/>
                  <a:gd name="T32" fmla="*/ 27 w 55"/>
                  <a:gd name="T33" fmla="*/ 55 h 5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55"/>
                  <a:gd name="T52" fmla="*/ 0 h 55"/>
                  <a:gd name="T53" fmla="*/ 55 w 55"/>
                  <a:gd name="T54" fmla="*/ 55 h 5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55" h="55">
                    <a:moveTo>
                      <a:pt x="27" y="55"/>
                    </a:moveTo>
                    <a:lnTo>
                      <a:pt x="38" y="53"/>
                    </a:lnTo>
                    <a:lnTo>
                      <a:pt x="48" y="46"/>
                    </a:lnTo>
                    <a:lnTo>
                      <a:pt x="53" y="37"/>
                    </a:lnTo>
                    <a:lnTo>
                      <a:pt x="55" y="27"/>
                    </a:lnTo>
                    <a:lnTo>
                      <a:pt x="53" y="16"/>
                    </a:lnTo>
                    <a:lnTo>
                      <a:pt x="48" y="7"/>
                    </a:lnTo>
                    <a:lnTo>
                      <a:pt x="38" y="2"/>
                    </a:lnTo>
                    <a:lnTo>
                      <a:pt x="27" y="0"/>
                    </a:lnTo>
                    <a:lnTo>
                      <a:pt x="16" y="2"/>
                    </a:lnTo>
                    <a:lnTo>
                      <a:pt x="8" y="7"/>
                    </a:lnTo>
                    <a:lnTo>
                      <a:pt x="2" y="16"/>
                    </a:lnTo>
                    <a:lnTo>
                      <a:pt x="0" y="27"/>
                    </a:lnTo>
                    <a:lnTo>
                      <a:pt x="2" y="37"/>
                    </a:lnTo>
                    <a:lnTo>
                      <a:pt x="8" y="46"/>
                    </a:lnTo>
                    <a:lnTo>
                      <a:pt x="16" y="53"/>
                    </a:lnTo>
                    <a:lnTo>
                      <a:pt x="27" y="5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Freeform 193"/>
              <p:cNvSpPr>
                <a:spLocks/>
              </p:cNvSpPr>
              <p:nvPr/>
            </p:nvSpPr>
            <p:spPr bwMode="auto">
              <a:xfrm>
                <a:off x="6770" y="14345"/>
                <a:ext cx="55" cy="55"/>
              </a:xfrm>
              <a:custGeom>
                <a:avLst/>
                <a:gdLst>
                  <a:gd name="T0" fmla="*/ 28 w 55"/>
                  <a:gd name="T1" fmla="*/ 55 h 55"/>
                  <a:gd name="T2" fmla="*/ 39 w 55"/>
                  <a:gd name="T3" fmla="*/ 53 h 55"/>
                  <a:gd name="T4" fmla="*/ 47 w 55"/>
                  <a:gd name="T5" fmla="*/ 47 h 55"/>
                  <a:gd name="T6" fmla="*/ 53 w 55"/>
                  <a:gd name="T7" fmla="*/ 39 h 55"/>
                  <a:gd name="T8" fmla="*/ 55 w 55"/>
                  <a:gd name="T9" fmla="*/ 28 h 55"/>
                  <a:gd name="T10" fmla="*/ 53 w 55"/>
                  <a:gd name="T11" fmla="*/ 17 h 55"/>
                  <a:gd name="T12" fmla="*/ 47 w 55"/>
                  <a:gd name="T13" fmla="*/ 8 h 55"/>
                  <a:gd name="T14" fmla="*/ 39 w 55"/>
                  <a:gd name="T15" fmla="*/ 2 h 55"/>
                  <a:gd name="T16" fmla="*/ 28 w 55"/>
                  <a:gd name="T17" fmla="*/ 0 h 55"/>
                  <a:gd name="T18" fmla="*/ 17 w 55"/>
                  <a:gd name="T19" fmla="*/ 2 h 55"/>
                  <a:gd name="T20" fmla="*/ 9 w 55"/>
                  <a:gd name="T21" fmla="*/ 8 h 55"/>
                  <a:gd name="T22" fmla="*/ 2 w 55"/>
                  <a:gd name="T23" fmla="*/ 17 h 55"/>
                  <a:gd name="T24" fmla="*/ 0 w 55"/>
                  <a:gd name="T25" fmla="*/ 28 h 55"/>
                  <a:gd name="T26" fmla="*/ 2 w 55"/>
                  <a:gd name="T27" fmla="*/ 39 h 55"/>
                  <a:gd name="T28" fmla="*/ 9 w 55"/>
                  <a:gd name="T29" fmla="*/ 47 h 55"/>
                  <a:gd name="T30" fmla="*/ 17 w 55"/>
                  <a:gd name="T31" fmla="*/ 53 h 55"/>
                  <a:gd name="T32" fmla="*/ 28 w 55"/>
                  <a:gd name="T33" fmla="*/ 55 h 5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55"/>
                  <a:gd name="T52" fmla="*/ 0 h 55"/>
                  <a:gd name="T53" fmla="*/ 55 w 55"/>
                  <a:gd name="T54" fmla="*/ 55 h 5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55" h="55">
                    <a:moveTo>
                      <a:pt x="28" y="55"/>
                    </a:moveTo>
                    <a:lnTo>
                      <a:pt x="39" y="53"/>
                    </a:lnTo>
                    <a:lnTo>
                      <a:pt x="47" y="47"/>
                    </a:lnTo>
                    <a:lnTo>
                      <a:pt x="53" y="39"/>
                    </a:lnTo>
                    <a:lnTo>
                      <a:pt x="55" y="28"/>
                    </a:lnTo>
                    <a:lnTo>
                      <a:pt x="53" y="17"/>
                    </a:lnTo>
                    <a:lnTo>
                      <a:pt x="47" y="8"/>
                    </a:lnTo>
                    <a:lnTo>
                      <a:pt x="39" y="2"/>
                    </a:lnTo>
                    <a:lnTo>
                      <a:pt x="28" y="0"/>
                    </a:lnTo>
                    <a:lnTo>
                      <a:pt x="17" y="2"/>
                    </a:lnTo>
                    <a:lnTo>
                      <a:pt x="9" y="8"/>
                    </a:lnTo>
                    <a:lnTo>
                      <a:pt x="2" y="17"/>
                    </a:lnTo>
                    <a:lnTo>
                      <a:pt x="0" y="28"/>
                    </a:lnTo>
                    <a:lnTo>
                      <a:pt x="2" y="39"/>
                    </a:lnTo>
                    <a:lnTo>
                      <a:pt x="9" y="47"/>
                    </a:lnTo>
                    <a:lnTo>
                      <a:pt x="17" y="53"/>
                    </a:lnTo>
                    <a:lnTo>
                      <a:pt x="28" y="5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Freeform 194"/>
              <p:cNvSpPr>
                <a:spLocks/>
              </p:cNvSpPr>
              <p:nvPr/>
            </p:nvSpPr>
            <p:spPr bwMode="auto">
              <a:xfrm>
                <a:off x="6401" y="13591"/>
                <a:ext cx="156" cy="752"/>
              </a:xfrm>
              <a:custGeom>
                <a:avLst/>
                <a:gdLst>
                  <a:gd name="T0" fmla="*/ 48 w 156"/>
                  <a:gd name="T1" fmla="*/ 15 h 752"/>
                  <a:gd name="T2" fmla="*/ 44 w 156"/>
                  <a:gd name="T3" fmla="*/ 30 h 752"/>
                  <a:gd name="T4" fmla="*/ 33 w 156"/>
                  <a:gd name="T5" fmla="*/ 73 h 752"/>
                  <a:gd name="T6" fmla="*/ 19 w 156"/>
                  <a:gd name="T7" fmla="*/ 140 h 752"/>
                  <a:gd name="T8" fmla="*/ 7 w 156"/>
                  <a:gd name="T9" fmla="*/ 229 h 752"/>
                  <a:gd name="T10" fmla="*/ 0 w 156"/>
                  <a:gd name="T11" fmla="*/ 337 h 752"/>
                  <a:gd name="T12" fmla="*/ 1 w 156"/>
                  <a:gd name="T13" fmla="*/ 462 h 752"/>
                  <a:gd name="T14" fmla="*/ 14 w 156"/>
                  <a:gd name="T15" fmla="*/ 602 h 752"/>
                  <a:gd name="T16" fmla="*/ 43 w 156"/>
                  <a:gd name="T17" fmla="*/ 752 h 752"/>
                  <a:gd name="T18" fmla="*/ 150 w 156"/>
                  <a:gd name="T19" fmla="*/ 746 h 752"/>
                  <a:gd name="T20" fmla="*/ 146 w 156"/>
                  <a:gd name="T21" fmla="*/ 724 h 752"/>
                  <a:gd name="T22" fmla="*/ 135 w 156"/>
                  <a:gd name="T23" fmla="*/ 663 h 752"/>
                  <a:gd name="T24" fmla="*/ 123 w 156"/>
                  <a:gd name="T25" fmla="*/ 574 h 752"/>
                  <a:gd name="T26" fmla="*/ 111 w 156"/>
                  <a:gd name="T27" fmla="*/ 463 h 752"/>
                  <a:gd name="T28" fmla="*/ 104 w 156"/>
                  <a:gd name="T29" fmla="*/ 342 h 752"/>
                  <a:gd name="T30" fmla="*/ 107 w 156"/>
                  <a:gd name="T31" fmla="*/ 220 h 752"/>
                  <a:gd name="T32" fmla="*/ 124 w 156"/>
                  <a:gd name="T33" fmla="*/ 106 h 752"/>
                  <a:gd name="T34" fmla="*/ 156 w 156"/>
                  <a:gd name="T35" fmla="*/ 9 h 752"/>
                  <a:gd name="T36" fmla="*/ 156 w 156"/>
                  <a:gd name="T37" fmla="*/ 8 h 752"/>
                  <a:gd name="T38" fmla="*/ 156 w 156"/>
                  <a:gd name="T39" fmla="*/ 6 h 752"/>
                  <a:gd name="T40" fmla="*/ 154 w 156"/>
                  <a:gd name="T41" fmla="*/ 4 h 752"/>
                  <a:gd name="T42" fmla="*/ 147 w 156"/>
                  <a:gd name="T43" fmla="*/ 0 h 752"/>
                  <a:gd name="T44" fmla="*/ 134 w 156"/>
                  <a:gd name="T45" fmla="*/ 0 h 752"/>
                  <a:gd name="T46" fmla="*/ 115 w 156"/>
                  <a:gd name="T47" fmla="*/ 1 h 752"/>
                  <a:gd name="T48" fmla="*/ 87 w 156"/>
                  <a:gd name="T49" fmla="*/ 7 h 752"/>
                  <a:gd name="T50" fmla="*/ 48 w 156"/>
                  <a:gd name="T51" fmla="*/ 15 h 752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56"/>
                  <a:gd name="T79" fmla="*/ 0 h 752"/>
                  <a:gd name="T80" fmla="*/ 156 w 156"/>
                  <a:gd name="T81" fmla="*/ 752 h 752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56" h="752">
                    <a:moveTo>
                      <a:pt x="48" y="15"/>
                    </a:moveTo>
                    <a:lnTo>
                      <a:pt x="44" y="30"/>
                    </a:lnTo>
                    <a:lnTo>
                      <a:pt x="33" y="73"/>
                    </a:lnTo>
                    <a:lnTo>
                      <a:pt x="19" y="140"/>
                    </a:lnTo>
                    <a:lnTo>
                      <a:pt x="7" y="229"/>
                    </a:lnTo>
                    <a:lnTo>
                      <a:pt x="0" y="337"/>
                    </a:lnTo>
                    <a:lnTo>
                      <a:pt x="1" y="462"/>
                    </a:lnTo>
                    <a:lnTo>
                      <a:pt x="14" y="602"/>
                    </a:lnTo>
                    <a:lnTo>
                      <a:pt x="43" y="752"/>
                    </a:lnTo>
                    <a:lnTo>
                      <a:pt x="150" y="746"/>
                    </a:lnTo>
                    <a:lnTo>
                      <a:pt x="146" y="724"/>
                    </a:lnTo>
                    <a:lnTo>
                      <a:pt x="135" y="663"/>
                    </a:lnTo>
                    <a:lnTo>
                      <a:pt x="123" y="574"/>
                    </a:lnTo>
                    <a:lnTo>
                      <a:pt x="111" y="463"/>
                    </a:lnTo>
                    <a:lnTo>
                      <a:pt x="104" y="342"/>
                    </a:lnTo>
                    <a:lnTo>
                      <a:pt x="107" y="220"/>
                    </a:lnTo>
                    <a:lnTo>
                      <a:pt x="124" y="106"/>
                    </a:lnTo>
                    <a:lnTo>
                      <a:pt x="156" y="9"/>
                    </a:lnTo>
                    <a:lnTo>
                      <a:pt x="156" y="8"/>
                    </a:lnTo>
                    <a:lnTo>
                      <a:pt x="156" y="6"/>
                    </a:lnTo>
                    <a:lnTo>
                      <a:pt x="154" y="4"/>
                    </a:lnTo>
                    <a:lnTo>
                      <a:pt x="147" y="0"/>
                    </a:lnTo>
                    <a:lnTo>
                      <a:pt x="134" y="0"/>
                    </a:lnTo>
                    <a:lnTo>
                      <a:pt x="115" y="1"/>
                    </a:lnTo>
                    <a:lnTo>
                      <a:pt x="87" y="7"/>
                    </a:lnTo>
                    <a:lnTo>
                      <a:pt x="48" y="1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Freeform 195"/>
              <p:cNvSpPr>
                <a:spLocks/>
              </p:cNvSpPr>
              <p:nvPr/>
            </p:nvSpPr>
            <p:spPr bwMode="auto">
              <a:xfrm>
                <a:off x="7205" y="13498"/>
                <a:ext cx="212" cy="839"/>
              </a:xfrm>
              <a:custGeom>
                <a:avLst/>
                <a:gdLst>
                  <a:gd name="T0" fmla="*/ 212 w 212"/>
                  <a:gd name="T1" fmla="*/ 6 h 839"/>
                  <a:gd name="T2" fmla="*/ 206 w 212"/>
                  <a:gd name="T3" fmla="*/ 11 h 839"/>
                  <a:gd name="T4" fmla="*/ 192 w 212"/>
                  <a:gd name="T5" fmla="*/ 33 h 839"/>
                  <a:gd name="T6" fmla="*/ 174 w 212"/>
                  <a:gd name="T7" fmla="*/ 77 h 839"/>
                  <a:gd name="T8" fmla="*/ 156 w 212"/>
                  <a:gd name="T9" fmla="*/ 148 h 839"/>
                  <a:gd name="T10" fmla="*/ 141 w 212"/>
                  <a:gd name="T11" fmla="*/ 254 h 839"/>
                  <a:gd name="T12" fmla="*/ 133 w 212"/>
                  <a:gd name="T13" fmla="*/ 401 h 839"/>
                  <a:gd name="T14" fmla="*/ 137 w 212"/>
                  <a:gd name="T15" fmla="*/ 593 h 839"/>
                  <a:gd name="T16" fmla="*/ 158 w 212"/>
                  <a:gd name="T17" fmla="*/ 839 h 839"/>
                  <a:gd name="T18" fmla="*/ 38 w 212"/>
                  <a:gd name="T19" fmla="*/ 839 h 839"/>
                  <a:gd name="T20" fmla="*/ 34 w 212"/>
                  <a:gd name="T21" fmla="*/ 814 h 839"/>
                  <a:gd name="T22" fmla="*/ 24 w 212"/>
                  <a:gd name="T23" fmla="*/ 746 h 839"/>
                  <a:gd name="T24" fmla="*/ 12 w 212"/>
                  <a:gd name="T25" fmla="*/ 645 h 839"/>
                  <a:gd name="T26" fmla="*/ 3 w 212"/>
                  <a:gd name="T27" fmla="*/ 521 h 839"/>
                  <a:gd name="T28" fmla="*/ 0 w 212"/>
                  <a:gd name="T29" fmla="*/ 384 h 839"/>
                  <a:gd name="T30" fmla="*/ 6 w 212"/>
                  <a:gd name="T31" fmla="*/ 244 h 839"/>
                  <a:gd name="T32" fmla="*/ 29 w 212"/>
                  <a:gd name="T33" fmla="*/ 114 h 839"/>
                  <a:gd name="T34" fmla="*/ 68 w 212"/>
                  <a:gd name="T35" fmla="*/ 0 h 839"/>
                  <a:gd name="T36" fmla="*/ 212 w 212"/>
                  <a:gd name="T37" fmla="*/ 6 h 83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12"/>
                  <a:gd name="T58" fmla="*/ 0 h 839"/>
                  <a:gd name="T59" fmla="*/ 212 w 212"/>
                  <a:gd name="T60" fmla="*/ 839 h 839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12" h="839">
                    <a:moveTo>
                      <a:pt x="212" y="6"/>
                    </a:moveTo>
                    <a:lnTo>
                      <a:pt x="206" y="11"/>
                    </a:lnTo>
                    <a:lnTo>
                      <a:pt x="192" y="33"/>
                    </a:lnTo>
                    <a:lnTo>
                      <a:pt x="174" y="77"/>
                    </a:lnTo>
                    <a:lnTo>
                      <a:pt x="156" y="148"/>
                    </a:lnTo>
                    <a:lnTo>
                      <a:pt x="141" y="254"/>
                    </a:lnTo>
                    <a:lnTo>
                      <a:pt x="133" y="401"/>
                    </a:lnTo>
                    <a:lnTo>
                      <a:pt x="137" y="593"/>
                    </a:lnTo>
                    <a:lnTo>
                      <a:pt x="158" y="839"/>
                    </a:lnTo>
                    <a:lnTo>
                      <a:pt x="38" y="839"/>
                    </a:lnTo>
                    <a:lnTo>
                      <a:pt x="34" y="814"/>
                    </a:lnTo>
                    <a:lnTo>
                      <a:pt x="24" y="746"/>
                    </a:lnTo>
                    <a:lnTo>
                      <a:pt x="12" y="645"/>
                    </a:lnTo>
                    <a:lnTo>
                      <a:pt x="3" y="521"/>
                    </a:lnTo>
                    <a:lnTo>
                      <a:pt x="0" y="384"/>
                    </a:lnTo>
                    <a:lnTo>
                      <a:pt x="6" y="244"/>
                    </a:lnTo>
                    <a:lnTo>
                      <a:pt x="29" y="114"/>
                    </a:lnTo>
                    <a:lnTo>
                      <a:pt x="68" y="0"/>
                    </a:lnTo>
                    <a:lnTo>
                      <a:pt x="212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Freeform 196"/>
              <p:cNvSpPr>
                <a:spLocks/>
              </p:cNvSpPr>
              <p:nvPr/>
            </p:nvSpPr>
            <p:spPr bwMode="auto">
              <a:xfrm>
                <a:off x="6406" y="13636"/>
                <a:ext cx="137" cy="656"/>
              </a:xfrm>
              <a:custGeom>
                <a:avLst/>
                <a:gdLst>
                  <a:gd name="T0" fmla="*/ 43 w 137"/>
                  <a:gd name="T1" fmla="*/ 12 h 656"/>
                  <a:gd name="T2" fmla="*/ 39 w 137"/>
                  <a:gd name="T3" fmla="*/ 25 h 656"/>
                  <a:gd name="T4" fmla="*/ 30 w 137"/>
                  <a:gd name="T5" fmla="*/ 62 h 656"/>
                  <a:gd name="T6" fmla="*/ 19 w 137"/>
                  <a:gd name="T7" fmla="*/ 122 h 656"/>
                  <a:gd name="T8" fmla="*/ 7 w 137"/>
                  <a:gd name="T9" fmla="*/ 199 h 656"/>
                  <a:gd name="T10" fmla="*/ 0 w 137"/>
                  <a:gd name="T11" fmla="*/ 294 h 656"/>
                  <a:gd name="T12" fmla="*/ 1 w 137"/>
                  <a:gd name="T13" fmla="*/ 403 h 656"/>
                  <a:gd name="T14" fmla="*/ 12 w 137"/>
                  <a:gd name="T15" fmla="*/ 524 h 656"/>
                  <a:gd name="T16" fmla="*/ 38 w 137"/>
                  <a:gd name="T17" fmla="*/ 656 h 656"/>
                  <a:gd name="T18" fmla="*/ 132 w 137"/>
                  <a:gd name="T19" fmla="*/ 650 h 656"/>
                  <a:gd name="T20" fmla="*/ 127 w 137"/>
                  <a:gd name="T21" fmla="*/ 631 h 656"/>
                  <a:gd name="T22" fmla="*/ 119 w 137"/>
                  <a:gd name="T23" fmla="*/ 578 h 656"/>
                  <a:gd name="T24" fmla="*/ 107 w 137"/>
                  <a:gd name="T25" fmla="*/ 499 h 656"/>
                  <a:gd name="T26" fmla="*/ 97 w 137"/>
                  <a:gd name="T27" fmla="*/ 403 h 656"/>
                  <a:gd name="T28" fmla="*/ 92 w 137"/>
                  <a:gd name="T29" fmla="*/ 297 h 656"/>
                  <a:gd name="T30" fmla="*/ 94 w 137"/>
                  <a:gd name="T31" fmla="*/ 192 h 656"/>
                  <a:gd name="T32" fmla="*/ 108 w 137"/>
                  <a:gd name="T33" fmla="*/ 91 h 656"/>
                  <a:gd name="T34" fmla="*/ 137 w 137"/>
                  <a:gd name="T35" fmla="*/ 7 h 656"/>
                  <a:gd name="T36" fmla="*/ 137 w 137"/>
                  <a:gd name="T37" fmla="*/ 6 h 656"/>
                  <a:gd name="T38" fmla="*/ 137 w 137"/>
                  <a:gd name="T39" fmla="*/ 4 h 656"/>
                  <a:gd name="T40" fmla="*/ 135 w 137"/>
                  <a:gd name="T41" fmla="*/ 2 h 656"/>
                  <a:gd name="T42" fmla="*/ 129 w 137"/>
                  <a:gd name="T43" fmla="*/ 0 h 656"/>
                  <a:gd name="T44" fmla="*/ 119 w 137"/>
                  <a:gd name="T45" fmla="*/ 0 h 656"/>
                  <a:gd name="T46" fmla="*/ 101 w 137"/>
                  <a:gd name="T47" fmla="*/ 1 h 656"/>
                  <a:gd name="T48" fmla="*/ 77 w 137"/>
                  <a:gd name="T49" fmla="*/ 5 h 656"/>
                  <a:gd name="T50" fmla="*/ 43 w 137"/>
                  <a:gd name="T51" fmla="*/ 12 h 65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37"/>
                  <a:gd name="T79" fmla="*/ 0 h 656"/>
                  <a:gd name="T80" fmla="*/ 137 w 137"/>
                  <a:gd name="T81" fmla="*/ 656 h 65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37" h="656">
                    <a:moveTo>
                      <a:pt x="43" y="12"/>
                    </a:moveTo>
                    <a:lnTo>
                      <a:pt x="39" y="25"/>
                    </a:lnTo>
                    <a:lnTo>
                      <a:pt x="30" y="62"/>
                    </a:lnTo>
                    <a:lnTo>
                      <a:pt x="19" y="122"/>
                    </a:lnTo>
                    <a:lnTo>
                      <a:pt x="7" y="199"/>
                    </a:lnTo>
                    <a:lnTo>
                      <a:pt x="0" y="294"/>
                    </a:lnTo>
                    <a:lnTo>
                      <a:pt x="1" y="403"/>
                    </a:lnTo>
                    <a:lnTo>
                      <a:pt x="12" y="524"/>
                    </a:lnTo>
                    <a:lnTo>
                      <a:pt x="38" y="656"/>
                    </a:lnTo>
                    <a:lnTo>
                      <a:pt x="132" y="650"/>
                    </a:lnTo>
                    <a:lnTo>
                      <a:pt x="127" y="631"/>
                    </a:lnTo>
                    <a:lnTo>
                      <a:pt x="119" y="578"/>
                    </a:lnTo>
                    <a:lnTo>
                      <a:pt x="107" y="499"/>
                    </a:lnTo>
                    <a:lnTo>
                      <a:pt x="97" y="403"/>
                    </a:lnTo>
                    <a:lnTo>
                      <a:pt x="92" y="297"/>
                    </a:lnTo>
                    <a:lnTo>
                      <a:pt x="94" y="192"/>
                    </a:lnTo>
                    <a:lnTo>
                      <a:pt x="108" y="91"/>
                    </a:lnTo>
                    <a:lnTo>
                      <a:pt x="137" y="7"/>
                    </a:lnTo>
                    <a:lnTo>
                      <a:pt x="137" y="6"/>
                    </a:lnTo>
                    <a:lnTo>
                      <a:pt x="137" y="4"/>
                    </a:lnTo>
                    <a:lnTo>
                      <a:pt x="135" y="2"/>
                    </a:lnTo>
                    <a:lnTo>
                      <a:pt x="129" y="0"/>
                    </a:lnTo>
                    <a:lnTo>
                      <a:pt x="119" y="0"/>
                    </a:lnTo>
                    <a:lnTo>
                      <a:pt x="101" y="1"/>
                    </a:lnTo>
                    <a:lnTo>
                      <a:pt x="77" y="5"/>
                    </a:lnTo>
                    <a:lnTo>
                      <a:pt x="43" y="1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197"/>
              <p:cNvSpPr>
                <a:spLocks/>
              </p:cNvSpPr>
              <p:nvPr/>
            </p:nvSpPr>
            <p:spPr bwMode="auto">
              <a:xfrm>
                <a:off x="6412" y="13680"/>
                <a:ext cx="116" cy="560"/>
              </a:xfrm>
              <a:custGeom>
                <a:avLst/>
                <a:gdLst>
                  <a:gd name="T0" fmla="*/ 36 w 116"/>
                  <a:gd name="T1" fmla="*/ 11 h 560"/>
                  <a:gd name="T2" fmla="*/ 33 w 116"/>
                  <a:gd name="T3" fmla="*/ 21 h 560"/>
                  <a:gd name="T4" fmla="*/ 24 w 116"/>
                  <a:gd name="T5" fmla="*/ 53 h 560"/>
                  <a:gd name="T6" fmla="*/ 15 w 116"/>
                  <a:gd name="T7" fmla="*/ 103 h 560"/>
                  <a:gd name="T8" fmla="*/ 5 w 116"/>
                  <a:gd name="T9" fmla="*/ 169 h 560"/>
                  <a:gd name="T10" fmla="*/ 0 w 116"/>
                  <a:gd name="T11" fmla="*/ 250 h 560"/>
                  <a:gd name="T12" fmla="*/ 1 w 116"/>
                  <a:gd name="T13" fmla="*/ 344 h 560"/>
                  <a:gd name="T14" fmla="*/ 10 w 116"/>
                  <a:gd name="T15" fmla="*/ 448 h 560"/>
                  <a:gd name="T16" fmla="*/ 32 w 116"/>
                  <a:gd name="T17" fmla="*/ 560 h 560"/>
                  <a:gd name="T18" fmla="*/ 112 w 116"/>
                  <a:gd name="T19" fmla="*/ 555 h 560"/>
                  <a:gd name="T20" fmla="*/ 108 w 116"/>
                  <a:gd name="T21" fmla="*/ 538 h 560"/>
                  <a:gd name="T22" fmla="*/ 101 w 116"/>
                  <a:gd name="T23" fmla="*/ 493 h 560"/>
                  <a:gd name="T24" fmla="*/ 91 w 116"/>
                  <a:gd name="T25" fmla="*/ 426 h 560"/>
                  <a:gd name="T26" fmla="*/ 82 w 116"/>
                  <a:gd name="T27" fmla="*/ 344 h 560"/>
                  <a:gd name="T28" fmla="*/ 77 w 116"/>
                  <a:gd name="T29" fmla="*/ 255 h 560"/>
                  <a:gd name="T30" fmla="*/ 79 w 116"/>
                  <a:gd name="T31" fmla="*/ 164 h 560"/>
                  <a:gd name="T32" fmla="*/ 91 w 116"/>
                  <a:gd name="T33" fmla="*/ 79 h 560"/>
                  <a:gd name="T34" fmla="*/ 116 w 116"/>
                  <a:gd name="T35" fmla="*/ 6 h 560"/>
                  <a:gd name="T36" fmla="*/ 116 w 116"/>
                  <a:gd name="T37" fmla="*/ 5 h 560"/>
                  <a:gd name="T38" fmla="*/ 116 w 116"/>
                  <a:gd name="T39" fmla="*/ 4 h 560"/>
                  <a:gd name="T40" fmla="*/ 114 w 116"/>
                  <a:gd name="T41" fmla="*/ 2 h 560"/>
                  <a:gd name="T42" fmla="*/ 109 w 116"/>
                  <a:gd name="T43" fmla="*/ 0 h 560"/>
                  <a:gd name="T44" fmla="*/ 100 w 116"/>
                  <a:gd name="T45" fmla="*/ 0 h 560"/>
                  <a:gd name="T46" fmla="*/ 86 w 116"/>
                  <a:gd name="T47" fmla="*/ 1 h 560"/>
                  <a:gd name="T48" fmla="*/ 65 w 116"/>
                  <a:gd name="T49" fmla="*/ 4 h 560"/>
                  <a:gd name="T50" fmla="*/ 36 w 116"/>
                  <a:gd name="T51" fmla="*/ 11 h 56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16"/>
                  <a:gd name="T79" fmla="*/ 0 h 560"/>
                  <a:gd name="T80" fmla="*/ 116 w 116"/>
                  <a:gd name="T81" fmla="*/ 560 h 560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16" h="560">
                    <a:moveTo>
                      <a:pt x="36" y="11"/>
                    </a:moveTo>
                    <a:lnTo>
                      <a:pt x="33" y="21"/>
                    </a:lnTo>
                    <a:lnTo>
                      <a:pt x="24" y="53"/>
                    </a:lnTo>
                    <a:lnTo>
                      <a:pt x="15" y="103"/>
                    </a:lnTo>
                    <a:lnTo>
                      <a:pt x="5" y="169"/>
                    </a:lnTo>
                    <a:lnTo>
                      <a:pt x="0" y="250"/>
                    </a:lnTo>
                    <a:lnTo>
                      <a:pt x="1" y="344"/>
                    </a:lnTo>
                    <a:lnTo>
                      <a:pt x="10" y="448"/>
                    </a:lnTo>
                    <a:lnTo>
                      <a:pt x="32" y="560"/>
                    </a:lnTo>
                    <a:lnTo>
                      <a:pt x="112" y="555"/>
                    </a:lnTo>
                    <a:lnTo>
                      <a:pt x="108" y="538"/>
                    </a:lnTo>
                    <a:lnTo>
                      <a:pt x="101" y="493"/>
                    </a:lnTo>
                    <a:lnTo>
                      <a:pt x="91" y="426"/>
                    </a:lnTo>
                    <a:lnTo>
                      <a:pt x="82" y="344"/>
                    </a:lnTo>
                    <a:lnTo>
                      <a:pt x="77" y="255"/>
                    </a:lnTo>
                    <a:lnTo>
                      <a:pt x="79" y="164"/>
                    </a:lnTo>
                    <a:lnTo>
                      <a:pt x="91" y="79"/>
                    </a:lnTo>
                    <a:lnTo>
                      <a:pt x="116" y="6"/>
                    </a:lnTo>
                    <a:lnTo>
                      <a:pt x="116" y="5"/>
                    </a:lnTo>
                    <a:lnTo>
                      <a:pt x="116" y="4"/>
                    </a:lnTo>
                    <a:lnTo>
                      <a:pt x="114" y="2"/>
                    </a:lnTo>
                    <a:lnTo>
                      <a:pt x="109" y="0"/>
                    </a:lnTo>
                    <a:lnTo>
                      <a:pt x="100" y="0"/>
                    </a:lnTo>
                    <a:lnTo>
                      <a:pt x="86" y="1"/>
                    </a:lnTo>
                    <a:lnTo>
                      <a:pt x="65" y="4"/>
                    </a:lnTo>
                    <a:lnTo>
                      <a:pt x="36" y="1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Freeform 198"/>
              <p:cNvSpPr>
                <a:spLocks/>
              </p:cNvSpPr>
              <p:nvPr/>
            </p:nvSpPr>
            <p:spPr bwMode="auto">
              <a:xfrm>
                <a:off x="6417" y="13724"/>
                <a:ext cx="97" cy="463"/>
              </a:xfrm>
              <a:custGeom>
                <a:avLst/>
                <a:gdLst>
                  <a:gd name="T0" fmla="*/ 30 w 97"/>
                  <a:gd name="T1" fmla="*/ 9 h 463"/>
                  <a:gd name="T2" fmla="*/ 27 w 97"/>
                  <a:gd name="T3" fmla="*/ 17 h 463"/>
                  <a:gd name="T4" fmla="*/ 20 w 97"/>
                  <a:gd name="T5" fmla="*/ 44 h 463"/>
                  <a:gd name="T6" fmla="*/ 12 w 97"/>
                  <a:gd name="T7" fmla="*/ 85 h 463"/>
                  <a:gd name="T8" fmla="*/ 4 w 97"/>
                  <a:gd name="T9" fmla="*/ 140 h 463"/>
                  <a:gd name="T10" fmla="*/ 0 w 97"/>
                  <a:gd name="T11" fmla="*/ 207 h 463"/>
                  <a:gd name="T12" fmla="*/ 0 w 97"/>
                  <a:gd name="T13" fmla="*/ 285 h 463"/>
                  <a:gd name="T14" fmla="*/ 9 w 97"/>
                  <a:gd name="T15" fmla="*/ 370 h 463"/>
                  <a:gd name="T16" fmla="*/ 26 w 97"/>
                  <a:gd name="T17" fmla="*/ 463 h 463"/>
                  <a:gd name="T18" fmla="*/ 93 w 97"/>
                  <a:gd name="T19" fmla="*/ 460 h 463"/>
                  <a:gd name="T20" fmla="*/ 89 w 97"/>
                  <a:gd name="T21" fmla="*/ 446 h 463"/>
                  <a:gd name="T22" fmla="*/ 83 w 97"/>
                  <a:gd name="T23" fmla="*/ 408 h 463"/>
                  <a:gd name="T24" fmla="*/ 75 w 97"/>
                  <a:gd name="T25" fmla="*/ 353 h 463"/>
                  <a:gd name="T26" fmla="*/ 68 w 97"/>
                  <a:gd name="T27" fmla="*/ 285 h 463"/>
                  <a:gd name="T28" fmla="*/ 65 w 97"/>
                  <a:gd name="T29" fmla="*/ 211 h 463"/>
                  <a:gd name="T30" fmla="*/ 67 w 97"/>
                  <a:gd name="T31" fmla="*/ 136 h 463"/>
                  <a:gd name="T32" fmla="*/ 76 w 97"/>
                  <a:gd name="T33" fmla="*/ 65 h 463"/>
                  <a:gd name="T34" fmla="*/ 97 w 97"/>
                  <a:gd name="T35" fmla="*/ 5 h 463"/>
                  <a:gd name="T36" fmla="*/ 97 w 97"/>
                  <a:gd name="T37" fmla="*/ 4 h 463"/>
                  <a:gd name="T38" fmla="*/ 97 w 97"/>
                  <a:gd name="T39" fmla="*/ 3 h 463"/>
                  <a:gd name="T40" fmla="*/ 95 w 97"/>
                  <a:gd name="T41" fmla="*/ 1 h 463"/>
                  <a:gd name="T42" fmla="*/ 91 w 97"/>
                  <a:gd name="T43" fmla="*/ 0 h 463"/>
                  <a:gd name="T44" fmla="*/ 84 w 97"/>
                  <a:gd name="T45" fmla="*/ 0 h 463"/>
                  <a:gd name="T46" fmla="*/ 71 w 97"/>
                  <a:gd name="T47" fmla="*/ 0 h 463"/>
                  <a:gd name="T48" fmla="*/ 54 w 97"/>
                  <a:gd name="T49" fmla="*/ 3 h 463"/>
                  <a:gd name="T50" fmla="*/ 30 w 97"/>
                  <a:gd name="T51" fmla="*/ 9 h 463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97"/>
                  <a:gd name="T79" fmla="*/ 0 h 463"/>
                  <a:gd name="T80" fmla="*/ 97 w 97"/>
                  <a:gd name="T81" fmla="*/ 463 h 463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97" h="463">
                    <a:moveTo>
                      <a:pt x="30" y="9"/>
                    </a:moveTo>
                    <a:lnTo>
                      <a:pt x="27" y="17"/>
                    </a:lnTo>
                    <a:lnTo>
                      <a:pt x="20" y="44"/>
                    </a:lnTo>
                    <a:lnTo>
                      <a:pt x="12" y="85"/>
                    </a:lnTo>
                    <a:lnTo>
                      <a:pt x="4" y="140"/>
                    </a:lnTo>
                    <a:lnTo>
                      <a:pt x="0" y="207"/>
                    </a:lnTo>
                    <a:lnTo>
                      <a:pt x="0" y="285"/>
                    </a:lnTo>
                    <a:lnTo>
                      <a:pt x="9" y="370"/>
                    </a:lnTo>
                    <a:lnTo>
                      <a:pt x="26" y="463"/>
                    </a:lnTo>
                    <a:lnTo>
                      <a:pt x="93" y="460"/>
                    </a:lnTo>
                    <a:lnTo>
                      <a:pt x="89" y="446"/>
                    </a:lnTo>
                    <a:lnTo>
                      <a:pt x="83" y="408"/>
                    </a:lnTo>
                    <a:lnTo>
                      <a:pt x="75" y="353"/>
                    </a:lnTo>
                    <a:lnTo>
                      <a:pt x="68" y="285"/>
                    </a:lnTo>
                    <a:lnTo>
                      <a:pt x="65" y="211"/>
                    </a:lnTo>
                    <a:lnTo>
                      <a:pt x="67" y="136"/>
                    </a:lnTo>
                    <a:lnTo>
                      <a:pt x="76" y="65"/>
                    </a:lnTo>
                    <a:lnTo>
                      <a:pt x="97" y="5"/>
                    </a:lnTo>
                    <a:lnTo>
                      <a:pt x="97" y="4"/>
                    </a:lnTo>
                    <a:lnTo>
                      <a:pt x="97" y="3"/>
                    </a:lnTo>
                    <a:lnTo>
                      <a:pt x="95" y="1"/>
                    </a:lnTo>
                    <a:lnTo>
                      <a:pt x="91" y="0"/>
                    </a:lnTo>
                    <a:lnTo>
                      <a:pt x="84" y="0"/>
                    </a:lnTo>
                    <a:lnTo>
                      <a:pt x="71" y="0"/>
                    </a:lnTo>
                    <a:lnTo>
                      <a:pt x="54" y="3"/>
                    </a:lnTo>
                    <a:lnTo>
                      <a:pt x="30" y="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Freeform 199"/>
              <p:cNvSpPr>
                <a:spLocks/>
              </p:cNvSpPr>
              <p:nvPr/>
            </p:nvSpPr>
            <p:spPr bwMode="auto">
              <a:xfrm>
                <a:off x="6422" y="13768"/>
                <a:ext cx="77" cy="367"/>
              </a:xfrm>
              <a:custGeom>
                <a:avLst/>
                <a:gdLst>
                  <a:gd name="T0" fmla="*/ 24 w 77"/>
                  <a:gd name="T1" fmla="*/ 8 h 367"/>
                  <a:gd name="T2" fmla="*/ 22 w 77"/>
                  <a:gd name="T3" fmla="*/ 15 h 367"/>
                  <a:gd name="T4" fmla="*/ 17 w 77"/>
                  <a:gd name="T5" fmla="*/ 36 h 367"/>
                  <a:gd name="T6" fmla="*/ 10 w 77"/>
                  <a:gd name="T7" fmla="*/ 68 h 367"/>
                  <a:gd name="T8" fmla="*/ 4 w 77"/>
                  <a:gd name="T9" fmla="*/ 112 h 367"/>
                  <a:gd name="T10" fmla="*/ 0 w 77"/>
                  <a:gd name="T11" fmla="*/ 164 h 367"/>
                  <a:gd name="T12" fmla="*/ 0 w 77"/>
                  <a:gd name="T13" fmla="*/ 226 h 367"/>
                  <a:gd name="T14" fmla="*/ 7 w 77"/>
                  <a:gd name="T15" fmla="*/ 294 h 367"/>
                  <a:gd name="T16" fmla="*/ 21 w 77"/>
                  <a:gd name="T17" fmla="*/ 367 h 367"/>
                  <a:gd name="T18" fmla="*/ 74 w 77"/>
                  <a:gd name="T19" fmla="*/ 364 h 367"/>
                  <a:gd name="T20" fmla="*/ 71 w 77"/>
                  <a:gd name="T21" fmla="*/ 353 h 367"/>
                  <a:gd name="T22" fmla="*/ 66 w 77"/>
                  <a:gd name="T23" fmla="*/ 323 h 367"/>
                  <a:gd name="T24" fmla="*/ 60 w 77"/>
                  <a:gd name="T25" fmla="*/ 280 h 367"/>
                  <a:gd name="T26" fmla="*/ 54 w 77"/>
                  <a:gd name="T27" fmla="*/ 226 h 367"/>
                  <a:gd name="T28" fmla="*/ 51 w 77"/>
                  <a:gd name="T29" fmla="*/ 168 h 367"/>
                  <a:gd name="T30" fmla="*/ 53 w 77"/>
                  <a:gd name="T31" fmla="*/ 107 h 367"/>
                  <a:gd name="T32" fmla="*/ 61 w 77"/>
                  <a:gd name="T33" fmla="*/ 52 h 367"/>
                  <a:gd name="T34" fmla="*/ 77 w 77"/>
                  <a:gd name="T35" fmla="*/ 5 h 367"/>
                  <a:gd name="T36" fmla="*/ 77 w 77"/>
                  <a:gd name="T37" fmla="*/ 5 h 367"/>
                  <a:gd name="T38" fmla="*/ 77 w 77"/>
                  <a:gd name="T39" fmla="*/ 2 h 367"/>
                  <a:gd name="T40" fmla="*/ 76 w 77"/>
                  <a:gd name="T41" fmla="*/ 1 h 367"/>
                  <a:gd name="T42" fmla="*/ 72 w 77"/>
                  <a:gd name="T43" fmla="*/ 0 h 367"/>
                  <a:gd name="T44" fmla="*/ 66 w 77"/>
                  <a:gd name="T45" fmla="*/ 0 h 367"/>
                  <a:gd name="T46" fmla="*/ 56 w 77"/>
                  <a:gd name="T47" fmla="*/ 1 h 367"/>
                  <a:gd name="T48" fmla="*/ 43 w 77"/>
                  <a:gd name="T49" fmla="*/ 4 h 367"/>
                  <a:gd name="T50" fmla="*/ 24 w 77"/>
                  <a:gd name="T51" fmla="*/ 8 h 367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77"/>
                  <a:gd name="T79" fmla="*/ 0 h 367"/>
                  <a:gd name="T80" fmla="*/ 77 w 77"/>
                  <a:gd name="T81" fmla="*/ 367 h 367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77" h="367">
                    <a:moveTo>
                      <a:pt x="24" y="8"/>
                    </a:moveTo>
                    <a:lnTo>
                      <a:pt x="22" y="15"/>
                    </a:lnTo>
                    <a:lnTo>
                      <a:pt x="17" y="36"/>
                    </a:lnTo>
                    <a:lnTo>
                      <a:pt x="10" y="68"/>
                    </a:lnTo>
                    <a:lnTo>
                      <a:pt x="4" y="112"/>
                    </a:lnTo>
                    <a:lnTo>
                      <a:pt x="0" y="164"/>
                    </a:lnTo>
                    <a:lnTo>
                      <a:pt x="0" y="226"/>
                    </a:lnTo>
                    <a:lnTo>
                      <a:pt x="7" y="294"/>
                    </a:lnTo>
                    <a:lnTo>
                      <a:pt x="21" y="367"/>
                    </a:lnTo>
                    <a:lnTo>
                      <a:pt x="74" y="364"/>
                    </a:lnTo>
                    <a:lnTo>
                      <a:pt x="71" y="353"/>
                    </a:lnTo>
                    <a:lnTo>
                      <a:pt x="66" y="323"/>
                    </a:lnTo>
                    <a:lnTo>
                      <a:pt x="60" y="280"/>
                    </a:lnTo>
                    <a:lnTo>
                      <a:pt x="54" y="226"/>
                    </a:lnTo>
                    <a:lnTo>
                      <a:pt x="51" y="168"/>
                    </a:lnTo>
                    <a:lnTo>
                      <a:pt x="53" y="107"/>
                    </a:lnTo>
                    <a:lnTo>
                      <a:pt x="61" y="52"/>
                    </a:lnTo>
                    <a:lnTo>
                      <a:pt x="77" y="5"/>
                    </a:lnTo>
                    <a:lnTo>
                      <a:pt x="77" y="2"/>
                    </a:lnTo>
                    <a:lnTo>
                      <a:pt x="76" y="1"/>
                    </a:lnTo>
                    <a:lnTo>
                      <a:pt x="72" y="0"/>
                    </a:lnTo>
                    <a:lnTo>
                      <a:pt x="66" y="0"/>
                    </a:lnTo>
                    <a:lnTo>
                      <a:pt x="56" y="1"/>
                    </a:lnTo>
                    <a:lnTo>
                      <a:pt x="43" y="4"/>
                    </a:lnTo>
                    <a:lnTo>
                      <a:pt x="24" y="8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Freeform 200"/>
              <p:cNvSpPr>
                <a:spLocks/>
              </p:cNvSpPr>
              <p:nvPr/>
            </p:nvSpPr>
            <p:spPr bwMode="auto">
              <a:xfrm>
                <a:off x="6428" y="13813"/>
                <a:ext cx="56" cy="271"/>
              </a:xfrm>
              <a:custGeom>
                <a:avLst/>
                <a:gdLst>
                  <a:gd name="T0" fmla="*/ 17 w 56"/>
                  <a:gd name="T1" fmla="*/ 5 h 271"/>
                  <a:gd name="T2" fmla="*/ 16 w 56"/>
                  <a:gd name="T3" fmla="*/ 10 h 271"/>
                  <a:gd name="T4" fmla="*/ 12 w 56"/>
                  <a:gd name="T5" fmla="*/ 25 h 271"/>
                  <a:gd name="T6" fmla="*/ 6 w 56"/>
                  <a:gd name="T7" fmla="*/ 49 h 271"/>
                  <a:gd name="T8" fmla="*/ 2 w 56"/>
                  <a:gd name="T9" fmla="*/ 82 h 271"/>
                  <a:gd name="T10" fmla="*/ 0 w 56"/>
                  <a:gd name="T11" fmla="*/ 122 h 271"/>
                  <a:gd name="T12" fmla="*/ 0 w 56"/>
                  <a:gd name="T13" fmla="*/ 166 h 271"/>
                  <a:gd name="T14" fmla="*/ 4 w 56"/>
                  <a:gd name="T15" fmla="*/ 217 h 271"/>
                  <a:gd name="T16" fmla="*/ 15 w 56"/>
                  <a:gd name="T17" fmla="*/ 271 h 271"/>
                  <a:gd name="T18" fmla="*/ 54 w 56"/>
                  <a:gd name="T19" fmla="*/ 268 h 271"/>
                  <a:gd name="T20" fmla="*/ 52 w 56"/>
                  <a:gd name="T21" fmla="*/ 261 h 271"/>
                  <a:gd name="T22" fmla="*/ 48 w 56"/>
                  <a:gd name="T23" fmla="*/ 238 h 271"/>
                  <a:gd name="T24" fmla="*/ 44 w 56"/>
                  <a:gd name="T25" fmla="*/ 206 h 271"/>
                  <a:gd name="T26" fmla="*/ 40 w 56"/>
                  <a:gd name="T27" fmla="*/ 166 h 271"/>
                  <a:gd name="T28" fmla="*/ 37 w 56"/>
                  <a:gd name="T29" fmla="*/ 123 h 271"/>
                  <a:gd name="T30" fmla="*/ 39 w 56"/>
                  <a:gd name="T31" fmla="*/ 78 h 271"/>
                  <a:gd name="T32" fmla="*/ 44 w 56"/>
                  <a:gd name="T33" fmla="*/ 37 h 271"/>
                  <a:gd name="T34" fmla="*/ 56 w 56"/>
                  <a:gd name="T35" fmla="*/ 3 h 271"/>
                  <a:gd name="T36" fmla="*/ 56 w 56"/>
                  <a:gd name="T37" fmla="*/ 3 h 271"/>
                  <a:gd name="T38" fmla="*/ 56 w 56"/>
                  <a:gd name="T39" fmla="*/ 2 h 271"/>
                  <a:gd name="T40" fmla="*/ 55 w 56"/>
                  <a:gd name="T41" fmla="*/ 1 h 271"/>
                  <a:gd name="T42" fmla="*/ 52 w 56"/>
                  <a:gd name="T43" fmla="*/ 0 h 271"/>
                  <a:gd name="T44" fmla="*/ 48 w 56"/>
                  <a:gd name="T45" fmla="*/ 0 h 271"/>
                  <a:gd name="T46" fmla="*/ 42 w 56"/>
                  <a:gd name="T47" fmla="*/ 0 h 271"/>
                  <a:gd name="T48" fmla="*/ 31 w 56"/>
                  <a:gd name="T49" fmla="*/ 2 h 271"/>
                  <a:gd name="T50" fmla="*/ 17 w 56"/>
                  <a:gd name="T51" fmla="*/ 5 h 271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56"/>
                  <a:gd name="T79" fmla="*/ 0 h 271"/>
                  <a:gd name="T80" fmla="*/ 56 w 56"/>
                  <a:gd name="T81" fmla="*/ 271 h 271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56" h="271">
                    <a:moveTo>
                      <a:pt x="17" y="5"/>
                    </a:moveTo>
                    <a:lnTo>
                      <a:pt x="16" y="10"/>
                    </a:lnTo>
                    <a:lnTo>
                      <a:pt x="12" y="25"/>
                    </a:lnTo>
                    <a:lnTo>
                      <a:pt x="6" y="49"/>
                    </a:lnTo>
                    <a:lnTo>
                      <a:pt x="2" y="82"/>
                    </a:lnTo>
                    <a:lnTo>
                      <a:pt x="0" y="122"/>
                    </a:lnTo>
                    <a:lnTo>
                      <a:pt x="0" y="166"/>
                    </a:lnTo>
                    <a:lnTo>
                      <a:pt x="4" y="217"/>
                    </a:lnTo>
                    <a:lnTo>
                      <a:pt x="15" y="271"/>
                    </a:lnTo>
                    <a:lnTo>
                      <a:pt x="54" y="268"/>
                    </a:lnTo>
                    <a:lnTo>
                      <a:pt x="52" y="261"/>
                    </a:lnTo>
                    <a:lnTo>
                      <a:pt x="48" y="238"/>
                    </a:lnTo>
                    <a:lnTo>
                      <a:pt x="44" y="206"/>
                    </a:lnTo>
                    <a:lnTo>
                      <a:pt x="40" y="166"/>
                    </a:lnTo>
                    <a:lnTo>
                      <a:pt x="37" y="123"/>
                    </a:lnTo>
                    <a:lnTo>
                      <a:pt x="39" y="78"/>
                    </a:lnTo>
                    <a:lnTo>
                      <a:pt x="44" y="37"/>
                    </a:lnTo>
                    <a:lnTo>
                      <a:pt x="56" y="3"/>
                    </a:lnTo>
                    <a:lnTo>
                      <a:pt x="56" y="2"/>
                    </a:lnTo>
                    <a:lnTo>
                      <a:pt x="55" y="1"/>
                    </a:lnTo>
                    <a:lnTo>
                      <a:pt x="52" y="0"/>
                    </a:lnTo>
                    <a:lnTo>
                      <a:pt x="48" y="0"/>
                    </a:lnTo>
                    <a:lnTo>
                      <a:pt x="42" y="0"/>
                    </a:lnTo>
                    <a:lnTo>
                      <a:pt x="31" y="2"/>
                    </a:lnTo>
                    <a:lnTo>
                      <a:pt x="17" y="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Freeform 201"/>
              <p:cNvSpPr>
                <a:spLocks/>
              </p:cNvSpPr>
              <p:nvPr/>
            </p:nvSpPr>
            <p:spPr bwMode="auto">
              <a:xfrm>
                <a:off x="7211" y="13549"/>
                <a:ext cx="186" cy="732"/>
              </a:xfrm>
              <a:custGeom>
                <a:avLst/>
                <a:gdLst>
                  <a:gd name="T0" fmla="*/ 186 w 186"/>
                  <a:gd name="T1" fmla="*/ 6 h 732"/>
                  <a:gd name="T2" fmla="*/ 182 w 186"/>
                  <a:gd name="T3" fmla="*/ 11 h 732"/>
                  <a:gd name="T4" fmla="*/ 169 w 186"/>
                  <a:gd name="T5" fmla="*/ 29 h 732"/>
                  <a:gd name="T6" fmla="*/ 153 w 186"/>
                  <a:gd name="T7" fmla="*/ 67 h 732"/>
                  <a:gd name="T8" fmla="*/ 137 w 186"/>
                  <a:gd name="T9" fmla="*/ 130 h 732"/>
                  <a:gd name="T10" fmla="*/ 124 w 186"/>
                  <a:gd name="T11" fmla="*/ 221 h 732"/>
                  <a:gd name="T12" fmla="*/ 117 w 186"/>
                  <a:gd name="T13" fmla="*/ 350 h 732"/>
                  <a:gd name="T14" fmla="*/ 122 w 186"/>
                  <a:gd name="T15" fmla="*/ 517 h 732"/>
                  <a:gd name="T16" fmla="*/ 139 w 186"/>
                  <a:gd name="T17" fmla="*/ 732 h 732"/>
                  <a:gd name="T18" fmla="*/ 34 w 186"/>
                  <a:gd name="T19" fmla="*/ 732 h 732"/>
                  <a:gd name="T20" fmla="*/ 31 w 186"/>
                  <a:gd name="T21" fmla="*/ 711 h 732"/>
                  <a:gd name="T22" fmla="*/ 22 w 186"/>
                  <a:gd name="T23" fmla="*/ 651 h 732"/>
                  <a:gd name="T24" fmla="*/ 12 w 186"/>
                  <a:gd name="T25" fmla="*/ 563 h 732"/>
                  <a:gd name="T26" fmla="*/ 3 w 186"/>
                  <a:gd name="T27" fmla="*/ 454 h 732"/>
                  <a:gd name="T28" fmla="*/ 0 w 186"/>
                  <a:gd name="T29" fmla="*/ 335 h 732"/>
                  <a:gd name="T30" fmla="*/ 6 w 186"/>
                  <a:gd name="T31" fmla="*/ 213 h 732"/>
                  <a:gd name="T32" fmla="*/ 25 w 186"/>
                  <a:gd name="T33" fmla="*/ 98 h 732"/>
                  <a:gd name="T34" fmla="*/ 60 w 186"/>
                  <a:gd name="T35" fmla="*/ 0 h 732"/>
                  <a:gd name="T36" fmla="*/ 186 w 186"/>
                  <a:gd name="T37" fmla="*/ 6 h 73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86"/>
                  <a:gd name="T58" fmla="*/ 0 h 732"/>
                  <a:gd name="T59" fmla="*/ 186 w 186"/>
                  <a:gd name="T60" fmla="*/ 732 h 732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86" h="732">
                    <a:moveTo>
                      <a:pt x="186" y="6"/>
                    </a:moveTo>
                    <a:lnTo>
                      <a:pt x="182" y="11"/>
                    </a:lnTo>
                    <a:lnTo>
                      <a:pt x="169" y="29"/>
                    </a:lnTo>
                    <a:lnTo>
                      <a:pt x="153" y="67"/>
                    </a:lnTo>
                    <a:lnTo>
                      <a:pt x="137" y="130"/>
                    </a:lnTo>
                    <a:lnTo>
                      <a:pt x="124" y="221"/>
                    </a:lnTo>
                    <a:lnTo>
                      <a:pt x="117" y="350"/>
                    </a:lnTo>
                    <a:lnTo>
                      <a:pt x="122" y="517"/>
                    </a:lnTo>
                    <a:lnTo>
                      <a:pt x="139" y="732"/>
                    </a:lnTo>
                    <a:lnTo>
                      <a:pt x="34" y="732"/>
                    </a:lnTo>
                    <a:lnTo>
                      <a:pt x="31" y="711"/>
                    </a:lnTo>
                    <a:lnTo>
                      <a:pt x="22" y="651"/>
                    </a:lnTo>
                    <a:lnTo>
                      <a:pt x="12" y="563"/>
                    </a:lnTo>
                    <a:lnTo>
                      <a:pt x="3" y="454"/>
                    </a:lnTo>
                    <a:lnTo>
                      <a:pt x="0" y="335"/>
                    </a:lnTo>
                    <a:lnTo>
                      <a:pt x="6" y="213"/>
                    </a:lnTo>
                    <a:lnTo>
                      <a:pt x="25" y="98"/>
                    </a:lnTo>
                    <a:lnTo>
                      <a:pt x="60" y="0"/>
                    </a:lnTo>
                    <a:lnTo>
                      <a:pt x="186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Freeform 202"/>
              <p:cNvSpPr>
                <a:spLocks/>
              </p:cNvSpPr>
              <p:nvPr/>
            </p:nvSpPr>
            <p:spPr bwMode="auto">
              <a:xfrm>
                <a:off x="7219" y="13600"/>
                <a:ext cx="158" cy="625"/>
              </a:xfrm>
              <a:custGeom>
                <a:avLst/>
                <a:gdLst>
                  <a:gd name="T0" fmla="*/ 158 w 158"/>
                  <a:gd name="T1" fmla="*/ 4 h 625"/>
                  <a:gd name="T2" fmla="*/ 153 w 158"/>
                  <a:gd name="T3" fmla="*/ 9 h 625"/>
                  <a:gd name="T4" fmla="*/ 144 w 158"/>
                  <a:gd name="T5" fmla="*/ 25 h 625"/>
                  <a:gd name="T6" fmla="*/ 130 w 158"/>
                  <a:gd name="T7" fmla="*/ 57 h 625"/>
                  <a:gd name="T8" fmla="*/ 116 w 158"/>
                  <a:gd name="T9" fmla="*/ 110 h 625"/>
                  <a:gd name="T10" fmla="*/ 105 w 158"/>
                  <a:gd name="T11" fmla="*/ 189 h 625"/>
                  <a:gd name="T12" fmla="*/ 100 w 158"/>
                  <a:gd name="T13" fmla="*/ 298 h 625"/>
                  <a:gd name="T14" fmla="*/ 103 w 158"/>
                  <a:gd name="T15" fmla="*/ 441 h 625"/>
                  <a:gd name="T16" fmla="*/ 118 w 158"/>
                  <a:gd name="T17" fmla="*/ 625 h 625"/>
                  <a:gd name="T18" fmla="*/ 29 w 158"/>
                  <a:gd name="T19" fmla="*/ 625 h 625"/>
                  <a:gd name="T20" fmla="*/ 25 w 158"/>
                  <a:gd name="T21" fmla="*/ 607 h 625"/>
                  <a:gd name="T22" fmla="*/ 18 w 158"/>
                  <a:gd name="T23" fmla="*/ 556 h 625"/>
                  <a:gd name="T24" fmla="*/ 9 w 158"/>
                  <a:gd name="T25" fmla="*/ 480 h 625"/>
                  <a:gd name="T26" fmla="*/ 2 w 158"/>
                  <a:gd name="T27" fmla="*/ 387 h 625"/>
                  <a:gd name="T28" fmla="*/ 0 w 158"/>
                  <a:gd name="T29" fmla="*/ 286 h 625"/>
                  <a:gd name="T30" fmla="*/ 5 w 158"/>
                  <a:gd name="T31" fmla="*/ 182 h 625"/>
                  <a:gd name="T32" fmla="*/ 21 w 158"/>
                  <a:gd name="T33" fmla="*/ 84 h 625"/>
                  <a:gd name="T34" fmla="*/ 51 w 158"/>
                  <a:gd name="T35" fmla="*/ 0 h 625"/>
                  <a:gd name="T36" fmla="*/ 158 w 158"/>
                  <a:gd name="T37" fmla="*/ 4 h 62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58"/>
                  <a:gd name="T58" fmla="*/ 0 h 625"/>
                  <a:gd name="T59" fmla="*/ 158 w 158"/>
                  <a:gd name="T60" fmla="*/ 625 h 625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58" h="625">
                    <a:moveTo>
                      <a:pt x="158" y="4"/>
                    </a:moveTo>
                    <a:lnTo>
                      <a:pt x="153" y="9"/>
                    </a:lnTo>
                    <a:lnTo>
                      <a:pt x="144" y="25"/>
                    </a:lnTo>
                    <a:lnTo>
                      <a:pt x="130" y="57"/>
                    </a:lnTo>
                    <a:lnTo>
                      <a:pt x="116" y="110"/>
                    </a:lnTo>
                    <a:lnTo>
                      <a:pt x="105" y="189"/>
                    </a:lnTo>
                    <a:lnTo>
                      <a:pt x="100" y="298"/>
                    </a:lnTo>
                    <a:lnTo>
                      <a:pt x="103" y="441"/>
                    </a:lnTo>
                    <a:lnTo>
                      <a:pt x="118" y="625"/>
                    </a:lnTo>
                    <a:lnTo>
                      <a:pt x="29" y="625"/>
                    </a:lnTo>
                    <a:lnTo>
                      <a:pt x="25" y="607"/>
                    </a:lnTo>
                    <a:lnTo>
                      <a:pt x="18" y="556"/>
                    </a:lnTo>
                    <a:lnTo>
                      <a:pt x="9" y="480"/>
                    </a:lnTo>
                    <a:lnTo>
                      <a:pt x="2" y="387"/>
                    </a:lnTo>
                    <a:lnTo>
                      <a:pt x="0" y="286"/>
                    </a:lnTo>
                    <a:lnTo>
                      <a:pt x="5" y="182"/>
                    </a:lnTo>
                    <a:lnTo>
                      <a:pt x="21" y="84"/>
                    </a:lnTo>
                    <a:lnTo>
                      <a:pt x="51" y="0"/>
                    </a:lnTo>
                    <a:lnTo>
                      <a:pt x="158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Freeform 203"/>
              <p:cNvSpPr>
                <a:spLocks/>
              </p:cNvSpPr>
              <p:nvPr/>
            </p:nvSpPr>
            <p:spPr bwMode="auto">
              <a:xfrm>
                <a:off x="7225" y="13651"/>
                <a:ext cx="131" cy="517"/>
              </a:xfrm>
              <a:custGeom>
                <a:avLst/>
                <a:gdLst>
                  <a:gd name="T0" fmla="*/ 131 w 131"/>
                  <a:gd name="T1" fmla="*/ 4 h 517"/>
                  <a:gd name="T2" fmla="*/ 128 w 131"/>
                  <a:gd name="T3" fmla="*/ 7 h 517"/>
                  <a:gd name="T4" fmla="*/ 119 w 131"/>
                  <a:gd name="T5" fmla="*/ 21 h 517"/>
                  <a:gd name="T6" fmla="*/ 109 w 131"/>
                  <a:gd name="T7" fmla="*/ 47 h 517"/>
                  <a:gd name="T8" fmla="*/ 97 w 131"/>
                  <a:gd name="T9" fmla="*/ 91 h 517"/>
                  <a:gd name="T10" fmla="*/ 88 w 131"/>
                  <a:gd name="T11" fmla="*/ 156 h 517"/>
                  <a:gd name="T12" fmla="*/ 84 w 131"/>
                  <a:gd name="T13" fmla="*/ 247 h 517"/>
                  <a:gd name="T14" fmla="*/ 86 w 131"/>
                  <a:gd name="T15" fmla="*/ 366 h 517"/>
                  <a:gd name="T16" fmla="*/ 99 w 131"/>
                  <a:gd name="T17" fmla="*/ 517 h 517"/>
                  <a:gd name="T18" fmla="*/ 25 w 131"/>
                  <a:gd name="T19" fmla="*/ 517 h 517"/>
                  <a:gd name="T20" fmla="*/ 23 w 131"/>
                  <a:gd name="T21" fmla="*/ 502 h 517"/>
                  <a:gd name="T22" fmla="*/ 16 w 131"/>
                  <a:gd name="T23" fmla="*/ 460 h 517"/>
                  <a:gd name="T24" fmla="*/ 9 w 131"/>
                  <a:gd name="T25" fmla="*/ 397 h 517"/>
                  <a:gd name="T26" fmla="*/ 2 w 131"/>
                  <a:gd name="T27" fmla="*/ 320 h 517"/>
                  <a:gd name="T28" fmla="*/ 0 w 131"/>
                  <a:gd name="T29" fmla="*/ 236 h 517"/>
                  <a:gd name="T30" fmla="*/ 4 w 131"/>
                  <a:gd name="T31" fmla="*/ 151 h 517"/>
                  <a:gd name="T32" fmla="*/ 18 w 131"/>
                  <a:gd name="T33" fmla="*/ 70 h 517"/>
                  <a:gd name="T34" fmla="*/ 43 w 131"/>
                  <a:gd name="T35" fmla="*/ 0 h 517"/>
                  <a:gd name="T36" fmla="*/ 131 w 131"/>
                  <a:gd name="T37" fmla="*/ 4 h 51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31"/>
                  <a:gd name="T58" fmla="*/ 0 h 517"/>
                  <a:gd name="T59" fmla="*/ 131 w 131"/>
                  <a:gd name="T60" fmla="*/ 517 h 517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31" h="517">
                    <a:moveTo>
                      <a:pt x="131" y="4"/>
                    </a:moveTo>
                    <a:lnTo>
                      <a:pt x="128" y="7"/>
                    </a:lnTo>
                    <a:lnTo>
                      <a:pt x="119" y="21"/>
                    </a:lnTo>
                    <a:lnTo>
                      <a:pt x="109" y="47"/>
                    </a:lnTo>
                    <a:lnTo>
                      <a:pt x="97" y="91"/>
                    </a:lnTo>
                    <a:lnTo>
                      <a:pt x="88" y="156"/>
                    </a:lnTo>
                    <a:lnTo>
                      <a:pt x="84" y="247"/>
                    </a:lnTo>
                    <a:lnTo>
                      <a:pt x="86" y="366"/>
                    </a:lnTo>
                    <a:lnTo>
                      <a:pt x="99" y="517"/>
                    </a:lnTo>
                    <a:lnTo>
                      <a:pt x="25" y="517"/>
                    </a:lnTo>
                    <a:lnTo>
                      <a:pt x="23" y="502"/>
                    </a:lnTo>
                    <a:lnTo>
                      <a:pt x="16" y="460"/>
                    </a:lnTo>
                    <a:lnTo>
                      <a:pt x="9" y="397"/>
                    </a:lnTo>
                    <a:lnTo>
                      <a:pt x="2" y="320"/>
                    </a:lnTo>
                    <a:lnTo>
                      <a:pt x="0" y="236"/>
                    </a:lnTo>
                    <a:lnTo>
                      <a:pt x="4" y="151"/>
                    </a:lnTo>
                    <a:lnTo>
                      <a:pt x="18" y="70"/>
                    </a:lnTo>
                    <a:lnTo>
                      <a:pt x="43" y="0"/>
                    </a:lnTo>
                    <a:lnTo>
                      <a:pt x="131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Freeform 204"/>
              <p:cNvSpPr>
                <a:spLocks/>
              </p:cNvSpPr>
              <p:nvPr/>
            </p:nvSpPr>
            <p:spPr bwMode="auto">
              <a:xfrm>
                <a:off x="7233" y="13701"/>
                <a:ext cx="104" cy="411"/>
              </a:xfrm>
              <a:custGeom>
                <a:avLst/>
                <a:gdLst>
                  <a:gd name="T0" fmla="*/ 104 w 104"/>
                  <a:gd name="T1" fmla="*/ 4 h 411"/>
                  <a:gd name="T2" fmla="*/ 101 w 104"/>
                  <a:gd name="T3" fmla="*/ 7 h 411"/>
                  <a:gd name="T4" fmla="*/ 94 w 104"/>
                  <a:gd name="T5" fmla="*/ 17 h 411"/>
                  <a:gd name="T6" fmla="*/ 86 w 104"/>
                  <a:gd name="T7" fmla="*/ 38 h 411"/>
                  <a:gd name="T8" fmla="*/ 76 w 104"/>
                  <a:gd name="T9" fmla="*/ 73 h 411"/>
                  <a:gd name="T10" fmla="*/ 69 w 104"/>
                  <a:gd name="T11" fmla="*/ 125 h 411"/>
                  <a:gd name="T12" fmla="*/ 65 w 104"/>
                  <a:gd name="T13" fmla="*/ 196 h 411"/>
                  <a:gd name="T14" fmla="*/ 67 w 104"/>
                  <a:gd name="T15" fmla="*/ 291 h 411"/>
                  <a:gd name="T16" fmla="*/ 77 w 104"/>
                  <a:gd name="T17" fmla="*/ 411 h 411"/>
                  <a:gd name="T18" fmla="*/ 19 w 104"/>
                  <a:gd name="T19" fmla="*/ 411 h 411"/>
                  <a:gd name="T20" fmla="*/ 17 w 104"/>
                  <a:gd name="T21" fmla="*/ 399 h 411"/>
                  <a:gd name="T22" fmla="*/ 11 w 104"/>
                  <a:gd name="T23" fmla="*/ 365 h 411"/>
                  <a:gd name="T24" fmla="*/ 6 w 104"/>
                  <a:gd name="T25" fmla="*/ 316 h 411"/>
                  <a:gd name="T26" fmla="*/ 2 w 104"/>
                  <a:gd name="T27" fmla="*/ 255 h 411"/>
                  <a:gd name="T28" fmla="*/ 0 w 104"/>
                  <a:gd name="T29" fmla="*/ 188 h 411"/>
                  <a:gd name="T30" fmla="*/ 4 w 104"/>
                  <a:gd name="T31" fmla="*/ 120 h 411"/>
                  <a:gd name="T32" fmla="*/ 15 w 104"/>
                  <a:gd name="T33" fmla="*/ 55 h 411"/>
                  <a:gd name="T34" fmla="*/ 34 w 104"/>
                  <a:gd name="T35" fmla="*/ 0 h 411"/>
                  <a:gd name="T36" fmla="*/ 104 w 104"/>
                  <a:gd name="T37" fmla="*/ 4 h 41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04"/>
                  <a:gd name="T58" fmla="*/ 0 h 411"/>
                  <a:gd name="T59" fmla="*/ 104 w 104"/>
                  <a:gd name="T60" fmla="*/ 411 h 411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04" h="411">
                    <a:moveTo>
                      <a:pt x="104" y="4"/>
                    </a:moveTo>
                    <a:lnTo>
                      <a:pt x="101" y="7"/>
                    </a:lnTo>
                    <a:lnTo>
                      <a:pt x="94" y="17"/>
                    </a:lnTo>
                    <a:lnTo>
                      <a:pt x="86" y="38"/>
                    </a:lnTo>
                    <a:lnTo>
                      <a:pt x="76" y="73"/>
                    </a:lnTo>
                    <a:lnTo>
                      <a:pt x="69" y="125"/>
                    </a:lnTo>
                    <a:lnTo>
                      <a:pt x="65" y="196"/>
                    </a:lnTo>
                    <a:lnTo>
                      <a:pt x="67" y="291"/>
                    </a:lnTo>
                    <a:lnTo>
                      <a:pt x="77" y="411"/>
                    </a:lnTo>
                    <a:lnTo>
                      <a:pt x="19" y="411"/>
                    </a:lnTo>
                    <a:lnTo>
                      <a:pt x="17" y="399"/>
                    </a:lnTo>
                    <a:lnTo>
                      <a:pt x="11" y="365"/>
                    </a:lnTo>
                    <a:lnTo>
                      <a:pt x="6" y="316"/>
                    </a:lnTo>
                    <a:lnTo>
                      <a:pt x="2" y="255"/>
                    </a:lnTo>
                    <a:lnTo>
                      <a:pt x="0" y="188"/>
                    </a:lnTo>
                    <a:lnTo>
                      <a:pt x="4" y="120"/>
                    </a:lnTo>
                    <a:lnTo>
                      <a:pt x="15" y="55"/>
                    </a:lnTo>
                    <a:lnTo>
                      <a:pt x="34" y="0"/>
                    </a:lnTo>
                    <a:lnTo>
                      <a:pt x="104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Freeform 205"/>
              <p:cNvSpPr>
                <a:spLocks/>
              </p:cNvSpPr>
              <p:nvPr/>
            </p:nvSpPr>
            <p:spPr bwMode="auto">
              <a:xfrm>
                <a:off x="7240" y="13752"/>
                <a:ext cx="76" cy="302"/>
              </a:xfrm>
              <a:custGeom>
                <a:avLst/>
                <a:gdLst>
                  <a:gd name="T0" fmla="*/ 76 w 76"/>
                  <a:gd name="T1" fmla="*/ 2 h 302"/>
                  <a:gd name="T2" fmla="*/ 74 w 76"/>
                  <a:gd name="T3" fmla="*/ 4 h 302"/>
                  <a:gd name="T4" fmla="*/ 70 w 76"/>
                  <a:gd name="T5" fmla="*/ 12 h 302"/>
                  <a:gd name="T6" fmla="*/ 62 w 76"/>
                  <a:gd name="T7" fmla="*/ 28 h 302"/>
                  <a:gd name="T8" fmla="*/ 56 w 76"/>
                  <a:gd name="T9" fmla="*/ 53 h 302"/>
                  <a:gd name="T10" fmla="*/ 51 w 76"/>
                  <a:gd name="T11" fmla="*/ 92 h 302"/>
                  <a:gd name="T12" fmla="*/ 49 w 76"/>
                  <a:gd name="T13" fmla="*/ 145 h 302"/>
                  <a:gd name="T14" fmla="*/ 50 w 76"/>
                  <a:gd name="T15" fmla="*/ 214 h 302"/>
                  <a:gd name="T16" fmla="*/ 57 w 76"/>
                  <a:gd name="T17" fmla="*/ 302 h 302"/>
                  <a:gd name="T18" fmla="*/ 14 w 76"/>
                  <a:gd name="T19" fmla="*/ 302 h 302"/>
                  <a:gd name="T20" fmla="*/ 13 w 76"/>
                  <a:gd name="T21" fmla="*/ 294 h 302"/>
                  <a:gd name="T22" fmla="*/ 9 w 76"/>
                  <a:gd name="T23" fmla="*/ 269 h 302"/>
                  <a:gd name="T24" fmla="*/ 4 w 76"/>
                  <a:gd name="T25" fmla="*/ 232 h 302"/>
                  <a:gd name="T26" fmla="*/ 1 w 76"/>
                  <a:gd name="T27" fmla="*/ 188 h 302"/>
                  <a:gd name="T28" fmla="*/ 0 w 76"/>
                  <a:gd name="T29" fmla="*/ 138 h 302"/>
                  <a:gd name="T30" fmla="*/ 2 w 76"/>
                  <a:gd name="T31" fmla="*/ 89 h 302"/>
                  <a:gd name="T32" fmla="*/ 10 w 76"/>
                  <a:gd name="T33" fmla="*/ 41 h 302"/>
                  <a:gd name="T34" fmla="*/ 25 w 76"/>
                  <a:gd name="T35" fmla="*/ 0 h 302"/>
                  <a:gd name="T36" fmla="*/ 76 w 76"/>
                  <a:gd name="T37" fmla="*/ 2 h 30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76"/>
                  <a:gd name="T58" fmla="*/ 0 h 302"/>
                  <a:gd name="T59" fmla="*/ 76 w 76"/>
                  <a:gd name="T60" fmla="*/ 302 h 302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76" h="302">
                    <a:moveTo>
                      <a:pt x="76" y="2"/>
                    </a:moveTo>
                    <a:lnTo>
                      <a:pt x="74" y="4"/>
                    </a:lnTo>
                    <a:lnTo>
                      <a:pt x="70" y="12"/>
                    </a:lnTo>
                    <a:lnTo>
                      <a:pt x="62" y="28"/>
                    </a:lnTo>
                    <a:lnTo>
                      <a:pt x="56" y="53"/>
                    </a:lnTo>
                    <a:lnTo>
                      <a:pt x="51" y="92"/>
                    </a:lnTo>
                    <a:lnTo>
                      <a:pt x="49" y="145"/>
                    </a:lnTo>
                    <a:lnTo>
                      <a:pt x="50" y="214"/>
                    </a:lnTo>
                    <a:lnTo>
                      <a:pt x="57" y="302"/>
                    </a:lnTo>
                    <a:lnTo>
                      <a:pt x="14" y="302"/>
                    </a:lnTo>
                    <a:lnTo>
                      <a:pt x="13" y="294"/>
                    </a:lnTo>
                    <a:lnTo>
                      <a:pt x="9" y="269"/>
                    </a:lnTo>
                    <a:lnTo>
                      <a:pt x="4" y="232"/>
                    </a:lnTo>
                    <a:lnTo>
                      <a:pt x="1" y="188"/>
                    </a:lnTo>
                    <a:lnTo>
                      <a:pt x="0" y="138"/>
                    </a:lnTo>
                    <a:lnTo>
                      <a:pt x="2" y="89"/>
                    </a:lnTo>
                    <a:lnTo>
                      <a:pt x="10" y="41"/>
                    </a:lnTo>
                    <a:lnTo>
                      <a:pt x="25" y="0"/>
                    </a:lnTo>
                    <a:lnTo>
                      <a:pt x="76" y="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Rectangle 206"/>
              <p:cNvSpPr>
                <a:spLocks noChangeArrowheads="1"/>
              </p:cNvSpPr>
              <p:nvPr/>
            </p:nvSpPr>
            <p:spPr bwMode="auto">
              <a:xfrm>
                <a:off x="6241" y="13678"/>
                <a:ext cx="23" cy="95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Freeform 207"/>
              <p:cNvSpPr>
                <a:spLocks/>
              </p:cNvSpPr>
              <p:nvPr/>
            </p:nvSpPr>
            <p:spPr bwMode="auto">
              <a:xfrm>
                <a:off x="6579" y="13664"/>
                <a:ext cx="375" cy="440"/>
              </a:xfrm>
              <a:custGeom>
                <a:avLst/>
                <a:gdLst>
                  <a:gd name="T0" fmla="*/ 35 w 375"/>
                  <a:gd name="T1" fmla="*/ 41 h 440"/>
                  <a:gd name="T2" fmla="*/ 32 w 375"/>
                  <a:gd name="T3" fmla="*/ 49 h 440"/>
                  <a:gd name="T4" fmla="*/ 25 w 375"/>
                  <a:gd name="T5" fmla="*/ 74 h 440"/>
                  <a:gd name="T6" fmla="*/ 17 w 375"/>
                  <a:gd name="T7" fmla="*/ 112 h 440"/>
                  <a:gd name="T8" fmla="*/ 8 w 375"/>
                  <a:gd name="T9" fmla="*/ 163 h 440"/>
                  <a:gd name="T10" fmla="*/ 2 w 375"/>
                  <a:gd name="T11" fmla="*/ 223 h 440"/>
                  <a:gd name="T12" fmla="*/ 0 w 375"/>
                  <a:gd name="T13" fmla="*/ 290 h 440"/>
                  <a:gd name="T14" fmla="*/ 7 w 375"/>
                  <a:gd name="T15" fmla="*/ 363 h 440"/>
                  <a:gd name="T16" fmla="*/ 23 w 375"/>
                  <a:gd name="T17" fmla="*/ 440 h 440"/>
                  <a:gd name="T18" fmla="*/ 23 w 375"/>
                  <a:gd name="T19" fmla="*/ 437 h 440"/>
                  <a:gd name="T20" fmla="*/ 23 w 375"/>
                  <a:gd name="T21" fmla="*/ 427 h 440"/>
                  <a:gd name="T22" fmla="*/ 23 w 375"/>
                  <a:gd name="T23" fmla="*/ 411 h 440"/>
                  <a:gd name="T24" fmla="*/ 23 w 375"/>
                  <a:gd name="T25" fmla="*/ 391 h 440"/>
                  <a:gd name="T26" fmla="*/ 25 w 375"/>
                  <a:gd name="T27" fmla="*/ 367 h 440"/>
                  <a:gd name="T28" fmla="*/ 28 w 375"/>
                  <a:gd name="T29" fmla="*/ 341 h 440"/>
                  <a:gd name="T30" fmla="*/ 33 w 375"/>
                  <a:gd name="T31" fmla="*/ 312 h 440"/>
                  <a:gd name="T32" fmla="*/ 39 w 375"/>
                  <a:gd name="T33" fmla="*/ 281 h 440"/>
                  <a:gd name="T34" fmla="*/ 49 w 375"/>
                  <a:gd name="T35" fmla="*/ 251 h 440"/>
                  <a:gd name="T36" fmla="*/ 61 w 375"/>
                  <a:gd name="T37" fmla="*/ 222 h 440"/>
                  <a:gd name="T38" fmla="*/ 75 w 375"/>
                  <a:gd name="T39" fmla="*/ 194 h 440"/>
                  <a:gd name="T40" fmla="*/ 93 w 375"/>
                  <a:gd name="T41" fmla="*/ 168 h 440"/>
                  <a:gd name="T42" fmla="*/ 116 w 375"/>
                  <a:gd name="T43" fmla="*/ 145 h 440"/>
                  <a:gd name="T44" fmla="*/ 141 w 375"/>
                  <a:gd name="T45" fmla="*/ 127 h 440"/>
                  <a:gd name="T46" fmla="*/ 173 w 375"/>
                  <a:gd name="T47" fmla="*/ 114 h 440"/>
                  <a:gd name="T48" fmla="*/ 208 w 375"/>
                  <a:gd name="T49" fmla="*/ 106 h 440"/>
                  <a:gd name="T50" fmla="*/ 210 w 375"/>
                  <a:gd name="T51" fmla="*/ 104 h 440"/>
                  <a:gd name="T52" fmla="*/ 217 w 375"/>
                  <a:gd name="T53" fmla="*/ 100 h 440"/>
                  <a:gd name="T54" fmla="*/ 227 w 375"/>
                  <a:gd name="T55" fmla="*/ 92 h 440"/>
                  <a:gd name="T56" fmla="*/ 245 w 375"/>
                  <a:gd name="T57" fmla="*/ 82 h 440"/>
                  <a:gd name="T58" fmla="*/ 267 w 375"/>
                  <a:gd name="T59" fmla="*/ 69 h 440"/>
                  <a:gd name="T60" fmla="*/ 296 w 375"/>
                  <a:gd name="T61" fmla="*/ 54 h 440"/>
                  <a:gd name="T62" fmla="*/ 332 w 375"/>
                  <a:gd name="T63" fmla="*/ 36 h 440"/>
                  <a:gd name="T64" fmla="*/ 375 w 375"/>
                  <a:gd name="T65" fmla="*/ 17 h 440"/>
                  <a:gd name="T66" fmla="*/ 373 w 375"/>
                  <a:gd name="T67" fmla="*/ 16 h 440"/>
                  <a:gd name="T68" fmla="*/ 366 w 375"/>
                  <a:gd name="T69" fmla="*/ 15 h 440"/>
                  <a:gd name="T70" fmla="*/ 357 w 375"/>
                  <a:gd name="T71" fmla="*/ 13 h 440"/>
                  <a:gd name="T72" fmla="*/ 343 w 375"/>
                  <a:gd name="T73" fmla="*/ 10 h 440"/>
                  <a:gd name="T74" fmla="*/ 326 w 375"/>
                  <a:gd name="T75" fmla="*/ 7 h 440"/>
                  <a:gd name="T76" fmla="*/ 307 w 375"/>
                  <a:gd name="T77" fmla="*/ 5 h 440"/>
                  <a:gd name="T78" fmla="*/ 285 w 375"/>
                  <a:gd name="T79" fmla="*/ 3 h 440"/>
                  <a:gd name="T80" fmla="*/ 261 w 375"/>
                  <a:gd name="T81" fmla="*/ 1 h 440"/>
                  <a:gd name="T82" fmla="*/ 235 w 375"/>
                  <a:gd name="T83" fmla="*/ 0 h 440"/>
                  <a:gd name="T84" fmla="*/ 208 w 375"/>
                  <a:gd name="T85" fmla="*/ 1 h 440"/>
                  <a:gd name="T86" fmla="*/ 180 w 375"/>
                  <a:gd name="T87" fmla="*/ 2 h 440"/>
                  <a:gd name="T88" fmla="*/ 151 w 375"/>
                  <a:gd name="T89" fmla="*/ 5 h 440"/>
                  <a:gd name="T90" fmla="*/ 122 w 375"/>
                  <a:gd name="T91" fmla="*/ 10 h 440"/>
                  <a:gd name="T92" fmla="*/ 92 w 375"/>
                  <a:gd name="T93" fmla="*/ 18 h 440"/>
                  <a:gd name="T94" fmla="*/ 63 w 375"/>
                  <a:gd name="T95" fmla="*/ 28 h 440"/>
                  <a:gd name="T96" fmla="*/ 35 w 375"/>
                  <a:gd name="T97" fmla="*/ 41 h 440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375"/>
                  <a:gd name="T148" fmla="*/ 0 h 440"/>
                  <a:gd name="T149" fmla="*/ 375 w 375"/>
                  <a:gd name="T150" fmla="*/ 440 h 440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375" h="440">
                    <a:moveTo>
                      <a:pt x="35" y="41"/>
                    </a:moveTo>
                    <a:lnTo>
                      <a:pt x="32" y="49"/>
                    </a:lnTo>
                    <a:lnTo>
                      <a:pt x="25" y="74"/>
                    </a:lnTo>
                    <a:lnTo>
                      <a:pt x="17" y="112"/>
                    </a:lnTo>
                    <a:lnTo>
                      <a:pt x="8" y="163"/>
                    </a:lnTo>
                    <a:lnTo>
                      <a:pt x="2" y="223"/>
                    </a:lnTo>
                    <a:lnTo>
                      <a:pt x="0" y="290"/>
                    </a:lnTo>
                    <a:lnTo>
                      <a:pt x="7" y="363"/>
                    </a:lnTo>
                    <a:lnTo>
                      <a:pt x="23" y="440"/>
                    </a:lnTo>
                    <a:lnTo>
                      <a:pt x="23" y="437"/>
                    </a:lnTo>
                    <a:lnTo>
                      <a:pt x="23" y="427"/>
                    </a:lnTo>
                    <a:lnTo>
                      <a:pt x="23" y="411"/>
                    </a:lnTo>
                    <a:lnTo>
                      <a:pt x="23" y="391"/>
                    </a:lnTo>
                    <a:lnTo>
                      <a:pt x="25" y="367"/>
                    </a:lnTo>
                    <a:lnTo>
                      <a:pt x="28" y="341"/>
                    </a:lnTo>
                    <a:lnTo>
                      <a:pt x="33" y="312"/>
                    </a:lnTo>
                    <a:lnTo>
                      <a:pt x="39" y="281"/>
                    </a:lnTo>
                    <a:lnTo>
                      <a:pt x="49" y="251"/>
                    </a:lnTo>
                    <a:lnTo>
                      <a:pt x="61" y="222"/>
                    </a:lnTo>
                    <a:lnTo>
                      <a:pt x="75" y="194"/>
                    </a:lnTo>
                    <a:lnTo>
                      <a:pt x="93" y="168"/>
                    </a:lnTo>
                    <a:lnTo>
                      <a:pt x="116" y="145"/>
                    </a:lnTo>
                    <a:lnTo>
                      <a:pt x="141" y="127"/>
                    </a:lnTo>
                    <a:lnTo>
                      <a:pt x="173" y="114"/>
                    </a:lnTo>
                    <a:lnTo>
                      <a:pt x="208" y="106"/>
                    </a:lnTo>
                    <a:lnTo>
                      <a:pt x="210" y="104"/>
                    </a:lnTo>
                    <a:lnTo>
                      <a:pt x="217" y="100"/>
                    </a:lnTo>
                    <a:lnTo>
                      <a:pt x="227" y="92"/>
                    </a:lnTo>
                    <a:lnTo>
                      <a:pt x="245" y="82"/>
                    </a:lnTo>
                    <a:lnTo>
                      <a:pt x="267" y="69"/>
                    </a:lnTo>
                    <a:lnTo>
                      <a:pt x="296" y="54"/>
                    </a:lnTo>
                    <a:lnTo>
                      <a:pt x="332" y="36"/>
                    </a:lnTo>
                    <a:lnTo>
                      <a:pt x="375" y="17"/>
                    </a:lnTo>
                    <a:lnTo>
                      <a:pt x="373" y="16"/>
                    </a:lnTo>
                    <a:lnTo>
                      <a:pt x="366" y="15"/>
                    </a:lnTo>
                    <a:lnTo>
                      <a:pt x="357" y="13"/>
                    </a:lnTo>
                    <a:lnTo>
                      <a:pt x="343" y="10"/>
                    </a:lnTo>
                    <a:lnTo>
                      <a:pt x="326" y="7"/>
                    </a:lnTo>
                    <a:lnTo>
                      <a:pt x="307" y="5"/>
                    </a:lnTo>
                    <a:lnTo>
                      <a:pt x="285" y="3"/>
                    </a:lnTo>
                    <a:lnTo>
                      <a:pt x="261" y="1"/>
                    </a:lnTo>
                    <a:lnTo>
                      <a:pt x="235" y="0"/>
                    </a:lnTo>
                    <a:lnTo>
                      <a:pt x="208" y="1"/>
                    </a:lnTo>
                    <a:lnTo>
                      <a:pt x="180" y="2"/>
                    </a:lnTo>
                    <a:lnTo>
                      <a:pt x="151" y="5"/>
                    </a:lnTo>
                    <a:lnTo>
                      <a:pt x="122" y="10"/>
                    </a:lnTo>
                    <a:lnTo>
                      <a:pt x="92" y="18"/>
                    </a:lnTo>
                    <a:lnTo>
                      <a:pt x="63" y="28"/>
                    </a:lnTo>
                    <a:lnTo>
                      <a:pt x="35" y="4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Freeform 208"/>
              <p:cNvSpPr>
                <a:spLocks/>
              </p:cNvSpPr>
              <p:nvPr/>
            </p:nvSpPr>
            <p:spPr bwMode="auto">
              <a:xfrm>
                <a:off x="6061" y="13991"/>
                <a:ext cx="305" cy="83"/>
              </a:xfrm>
              <a:custGeom>
                <a:avLst/>
                <a:gdLst>
                  <a:gd name="T0" fmla="*/ 0 w 305"/>
                  <a:gd name="T1" fmla="*/ 53 h 83"/>
                  <a:gd name="T2" fmla="*/ 0 w 305"/>
                  <a:gd name="T3" fmla="*/ 52 h 83"/>
                  <a:gd name="T4" fmla="*/ 2 w 305"/>
                  <a:gd name="T5" fmla="*/ 48 h 83"/>
                  <a:gd name="T6" fmla="*/ 5 w 305"/>
                  <a:gd name="T7" fmla="*/ 44 h 83"/>
                  <a:gd name="T8" fmla="*/ 11 w 305"/>
                  <a:gd name="T9" fmla="*/ 37 h 83"/>
                  <a:gd name="T10" fmla="*/ 18 w 305"/>
                  <a:gd name="T11" fmla="*/ 31 h 83"/>
                  <a:gd name="T12" fmla="*/ 27 w 305"/>
                  <a:gd name="T13" fmla="*/ 25 h 83"/>
                  <a:gd name="T14" fmla="*/ 39 w 305"/>
                  <a:gd name="T15" fmla="*/ 18 h 83"/>
                  <a:gd name="T16" fmla="*/ 54 w 305"/>
                  <a:gd name="T17" fmla="*/ 12 h 83"/>
                  <a:gd name="T18" fmla="*/ 72 w 305"/>
                  <a:gd name="T19" fmla="*/ 6 h 83"/>
                  <a:gd name="T20" fmla="*/ 92 w 305"/>
                  <a:gd name="T21" fmla="*/ 2 h 83"/>
                  <a:gd name="T22" fmla="*/ 118 w 305"/>
                  <a:gd name="T23" fmla="*/ 0 h 83"/>
                  <a:gd name="T24" fmla="*/ 146 w 305"/>
                  <a:gd name="T25" fmla="*/ 0 h 83"/>
                  <a:gd name="T26" fmla="*/ 180 w 305"/>
                  <a:gd name="T27" fmla="*/ 2 h 83"/>
                  <a:gd name="T28" fmla="*/ 216 w 305"/>
                  <a:gd name="T29" fmla="*/ 7 h 83"/>
                  <a:gd name="T30" fmla="*/ 258 w 305"/>
                  <a:gd name="T31" fmla="*/ 16 h 83"/>
                  <a:gd name="T32" fmla="*/ 305 w 305"/>
                  <a:gd name="T33" fmla="*/ 29 h 83"/>
                  <a:gd name="T34" fmla="*/ 299 w 305"/>
                  <a:gd name="T35" fmla="*/ 47 h 83"/>
                  <a:gd name="T36" fmla="*/ 297 w 305"/>
                  <a:gd name="T37" fmla="*/ 46 h 83"/>
                  <a:gd name="T38" fmla="*/ 289 w 305"/>
                  <a:gd name="T39" fmla="*/ 44 h 83"/>
                  <a:gd name="T40" fmla="*/ 277 w 305"/>
                  <a:gd name="T41" fmla="*/ 41 h 83"/>
                  <a:gd name="T42" fmla="*/ 262 w 305"/>
                  <a:gd name="T43" fmla="*/ 36 h 83"/>
                  <a:gd name="T44" fmla="*/ 244 w 305"/>
                  <a:gd name="T45" fmla="*/ 32 h 83"/>
                  <a:gd name="T46" fmla="*/ 224 w 305"/>
                  <a:gd name="T47" fmla="*/ 28 h 83"/>
                  <a:gd name="T48" fmla="*/ 201 w 305"/>
                  <a:gd name="T49" fmla="*/ 25 h 83"/>
                  <a:gd name="T50" fmla="*/ 176 w 305"/>
                  <a:gd name="T51" fmla="*/ 22 h 83"/>
                  <a:gd name="T52" fmla="*/ 152 w 305"/>
                  <a:gd name="T53" fmla="*/ 21 h 83"/>
                  <a:gd name="T54" fmla="*/ 126 w 305"/>
                  <a:gd name="T55" fmla="*/ 21 h 83"/>
                  <a:gd name="T56" fmla="*/ 101 w 305"/>
                  <a:gd name="T57" fmla="*/ 23 h 83"/>
                  <a:gd name="T58" fmla="*/ 77 w 305"/>
                  <a:gd name="T59" fmla="*/ 29 h 83"/>
                  <a:gd name="T60" fmla="*/ 55 w 305"/>
                  <a:gd name="T61" fmla="*/ 37 h 83"/>
                  <a:gd name="T62" fmla="*/ 33 w 305"/>
                  <a:gd name="T63" fmla="*/ 48 h 83"/>
                  <a:gd name="T64" fmla="*/ 15 w 305"/>
                  <a:gd name="T65" fmla="*/ 63 h 83"/>
                  <a:gd name="T66" fmla="*/ 0 w 305"/>
                  <a:gd name="T67" fmla="*/ 83 h 83"/>
                  <a:gd name="T68" fmla="*/ 0 w 305"/>
                  <a:gd name="T69" fmla="*/ 53 h 8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305"/>
                  <a:gd name="T106" fmla="*/ 0 h 83"/>
                  <a:gd name="T107" fmla="*/ 305 w 305"/>
                  <a:gd name="T108" fmla="*/ 83 h 8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305" h="83">
                    <a:moveTo>
                      <a:pt x="0" y="53"/>
                    </a:moveTo>
                    <a:lnTo>
                      <a:pt x="0" y="52"/>
                    </a:lnTo>
                    <a:lnTo>
                      <a:pt x="2" y="48"/>
                    </a:lnTo>
                    <a:lnTo>
                      <a:pt x="5" y="44"/>
                    </a:lnTo>
                    <a:lnTo>
                      <a:pt x="11" y="37"/>
                    </a:lnTo>
                    <a:lnTo>
                      <a:pt x="18" y="31"/>
                    </a:lnTo>
                    <a:lnTo>
                      <a:pt x="27" y="25"/>
                    </a:lnTo>
                    <a:lnTo>
                      <a:pt x="39" y="18"/>
                    </a:lnTo>
                    <a:lnTo>
                      <a:pt x="54" y="12"/>
                    </a:lnTo>
                    <a:lnTo>
                      <a:pt x="72" y="6"/>
                    </a:lnTo>
                    <a:lnTo>
                      <a:pt x="92" y="2"/>
                    </a:lnTo>
                    <a:lnTo>
                      <a:pt x="118" y="0"/>
                    </a:lnTo>
                    <a:lnTo>
                      <a:pt x="146" y="0"/>
                    </a:lnTo>
                    <a:lnTo>
                      <a:pt x="180" y="2"/>
                    </a:lnTo>
                    <a:lnTo>
                      <a:pt x="216" y="7"/>
                    </a:lnTo>
                    <a:lnTo>
                      <a:pt x="258" y="16"/>
                    </a:lnTo>
                    <a:lnTo>
                      <a:pt x="305" y="29"/>
                    </a:lnTo>
                    <a:lnTo>
                      <a:pt x="299" y="47"/>
                    </a:lnTo>
                    <a:lnTo>
                      <a:pt x="297" y="46"/>
                    </a:lnTo>
                    <a:lnTo>
                      <a:pt x="289" y="44"/>
                    </a:lnTo>
                    <a:lnTo>
                      <a:pt x="277" y="41"/>
                    </a:lnTo>
                    <a:lnTo>
                      <a:pt x="262" y="36"/>
                    </a:lnTo>
                    <a:lnTo>
                      <a:pt x="244" y="32"/>
                    </a:lnTo>
                    <a:lnTo>
                      <a:pt x="224" y="28"/>
                    </a:lnTo>
                    <a:lnTo>
                      <a:pt x="201" y="25"/>
                    </a:lnTo>
                    <a:lnTo>
                      <a:pt x="176" y="22"/>
                    </a:lnTo>
                    <a:lnTo>
                      <a:pt x="152" y="21"/>
                    </a:lnTo>
                    <a:lnTo>
                      <a:pt x="126" y="21"/>
                    </a:lnTo>
                    <a:lnTo>
                      <a:pt x="101" y="23"/>
                    </a:lnTo>
                    <a:lnTo>
                      <a:pt x="77" y="29"/>
                    </a:lnTo>
                    <a:lnTo>
                      <a:pt x="55" y="37"/>
                    </a:lnTo>
                    <a:lnTo>
                      <a:pt x="33" y="48"/>
                    </a:lnTo>
                    <a:lnTo>
                      <a:pt x="15" y="63"/>
                    </a:lnTo>
                    <a:lnTo>
                      <a:pt x="0" y="83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Freeform 209"/>
              <p:cNvSpPr>
                <a:spLocks/>
              </p:cNvSpPr>
              <p:nvPr/>
            </p:nvSpPr>
            <p:spPr bwMode="auto">
              <a:xfrm>
                <a:off x="6061" y="13793"/>
                <a:ext cx="305" cy="83"/>
              </a:xfrm>
              <a:custGeom>
                <a:avLst/>
                <a:gdLst>
                  <a:gd name="T0" fmla="*/ 0 w 305"/>
                  <a:gd name="T1" fmla="*/ 53 h 83"/>
                  <a:gd name="T2" fmla="*/ 0 w 305"/>
                  <a:gd name="T3" fmla="*/ 52 h 83"/>
                  <a:gd name="T4" fmla="*/ 2 w 305"/>
                  <a:gd name="T5" fmla="*/ 49 h 83"/>
                  <a:gd name="T6" fmla="*/ 5 w 305"/>
                  <a:gd name="T7" fmla="*/ 44 h 83"/>
                  <a:gd name="T8" fmla="*/ 11 w 305"/>
                  <a:gd name="T9" fmla="*/ 38 h 83"/>
                  <a:gd name="T10" fmla="*/ 18 w 305"/>
                  <a:gd name="T11" fmla="*/ 31 h 83"/>
                  <a:gd name="T12" fmla="*/ 27 w 305"/>
                  <a:gd name="T13" fmla="*/ 25 h 83"/>
                  <a:gd name="T14" fmla="*/ 39 w 305"/>
                  <a:gd name="T15" fmla="*/ 17 h 83"/>
                  <a:gd name="T16" fmla="*/ 54 w 305"/>
                  <a:gd name="T17" fmla="*/ 12 h 83"/>
                  <a:gd name="T18" fmla="*/ 72 w 305"/>
                  <a:gd name="T19" fmla="*/ 7 h 83"/>
                  <a:gd name="T20" fmla="*/ 92 w 305"/>
                  <a:gd name="T21" fmla="*/ 2 h 83"/>
                  <a:gd name="T22" fmla="*/ 118 w 305"/>
                  <a:gd name="T23" fmla="*/ 0 h 83"/>
                  <a:gd name="T24" fmla="*/ 146 w 305"/>
                  <a:gd name="T25" fmla="*/ 0 h 83"/>
                  <a:gd name="T26" fmla="*/ 180 w 305"/>
                  <a:gd name="T27" fmla="*/ 2 h 83"/>
                  <a:gd name="T28" fmla="*/ 216 w 305"/>
                  <a:gd name="T29" fmla="*/ 8 h 83"/>
                  <a:gd name="T30" fmla="*/ 258 w 305"/>
                  <a:gd name="T31" fmla="*/ 16 h 83"/>
                  <a:gd name="T32" fmla="*/ 305 w 305"/>
                  <a:gd name="T33" fmla="*/ 29 h 83"/>
                  <a:gd name="T34" fmla="*/ 299 w 305"/>
                  <a:gd name="T35" fmla="*/ 47 h 83"/>
                  <a:gd name="T36" fmla="*/ 297 w 305"/>
                  <a:gd name="T37" fmla="*/ 45 h 83"/>
                  <a:gd name="T38" fmla="*/ 289 w 305"/>
                  <a:gd name="T39" fmla="*/ 43 h 83"/>
                  <a:gd name="T40" fmla="*/ 277 w 305"/>
                  <a:gd name="T41" fmla="*/ 40 h 83"/>
                  <a:gd name="T42" fmla="*/ 262 w 305"/>
                  <a:gd name="T43" fmla="*/ 36 h 83"/>
                  <a:gd name="T44" fmla="*/ 244 w 305"/>
                  <a:gd name="T45" fmla="*/ 33 h 83"/>
                  <a:gd name="T46" fmla="*/ 224 w 305"/>
                  <a:gd name="T47" fmla="*/ 28 h 83"/>
                  <a:gd name="T48" fmla="*/ 201 w 305"/>
                  <a:gd name="T49" fmla="*/ 25 h 83"/>
                  <a:gd name="T50" fmla="*/ 176 w 305"/>
                  <a:gd name="T51" fmla="*/ 22 h 83"/>
                  <a:gd name="T52" fmla="*/ 152 w 305"/>
                  <a:gd name="T53" fmla="*/ 21 h 83"/>
                  <a:gd name="T54" fmla="*/ 126 w 305"/>
                  <a:gd name="T55" fmla="*/ 22 h 83"/>
                  <a:gd name="T56" fmla="*/ 101 w 305"/>
                  <a:gd name="T57" fmla="*/ 24 h 83"/>
                  <a:gd name="T58" fmla="*/ 77 w 305"/>
                  <a:gd name="T59" fmla="*/ 29 h 83"/>
                  <a:gd name="T60" fmla="*/ 55 w 305"/>
                  <a:gd name="T61" fmla="*/ 38 h 83"/>
                  <a:gd name="T62" fmla="*/ 33 w 305"/>
                  <a:gd name="T63" fmla="*/ 49 h 83"/>
                  <a:gd name="T64" fmla="*/ 15 w 305"/>
                  <a:gd name="T65" fmla="*/ 64 h 83"/>
                  <a:gd name="T66" fmla="*/ 0 w 305"/>
                  <a:gd name="T67" fmla="*/ 83 h 83"/>
                  <a:gd name="T68" fmla="*/ 0 w 305"/>
                  <a:gd name="T69" fmla="*/ 53 h 8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305"/>
                  <a:gd name="T106" fmla="*/ 0 h 83"/>
                  <a:gd name="T107" fmla="*/ 305 w 305"/>
                  <a:gd name="T108" fmla="*/ 83 h 8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305" h="83">
                    <a:moveTo>
                      <a:pt x="0" y="53"/>
                    </a:moveTo>
                    <a:lnTo>
                      <a:pt x="0" y="52"/>
                    </a:lnTo>
                    <a:lnTo>
                      <a:pt x="2" y="49"/>
                    </a:lnTo>
                    <a:lnTo>
                      <a:pt x="5" y="44"/>
                    </a:lnTo>
                    <a:lnTo>
                      <a:pt x="11" y="38"/>
                    </a:lnTo>
                    <a:lnTo>
                      <a:pt x="18" y="31"/>
                    </a:lnTo>
                    <a:lnTo>
                      <a:pt x="27" y="25"/>
                    </a:lnTo>
                    <a:lnTo>
                      <a:pt x="39" y="17"/>
                    </a:lnTo>
                    <a:lnTo>
                      <a:pt x="54" y="12"/>
                    </a:lnTo>
                    <a:lnTo>
                      <a:pt x="72" y="7"/>
                    </a:lnTo>
                    <a:lnTo>
                      <a:pt x="92" y="2"/>
                    </a:lnTo>
                    <a:lnTo>
                      <a:pt x="118" y="0"/>
                    </a:lnTo>
                    <a:lnTo>
                      <a:pt x="146" y="0"/>
                    </a:lnTo>
                    <a:lnTo>
                      <a:pt x="180" y="2"/>
                    </a:lnTo>
                    <a:lnTo>
                      <a:pt x="216" y="8"/>
                    </a:lnTo>
                    <a:lnTo>
                      <a:pt x="258" y="16"/>
                    </a:lnTo>
                    <a:lnTo>
                      <a:pt x="305" y="29"/>
                    </a:lnTo>
                    <a:lnTo>
                      <a:pt x="299" y="47"/>
                    </a:lnTo>
                    <a:lnTo>
                      <a:pt x="297" y="45"/>
                    </a:lnTo>
                    <a:lnTo>
                      <a:pt x="289" y="43"/>
                    </a:lnTo>
                    <a:lnTo>
                      <a:pt x="277" y="40"/>
                    </a:lnTo>
                    <a:lnTo>
                      <a:pt x="262" y="36"/>
                    </a:lnTo>
                    <a:lnTo>
                      <a:pt x="244" y="33"/>
                    </a:lnTo>
                    <a:lnTo>
                      <a:pt x="224" y="28"/>
                    </a:lnTo>
                    <a:lnTo>
                      <a:pt x="201" y="25"/>
                    </a:lnTo>
                    <a:lnTo>
                      <a:pt x="176" y="22"/>
                    </a:lnTo>
                    <a:lnTo>
                      <a:pt x="152" y="21"/>
                    </a:lnTo>
                    <a:lnTo>
                      <a:pt x="126" y="22"/>
                    </a:lnTo>
                    <a:lnTo>
                      <a:pt x="101" y="24"/>
                    </a:lnTo>
                    <a:lnTo>
                      <a:pt x="77" y="29"/>
                    </a:lnTo>
                    <a:lnTo>
                      <a:pt x="55" y="38"/>
                    </a:lnTo>
                    <a:lnTo>
                      <a:pt x="33" y="49"/>
                    </a:lnTo>
                    <a:lnTo>
                      <a:pt x="15" y="64"/>
                    </a:lnTo>
                    <a:lnTo>
                      <a:pt x="0" y="83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Freeform 210"/>
              <p:cNvSpPr>
                <a:spLocks/>
              </p:cNvSpPr>
              <p:nvPr/>
            </p:nvSpPr>
            <p:spPr bwMode="auto">
              <a:xfrm>
                <a:off x="6348" y="13696"/>
                <a:ext cx="496" cy="917"/>
              </a:xfrm>
              <a:custGeom>
                <a:avLst/>
                <a:gdLst>
                  <a:gd name="T0" fmla="*/ 0 w 496"/>
                  <a:gd name="T1" fmla="*/ 0 h 917"/>
                  <a:gd name="T2" fmla="*/ 0 w 496"/>
                  <a:gd name="T3" fmla="*/ 886 h 917"/>
                  <a:gd name="T4" fmla="*/ 150 w 496"/>
                  <a:gd name="T5" fmla="*/ 917 h 917"/>
                  <a:gd name="T6" fmla="*/ 143 w 496"/>
                  <a:gd name="T7" fmla="*/ 797 h 917"/>
                  <a:gd name="T8" fmla="*/ 496 w 496"/>
                  <a:gd name="T9" fmla="*/ 851 h 917"/>
                  <a:gd name="T10" fmla="*/ 490 w 496"/>
                  <a:gd name="T11" fmla="*/ 803 h 917"/>
                  <a:gd name="T12" fmla="*/ 245 w 496"/>
                  <a:gd name="T13" fmla="*/ 773 h 917"/>
                  <a:gd name="T14" fmla="*/ 239 w 496"/>
                  <a:gd name="T15" fmla="*/ 670 h 917"/>
                  <a:gd name="T16" fmla="*/ 72 w 496"/>
                  <a:gd name="T17" fmla="*/ 670 h 917"/>
                  <a:gd name="T18" fmla="*/ 68 w 496"/>
                  <a:gd name="T19" fmla="*/ 657 h 917"/>
                  <a:gd name="T20" fmla="*/ 56 w 496"/>
                  <a:gd name="T21" fmla="*/ 620 h 917"/>
                  <a:gd name="T22" fmla="*/ 41 w 496"/>
                  <a:gd name="T23" fmla="*/ 559 h 917"/>
                  <a:gd name="T24" fmla="*/ 26 w 496"/>
                  <a:gd name="T25" fmla="*/ 480 h 917"/>
                  <a:gd name="T26" fmla="*/ 15 w 496"/>
                  <a:gd name="T27" fmla="*/ 385 h 917"/>
                  <a:gd name="T28" fmla="*/ 11 w 496"/>
                  <a:gd name="T29" fmla="*/ 276 h 917"/>
                  <a:gd name="T30" fmla="*/ 20 w 496"/>
                  <a:gd name="T31" fmla="*/ 158 h 917"/>
                  <a:gd name="T32" fmla="*/ 42 w 496"/>
                  <a:gd name="T33" fmla="*/ 30 h 917"/>
                  <a:gd name="T34" fmla="*/ 0 w 496"/>
                  <a:gd name="T35" fmla="*/ 0 h 91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96"/>
                  <a:gd name="T55" fmla="*/ 0 h 917"/>
                  <a:gd name="T56" fmla="*/ 496 w 496"/>
                  <a:gd name="T57" fmla="*/ 917 h 91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96" h="917">
                    <a:moveTo>
                      <a:pt x="0" y="0"/>
                    </a:moveTo>
                    <a:lnTo>
                      <a:pt x="0" y="886"/>
                    </a:lnTo>
                    <a:lnTo>
                      <a:pt x="150" y="917"/>
                    </a:lnTo>
                    <a:lnTo>
                      <a:pt x="143" y="797"/>
                    </a:lnTo>
                    <a:lnTo>
                      <a:pt x="496" y="851"/>
                    </a:lnTo>
                    <a:lnTo>
                      <a:pt x="490" y="803"/>
                    </a:lnTo>
                    <a:lnTo>
                      <a:pt x="245" y="773"/>
                    </a:lnTo>
                    <a:lnTo>
                      <a:pt x="239" y="670"/>
                    </a:lnTo>
                    <a:lnTo>
                      <a:pt x="72" y="670"/>
                    </a:lnTo>
                    <a:lnTo>
                      <a:pt x="68" y="657"/>
                    </a:lnTo>
                    <a:lnTo>
                      <a:pt x="56" y="620"/>
                    </a:lnTo>
                    <a:lnTo>
                      <a:pt x="41" y="559"/>
                    </a:lnTo>
                    <a:lnTo>
                      <a:pt x="26" y="480"/>
                    </a:lnTo>
                    <a:lnTo>
                      <a:pt x="15" y="385"/>
                    </a:lnTo>
                    <a:lnTo>
                      <a:pt x="11" y="276"/>
                    </a:lnTo>
                    <a:lnTo>
                      <a:pt x="20" y="158"/>
                    </a:lnTo>
                    <a:lnTo>
                      <a:pt x="42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211"/>
              <p:cNvSpPr>
                <a:spLocks/>
              </p:cNvSpPr>
              <p:nvPr/>
            </p:nvSpPr>
            <p:spPr bwMode="auto">
              <a:xfrm>
                <a:off x="6593" y="13487"/>
                <a:ext cx="638" cy="125"/>
              </a:xfrm>
              <a:custGeom>
                <a:avLst/>
                <a:gdLst>
                  <a:gd name="T0" fmla="*/ 0 w 638"/>
                  <a:gd name="T1" fmla="*/ 125 h 125"/>
                  <a:gd name="T2" fmla="*/ 4 w 638"/>
                  <a:gd name="T3" fmla="*/ 124 h 125"/>
                  <a:gd name="T4" fmla="*/ 14 w 638"/>
                  <a:gd name="T5" fmla="*/ 119 h 125"/>
                  <a:gd name="T6" fmla="*/ 31 w 638"/>
                  <a:gd name="T7" fmla="*/ 114 h 125"/>
                  <a:gd name="T8" fmla="*/ 53 w 638"/>
                  <a:gd name="T9" fmla="*/ 106 h 125"/>
                  <a:gd name="T10" fmla="*/ 81 w 638"/>
                  <a:gd name="T11" fmla="*/ 98 h 125"/>
                  <a:gd name="T12" fmla="*/ 113 w 638"/>
                  <a:gd name="T13" fmla="*/ 89 h 125"/>
                  <a:gd name="T14" fmla="*/ 151 w 638"/>
                  <a:gd name="T15" fmla="*/ 81 h 125"/>
                  <a:gd name="T16" fmla="*/ 192 w 638"/>
                  <a:gd name="T17" fmla="*/ 73 h 125"/>
                  <a:gd name="T18" fmla="*/ 237 w 638"/>
                  <a:gd name="T19" fmla="*/ 65 h 125"/>
                  <a:gd name="T20" fmla="*/ 286 w 638"/>
                  <a:gd name="T21" fmla="*/ 60 h 125"/>
                  <a:gd name="T22" fmla="*/ 337 w 638"/>
                  <a:gd name="T23" fmla="*/ 56 h 125"/>
                  <a:gd name="T24" fmla="*/ 390 w 638"/>
                  <a:gd name="T25" fmla="*/ 55 h 125"/>
                  <a:gd name="T26" fmla="*/ 446 w 638"/>
                  <a:gd name="T27" fmla="*/ 56 h 125"/>
                  <a:gd name="T28" fmla="*/ 503 w 638"/>
                  <a:gd name="T29" fmla="*/ 61 h 125"/>
                  <a:gd name="T30" fmla="*/ 561 w 638"/>
                  <a:gd name="T31" fmla="*/ 70 h 125"/>
                  <a:gd name="T32" fmla="*/ 620 w 638"/>
                  <a:gd name="T33" fmla="*/ 83 h 125"/>
                  <a:gd name="T34" fmla="*/ 638 w 638"/>
                  <a:gd name="T35" fmla="*/ 0 h 125"/>
                  <a:gd name="T36" fmla="*/ 634 w 638"/>
                  <a:gd name="T37" fmla="*/ 0 h 125"/>
                  <a:gd name="T38" fmla="*/ 620 w 638"/>
                  <a:gd name="T39" fmla="*/ 0 h 125"/>
                  <a:gd name="T40" fmla="*/ 599 w 638"/>
                  <a:gd name="T41" fmla="*/ 0 h 125"/>
                  <a:gd name="T42" fmla="*/ 571 w 638"/>
                  <a:gd name="T43" fmla="*/ 1 h 125"/>
                  <a:gd name="T44" fmla="*/ 536 w 638"/>
                  <a:gd name="T45" fmla="*/ 2 h 125"/>
                  <a:gd name="T46" fmla="*/ 496 w 638"/>
                  <a:gd name="T47" fmla="*/ 3 h 125"/>
                  <a:gd name="T48" fmla="*/ 452 w 638"/>
                  <a:gd name="T49" fmla="*/ 6 h 125"/>
                  <a:gd name="T50" fmla="*/ 405 w 638"/>
                  <a:gd name="T51" fmla="*/ 8 h 125"/>
                  <a:gd name="T52" fmla="*/ 354 w 638"/>
                  <a:gd name="T53" fmla="*/ 13 h 125"/>
                  <a:gd name="T54" fmla="*/ 302 w 638"/>
                  <a:gd name="T55" fmla="*/ 17 h 125"/>
                  <a:gd name="T56" fmla="*/ 249 w 638"/>
                  <a:gd name="T57" fmla="*/ 22 h 125"/>
                  <a:gd name="T58" fmla="*/ 196 w 638"/>
                  <a:gd name="T59" fmla="*/ 30 h 125"/>
                  <a:gd name="T60" fmla="*/ 144 w 638"/>
                  <a:gd name="T61" fmla="*/ 37 h 125"/>
                  <a:gd name="T62" fmla="*/ 93 w 638"/>
                  <a:gd name="T63" fmla="*/ 47 h 125"/>
                  <a:gd name="T64" fmla="*/ 45 w 638"/>
                  <a:gd name="T65" fmla="*/ 58 h 125"/>
                  <a:gd name="T66" fmla="*/ 0 w 638"/>
                  <a:gd name="T67" fmla="*/ 71 h 125"/>
                  <a:gd name="T68" fmla="*/ 0 w 638"/>
                  <a:gd name="T69" fmla="*/ 125 h 125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638"/>
                  <a:gd name="T106" fmla="*/ 0 h 125"/>
                  <a:gd name="T107" fmla="*/ 638 w 638"/>
                  <a:gd name="T108" fmla="*/ 125 h 125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638" h="125">
                    <a:moveTo>
                      <a:pt x="0" y="125"/>
                    </a:moveTo>
                    <a:lnTo>
                      <a:pt x="4" y="124"/>
                    </a:lnTo>
                    <a:lnTo>
                      <a:pt x="14" y="119"/>
                    </a:lnTo>
                    <a:lnTo>
                      <a:pt x="31" y="114"/>
                    </a:lnTo>
                    <a:lnTo>
                      <a:pt x="53" y="106"/>
                    </a:lnTo>
                    <a:lnTo>
                      <a:pt x="81" y="98"/>
                    </a:lnTo>
                    <a:lnTo>
                      <a:pt x="113" y="89"/>
                    </a:lnTo>
                    <a:lnTo>
                      <a:pt x="151" y="81"/>
                    </a:lnTo>
                    <a:lnTo>
                      <a:pt x="192" y="73"/>
                    </a:lnTo>
                    <a:lnTo>
                      <a:pt x="237" y="65"/>
                    </a:lnTo>
                    <a:lnTo>
                      <a:pt x="286" y="60"/>
                    </a:lnTo>
                    <a:lnTo>
                      <a:pt x="337" y="56"/>
                    </a:lnTo>
                    <a:lnTo>
                      <a:pt x="390" y="55"/>
                    </a:lnTo>
                    <a:lnTo>
                      <a:pt x="446" y="56"/>
                    </a:lnTo>
                    <a:lnTo>
                      <a:pt x="503" y="61"/>
                    </a:lnTo>
                    <a:lnTo>
                      <a:pt x="561" y="70"/>
                    </a:lnTo>
                    <a:lnTo>
                      <a:pt x="620" y="83"/>
                    </a:lnTo>
                    <a:lnTo>
                      <a:pt x="638" y="0"/>
                    </a:lnTo>
                    <a:lnTo>
                      <a:pt x="634" y="0"/>
                    </a:lnTo>
                    <a:lnTo>
                      <a:pt x="620" y="0"/>
                    </a:lnTo>
                    <a:lnTo>
                      <a:pt x="599" y="0"/>
                    </a:lnTo>
                    <a:lnTo>
                      <a:pt x="571" y="1"/>
                    </a:lnTo>
                    <a:lnTo>
                      <a:pt x="536" y="2"/>
                    </a:lnTo>
                    <a:lnTo>
                      <a:pt x="496" y="3"/>
                    </a:lnTo>
                    <a:lnTo>
                      <a:pt x="452" y="6"/>
                    </a:lnTo>
                    <a:lnTo>
                      <a:pt x="405" y="8"/>
                    </a:lnTo>
                    <a:lnTo>
                      <a:pt x="354" y="13"/>
                    </a:lnTo>
                    <a:lnTo>
                      <a:pt x="302" y="17"/>
                    </a:lnTo>
                    <a:lnTo>
                      <a:pt x="249" y="22"/>
                    </a:lnTo>
                    <a:lnTo>
                      <a:pt x="196" y="30"/>
                    </a:lnTo>
                    <a:lnTo>
                      <a:pt x="144" y="37"/>
                    </a:lnTo>
                    <a:lnTo>
                      <a:pt x="93" y="47"/>
                    </a:lnTo>
                    <a:lnTo>
                      <a:pt x="45" y="58"/>
                    </a:lnTo>
                    <a:lnTo>
                      <a:pt x="0" y="71"/>
                    </a:lnTo>
                    <a:lnTo>
                      <a:pt x="0" y="12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Freeform 212"/>
              <p:cNvSpPr>
                <a:spLocks/>
              </p:cNvSpPr>
              <p:nvPr/>
            </p:nvSpPr>
            <p:spPr bwMode="auto">
              <a:xfrm>
                <a:off x="6217" y="14634"/>
                <a:ext cx="1075" cy="356"/>
              </a:xfrm>
              <a:custGeom>
                <a:avLst/>
                <a:gdLst>
                  <a:gd name="T0" fmla="*/ 454 w 1075"/>
                  <a:gd name="T1" fmla="*/ 344 h 356"/>
                  <a:gd name="T2" fmla="*/ 456 w 1075"/>
                  <a:gd name="T3" fmla="*/ 343 h 356"/>
                  <a:gd name="T4" fmla="*/ 463 w 1075"/>
                  <a:gd name="T5" fmla="*/ 341 h 356"/>
                  <a:gd name="T6" fmla="*/ 472 w 1075"/>
                  <a:gd name="T7" fmla="*/ 337 h 356"/>
                  <a:gd name="T8" fmla="*/ 485 w 1075"/>
                  <a:gd name="T9" fmla="*/ 332 h 356"/>
                  <a:gd name="T10" fmla="*/ 501 w 1075"/>
                  <a:gd name="T11" fmla="*/ 325 h 356"/>
                  <a:gd name="T12" fmla="*/ 518 w 1075"/>
                  <a:gd name="T13" fmla="*/ 317 h 356"/>
                  <a:gd name="T14" fmla="*/ 538 w 1075"/>
                  <a:gd name="T15" fmla="*/ 308 h 356"/>
                  <a:gd name="T16" fmla="*/ 558 w 1075"/>
                  <a:gd name="T17" fmla="*/ 298 h 356"/>
                  <a:gd name="T18" fmla="*/ 580 w 1075"/>
                  <a:gd name="T19" fmla="*/ 287 h 356"/>
                  <a:gd name="T20" fmla="*/ 600 w 1075"/>
                  <a:gd name="T21" fmla="*/ 274 h 356"/>
                  <a:gd name="T22" fmla="*/ 621 w 1075"/>
                  <a:gd name="T23" fmla="*/ 262 h 356"/>
                  <a:gd name="T24" fmla="*/ 640 w 1075"/>
                  <a:gd name="T25" fmla="*/ 248 h 356"/>
                  <a:gd name="T26" fmla="*/ 658 w 1075"/>
                  <a:gd name="T27" fmla="*/ 234 h 356"/>
                  <a:gd name="T28" fmla="*/ 674 w 1075"/>
                  <a:gd name="T29" fmla="*/ 219 h 356"/>
                  <a:gd name="T30" fmla="*/ 688 w 1075"/>
                  <a:gd name="T31" fmla="*/ 204 h 356"/>
                  <a:gd name="T32" fmla="*/ 699 w 1075"/>
                  <a:gd name="T33" fmla="*/ 189 h 356"/>
                  <a:gd name="T34" fmla="*/ 0 w 1075"/>
                  <a:gd name="T35" fmla="*/ 18 h 356"/>
                  <a:gd name="T36" fmla="*/ 54 w 1075"/>
                  <a:gd name="T37" fmla="*/ 0 h 356"/>
                  <a:gd name="T38" fmla="*/ 1075 w 1075"/>
                  <a:gd name="T39" fmla="*/ 251 h 356"/>
                  <a:gd name="T40" fmla="*/ 1033 w 1075"/>
                  <a:gd name="T41" fmla="*/ 274 h 356"/>
                  <a:gd name="T42" fmla="*/ 738 w 1075"/>
                  <a:gd name="T43" fmla="*/ 199 h 356"/>
                  <a:gd name="T44" fmla="*/ 737 w 1075"/>
                  <a:gd name="T45" fmla="*/ 200 h 356"/>
                  <a:gd name="T46" fmla="*/ 735 w 1075"/>
                  <a:gd name="T47" fmla="*/ 203 h 356"/>
                  <a:gd name="T48" fmla="*/ 730 w 1075"/>
                  <a:gd name="T49" fmla="*/ 207 h 356"/>
                  <a:gd name="T50" fmla="*/ 724 w 1075"/>
                  <a:gd name="T51" fmla="*/ 214 h 356"/>
                  <a:gd name="T52" fmla="*/ 716 w 1075"/>
                  <a:gd name="T53" fmla="*/ 222 h 356"/>
                  <a:gd name="T54" fmla="*/ 706 w 1075"/>
                  <a:gd name="T55" fmla="*/ 231 h 356"/>
                  <a:gd name="T56" fmla="*/ 694 w 1075"/>
                  <a:gd name="T57" fmla="*/ 242 h 356"/>
                  <a:gd name="T58" fmla="*/ 679 w 1075"/>
                  <a:gd name="T59" fmla="*/ 253 h 356"/>
                  <a:gd name="T60" fmla="*/ 662 w 1075"/>
                  <a:gd name="T61" fmla="*/ 265 h 356"/>
                  <a:gd name="T62" fmla="*/ 643 w 1075"/>
                  <a:gd name="T63" fmla="*/ 278 h 356"/>
                  <a:gd name="T64" fmla="*/ 621 w 1075"/>
                  <a:gd name="T65" fmla="*/ 291 h 356"/>
                  <a:gd name="T66" fmla="*/ 597 w 1075"/>
                  <a:gd name="T67" fmla="*/ 303 h 356"/>
                  <a:gd name="T68" fmla="*/ 570 w 1075"/>
                  <a:gd name="T69" fmla="*/ 317 h 356"/>
                  <a:gd name="T70" fmla="*/ 540 w 1075"/>
                  <a:gd name="T71" fmla="*/ 330 h 356"/>
                  <a:gd name="T72" fmla="*/ 508 w 1075"/>
                  <a:gd name="T73" fmla="*/ 343 h 356"/>
                  <a:gd name="T74" fmla="*/ 472 w 1075"/>
                  <a:gd name="T75" fmla="*/ 356 h 356"/>
                  <a:gd name="T76" fmla="*/ 454 w 1075"/>
                  <a:gd name="T77" fmla="*/ 344 h 35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75"/>
                  <a:gd name="T118" fmla="*/ 0 h 356"/>
                  <a:gd name="T119" fmla="*/ 1075 w 1075"/>
                  <a:gd name="T120" fmla="*/ 356 h 35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75" h="356">
                    <a:moveTo>
                      <a:pt x="454" y="344"/>
                    </a:moveTo>
                    <a:lnTo>
                      <a:pt x="456" y="343"/>
                    </a:lnTo>
                    <a:lnTo>
                      <a:pt x="463" y="341"/>
                    </a:lnTo>
                    <a:lnTo>
                      <a:pt x="472" y="337"/>
                    </a:lnTo>
                    <a:lnTo>
                      <a:pt x="485" y="332"/>
                    </a:lnTo>
                    <a:lnTo>
                      <a:pt x="501" y="325"/>
                    </a:lnTo>
                    <a:lnTo>
                      <a:pt x="518" y="317"/>
                    </a:lnTo>
                    <a:lnTo>
                      <a:pt x="538" y="308"/>
                    </a:lnTo>
                    <a:lnTo>
                      <a:pt x="558" y="298"/>
                    </a:lnTo>
                    <a:lnTo>
                      <a:pt x="580" y="287"/>
                    </a:lnTo>
                    <a:lnTo>
                      <a:pt x="600" y="274"/>
                    </a:lnTo>
                    <a:lnTo>
                      <a:pt x="621" y="262"/>
                    </a:lnTo>
                    <a:lnTo>
                      <a:pt x="640" y="248"/>
                    </a:lnTo>
                    <a:lnTo>
                      <a:pt x="658" y="234"/>
                    </a:lnTo>
                    <a:lnTo>
                      <a:pt x="674" y="219"/>
                    </a:lnTo>
                    <a:lnTo>
                      <a:pt x="688" y="204"/>
                    </a:lnTo>
                    <a:lnTo>
                      <a:pt x="699" y="189"/>
                    </a:lnTo>
                    <a:lnTo>
                      <a:pt x="0" y="18"/>
                    </a:lnTo>
                    <a:lnTo>
                      <a:pt x="54" y="0"/>
                    </a:lnTo>
                    <a:lnTo>
                      <a:pt x="1075" y="251"/>
                    </a:lnTo>
                    <a:lnTo>
                      <a:pt x="1033" y="274"/>
                    </a:lnTo>
                    <a:lnTo>
                      <a:pt x="738" y="199"/>
                    </a:lnTo>
                    <a:lnTo>
                      <a:pt x="737" y="200"/>
                    </a:lnTo>
                    <a:lnTo>
                      <a:pt x="735" y="203"/>
                    </a:lnTo>
                    <a:lnTo>
                      <a:pt x="730" y="207"/>
                    </a:lnTo>
                    <a:lnTo>
                      <a:pt x="724" y="214"/>
                    </a:lnTo>
                    <a:lnTo>
                      <a:pt x="716" y="222"/>
                    </a:lnTo>
                    <a:lnTo>
                      <a:pt x="706" y="231"/>
                    </a:lnTo>
                    <a:lnTo>
                      <a:pt x="694" y="242"/>
                    </a:lnTo>
                    <a:lnTo>
                      <a:pt x="679" y="253"/>
                    </a:lnTo>
                    <a:lnTo>
                      <a:pt x="662" y="265"/>
                    </a:lnTo>
                    <a:lnTo>
                      <a:pt x="643" y="278"/>
                    </a:lnTo>
                    <a:lnTo>
                      <a:pt x="621" y="291"/>
                    </a:lnTo>
                    <a:lnTo>
                      <a:pt x="597" y="303"/>
                    </a:lnTo>
                    <a:lnTo>
                      <a:pt x="570" y="317"/>
                    </a:lnTo>
                    <a:lnTo>
                      <a:pt x="540" y="330"/>
                    </a:lnTo>
                    <a:lnTo>
                      <a:pt x="508" y="343"/>
                    </a:lnTo>
                    <a:lnTo>
                      <a:pt x="472" y="356"/>
                    </a:lnTo>
                    <a:lnTo>
                      <a:pt x="454" y="3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Freeform 213"/>
              <p:cNvSpPr>
                <a:spLocks/>
              </p:cNvSpPr>
              <p:nvPr/>
            </p:nvSpPr>
            <p:spPr bwMode="auto">
              <a:xfrm>
                <a:off x="5997" y="14727"/>
                <a:ext cx="1095" cy="319"/>
              </a:xfrm>
              <a:custGeom>
                <a:avLst/>
                <a:gdLst>
                  <a:gd name="T0" fmla="*/ 0 w 1095"/>
                  <a:gd name="T1" fmla="*/ 0 h 319"/>
                  <a:gd name="T2" fmla="*/ 1071 w 1095"/>
                  <a:gd name="T3" fmla="*/ 319 h 319"/>
                  <a:gd name="T4" fmla="*/ 1095 w 1095"/>
                  <a:gd name="T5" fmla="*/ 319 h 319"/>
                  <a:gd name="T6" fmla="*/ 33 w 1095"/>
                  <a:gd name="T7" fmla="*/ 0 h 319"/>
                  <a:gd name="T8" fmla="*/ 0 w 1095"/>
                  <a:gd name="T9" fmla="*/ 0 h 3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95"/>
                  <a:gd name="T16" fmla="*/ 0 h 319"/>
                  <a:gd name="T17" fmla="*/ 1095 w 1095"/>
                  <a:gd name="T18" fmla="*/ 319 h 3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95" h="319">
                    <a:moveTo>
                      <a:pt x="0" y="0"/>
                    </a:moveTo>
                    <a:lnTo>
                      <a:pt x="1071" y="319"/>
                    </a:lnTo>
                    <a:lnTo>
                      <a:pt x="1095" y="319"/>
                    </a:lnTo>
                    <a:lnTo>
                      <a:pt x="3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Freeform 214"/>
              <p:cNvSpPr>
                <a:spLocks/>
              </p:cNvSpPr>
              <p:nvPr/>
            </p:nvSpPr>
            <p:spPr bwMode="auto">
              <a:xfrm>
                <a:off x="6181" y="14684"/>
                <a:ext cx="1082" cy="285"/>
              </a:xfrm>
              <a:custGeom>
                <a:avLst/>
                <a:gdLst>
                  <a:gd name="T0" fmla="*/ 0 w 1082"/>
                  <a:gd name="T1" fmla="*/ 1 h 285"/>
                  <a:gd name="T2" fmla="*/ 1058 w 1082"/>
                  <a:gd name="T3" fmla="*/ 285 h 285"/>
                  <a:gd name="T4" fmla="*/ 1082 w 1082"/>
                  <a:gd name="T5" fmla="*/ 284 h 285"/>
                  <a:gd name="T6" fmla="*/ 33 w 1082"/>
                  <a:gd name="T7" fmla="*/ 0 h 285"/>
                  <a:gd name="T8" fmla="*/ 0 w 1082"/>
                  <a:gd name="T9" fmla="*/ 1 h 2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2"/>
                  <a:gd name="T16" fmla="*/ 0 h 285"/>
                  <a:gd name="T17" fmla="*/ 1082 w 1082"/>
                  <a:gd name="T18" fmla="*/ 285 h 28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2" h="285">
                    <a:moveTo>
                      <a:pt x="0" y="1"/>
                    </a:moveTo>
                    <a:lnTo>
                      <a:pt x="1058" y="285"/>
                    </a:lnTo>
                    <a:lnTo>
                      <a:pt x="1082" y="284"/>
                    </a:lnTo>
                    <a:lnTo>
                      <a:pt x="33" y="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Freeform 215"/>
              <p:cNvSpPr>
                <a:spLocks/>
              </p:cNvSpPr>
              <p:nvPr/>
            </p:nvSpPr>
            <p:spPr bwMode="auto">
              <a:xfrm>
                <a:off x="6093" y="14699"/>
                <a:ext cx="1087" cy="315"/>
              </a:xfrm>
              <a:custGeom>
                <a:avLst/>
                <a:gdLst>
                  <a:gd name="T0" fmla="*/ 0 w 1087"/>
                  <a:gd name="T1" fmla="*/ 0 h 315"/>
                  <a:gd name="T2" fmla="*/ 1066 w 1087"/>
                  <a:gd name="T3" fmla="*/ 315 h 315"/>
                  <a:gd name="T4" fmla="*/ 1087 w 1087"/>
                  <a:gd name="T5" fmla="*/ 308 h 315"/>
                  <a:gd name="T6" fmla="*/ 31 w 1087"/>
                  <a:gd name="T7" fmla="*/ 0 h 315"/>
                  <a:gd name="T8" fmla="*/ 0 w 1087"/>
                  <a:gd name="T9" fmla="*/ 0 h 3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7"/>
                  <a:gd name="T16" fmla="*/ 0 h 315"/>
                  <a:gd name="T17" fmla="*/ 1087 w 1087"/>
                  <a:gd name="T18" fmla="*/ 315 h 31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7" h="315">
                    <a:moveTo>
                      <a:pt x="0" y="0"/>
                    </a:moveTo>
                    <a:lnTo>
                      <a:pt x="1066" y="315"/>
                    </a:lnTo>
                    <a:lnTo>
                      <a:pt x="1087" y="308"/>
                    </a:lnTo>
                    <a:lnTo>
                      <a:pt x="3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" name="Group 216"/>
            <p:cNvGrpSpPr>
              <a:grpSpLocks/>
            </p:cNvGrpSpPr>
            <p:nvPr/>
          </p:nvGrpSpPr>
          <p:grpSpPr bwMode="auto">
            <a:xfrm>
              <a:off x="4092" y="3609"/>
              <a:ext cx="410" cy="571"/>
              <a:chOff x="12762" y="10336"/>
              <a:chExt cx="1027" cy="1700"/>
            </a:xfrm>
          </p:grpSpPr>
          <p:sp>
            <p:nvSpPr>
              <p:cNvPr id="52" name="Rectangle 217"/>
              <p:cNvSpPr>
                <a:spLocks noChangeArrowheads="1"/>
              </p:cNvSpPr>
              <p:nvPr/>
            </p:nvSpPr>
            <p:spPr bwMode="auto">
              <a:xfrm>
                <a:off x="12824" y="10394"/>
                <a:ext cx="965" cy="1642"/>
              </a:xfrm>
              <a:prstGeom prst="rect">
                <a:avLst/>
              </a:prstGeom>
              <a:solidFill>
                <a:srgbClr val="969696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Rectangle 218"/>
              <p:cNvSpPr>
                <a:spLocks noChangeArrowheads="1"/>
              </p:cNvSpPr>
              <p:nvPr/>
            </p:nvSpPr>
            <p:spPr bwMode="auto">
              <a:xfrm>
                <a:off x="12766" y="10336"/>
                <a:ext cx="965" cy="164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Line 219"/>
              <p:cNvSpPr>
                <a:spLocks noChangeShapeType="1"/>
              </p:cNvSpPr>
              <p:nvPr/>
            </p:nvSpPr>
            <p:spPr bwMode="auto">
              <a:xfrm>
                <a:off x="12766" y="10682"/>
                <a:ext cx="965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Line 220"/>
              <p:cNvSpPr>
                <a:spLocks noChangeShapeType="1"/>
              </p:cNvSpPr>
              <p:nvPr/>
            </p:nvSpPr>
            <p:spPr bwMode="auto">
              <a:xfrm>
                <a:off x="12780" y="11042"/>
                <a:ext cx="9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Line 221"/>
              <p:cNvSpPr>
                <a:spLocks noChangeShapeType="1"/>
              </p:cNvSpPr>
              <p:nvPr/>
            </p:nvSpPr>
            <p:spPr bwMode="auto">
              <a:xfrm>
                <a:off x="12764" y="11374"/>
                <a:ext cx="9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Line 222"/>
              <p:cNvSpPr>
                <a:spLocks noChangeShapeType="1"/>
              </p:cNvSpPr>
              <p:nvPr/>
            </p:nvSpPr>
            <p:spPr bwMode="auto">
              <a:xfrm>
                <a:off x="12762" y="11675"/>
                <a:ext cx="967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2" name="Oval 223"/>
            <p:cNvSpPr>
              <a:spLocks noChangeArrowheads="1"/>
            </p:cNvSpPr>
            <p:nvPr/>
          </p:nvSpPr>
          <p:spPr bwMode="auto">
            <a:xfrm>
              <a:off x="2342" y="2938"/>
              <a:ext cx="58" cy="5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Oval 224"/>
            <p:cNvSpPr>
              <a:spLocks noChangeArrowheads="1"/>
            </p:cNvSpPr>
            <p:nvPr/>
          </p:nvSpPr>
          <p:spPr bwMode="auto">
            <a:xfrm>
              <a:off x="1748" y="3490"/>
              <a:ext cx="58" cy="5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225"/>
            <p:cNvSpPr>
              <a:spLocks noChangeShapeType="1"/>
            </p:cNvSpPr>
            <p:nvPr/>
          </p:nvSpPr>
          <p:spPr bwMode="auto">
            <a:xfrm flipH="1">
              <a:off x="2414" y="2878"/>
              <a:ext cx="186" cy="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Text Box 226"/>
            <p:cNvSpPr txBox="1">
              <a:spLocks noChangeArrowheads="1"/>
            </p:cNvSpPr>
            <p:nvPr/>
          </p:nvSpPr>
          <p:spPr bwMode="auto">
            <a:xfrm>
              <a:off x="4220" y="2710"/>
              <a:ext cx="30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1" hangingPunct="1"/>
              <a:r>
                <a:rPr lang="en-US" sz="1400">
                  <a:solidFill>
                    <a:srgbClr val="FF0000"/>
                  </a:solidFill>
                  <a:latin typeface="Symbol" pitchFamily="18" charset="2"/>
                </a:rPr>
                <a:t>l</a:t>
              </a:r>
              <a:r>
                <a:rPr lang="en-US" sz="1200" baseline="-25000">
                  <a:solidFill>
                    <a:srgbClr val="FF0000"/>
                  </a:solidFill>
                  <a:latin typeface="Arial" pitchFamily="34" charset="0"/>
                </a:rPr>
                <a:t>out</a:t>
              </a:r>
              <a:endParaRPr lang="en-US" sz="2000">
                <a:solidFill>
                  <a:schemeClr val="tx2"/>
                </a:solidFill>
              </a:endParaRPr>
            </a:p>
          </p:txBody>
        </p:sp>
        <p:sp>
          <p:nvSpPr>
            <p:cNvPr id="36" name="Line 227"/>
            <p:cNvSpPr>
              <a:spLocks noChangeShapeType="1"/>
            </p:cNvSpPr>
            <p:nvPr/>
          </p:nvSpPr>
          <p:spPr bwMode="auto">
            <a:xfrm>
              <a:off x="4340" y="2890"/>
              <a:ext cx="126" cy="1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228"/>
            <p:cNvSpPr>
              <a:spLocks noChangeShapeType="1"/>
            </p:cNvSpPr>
            <p:nvPr/>
          </p:nvSpPr>
          <p:spPr bwMode="auto">
            <a:xfrm flipH="1">
              <a:off x="3368" y="3466"/>
              <a:ext cx="210" cy="2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1" name="Group 229"/>
            <p:cNvGrpSpPr>
              <a:grpSpLocks/>
            </p:cNvGrpSpPr>
            <p:nvPr/>
          </p:nvGrpSpPr>
          <p:grpSpPr bwMode="auto">
            <a:xfrm>
              <a:off x="3098" y="3712"/>
              <a:ext cx="424" cy="168"/>
              <a:chOff x="10808" y="10250"/>
              <a:chExt cx="1018" cy="403"/>
            </a:xfrm>
          </p:grpSpPr>
          <p:sp>
            <p:nvSpPr>
              <p:cNvPr id="41" name="Rectangle 230"/>
              <p:cNvSpPr>
                <a:spLocks noChangeArrowheads="1"/>
              </p:cNvSpPr>
              <p:nvPr/>
            </p:nvSpPr>
            <p:spPr bwMode="auto">
              <a:xfrm>
                <a:off x="10832" y="10250"/>
                <a:ext cx="994" cy="403"/>
              </a:xfrm>
              <a:prstGeom prst="rect">
                <a:avLst/>
              </a:pr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Freeform 231"/>
              <p:cNvSpPr>
                <a:spLocks/>
              </p:cNvSpPr>
              <p:nvPr/>
            </p:nvSpPr>
            <p:spPr bwMode="auto">
              <a:xfrm>
                <a:off x="11198" y="10272"/>
                <a:ext cx="610" cy="374"/>
              </a:xfrm>
              <a:custGeom>
                <a:avLst/>
                <a:gdLst>
                  <a:gd name="T0" fmla="*/ 0 w 855"/>
                  <a:gd name="T1" fmla="*/ 0 h 390"/>
                  <a:gd name="T2" fmla="*/ 855 w 855"/>
                  <a:gd name="T3" fmla="*/ 0 h 390"/>
                  <a:gd name="T4" fmla="*/ 855 w 855"/>
                  <a:gd name="T5" fmla="*/ 390 h 390"/>
                  <a:gd name="T6" fmla="*/ 45 w 855"/>
                  <a:gd name="T7" fmla="*/ 390 h 39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55"/>
                  <a:gd name="T13" fmla="*/ 0 h 390"/>
                  <a:gd name="T14" fmla="*/ 855 w 855"/>
                  <a:gd name="T15" fmla="*/ 390 h 39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55" h="390">
                    <a:moveTo>
                      <a:pt x="0" y="0"/>
                    </a:moveTo>
                    <a:lnTo>
                      <a:pt x="855" y="0"/>
                    </a:lnTo>
                    <a:lnTo>
                      <a:pt x="855" y="390"/>
                    </a:lnTo>
                    <a:lnTo>
                      <a:pt x="45" y="39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Line 232"/>
              <p:cNvSpPr>
                <a:spLocks noChangeShapeType="1"/>
              </p:cNvSpPr>
              <p:nvPr/>
            </p:nvSpPr>
            <p:spPr bwMode="auto">
              <a:xfrm>
                <a:off x="10808" y="10272"/>
                <a:ext cx="39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Line 233"/>
              <p:cNvSpPr>
                <a:spLocks noChangeShapeType="1"/>
              </p:cNvSpPr>
              <p:nvPr/>
            </p:nvSpPr>
            <p:spPr bwMode="auto">
              <a:xfrm>
                <a:off x="10830" y="10646"/>
                <a:ext cx="387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Line 234"/>
              <p:cNvSpPr>
                <a:spLocks noChangeShapeType="1"/>
              </p:cNvSpPr>
              <p:nvPr/>
            </p:nvSpPr>
            <p:spPr bwMode="auto">
              <a:xfrm>
                <a:off x="11744" y="10329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Line 235"/>
              <p:cNvSpPr>
                <a:spLocks noChangeShapeType="1"/>
              </p:cNvSpPr>
              <p:nvPr/>
            </p:nvSpPr>
            <p:spPr bwMode="auto">
              <a:xfrm>
                <a:off x="11679" y="10329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Line 236"/>
              <p:cNvSpPr>
                <a:spLocks noChangeShapeType="1"/>
              </p:cNvSpPr>
              <p:nvPr/>
            </p:nvSpPr>
            <p:spPr bwMode="auto">
              <a:xfrm>
                <a:off x="11614" y="10329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Line 237"/>
              <p:cNvSpPr>
                <a:spLocks noChangeShapeType="1"/>
              </p:cNvSpPr>
              <p:nvPr/>
            </p:nvSpPr>
            <p:spPr bwMode="auto">
              <a:xfrm>
                <a:off x="11549" y="10322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Line 238"/>
              <p:cNvSpPr>
                <a:spLocks noChangeShapeType="1"/>
              </p:cNvSpPr>
              <p:nvPr/>
            </p:nvSpPr>
            <p:spPr bwMode="auto">
              <a:xfrm>
                <a:off x="11484" y="10322"/>
                <a:ext cx="2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Line 239"/>
              <p:cNvSpPr>
                <a:spLocks noChangeShapeType="1"/>
              </p:cNvSpPr>
              <p:nvPr/>
            </p:nvSpPr>
            <p:spPr bwMode="auto">
              <a:xfrm>
                <a:off x="11418" y="10322"/>
                <a:ext cx="3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Line 240"/>
              <p:cNvSpPr>
                <a:spLocks noChangeShapeType="1"/>
              </p:cNvSpPr>
              <p:nvPr/>
            </p:nvSpPr>
            <p:spPr bwMode="auto">
              <a:xfrm>
                <a:off x="10909" y="10452"/>
                <a:ext cx="417" cy="0"/>
              </a:xfrm>
              <a:prstGeom prst="line">
                <a:avLst/>
              </a:prstGeom>
              <a:noFill/>
              <a:ln w="38100">
                <a:solidFill>
                  <a:srgbClr val="FFFFFF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" name="Freeform 241"/>
            <p:cNvSpPr>
              <a:spLocks/>
            </p:cNvSpPr>
            <p:nvPr/>
          </p:nvSpPr>
          <p:spPr bwMode="auto">
            <a:xfrm>
              <a:off x="1778" y="3538"/>
              <a:ext cx="2490" cy="600"/>
            </a:xfrm>
            <a:custGeom>
              <a:avLst/>
              <a:gdLst>
                <a:gd name="T0" fmla="*/ 0 w 6225"/>
                <a:gd name="T1" fmla="*/ 0 h 1501"/>
                <a:gd name="T2" fmla="*/ 0 w 6225"/>
                <a:gd name="T3" fmla="*/ 1486 h 1501"/>
                <a:gd name="T4" fmla="*/ 1005 w 6225"/>
                <a:gd name="T5" fmla="*/ 1501 h 1501"/>
                <a:gd name="T6" fmla="*/ 1860 w 6225"/>
                <a:gd name="T7" fmla="*/ 706 h 1501"/>
                <a:gd name="T8" fmla="*/ 5085 w 6225"/>
                <a:gd name="T9" fmla="*/ 721 h 1501"/>
                <a:gd name="T10" fmla="*/ 4305 w 6225"/>
                <a:gd name="T11" fmla="*/ 1456 h 1501"/>
                <a:gd name="T12" fmla="*/ 6225 w 6225"/>
                <a:gd name="T13" fmla="*/ 1456 h 1501"/>
                <a:gd name="T14" fmla="*/ 6220 w 6225"/>
                <a:gd name="T15" fmla="*/ 391 h 150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225"/>
                <a:gd name="T25" fmla="*/ 0 h 1501"/>
                <a:gd name="T26" fmla="*/ 6225 w 6225"/>
                <a:gd name="T27" fmla="*/ 1501 h 150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225" h="1501">
                  <a:moveTo>
                    <a:pt x="0" y="0"/>
                  </a:moveTo>
                  <a:lnTo>
                    <a:pt x="0" y="1486"/>
                  </a:lnTo>
                  <a:lnTo>
                    <a:pt x="1005" y="1501"/>
                  </a:lnTo>
                  <a:lnTo>
                    <a:pt x="1860" y="706"/>
                  </a:lnTo>
                  <a:lnTo>
                    <a:pt x="5085" y="721"/>
                  </a:lnTo>
                  <a:lnTo>
                    <a:pt x="4305" y="1456"/>
                  </a:lnTo>
                  <a:lnTo>
                    <a:pt x="6225" y="1456"/>
                  </a:lnTo>
                  <a:lnTo>
                    <a:pt x="6220" y="391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242"/>
            <p:cNvSpPr>
              <a:spLocks/>
            </p:cNvSpPr>
            <p:nvPr/>
          </p:nvSpPr>
          <p:spPr bwMode="auto">
            <a:xfrm>
              <a:off x="2372" y="2968"/>
              <a:ext cx="2160" cy="804"/>
            </a:xfrm>
            <a:custGeom>
              <a:avLst/>
              <a:gdLst>
                <a:gd name="T0" fmla="*/ 0 w 5400"/>
                <a:gd name="T1" fmla="*/ 0 h 2010"/>
                <a:gd name="T2" fmla="*/ 0 w 5400"/>
                <a:gd name="T3" fmla="*/ 1485 h 2010"/>
                <a:gd name="T4" fmla="*/ 1005 w 5400"/>
                <a:gd name="T5" fmla="*/ 1500 h 2010"/>
                <a:gd name="T6" fmla="*/ 540 w 5400"/>
                <a:gd name="T7" fmla="*/ 2010 h 2010"/>
                <a:gd name="T8" fmla="*/ 3615 w 5400"/>
                <a:gd name="T9" fmla="*/ 2010 h 2010"/>
                <a:gd name="T10" fmla="*/ 4350 w 5400"/>
                <a:gd name="T11" fmla="*/ 1275 h 2010"/>
                <a:gd name="T12" fmla="*/ 5400 w 5400"/>
                <a:gd name="T13" fmla="*/ 1290 h 2010"/>
                <a:gd name="T14" fmla="*/ 5400 w 5400"/>
                <a:gd name="T15" fmla="*/ 120 h 201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00"/>
                <a:gd name="T25" fmla="*/ 0 h 2010"/>
                <a:gd name="T26" fmla="*/ 5400 w 5400"/>
                <a:gd name="T27" fmla="*/ 2010 h 201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00" h="2010">
                  <a:moveTo>
                    <a:pt x="0" y="0"/>
                  </a:moveTo>
                  <a:lnTo>
                    <a:pt x="0" y="1485"/>
                  </a:lnTo>
                  <a:lnTo>
                    <a:pt x="1005" y="1500"/>
                  </a:lnTo>
                  <a:lnTo>
                    <a:pt x="540" y="2010"/>
                  </a:lnTo>
                  <a:lnTo>
                    <a:pt x="3615" y="2010"/>
                  </a:lnTo>
                  <a:lnTo>
                    <a:pt x="4350" y="1275"/>
                  </a:lnTo>
                  <a:lnTo>
                    <a:pt x="5400" y="1290"/>
                  </a:lnTo>
                  <a:lnTo>
                    <a:pt x="5400" y="12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4" name="Slide Number Placeholder 2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245" name="Footer Placeholder 2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3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 smtClean="0"/>
              <a:t>Kiểm</a:t>
            </a:r>
            <a:r>
              <a:rPr lang="en-US" sz="2800" dirty="0" smtClean="0"/>
              <a:t> </a:t>
            </a:r>
            <a:r>
              <a:rPr lang="en-US" sz="2800" dirty="0" err="1" smtClean="0"/>
              <a:t>soát</a:t>
            </a:r>
            <a:r>
              <a:rPr lang="en-US" sz="2800" dirty="0" smtClean="0"/>
              <a:t> </a:t>
            </a:r>
            <a:r>
              <a:rPr lang="en-US" sz="2800" dirty="0" err="1" smtClean="0"/>
              <a:t>tắt</a:t>
            </a:r>
            <a:r>
              <a:rPr lang="en-US" sz="2800" dirty="0" smtClean="0"/>
              <a:t> </a:t>
            </a:r>
            <a:r>
              <a:rPr lang="en-US" sz="2800" dirty="0" err="1" smtClean="0"/>
              <a:t>nghẽn</a:t>
            </a:r>
            <a:r>
              <a:rPr lang="en-US" sz="2800" dirty="0" smtClean="0"/>
              <a:t>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267200" cy="525475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err="1" smtClean="0">
                <a:sym typeface="Wingdings" pitchFamily="2" charset="2"/>
              </a:rPr>
              <a:t>Giải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quyết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trong</a:t>
            </a:r>
            <a:r>
              <a:rPr lang="en-US" dirty="0" smtClean="0">
                <a:sym typeface="Wingdings" pitchFamily="2" charset="2"/>
              </a:rPr>
              <a:t> TCP: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gởi</a:t>
            </a:r>
            <a:r>
              <a:rPr lang="en-US" dirty="0" smtClean="0"/>
              <a:t>:</a:t>
            </a:r>
          </a:p>
          <a:p>
            <a:pPr lvl="2">
              <a:lnSpc>
                <a:spcPct val="150000"/>
              </a:lnSpc>
            </a:pP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tốc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gởi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endParaRPr lang="en-US" dirty="0" smtClean="0"/>
          </a:p>
          <a:p>
            <a:pPr lvl="3">
              <a:lnSpc>
                <a:spcPct val="150000"/>
              </a:lnSpc>
            </a:pPr>
            <a:r>
              <a:rPr lang="en-US" dirty="0" err="1" smtClean="0"/>
              <a:t>Nhận</a:t>
            </a:r>
            <a:r>
              <a:rPr lang="en-US" dirty="0" smtClean="0"/>
              <a:t> ACK</a:t>
            </a:r>
          </a:p>
          <a:p>
            <a:pPr lvl="3">
              <a:lnSpc>
                <a:spcPct val="150000"/>
              </a:lnSpc>
            </a:pPr>
            <a:r>
              <a:rPr lang="en-US" dirty="0" err="1" smtClean="0"/>
              <a:t>Mất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endParaRPr lang="en-US" dirty="0" smtClean="0"/>
          </a:p>
          <a:p>
            <a:pPr lvl="3">
              <a:lnSpc>
                <a:spcPct val="150000"/>
              </a:lnSpc>
            </a:pP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trễ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tin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Tốc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gởi</a:t>
            </a:r>
            <a:r>
              <a:rPr lang="en-US" dirty="0" smtClean="0"/>
              <a:t>: </a:t>
            </a:r>
            <a:r>
              <a:rPr lang="en-US" dirty="0" err="1" smtClean="0"/>
              <a:t>có</a:t>
            </a:r>
            <a:r>
              <a:rPr lang="en-US" dirty="0" smtClean="0"/>
              <a:t> 2 </a:t>
            </a:r>
            <a:r>
              <a:rPr lang="en-US" dirty="0" err="1" smtClean="0"/>
              <a:t>pha</a:t>
            </a:r>
            <a:endParaRPr lang="en-US" dirty="0" smtClean="0"/>
          </a:p>
          <a:p>
            <a:pPr lvl="3">
              <a:lnSpc>
                <a:spcPct val="150000"/>
              </a:lnSpc>
            </a:pPr>
            <a:r>
              <a:rPr lang="en-US" dirty="0" smtClean="0"/>
              <a:t>Slow-Start</a:t>
            </a:r>
          </a:p>
          <a:p>
            <a:pPr lvl="3">
              <a:lnSpc>
                <a:spcPct val="150000"/>
              </a:lnSpc>
            </a:pPr>
            <a:r>
              <a:rPr lang="en-US" dirty="0" smtClean="0"/>
              <a:t>Congestion Avoidance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5622100" y="1967092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5214112" y="1332092"/>
          <a:ext cx="485775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7" name="Clip" r:id="rId3" imgW="1305000" imgH="1085760" progId="">
                  <p:embed/>
                </p:oleObj>
              </mc:Choice>
              <mc:Fallback>
                <p:oleObj name="Clip" r:id="rId3" imgW="1305000" imgH="108576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4112" y="1332092"/>
                        <a:ext cx="485775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5623687" y="1332092"/>
            <a:ext cx="8493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Host A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 rot="408567">
            <a:off x="6628575" y="1933755"/>
            <a:ext cx="12080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Arial" pitchFamily="34" charset="0"/>
              </a:rPr>
              <a:t>one segment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 rot="16200000">
            <a:off x="5179187" y="2171880"/>
            <a:ext cx="536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RTT</a:t>
            </a:r>
            <a:endParaRPr lang="en-US" sz="1000">
              <a:latin typeface="Times New Roman" pitchFamily="18" charset="0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7871587" y="1341617"/>
          <a:ext cx="485775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8" name="Clip" r:id="rId5" imgW="1305000" imgH="1085760" progId="">
                  <p:embed/>
                </p:oleObj>
              </mc:Choice>
              <mc:Fallback>
                <p:oleObj name="Clip" r:id="rId5" imgW="1305000" imgH="1085760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1587" y="1341617"/>
                        <a:ext cx="485775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7147687" y="1351142"/>
            <a:ext cx="8286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Host B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5617337" y="1781355"/>
            <a:ext cx="0" cy="3848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8131937" y="1819455"/>
            <a:ext cx="0" cy="3848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 flipH="1" flipV="1">
            <a:off x="5436362" y="1952805"/>
            <a:ext cx="4763" cy="219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5445887" y="2514780"/>
            <a:ext cx="4763" cy="2238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V="1">
            <a:off x="5598287" y="2371905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8077200" y="4579938"/>
            <a:ext cx="6588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/>
              <a:t>time</a:t>
            </a:r>
            <a:endParaRPr lang="en-US" sz="1000" dirty="0">
              <a:latin typeface="Times New Roman" pitchFamily="18" charset="0"/>
            </a:endParaRPr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>
            <a:off x="5626862" y="2748142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5622100" y="2833867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 flipV="1">
            <a:off x="5622100" y="3357742"/>
            <a:ext cx="2528887" cy="3619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 flipV="1">
            <a:off x="5595112" y="3618092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 rot="408567">
            <a:off x="6626987" y="2719567"/>
            <a:ext cx="1277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Arial" pitchFamily="34" charset="0"/>
              </a:rPr>
              <a:t>two segments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 rot="408567">
            <a:off x="6719062" y="3733980"/>
            <a:ext cx="13065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Arial" pitchFamily="34" charset="0"/>
              </a:rPr>
              <a:t>four segments</a:t>
            </a:r>
            <a:endParaRPr lang="en-US" sz="1000">
              <a:latin typeface="Times New Roman" pitchFamily="18" charset="0"/>
            </a:endParaRPr>
          </a:p>
        </p:txBody>
      </p: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5617337" y="3753030"/>
            <a:ext cx="2519363" cy="652462"/>
            <a:chOff x="3954" y="2214"/>
            <a:chExt cx="1587" cy="411"/>
          </a:xfrm>
        </p:grpSpPr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3963" y="2214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3954" y="2274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3963" y="2340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>
              <a:off x="3957" y="2403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 flipV="1">
            <a:off x="5903087" y="4134030"/>
            <a:ext cx="2228850" cy="604837"/>
            <a:chOff x="3954" y="2214"/>
            <a:chExt cx="1587" cy="411"/>
          </a:xfrm>
        </p:grpSpPr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3963" y="2214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3954" y="2274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3963" y="2340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>
              <a:off x="3957" y="2403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38" name="Footer Placeholder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9" grpId="0"/>
      <p:bldP spid="10" grpId="0"/>
      <p:bldP spid="11" grpId="0"/>
      <p:bldP spid="13" grpId="0"/>
      <p:bldP spid="14" grpId="0" animBg="1"/>
      <p:bldP spid="15" grpId="0" animBg="1"/>
      <p:bldP spid="16" grpId="0" animBg="1"/>
      <p:bldP spid="17" grpId="0" animBg="1"/>
      <p:bldP spid="18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>
                <a:latin typeface="Arial" charset="0"/>
              </a:rPr>
              <a:t>Bài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giảng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của</a:t>
            </a:r>
            <a:r>
              <a:rPr lang="en-US" dirty="0" smtClean="0">
                <a:latin typeface="Arial" charset="0"/>
              </a:rPr>
              <a:t> J.F Kurose and K.W. Ross </a:t>
            </a:r>
            <a:r>
              <a:rPr lang="en-US" dirty="0" err="1" smtClean="0">
                <a:latin typeface="Arial" charset="0"/>
              </a:rPr>
              <a:t>về</a:t>
            </a:r>
            <a:r>
              <a:rPr lang="en-US" dirty="0" smtClean="0">
                <a:latin typeface="Arial" charset="0"/>
              </a:rPr>
              <a:t> Computer Networking: A Top Down Approach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vận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- 3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endParaRPr lang="en-US" dirty="0" smtClean="0"/>
          </a:p>
          <a:p>
            <a:pPr lvl="1"/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đáng</a:t>
            </a:r>
            <a:r>
              <a:rPr lang="en-US" dirty="0" smtClean="0"/>
              <a:t> tin </a:t>
            </a:r>
            <a:r>
              <a:rPr lang="en-US" dirty="0" err="1" smtClean="0"/>
              <a:t>cậy</a:t>
            </a:r>
            <a:endParaRPr lang="en-US" dirty="0" smtClean="0"/>
          </a:p>
          <a:p>
            <a:pPr lvl="2"/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endParaRPr lang="en-US" dirty="0" smtClean="0"/>
          </a:p>
          <a:p>
            <a:pPr lvl="2"/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r>
              <a:rPr lang="en-US" dirty="0" smtClean="0"/>
              <a:t> </a:t>
            </a:r>
            <a:r>
              <a:rPr lang="en-US" dirty="0" err="1" smtClean="0"/>
              <a:t>nghẽn</a:t>
            </a:r>
            <a:endParaRPr lang="en-US" dirty="0" smtClean="0"/>
          </a:p>
          <a:p>
            <a:pPr lvl="2"/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trì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endParaRPr lang="en-US" dirty="0" smtClean="0"/>
          </a:p>
          <a:p>
            <a:pPr lvl="1"/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đáng</a:t>
            </a:r>
            <a:r>
              <a:rPr lang="en-US" dirty="0" smtClean="0"/>
              <a:t> tin </a:t>
            </a:r>
            <a:r>
              <a:rPr lang="en-US" dirty="0" err="1" smtClean="0"/>
              <a:t>cậy</a:t>
            </a:r>
            <a:endParaRPr lang="en-US" dirty="0" smtClean="0"/>
          </a:p>
          <a:p>
            <a:pPr lvl="2"/>
            <a:r>
              <a:rPr lang="en-US" dirty="0" err="1" smtClean="0"/>
              <a:t>Nổ</a:t>
            </a:r>
            <a:r>
              <a:rPr lang="en-US" dirty="0" smtClean="0"/>
              <a:t> </a:t>
            </a:r>
            <a:r>
              <a:rPr lang="en-US" dirty="0" err="1" smtClean="0"/>
              <a:t>lực</a:t>
            </a:r>
            <a:r>
              <a:rPr lang="en-US" dirty="0" smtClean="0"/>
              <a:t> </a:t>
            </a:r>
            <a:r>
              <a:rPr lang="en-US" dirty="0" err="1" smtClean="0"/>
              <a:t>gởi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US" dirty="0" smtClean="0"/>
          </a:p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endParaRPr lang="en-US" dirty="0" smtClean="0"/>
          </a:p>
          <a:p>
            <a:pPr lvl="1"/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trễ</a:t>
            </a:r>
            <a:endParaRPr lang="en-US" dirty="0" smtClean="0"/>
          </a:p>
          <a:p>
            <a:pPr lvl="1"/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băng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Dồn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–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- 1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143000"/>
            <a:ext cx="8077200" cy="45720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800" dirty="0" err="1" smtClean="0"/>
              <a:t>Dồn</a:t>
            </a:r>
            <a:r>
              <a:rPr lang="en-US" sz="2800" dirty="0" smtClean="0"/>
              <a:t> </a:t>
            </a:r>
            <a:r>
              <a:rPr lang="en-US" sz="2800" dirty="0" err="1" smtClean="0"/>
              <a:t>kênh</a:t>
            </a:r>
            <a:r>
              <a:rPr lang="en-US" sz="2800" dirty="0" smtClean="0"/>
              <a:t> (Multiplexing): </a:t>
            </a:r>
          </a:p>
          <a:p>
            <a:pPr lvl="1" eaLnBrk="1" hangingPunct="1"/>
            <a:r>
              <a:rPr lang="en-US" sz="2400" dirty="0" err="1" smtClean="0"/>
              <a:t>Thực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 smtClean="0"/>
              <a:t> </a:t>
            </a:r>
            <a:r>
              <a:rPr lang="en-US" sz="2400" dirty="0" err="1" smtClean="0"/>
              <a:t>tại</a:t>
            </a:r>
            <a:r>
              <a:rPr lang="en-US" sz="2400" dirty="0" smtClean="0"/>
              <a:t> </a:t>
            </a:r>
            <a:r>
              <a:rPr lang="en-US" sz="2400" dirty="0" err="1" smtClean="0"/>
              <a:t>bên</a:t>
            </a:r>
            <a:r>
              <a:rPr lang="en-US" sz="2400" dirty="0" smtClean="0"/>
              <a:t> </a:t>
            </a:r>
            <a:r>
              <a:rPr lang="en-US" sz="2400" dirty="0" err="1" smtClean="0"/>
              <a:t>gởi</a:t>
            </a:r>
            <a:endParaRPr lang="en-US" sz="2400" dirty="0" smtClean="0"/>
          </a:p>
          <a:p>
            <a:pPr lvl="1" eaLnBrk="1" hangingPunct="1"/>
            <a:r>
              <a:rPr lang="en-US" sz="2400" dirty="0" smtClean="0"/>
              <a:t>Thu </a:t>
            </a:r>
            <a:r>
              <a:rPr lang="en-US" sz="2400" dirty="0" err="1" smtClean="0"/>
              <a:t>thập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</a:t>
            </a:r>
            <a:r>
              <a:rPr lang="en-US" sz="2400" dirty="0" err="1" smtClean="0"/>
              <a:t>từ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socket</a:t>
            </a:r>
          </a:p>
          <a:p>
            <a:pPr lvl="1" eaLnBrk="1" hangingPunct="1"/>
            <a:r>
              <a:rPr lang="en-US" sz="2400" dirty="0" err="1" smtClean="0"/>
              <a:t>dán</a:t>
            </a:r>
            <a:r>
              <a:rPr lang="en-US" sz="2400" dirty="0" smtClean="0"/>
              <a:t> </a:t>
            </a:r>
            <a:r>
              <a:rPr lang="en-US" sz="2400" dirty="0" err="1" smtClean="0"/>
              <a:t>nhãn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1 header</a:t>
            </a:r>
          </a:p>
          <a:p>
            <a:pPr eaLnBrk="1" hangingPunct="1"/>
            <a:r>
              <a:rPr lang="en-US" sz="2800" dirty="0" err="1" smtClean="0"/>
              <a:t>Phân</a:t>
            </a:r>
            <a:r>
              <a:rPr lang="en-US" sz="2800" dirty="0" smtClean="0"/>
              <a:t> </a:t>
            </a:r>
            <a:r>
              <a:rPr lang="en-US" sz="2800" dirty="0" err="1" smtClean="0"/>
              <a:t>kênh</a:t>
            </a:r>
            <a:r>
              <a:rPr lang="en-US" sz="2800" dirty="0" smtClean="0"/>
              <a:t> (</a:t>
            </a:r>
            <a:r>
              <a:rPr lang="en-US" sz="2800" dirty="0" err="1" smtClean="0"/>
              <a:t>Demultiplexing</a:t>
            </a:r>
            <a:r>
              <a:rPr lang="en-US" sz="2800" dirty="0" smtClean="0"/>
              <a:t>):</a:t>
            </a:r>
          </a:p>
          <a:p>
            <a:pPr lvl="1"/>
            <a:r>
              <a:rPr lang="en-US" sz="2500" dirty="0" err="1" smtClean="0"/>
              <a:t>Thực</a:t>
            </a:r>
            <a:r>
              <a:rPr lang="en-US" sz="2500" dirty="0" smtClean="0"/>
              <a:t> </a:t>
            </a:r>
            <a:r>
              <a:rPr lang="en-US" sz="2500" dirty="0" err="1" smtClean="0"/>
              <a:t>hiện</a:t>
            </a:r>
            <a:r>
              <a:rPr lang="en-US" sz="2500" dirty="0" smtClean="0"/>
              <a:t> </a:t>
            </a:r>
            <a:r>
              <a:rPr lang="en-US" sz="2500" dirty="0" err="1" smtClean="0"/>
              <a:t>tại</a:t>
            </a:r>
            <a:r>
              <a:rPr lang="en-US" sz="2500" dirty="0" smtClean="0"/>
              <a:t> </a:t>
            </a:r>
            <a:r>
              <a:rPr lang="en-US" sz="2500" dirty="0" err="1" smtClean="0"/>
              <a:t>bên</a:t>
            </a:r>
            <a:r>
              <a:rPr lang="en-US" sz="2500" dirty="0" smtClean="0"/>
              <a:t> </a:t>
            </a:r>
            <a:r>
              <a:rPr lang="en-US" sz="2500" dirty="0" err="1" smtClean="0"/>
              <a:t>nhận</a:t>
            </a:r>
            <a:endParaRPr lang="en-US" sz="2500" dirty="0" smtClean="0"/>
          </a:p>
          <a:p>
            <a:pPr lvl="1" eaLnBrk="1" hangingPunct="1"/>
            <a:r>
              <a:rPr lang="en-US" sz="2400" dirty="0" err="1" smtClean="0"/>
              <a:t>phân</a:t>
            </a:r>
            <a:r>
              <a:rPr lang="en-US" sz="2400" dirty="0" smtClean="0"/>
              <a:t> </a:t>
            </a:r>
            <a:r>
              <a:rPr lang="en-US" sz="2400" dirty="0" err="1" smtClean="0"/>
              <a:t>phối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segment </a:t>
            </a:r>
            <a:r>
              <a:rPr lang="en-US" sz="2400" dirty="0" err="1" smtClean="0"/>
              <a:t>nhận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socket </a:t>
            </a:r>
            <a:r>
              <a:rPr lang="en-US" sz="2400" dirty="0" err="1" smtClean="0"/>
              <a:t>tương</a:t>
            </a:r>
            <a:r>
              <a:rPr lang="en-US" sz="2400" dirty="0" smtClean="0"/>
              <a:t> </a:t>
            </a:r>
            <a:r>
              <a:rPr lang="en-US" sz="2400" dirty="0" err="1" smtClean="0"/>
              <a:t>ứng</a:t>
            </a:r>
            <a:endParaRPr lang="en-US" sz="2400" dirty="0" smtClean="0"/>
          </a:p>
          <a:p>
            <a:pPr eaLnBrk="1" hangingPunct="1"/>
            <a:r>
              <a:rPr lang="en-US" sz="2800" dirty="0" err="1" smtClean="0"/>
              <a:t>Khi</a:t>
            </a:r>
            <a:r>
              <a:rPr lang="en-US" sz="2800" dirty="0" smtClean="0"/>
              <a:t> </a:t>
            </a:r>
            <a:r>
              <a:rPr lang="en-US" sz="2800" dirty="0" err="1" smtClean="0"/>
              <a:t>đóng</a:t>
            </a:r>
            <a:r>
              <a:rPr lang="en-US" sz="2800" dirty="0" smtClean="0"/>
              <a:t> </a:t>
            </a:r>
            <a:r>
              <a:rPr lang="en-US" sz="2800" dirty="0" err="1" smtClean="0"/>
              <a:t>gói</a:t>
            </a:r>
            <a:r>
              <a:rPr lang="en-US" sz="2800" dirty="0" smtClean="0"/>
              <a:t> </a:t>
            </a:r>
            <a:r>
              <a:rPr lang="en-US" sz="2800" dirty="0" err="1" smtClean="0"/>
              <a:t>dữ</a:t>
            </a:r>
            <a:r>
              <a:rPr lang="en-US" sz="2800" dirty="0" smtClean="0"/>
              <a:t> </a:t>
            </a:r>
            <a:r>
              <a:rPr lang="en-US" sz="2800" dirty="0" err="1" smtClean="0"/>
              <a:t>liệu</a:t>
            </a:r>
            <a:r>
              <a:rPr lang="en-US" sz="2800" dirty="0" smtClean="0"/>
              <a:t> ở </a:t>
            </a:r>
            <a:r>
              <a:rPr lang="en-US" sz="2800" dirty="0" err="1" smtClean="0"/>
              <a:t>tầng</a:t>
            </a:r>
            <a:r>
              <a:rPr lang="en-US" sz="2800" dirty="0" smtClean="0"/>
              <a:t> transport, header </a:t>
            </a:r>
            <a:r>
              <a:rPr lang="en-US" sz="2800" dirty="0" err="1" smtClean="0"/>
              <a:t>sẽ</a:t>
            </a:r>
            <a:r>
              <a:rPr lang="en-US" sz="2800" dirty="0" smtClean="0"/>
              <a:t> </a:t>
            </a:r>
            <a:r>
              <a:rPr lang="en-US" sz="2800" dirty="0" err="1" smtClean="0"/>
              <a:t>thêm</a:t>
            </a:r>
            <a:r>
              <a:rPr lang="en-US" sz="2800" dirty="0" smtClean="0"/>
              <a:t> </a:t>
            </a:r>
            <a:r>
              <a:rPr lang="en-US" sz="2800" dirty="0" err="1" smtClean="0"/>
              <a:t>vào</a:t>
            </a:r>
            <a:r>
              <a:rPr lang="en-US" sz="2800" dirty="0" smtClean="0"/>
              <a:t>:</a:t>
            </a:r>
          </a:p>
          <a:p>
            <a:pPr lvl="1" eaLnBrk="1" hangingPunct="1"/>
            <a:r>
              <a:rPr lang="en-US" sz="2400" dirty="0" smtClean="0"/>
              <a:t>Source port</a:t>
            </a:r>
          </a:p>
          <a:p>
            <a:pPr lvl="1" eaLnBrk="1" hangingPunct="1"/>
            <a:r>
              <a:rPr lang="en-US" sz="2400" dirty="0" smtClean="0"/>
              <a:t>Destination port</a:t>
            </a:r>
          </a:p>
          <a:p>
            <a:pPr eaLnBrk="1" hangingPunct="1"/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7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7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Dồn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–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75"/>
          <p:cNvSpPr>
            <a:spLocks noChangeArrowheads="1"/>
          </p:cNvSpPr>
          <p:nvPr/>
        </p:nvSpPr>
        <p:spPr bwMode="auto">
          <a:xfrm>
            <a:off x="2606675" y="1711325"/>
            <a:ext cx="3324225" cy="3200400"/>
          </a:xfrm>
          <a:prstGeom prst="rect">
            <a:avLst/>
          </a:prstGeom>
          <a:solidFill>
            <a:schemeClr val="accent2"/>
          </a:solidFill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65"/>
          <p:cNvSpPr>
            <a:spLocks noChangeArrowheads="1"/>
          </p:cNvSpPr>
          <p:nvPr/>
        </p:nvSpPr>
        <p:spPr bwMode="auto">
          <a:xfrm>
            <a:off x="2530475" y="1806575"/>
            <a:ext cx="3324225" cy="3200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63"/>
          <p:cNvSpPr txBox="1">
            <a:spLocks noChangeArrowheads="1"/>
          </p:cNvSpPr>
          <p:nvPr/>
        </p:nvSpPr>
        <p:spPr bwMode="auto">
          <a:xfrm>
            <a:off x="2514600" y="1828800"/>
            <a:ext cx="167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source port #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0" name="Text Box 64"/>
          <p:cNvSpPr txBox="1">
            <a:spLocks noChangeArrowheads="1"/>
          </p:cNvSpPr>
          <p:nvPr/>
        </p:nvSpPr>
        <p:spPr bwMode="auto">
          <a:xfrm>
            <a:off x="4294188" y="1828800"/>
            <a:ext cx="14525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dest port #</a:t>
            </a:r>
            <a:endParaRPr lang="en-US" sz="24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1" name="Line 66"/>
          <p:cNvSpPr>
            <a:spLocks noChangeShapeType="1"/>
          </p:cNvSpPr>
          <p:nvPr/>
        </p:nvSpPr>
        <p:spPr bwMode="auto">
          <a:xfrm flipV="1">
            <a:off x="2520950" y="2206625"/>
            <a:ext cx="33289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68"/>
          <p:cNvSpPr>
            <a:spLocks noChangeShapeType="1"/>
          </p:cNvSpPr>
          <p:nvPr/>
        </p:nvSpPr>
        <p:spPr bwMode="auto">
          <a:xfrm flipV="1">
            <a:off x="2530475" y="3197225"/>
            <a:ext cx="3324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69"/>
          <p:cNvSpPr>
            <a:spLocks noChangeShapeType="1"/>
          </p:cNvSpPr>
          <p:nvPr/>
        </p:nvSpPr>
        <p:spPr bwMode="auto">
          <a:xfrm flipV="1">
            <a:off x="4168775" y="1806575"/>
            <a:ext cx="0" cy="395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70"/>
          <p:cNvSpPr txBox="1">
            <a:spLocks noChangeArrowheads="1"/>
          </p:cNvSpPr>
          <p:nvPr/>
        </p:nvSpPr>
        <p:spPr bwMode="auto">
          <a:xfrm>
            <a:off x="3670300" y="1376363"/>
            <a:ext cx="9493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32 bits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5" name="Line 71"/>
          <p:cNvSpPr>
            <a:spLocks noChangeShapeType="1"/>
          </p:cNvSpPr>
          <p:nvPr/>
        </p:nvSpPr>
        <p:spPr bwMode="auto">
          <a:xfrm>
            <a:off x="4625975" y="1573213"/>
            <a:ext cx="1200150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72"/>
          <p:cNvSpPr>
            <a:spLocks noChangeShapeType="1"/>
          </p:cNvSpPr>
          <p:nvPr/>
        </p:nvSpPr>
        <p:spPr bwMode="auto">
          <a:xfrm rot="10800000">
            <a:off x="2516188" y="1582738"/>
            <a:ext cx="11287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73"/>
          <p:cNvSpPr txBox="1">
            <a:spLocks noChangeArrowheads="1"/>
          </p:cNvSpPr>
          <p:nvPr/>
        </p:nvSpPr>
        <p:spPr bwMode="auto">
          <a:xfrm>
            <a:off x="3414713" y="3662363"/>
            <a:ext cx="1446212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application</a:t>
            </a:r>
          </a:p>
          <a:p>
            <a:r>
              <a:rPr lang="en-US" sz="2000"/>
              <a:t>data </a:t>
            </a:r>
          </a:p>
          <a:p>
            <a:r>
              <a:rPr lang="en-US" sz="2000"/>
              <a:t>(message)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8" name="Text Box 74"/>
          <p:cNvSpPr txBox="1">
            <a:spLocks noChangeArrowheads="1"/>
          </p:cNvSpPr>
          <p:nvPr/>
        </p:nvSpPr>
        <p:spPr bwMode="auto">
          <a:xfrm>
            <a:off x="2932113" y="2571750"/>
            <a:ext cx="25066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other header fields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19" name="Text Box 76"/>
          <p:cNvSpPr txBox="1">
            <a:spLocks noChangeArrowheads="1"/>
          </p:cNvSpPr>
          <p:nvPr/>
        </p:nvSpPr>
        <p:spPr bwMode="auto">
          <a:xfrm>
            <a:off x="2590800" y="5229225"/>
            <a:ext cx="318709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dirty="0" err="1" smtClean="0"/>
              <a:t>Cấu</a:t>
            </a:r>
            <a:r>
              <a:rPr lang="en-US" sz="2000" dirty="0" smtClean="0"/>
              <a:t> </a:t>
            </a:r>
            <a:r>
              <a:rPr lang="en-US" sz="2000" dirty="0" err="1" smtClean="0"/>
              <a:t>trúc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segment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 animBg="1"/>
      <p:bldP spid="12" grpId="0" animBg="1"/>
      <p:bldP spid="13" grpId="0" animBg="1"/>
      <p:bldP spid="14" grpId="0"/>
      <p:bldP spid="15" grpId="0" animBg="1"/>
      <p:bldP spid="16" grpId="0" animBg="1"/>
      <p:bldP spid="17" grpId="0"/>
      <p:bldP spid="18" grpId="0"/>
      <p:bldP spid="1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5468</Words>
  <Application>Microsoft Macintosh PowerPoint</Application>
  <PresentationFormat>On-screen Show (4:3)</PresentationFormat>
  <Paragraphs>1056</Paragraphs>
  <Slides>69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69</vt:i4>
      </vt:variant>
    </vt:vector>
  </HeadingPairs>
  <TitlesOfParts>
    <vt:vector size="72" baseType="lpstr">
      <vt:lpstr>Office Theme</vt:lpstr>
      <vt:lpstr>Clip</vt:lpstr>
      <vt:lpstr>Visio</vt:lpstr>
      <vt:lpstr>Bài 05 Tầng vận chuyển</vt:lpstr>
      <vt:lpstr>Chức năng - 1</vt:lpstr>
      <vt:lpstr>Nội dung</vt:lpstr>
      <vt:lpstr>Nhắc lại</vt:lpstr>
      <vt:lpstr>tầng vận chuyển - 1</vt:lpstr>
      <vt:lpstr>tầng vận chuyển - 2</vt:lpstr>
      <vt:lpstr>tầng vận chuyển - 3</vt:lpstr>
      <vt:lpstr>Dồn kênh – Phân kênh - 1</vt:lpstr>
      <vt:lpstr>Dồn kênh – Phân kênh - 2</vt:lpstr>
      <vt:lpstr>Dồn kênh – Phân kênh - 3</vt:lpstr>
      <vt:lpstr>Nội dung</vt:lpstr>
      <vt:lpstr>UDP - 1</vt:lpstr>
      <vt:lpstr>UDP - 2</vt:lpstr>
      <vt:lpstr>UDP - 3</vt:lpstr>
      <vt:lpstr>UDP - 4</vt:lpstr>
      <vt:lpstr>UDP - 5</vt:lpstr>
      <vt:lpstr>Nội dung</vt:lpstr>
      <vt:lpstr>Bài toán</vt:lpstr>
      <vt:lpstr>Nguyên lý truyền dữ liệu đáng tin cậy</vt:lpstr>
      <vt:lpstr>Nội dung</vt:lpstr>
      <vt:lpstr>Giải quyết lỗi bit</vt:lpstr>
      <vt:lpstr>Giải quyết mất gói</vt:lpstr>
      <vt:lpstr>Giao thức RDT</vt:lpstr>
      <vt:lpstr>Nguyên lý pipe line</vt:lpstr>
      <vt:lpstr>Rdt1.0 : đường truyền lý tưởng</vt:lpstr>
      <vt:lpstr>Rdt2.0 kênh truyền có lỗi bit - 1</vt:lpstr>
      <vt:lpstr>Rdt2.0 FSM - 2</vt:lpstr>
      <vt:lpstr>Rdt2.0 - 3</vt:lpstr>
      <vt:lpstr>Rdt2.1 bên gửi xử lí lỗi ACK/NAK</vt:lpstr>
      <vt:lpstr>Rdt2.1 bên nhận xử lí lỗi ACK/NAK</vt:lpstr>
      <vt:lpstr>Rdt2.1 thảo luận</vt:lpstr>
      <vt:lpstr>Cơ chế truyền đáng tin cậy - RDT</vt:lpstr>
      <vt:lpstr>Rdt2.2 không sử dụng NAK</vt:lpstr>
      <vt:lpstr>Rdt2.2: bên gửi và bên nhận</vt:lpstr>
      <vt:lpstr>Rdt3.0 kênh truyền có lỗi và mất - 1</vt:lpstr>
      <vt:lpstr>Rdt3.0 bên gửi - 2</vt:lpstr>
      <vt:lpstr>Rdt3.0 - 3</vt:lpstr>
      <vt:lpstr>Rdt3.0 - 4</vt:lpstr>
      <vt:lpstr>Rdt3.0 dừng và đợi - 5</vt:lpstr>
      <vt:lpstr>Rdt3.0 – Hiệu quả - 6</vt:lpstr>
      <vt:lpstr>Nghi thức pipeline - 1</vt:lpstr>
      <vt:lpstr>Nghi thức pipeline - 2</vt:lpstr>
      <vt:lpstr>Go-Back-N – 1</vt:lpstr>
      <vt:lpstr>Go-Back-N: bên nhận - 2</vt:lpstr>
      <vt:lpstr>Go-Back-N – ví dụ - 3</vt:lpstr>
      <vt:lpstr>Gửi lại có chọn - 1</vt:lpstr>
      <vt:lpstr>Gửi lại có chọn - 2</vt:lpstr>
      <vt:lpstr>Gửi lại có chọn - 4</vt:lpstr>
      <vt:lpstr>Gửi lại có chọn - 5</vt:lpstr>
      <vt:lpstr>Nội dung</vt:lpstr>
      <vt:lpstr>TCP</vt:lpstr>
      <vt:lpstr>TCP – giới thiệu - 1</vt:lpstr>
      <vt:lpstr>TCP - giới thiệu - 2</vt:lpstr>
      <vt:lpstr>TCP – cấu trúc gói tin</vt:lpstr>
      <vt:lpstr>TCP – định nghĩa các trường - 1</vt:lpstr>
      <vt:lpstr>TCP – định nghĩa các trường - 2</vt:lpstr>
      <vt:lpstr>TCP – ví dụ</vt:lpstr>
      <vt:lpstr>TCP – TRUYỀN DỮ LIỆU ĐÁNG TIN CẬY</vt:lpstr>
      <vt:lpstr>TCP – bên gởi</vt:lpstr>
      <vt:lpstr>TCP – bên nhận</vt:lpstr>
      <vt:lpstr>TCP – ví dụ</vt:lpstr>
      <vt:lpstr>TCP – thiết lập kết nối</vt:lpstr>
      <vt:lpstr>TCP – đóng kết nối</vt:lpstr>
      <vt:lpstr>TCP – quản lý kết nối</vt:lpstr>
      <vt:lpstr>TCP - Điều khiển luồng - 1</vt:lpstr>
      <vt:lpstr>TCP - Điều khiển luồng - 2</vt:lpstr>
      <vt:lpstr>Kiểm soát tắt nghẽn - 1</vt:lpstr>
      <vt:lpstr>Kiểm soát tắt nghẽn - 2</vt:lpstr>
      <vt:lpstr>Tài liệu tham khảo</vt:lpstr>
    </vt:vector>
  </TitlesOfParts>
  <Company>sedept.fit.hcmus.edu.vn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tdquang</dc:creator>
  <cp:lastModifiedBy>Apple</cp:lastModifiedBy>
  <cp:revision>34</cp:revision>
  <dcterms:created xsi:type="dcterms:W3CDTF">2011-10-20T15:27:09Z</dcterms:created>
  <dcterms:modified xsi:type="dcterms:W3CDTF">2015-04-03T06:40:47Z</dcterms:modified>
</cp:coreProperties>
</file>