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74" r:id="rId5"/>
    <p:sldId id="307" r:id="rId6"/>
    <p:sldId id="308" r:id="rId7"/>
  </p:sldIdLst>
  <p:sldSz cx="6858000" cy="8826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  <a:srgbClr val="4471C4"/>
    <a:srgbClr val="005EA9"/>
    <a:srgbClr val="0362AE"/>
    <a:srgbClr val="B4C7E7"/>
    <a:srgbClr val="A2B1E7"/>
    <a:srgbClr val="64CBF0"/>
    <a:srgbClr val="FFC000"/>
    <a:srgbClr val="EC7C30"/>
    <a:srgbClr val="00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0083" y="1143000"/>
            <a:ext cx="239783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44523"/>
            <a:ext cx="5143500" cy="307293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635956"/>
            <a:ext cx="5143500" cy="213102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469929"/>
            <a:ext cx="1478756" cy="74800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7" y="469929"/>
            <a:ext cx="4350544" cy="74800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200497"/>
            <a:ext cx="5915025" cy="367157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5906810"/>
            <a:ext cx="5915025" cy="193079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349647"/>
            <a:ext cx="2914650" cy="56003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349647"/>
            <a:ext cx="2914650" cy="56003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469930"/>
            <a:ext cx="5915025" cy="17060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163719"/>
            <a:ext cx="2901255" cy="106040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224124"/>
            <a:ext cx="2901255" cy="47422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163719"/>
            <a:ext cx="2915543" cy="106040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224124"/>
            <a:ext cx="2915543" cy="47422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3" cy="20595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270853"/>
            <a:ext cx="3471863" cy="627253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3" cy="4905655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3" cy="20595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270853"/>
            <a:ext cx="3471863" cy="627253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3" cy="4905655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469930"/>
            <a:ext cx="5915025" cy="170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349647"/>
            <a:ext cx="5915025" cy="560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8180859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1238-7148-43D6-8F70-843E1791361A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8180859"/>
            <a:ext cx="2314575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8180859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4A4-0EE1-405C-8E58-542895A5C7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47331"/>
              </p:ext>
            </p:extLst>
          </p:nvPr>
        </p:nvGraphicFramePr>
        <p:xfrm>
          <a:off x="416378" y="780672"/>
          <a:ext cx="6063346" cy="4118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02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新员工试用期内，直属上级是新员工成长发展的第一责任人；</a:t>
                      </a:r>
                    </a:p>
                    <a:p>
                      <a:pPr algn="ctr" fontAlgn="ctr"/>
                      <a:r>
                        <a:rPr lang="zh-CN" altLang="en-US" sz="1200" b="1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导师既是环境熟悉的引导者，也是带领新员工认同公司文化的思想导师。</a:t>
                      </a:r>
                      <a:endParaRPr lang="zh-CN" sz="1200" b="1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9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直属上级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段韬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职位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总经理助理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gridSpan="6">
                  <a:txBody>
                    <a:bodyPr/>
                    <a:lstStyle/>
                    <a:p>
                      <a:pPr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主要职责（确认请勾选“√”）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制定新员工工作</a:t>
                      </a:r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能力发展目标和行动计划；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关注新员工日常工作中的表现，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及时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辅导，把握方向提供支持；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实施新员工试用期月度</a:t>
                      </a:r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季度考核和试用期转正考核，决策新员工的去留和转正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主导考核后的反馈和沟通；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zh-CN" altLang="en-US" sz="1200" dirty="0">
                          <a:latin typeface="仿宋" panose="02010609060101010101" pitchFamily="49" charset="-122"/>
                          <a:ea typeface="仿宋" panose="02010609060101010101" pitchFamily="49" charset="-122"/>
                          <a:sym typeface="+mn-ea"/>
                        </a:rPr>
                        <a:t>按月沟通，总结分析，确定下一阶段的工作目标和计划；</a:t>
                      </a:r>
                      <a:endParaRPr lang="zh-CN" altLang="en-US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5</a:t>
                      </a:r>
                      <a:endParaRPr lang="en-US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为新员工分配新人导师，并评估导师的工作成效。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170">
                <a:tc gridSpan="6">
                  <a:txBody>
                    <a:bodyPr/>
                    <a:lstStyle/>
                    <a:p>
                      <a:pPr indent="114300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我已了解本次辅导主要工作职责。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709">
                <a:tc gridSpan="6">
                  <a:txBody>
                    <a:bodyPr/>
                    <a:lstStyle/>
                    <a:p>
                      <a:pPr indent="114300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直属上级确认签字</a:t>
                      </a:r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: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r>
                        <a:rPr 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                      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日期：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4099"/>
              </p:ext>
            </p:extLst>
          </p:nvPr>
        </p:nvGraphicFramePr>
        <p:xfrm>
          <a:off x="416378" y="4848264"/>
          <a:ext cx="6063347" cy="358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8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导师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王高龙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职位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中级产品经理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主要职责（确认请勾选“√”）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fontAlgn="ctr"/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制定新员工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文化融入</a:t>
                      </a: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目标和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学习</a:t>
                      </a: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计划；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分享自己对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公司文化的理解和认知，帮助新员工理解公司文化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定期对新员工文化学习及融入情况进行评价和反馈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4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latin typeface="仿宋" panose="02010609060101010101" pitchFamily="49" charset="-122"/>
                          <a:ea typeface="仿宋" panose="02010609060101010101" pitchFamily="49" charset="-122"/>
                          <a:sym typeface="+mn-ea"/>
                        </a:rPr>
                        <a:t>每周定期沟通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，通过分享自己的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经营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，引导新员工走出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工作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困境；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1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5</a:t>
                      </a:r>
                      <a:endParaRPr lang="zh-CN" sz="120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通过新员工对文化的理解，帮助</a:t>
                      </a: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直属上级建立对新员工更全面的认知。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endParaRPr lang="zh-CN" sz="1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57">
                <a:tc gridSpan="6">
                  <a:txBody>
                    <a:bodyPr/>
                    <a:lstStyle/>
                    <a:p>
                      <a:pPr indent="114300" algn="l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我已了解</a:t>
                      </a: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本次辅导主要工作职责。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52">
                <a:tc gridSpan="6">
                  <a:txBody>
                    <a:bodyPr/>
                    <a:lstStyle/>
                    <a:p>
                      <a:pPr indent="114300" algn="l" fontAlgn="ctr"/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导师确认签字</a:t>
                      </a:r>
                      <a:r>
                        <a:rPr lang="en-US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: 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r>
                        <a:rPr lang="en-US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                          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日期：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64598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直属上级和导师职责表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412" y="-65438"/>
            <a:ext cx="2041686" cy="638709"/>
            <a:chOff x="5039715" y="-65052"/>
            <a:chExt cx="2041686" cy="638709"/>
          </a:xfrm>
        </p:grpSpPr>
        <p:sp>
          <p:nvSpPr>
            <p:cNvPr id="10" name="文本框 9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64598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新员工试用期职责表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9467"/>
              </p:ext>
            </p:extLst>
          </p:nvPr>
        </p:nvGraphicFramePr>
        <p:xfrm>
          <a:off x="432707" y="798285"/>
          <a:ext cx="6000750" cy="7569996"/>
        </p:xfrm>
        <a:graphic>
          <a:graphicData uri="http://schemas.openxmlformats.org/drawingml/2006/table">
            <a:tbl>
              <a:tblPr firstRow="1" firstCol="1" bandRow="1"/>
              <a:tblGrid>
                <a:gridCol w="46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9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新员工姓名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叶海锋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职位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初级产品经理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主要职责（如完成请在后面空白处填写“√”）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1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目标确定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主动与直属上级沟通自己的试用期工作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/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成长目标，并在直属上级的帮助下完成各阶段目标的拆解和行动计划确定；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2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了解宝能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主动与导师沟通了解公司发展历史、核心业务、未来战略，公司愿景、使命、文化及价值观相关内容，制定文化融入目标；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3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线上学习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入职一周内完成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线上学习新员工应知应会、公司制度和管理流程；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4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参加集训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入职一月内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参加公司组织的新人培训，完成相应的学习任务并通过考试；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5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角色融入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深度思考新人导师分享的信息、知识和经验，对照修正自己的思想和行为，迅速进入角色融入组织；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6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主动提升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主动寻求直属上级的反馈和辅导，提升工作技能；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7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主动沟通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主动寻求导师的帮助，充分利用导师的组织资源和人脉资源，支撑自己快速打开局面；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1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8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主动学习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-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主动学习部门开发的课程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/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案例、列席部门会议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/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述职、观摩重点项目的沟通、学习部门优秀员工等。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 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903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我已了解试用期间主要工作职责。</a:t>
                      </a: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0075">
                <a:tc gridSpan="6">
                  <a:txBody>
                    <a:bodyPr/>
                    <a:lstStyle/>
                    <a:p>
                      <a:pPr algn="l" fontAlgn="ctr"/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algn="l" fontAlgn="ctr"/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新员工确认签字：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 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                         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日期：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039715" y="-65052"/>
            <a:ext cx="2041686" cy="638709"/>
            <a:chOff x="5039715" y="-65052"/>
            <a:chExt cx="2041686" cy="638709"/>
          </a:xfrm>
        </p:grpSpPr>
        <p:sp>
          <p:nvSpPr>
            <p:cNvPr id="8" name="文本框 7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97254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新员工发展目标及行动计划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18438"/>
              </p:ext>
            </p:extLst>
          </p:nvPr>
        </p:nvGraphicFramePr>
        <p:xfrm>
          <a:off x="447676" y="798286"/>
          <a:ext cx="6000750" cy="580974"/>
        </p:xfrm>
        <a:graphic>
          <a:graphicData uri="http://schemas.openxmlformats.org/drawingml/2006/table">
            <a:tbl>
              <a:tblPr firstRow="1" firstCol="1" bandRow="1"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2020.9.15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结束时间</a:t>
                      </a:r>
                    </a:p>
                  </a:txBody>
                  <a:tcPr marL="6350" marR="6350" marT="635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2020.12.15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辅导周期</a:t>
                      </a:r>
                    </a:p>
                  </a:txBody>
                  <a:tcPr marL="6350" marR="6350" marT="635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altLang="zh-CN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个月</a:t>
                      </a:r>
                      <a:endParaRPr lang="en-US" altLang="zh-CN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</a:t>
                      </a:r>
                      <a:r>
                        <a:rPr lang="en-US" altLang="zh-CN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6</a:t>
                      </a: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个月</a:t>
                      </a:r>
                      <a:endParaRPr lang="en-US" altLang="zh-CN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350" marR="6350" marT="6350" marB="0"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4660" y="8018145"/>
          <a:ext cx="6000750" cy="379730"/>
        </p:xfrm>
        <a:graphic>
          <a:graphicData uri="http://schemas.openxmlformats.org/drawingml/2006/table">
            <a:tbl>
              <a:tblPr firstRow="1" firstCol="1" bandRow="1"/>
              <a:tblGrid>
                <a:gridCol w="600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   新员工签字确认：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r>
                        <a:rPr lang="en-US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  <a:sym typeface="+mn-ea"/>
                        </a:rPr>
                        <a:t>              </a:t>
                      </a:r>
                      <a:r>
                        <a:rPr lang="zh-CN" altLang="en-US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  <a:sym typeface="+mn-ea"/>
                        </a:rPr>
                        <a:t>日期</a:t>
                      </a: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  <a:sym typeface="+mn-ea"/>
                        </a:rPr>
                        <a:t>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7262" marR="7262" marT="7262" marB="72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4660" y="1499870"/>
            <a:ext cx="6003290" cy="639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676" y="1622335"/>
            <a:ext cx="3422876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"/>
              </a:spcBef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新员工融入宝能目标及计划</a:t>
            </a:r>
            <a:r>
              <a:rPr lang="zh-CN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4659" y="4782319"/>
            <a:ext cx="600329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7676" y="4860644"/>
            <a:ext cx="3422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"/>
              </a:spcBef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新员工能力提升目标及计划</a:t>
            </a:r>
            <a:r>
              <a:rPr lang="zh-CN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17950" y="4273550"/>
            <a:ext cx="2540000" cy="462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spcBef>
                <a:spcPts val="15"/>
              </a:spcBef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导师签字：                            </a:t>
            </a:r>
          </a:p>
          <a:p>
            <a:pPr lvl="0" algn="l">
              <a:spcBef>
                <a:spcPts val="15"/>
              </a:spcBef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    日期：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1125" y="7407275"/>
            <a:ext cx="2540000" cy="462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spcBef>
                <a:spcPts val="15"/>
              </a:spcBef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直属上级签字：                            </a:t>
            </a:r>
          </a:p>
          <a:p>
            <a:pPr lvl="0" algn="l">
              <a:spcBef>
                <a:spcPts val="15"/>
              </a:spcBef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    日期：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412" y="-65438"/>
            <a:ext cx="2041686" cy="638709"/>
            <a:chOff x="5039715" y="-65052"/>
            <a:chExt cx="2041686" cy="638709"/>
          </a:xfrm>
        </p:grpSpPr>
        <p:sp>
          <p:nvSpPr>
            <p:cNvPr id="14" name="文本框 13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F3E603F-CBE0-4893-9C52-C3668419A7A4}"/>
              </a:ext>
            </a:extLst>
          </p:cNvPr>
          <p:cNvSpPr txBox="1"/>
          <p:nvPr/>
        </p:nvSpPr>
        <p:spPr>
          <a:xfrm>
            <a:off x="457200" y="1897380"/>
            <a:ext cx="60121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9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、了解学习宝能企业公司文化，相关制度，及时参加线上线下各种学习；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2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、对公司现有系统业务模式进行熟悉并掌握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、参加线上线下的各种企业相关制度，文化的培训和学习；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12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、完全融入宝能，熟悉并掌握岗位要求的各类技能，快速响应完成各项安排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75B37E-CD1D-4C8B-9979-86E1DC52A7A7}"/>
              </a:ext>
            </a:extLst>
          </p:cNvPr>
          <p:cNvSpPr txBox="1"/>
          <p:nvPr/>
        </p:nvSpPr>
        <p:spPr>
          <a:xfrm>
            <a:off x="468630" y="5135880"/>
            <a:ext cx="5966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9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、了解并掌握大电商平台的规划及目前</a:t>
            </a:r>
            <a:r>
              <a:rPr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ToB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en-US" altLang="zh-CN"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ToC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各业务系统的功能和现状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2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、参与大电商平台的建设，完成库存中心等相关中心系统的产品需求规划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、规划大电商平台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库存中心一期相关的产品具体需求，并跟进上线；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2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、协助配合大电商平台其它业务系统的相关需求和产品对接工作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-2020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12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、大电商平台</a:t>
            </a:r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库存中心对接对应的业务系统，并对相关的问题跟进优化；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  2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、协助配合大电商平台其它业务系统的相关需求和产品对接工作</a:t>
            </a:r>
            <a:endParaRPr lang="en-US" altLang="zh-CN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64598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辅导反馈表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5363" y="803454"/>
          <a:ext cx="5968094" cy="75344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结束时间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汇报周期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□单月</a:t>
                      </a: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□双月</a:t>
                      </a:r>
                      <a:endParaRPr lang="en-US" altLang="zh-CN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</a:t>
                      </a:r>
                      <a:r>
                        <a:rPr lang="en-US" altLang="zh-CN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____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807">
                <a:tc gridSpan="6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altLang="en-US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文化融入及综合能力提升情况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导师评价和辅导反馈：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05">
                <a:tc gridSpan="6"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评语：</a:t>
                      </a:r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2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 defTabSz="-635">
                        <a:tabLst>
                          <a:tab pos="3100705" algn="l"/>
                          <a:tab pos="3291205" algn="l"/>
                          <a:tab pos="6148705" algn="l"/>
                        </a:tabLst>
                      </a:pPr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直接上级签字：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                          </a:t>
                      </a:r>
                      <a:r>
                        <a:rPr lang="zh-CN" altLang="en-US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日期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750" y="8415627"/>
            <a:ext cx="6807225" cy="267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注：需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个月转正按双月报，需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个月转正的按单月报。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39715" y="-65052"/>
            <a:ext cx="2041686" cy="638709"/>
            <a:chOff x="5039715" y="-65052"/>
            <a:chExt cx="2041686" cy="638709"/>
          </a:xfrm>
        </p:grpSpPr>
        <p:sp>
          <p:nvSpPr>
            <p:cNvPr id="10" name="文本框 9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64598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辅导反馈表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5363" y="803454"/>
          <a:ext cx="5968094" cy="75344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结束时间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汇报周期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□单月</a:t>
                      </a: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□双月</a:t>
                      </a:r>
                      <a:endParaRPr lang="en-US" altLang="zh-CN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</a:t>
                      </a:r>
                      <a:r>
                        <a:rPr lang="en-US" altLang="zh-CN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____</a:t>
                      </a:r>
                      <a:endParaRPr lang="zh-CN" altLang="en-US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807">
                <a:tc gridSpan="6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altLang="en-US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文化融入及综合能力提升情况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导师评价和辅导反馈：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05">
                <a:tc gridSpan="6"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评语：</a:t>
                      </a:r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2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 defTabSz="-635">
                        <a:tabLst>
                          <a:tab pos="3100705" algn="l"/>
                          <a:tab pos="3291205" algn="l"/>
                          <a:tab pos="6148705" algn="l"/>
                        </a:tabLst>
                      </a:pPr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直接上级签字：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                          </a:t>
                      </a:r>
                      <a:r>
                        <a:rPr lang="zh-CN" altLang="en-US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日期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750" y="8415627"/>
            <a:ext cx="6807225" cy="267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注：需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个月转正按双月报，需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个月转正的按单月报。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412" y="-65438"/>
            <a:ext cx="2041686" cy="638709"/>
            <a:chOff x="5039715" y="-65052"/>
            <a:chExt cx="2041686" cy="638709"/>
          </a:xfrm>
        </p:grpSpPr>
        <p:sp>
          <p:nvSpPr>
            <p:cNvPr id="10" name="文本框 9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853" y="685800"/>
            <a:ext cx="6248397" cy="7805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64598"/>
            <a:ext cx="687841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辅导反馈表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12" y="856224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5363" y="803454"/>
          <a:ext cx="5968094" cy="75344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2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结束时间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汇报周期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□单月</a:t>
                      </a: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□双月</a:t>
                      </a:r>
                      <a:endParaRPr lang="en-US" altLang="zh-CN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  <a:p>
                      <a:pPr marL="0" marR="0" lvl="0" indent="0" algn="ctr" defTabSz="5143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□</a:t>
                      </a:r>
                      <a:r>
                        <a:rPr lang="en-US" altLang="zh-CN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____</a:t>
                      </a:r>
                      <a:endParaRPr lang="zh-CN" altLang="en-US" sz="1200" b="0" i="0" u="none" strike="noStrike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807">
                <a:tc gridSpan="6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altLang="en-US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文化融入及综合能力提升情况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zh-CN" alt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导师评价和辅导反馈：</a:t>
                      </a:r>
                      <a:endParaRPr lang="zh-CN" alt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405">
                <a:tc gridSpan="6"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评语：</a:t>
                      </a:r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en-US" altLang="zh-CN" sz="1200" dirty="0">
                        <a:solidFill>
                          <a:srgbClr val="40404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/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>
                        <a:spcBef>
                          <a:spcPts val="25"/>
                        </a:spcBef>
                      </a:pPr>
                      <a:r>
                        <a:rPr lang="zh-CN" sz="1200" dirty="0">
                          <a:effectLst/>
                          <a:latin typeface="仿宋" panose="02010609060101010101" pitchFamily="49" charset="-122"/>
                          <a:ea typeface="Times New Roman" panose="02020603050405020304" pitchFamily="18" charset="0"/>
                          <a:cs typeface="仿宋" panose="02010609060101010101" pitchFamily="49" charset="-122"/>
                        </a:rPr>
                        <a:t> 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  <a:p>
                      <a:pPr marL="90805" defTabSz="-635">
                        <a:tabLst>
                          <a:tab pos="3100705" algn="l"/>
                          <a:tab pos="3291205" algn="l"/>
                          <a:tab pos="6148705" algn="l"/>
                        </a:tabLst>
                      </a:pPr>
                      <a:r>
                        <a:rPr 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直接上级签字：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                          </a:t>
                      </a:r>
                      <a:r>
                        <a:rPr lang="zh-CN" altLang="en-US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日期</a:t>
                      </a:r>
                      <a:r>
                        <a:rPr lang="zh-CN" altLang="zh-CN" sz="1200" dirty="0">
                          <a:solidFill>
                            <a:srgbClr val="40404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：</a:t>
                      </a:r>
                      <a:r>
                        <a:rPr lang="en-US" altLang="zh-CN" sz="1200" u="none" dirty="0">
                          <a:solidFill>
                            <a:srgbClr val="404040"/>
                          </a:solidFill>
                          <a:effectLst/>
                          <a:uFill>
                            <a:solidFill>
                              <a:srgbClr val="404040"/>
                            </a:solidFill>
                          </a:u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______________ </a:t>
                      </a:r>
                      <a:endParaRPr lang="zh-CN" sz="12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750" y="8415627"/>
            <a:ext cx="6807225" cy="267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注：需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个月转正按双月报，需</a:t>
            </a:r>
            <a:r>
              <a:rPr lang="en-US" altLang="zh-CN" sz="9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900" dirty="0">
                <a:latin typeface="仿宋" panose="02010609060101010101" pitchFamily="49" charset="-122"/>
                <a:ea typeface="仿宋" panose="02010609060101010101" pitchFamily="49" charset="-122"/>
              </a:rPr>
              <a:t>个月转正的按单月报。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39715" y="-65052"/>
            <a:ext cx="2041686" cy="638709"/>
            <a:chOff x="5039715" y="-65052"/>
            <a:chExt cx="2041686" cy="638709"/>
          </a:xfrm>
        </p:grpSpPr>
        <p:sp>
          <p:nvSpPr>
            <p:cNvPr id="10" name="文本框 9"/>
            <p:cNvSpPr txBox="1"/>
            <p:nvPr/>
          </p:nvSpPr>
          <p:spPr>
            <a:xfrm>
              <a:off x="5316810" y="-65052"/>
              <a:ext cx="1764591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0362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新人学习指引</a:t>
              </a:r>
              <a:endParaRPr lang="zh-CN" altLang="en-US" sz="1200" dirty="0">
                <a:solidFill>
                  <a:srgbClr val="0362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14" t="-25950" r="56611" b="-83128"/>
            <a:stretch>
              <a:fillRect/>
            </a:stretch>
          </p:blipFill>
          <p:spPr>
            <a:xfrm>
              <a:off x="5039715" y="16328"/>
              <a:ext cx="342900" cy="55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1019</Words>
  <Application>Microsoft Office PowerPoint</Application>
  <PresentationFormat>自定义</PresentationFormat>
  <Paragraphs>225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FangSong</vt:lpstr>
      <vt:lpstr>等线</vt:lpstr>
      <vt:lpstr>等线 Light</vt:lpstr>
      <vt:lpstr>仿宋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太子</dc:creator>
  <cp:lastModifiedBy>haifeng ye</cp:lastModifiedBy>
  <cp:revision>120</cp:revision>
  <dcterms:created xsi:type="dcterms:W3CDTF">2020-09-15T01:12:00Z</dcterms:created>
  <dcterms:modified xsi:type="dcterms:W3CDTF">2020-10-16T06:44:58Z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