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44" r:id="rId7"/>
    <p:sldMasterId id="2147483756" r:id="rId8"/>
    <p:sldMasterId id="2147483768" r:id="rId9"/>
    <p:sldMasterId id="2147483780" r:id="rId10"/>
  </p:sldMasterIdLst>
  <p:notesMasterIdLst>
    <p:notesMasterId r:id="rId53"/>
  </p:notesMasterIdLst>
  <p:sldIdLst>
    <p:sldId id="256" r:id="rId11"/>
    <p:sldId id="257" r:id="rId12"/>
    <p:sldId id="259" r:id="rId13"/>
    <p:sldId id="260" r:id="rId14"/>
    <p:sldId id="262" r:id="rId15"/>
    <p:sldId id="263" r:id="rId16"/>
    <p:sldId id="264" r:id="rId17"/>
    <p:sldId id="265" r:id="rId18"/>
    <p:sldId id="261" r:id="rId19"/>
    <p:sldId id="266" r:id="rId20"/>
    <p:sldId id="267" r:id="rId21"/>
    <p:sldId id="273" r:id="rId22"/>
    <p:sldId id="268" r:id="rId23"/>
    <p:sldId id="269" r:id="rId24"/>
    <p:sldId id="270" r:id="rId25"/>
    <p:sldId id="271" r:id="rId26"/>
    <p:sldId id="272" r:id="rId27"/>
    <p:sldId id="274" r:id="rId28"/>
    <p:sldId id="275" r:id="rId29"/>
    <p:sldId id="276" r:id="rId30"/>
    <p:sldId id="277" r:id="rId31"/>
    <p:sldId id="278" r:id="rId32"/>
    <p:sldId id="298" r:id="rId33"/>
    <p:sldId id="279" r:id="rId34"/>
    <p:sldId id="280" r:id="rId35"/>
    <p:sldId id="281" r:id="rId36"/>
    <p:sldId id="297" r:id="rId37"/>
    <p:sldId id="282" r:id="rId38"/>
    <p:sldId id="283" r:id="rId39"/>
    <p:sldId id="284" r:id="rId40"/>
    <p:sldId id="285" r:id="rId41"/>
    <p:sldId id="286" r:id="rId42"/>
    <p:sldId id="296" r:id="rId43"/>
    <p:sldId id="287" r:id="rId44"/>
    <p:sldId id="288" r:id="rId45"/>
    <p:sldId id="292" r:id="rId46"/>
    <p:sldId id="293" r:id="rId47"/>
    <p:sldId id="289" r:id="rId48"/>
    <p:sldId id="290" r:id="rId49"/>
    <p:sldId id="294" r:id="rId50"/>
    <p:sldId id="295" r:id="rId51"/>
    <p:sldId id="29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0" autoAdjust="0"/>
    <p:restoredTop sz="94660"/>
  </p:normalViewPr>
  <p:slideViewPr>
    <p:cSldViewPr>
      <p:cViewPr varScale="1">
        <p:scale>
          <a:sx n="61" d="100"/>
          <a:sy n="61" d="100"/>
        </p:scale>
        <p:origin x="1002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D7ABA-EF7E-49FE-9934-AF89972D6C42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17C13-1395-4090-8F68-1AE3C3917A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02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17C13-1395-4090-8F68-1AE3C3917A6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82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3" name="Oval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06D1EC-CFD6-4EB1-9959-93488E4AB9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D18F51-BB46-451B-9E10-F333DABB71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DEA9FE-9EC4-4D9C-907B-110F62A515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88B1EE-7EBA-4F66-A3A4-7CA93EB55F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3D6A5E-DC32-461B-BB8E-6229C1392D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612E81-78DF-421E-9DC0-9E2635A332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1762F-78DD-4276-89F3-4822939993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0ADA0-0E9E-49BA-82EE-EAAA29BAC9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015B74-16F7-4538-B2D2-DF42F14B8F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6E1FF-9FF1-41E7-A84D-C02766B668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5" name="Oval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5200" y="304802"/>
            <a:ext cx="1930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F75110-4847-4780-8329-384565DB96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0" name="Oval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Oval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Oval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4916993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Oval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2" name="Oval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5" name="Oval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B097E225-3776-4807-8CEB-DB0BEE08183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C9A278C-834F-489E-8058-EC9FA3E3A728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3C16787-CE98-482C-BB38-C62E82A3FB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9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5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01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0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57.xml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7hhk_post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7200" y="838200"/>
            <a:ext cx="5715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8686800" cy="11430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w Cen MT Condensed Extra Bold" pitchFamily="34" charset="0"/>
              </a:rPr>
              <a:t>The 7 Habits </a:t>
            </a:r>
            <a:r>
              <a:rPr lang="en-US" i="1" dirty="0">
                <a:latin typeface="Tw Cen MT Condensed Extra Bold" pitchFamily="34" charset="0"/>
              </a:rPr>
              <a:t>of Highly Effective People</a:t>
            </a:r>
            <a:endParaRPr lang="en-US" dirty="0">
              <a:latin typeface="Tw Cen MT Condensed Extra Bold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Daud yang Proaktif</a:t>
            </a:r>
          </a:p>
        </p:txBody>
      </p:sp>
      <p:sp>
        <p:nvSpPr>
          <p:cNvPr id="481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727575" y="1600201"/>
            <a:ext cx="5638800" cy="4498975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id-ID" dirty="0"/>
              <a:t>LINGKARAN PENGARUH</a:t>
            </a:r>
            <a:r>
              <a:rPr lang="en-GB" dirty="0"/>
              <a:t> (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dikendalikan</a:t>
            </a:r>
            <a:r>
              <a:rPr lang="en-GB" dirty="0"/>
              <a:t>)</a:t>
            </a:r>
            <a:r>
              <a:rPr lang="id-ID" dirty="0"/>
              <a:t>: Sikap proaktif Daud didasarkan atas keyakinan akan kuasa Allah yang memberkati Israel dan dirinya. Daud menyadari bahwa Allah mengasihi bangsanya dan bahwa Israel adalah barisan Allah (17:26). Ia yakin bahwa Allah juga akan menyertai dan menolongnya melawan Goliat (17:34-36).</a:t>
            </a:r>
            <a:endParaRPr lang="en-US" dirty="0"/>
          </a:p>
          <a:p>
            <a:pPr lvl="0"/>
            <a:r>
              <a:rPr lang="id-ID" dirty="0"/>
              <a:t>HASIL SIKAP PROAKTIF: Pada kisah selanjutnya, kita melihat bahwa Daud mengalahkan Goliat. Ia menjadi agen Allah untuk menyelesaikan persoalan bangsanya di tengah-tengah pudarnya harapan dan sikap pesimistis bangsanya menghadapi Goliat.</a:t>
            </a:r>
            <a:endParaRPr lang="en-US" dirty="0"/>
          </a:p>
        </p:txBody>
      </p:sp>
      <p:pic>
        <p:nvPicPr>
          <p:cNvPr id="48132" name="Picture 4" descr="rubens_david_goliat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349501"/>
            <a:ext cx="2679700" cy="32623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Habit 2: Merujuk Pada Tujuan Akhir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Merujuk pada tujuan akhir berarti memulai dengan pengertian yang jelas tentang tujuan anda.</a:t>
            </a:r>
            <a:endParaRPr lang="en-US" dirty="0"/>
          </a:p>
          <a:p>
            <a:r>
              <a:rPr lang="en-US" dirty="0" err="1"/>
              <a:t>Tanpa</a:t>
            </a:r>
            <a:r>
              <a:rPr lang="en-US" dirty="0"/>
              <a:t> TUJUAN </a:t>
            </a:r>
            <a:r>
              <a:rPr lang="id-ID" dirty="0"/>
              <a:t>Adalah mungkin untuk menjadi sibuk – sangat sibuk – tanpa menjadi sangat efektif.</a:t>
            </a:r>
            <a:endParaRPr lang="en-US" dirty="0"/>
          </a:p>
          <a:p>
            <a:r>
              <a:rPr lang="en-US" dirty="0" err="1"/>
              <a:t>Tanpa</a:t>
            </a:r>
            <a:r>
              <a:rPr lang="en-US" dirty="0"/>
              <a:t> TUJUAN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id-ID" dirty="0"/>
              <a:t>mengabaikan hal-hal yang tiba-tiba mereka sadari jauh lebih berharga </a:t>
            </a:r>
            <a:r>
              <a:rPr lang="en-US" dirty="0" err="1"/>
              <a:t>dari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dicapai</a:t>
            </a:r>
            <a:r>
              <a:rPr lang="id-ID" dirty="0"/>
              <a:t>.  </a:t>
            </a:r>
            <a:endParaRPr lang="en-US" dirty="0"/>
          </a:p>
          <a:p>
            <a:r>
              <a:rPr lang="id-ID" dirty="0"/>
              <a:t>Seringkali </a:t>
            </a:r>
            <a:r>
              <a:rPr lang="id-ID" i="1" dirty="0"/>
              <a:t>Perjuangan</a:t>
            </a:r>
            <a:r>
              <a:rPr lang="id-ID" dirty="0"/>
              <a:t> orang dari berbagai profesi untuk mencapai penghasilan yang lebih tinggi, pengakuan yang lebih besar atau tingkat kecakapan profesional tertentu </a:t>
            </a:r>
            <a:r>
              <a:rPr lang="id-ID" i="1" dirty="0"/>
              <a:t>telah </a:t>
            </a:r>
            <a:r>
              <a:rPr lang="id-ID" dirty="0"/>
              <a:t>membutakan mereka terhadap hal-hal yang sebenarnya paling penting dan </a:t>
            </a:r>
            <a:r>
              <a:rPr lang="id-ID" i="1" dirty="0"/>
              <a:t>malah</a:t>
            </a:r>
            <a:r>
              <a:rPr lang="id-ID" dirty="0"/>
              <a:t> sekarang sudah hilang.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609600"/>
            <a:ext cx="8686800" cy="1295400"/>
          </a:xfrm>
        </p:spPr>
        <p:txBody>
          <a:bodyPr>
            <a:normAutofit/>
          </a:bodyPr>
          <a:lstStyle/>
          <a:p>
            <a:r>
              <a:rPr lang="id-ID" sz="1800" dirty="0">
                <a:solidFill>
                  <a:srgbClr val="FFFF00"/>
                </a:solidFill>
              </a:rPr>
              <a:t>Kebiasaan merujuk pada tujuan akhir </a:t>
            </a:r>
            <a:r>
              <a:rPr lang="en-US" sz="1800" dirty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4300" dirty="0"/>
              <a:t>2</a:t>
            </a:r>
            <a:r>
              <a:rPr lang="id-ID" sz="1800" dirty="0">
                <a:solidFill>
                  <a:srgbClr val="FFFF00"/>
                </a:solidFill>
              </a:rPr>
              <a:t> tahap penciptaan. </a:t>
            </a:r>
            <a:endParaRPr lang="en-US" sz="1800" dirty="0">
              <a:solidFill>
                <a:srgbClr val="FFFF00"/>
              </a:solidFill>
            </a:endParaRPr>
          </a:p>
          <a:p>
            <a:r>
              <a:rPr lang="id-ID" sz="1800" dirty="0">
                <a:solidFill>
                  <a:srgbClr val="FFFF00"/>
                </a:solidFill>
              </a:rPr>
              <a:t>Tahap pertama: </a:t>
            </a:r>
            <a:r>
              <a:rPr lang="id-ID" sz="2400" dirty="0"/>
              <a:t>penciptaan mental</a:t>
            </a:r>
            <a:r>
              <a:rPr lang="id-ID" sz="1800" dirty="0">
                <a:solidFill>
                  <a:srgbClr val="FFFF00"/>
                </a:solidFill>
              </a:rPr>
              <a:t>, tahap kedua </a:t>
            </a:r>
            <a:r>
              <a:rPr lang="id-ID" sz="2400" dirty="0"/>
              <a:t>penciptaan fisik</a:t>
            </a:r>
            <a:r>
              <a:rPr lang="id-ID" sz="1800" dirty="0">
                <a:solidFill>
                  <a:srgbClr val="FFFF00"/>
                </a:solidFill>
              </a:rPr>
              <a:t>. </a:t>
            </a:r>
            <a:endParaRPr lang="en-US" sz="1800" dirty="0">
              <a:solidFill>
                <a:srgbClr val="FFFF00"/>
              </a:solidFill>
            </a:endParaRPr>
          </a:p>
        </p:txBody>
      </p:sp>
      <p:pic>
        <p:nvPicPr>
          <p:cNvPr id="4" name="Picture 3" descr="A-roofer-at-work-on-house-0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0" y="2133600"/>
            <a:ext cx="4381500" cy="29718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524000" y="2057400"/>
            <a:ext cx="4495800" cy="335280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/>
          <a:p>
            <a:pPr marL="548640" indent="-411480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/>
            </a:pPr>
            <a:r>
              <a:rPr lang="id-ID" sz="2800" dirty="0">
                <a:solidFill>
                  <a:srgbClr val="FFFF00"/>
                </a:solidFill>
              </a:rPr>
              <a:t>Contohnya pembangunan sebuah rumah. Tahap pertama adalah memikirkan rumah seperti apa yang diinginkan. Lalu membuat </a:t>
            </a:r>
            <a:r>
              <a:rPr lang="id-ID" sz="2800" i="1" dirty="0">
                <a:solidFill>
                  <a:srgbClr val="FFFF00"/>
                </a:solidFill>
              </a:rPr>
              <a:t>blue print-</a:t>
            </a:r>
            <a:r>
              <a:rPr lang="id-ID" sz="2800" dirty="0">
                <a:solidFill>
                  <a:srgbClr val="FFFF00"/>
                </a:solidFill>
              </a:rPr>
              <a:t>nya dan perencanaan konstruksi semua itu harus dikerjakan sebelum tanahnya disentuh</a:t>
            </a:r>
            <a:r>
              <a:rPr lang="id-ID" sz="2800" dirty="0"/>
              <a:t>. Tiap hari pemilik rumah akan datang mengeluarkan </a:t>
            </a:r>
            <a:r>
              <a:rPr lang="id-ID" sz="2800" i="1" dirty="0"/>
              <a:t>blue print </a:t>
            </a:r>
            <a:r>
              <a:rPr lang="id-ID" sz="2800" dirty="0"/>
              <a:t>dan memberi perintah kerja setiap harinya untuk memastikan pembangunan berjalan seperti seharusnya</a:t>
            </a:r>
            <a:r>
              <a:rPr lang="id-ID" sz="2800" dirty="0">
                <a:solidFill>
                  <a:srgbClr val="FFFF00"/>
                </a:solidFill>
              </a:rPr>
              <a:t>. Inilah yang disebut merujuk pada tujuan akhir. 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5410201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8640" indent="-411480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/>
            </a:pPr>
            <a:r>
              <a:rPr lang="id-ID" dirty="0">
                <a:solidFill>
                  <a:srgbClr val="FFFF00"/>
                </a:solidFill>
              </a:rPr>
              <a:t>Tanpa penciptaan tahap pertama, maka penciptaan kedua, yaitu tahap pengerjaan pembangunan, akan memakan biaya yang lebih mahal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1524000"/>
            <a:ext cx="4724400" cy="4572000"/>
          </a:xfrm>
        </p:spPr>
        <p:txBody>
          <a:bodyPr>
            <a:normAutofit fontScale="85000" lnSpcReduction="20000"/>
          </a:bodyPr>
          <a:lstStyle/>
          <a:p>
            <a:r>
              <a:rPr lang="id-ID" dirty="0"/>
              <a:t>Seorang yang hidup dengan satu tujuan bisa menjadi orang yang berpengaruh secara negatif. </a:t>
            </a:r>
            <a:endParaRPr lang="en-US" dirty="0"/>
          </a:p>
          <a:p>
            <a:r>
              <a:rPr lang="id-ID" dirty="0"/>
              <a:t>Osama memiliki satu ide besar dalam hidupnya, yaitu berjuang sampai titik kematian </a:t>
            </a:r>
            <a:r>
              <a:rPr lang="id-ID" u="sng" dirty="0"/>
              <a:t>melawan sekelompok besar manusia yang dianggapnya sebagai musuh-musuh Allah</a:t>
            </a:r>
            <a:r>
              <a:rPr lang="id-ID" dirty="0"/>
              <a:t>. Sejak ia mendeklarasikan perang melawan Amerika pada tahun 1996 dari pegunungan Hindu Kush yang primitif di Afganistan, tujuannya menjalar secara global ke seluruh pelosok dunia modern.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Orang</a:t>
            </a:r>
            <a:r>
              <a:rPr lang="en-US" dirty="0"/>
              <a:t> Yang </a:t>
            </a:r>
            <a:r>
              <a:rPr lang="en-US" dirty="0" err="1"/>
              <a:t>Berpengaruh</a:t>
            </a:r>
            <a:r>
              <a:rPr lang="en-US" dirty="0"/>
              <a:t> </a:t>
            </a:r>
            <a:r>
              <a:rPr lang="en-US" dirty="0" err="1"/>
              <a:t>dgn</a:t>
            </a:r>
            <a:r>
              <a:rPr lang="en-US" dirty="0"/>
              <a:t> </a:t>
            </a:r>
            <a:r>
              <a:rPr lang="en-US" dirty="0" err="1"/>
              <a:t>Tujuannya</a:t>
            </a:r>
            <a:endParaRPr lang="en-US" dirty="0"/>
          </a:p>
        </p:txBody>
      </p:sp>
      <p:pic>
        <p:nvPicPr>
          <p:cNvPr id="4" name="Picture 3" descr="1804139792_138774145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7200" y="1524000"/>
            <a:ext cx="3759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0" y="1524000"/>
            <a:ext cx="4876800" cy="4572000"/>
          </a:xfrm>
        </p:spPr>
        <p:txBody>
          <a:bodyPr>
            <a:normAutofit fontScale="92500" lnSpcReduction="10000"/>
          </a:bodyPr>
          <a:lstStyle/>
          <a:p>
            <a:r>
              <a:rPr lang="id-ID" dirty="0"/>
              <a:t>Seorang yang hidup dengan tujuan juga bisa menjadi orang yang berpengaruh secara positif. </a:t>
            </a:r>
            <a:endParaRPr lang="en-US" dirty="0"/>
          </a:p>
          <a:p>
            <a:r>
              <a:rPr lang="id-ID" dirty="0"/>
              <a:t>Martin Luther King Jr. menginvestasikan seluruh hidupnya untuk satu tujuan: </a:t>
            </a:r>
            <a:r>
              <a:rPr lang="id-ID" u="sng" dirty="0">
                <a:solidFill>
                  <a:srgbClr val="FFFF00"/>
                </a:solidFill>
              </a:rPr>
              <a:t>menghapus diskriminasi terhadap orang Afrika-Amerika dengan perjuangan tanpa kekerasan.</a:t>
            </a:r>
            <a:r>
              <a:rPr lang="id-ID" dirty="0"/>
              <a:t> Sampai hari ini ia masih dikenang oleh warga Amerika dalam hari Martin Luther King.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Orang Yang Berpengaruh dgn Tujuannya</a:t>
            </a:r>
            <a:endParaRPr lang="en-US" dirty="0"/>
          </a:p>
        </p:txBody>
      </p:sp>
      <p:pic>
        <p:nvPicPr>
          <p:cNvPr id="4" name="Picture 3" descr="Martin-Luther-King-Jr-9365086-1-4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1524000"/>
            <a:ext cx="350520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i="1" dirty="0"/>
              <a:t>Bagaimana Mengetahui Tujuan saya?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752600" y="1600200"/>
            <a:ext cx="3733800" cy="4495800"/>
          </a:xfrm>
        </p:spPr>
        <p:txBody>
          <a:bodyPr>
            <a:normAutofit fontScale="85000" lnSpcReduction="20000"/>
          </a:bodyPr>
          <a:lstStyle/>
          <a:p>
            <a:r>
              <a:rPr lang="id-ID" dirty="0"/>
              <a:t>George Barna dalam buku </a:t>
            </a:r>
            <a:r>
              <a:rPr lang="id-ID" i="1" dirty="0"/>
              <a:t>Leaders on Leadership</a:t>
            </a:r>
            <a:r>
              <a:rPr lang="id-ID" dirty="0"/>
              <a:t> mendefinikan tujuan sebagai </a:t>
            </a:r>
            <a:r>
              <a:rPr lang="id-ID" u="sng" dirty="0"/>
              <a:t>suatu gambaran masa depan yang sangat jelas yang Allah komunikasikan kepada para pemimpin-pelayan-Nya</a:t>
            </a:r>
            <a:r>
              <a:rPr lang="id-ID" dirty="0"/>
              <a:t> berdasarkan pengenalan yang akurat tentang </a:t>
            </a:r>
            <a:r>
              <a:rPr lang="id-ID" u="sng" dirty="0"/>
              <a:t>Allah, diri sendiri dan lingkungan.</a:t>
            </a:r>
            <a:endParaRPr lang="en-US" u="sng" dirty="0"/>
          </a:p>
        </p:txBody>
      </p:sp>
      <p:grpSp>
        <p:nvGrpSpPr>
          <p:cNvPr id="3085" name="Group 13"/>
          <p:cNvGrpSpPr>
            <a:grpSpLocks/>
          </p:cNvGrpSpPr>
          <p:nvPr/>
        </p:nvGrpSpPr>
        <p:grpSpPr bwMode="auto">
          <a:xfrm>
            <a:off x="4876800" y="1828800"/>
            <a:ext cx="5638800" cy="4267200"/>
            <a:chOff x="1851" y="5565"/>
            <a:chExt cx="5294" cy="3360"/>
          </a:xfrm>
        </p:grpSpPr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3735" y="6705"/>
              <a:ext cx="1215" cy="12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="1" dirty="0" err="1">
                  <a:latin typeface="Calibri" pitchFamily="34" charset="0"/>
                  <a:cs typeface="Arial" pitchFamily="34" charset="0"/>
                </a:rPr>
                <a:t>Tujuan</a:t>
              </a:r>
              <a:r>
                <a:rPr lang="en-US" sz="2000" b="1" dirty="0">
                  <a:latin typeface="Calibri" pitchFamily="34" charset="0"/>
                  <a:cs typeface="Arial" pitchFamily="34" charset="0"/>
                </a:rPr>
                <a:t> </a:t>
              </a:r>
              <a:r>
                <a:rPr lang="en-US" sz="2000" b="1" dirty="0" err="1">
                  <a:latin typeface="Calibri" pitchFamily="34" charset="0"/>
                  <a:cs typeface="Arial" pitchFamily="34" charset="0"/>
                </a:rPr>
                <a:t>Hidup</a:t>
              </a:r>
              <a:endParaRPr lang="en-US" sz="3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7" name="Text Box 15"/>
            <p:cNvSpPr txBox="1">
              <a:spLocks noChangeArrowheads="1"/>
            </p:cNvSpPr>
            <p:nvPr/>
          </p:nvSpPr>
          <p:spPr bwMode="auto">
            <a:xfrm>
              <a:off x="3322" y="5565"/>
              <a:ext cx="1994" cy="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4000" b="1" dirty="0">
                  <a:latin typeface="Calibri" pitchFamily="34" charset="0"/>
                  <a:cs typeface="Arial" pitchFamily="34" charset="0"/>
                </a:rPr>
                <a:t>ALLAH</a:t>
              </a:r>
              <a:endParaRPr lang="en-US" sz="4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8" name="Text Box 16"/>
            <p:cNvSpPr txBox="1">
              <a:spLocks noChangeArrowheads="1"/>
            </p:cNvSpPr>
            <p:nvPr/>
          </p:nvSpPr>
          <p:spPr bwMode="auto">
            <a:xfrm>
              <a:off x="1851" y="8137"/>
              <a:ext cx="1994" cy="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="1" dirty="0">
                  <a:latin typeface="Calibri" pitchFamily="34" charset="0"/>
                  <a:cs typeface="Arial" pitchFamily="34" charset="0"/>
                </a:rPr>
                <a:t>DIRI KITA</a:t>
              </a:r>
              <a:endParaRPr lang="en-US" sz="2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9" name="Text Box 17"/>
            <p:cNvSpPr txBox="1">
              <a:spLocks noChangeArrowheads="1"/>
            </p:cNvSpPr>
            <p:nvPr/>
          </p:nvSpPr>
          <p:spPr bwMode="auto">
            <a:xfrm>
              <a:off x="5151" y="8182"/>
              <a:ext cx="1994" cy="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="1" dirty="0">
                  <a:latin typeface="Calibri" pitchFamily="34" charset="0"/>
                  <a:cs typeface="Arial" pitchFamily="34" charset="0"/>
                </a:rPr>
                <a:t>LINGKUNGAN</a:t>
              </a:r>
              <a:endParaRPr lang="en-US" sz="2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0" name="AutoShape 18"/>
            <p:cNvSpPr>
              <a:spLocks noChangeArrowheads="1"/>
            </p:cNvSpPr>
            <p:nvPr/>
          </p:nvSpPr>
          <p:spPr bwMode="auto">
            <a:xfrm rot="5400000">
              <a:off x="4065" y="6315"/>
              <a:ext cx="525" cy="255"/>
            </a:xfrm>
            <a:prstGeom prst="rightArrow">
              <a:avLst>
                <a:gd name="adj1" fmla="val 50000"/>
                <a:gd name="adj2" fmla="val 51471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1" name="AutoShape 19"/>
            <p:cNvSpPr>
              <a:spLocks noChangeArrowheads="1"/>
            </p:cNvSpPr>
            <p:nvPr/>
          </p:nvSpPr>
          <p:spPr bwMode="auto">
            <a:xfrm rot="13044702">
              <a:off x="4731" y="7807"/>
              <a:ext cx="525" cy="255"/>
            </a:xfrm>
            <a:prstGeom prst="rightArrow">
              <a:avLst>
                <a:gd name="adj1" fmla="val 50000"/>
                <a:gd name="adj2" fmla="val 51471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2" name="AutoShape 20"/>
            <p:cNvSpPr>
              <a:spLocks noChangeArrowheads="1"/>
            </p:cNvSpPr>
            <p:nvPr/>
          </p:nvSpPr>
          <p:spPr bwMode="auto">
            <a:xfrm rot="-2530255">
              <a:off x="3380" y="7762"/>
              <a:ext cx="525" cy="255"/>
            </a:xfrm>
            <a:prstGeom prst="rightArrow">
              <a:avLst>
                <a:gd name="adj1" fmla="val 50000"/>
                <a:gd name="adj2" fmla="val 51471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093" name="AutoShape 21"/>
            <p:cNvCxnSpPr>
              <a:cxnSpLocks noChangeShapeType="1"/>
            </p:cNvCxnSpPr>
            <p:nvPr/>
          </p:nvCxnSpPr>
          <p:spPr bwMode="auto">
            <a:xfrm>
              <a:off x="4875" y="6180"/>
              <a:ext cx="1020" cy="175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3094" name="AutoShape 22"/>
            <p:cNvCxnSpPr>
              <a:cxnSpLocks noChangeShapeType="1"/>
            </p:cNvCxnSpPr>
            <p:nvPr/>
          </p:nvCxnSpPr>
          <p:spPr bwMode="auto">
            <a:xfrm flipH="1">
              <a:off x="2716" y="6180"/>
              <a:ext cx="1019" cy="188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3095" name="AutoShape 23"/>
            <p:cNvCxnSpPr>
              <a:cxnSpLocks noChangeShapeType="1"/>
            </p:cNvCxnSpPr>
            <p:nvPr/>
          </p:nvCxnSpPr>
          <p:spPr bwMode="auto">
            <a:xfrm>
              <a:off x="3845" y="8370"/>
              <a:ext cx="1030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i="1" dirty="0"/>
              <a:t>Bagaimana Mengetahui Tujuan saya?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057401" y="1600200"/>
          <a:ext cx="8232774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31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KEHENDAK ALLAH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TALENTA DIRI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REALITA LINGKUNGAN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6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Times New Roman"/>
                          <a:ea typeface="Calibri"/>
                          <a:cs typeface="Times New Roman"/>
                        </a:rPr>
                        <a:t>Roh Kudus menyatakan melalui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Times New Roman"/>
                          <a:ea typeface="Calibri"/>
                          <a:cs typeface="Times New Roman"/>
                        </a:rPr>
                        <a:t>Waktu Teduh, Doa, Pendalaman Alkitab, dll.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i="1" dirty="0">
                          <a:latin typeface="Times New Roman"/>
                          <a:ea typeface="Calibri"/>
                          <a:cs typeface="Times New Roman"/>
                        </a:rPr>
                        <a:t>Look to God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Times New Roman"/>
                          <a:ea typeface="Calibri"/>
                          <a:cs typeface="Times New Roman"/>
                        </a:rPr>
                        <a:t>Dikenali melalui upaya pengenalan diri: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Times New Roman"/>
                          <a:ea typeface="Calibri"/>
                          <a:cs typeface="Times New Roman"/>
                        </a:rPr>
                        <a:t>Tes Karunia, Temperamen, Skill, Talenta, dll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i="1" dirty="0">
                          <a:latin typeface="Times New Roman"/>
                          <a:ea typeface="Calibri"/>
                          <a:cs typeface="Times New Roman"/>
                        </a:rPr>
                        <a:t>Look in You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Times New Roman"/>
                          <a:ea typeface="Calibri"/>
                          <a:cs typeface="Times New Roman"/>
                        </a:rPr>
                        <a:t>Kondisi Zaman atau Lingkungan yang begitu kuat mengajak kita ambil bagian/peran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i="1" dirty="0">
                          <a:latin typeface="Times New Roman"/>
                          <a:ea typeface="Calibri"/>
                          <a:cs typeface="Times New Roman"/>
                        </a:rPr>
                        <a:t>Look Around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Nehemia</a:t>
            </a:r>
            <a:r>
              <a:rPr lang="en-US" dirty="0"/>
              <a:t> Sang </a:t>
            </a:r>
            <a:r>
              <a:rPr lang="en-US" dirty="0" err="1"/>
              <a:t>Pembangun</a:t>
            </a:r>
            <a:r>
              <a:rPr lang="en-US" dirty="0"/>
              <a:t> </a:t>
            </a:r>
            <a:r>
              <a:rPr lang="en-US" dirty="0" err="1"/>
              <a:t>Tembok</a:t>
            </a:r>
            <a:r>
              <a:rPr lang="en-US" dirty="0"/>
              <a:t> </a:t>
            </a:r>
            <a:r>
              <a:rPr lang="en-US" dirty="0" err="1"/>
              <a:t>Yerusalem</a:t>
            </a:r>
            <a:r>
              <a:rPr lang="en-US" dirty="0"/>
              <a:t> (Neh. 1)</a:t>
            </a:r>
          </a:p>
        </p:txBody>
      </p:sp>
      <p:pic>
        <p:nvPicPr>
          <p:cNvPr id="4" name="Content Placeholder 3" descr="Dhadapan Raja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078489" y="1773239"/>
            <a:ext cx="3844022" cy="4624387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096000" y="1773936"/>
            <a:ext cx="4343400" cy="462686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4000" dirty="0" err="1"/>
              <a:t>Lahirnya</a:t>
            </a:r>
            <a:r>
              <a:rPr lang="en-US" sz="4000" dirty="0"/>
              <a:t> </a:t>
            </a:r>
            <a:r>
              <a:rPr lang="en-US" sz="4000" dirty="0" err="1"/>
              <a:t>tujuan</a:t>
            </a:r>
            <a:r>
              <a:rPr lang="en-US" sz="4000" dirty="0"/>
              <a:t> </a:t>
            </a:r>
            <a:r>
              <a:rPr lang="en-US" sz="4000" dirty="0" err="1"/>
              <a:t>Nehemia</a:t>
            </a:r>
            <a:r>
              <a:rPr lang="en-US" sz="4000" dirty="0"/>
              <a:t>:</a:t>
            </a:r>
            <a:endParaRPr lang="en-US" sz="2600" dirty="0"/>
          </a:p>
          <a:p>
            <a:r>
              <a:rPr lang="id-ID" b="1" dirty="0"/>
              <a:t>Lingkungan</a:t>
            </a:r>
            <a:r>
              <a:rPr lang="id-ID" dirty="0"/>
              <a:t>: Orang Israel yang terhindar dari penawanan hidup dalam kesukaran besar dan tercela. Tembok Yerusalem telah terbongkar dan pintu-pintu gerbangnya telah terbakar (ay. 3)</a:t>
            </a:r>
            <a:endParaRPr lang="en-US" dirty="0"/>
          </a:p>
          <a:p>
            <a:pPr lvl="0"/>
            <a:r>
              <a:rPr lang="id-ID" b="1" dirty="0"/>
              <a:t>Kehendak dan beban Allah</a:t>
            </a:r>
            <a:r>
              <a:rPr lang="id-ID" dirty="0"/>
              <a:t>: Nehemia mencari kehendak Allah. Ia menangis, berkabung,  berpuasa dan berdoa. Ayat 4-11 berisi doa mencari pimpinan Tuhan.</a:t>
            </a:r>
            <a:endParaRPr lang="en-US" dirty="0"/>
          </a:p>
          <a:p>
            <a:pPr lvl="0"/>
            <a:r>
              <a:rPr lang="id-ID" b="1" dirty="0"/>
              <a:t>Diri</a:t>
            </a:r>
            <a:r>
              <a:rPr lang="id-ID" dirty="0"/>
              <a:t>: Nehemia seorang juru minum </a:t>
            </a:r>
            <a:r>
              <a:rPr lang="id-ID" dirty="0">
                <a:sym typeface="Wingdings"/>
              </a:rPr>
              <a:t></a:t>
            </a:r>
            <a:r>
              <a:rPr lang="id-ID" dirty="0"/>
              <a:t> Ia seorang yang dapat dipercaya, teliti-detil, perencana ulung.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Habit 3: Dahulukan yang Utama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600201"/>
            <a:ext cx="7162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</a:t>
            </a:r>
            <a:r>
              <a:rPr lang="id-ID" dirty="0"/>
              <a:t>upaya seseorang menjadi efektif adalah membangun kebiasaan mendahulukan yang utama. </a:t>
            </a:r>
            <a:endParaRPr lang="en-US" dirty="0"/>
          </a:p>
          <a:p>
            <a:r>
              <a:rPr lang="id-ID" dirty="0"/>
              <a:t>Untuk tahu mana yang utama kita perlu tujuan yang jelas. Karena itu kebiasaan 3 sangat berkaitan dengan kebiasaan 2. </a:t>
            </a:r>
            <a:endParaRPr lang="en-US" dirty="0"/>
          </a:p>
          <a:p>
            <a:r>
              <a:rPr lang="id-ID" dirty="0"/>
              <a:t>Kebiasaan untuk mendahulukan hal yang utama merupakan suatu upaya penundukan diri pada tujuan atau misi atau arah atau nilai yang jelas. </a:t>
            </a:r>
            <a:endParaRPr lang="en-US" dirty="0"/>
          </a:p>
          <a:p>
            <a:r>
              <a:rPr lang="id-ID" dirty="0"/>
              <a:t>Kebiasaan 3 ini memerlukan kemampuan yang disebut </a:t>
            </a:r>
            <a:r>
              <a:rPr lang="id-ID" i="1" dirty="0"/>
              <a:t>manajemen waktu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Waktu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153400" y="1775192"/>
            <a:ext cx="2209800" cy="4625609"/>
          </a:xfrm>
        </p:spPr>
        <p:txBody>
          <a:bodyPr>
            <a:normAutofit fontScale="62500" lnSpcReduction="20000"/>
          </a:bodyPr>
          <a:lstStyle/>
          <a:p>
            <a:r>
              <a:rPr lang="en-US" b="1" i="1" dirty="0" err="1"/>
              <a:t>Mendesak</a:t>
            </a:r>
            <a:r>
              <a:rPr lang="en-US" dirty="0"/>
              <a:t> </a:t>
            </a:r>
            <a:r>
              <a:rPr lang="id-ID" dirty="0"/>
              <a:t>berarti memerlukan perhatian segera. </a:t>
            </a:r>
            <a:endParaRPr lang="en-US" dirty="0"/>
          </a:p>
          <a:p>
            <a:r>
              <a:rPr lang="id-ID" b="1" i="1" dirty="0"/>
              <a:t>Penting</a:t>
            </a:r>
            <a:r>
              <a:rPr lang="id-ID" dirty="0"/>
              <a:t> ada hubungannya dengan hasil. Jika sesuatu adalah penting, maka sesuatu itu menunjang misi anda, nilai anda, sasaran prioritas tertinggi anda.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76401" y="1600200"/>
          <a:ext cx="6248401" cy="4876800"/>
        </p:xfrm>
        <a:graphic>
          <a:graphicData uri="http://schemas.openxmlformats.org/drawingml/2006/table">
            <a:tbl>
              <a:tblPr/>
              <a:tblGrid>
                <a:gridCol w="694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7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1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  <a:cs typeface="Times New Roman"/>
                        </a:rPr>
                        <a:t>MENDESAK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  <a:cs typeface="Times New Roman"/>
                        </a:rPr>
                        <a:t>TIDAK MENDESAK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5970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  <a:cs typeface="Times New Roman"/>
                        </a:rPr>
                        <a:t>PENTING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b="1" dirty="0">
                          <a:latin typeface="Times New Roman"/>
                          <a:ea typeface="Calibri"/>
                          <a:cs typeface="Times New Roman"/>
                        </a:rPr>
                        <a:t>Kuadran I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Times New Roman"/>
                          <a:ea typeface="Calibri"/>
                          <a:cs typeface="Times New Roman"/>
                        </a:rPr>
                        <a:t>Belajar Besok Ujian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Times New Roman"/>
                          <a:ea typeface="Calibri"/>
                          <a:cs typeface="Times New Roman"/>
                        </a:rPr>
                        <a:t>Pekerjaan/Tugas yang mencapai Deadline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Times New Roman"/>
                          <a:ea typeface="Calibri"/>
                          <a:cs typeface="Times New Roman"/>
                        </a:rPr>
                        <a:t>Bayar tagihan Listrik/Telp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b="1" dirty="0">
                          <a:latin typeface="Times New Roman"/>
                          <a:ea typeface="Calibri"/>
                          <a:cs typeface="Times New Roman"/>
                        </a:rPr>
                        <a:t>Kuadran II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Times New Roman"/>
                          <a:ea typeface="Calibri"/>
                          <a:cs typeface="Times New Roman"/>
                        </a:rPr>
                        <a:t>Belajar tiap hari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Times New Roman"/>
                          <a:ea typeface="Calibri"/>
                          <a:cs typeface="Times New Roman"/>
                        </a:rPr>
                        <a:t>Pekerjaan Rutin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Times New Roman"/>
                          <a:ea typeface="Calibri"/>
                          <a:cs typeface="Times New Roman"/>
                        </a:rPr>
                        <a:t>Membuat Rencana Program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Times New Roman"/>
                          <a:ea typeface="Calibri"/>
                          <a:cs typeface="Times New Roman"/>
                        </a:rPr>
                        <a:t>Persiapan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Times New Roman"/>
                          <a:ea typeface="Calibri"/>
                          <a:cs typeface="Times New Roman"/>
                        </a:rPr>
                        <a:t>PDKT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Times New Roman"/>
                          <a:ea typeface="Calibri"/>
                          <a:cs typeface="Times New Roman"/>
                        </a:rPr>
                        <a:t>Olahraga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5692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Times New Roman"/>
                          <a:ea typeface="Calibri"/>
                          <a:cs typeface="Times New Roman"/>
                        </a:rPr>
                        <a:t>TIDAK PENTING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b="1" dirty="0">
                          <a:latin typeface="Times New Roman"/>
                          <a:ea typeface="Calibri"/>
                          <a:cs typeface="Times New Roman"/>
                        </a:rPr>
                        <a:t>Kuadran III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Times New Roman"/>
                          <a:ea typeface="Calibri"/>
                          <a:cs typeface="Times New Roman"/>
                        </a:rPr>
                        <a:t>BAB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Times New Roman"/>
                          <a:ea typeface="Calibri"/>
                          <a:cs typeface="Times New Roman"/>
                        </a:rPr>
                        <a:t>Kedatangan Tamu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b="1" dirty="0">
                          <a:latin typeface="Times New Roman"/>
                          <a:ea typeface="Calibri"/>
                          <a:cs typeface="Times New Roman"/>
                        </a:rPr>
                        <a:t>Kuadran IV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i="1" dirty="0">
                          <a:latin typeface="Times New Roman"/>
                          <a:ea typeface="Calibri"/>
                          <a:cs typeface="Times New Roman"/>
                        </a:rPr>
                        <a:t>Update</a:t>
                      </a:r>
                      <a:r>
                        <a:rPr lang="id-ID" sz="1800" dirty="0">
                          <a:latin typeface="Times New Roman"/>
                          <a:ea typeface="Calibri"/>
                          <a:cs typeface="Times New Roman"/>
                        </a:rPr>
                        <a:t> Status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Times New Roman"/>
                          <a:ea typeface="Calibri"/>
                          <a:cs typeface="Times New Roman"/>
                        </a:rPr>
                        <a:t>Melamun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Times New Roman"/>
                          <a:ea typeface="Calibri"/>
                          <a:cs typeface="Times New Roman"/>
                        </a:rPr>
                        <a:t>NgeGosip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Times New Roman"/>
                          <a:ea typeface="Calibri"/>
                          <a:cs typeface="Times New Roman"/>
                        </a:rPr>
                        <a:t>Nongkrong GJ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The 7 Habits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53000" y="1527048"/>
            <a:ext cx="5376672" cy="45720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id-ID" dirty="0"/>
              <a:t>alah satu buku kepemimpinan terlaris dunia. </a:t>
            </a:r>
            <a:r>
              <a:rPr lang="en-US" dirty="0"/>
              <a:t>D</a:t>
            </a:r>
            <a:r>
              <a:rPr lang="id-ID" dirty="0"/>
              <a:t>iterjemahkan ke kurang lebih 40 bahasa</a:t>
            </a:r>
            <a:endParaRPr lang="en-US" dirty="0"/>
          </a:p>
          <a:p>
            <a:r>
              <a:rPr lang="id-ID" dirty="0"/>
              <a:t>Penulisnya adalah Stephen R. Covey</a:t>
            </a:r>
            <a:endParaRPr lang="en-US" dirty="0"/>
          </a:p>
        </p:txBody>
      </p:sp>
      <p:pic>
        <p:nvPicPr>
          <p:cNvPr id="4" name="Picture 3" descr="The_7_Habits_of_Highly_Effective_Peop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87556"/>
            <a:ext cx="3105150" cy="4762500"/>
          </a:xfrm>
          <a:prstGeom prst="rect">
            <a:avLst/>
          </a:prstGeom>
        </p:spPr>
      </p:pic>
      <p:pic>
        <p:nvPicPr>
          <p:cNvPr id="5" name="Picture 4" descr="Cove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0" y="3352800"/>
            <a:ext cx="211455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Orang</a:t>
            </a:r>
            <a:r>
              <a:rPr lang="en-US" dirty="0"/>
              <a:t> yang </a:t>
            </a:r>
            <a:r>
              <a:rPr lang="en-US" dirty="0" err="1"/>
              <a:t>Efektif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981201" y="1773239"/>
          <a:ext cx="8381999" cy="2014303"/>
        </p:xfrm>
        <a:graphic>
          <a:graphicData uri="http://schemas.openxmlformats.org/drawingml/2006/table">
            <a:tbl>
              <a:tblPr/>
              <a:tblGrid>
                <a:gridCol w="669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3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2745" marR="3274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  <a:cs typeface="Times New Roman"/>
                        </a:rPr>
                        <a:t>MENDESAK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745" marR="3274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  <a:cs typeface="Times New Roman"/>
                        </a:rPr>
                        <a:t>TIDAK MENDESAK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745" marR="3274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8837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  <a:cs typeface="Times New Roman"/>
                        </a:rPr>
                        <a:t>PENTING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745" marR="32745" marT="0" marB="0" vert="vert27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b="1">
                          <a:latin typeface="Times New Roman"/>
                          <a:ea typeface="Calibri"/>
                          <a:cs typeface="Times New Roman"/>
                        </a:rPr>
                        <a:t>Kuadran I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745" marR="32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b="1" dirty="0">
                          <a:latin typeface="Times New Roman"/>
                          <a:ea typeface="Calibri"/>
                          <a:cs typeface="Times New Roman"/>
                        </a:rPr>
                        <a:t>Kuadran II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800" dirty="0">
                          <a:latin typeface="Berlin Sans FB"/>
                          <a:ea typeface="Calibri"/>
                          <a:cs typeface="Times New Roman"/>
                        </a:rPr>
                        <a:t>Tempat orang yang efektif menghabiskan banyak waktunya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745" marR="32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905000" y="4114800"/>
            <a:ext cx="8305800" cy="2282952"/>
          </a:xfrm>
        </p:spPr>
        <p:txBody>
          <a:bodyPr>
            <a:normAutofit fontScale="77500" lnSpcReduction="20000"/>
          </a:bodyPr>
          <a:lstStyle/>
          <a:p>
            <a:r>
              <a:rPr lang="id-ID" dirty="0"/>
              <a:t>Orang yang efektif berada menjauhi kuadran III dan IV karena genting atau tidak hal tersebut memang tidak penting. Mereka juga mengurangi kuadran I dengan menghabiskan banyak waktu di kuadran II.</a:t>
            </a:r>
            <a:r>
              <a:rPr lang="en-US" dirty="0"/>
              <a:t> </a:t>
            </a:r>
          </a:p>
          <a:p>
            <a:r>
              <a:rPr lang="id-ID" dirty="0"/>
              <a:t>Orang-orang yang menghabiskan waktu hampir sepenuhnya pada kuadran III dan IV pada dasarnya menjalani kehidupan yang tidak bertanggung jawab.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Orang</a:t>
            </a:r>
            <a:r>
              <a:rPr lang="en-US" dirty="0"/>
              <a:t> yang </a:t>
            </a:r>
            <a:r>
              <a:rPr lang="en-US" dirty="0" err="1"/>
              <a:t>Efektif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981201" y="1773239"/>
          <a:ext cx="8381999" cy="2014303"/>
        </p:xfrm>
        <a:graphic>
          <a:graphicData uri="http://schemas.openxmlformats.org/drawingml/2006/table">
            <a:tbl>
              <a:tblPr/>
              <a:tblGrid>
                <a:gridCol w="669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3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2745" marR="3274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  <a:cs typeface="Times New Roman"/>
                        </a:rPr>
                        <a:t>MENDESAK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745" marR="3274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  <a:cs typeface="Times New Roman"/>
                        </a:rPr>
                        <a:t>TIDAK MENDESAK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745" marR="3274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8837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  <a:cs typeface="Times New Roman"/>
                        </a:rPr>
                        <a:t>PENTING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745" marR="32745" marT="0" marB="0" vert="vert27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b="1">
                          <a:latin typeface="Times New Roman"/>
                          <a:ea typeface="Calibri"/>
                          <a:cs typeface="Times New Roman"/>
                        </a:rPr>
                        <a:t>Kuadran I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745" marR="32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b="1" dirty="0">
                          <a:latin typeface="Times New Roman"/>
                          <a:ea typeface="Calibri"/>
                          <a:cs typeface="Times New Roman"/>
                        </a:rPr>
                        <a:t>Kuadran II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800" dirty="0">
                          <a:latin typeface="Berlin Sans FB"/>
                          <a:ea typeface="Calibri"/>
                          <a:cs typeface="Times New Roman"/>
                        </a:rPr>
                        <a:t>Tempat orang yang efektif menghabiskan banyak waktunya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745" marR="32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905000" y="4114800"/>
            <a:ext cx="8305800" cy="2282952"/>
          </a:xfrm>
        </p:spPr>
        <p:txBody>
          <a:bodyPr>
            <a:normAutofit lnSpcReduction="10000"/>
          </a:bodyPr>
          <a:lstStyle/>
          <a:p>
            <a:r>
              <a:rPr lang="id-ID" dirty="0"/>
              <a:t>Hasil kuadran III&amp;IV : sama sekali tidak bertanggung jawab, dipecat dari kerja, dikeluarkan dari sekolah, merugikan orang lain, menjadi beban atau masalah</a:t>
            </a:r>
            <a:endParaRPr lang="en-US" dirty="0"/>
          </a:p>
          <a:p>
            <a:r>
              <a:rPr lang="id-ID" dirty="0"/>
              <a:t>Hasil kuadran I&amp;II: Visi yang jelas, hidup seimbang, disiplin, menjadi berkat bagi orang lain.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d-ID" dirty="0"/>
              <a:t>Mzm. 90:10-12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</a:t>
            </a:r>
            <a:r>
              <a:rPr lang="id-ID" dirty="0"/>
              <a:t>asa hidup itu singkat 70 tahun jika kuat 80 tahun. </a:t>
            </a:r>
            <a:endParaRPr lang="en-US" dirty="0"/>
          </a:p>
          <a:p>
            <a:r>
              <a:rPr lang="id-ID" dirty="0"/>
              <a:t>Penggunaan waktu yang singkat tersebut dihakimi oleh Allah. </a:t>
            </a:r>
            <a:endParaRPr lang="en-US" dirty="0"/>
          </a:p>
          <a:p>
            <a:r>
              <a:rPr lang="id-ID" dirty="0"/>
              <a:t>Ada berkat tetapi juga kutuk untuk setiap keputusan yang kita ambil untuk mengisi waktu hidup kita. </a:t>
            </a:r>
            <a:endParaRPr lang="en-US" dirty="0"/>
          </a:p>
          <a:p>
            <a:r>
              <a:rPr lang="id-ID" dirty="0"/>
              <a:t>ayat 12 Musa berdoa memohon hati yang bijaksana untuk mengisi hari-hari hidupnya.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</a:t>
            </a:r>
            <a:r>
              <a:rPr lang="id-ID" dirty="0"/>
              <a:t>emperhatikan bagaimana kita hidup</a:t>
            </a:r>
            <a:r>
              <a:rPr lang="en-US" dirty="0"/>
              <a:t>: </a:t>
            </a:r>
            <a:r>
              <a:rPr lang="id-ID" dirty="0"/>
              <a:t>arif atau bijaksana dan jangan seperti orang bebal/bodoh. </a:t>
            </a:r>
            <a:endParaRPr lang="en-US" dirty="0"/>
          </a:p>
          <a:p>
            <a:r>
              <a:rPr lang="en-US" dirty="0"/>
              <a:t>“</a:t>
            </a:r>
            <a:r>
              <a:rPr lang="id-ID" dirty="0"/>
              <a:t>Hari-hari jahat</a:t>
            </a:r>
            <a:r>
              <a:rPr lang="en-US" dirty="0"/>
              <a:t>”</a:t>
            </a:r>
            <a:r>
              <a:rPr lang="id-ID" dirty="0"/>
              <a:t> bukan berarti hari senin-minggu itu tidak baik. Tetapi merujuk pada perilaku orang yang semakin buru</a:t>
            </a:r>
            <a:r>
              <a:rPr lang="en-US" dirty="0"/>
              <a:t>k</a:t>
            </a:r>
            <a:r>
              <a:rPr lang="id-ID" dirty="0"/>
              <a:t> di zaman ini. </a:t>
            </a:r>
            <a:endParaRPr lang="en-US" dirty="0"/>
          </a:p>
          <a:p>
            <a:r>
              <a:rPr lang="id-ID" dirty="0"/>
              <a:t>Tidak lagi mengenal kehendak Tuhan sehingga mengisi waktunya dengan kejahatan.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Mazmur 90:10-12; Efesus 5:15-17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ctr"/>
            <a:r>
              <a:rPr lang="id-ID" dirty="0"/>
              <a:t>Efesus 5:15-17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81400" y="304800"/>
            <a:ext cx="4572000" cy="6019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3601" y="5791200"/>
            <a:ext cx="1334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800" dirty="0">
                <a:solidFill>
                  <a:schemeClr val="bg1"/>
                </a:solidFill>
              </a:rPr>
              <a:t>1 Tahun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57401" y="152400"/>
            <a:ext cx="1517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800" dirty="0">
                <a:solidFill>
                  <a:schemeClr val="bg1"/>
                </a:solidFill>
              </a:rPr>
              <a:t>70 Tahun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02986" y="6334780"/>
            <a:ext cx="1011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800" dirty="0">
                <a:solidFill>
                  <a:schemeClr val="bg1"/>
                </a:solidFill>
              </a:rPr>
              <a:t>00:00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98786" y="6338248"/>
            <a:ext cx="1011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800" dirty="0">
                <a:solidFill>
                  <a:schemeClr val="bg1"/>
                </a:solidFill>
              </a:rPr>
              <a:t>23:59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81400" y="304800"/>
            <a:ext cx="4572000" cy="3962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81201" y="3962400"/>
            <a:ext cx="1517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800" dirty="0">
                <a:solidFill>
                  <a:schemeClr val="bg1"/>
                </a:solidFill>
              </a:rPr>
              <a:t>25 Tahun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81600" y="5029200"/>
            <a:ext cx="1334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800" dirty="0">
                <a:latin typeface="Freestyle Script" pitchFamily="66" charset="0"/>
              </a:rPr>
              <a:t>Sudah Lewat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81400" y="304800"/>
            <a:ext cx="3429000" cy="3962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6933191" y="2031500"/>
            <a:ext cx="1538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800" dirty="0">
                <a:latin typeface="Freestyle Script" pitchFamily="66" charset="0"/>
              </a:rPr>
              <a:t>Waktu Tidur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81400" y="990600"/>
            <a:ext cx="3429000" cy="3276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/>
              <a:t>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8201" y="381000"/>
            <a:ext cx="1234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800" dirty="0">
                <a:latin typeface="Freestyle Script" pitchFamily="66" charset="0"/>
              </a:rPr>
              <a:t>Masa Usur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 animBg="1"/>
      <p:bldP spid="16" grpId="0"/>
      <p:bldP spid="17" grpId="0" animBg="1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Habit 4: Berpikir Menang – Menang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81200" y="1609416"/>
            <a:ext cx="4876800" cy="4638984"/>
          </a:xfrm>
        </p:spPr>
        <p:txBody>
          <a:bodyPr>
            <a:normAutofit/>
          </a:bodyPr>
          <a:lstStyle/>
          <a:p>
            <a:r>
              <a:rPr lang="id-ID" dirty="0"/>
              <a:t>Ada enam paradigma interaksi manusia:</a:t>
            </a:r>
            <a:endParaRPr lang="en-US" dirty="0"/>
          </a:p>
          <a:p>
            <a:pPr lvl="1"/>
            <a:r>
              <a:rPr lang="id-ID" sz="2500" b="1" dirty="0"/>
              <a:t>Menang/menang</a:t>
            </a:r>
            <a:endParaRPr lang="en-US" sz="2500" dirty="0"/>
          </a:p>
          <a:p>
            <a:pPr lvl="1"/>
            <a:r>
              <a:rPr lang="id-ID" sz="2500" b="1" dirty="0"/>
              <a:t>Menang/Kalah</a:t>
            </a:r>
            <a:r>
              <a:rPr lang="id-ID" sz="2500" dirty="0"/>
              <a:t> </a:t>
            </a:r>
            <a:endParaRPr lang="en-US" sz="2500" dirty="0"/>
          </a:p>
          <a:p>
            <a:pPr lvl="1"/>
            <a:r>
              <a:rPr lang="id-ID" sz="2500" b="1" dirty="0"/>
              <a:t>Kalah/Menang</a:t>
            </a:r>
            <a:r>
              <a:rPr lang="id-ID" sz="2500" dirty="0"/>
              <a:t> </a:t>
            </a:r>
            <a:endParaRPr lang="en-US" sz="2500" dirty="0"/>
          </a:p>
          <a:p>
            <a:pPr lvl="1"/>
            <a:r>
              <a:rPr lang="id-ID" sz="2500" b="1" dirty="0"/>
              <a:t>Kalah/Kalah</a:t>
            </a:r>
            <a:r>
              <a:rPr lang="id-ID" sz="2500" dirty="0"/>
              <a:t> </a:t>
            </a:r>
            <a:endParaRPr lang="en-US" sz="2500" dirty="0"/>
          </a:p>
          <a:p>
            <a:pPr lvl="1"/>
            <a:r>
              <a:rPr lang="id-ID" sz="2500" b="1" dirty="0"/>
              <a:t>Menang</a:t>
            </a:r>
            <a:r>
              <a:rPr lang="id-ID" sz="2500" dirty="0"/>
              <a:t> </a:t>
            </a:r>
            <a:endParaRPr lang="en-US" sz="2500" dirty="0"/>
          </a:p>
          <a:p>
            <a:pPr lvl="1"/>
            <a:r>
              <a:rPr lang="id-ID" sz="2500" b="1" dirty="0"/>
              <a:t>Menang/Menang atau tidak sama sekali </a:t>
            </a:r>
            <a:endParaRPr lang="en-US" sz="2500" b="1" dirty="0"/>
          </a:p>
          <a:p>
            <a:pPr lvl="0">
              <a:buNone/>
            </a:pPr>
            <a:endParaRPr lang="en-US" sz="2800" dirty="0"/>
          </a:p>
          <a:p>
            <a:pPr lvl="1"/>
            <a:endParaRPr lang="en-US" dirty="0"/>
          </a:p>
        </p:txBody>
      </p:sp>
      <p:pic>
        <p:nvPicPr>
          <p:cNvPr id="9" name="Picture 8" descr="winwin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7000" y="2514600"/>
            <a:ext cx="2428240" cy="21234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Karakter Paradigma Menang/Menang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1524002"/>
          <a:ext cx="8001000" cy="4976681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399">
                <a:tc rowSpan="2"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600" dirty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latin typeface="Times New Roman"/>
                          <a:ea typeface="Calibri"/>
                          <a:cs typeface="Times New Roman"/>
                        </a:rPr>
                        <a:t>TENGGANG RASA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latin typeface="Times New Roman"/>
                          <a:ea typeface="Calibri"/>
                          <a:cs typeface="Times New Roman"/>
                        </a:rPr>
                        <a:t>Rendah                                               Tinggi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84" marR="61484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id-ID" sz="2800" dirty="0">
                          <a:latin typeface="Times New Roman"/>
                          <a:ea typeface="Calibri"/>
                          <a:cs typeface="Times New Roman"/>
                        </a:rPr>
                        <a:t>alah/Menang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84" marR="6148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800" dirty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800" dirty="0">
                          <a:latin typeface="Times New Roman"/>
                          <a:ea typeface="Calibri"/>
                          <a:cs typeface="Times New Roman"/>
                        </a:rPr>
                        <a:t>Menang/Menang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84" marR="614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47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800" dirty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800" dirty="0">
                          <a:latin typeface="Times New Roman"/>
                          <a:ea typeface="Calibri"/>
                          <a:cs typeface="Times New Roman"/>
                        </a:rPr>
                        <a:t>Kalah/Kalah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84" marR="614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800" dirty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800" dirty="0">
                          <a:latin typeface="Times New Roman"/>
                          <a:ea typeface="Calibri"/>
                          <a:cs typeface="Times New Roman"/>
                        </a:rPr>
                        <a:t>Menang/Kalah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84" marR="614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55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1484" marR="61484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600" dirty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latin typeface="Times New Roman"/>
                          <a:ea typeface="Calibri"/>
                          <a:cs typeface="Times New Roman"/>
                        </a:rPr>
                        <a:t>KEBERANIAN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latin typeface="Times New Roman"/>
                          <a:ea typeface="Calibri"/>
                          <a:cs typeface="Times New Roman"/>
                        </a:rPr>
                        <a:t>Rendah                                                            Tinggi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84" marR="614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5169" name="AutoShape 1"/>
          <p:cNvSpPr>
            <a:spLocks noChangeShapeType="1"/>
          </p:cNvSpPr>
          <p:nvPr/>
        </p:nvSpPr>
        <p:spPr bwMode="auto">
          <a:xfrm>
            <a:off x="2817813" y="80963"/>
            <a:ext cx="19431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b="1" dirty="0"/>
              <a:t>Matius 7:12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id-ID" b="1" dirty="0"/>
              <a:t>2 Tim. 4:6-8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676400" y="969336"/>
            <a:ext cx="4328160" cy="543146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“</a:t>
            </a:r>
            <a:r>
              <a:rPr lang="id-ID" dirty="0"/>
              <a:t>segala sesuatu yang kamu kehendaki supaya orang perbuat kepadamu perbuatlah demikian juga kepada mereka. Itulah isi seluruh hukum Taurat dan kitab para Nabi.</a:t>
            </a:r>
            <a:r>
              <a:rPr lang="en-US" dirty="0"/>
              <a:t>”</a:t>
            </a:r>
            <a:r>
              <a:rPr lang="id-ID" dirty="0"/>
              <a:t> </a:t>
            </a:r>
            <a:endParaRPr lang="en-US" dirty="0"/>
          </a:p>
          <a:p>
            <a:r>
              <a:rPr lang="id-ID" dirty="0"/>
              <a:t>Ini Prinsip Menang/Menang. </a:t>
            </a:r>
            <a:endParaRPr lang="en-US" dirty="0"/>
          </a:p>
          <a:p>
            <a:r>
              <a:rPr lang="id-ID" dirty="0"/>
              <a:t>Kasihilah sesamamu manusia seperti dirimu sendiri. </a:t>
            </a:r>
            <a:endParaRPr lang="en-US" dirty="0"/>
          </a:p>
          <a:p>
            <a:r>
              <a:rPr lang="id-ID" dirty="0"/>
              <a:t>Tuhan Yesus ingin pengikutnya menerapkan paradigma Menang/Menang. </a:t>
            </a:r>
            <a:endParaRPr lang="en-US" dirty="0"/>
          </a:p>
          <a:p>
            <a:r>
              <a:rPr lang="id-ID" dirty="0"/>
              <a:t>Alkitab tidak mengajarkan Menang/Menang atau tidak sama sekali. Dalam Alkitab ada prinsip pengorbanan. Korban bermakna sebuah </a:t>
            </a:r>
            <a:r>
              <a:rPr lang="id-ID" i="1" dirty="0"/>
              <a:t>sacrifice</a:t>
            </a:r>
            <a:r>
              <a:rPr lang="id-ID" dirty="0"/>
              <a:t> bukan </a:t>
            </a:r>
            <a:r>
              <a:rPr lang="id-ID" i="1" dirty="0"/>
              <a:t>victim</a:t>
            </a:r>
            <a:r>
              <a:rPr lang="id-ID" dirty="0"/>
              <a:t>. </a:t>
            </a:r>
            <a:endParaRPr lang="en-US" dirty="0"/>
          </a:p>
          <a:p>
            <a:r>
              <a:rPr lang="id-ID" dirty="0"/>
              <a:t>Kehidupan Kristus dan kematianN</a:t>
            </a:r>
            <a:r>
              <a:rPr lang="en-GB" dirty="0"/>
              <a:t>y</a:t>
            </a:r>
            <a:r>
              <a:rPr lang="id-ID" dirty="0"/>
              <a:t>a di atas kayu salib itu suatu kekalahan yang bersifat </a:t>
            </a:r>
            <a:r>
              <a:rPr lang="id-ID" i="1" dirty="0"/>
              <a:t>sacrifice</a:t>
            </a:r>
            <a:r>
              <a:rPr lang="id-ID" dirty="0"/>
              <a:t> untuk hubungan yang berkesinambungan antara Allah dan umat tebusanNya.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dirty="0"/>
              <a:t>Paulus menyatakan bahwa darahnya sudah mulai dicurahkan sebagai korban. </a:t>
            </a:r>
            <a:endParaRPr lang="en-US" dirty="0"/>
          </a:p>
          <a:p>
            <a:r>
              <a:rPr lang="id-ID" dirty="0"/>
              <a:t>Korban yang Paulus maksudkan disini tidak dimaknai sebagai </a:t>
            </a:r>
            <a:r>
              <a:rPr lang="id-ID" i="1" dirty="0"/>
              <a:t>victim, </a:t>
            </a:r>
            <a:r>
              <a:rPr lang="id-ID" dirty="0"/>
              <a:t>yang tertekan, pesimis, tanpa pengharapan dan rendah diri. </a:t>
            </a:r>
            <a:endParaRPr lang="en-US" dirty="0"/>
          </a:p>
          <a:p>
            <a:r>
              <a:rPr lang="id-ID" dirty="0"/>
              <a:t>Menang dalam pengorbanan. Ia menghayati ada kemenangan dalam pengorbanan darahnya menjadi saksi Kristus.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9303018_orig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152400"/>
            <a:ext cx="9905999" cy="6553200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1432560"/>
          </a:xfrm>
        </p:spPr>
        <p:txBody>
          <a:bodyPr>
            <a:normAutofit fontScale="90000"/>
          </a:bodyPr>
          <a:lstStyle/>
          <a:p>
            <a:r>
              <a:rPr lang="id-ID" dirty="0"/>
              <a:t>Habit 5: Berusaha Mengerti terlebih dahulu, Baru dimengerti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752600" y="1905000"/>
            <a:ext cx="3429000" cy="4550736"/>
          </a:xfrm>
        </p:spPr>
        <p:txBody>
          <a:bodyPr>
            <a:normAutofit fontScale="85000" lnSpcReduction="20000"/>
          </a:bodyPr>
          <a:lstStyle/>
          <a:p>
            <a:r>
              <a:rPr lang="id-ID" dirty="0"/>
              <a:t>Kebiasaan berusaha mengerti lebih dahulu memerlukan perubahan paradigma yang mendalam. </a:t>
            </a:r>
            <a:endParaRPr lang="en-US" dirty="0"/>
          </a:p>
          <a:p>
            <a:r>
              <a:rPr lang="id-ID" dirty="0"/>
              <a:t>Kita biasanya berusaha lebih dahulu untuk dimengerti. </a:t>
            </a:r>
            <a:endParaRPr lang="en-US" dirty="0"/>
          </a:p>
          <a:p>
            <a:r>
              <a:rPr lang="id-ID" dirty="0"/>
              <a:t>Kebanyakan orang tidak mendengar dengan maksud untuk mengerti, tetapi mendengar dengan maksud untuk menjawab.</a:t>
            </a:r>
            <a:endParaRPr lang="en-US" dirty="0"/>
          </a:p>
        </p:txBody>
      </p:sp>
      <p:pic>
        <p:nvPicPr>
          <p:cNvPr id="9" name="Picture 8" descr="neuroscience-of-resilience-empath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0500" y="1905000"/>
            <a:ext cx="539750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Bentuk</a:t>
            </a:r>
            <a:r>
              <a:rPr lang="en-US" dirty="0"/>
              <a:t> MENDENGARKAN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Kita mungkin “mengabaikan“ orang itu, tidak benar-benar mendengarkannya</a:t>
            </a:r>
            <a:r>
              <a:rPr lang="en-US" dirty="0"/>
              <a:t> - </a:t>
            </a:r>
            <a:r>
              <a:rPr lang="en-US" i="1" dirty="0"/>
              <a:t>Hearing</a:t>
            </a:r>
            <a:r>
              <a:rPr lang="id-ID" dirty="0"/>
              <a:t> </a:t>
            </a:r>
            <a:endParaRPr lang="en-US" dirty="0"/>
          </a:p>
          <a:p>
            <a:r>
              <a:rPr lang="id-ID" dirty="0"/>
              <a:t>Kita mungkin berpura-pura mendengarkan</a:t>
            </a:r>
            <a:r>
              <a:rPr lang="en-US" dirty="0"/>
              <a:t> - </a:t>
            </a:r>
            <a:r>
              <a:rPr lang="en-US" i="1" dirty="0" err="1"/>
              <a:t>Pseudolistening</a:t>
            </a:r>
            <a:r>
              <a:rPr lang="id-ID" dirty="0"/>
              <a:t> </a:t>
            </a:r>
            <a:endParaRPr lang="en-US" dirty="0"/>
          </a:p>
          <a:p>
            <a:r>
              <a:rPr lang="id-ID" dirty="0"/>
              <a:t>Kita mungkin mendengar secara selektif, mendengar hanya bagian tertentu dari percakanan. </a:t>
            </a:r>
            <a:endParaRPr lang="en-US" dirty="0"/>
          </a:p>
          <a:p>
            <a:r>
              <a:rPr lang="id-ID" dirty="0"/>
              <a:t>Kita mungkin mendengar secara atentif, menaruh perhatian dan memfokuskan energi pada kata-kata yang diucapkan. </a:t>
            </a:r>
            <a:endParaRPr lang="en-US" dirty="0"/>
          </a:p>
          <a:p>
            <a:r>
              <a:rPr lang="id-ID" dirty="0"/>
              <a:t>bentuk tertinggi dari mendengarkan, yaitu mendengar dengan empatik.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i="1" dirty="0"/>
              <a:t>MANUSIA YANG EFEKTIF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775192"/>
            <a:ext cx="3733800" cy="4625609"/>
          </a:xfrm>
        </p:spPr>
        <p:txBody>
          <a:bodyPr>
            <a:normAutofit fontScale="85000" lnSpcReduction="10000"/>
          </a:bodyPr>
          <a:lstStyle/>
          <a:p>
            <a:r>
              <a:rPr lang="id-ID" dirty="0"/>
              <a:t>Seorang yang efektif adalah seorang mengalami kemengangan pribadi dan kemenangan publik. Kemenangan itu ditandai dengan dimilikinya kebiasaan-kebiasaan (</a:t>
            </a:r>
            <a:r>
              <a:rPr lang="id-ID" i="1" dirty="0"/>
              <a:t>habits</a:t>
            </a:r>
            <a:r>
              <a:rPr lang="id-ID" dirty="0"/>
              <a:t>) tertentu</a:t>
            </a:r>
            <a:endParaRPr lang="en-US" dirty="0"/>
          </a:p>
        </p:txBody>
      </p:sp>
      <p:pic>
        <p:nvPicPr>
          <p:cNvPr id="4" name="Picture 3" descr="7-habits-mode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5000" y="1600200"/>
            <a:ext cx="47625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Mendengar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EMpati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1609416"/>
            <a:ext cx="4191000" cy="4846320"/>
          </a:xfrm>
        </p:spPr>
        <p:txBody>
          <a:bodyPr>
            <a:normAutofit fontScale="85000" lnSpcReduction="10000"/>
          </a:bodyPr>
          <a:lstStyle/>
          <a:p>
            <a:r>
              <a:rPr lang="id-ID" dirty="0"/>
              <a:t>Mendengar dengan empatik adalah mendengar dengan  tujuan untuk mengerti. </a:t>
            </a:r>
            <a:endParaRPr lang="en-US" dirty="0"/>
          </a:p>
          <a:p>
            <a:r>
              <a:rPr lang="id-ID" dirty="0"/>
              <a:t>Mendengar dengan empatik berarti masuk kedalam kerangka acuan orang lain. </a:t>
            </a:r>
            <a:endParaRPr lang="en-US" dirty="0"/>
          </a:p>
          <a:p>
            <a:r>
              <a:rPr lang="id-ID" dirty="0"/>
              <a:t>Lalu memandang keluar melalui kerangka acuan itu. Melihat dunia dengan cara mereka melihat dunia, mengerti paradigma mereka dan mengerti bagaimana perasaan mereka.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giant-ears-bi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1981200"/>
            <a:ext cx="38100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457200"/>
            <a:ext cx="4038600" cy="5791200"/>
          </a:xfrm>
        </p:spPr>
        <p:txBody>
          <a:bodyPr>
            <a:normAutofit lnSpcReduction="10000"/>
          </a:bodyPr>
          <a:lstStyle/>
          <a:p>
            <a:r>
              <a:rPr lang="id-ID" dirty="0"/>
              <a:t>Memperhatikan dengan empati berarti memperhatikan perasaan, makna, dan perilaku. Mendengar dengan empati berarti memfokuskan diri untuk menerima komunikasi terdalam dari jiwa manusia.</a:t>
            </a:r>
            <a:endParaRPr lang="en-US" dirty="0"/>
          </a:p>
          <a:p>
            <a:r>
              <a:rPr lang="id-ID" dirty="0"/>
              <a:t>Mendengar dengan empati berarti mendengar dengan telinga dan mendengar dengan mata dan hati.</a:t>
            </a:r>
            <a:endParaRPr lang="en-US" dirty="0"/>
          </a:p>
          <a:p>
            <a:endParaRPr lang="en-US" dirty="0"/>
          </a:p>
        </p:txBody>
      </p:sp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3733800"/>
            <a:ext cx="3256156" cy="2781300"/>
          </a:xfrm>
          <a:prstGeom prst="rect">
            <a:avLst/>
          </a:prstGeom>
          <a:noFill/>
        </p:spPr>
      </p:pic>
      <p:sp>
        <p:nvSpPr>
          <p:cNvPr id="7" name="Cloud Callout 6"/>
          <p:cNvSpPr/>
          <p:nvPr/>
        </p:nvSpPr>
        <p:spPr>
          <a:xfrm>
            <a:off x="5715000" y="228600"/>
            <a:ext cx="4495800" cy="3429000"/>
          </a:xfrm>
          <a:prstGeom prst="cloudCallout">
            <a:avLst>
              <a:gd name="adj1" fmla="val 14412"/>
              <a:gd name="adj2" fmla="val 782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10% komunikasi kita diwakili oleh kata-kata yang diucapkan, 30% diwakili oleh nada suara kita, 60% diwakili oleh bahasa Tubuh. 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mendengar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id-ID" sz="2800" dirty="0"/>
              <a:t>Mendengar dengan empatik memerlukan empat tingkat perkembangan:</a:t>
            </a:r>
            <a:endParaRPr lang="en-US" sz="2800" dirty="0"/>
          </a:p>
          <a:p>
            <a:pPr lvl="0"/>
            <a:r>
              <a:rPr lang="id-ID" sz="2800" dirty="0"/>
              <a:t>Meniru isi. Anda cuman mendengarkan kata-kata yang keluar dari mulut seseorang dan anda mengulanginya.</a:t>
            </a:r>
            <a:endParaRPr lang="en-US" sz="2800" dirty="0"/>
          </a:p>
          <a:p>
            <a:pPr lvl="1"/>
            <a:r>
              <a:rPr lang="id-ID" sz="2400" dirty="0"/>
              <a:t>“Ayah, aku sudah jenuh! Sekolah cuman untuk burung!“</a:t>
            </a:r>
            <a:endParaRPr lang="en-US" sz="2400" dirty="0"/>
          </a:p>
          <a:p>
            <a:pPr lvl="1"/>
            <a:r>
              <a:rPr lang="id-ID" sz="2400" dirty="0"/>
              <a:t>“Kamu sudah jenuh. Kamu pikir sekolah cuman untuk burung.“</a:t>
            </a:r>
            <a:endParaRPr lang="en-US" sz="2400" dirty="0"/>
          </a:p>
          <a:p>
            <a:pPr lvl="0"/>
            <a:r>
              <a:rPr lang="id-ID" sz="2800" dirty="0"/>
              <a:t>Menyatakan isi dengan cara lain. </a:t>
            </a:r>
            <a:endParaRPr lang="en-US" sz="2800" dirty="0"/>
          </a:p>
          <a:p>
            <a:pPr lvl="1"/>
            <a:r>
              <a:rPr lang="id-ID" sz="2400" dirty="0"/>
              <a:t>“Ayah, aku sudah jenuh! Sekolah cuman untuk burung!“</a:t>
            </a:r>
            <a:endParaRPr lang="en-US" sz="2400" dirty="0"/>
          </a:p>
          <a:p>
            <a:pPr lvl="1"/>
            <a:r>
              <a:rPr lang="id-ID" sz="2400" dirty="0"/>
              <a:t>“Kamu tidak mau sekolah lagi.“</a:t>
            </a:r>
            <a:endParaRPr lang="en-US" sz="2400" dirty="0"/>
          </a:p>
          <a:p>
            <a:pPr lvl="0"/>
            <a:r>
              <a:rPr lang="id-ID" sz="2800" dirty="0"/>
              <a:t>Merefleksikan perasaan</a:t>
            </a:r>
            <a:endParaRPr lang="en-US" sz="2800" dirty="0"/>
          </a:p>
          <a:p>
            <a:pPr lvl="1"/>
            <a:r>
              <a:rPr lang="id-ID" sz="2400" dirty="0"/>
              <a:t>“Ayah, aku sudah jenuh! Sekolah cuman untuk burung!“</a:t>
            </a:r>
            <a:endParaRPr lang="en-US" sz="2400" dirty="0"/>
          </a:p>
          <a:p>
            <a:pPr lvl="1"/>
            <a:r>
              <a:rPr lang="id-ID" sz="2400" dirty="0"/>
              <a:t>“kamu benar-benar frustrasi mengenai sekolah“</a:t>
            </a:r>
            <a:endParaRPr lang="en-US" sz="2400" dirty="0"/>
          </a:p>
          <a:p>
            <a:pPr lvl="0"/>
            <a:r>
              <a:rPr lang="id-ID" sz="2800" dirty="0"/>
              <a:t>Mendengar dengan empatik</a:t>
            </a:r>
            <a:endParaRPr lang="en-US" sz="2800" dirty="0"/>
          </a:p>
          <a:p>
            <a:pPr lvl="1"/>
            <a:r>
              <a:rPr lang="id-ID" sz="2400" dirty="0"/>
              <a:t>“Ayah, aku sudah jenuh! Sekolah cuman untuk burung!“</a:t>
            </a:r>
            <a:endParaRPr lang="en-US" sz="2400" dirty="0"/>
          </a:p>
          <a:p>
            <a:pPr lvl="1"/>
            <a:r>
              <a:rPr lang="id-ID" sz="2400" dirty="0"/>
              <a:t>Menggunakan langkah 1/2/3 untuk mendapatkan makna dan perasaan; perhatikan nada suara dan bahasa tubuhnya untuk mendaparkan paradigma utuh.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mendengar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Empati</a:t>
            </a:r>
            <a:endParaRPr lang="en-US" dirty="0"/>
          </a:p>
        </p:txBody>
      </p:sp>
      <p:pic>
        <p:nvPicPr>
          <p:cNvPr id="4" name="Content Placeholder 3" descr="father_and_son_13-14_face_to_face_arguing_WESTF11025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1" y="1600201"/>
            <a:ext cx="3149671" cy="4873625"/>
          </a:xfrm>
        </p:spPr>
      </p:pic>
      <p:pic>
        <p:nvPicPr>
          <p:cNvPr id="5" name="Picture 4" descr="african_father_and_son_face_to_face_BLD06293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7140" y="2286000"/>
            <a:ext cx="481086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Habit 6: Wujudkan Sinergi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9416"/>
            <a:ext cx="4724400" cy="4846320"/>
          </a:xfrm>
        </p:spPr>
        <p:txBody>
          <a:bodyPr>
            <a:normAutofit fontScale="92500" lnSpcReduction="20000"/>
          </a:bodyPr>
          <a:lstStyle/>
          <a:p>
            <a:r>
              <a:rPr lang="id-ID" dirty="0"/>
              <a:t>Sinergi adalah keseluruhannya lebih besar daripada jumlah bagian-bagiannya. </a:t>
            </a:r>
            <a:endParaRPr lang="en-US" dirty="0"/>
          </a:p>
          <a:p>
            <a:r>
              <a:rPr lang="id-ID" dirty="0"/>
              <a:t>Sinergi bukan merupakan suatu bagian belaka, melainkan bagian yang paling bersifat katalisator, paling memberdayakan, paling menyatukan dan paling menyenangkan. </a:t>
            </a:r>
            <a:endParaRPr lang="en-US" dirty="0"/>
          </a:p>
          <a:p>
            <a:r>
              <a:rPr lang="id-ID" dirty="0"/>
              <a:t>Intisari dari sinergi adalah menghargai perbedaan – menghormati perbedaan, membangun kekuatan, mengimbangi kelemahan.</a:t>
            </a:r>
            <a:endParaRPr lang="en-US" dirty="0"/>
          </a:p>
        </p:txBody>
      </p:sp>
      <p:pic>
        <p:nvPicPr>
          <p:cNvPr id="4" name="Picture 6" descr="teamwork_quotes_graphics_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1148" y="1752600"/>
            <a:ext cx="4456853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Kepercayaan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kerjasama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81200" y="1676400"/>
          <a:ext cx="7239000" cy="4419600"/>
        </p:xfrm>
        <a:graphic>
          <a:graphicData uri="http://schemas.openxmlformats.org/drawingml/2006/table">
            <a:tbl>
              <a:tblPr/>
              <a:tblGrid>
                <a:gridCol w="2250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8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49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Calibri"/>
                          <a:cs typeface="Times New Roman"/>
                        </a:rPr>
                        <a:t>Tinggi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49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Times New Roman"/>
                        </a:rPr>
                        <a:t>KEPERCAYAAN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49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Calibri"/>
                          <a:cs typeface="Times New Roman"/>
                        </a:rPr>
                        <a:t>Rendah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49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Calibri"/>
                          <a:cs typeface="Times New Roman"/>
                        </a:rPr>
                        <a:t>Rendah</a:t>
                      </a: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                                                    </a:t>
                      </a:r>
                      <a:r>
                        <a:rPr lang="en-US" sz="2000" b="1" dirty="0" err="1">
                          <a:latin typeface="Times New Roman"/>
                          <a:ea typeface="Calibri"/>
                          <a:cs typeface="Times New Roman"/>
                        </a:rPr>
                        <a:t>Tinggi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KERJASAMA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9273" name="Rectangle 9"/>
          <p:cNvSpPr>
            <a:spLocks noChangeArrowheads="1"/>
          </p:cNvSpPr>
          <p:nvPr/>
        </p:nvSpPr>
        <p:spPr bwMode="auto">
          <a:xfrm>
            <a:off x="1524001" y="5011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9274" name="Group 10"/>
          <p:cNvGrpSpPr>
            <a:grpSpLocks/>
          </p:cNvGrpSpPr>
          <p:nvPr/>
        </p:nvGrpSpPr>
        <p:grpSpPr bwMode="auto">
          <a:xfrm>
            <a:off x="4572000" y="1905000"/>
            <a:ext cx="4495800" cy="2819400"/>
            <a:chOff x="5073" y="2085"/>
            <a:chExt cx="5247" cy="1995"/>
          </a:xfrm>
        </p:grpSpPr>
        <p:sp>
          <p:nvSpPr>
            <p:cNvPr id="139275" name="Text Box 11"/>
            <p:cNvSpPr txBox="1">
              <a:spLocks noChangeArrowheads="1"/>
            </p:cNvSpPr>
            <p:nvPr/>
          </p:nvSpPr>
          <p:spPr bwMode="auto">
            <a:xfrm>
              <a:off x="5073" y="3645"/>
              <a:ext cx="4891" cy="4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dirty="0" err="1">
                  <a:latin typeface="Calibri" pitchFamily="34" charset="0"/>
                  <a:cs typeface="Arial" pitchFamily="34" charset="0"/>
                </a:rPr>
                <a:t>Defensif</a:t>
              </a:r>
              <a:r>
                <a:rPr lang="en-US" dirty="0">
                  <a:latin typeface="Calibri" pitchFamily="34" charset="0"/>
                  <a:cs typeface="Arial" pitchFamily="34" charset="0"/>
                </a:rPr>
                <a:t> (</a:t>
              </a:r>
              <a:r>
                <a:rPr lang="en-US" dirty="0" err="1">
                  <a:latin typeface="Calibri" pitchFamily="34" charset="0"/>
                  <a:cs typeface="Arial" pitchFamily="34" charset="0"/>
                </a:rPr>
                <a:t>Menang</a:t>
              </a:r>
              <a:r>
                <a:rPr lang="en-US" dirty="0">
                  <a:latin typeface="Calibri" pitchFamily="34" charset="0"/>
                  <a:cs typeface="Arial" pitchFamily="34" charset="0"/>
                </a:rPr>
                <a:t>/</a:t>
              </a:r>
              <a:r>
                <a:rPr lang="en-US" dirty="0" err="1">
                  <a:latin typeface="Calibri" pitchFamily="34" charset="0"/>
                  <a:cs typeface="Arial" pitchFamily="34" charset="0"/>
                </a:rPr>
                <a:t>Kalah</a:t>
              </a:r>
              <a:r>
                <a:rPr lang="en-US" dirty="0">
                  <a:latin typeface="Calibri" pitchFamily="34" charset="0"/>
                  <a:cs typeface="Arial" pitchFamily="34" charset="0"/>
                </a:rPr>
                <a:t> </a:t>
              </a:r>
              <a:r>
                <a:rPr lang="en-US" dirty="0" err="1">
                  <a:latin typeface="Calibri" pitchFamily="34" charset="0"/>
                  <a:cs typeface="Arial" pitchFamily="34" charset="0"/>
                </a:rPr>
                <a:t>atau</a:t>
              </a:r>
              <a:r>
                <a:rPr lang="en-US" dirty="0">
                  <a:latin typeface="Calibri" pitchFamily="34" charset="0"/>
                  <a:cs typeface="Arial" pitchFamily="34" charset="0"/>
                </a:rPr>
                <a:t> </a:t>
              </a:r>
              <a:r>
                <a:rPr lang="en-US" dirty="0" err="1">
                  <a:latin typeface="Calibri" pitchFamily="34" charset="0"/>
                  <a:cs typeface="Arial" pitchFamily="34" charset="0"/>
                </a:rPr>
                <a:t>Kalah</a:t>
              </a:r>
              <a:r>
                <a:rPr lang="en-US" dirty="0">
                  <a:latin typeface="Calibri" pitchFamily="34" charset="0"/>
                  <a:cs typeface="Arial" pitchFamily="34" charset="0"/>
                </a:rPr>
                <a:t>/</a:t>
              </a:r>
              <a:r>
                <a:rPr lang="en-US" dirty="0" err="1">
                  <a:latin typeface="Calibri" pitchFamily="34" charset="0"/>
                  <a:cs typeface="Arial" pitchFamily="34" charset="0"/>
                </a:rPr>
                <a:t>Menang</a:t>
              </a:r>
              <a:r>
                <a:rPr lang="en-US" dirty="0">
                  <a:latin typeface="Calibri" pitchFamily="34" charset="0"/>
                  <a:cs typeface="Arial" pitchFamily="34" charset="0"/>
                </a:rPr>
                <a:t>)</a:t>
              </a:r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276" name="Text Box 12"/>
            <p:cNvSpPr txBox="1">
              <a:spLocks noChangeArrowheads="1"/>
            </p:cNvSpPr>
            <p:nvPr/>
          </p:nvSpPr>
          <p:spPr bwMode="auto">
            <a:xfrm>
              <a:off x="6318" y="2865"/>
              <a:ext cx="3222" cy="4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dirty="0" err="1">
                  <a:latin typeface="Calibri" pitchFamily="34" charset="0"/>
                  <a:cs typeface="Arial" pitchFamily="34" charset="0"/>
                </a:rPr>
                <a:t>Penuh</a:t>
              </a:r>
              <a:r>
                <a:rPr lang="en-US" dirty="0">
                  <a:latin typeface="Calibri" pitchFamily="34" charset="0"/>
                  <a:cs typeface="Arial" pitchFamily="34" charset="0"/>
                </a:rPr>
                <a:t> </a:t>
              </a:r>
              <a:r>
                <a:rPr lang="en-US" dirty="0" err="1">
                  <a:latin typeface="Calibri" pitchFamily="34" charset="0"/>
                  <a:cs typeface="Arial" pitchFamily="34" charset="0"/>
                </a:rPr>
                <a:t>Respek</a:t>
              </a:r>
              <a:r>
                <a:rPr lang="en-US" dirty="0">
                  <a:latin typeface="Calibri" pitchFamily="34" charset="0"/>
                  <a:cs typeface="Arial" pitchFamily="34" charset="0"/>
                </a:rPr>
                <a:t> (</a:t>
              </a:r>
              <a:r>
                <a:rPr lang="en-US" dirty="0" err="1">
                  <a:latin typeface="Calibri" pitchFamily="34" charset="0"/>
                  <a:cs typeface="Arial" pitchFamily="34" charset="0"/>
                </a:rPr>
                <a:t>Kompromi</a:t>
              </a:r>
              <a:r>
                <a:rPr lang="en-US" dirty="0">
                  <a:latin typeface="Calibri" pitchFamily="34" charset="0"/>
                  <a:cs typeface="Arial" pitchFamily="34" charset="0"/>
                </a:rPr>
                <a:t>)</a:t>
              </a:r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277" name="Text Box 13"/>
            <p:cNvSpPr txBox="1">
              <a:spLocks noChangeArrowheads="1"/>
            </p:cNvSpPr>
            <p:nvPr/>
          </p:nvSpPr>
          <p:spPr bwMode="auto">
            <a:xfrm>
              <a:off x="7030" y="2085"/>
              <a:ext cx="3290" cy="4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600" dirty="0" err="1">
                  <a:latin typeface="Calibri" pitchFamily="34" charset="0"/>
                  <a:cs typeface="Arial" pitchFamily="34" charset="0"/>
                </a:rPr>
                <a:t>Sinergistik</a:t>
              </a:r>
              <a:r>
                <a:rPr lang="en-US" sz="1600" dirty="0">
                  <a:latin typeface="Calibri" pitchFamily="34" charset="0"/>
                  <a:cs typeface="Arial" pitchFamily="34" charset="0"/>
                </a:rPr>
                <a:t> (</a:t>
              </a:r>
              <a:r>
                <a:rPr lang="en-US" sz="1600" dirty="0" err="1">
                  <a:latin typeface="Calibri" pitchFamily="34" charset="0"/>
                  <a:cs typeface="Arial" pitchFamily="34" charset="0"/>
                </a:rPr>
                <a:t>Menang</a:t>
              </a:r>
              <a:r>
                <a:rPr lang="en-US" sz="1600" dirty="0">
                  <a:latin typeface="Calibri" pitchFamily="34" charset="0"/>
                  <a:cs typeface="Arial" pitchFamily="34" charset="0"/>
                </a:rPr>
                <a:t>/</a:t>
              </a:r>
              <a:r>
                <a:rPr lang="en-US" sz="1600" dirty="0" err="1">
                  <a:latin typeface="Calibri" pitchFamily="34" charset="0"/>
                  <a:cs typeface="Arial" pitchFamily="34" charset="0"/>
                </a:rPr>
                <a:t>Menang</a:t>
              </a:r>
              <a:r>
                <a:rPr lang="en-US" sz="1600" dirty="0">
                  <a:latin typeface="Calibri" pitchFamily="34" charset="0"/>
                  <a:cs typeface="Arial" pitchFamily="34" charset="0"/>
                </a:rPr>
                <a:t>)</a:t>
              </a:r>
              <a:endParaRPr lang="en-US" sz="28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2" name="Picture 10" descr="teamwork_raf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</p:spPr>
      </p:pic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1524000" y="5303839"/>
            <a:ext cx="9144000" cy="206210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3200" dirty="0">
              <a:solidFill>
                <a:srgbClr val="FFFF00"/>
              </a:solidFill>
              <a:latin typeface="Tw Cen MT Condensed Extra Bold" pitchFamily="34" charset="0"/>
            </a:endParaRPr>
          </a:p>
          <a:p>
            <a:pPr>
              <a:spcBef>
                <a:spcPct val="50000"/>
              </a:spcBef>
            </a:pPr>
            <a:endParaRPr lang="en-US" sz="3200" dirty="0">
              <a:solidFill>
                <a:srgbClr val="FFFF00"/>
              </a:solidFill>
              <a:latin typeface="Tw Cen MT Condensed Extra Bold" pitchFamily="34" charset="0"/>
            </a:endParaRPr>
          </a:p>
          <a:p>
            <a:pPr>
              <a:spcBef>
                <a:spcPct val="50000"/>
              </a:spcBef>
            </a:pPr>
            <a:endParaRPr lang="en-US" sz="3200" dirty="0">
              <a:solidFill>
                <a:srgbClr val="FFFF00"/>
              </a:solidFill>
              <a:latin typeface="Tw Cen MT Condensed Extra Bold" pitchFamily="34" charset="0"/>
            </a:endParaRP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1524000" y="2761596"/>
            <a:ext cx="9144000" cy="4401205"/>
          </a:xfrm>
          <a:prstGeom prst="rect">
            <a:avLst/>
          </a:prstGeom>
          <a:solidFill>
            <a:schemeClr val="tx1">
              <a:alpha val="6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id-ID" sz="2800" dirty="0">
                <a:solidFill>
                  <a:srgbClr val="FFFF00"/>
                </a:solidFill>
                <a:latin typeface="Tw Cen MT Condensed Extra Bold" pitchFamily="34" charset="0"/>
              </a:rPr>
              <a:t>Orang yang efektif</a:t>
            </a:r>
            <a:r>
              <a:rPr lang="en-US" sz="2800" dirty="0">
                <a:solidFill>
                  <a:srgbClr val="FFFF00"/>
                </a:solidFill>
                <a:latin typeface="Tw Cen MT Condensed Extra Bold" pitchFamily="34" charset="0"/>
              </a:rPr>
              <a:t>: </a:t>
            </a:r>
            <a:r>
              <a:rPr lang="id-ID" sz="2800" dirty="0">
                <a:solidFill>
                  <a:srgbClr val="FFFF00"/>
                </a:solidFill>
                <a:latin typeface="Tw Cen MT Condensed Extra Bold" pitchFamily="34" charset="0"/>
              </a:rPr>
              <a:t>rendah hati mengakui keterbatasan persepsinya sendiri dan menghargai sumber daya yang kaya tersedia melalui interaksi dengan hati dan pikiran manusia yang lain. </a:t>
            </a:r>
            <a:endParaRPr lang="en-US" sz="2800" dirty="0">
              <a:solidFill>
                <a:srgbClr val="FFFF00"/>
              </a:solidFill>
              <a:latin typeface="Tw Cen MT Condensed Extra Bold" pitchFamily="34" charset="0"/>
            </a:endParaRPr>
          </a:p>
          <a:p>
            <a:pPr algn="ctr"/>
            <a:endParaRPr lang="en-US" sz="2800" dirty="0">
              <a:solidFill>
                <a:srgbClr val="FFFF00"/>
              </a:solidFill>
              <a:latin typeface="Tw Cen MT Condensed Extra Bold" pitchFamily="34" charset="0"/>
            </a:endParaRPr>
          </a:p>
          <a:p>
            <a:pPr algn="ctr"/>
            <a:r>
              <a:rPr lang="id-ID" sz="2800" dirty="0">
                <a:solidFill>
                  <a:srgbClr val="FFFF00"/>
                </a:solidFill>
                <a:latin typeface="Tw Cen MT Condensed Extra Bold" pitchFamily="34" charset="0"/>
              </a:rPr>
              <a:t>Menghargai perbedaan justru menambah pengetahuannya, pengertiannya tentang realitas. </a:t>
            </a:r>
            <a:endParaRPr lang="en-US" sz="2800" dirty="0">
              <a:solidFill>
                <a:srgbClr val="FFFF00"/>
              </a:solidFill>
              <a:latin typeface="Tw Cen MT Condensed Extra Bold" pitchFamily="34" charset="0"/>
            </a:endParaRPr>
          </a:p>
          <a:p>
            <a:pPr algn="ctr"/>
            <a:endParaRPr lang="en-US" sz="2800" dirty="0">
              <a:solidFill>
                <a:srgbClr val="FFFF00"/>
              </a:solidFill>
              <a:latin typeface="Tw Cen MT Condensed Extra Bold" pitchFamily="34" charset="0"/>
            </a:endParaRPr>
          </a:p>
          <a:p>
            <a:pPr algn="ctr"/>
            <a:r>
              <a:rPr lang="id-ID" sz="2800" dirty="0">
                <a:solidFill>
                  <a:srgbClr val="FFFF00"/>
                </a:solidFill>
                <a:latin typeface="Tw Cen MT Condensed Extra Bold" pitchFamily="34" charset="0"/>
              </a:rPr>
              <a:t>Ketika kita dibiarkan terus menerus dengan pengalaman kita, kita terus menerus menderita kekurangan data.</a:t>
            </a:r>
            <a:endParaRPr lang="en-US" sz="2800" dirty="0">
              <a:solidFill>
                <a:srgbClr val="FFFF00"/>
              </a:solidFill>
              <a:latin typeface="Tw Cen MT Condensed Extra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4000"/>
            <a:ext cx="4419600" cy="4572000"/>
          </a:xfrm>
        </p:spPr>
        <p:txBody>
          <a:bodyPr>
            <a:normAutofit/>
          </a:bodyPr>
          <a:lstStyle/>
          <a:p>
            <a:pPr lvl="0"/>
            <a:r>
              <a:rPr lang="id-ID" dirty="0"/>
              <a:t>Ayat 2: Dorongan untuk bersinergi dengan Febe</a:t>
            </a:r>
            <a:endParaRPr lang="en-US" dirty="0"/>
          </a:p>
          <a:p>
            <a:pPr lvl="0"/>
            <a:r>
              <a:rPr lang="id-ID" dirty="0"/>
              <a:t>Frasa “teman sekerjaku“ (ay. 3-4, 9) menggambarkan sinergi Paulus dan rekan pelayanan </a:t>
            </a:r>
            <a:endParaRPr lang="en-US" dirty="0"/>
          </a:p>
          <a:p>
            <a:pPr lvl="0"/>
            <a:r>
              <a:rPr lang="en-US" dirty="0" err="1"/>
              <a:t>Pelayanan</a:t>
            </a:r>
            <a:r>
              <a:rPr lang="en-US" dirty="0"/>
              <a:t> yang </a:t>
            </a:r>
            <a:r>
              <a:rPr lang="en-US" dirty="0" err="1"/>
              <a:t>sinergis</a:t>
            </a:r>
            <a:r>
              <a:rPr lang="en-US" dirty="0"/>
              <a:t> </a:t>
            </a:r>
            <a:r>
              <a:rPr lang="id-ID" dirty="0"/>
              <a:t>menghasilkan pelayanan yang berpengaruh dan berkualitas.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Roma 16:1-16</a:t>
            </a:r>
            <a:r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Paulus</a:t>
            </a:r>
            <a:r>
              <a:rPr lang="en-US" dirty="0">
                <a:sym typeface="Wingdings" pitchFamily="2" charset="2"/>
              </a:rPr>
              <a:t> yang </a:t>
            </a:r>
            <a:r>
              <a:rPr lang="en-US" dirty="0" err="1">
                <a:sym typeface="Wingdings" pitchFamily="2" charset="2"/>
              </a:rPr>
              <a:t>bersinergi</a:t>
            </a:r>
            <a:endParaRPr lang="en-US" dirty="0"/>
          </a:p>
        </p:txBody>
      </p:sp>
      <p:pic>
        <p:nvPicPr>
          <p:cNvPr id="4" name="Picture 4" descr="teamwor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1905000"/>
            <a:ext cx="3505200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9600" y="0"/>
            <a:ext cx="6248400" cy="1143000"/>
          </a:xfrm>
        </p:spPr>
        <p:txBody>
          <a:bodyPr/>
          <a:lstStyle/>
          <a:p>
            <a:pPr algn="r"/>
            <a:r>
              <a:rPr lang="ibb-NG" sz="3600">
                <a:solidFill>
                  <a:schemeClr val="bg1"/>
                </a:solidFill>
                <a:latin typeface="Tw Cen MT Condensed Extra Bold" pitchFamily="34" charset="0"/>
              </a:rPr>
              <a:t>Siapa tokoh yang kita kagumi?</a:t>
            </a:r>
          </a:p>
        </p:txBody>
      </p:sp>
      <p:pic>
        <p:nvPicPr>
          <p:cNvPr id="15364" name="Picture 4" descr="Mess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1295401"/>
            <a:ext cx="4114800" cy="3535363"/>
          </a:xfrm>
          <a:prstGeom prst="rect">
            <a:avLst/>
          </a:prstGeom>
          <a:noFill/>
        </p:spPr>
      </p:pic>
      <p:pic>
        <p:nvPicPr>
          <p:cNvPr id="15365" name="Picture 5" descr="Mother Theres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1" y="990600"/>
            <a:ext cx="2708275" cy="3429000"/>
          </a:xfrm>
          <a:prstGeom prst="rect">
            <a:avLst/>
          </a:prstGeom>
          <a:noFill/>
        </p:spPr>
      </p:pic>
      <p:pic>
        <p:nvPicPr>
          <p:cNvPr id="15366" name="Picture 6" descr="bill-gat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4321176"/>
            <a:ext cx="3276600" cy="2536825"/>
          </a:xfrm>
          <a:prstGeom prst="rect">
            <a:avLst/>
          </a:prstGeom>
          <a:noFill/>
        </p:spPr>
      </p:pic>
      <p:pic>
        <p:nvPicPr>
          <p:cNvPr id="15368" name="Picture 8" descr="Einstein12_37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3581400"/>
            <a:ext cx="2457450" cy="3276600"/>
          </a:xfrm>
          <a:prstGeom prst="rect">
            <a:avLst/>
          </a:prstGeom>
          <a:noFill/>
        </p:spPr>
      </p:pic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3032125" y="3387726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n-US">
              <a:latin typeface="Berlin Sans FB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2667000"/>
            <a:ext cx="8229600" cy="1371600"/>
          </a:xfrm>
          <a:solidFill>
            <a:schemeClr val="tx1">
              <a:alpha val="67000"/>
            </a:schemeClr>
          </a:solidFill>
          <a:ln/>
        </p:spPr>
        <p:txBody>
          <a:bodyPr/>
          <a:lstStyle/>
          <a:p>
            <a:pPr marL="0" indent="0" algn="ctr">
              <a:buNone/>
            </a:pPr>
            <a:r>
              <a:rPr lang="is-IS" sz="4000">
                <a:solidFill>
                  <a:srgbClr val="FFFF00"/>
                </a:solidFill>
                <a:latin typeface="Berlin Sans FB" pitchFamily="34" charset="0"/>
              </a:rPr>
              <a:t>apakah bekerja sendiri dalam mencapai keberhasilan mereka?</a:t>
            </a:r>
            <a:r>
              <a:rPr lang="en-US" sz="4000">
                <a:solidFill>
                  <a:srgbClr val="FFFF00"/>
                </a:solidFill>
                <a:latin typeface="Berlin Sans FB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53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nimBg="1"/>
      <p:bldP spid="15363" grpId="1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5" descr="Einstein12_37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6314" y="4095750"/>
            <a:ext cx="2071687" cy="2762250"/>
          </a:xfrm>
          <a:prstGeom prst="rect">
            <a:avLst/>
          </a:prstGeom>
          <a:noFill/>
        </p:spPr>
      </p:pic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1524000" y="0"/>
            <a:ext cx="8610600" cy="5334000"/>
          </a:xfrm>
          <a:prstGeom prst="cloudCallout">
            <a:avLst>
              <a:gd name="adj1" fmla="val 34347"/>
              <a:gd name="adj2" fmla="val 70329"/>
            </a:avLst>
          </a:prstGeom>
          <a:solidFill>
            <a:schemeClr val="accent1">
              <a:alpha val="69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tabLst>
                <a:tab pos="5824538" algn="l"/>
              </a:tabLst>
            </a:pPr>
            <a:r>
              <a:rPr lang="is-IS" sz="2800">
                <a:latin typeface="Berlin Sans FB" pitchFamily="34" charset="0"/>
              </a:rPr>
              <a:t>“seringkali saya sadari bahwa kehidupan lahiriah maupun batiniah saya dibangun di atas pekerjaan rekan-rekan saya, baik yang masih hidup maupun yang sudah tiada, dan betapa saya harus mengerahkan upaya saya dengan tulus untuk membalas segala yang telah saya terima itu.”</a:t>
            </a:r>
            <a:r>
              <a:rPr lang="en-US" sz="2800">
                <a:latin typeface="Berlin Sans FB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Habit 1: Proaktif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Proaktif bertanggung jawab atas hidup kita sendiri. Perilaku kita adalah fungsi dari keputusan kita bukan kondisi kita</a:t>
            </a:r>
            <a:endParaRPr lang="en-US" dirty="0"/>
          </a:p>
          <a:p>
            <a:r>
              <a:rPr lang="id-ID" dirty="0"/>
              <a:t>Orang yang proaktif tidak menyalahkan keadaan atau kondisi untuk perilaku mereka. </a:t>
            </a:r>
            <a:endParaRPr lang="en-US" dirty="0"/>
          </a:p>
          <a:p>
            <a:r>
              <a:rPr lang="id-ID" dirty="0"/>
              <a:t>Perilaku adalah produk dari pilihan berdasarkan nilai, bukan produk dari kondisi berdasarkan perasaan. (7 Habits, p.61).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822960"/>
          </a:xfrm>
        </p:spPr>
        <p:txBody>
          <a:bodyPr>
            <a:normAutofit/>
          </a:bodyPr>
          <a:lstStyle/>
          <a:p>
            <a:r>
              <a:rPr lang="id-ID" dirty="0"/>
              <a:t>Habit 7: Asahlah Gergaji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9416"/>
            <a:ext cx="4038600" cy="4846320"/>
          </a:xfrm>
        </p:spPr>
        <p:txBody>
          <a:bodyPr>
            <a:normAutofit fontScale="92500" lnSpcReduction="20000"/>
          </a:bodyPr>
          <a:lstStyle/>
          <a:p>
            <a:r>
              <a:rPr lang="id-ID" dirty="0"/>
              <a:t>Kebiasaan 7 adalah meluangkan waktu untuk mengasah gergaji. </a:t>
            </a:r>
            <a:endParaRPr lang="en-US" dirty="0"/>
          </a:p>
          <a:p>
            <a:r>
              <a:rPr lang="id-ID" dirty="0"/>
              <a:t>Kebiasaan 7 ini penting karena membuat kebiasaan lainnya menjadi mungkin. </a:t>
            </a:r>
            <a:endParaRPr lang="en-US" dirty="0"/>
          </a:p>
          <a:p>
            <a:r>
              <a:rPr lang="id-ID" dirty="0"/>
              <a:t>Kebiasaan ini adalah memelihara dan meningkatkan aset terbesar yang anda miliki, yaitu diri anda.</a:t>
            </a:r>
            <a:endParaRPr lang="en-US" dirty="0"/>
          </a:p>
          <a:p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menasah</a:t>
            </a:r>
            <a:r>
              <a:rPr lang="en-US" dirty="0"/>
              <a:t> </a:t>
            </a:r>
            <a:r>
              <a:rPr lang="en-US" dirty="0" err="1"/>
              <a:t>potensi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endParaRPr lang="en-US" dirty="0"/>
          </a:p>
        </p:txBody>
      </p:sp>
      <p:pic>
        <p:nvPicPr>
          <p:cNvPr id="4" name="Picture 3" descr="CIMG132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0" y="2057400"/>
            <a:ext cx="5029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Kebiasaan ini memperbaharui keempat dimensi hidup</a:t>
            </a:r>
            <a:r>
              <a:rPr lang="en-US" dirty="0"/>
              <a:t>:</a:t>
            </a:r>
          </a:p>
        </p:txBody>
      </p:sp>
      <p:grpSp>
        <p:nvGrpSpPr>
          <p:cNvPr id="147458" name="Group 2"/>
          <p:cNvGrpSpPr>
            <a:grpSpLocks/>
          </p:cNvGrpSpPr>
          <p:nvPr/>
        </p:nvGrpSpPr>
        <p:grpSpPr bwMode="auto">
          <a:xfrm>
            <a:off x="2590988" y="1600200"/>
            <a:ext cx="7391213" cy="4953000"/>
            <a:chOff x="2328" y="5910"/>
            <a:chExt cx="7257" cy="4875"/>
          </a:xfrm>
        </p:grpSpPr>
        <p:sp>
          <p:nvSpPr>
            <p:cNvPr id="147459" name="Oval 3"/>
            <p:cNvSpPr>
              <a:spLocks noChangeArrowheads="1"/>
            </p:cNvSpPr>
            <p:nvPr/>
          </p:nvSpPr>
          <p:spPr bwMode="auto">
            <a:xfrm>
              <a:off x="3855" y="6030"/>
              <a:ext cx="4140" cy="3915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460" name="Text Box 4"/>
            <p:cNvSpPr txBox="1">
              <a:spLocks noChangeArrowheads="1"/>
            </p:cNvSpPr>
            <p:nvPr/>
          </p:nvSpPr>
          <p:spPr bwMode="auto">
            <a:xfrm>
              <a:off x="5013" y="5910"/>
              <a:ext cx="1872" cy="11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atin typeface="Calibri" pitchFamily="34" charset="0"/>
                  <a:cs typeface="Arial" pitchFamily="34" charset="0"/>
                </a:rPr>
                <a:t>FISIK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latin typeface="Calibri" pitchFamily="34" charset="0"/>
                  <a:cs typeface="Arial" pitchFamily="34" charset="0"/>
                </a:rPr>
                <a:t>Olahraga,Nutrisi</a:t>
              </a:r>
              <a:r>
                <a:rPr lang="en-US" dirty="0">
                  <a:latin typeface="Calibri" pitchFamily="34" charset="0"/>
                  <a:cs typeface="Arial" pitchFamily="34" charset="0"/>
                </a:rPr>
                <a:t>, </a:t>
              </a:r>
              <a:r>
                <a:rPr lang="en-US" dirty="0" err="1">
                  <a:latin typeface="Calibri" pitchFamily="34" charset="0"/>
                  <a:cs typeface="Arial" pitchFamily="34" charset="0"/>
                </a:rPr>
                <a:t>Istirahat</a:t>
              </a:r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461" name="Text Box 5"/>
            <p:cNvSpPr txBox="1">
              <a:spLocks noChangeArrowheads="1"/>
            </p:cNvSpPr>
            <p:nvPr/>
          </p:nvSpPr>
          <p:spPr bwMode="auto">
            <a:xfrm>
              <a:off x="6783" y="7560"/>
              <a:ext cx="2802" cy="7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atin typeface="Calibri" pitchFamily="34" charset="0"/>
                  <a:cs typeface="Arial" pitchFamily="34" charset="0"/>
                </a:rPr>
                <a:t>SOSIAL/EMOSIONAL</a:t>
              </a:r>
              <a:endParaRPr lang="en-US" b="1" dirty="0">
                <a:latin typeface="Times New Roman" pitchFamily="18" charset="0"/>
                <a:cs typeface="Arial" pitchFamily="34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latin typeface="Calibri" pitchFamily="34" charset="0"/>
                  <a:cs typeface="Arial" pitchFamily="34" charset="0"/>
                </a:rPr>
                <a:t>Empati</a:t>
              </a:r>
              <a:r>
                <a:rPr lang="en-US" dirty="0">
                  <a:latin typeface="Calibri" pitchFamily="34" charset="0"/>
                  <a:cs typeface="Arial" pitchFamily="34" charset="0"/>
                </a:rPr>
                <a:t>, </a:t>
              </a:r>
              <a:r>
                <a:rPr lang="en-US" dirty="0" err="1">
                  <a:latin typeface="Calibri" pitchFamily="34" charset="0"/>
                  <a:cs typeface="Arial" pitchFamily="34" charset="0"/>
                </a:rPr>
                <a:t>sinergi</a:t>
              </a:r>
              <a:r>
                <a:rPr lang="en-US" dirty="0">
                  <a:latin typeface="Calibri" pitchFamily="34" charset="0"/>
                  <a:cs typeface="Arial" pitchFamily="34" charset="0"/>
                </a:rPr>
                <a:t>, </a:t>
              </a:r>
              <a:r>
                <a:rPr lang="en-US" dirty="0" err="1">
                  <a:latin typeface="Calibri" pitchFamily="34" charset="0"/>
                  <a:cs typeface="Arial" pitchFamily="34" charset="0"/>
                </a:rPr>
                <a:t>Pelayanan</a:t>
              </a:r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462" name="Text Box 6"/>
            <p:cNvSpPr txBox="1">
              <a:spLocks noChangeArrowheads="1"/>
            </p:cNvSpPr>
            <p:nvPr/>
          </p:nvSpPr>
          <p:spPr bwMode="auto">
            <a:xfrm>
              <a:off x="4893" y="9435"/>
              <a:ext cx="2307" cy="13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Calibri" pitchFamily="34" charset="0"/>
                  <a:cs typeface="Arial" pitchFamily="34" charset="0"/>
                </a:rPr>
                <a:t>SPIRITUAL</a:t>
              </a:r>
              <a:endParaRPr lang="en-US" sz="2000" b="1" dirty="0">
                <a:latin typeface="Times New Roman" pitchFamily="18" charset="0"/>
                <a:cs typeface="Arial" pitchFamily="34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latin typeface="Calibri" pitchFamily="34" charset="0"/>
                  <a:cs typeface="Arial" pitchFamily="34" charset="0"/>
                </a:rPr>
                <a:t>Waktu</a:t>
              </a:r>
              <a:r>
                <a:rPr lang="en-US" sz="2000" dirty="0">
                  <a:latin typeface="Calibri" pitchFamily="34" charset="0"/>
                  <a:cs typeface="Arial" pitchFamily="34" charset="0"/>
                </a:rPr>
                <a:t> </a:t>
              </a:r>
              <a:r>
                <a:rPr lang="en-US" sz="2000" dirty="0" err="1">
                  <a:latin typeface="Calibri" pitchFamily="34" charset="0"/>
                  <a:cs typeface="Arial" pitchFamily="34" charset="0"/>
                </a:rPr>
                <a:t>Teduh</a:t>
              </a:r>
              <a:r>
                <a:rPr lang="en-US" sz="2000" dirty="0">
                  <a:latin typeface="Calibri" pitchFamily="34" charset="0"/>
                  <a:cs typeface="Arial" pitchFamily="34" charset="0"/>
                </a:rPr>
                <a:t>, </a:t>
              </a:r>
              <a:r>
                <a:rPr lang="en-US" sz="2000" dirty="0" err="1">
                  <a:latin typeface="Calibri" pitchFamily="34" charset="0"/>
                  <a:cs typeface="Arial" pitchFamily="34" charset="0"/>
                </a:rPr>
                <a:t>Doa</a:t>
              </a:r>
              <a:r>
                <a:rPr lang="en-US" sz="2000" dirty="0">
                  <a:latin typeface="Calibri" pitchFamily="34" charset="0"/>
                  <a:cs typeface="Arial" pitchFamily="34" charset="0"/>
                </a:rPr>
                <a:t>, </a:t>
              </a:r>
              <a:r>
                <a:rPr lang="en-US" sz="2000" dirty="0" err="1">
                  <a:latin typeface="Calibri" pitchFamily="34" charset="0"/>
                  <a:cs typeface="Arial" pitchFamily="34" charset="0"/>
                </a:rPr>
                <a:t>puasa</a:t>
              </a:r>
              <a:r>
                <a:rPr lang="en-US" sz="2000" dirty="0">
                  <a:latin typeface="Calibri" pitchFamily="34" charset="0"/>
                  <a:cs typeface="Arial" pitchFamily="34" charset="0"/>
                </a:rPr>
                <a:t>, Baca </a:t>
              </a:r>
              <a:r>
                <a:rPr lang="en-US" sz="2000" dirty="0" err="1">
                  <a:latin typeface="Calibri" pitchFamily="34" charset="0"/>
                  <a:cs typeface="Arial" pitchFamily="34" charset="0"/>
                </a:rPr>
                <a:t>Alkitab</a:t>
              </a:r>
              <a:r>
                <a:rPr lang="en-US" sz="2000" dirty="0">
                  <a:latin typeface="Calibri" pitchFamily="34" charset="0"/>
                  <a:cs typeface="Arial" pitchFamily="34" charset="0"/>
                </a:rPr>
                <a:t>, </a:t>
              </a:r>
              <a:r>
                <a:rPr lang="en-US" sz="2000" dirty="0" err="1">
                  <a:latin typeface="Calibri" pitchFamily="34" charset="0"/>
                  <a:cs typeface="Arial" pitchFamily="34" charset="0"/>
                </a:rPr>
                <a:t>bergereja</a:t>
              </a:r>
              <a:endParaRPr lang="en-US" sz="2000" dirty="0">
                <a:latin typeface="Calibri" pitchFamily="34" charset="0"/>
                <a:cs typeface="Arial" pitchFamily="34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latin typeface="Calibri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463" name="Text Box 7"/>
            <p:cNvSpPr txBox="1">
              <a:spLocks noChangeArrowheads="1"/>
            </p:cNvSpPr>
            <p:nvPr/>
          </p:nvSpPr>
          <p:spPr bwMode="auto">
            <a:xfrm>
              <a:off x="2328" y="7560"/>
              <a:ext cx="3442" cy="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Calibri" pitchFamily="34" charset="0"/>
                  <a:cs typeface="Arial" pitchFamily="34" charset="0"/>
                </a:rPr>
                <a:t>MENTAL</a:t>
              </a:r>
              <a:endParaRPr lang="en-US" sz="2000" b="1" dirty="0">
                <a:latin typeface="Times New Roman" pitchFamily="18" charset="0"/>
                <a:cs typeface="Arial" pitchFamily="34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latin typeface="Calibri" pitchFamily="34" charset="0"/>
                  <a:cs typeface="Arial" pitchFamily="34" charset="0"/>
                </a:rPr>
                <a:t>Membaca</a:t>
              </a:r>
              <a:r>
                <a:rPr lang="en-US" dirty="0">
                  <a:latin typeface="Calibri" pitchFamily="34" charset="0"/>
                  <a:cs typeface="Arial" pitchFamily="34" charset="0"/>
                </a:rPr>
                <a:t>, </a:t>
              </a:r>
              <a:r>
                <a:rPr lang="en-US" dirty="0" err="1">
                  <a:latin typeface="Calibri" pitchFamily="34" charset="0"/>
                  <a:cs typeface="Arial" pitchFamily="34" charset="0"/>
                </a:rPr>
                <a:t>Diskusi</a:t>
              </a:r>
              <a:r>
                <a:rPr lang="en-US" dirty="0">
                  <a:latin typeface="Calibri" pitchFamily="34" charset="0"/>
                  <a:cs typeface="Arial" pitchFamily="34" charset="0"/>
                </a:rPr>
                <a:t>, </a:t>
              </a:r>
              <a:r>
                <a:rPr lang="en-US" dirty="0" err="1">
                  <a:latin typeface="Calibri" pitchFamily="34" charset="0"/>
                  <a:cs typeface="Arial" pitchFamily="34" charset="0"/>
                </a:rPr>
                <a:t>Perencanaan</a:t>
              </a:r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ience_Bloodtype_extelllionelblake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381001"/>
            <a:ext cx="3770312" cy="282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Picture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601" y="990600"/>
            <a:ext cx="3455581" cy="2476500"/>
          </a:xfrm>
          <a:prstGeom prst="rect">
            <a:avLst/>
          </a:prstGeom>
        </p:spPr>
      </p:pic>
      <p:pic>
        <p:nvPicPr>
          <p:cNvPr id="6" name="Picture 5" descr="berseped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2201" y="4038600"/>
            <a:ext cx="3864077" cy="2495550"/>
          </a:xfrm>
          <a:prstGeom prst="rect">
            <a:avLst/>
          </a:prstGeom>
        </p:spPr>
      </p:pic>
      <p:pic>
        <p:nvPicPr>
          <p:cNvPr id="7" name="Picture 6" descr="read-book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77000" y="3429001"/>
            <a:ext cx="3671888" cy="31858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409700" y="2933700"/>
            <a:ext cx="6858000" cy="990600"/>
          </a:xfrm>
        </p:spPr>
        <p:txBody>
          <a:bodyPr>
            <a:noAutofit/>
          </a:bodyPr>
          <a:lstStyle/>
          <a:p>
            <a:pPr algn="ctr"/>
            <a:r>
              <a:rPr lang="en-US" sz="6000" dirty="0" err="1"/>
              <a:t>Proaktif</a:t>
            </a:r>
            <a:r>
              <a:rPr lang="en-US" sz="6000" dirty="0"/>
              <a:t>  VS </a:t>
            </a:r>
            <a:r>
              <a:rPr lang="en-US" sz="6000" dirty="0" err="1"/>
              <a:t>Reaktif</a:t>
            </a:r>
            <a:endParaRPr lang="en-US" sz="6000" dirty="0"/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4114800" y="4267200"/>
            <a:ext cx="5181600" cy="1419456"/>
            <a:chOff x="3450" y="11955"/>
            <a:chExt cx="5520" cy="1500"/>
          </a:xfrm>
        </p:grpSpPr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3450" y="11955"/>
              <a:ext cx="5520" cy="1110"/>
              <a:chOff x="2895" y="11955"/>
              <a:chExt cx="5520" cy="1110"/>
            </a:xfrm>
          </p:grpSpPr>
          <p:sp>
            <p:nvSpPr>
              <p:cNvPr id="1028" name="Rectangle 4"/>
              <p:cNvSpPr>
                <a:spLocks noChangeArrowheads="1"/>
              </p:cNvSpPr>
              <p:nvPr/>
            </p:nvSpPr>
            <p:spPr bwMode="auto">
              <a:xfrm>
                <a:off x="2895" y="11955"/>
                <a:ext cx="2760" cy="111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100" b="1" dirty="0">
                  <a:latin typeface="Times New Roman" pitchFamily="18" charset="0"/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latin typeface="Calibri" pitchFamily="34" charset="0"/>
                    <a:cs typeface="Arial" pitchFamily="34" charset="0"/>
                  </a:rPr>
                  <a:t>STIMULUS</a:t>
                </a:r>
                <a:endParaRPr lang="en-US" sz="3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9" name="Rectangle 5"/>
              <p:cNvSpPr>
                <a:spLocks noChangeArrowheads="1"/>
              </p:cNvSpPr>
              <p:nvPr/>
            </p:nvSpPr>
            <p:spPr bwMode="auto">
              <a:xfrm>
                <a:off x="5655" y="11955"/>
                <a:ext cx="2760" cy="111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br>
                  <a:rPr lang="en-US" sz="1100" dirty="0">
                    <a:latin typeface="Times New Roman" pitchFamily="18" charset="0"/>
                    <a:cs typeface="Arial" pitchFamily="34" charset="0"/>
                  </a:rPr>
                </a:br>
                <a:r>
                  <a:rPr lang="en-US" b="1" dirty="0">
                    <a:latin typeface="Calibri" pitchFamily="34" charset="0"/>
                    <a:cs typeface="Arial" pitchFamily="34" charset="0"/>
                  </a:rPr>
                  <a:t>RESPONS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0" name="AutoShape 6"/>
              <p:cNvSpPr>
                <a:spLocks noChangeArrowheads="1"/>
              </p:cNvSpPr>
              <p:nvPr/>
            </p:nvSpPr>
            <p:spPr bwMode="auto">
              <a:xfrm>
                <a:off x="4425" y="12075"/>
                <a:ext cx="1230" cy="255"/>
              </a:xfrm>
              <a:prstGeom prst="rightArrow">
                <a:avLst>
                  <a:gd name="adj1" fmla="val 50000"/>
                  <a:gd name="adj2" fmla="val 120588"/>
                </a:avLst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1" name="AutoShape 7"/>
              <p:cNvSpPr>
                <a:spLocks noChangeArrowheads="1"/>
              </p:cNvSpPr>
              <p:nvPr/>
            </p:nvSpPr>
            <p:spPr bwMode="auto">
              <a:xfrm>
                <a:off x="4425" y="12705"/>
                <a:ext cx="1230" cy="255"/>
              </a:xfrm>
              <a:prstGeom prst="rightArrow">
                <a:avLst>
                  <a:gd name="adj1" fmla="val 50000"/>
                  <a:gd name="adj2" fmla="val 120588"/>
                </a:avLst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32" name="Text Box 8"/>
            <p:cNvSpPr txBox="1">
              <a:spLocks noChangeArrowheads="1"/>
            </p:cNvSpPr>
            <p:nvPr/>
          </p:nvSpPr>
          <p:spPr bwMode="auto">
            <a:xfrm>
              <a:off x="4256" y="13065"/>
              <a:ext cx="3743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dirty="0">
                  <a:latin typeface="Gill Sans Ultra Bold Condensed" pitchFamily="34" charset="0"/>
                  <a:cs typeface="Arial" pitchFamily="34" charset="0"/>
                </a:rPr>
                <a:t>Model </a:t>
              </a:r>
              <a:r>
                <a:rPr lang="en-US" dirty="0" err="1">
                  <a:latin typeface="Gill Sans Ultra Bold Condensed" pitchFamily="34" charset="0"/>
                  <a:cs typeface="Arial" pitchFamily="34" charset="0"/>
                </a:rPr>
                <a:t>Reaktif</a:t>
              </a:r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33" name="Group 9"/>
          <p:cNvGrpSpPr>
            <a:grpSpLocks/>
          </p:cNvGrpSpPr>
          <p:nvPr/>
        </p:nvGrpSpPr>
        <p:grpSpPr bwMode="auto">
          <a:xfrm>
            <a:off x="3505200" y="381000"/>
            <a:ext cx="5943600" cy="3505200"/>
            <a:chOff x="2190" y="1640"/>
            <a:chExt cx="7764" cy="3970"/>
          </a:xfrm>
        </p:grpSpPr>
        <p:sp>
          <p:nvSpPr>
            <p:cNvPr id="1034" name="Text Box 10"/>
            <p:cNvSpPr txBox="1">
              <a:spLocks noChangeArrowheads="1"/>
            </p:cNvSpPr>
            <p:nvPr/>
          </p:nvSpPr>
          <p:spPr bwMode="auto">
            <a:xfrm>
              <a:off x="4391" y="5080"/>
              <a:ext cx="3610" cy="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dirty="0">
                  <a:latin typeface="Gill Sans Ultra Bold Condensed" pitchFamily="34" charset="0"/>
                  <a:cs typeface="Arial" pitchFamily="34" charset="0"/>
                </a:rPr>
                <a:t>Model </a:t>
              </a:r>
              <a:r>
                <a:rPr lang="en-US" dirty="0" err="1">
                  <a:latin typeface="Gill Sans Ultra Bold Condensed" pitchFamily="34" charset="0"/>
                  <a:cs typeface="Arial" pitchFamily="34" charset="0"/>
                </a:rPr>
                <a:t>Proaktif</a:t>
              </a:r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2190" y="1762"/>
              <a:ext cx="2760" cy="11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latin typeface="Times New Roman" pitchFamily="18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atin typeface="Calibri" pitchFamily="34" charset="0"/>
                  <a:cs typeface="Arial" pitchFamily="34" charset="0"/>
                </a:rPr>
                <a:t>STIMULUS</a:t>
              </a:r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7194" y="1762"/>
              <a:ext cx="2760" cy="11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br>
                <a:rPr lang="en-US" sz="1100" dirty="0">
                  <a:latin typeface="Times New Roman" pitchFamily="18" charset="0"/>
                  <a:cs typeface="Arial" pitchFamily="34" charset="0"/>
                </a:rPr>
              </a:br>
              <a:r>
                <a:rPr lang="en-US" sz="2000" b="1" dirty="0">
                  <a:latin typeface="Calibri" pitchFamily="34" charset="0"/>
                  <a:cs typeface="Arial" pitchFamily="34" charset="0"/>
                </a:rPr>
                <a:t>RESPONS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7" name="AutoShape 13"/>
            <p:cNvSpPr>
              <a:spLocks noChangeArrowheads="1"/>
            </p:cNvSpPr>
            <p:nvPr/>
          </p:nvSpPr>
          <p:spPr bwMode="auto">
            <a:xfrm>
              <a:off x="3720" y="1882"/>
              <a:ext cx="1230" cy="255"/>
            </a:xfrm>
            <a:prstGeom prst="rightArrow">
              <a:avLst>
                <a:gd name="adj1" fmla="val 50000"/>
                <a:gd name="adj2" fmla="val 120588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AutoShape 14"/>
            <p:cNvSpPr>
              <a:spLocks noChangeArrowheads="1"/>
            </p:cNvSpPr>
            <p:nvPr/>
          </p:nvSpPr>
          <p:spPr bwMode="auto">
            <a:xfrm>
              <a:off x="3705" y="2512"/>
              <a:ext cx="1230" cy="255"/>
            </a:xfrm>
            <a:prstGeom prst="rightArrow">
              <a:avLst>
                <a:gd name="adj1" fmla="val 50000"/>
                <a:gd name="adj2" fmla="val 120588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Text Box 15"/>
            <p:cNvSpPr txBox="1">
              <a:spLocks noChangeArrowheads="1"/>
            </p:cNvSpPr>
            <p:nvPr/>
          </p:nvSpPr>
          <p:spPr bwMode="auto">
            <a:xfrm>
              <a:off x="5105" y="1640"/>
              <a:ext cx="1908" cy="1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="1" dirty="0">
                  <a:latin typeface="Calibri" pitchFamily="34" charset="0"/>
                  <a:cs typeface="Arial" pitchFamily="34" charset="0"/>
                </a:rPr>
                <a:t>KEBEBASAN UNTUK MEMILIH</a:t>
              </a:r>
              <a:endParaRPr lang="en-US" sz="2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0" name="AutoShape 16"/>
            <p:cNvSpPr>
              <a:spLocks noChangeArrowheads="1"/>
            </p:cNvSpPr>
            <p:nvPr/>
          </p:nvSpPr>
          <p:spPr bwMode="auto">
            <a:xfrm>
              <a:off x="5775" y="2872"/>
              <a:ext cx="660" cy="503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Text Box 17"/>
            <p:cNvSpPr txBox="1">
              <a:spLocks noChangeArrowheads="1"/>
            </p:cNvSpPr>
            <p:nvPr/>
          </p:nvSpPr>
          <p:spPr bwMode="auto">
            <a:xfrm>
              <a:off x="2558" y="3375"/>
              <a:ext cx="1908" cy="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b="1" dirty="0" err="1">
                  <a:latin typeface="Calibri" pitchFamily="34" charset="0"/>
                  <a:cs typeface="Arial" pitchFamily="34" charset="0"/>
                </a:rPr>
                <a:t>Kesadaran</a:t>
              </a:r>
              <a:r>
                <a:rPr lang="en-US" b="1" dirty="0">
                  <a:latin typeface="Calibri" pitchFamily="34" charset="0"/>
                  <a:cs typeface="Arial" pitchFamily="34" charset="0"/>
                </a:rPr>
                <a:t> </a:t>
              </a:r>
              <a:r>
                <a:rPr lang="en-US" b="1" dirty="0" err="1">
                  <a:latin typeface="Calibri" pitchFamily="34" charset="0"/>
                  <a:cs typeface="Arial" pitchFamily="34" charset="0"/>
                </a:rPr>
                <a:t>Diri</a:t>
              </a:r>
              <a:endParaRPr lang="en-US" sz="2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2" name="Text Box 18"/>
            <p:cNvSpPr txBox="1">
              <a:spLocks noChangeArrowheads="1"/>
            </p:cNvSpPr>
            <p:nvPr/>
          </p:nvSpPr>
          <p:spPr bwMode="auto">
            <a:xfrm>
              <a:off x="7686" y="3309"/>
              <a:ext cx="1833" cy="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b="1" dirty="0" err="1">
                  <a:latin typeface="Calibri" pitchFamily="34" charset="0"/>
                  <a:cs typeface="Arial" pitchFamily="34" charset="0"/>
                </a:rPr>
                <a:t>Kehendak</a:t>
              </a:r>
              <a:r>
                <a:rPr lang="en-US" b="1" dirty="0">
                  <a:latin typeface="Calibri" pitchFamily="34" charset="0"/>
                  <a:cs typeface="Arial" pitchFamily="34" charset="0"/>
                </a:rPr>
                <a:t> </a:t>
              </a:r>
              <a:r>
                <a:rPr lang="en-US" b="1" dirty="0" err="1">
                  <a:latin typeface="Calibri" pitchFamily="34" charset="0"/>
                  <a:cs typeface="Arial" pitchFamily="34" charset="0"/>
                </a:rPr>
                <a:t>Bebas</a:t>
              </a:r>
              <a:endParaRPr lang="en-US" sz="2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3" name="Text Box 19"/>
            <p:cNvSpPr txBox="1">
              <a:spLocks noChangeArrowheads="1"/>
            </p:cNvSpPr>
            <p:nvPr/>
          </p:nvSpPr>
          <p:spPr bwMode="auto">
            <a:xfrm>
              <a:off x="6213" y="4074"/>
              <a:ext cx="1908" cy="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b="1" dirty="0" err="1">
                  <a:latin typeface="Calibri" pitchFamily="34" charset="0"/>
                  <a:cs typeface="Arial" pitchFamily="34" charset="0"/>
                </a:rPr>
                <a:t>Suara</a:t>
              </a:r>
              <a:r>
                <a:rPr lang="en-US" b="1" dirty="0">
                  <a:latin typeface="Calibri" pitchFamily="34" charset="0"/>
                  <a:cs typeface="Arial" pitchFamily="34" charset="0"/>
                </a:rPr>
                <a:t> </a:t>
              </a:r>
              <a:r>
                <a:rPr lang="en-US" b="1" dirty="0" err="1">
                  <a:latin typeface="Calibri" pitchFamily="34" charset="0"/>
                  <a:cs typeface="Arial" pitchFamily="34" charset="0"/>
                </a:rPr>
                <a:t>Hati</a:t>
              </a:r>
              <a:r>
                <a:rPr lang="en-US" b="1" dirty="0">
                  <a:latin typeface="Calibri" pitchFamily="34" charset="0"/>
                  <a:cs typeface="Arial" pitchFamily="34" charset="0"/>
                </a:rPr>
                <a:t> &amp; </a:t>
              </a:r>
              <a:r>
                <a:rPr lang="en-US" b="1" dirty="0" err="1">
                  <a:latin typeface="Calibri" pitchFamily="34" charset="0"/>
                  <a:cs typeface="Arial" pitchFamily="34" charset="0"/>
                </a:rPr>
                <a:t>Roh</a:t>
              </a:r>
              <a:r>
                <a:rPr lang="en-US" b="1" dirty="0">
                  <a:latin typeface="Calibri" pitchFamily="34" charset="0"/>
                  <a:cs typeface="Arial" pitchFamily="34" charset="0"/>
                </a:rPr>
                <a:t> Kudus</a:t>
              </a:r>
              <a:endParaRPr lang="en-US" sz="2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4" name="Text Box 20"/>
            <p:cNvSpPr txBox="1">
              <a:spLocks noChangeArrowheads="1"/>
            </p:cNvSpPr>
            <p:nvPr/>
          </p:nvSpPr>
          <p:spPr bwMode="auto">
            <a:xfrm>
              <a:off x="3867" y="4135"/>
              <a:ext cx="1908" cy="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="1" dirty="0" err="1">
                  <a:latin typeface="Calibri" pitchFamily="34" charset="0"/>
                  <a:cs typeface="Arial" pitchFamily="34" charset="0"/>
                </a:rPr>
                <a:t>Imajinasi</a:t>
              </a:r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45" name="AutoShape 21"/>
            <p:cNvCxnSpPr>
              <a:cxnSpLocks noChangeShapeType="1"/>
            </p:cNvCxnSpPr>
            <p:nvPr/>
          </p:nvCxnSpPr>
          <p:spPr bwMode="auto">
            <a:xfrm flipH="1">
              <a:off x="4466" y="3375"/>
              <a:ext cx="1234" cy="2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46" name="AutoShape 22"/>
            <p:cNvCxnSpPr>
              <a:cxnSpLocks noChangeShapeType="1"/>
            </p:cNvCxnSpPr>
            <p:nvPr/>
          </p:nvCxnSpPr>
          <p:spPr bwMode="auto">
            <a:xfrm flipH="1">
              <a:off x="5355" y="3465"/>
              <a:ext cx="600" cy="6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47" name="AutoShape 23"/>
            <p:cNvCxnSpPr>
              <a:cxnSpLocks noChangeShapeType="1"/>
            </p:cNvCxnSpPr>
            <p:nvPr/>
          </p:nvCxnSpPr>
          <p:spPr bwMode="auto">
            <a:xfrm>
              <a:off x="6213" y="3465"/>
              <a:ext cx="462" cy="6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48" name="AutoShape 24"/>
            <p:cNvCxnSpPr>
              <a:cxnSpLocks noChangeShapeType="1"/>
            </p:cNvCxnSpPr>
            <p:nvPr/>
          </p:nvCxnSpPr>
          <p:spPr bwMode="auto">
            <a:xfrm>
              <a:off x="6435" y="3375"/>
              <a:ext cx="1401" cy="2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74638"/>
            <a:ext cx="7790688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Elanor</a:t>
            </a:r>
            <a:r>
              <a:rPr lang="en-US" dirty="0"/>
              <a:t> Roosevelt &amp; Mahatma Gandhi</a:t>
            </a:r>
          </a:p>
        </p:txBody>
      </p:sp>
      <p:pic>
        <p:nvPicPr>
          <p:cNvPr id="4" name="Picture 3" descr="ad2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1" y="4419601"/>
            <a:ext cx="1647825" cy="2179663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2286000" y="1371600"/>
            <a:ext cx="4343400" cy="3048000"/>
          </a:xfrm>
          <a:prstGeom prst="wedgeEllipseCallout">
            <a:avLst>
              <a:gd name="adj1" fmla="val -24494"/>
              <a:gd name="adj2" fmla="val 711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/>
              <a:t>tak seorang pun dapat menyakiti anda tanpa persetujuan anda</a:t>
            </a:r>
            <a:endParaRPr lang="en-US" sz="2800" dirty="0"/>
          </a:p>
        </p:txBody>
      </p:sp>
      <p:pic>
        <p:nvPicPr>
          <p:cNvPr id="6" name="Picture 5" descr="mahatma-gandhi-inspirational-dail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86801" y="1524000"/>
            <a:ext cx="1794851" cy="2627376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4800600" y="4724400"/>
            <a:ext cx="5410200" cy="1752600"/>
          </a:xfrm>
          <a:prstGeom prst="wedgeRoundRectCallout">
            <a:avLst>
              <a:gd name="adj1" fmla="val 30606"/>
              <a:gd name="adj2" fmla="val -1046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/>
              <a:t>Mereka tidak dapat merenggut harga diri kita jika kita tidak memberikannya kepada mereka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bb-NG" i="1" dirty="0"/>
              <a:t>SAYA REAKTIF ATAU PROAKTIF?</a:t>
            </a:r>
            <a:endParaRPr lang="ibb-NG" dirty="0"/>
          </a:p>
        </p:txBody>
      </p:sp>
      <p:sp>
        <p:nvSpPr>
          <p:cNvPr id="4" name="Oval 3"/>
          <p:cNvSpPr/>
          <p:nvPr/>
        </p:nvSpPr>
        <p:spPr>
          <a:xfrm>
            <a:off x="4191000" y="1676400"/>
            <a:ext cx="4572000" cy="45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bb-NG"/>
          </a:p>
        </p:txBody>
      </p:sp>
      <p:sp>
        <p:nvSpPr>
          <p:cNvPr id="5" name="TextBox 4"/>
          <p:cNvSpPr txBox="1"/>
          <p:nvPr/>
        </p:nvSpPr>
        <p:spPr>
          <a:xfrm>
            <a:off x="5257801" y="1905000"/>
            <a:ext cx="2478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bb-NG" sz="2000" dirty="0"/>
              <a:t>Lingkaran Keperdulian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53401" y="1905000"/>
            <a:ext cx="2160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bb-NG" sz="2000"/>
              <a:t>Tidak Diperdulikan</a:t>
            </a:r>
          </a:p>
        </p:txBody>
      </p:sp>
      <p:sp>
        <p:nvSpPr>
          <p:cNvPr id="9" name="Oval 8"/>
          <p:cNvSpPr/>
          <p:nvPr/>
        </p:nvSpPr>
        <p:spPr>
          <a:xfrm>
            <a:off x="4800600" y="2286000"/>
            <a:ext cx="3429000" cy="3352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bb-NG"/>
          </a:p>
        </p:txBody>
      </p:sp>
      <p:sp>
        <p:nvSpPr>
          <p:cNvPr id="7" name="Oval 6"/>
          <p:cNvSpPr/>
          <p:nvPr/>
        </p:nvSpPr>
        <p:spPr>
          <a:xfrm>
            <a:off x="5257800" y="2743200"/>
            <a:ext cx="2514600" cy="2514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bb-NG"/>
          </a:p>
        </p:txBody>
      </p:sp>
      <p:sp>
        <p:nvSpPr>
          <p:cNvPr id="10" name="Oval 9"/>
          <p:cNvSpPr/>
          <p:nvPr/>
        </p:nvSpPr>
        <p:spPr>
          <a:xfrm>
            <a:off x="5715000" y="3276600"/>
            <a:ext cx="1524000" cy="1447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bb-NG"/>
          </a:p>
        </p:txBody>
      </p:sp>
      <p:sp>
        <p:nvSpPr>
          <p:cNvPr id="8" name="TextBox 7"/>
          <p:cNvSpPr txBox="1"/>
          <p:nvPr/>
        </p:nvSpPr>
        <p:spPr>
          <a:xfrm>
            <a:off x="5791200" y="3657600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bb-NG" sz="2000" dirty="0"/>
              <a:t>Lingkaran Pengaruh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6248400" y="2667000"/>
            <a:ext cx="381000" cy="5334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971080">
            <a:off x="6248400" y="4800600"/>
            <a:ext cx="381000" cy="5334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5400000">
            <a:off x="7391400" y="3733800"/>
            <a:ext cx="381000" cy="5334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6200000">
            <a:off x="5181600" y="3733800"/>
            <a:ext cx="381000" cy="5334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0631138">
            <a:off x="6413664" y="2371231"/>
            <a:ext cx="381000" cy="5334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2218">
            <a:off x="6400972" y="4953122"/>
            <a:ext cx="381000" cy="5334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6031138">
            <a:off x="7705232" y="3594266"/>
            <a:ext cx="381000" cy="5334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5231138">
            <a:off x="4962032" y="3594266"/>
            <a:ext cx="381000" cy="5334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820AF8-4AD5-9F4B-1747-1E5BE0582B49}"/>
              </a:ext>
            </a:extLst>
          </p:cNvPr>
          <p:cNvSpPr txBox="1"/>
          <p:nvPr/>
        </p:nvSpPr>
        <p:spPr>
          <a:xfrm>
            <a:off x="18392" y="2109750"/>
            <a:ext cx="402020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d-ID" b="1" i="0" dirty="0">
                <a:solidFill>
                  <a:srgbClr val="202124"/>
                </a:solidFill>
                <a:effectLst/>
                <a:latin typeface="Abadi" panose="020B0604020104020204" pitchFamily="34" charset="0"/>
              </a:rPr>
              <a:t>Pertama adalah </a:t>
            </a:r>
            <a:r>
              <a:rPr lang="id-ID" b="1" i="0" dirty="0">
                <a:solidFill>
                  <a:srgbClr val="040C28"/>
                </a:solidFill>
                <a:effectLst/>
                <a:latin typeface="Abadi" panose="020B0604020104020204" pitchFamily="34" charset="0"/>
              </a:rPr>
              <a:t>lingkaran pengaruh, yakni hal-hal yang dapat kita kendalikan dan pengaruhi.</a:t>
            </a:r>
            <a:r>
              <a:rPr lang="id-ID" b="1" i="0" dirty="0">
                <a:solidFill>
                  <a:srgbClr val="202124"/>
                </a:solidFill>
                <a:effectLst/>
                <a:latin typeface="Abadi" panose="020B0604020104020204" pitchFamily="34" charset="0"/>
              </a:rPr>
              <a:t> </a:t>
            </a:r>
            <a:r>
              <a:rPr lang="id-ID" b="1" i="0" dirty="0">
                <a:solidFill>
                  <a:srgbClr val="040C28"/>
                </a:solidFill>
                <a:effectLst/>
                <a:latin typeface="Abadi" panose="020B0604020104020204" pitchFamily="34" charset="0"/>
              </a:rPr>
              <a:t>Kedua adalah lingkaran kepedulian yang berarti sebaliknya</a:t>
            </a:r>
            <a:r>
              <a:rPr lang="id-ID" b="1" i="0" dirty="0">
                <a:solidFill>
                  <a:srgbClr val="202124"/>
                </a:solidFill>
                <a:effectLst/>
                <a:latin typeface="Abadi" panose="020B0604020104020204" pitchFamily="34" charset="0"/>
              </a:rPr>
              <a:t>. Orang proaktif akan fokus pada lingkaran pengaruh dibandingkan lingkaran kepedulian, yaitu lebih berfokus pada hal-hal yang bisa dilakukan.</a:t>
            </a:r>
          </a:p>
          <a:p>
            <a:br>
              <a:rPr lang="id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9" grpId="0" animBg="1"/>
      <p:bldP spid="9" grpId="1" animBg="1"/>
      <p:bldP spid="7" grpId="0" animBg="1"/>
      <p:bldP spid="7" grpId="1" animBg="1"/>
      <p:bldP spid="10" grpId="0" animBg="1"/>
      <p:bldP spid="8" grpId="0"/>
      <p:bldP spid="11" grpId="0" animBg="1"/>
      <p:bldP spid="12" grpId="0" animBg="1"/>
      <p:bldP spid="13" grpId="0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gambar-cinta-keluarg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914400"/>
            <a:ext cx="2209800" cy="2282252"/>
          </a:xfrm>
          <a:prstGeom prst="rect">
            <a:avLst/>
          </a:prstGeom>
        </p:spPr>
      </p:pic>
      <p:pic>
        <p:nvPicPr>
          <p:cNvPr id="20" name="Picture 19" descr="contoh surat lamaran kerja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4827428"/>
            <a:ext cx="2719388" cy="20305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76200"/>
            <a:ext cx="7772400" cy="914400"/>
          </a:xfrm>
        </p:spPr>
        <p:txBody>
          <a:bodyPr>
            <a:normAutofit/>
          </a:bodyPr>
          <a:lstStyle/>
          <a:p>
            <a:r>
              <a:rPr lang="en-US" sz="5400" dirty="0" err="1"/>
              <a:t>Proaktif</a:t>
            </a:r>
            <a:r>
              <a:rPr lang="en-US" sz="5400" dirty="0"/>
              <a:t> </a:t>
            </a:r>
            <a:r>
              <a:rPr lang="en-US" sz="5400" dirty="0" err="1"/>
              <a:t>vs</a:t>
            </a:r>
            <a:r>
              <a:rPr lang="en-US" sz="5400" dirty="0"/>
              <a:t> </a:t>
            </a:r>
            <a:r>
              <a:rPr lang="en-US" sz="5400" dirty="0" err="1"/>
              <a:t>Reaktif</a:t>
            </a:r>
            <a:endParaRPr lang="en-US" sz="5400" dirty="0"/>
          </a:p>
        </p:txBody>
      </p:sp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2286000" y="1828800"/>
            <a:ext cx="7543800" cy="3953984"/>
            <a:chOff x="2422" y="2820"/>
            <a:chExt cx="6941" cy="3578"/>
          </a:xfrm>
        </p:grpSpPr>
        <p:sp>
          <p:nvSpPr>
            <p:cNvPr id="2051" name="Oval 3"/>
            <p:cNvSpPr>
              <a:spLocks noChangeArrowheads="1"/>
            </p:cNvSpPr>
            <p:nvPr/>
          </p:nvSpPr>
          <p:spPr bwMode="auto">
            <a:xfrm>
              <a:off x="2422" y="2820"/>
              <a:ext cx="3146" cy="310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" name="Oval 4"/>
            <p:cNvSpPr>
              <a:spLocks noChangeArrowheads="1"/>
            </p:cNvSpPr>
            <p:nvPr/>
          </p:nvSpPr>
          <p:spPr bwMode="auto">
            <a:xfrm>
              <a:off x="2722" y="3150"/>
              <a:ext cx="2510" cy="2460"/>
            </a:xfrm>
            <a:prstGeom prst="ellipse">
              <a:avLst/>
            </a:prstGeom>
            <a:solidFill>
              <a:srgbClr val="BFBFB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1100" dirty="0">
                <a:latin typeface="Times New Roman" pitchFamily="18" charset="0"/>
                <a:cs typeface="Arial" pitchFamily="34" charset="0"/>
              </a:endParaRPr>
            </a:p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800" dirty="0" err="1">
                  <a:latin typeface="Calibri" pitchFamily="34" charset="0"/>
                  <a:cs typeface="Arial" pitchFamily="34" charset="0"/>
                </a:rPr>
                <a:t>Lingkaran</a:t>
              </a:r>
              <a:r>
                <a:rPr lang="en-US" sz="2800" dirty="0">
                  <a:latin typeface="Calibri" pitchFamily="34" charset="0"/>
                  <a:cs typeface="Arial" pitchFamily="34" charset="0"/>
                </a:rPr>
                <a:t> </a:t>
              </a:r>
              <a:r>
                <a:rPr lang="en-US" sz="2800" dirty="0" err="1">
                  <a:latin typeface="Calibri" pitchFamily="34" charset="0"/>
                  <a:cs typeface="Arial" pitchFamily="34" charset="0"/>
                </a:rPr>
                <a:t>Pengaruh</a:t>
              </a:r>
              <a:endParaRPr lang="en-US" sz="4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6217" y="2820"/>
              <a:ext cx="3146" cy="310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dirty="0" err="1">
                  <a:latin typeface="Calibri" pitchFamily="34" charset="0"/>
                  <a:cs typeface="Arial" pitchFamily="34" charset="0"/>
                </a:rPr>
                <a:t>Lingkaran</a:t>
              </a:r>
              <a:r>
                <a:rPr lang="en-US" dirty="0">
                  <a:latin typeface="Calibri" pitchFamily="34" charset="0"/>
                  <a:cs typeface="Arial" pitchFamily="34" charset="0"/>
                </a:rPr>
                <a:t> </a:t>
              </a:r>
              <a:r>
                <a:rPr lang="en-US" dirty="0" err="1">
                  <a:latin typeface="Calibri" pitchFamily="34" charset="0"/>
                  <a:cs typeface="Arial" pitchFamily="34" charset="0"/>
                </a:rPr>
                <a:t>Keperdulian</a:t>
              </a:r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7062" y="3660"/>
              <a:ext cx="1458" cy="1455"/>
            </a:xfrm>
            <a:prstGeom prst="ellipse">
              <a:avLst/>
            </a:prstGeom>
            <a:solidFill>
              <a:srgbClr val="BFBFB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1100">
                <a:latin typeface="Times New Roman" pitchFamily="18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5" name="AutoShape 7"/>
            <p:cNvSpPr>
              <a:spLocks noChangeArrowheads="1"/>
            </p:cNvSpPr>
            <p:nvPr/>
          </p:nvSpPr>
          <p:spPr bwMode="auto">
            <a:xfrm>
              <a:off x="4620" y="4297"/>
              <a:ext cx="510" cy="143"/>
            </a:xfrm>
            <a:prstGeom prst="rightArrow">
              <a:avLst>
                <a:gd name="adj1" fmla="val 50000"/>
                <a:gd name="adj2" fmla="val 89161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6" name="AutoShape 8"/>
            <p:cNvSpPr>
              <a:spLocks noChangeArrowheads="1"/>
            </p:cNvSpPr>
            <p:nvPr/>
          </p:nvSpPr>
          <p:spPr bwMode="auto">
            <a:xfrm rot="16200000">
              <a:off x="3730" y="3480"/>
              <a:ext cx="510" cy="143"/>
            </a:xfrm>
            <a:prstGeom prst="rightArrow">
              <a:avLst>
                <a:gd name="adj1" fmla="val 50000"/>
                <a:gd name="adj2" fmla="val 89161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7" name="AutoShape 9"/>
            <p:cNvSpPr>
              <a:spLocks noChangeArrowheads="1"/>
            </p:cNvSpPr>
            <p:nvPr/>
          </p:nvSpPr>
          <p:spPr bwMode="auto">
            <a:xfrm rot="10800000">
              <a:off x="2817" y="4297"/>
              <a:ext cx="510" cy="143"/>
            </a:xfrm>
            <a:prstGeom prst="rightArrow">
              <a:avLst>
                <a:gd name="adj1" fmla="val 50000"/>
                <a:gd name="adj2" fmla="val 89161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8" name="AutoShape 10"/>
            <p:cNvSpPr>
              <a:spLocks noChangeArrowheads="1"/>
            </p:cNvSpPr>
            <p:nvPr/>
          </p:nvSpPr>
          <p:spPr bwMode="auto">
            <a:xfrm rot="5400000">
              <a:off x="3735" y="5129"/>
              <a:ext cx="510" cy="143"/>
            </a:xfrm>
            <a:prstGeom prst="rightArrow">
              <a:avLst>
                <a:gd name="adj1" fmla="val 50000"/>
                <a:gd name="adj2" fmla="val 89161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9" name="AutoShape 11"/>
            <p:cNvSpPr>
              <a:spLocks noChangeArrowheads="1"/>
            </p:cNvSpPr>
            <p:nvPr/>
          </p:nvSpPr>
          <p:spPr bwMode="auto">
            <a:xfrm>
              <a:off x="6435" y="4297"/>
              <a:ext cx="510" cy="143"/>
            </a:xfrm>
            <a:prstGeom prst="rightArrow">
              <a:avLst>
                <a:gd name="adj1" fmla="val 50000"/>
                <a:gd name="adj2" fmla="val 89161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0" name="AutoShape 12"/>
            <p:cNvSpPr>
              <a:spLocks noChangeArrowheads="1"/>
            </p:cNvSpPr>
            <p:nvPr/>
          </p:nvSpPr>
          <p:spPr bwMode="auto">
            <a:xfrm rot="10800000">
              <a:off x="8667" y="4297"/>
              <a:ext cx="510" cy="143"/>
            </a:xfrm>
            <a:prstGeom prst="rightArrow">
              <a:avLst>
                <a:gd name="adj1" fmla="val 50000"/>
                <a:gd name="adj2" fmla="val 89161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AutoShape 13"/>
            <p:cNvSpPr>
              <a:spLocks noChangeArrowheads="1"/>
            </p:cNvSpPr>
            <p:nvPr/>
          </p:nvSpPr>
          <p:spPr bwMode="auto">
            <a:xfrm rot="5400000">
              <a:off x="7479" y="3074"/>
              <a:ext cx="510" cy="143"/>
            </a:xfrm>
            <a:prstGeom prst="rightArrow">
              <a:avLst>
                <a:gd name="adj1" fmla="val 50000"/>
                <a:gd name="adj2" fmla="val 89161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2" name="AutoShape 14"/>
            <p:cNvSpPr>
              <a:spLocks noChangeArrowheads="1"/>
            </p:cNvSpPr>
            <p:nvPr/>
          </p:nvSpPr>
          <p:spPr bwMode="auto">
            <a:xfrm rot="16200000">
              <a:off x="7479" y="5445"/>
              <a:ext cx="510" cy="143"/>
            </a:xfrm>
            <a:prstGeom prst="rightArrow">
              <a:avLst>
                <a:gd name="adj1" fmla="val 50000"/>
                <a:gd name="adj2" fmla="val 89161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Text Box 15"/>
            <p:cNvSpPr txBox="1">
              <a:spLocks noChangeArrowheads="1"/>
            </p:cNvSpPr>
            <p:nvPr/>
          </p:nvSpPr>
          <p:spPr bwMode="auto">
            <a:xfrm>
              <a:off x="3263" y="5925"/>
              <a:ext cx="1542" cy="4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800" b="1" dirty="0" err="1">
                  <a:latin typeface="Calibri" pitchFamily="34" charset="0"/>
                  <a:cs typeface="Arial" pitchFamily="34" charset="0"/>
                </a:rPr>
                <a:t>Proaktif</a:t>
              </a:r>
              <a:endParaRPr lang="en-US" sz="4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4" name="Text Box 16"/>
            <p:cNvSpPr txBox="1">
              <a:spLocks noChangeArrowheads="1"/>
            </p:cNvSpPr>
            <p:nvPr/>
          </p:nvSpPr>
          <p:spPr bwMode="auto">
            <a:xfrm>
              <a:off x="7156" y="5925"/>
              <a:ext cx="1184" cy="4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800" b="1" dirty="0" err="1">
                  <a:latin typeface="Calibri" pitchFamily="34" charset="0"/>
                  <a:cs typeface="Arial" pitchFamily="34" charset="0"/>
                </a:rPr>
                <a:t>Reaktif</a:t>
              </a:r>
              <a:endParaRPr lang="en-US" sz="44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Daud yang Proaktif</a:t>
            </a:r>
          </a:p>
        </p:txBody>
      </p:sp>
      <p:sp>
        <p:nvSpPr>
          <p:cNvPr id="481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727575" y="1600200"/>
            <a:ext cx="5638800" cy="4800600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id-ID" dirty="0"/>
              <a:t>KONDISI: Pasukan bangsa Israel sedang berhadapan dengan pasukan bangsa Filistin. </a:t>
            </a:r>
            <a:r>
              <a:rPr lang="en-US" dirty="0"/>
              <a:t>S</a:t>
            </a:r>
            <a:r>
              <a:rPr lang="id-ID" dirty="0"/>
              <a:t>eorang pendekar</a:t>
            </a:r>
            <a:r>
              <a:rPr lang="en-US" dirty="0"/>
              <a:t> </a:t>
            </a:r>
            <a:r>
              <a:rPr lang="en-US" dirty="0" err="1"/>
              <a:t>Filistin</a:t>
            </a:r>
            <a:r>
              <a:rPr lang="id-ID" dirty="0"/>
              <a:t>, bernama Goliat, yang menantang Israel untuk duel. Setelah 40 hari (17:16), tidak ada seorang pun dari bangsa Israel yang berani melawan Goliat (17:11,24).</a:t>
            </a:r>
            <a:endParaRPr lang="en-US" dirty="0"/>
          </a:p>
          <a:p>
            <a:pPr lvl="0"/>
            <a:r>
              <a:rPr lang="id-ID" dirty="0"/>
              <a:t>LINGKARAN KEPERDULIAN</a:t>
            </a:r>
            <a:r>
              <a:rPr lang="en-GB" dirty="0"/>
              <a:t> (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dikendalikan</a:t>
            </a:r>
            <a:r>
              <a:rPr lang="en-GB" dirty="0"/>
              <a:t>)</a:t>
            </a:r>
            <a:r>
              <a:rPr lang="id-ID" dirty="0"/>
              <a:t>: Daud hadir di perkemahan orang Israel untuk menanyakan kabar saudara-saudaranya yang ikut berperang</a:t>
            </a:r>
            <a:r>
              <a:rPr lang="en-US" dirty="0"/>
              <a:t>. </a:t>
            </a:r>
            <a:r>
              <a:rPr lang="id-ID" dirty="0"/>
              <a:t> </a:t>
            </a:r>
            <a:r>
              <a:rPr lang="en-US" dirty="0"/>
              <a:t>I</a:t>
            </a:r>
            <a:r>
              <a:rPr lang="id-ID" dirty="0"/>
              <a:t>a mendengar Goliat yang menantang Israel. Daud mengusulkan dirinya untuk diijinkan melawan Goliat (17:32). Ia menyadari bahwa tidak ada satu pun prajurit yang berani melawan Goliat. Ia tahu bahwa tawar hati/pesimistis melanda prajurit Israel.</a:t>
            </a:r>
            <a:endParaRPr lang="en-US" dirty="0"/>
          </a:p>
        </p:txBody>
      </p:sp>
      <p:pic>
        <p:nvPicPr>
          <p:cNvPr id="48132" name="Picture 4" descr="rubens_david_goliat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349501"/>
            <a:ext cx="2679700" cy="32623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theme/_rels/them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Ultra Bold Condense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Ultra Bold Condensed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riel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Apex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357</TotalTime>
  <Words>2258</Words>
  <Application>Microsoft Office PowerPoint</Application>
  <PresentationFormat>Widescreen</PresentationFormat>
  <Paragraphs>261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22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42</vt:i4>
      </vt:variant>
    </vt:vector>
  </HeadingPairs>
  <TitlesOfParts>
    <vt:vector size="74" baseType="lpstr">
      <vt:lpstr>Abadi</vt:lpstr>
      <vt:lpstr>Arial</vt:lpstr>
      <vt:lpstr>Arial</vt:lpstr>
      <vt:lpstr>Berlin Sans FB</vt:lpstr>
      <vt:lpstr>Book Antiqua</vt:lpstr>
      <vt:lpstr>Calibri</vt:lpstr>
      <vt:lpstr>Century Schoolbook</vt:lpstr>
      <vt:lpstr>Constantia</vt:lpstr>
      <vt:lpstr>Corbel</vt:lpstr>
      <vt:lpstr>Freestyle Script</vt:lpstr>
      <vt:lpstr>Georgia</vt:lpstr>
      <vt:lpstr>Gill Sans MT</vt:lpstr>
      <vt:lpstr>Gill Sans Ultra Bold Condensed</vt:lpstr>
      <vt:lpstr>Lucida Sans</vt:lpstr>
      <vt:lpstr>Times New Roman</vt:lpstr>
      <vt:lpstr>Trebuchet MS</vt:lpstr>
      <vt:lpstr>Tw Cen MT</vt:lpstr>
      <vt:lpstr>Tw Cen MT Condensed Extra Bold</vt:lpstr>
      <vt:lpstr>Verdana</vt:lpstr>
      <vt:lpstr>Wingdings</vt:lpstr>
      <vt:lpstr>Wingdings 2</vt:lpstr>
      <vt:lpstr>Wingdings 3</vt:lpstr>
      <vt:lpstr>Civic</vt:lpstr>
      <vt:lpstr>Module</vt:lpstr>
      <vt:lpstr>Oriel</vt:lpstr>
      <vt:lpstr>Opulent</vt:lpstr>
      <vt:lpstr>Solstice</vt:lpstr>
      <vt:lpstr>Office Theme</vt:lpstr>
      <vt:lpstr>Paper</vt:lpstr>
      <vt:lpstr>Median</vt:lpstr>
      <vt:lpstr>Apex</vt:lpstr>
      <vt:lpstr>Default Design</vt:lpstr>
      <vt:lpstr>The 7 Habits of Highly Effective People</vt:lpstr>
      <vt:lpstr>The 7 Habits</vt:lpstr>
      <vt:lpstr>MANUSIA YANG EFEKTIF</vt:lpstr>
      <vt:lpstr>Habit 1: Proaktif</vt:lpstr>
      <vt:lpstr>Proaktif  VS Reaktif</vt:lpstr>
      <vt:lpstr>Elanor Roosevelt &amp; Mahatma Gandhi</vt:lpstr>
      <vt:lpstr>SAYA REAKTIF ATAU PROAKTIF?</vt:lpstr>
      <vt:lpstr>Proaktif vs Reaktif</vt:lpstr>
      <vt:lpstr>Daud yang Proaktif</vt:lpstr>
      <vt:lpstr>Daud yang Proaktif</vt:lpstr>
      <vt:lpstr>Habit 2: Merujuk Pada Tujuan Akhir</vt:lpstr>
      <vt:lpstr>PowerPoint Presentation</vt:lpstr>
      <vt:lpstr>Orang Yang Berpengaruh dgn Tujuannya</vt:lpstr>
      <vt:lpstr>Orang Yang Berpengaruh dgn Tujuannya</vt:lpstr>
      <vt:lpstr>Bagaimana Mengetahui Tujuan saya?</vt:lpstr>
      <vt:lpstr>Bagaimana Mengetahui Tujuan saya?</vt:lpstr>
      <vt:lpstr>Nehemia Sang Pembangun Tembok Yerusalem (Neh. 1)</vt:lpstr>
      <vt:lpstr>Habit 3: Dahulukan yang Utama</vt:lpstr>
      <vt:lpstr>Matriks Manajemen Waktu</vt:lpstr>
      <vt:lpstr>Orang yang Efektif</vt:lpstr>
      <vt:lpstr>Orang yang Efektif</vt:lpstr>
      <vt:lpstr>Mazmur 90:10-12; Efesus 5:15-17</vt:lpstr>
      <vt:lpstr>PowerPoint Presentation</vt:lpstr>
      <vt:lpstr>Habit 4: Berpikir Menang – Menang</vt:lpstr>
      <vt:lpstr>Karakter Paradigma Menang/Menang</vt:lpstr>
      <vt:lpstr>PowerPoint Presentation</vt:lpstr>
      <vt:lpstr>PowerPoint Presentation</vt:lpstr>
      <vt:lpstr>Habit 5: Berusaha Mengerti terlebih dahulu, Baru dimengerti</vt:lpstr>
      <vt:lpstr>Bentuk MENDENGARKAN</vt:lpstr>
      <vt:lpstr>Mendengar dengan EMpati</vt:lpstr>
      <vt:lpstr>PowerPoint Presentation</vt:lpstr>
      <vt:lpstr>Empat tahap mendengar</vt:lpstr>
      <vt:lpstr>Perbedaan terjadi jika mendengar dengan Empati</vt:lpstr>
      <vt:lpstr>Habit 6: Wujudkan Sinergi</vt:lpstr>
      <vt:lpstr>Relasi Kepercayaan dan kerjasama</vt:lpstr>
      <vt:lpstr>PowerPoint Presentation</vt:lpstr>
      <vt:lpstr>Roma 16:1-16  Paulus yang bersinergi</vt:lpstr>
      <vt:lpstr>Siapa tokoh yang kita kagumi?</vt:lpstr>
      <vt:lpstr>PowerPoint Presentation</vt:lpstr>
      <vt:lpstr>Habit 7: Asahlah Gergaji</vt:lpstr>
      <vt:lpstr>Kebiasaan ini memperbaharui keempat dimensi hidup: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7 Habits of Highly Effective People</dc:title>
  <dc:creator>YP Cinta Damai</dc:creator>
  <cp:lastModifiedBy>eko thama</cp:lastModifiedBy>
  <cp:revision>72</cp:revision>
  <dcterms:created xsi:type="dcterms:W3CDTF">2014-03-21T01:07:41Z</dcterms:created>
  <dcterms:modified xsi:type="dcterms:W3CDTF">2023-06-10T09:22:33Z</dcterms:modified>
</cp:coreProperties>
</file>