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58" r:id="rId5"/>
    <p:sldId id="271" r:id="rId6"/>
    <p:sldId id="259" r:id="rId7"/>
    <p:sldId id="260" r:id="rId8"/>
    <p:sldId id="274" r:id="rId9"/>
    <p:sldId id="277" r:id="rId10"/>
    <p:sldId id="278" r:id="rId11"/>
    <p:sldId id="279" r:id="rId12"/>
    <p:sldId id="261" r:id="rId13"/>
    <p:sldId id="263" r:id="rId14"/>
    <p:sldId id="273" r:id="rId15"/>
    <p:sldId id="275" r:id="rId16"/>
    <p:sldId id="26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>
        <p:scale>
          <a:sx n="94" d="100"/>
          <a:sy n="9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04.10.2020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corpora.ru/new/instruction-syntax.html" TargetMode="External"/><Relationship Id="rId2" Type="http://schemas.openxmlformats.org/officeDocument/2006/relationships/hyperlink" Target="http://iitp.ru/ru/science/works/452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olst.ling.umontreal.ca/pdf/IntroMTTJM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Модель (теория)</a:t>
            </a:r>
            <a:br>
              <a:rPr lang="ru-RU" dirty="0" smtClean="0"/>
            </a:br>
            <a:r>
              <a:rPr lang="ru-RU" dirty="0" smtClean="0"/>
              <a:t>«Смысл ↔ Текст»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ru-RU" dirty="0"/>
              <a:t>Дискуссионный клуб </a:t>
            </a:r>
            <a:r>
              <a:rPr lang="en-US" dirty="0"/>
              <a:t>NLP</a:t>
            </a:r>
          </a:p>
          <a:p>
            <a:r>
              <a:rPr lang="ru-RU" sz="1800" dirty="0" smtClean="0"/>
              <a:t>Владимир </a:t>
            </a:r>
            <a:r>
              <a:rPr lang="ru-RU" sz="1800" dirty="0" err="1" smtClean="0"/>
              <a:t>Салий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6437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7128792" cy="5472608"/>
          </a:xfrm>
        </p:spPr>
      </p:pic>
    </p:spTree>
    <p:extLst>
      <p:ext uri="{BB962C8B-B14F-4D97-AF65-F5344CB8AC3E}">
        <p14:creationId xmlns:p14="http://schemas.microsoft.com/office/powerpoint/2010/main" val="212427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7128792" cy="5472608"/>
          </a:xfrm>
        </p:spPr>
      </p:pic>
    </p:spTree>
    <p:extLst>
      <p:ext uri="{BB962C8B-B14F-4D97-AF65-F5344CB8AC3E}">
        <p14:creationId xmlns:p14="http://schemas.microsoft.com/office/powerpoint/2010/main" val="40251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 трудов Мельчука (продолжение)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I. </a:t>
            </a:r>
            <a:r>
              <a:rPr lang="en-US" sz="2800" i="1" dirty="0" err="1" smtClean="0">
                <a:latin typeface="Corbel" panose="020B0503020204020204" pitchFamily="34" charset="0"/>
                <a:cs typeface="Times New Roman" panose="02020603050405020304" pitchFamily="18" charset="0"/>
              </a:rPr>
              <a:t>Mel'čuk</a:t>
            </a:r>
            <a:r>
              <a:rPr lang="en-US" sz="28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, J</a:t>
            </a:r>
            <a:r>
              <a:rPr lang="ru-RU" sz="28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  <a:r>
              <a:rPr lang="en-US" sz="28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Corbel" panose="020B0503020204020204" pitchFamily="34" charset="0"/>
                <a:cs typeface="Times New Roman" panose="02020603050405020304" pitchFamily="18" charset="0"/>
              </a:rPr>
              <a:t>Milićević</a:t>
            </a:r>
            <a:r>
              <a:rPr lang="ru-RU" sz="28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latin typeface="Corbel" panose="020B0503020204020204" pitchFamily="34" charset="0"/>
                <a:cs typeface="Times New Roman" panose="02020603050405020304" pitchFamily="18" charset="0"/>
              </a:rPr>
              <a:t>Advanced Introduction to Semantics: A Meaning-Text Approach. — Cambridge University Press, 2020</a:t>
            </a:r>
            <a:r>
              <a:rPr lang="en-US" sz="28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2000" i="1" dirty="0">
                <a:latin typeface="Corbel" panose="020B0503020204020204" pitchFamily="34" charset="0"/>
                <a:cs typeface="Times New Roman" panose="02020603050405020304" pitchFamily="18" charset="0"/>
              </a:rPr>
              <a:t>Л. Н. </a:t>
            </a:r>
            <a:r>
              <a:rPr lang="ru-RU" sz="20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Иорданская, И</a:t>
            </a:r>
            <a:r>
              <a:rPr lang="ru-RU" sz="2000" i="1" dirty="0">
                <a:latin typeface="Corbel" panose="020B0503020204020204" pitchFamily="34" charset="0"/>
                <a:cs typeface="Times New Roman" panose="02020603050405020304" pitchFamily="18" charset="0"/>
              </a:rPr>
              <a:t>. А. Мельчук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 Смысл и сочетаемость в словаре. — М.: Языки славянских культур, 2007. </a:t>
            </a:r>
            <a:r>
              <a:rPr lang="en-US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ISBN 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5-9551-0181-0</a:t>
            </a:r>
          </a:p>
          <a:p>
            <a:pPr>
              <a:buFont typeface="Arial" charset="0"/>
              <a:buChar char="•"/>
            </a:pPr>
            <a:r>
              <a:rPr lang="en-US" sz="20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rbel" panose="020B0503020204020204" pitchFamily="34" charset="0"/>
                <a:cs typeface="Times New Roman" panose="02020603050405020304" pitchFamily="18" charset="0"/>
              </a:rPr>
              <a:t>. A. </a:t>
            </a:r>
            <a:r>
              <a:rPr lang="en-US" sz="2000" i="1" dirty="0" err="1">
                <a:latin typeface="Corbel" panose="020B0503020204020204" pitchFamily="34" charset="0"/>
                <a:cs typeface="Times New Roman" panose="02020603050405020304" pitchFamily="18" charset="0"/>
              </a:rPr>
              <a:t>Mel'čuk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 Aspects of the Theory of Morphology. — Berlin; New York: Mouton de </a:t>
            </a:r>
            <a:r>
              <a:rPr lang="en-US" sz="2000" dirty="0" err="1">
                <a:latin typeface="Corbel" panose="020B0503020204020204" pitchFamily="34" charset="0"/>
                <a:cs typeface="Times New Roman" panose="02020603050405020304" pitchFamily="18" charset="0"/>
              </a:rPr>
              <a:t>Gruyter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, 2006. ISBN </a:t>
            </a:r>
            <a:r>
              <a:rPr lang="en-US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3-11-017711-0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ISBN </a:t>
            </a:r>
            <a:r>
              <a:rPr lang="en-US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978-3-11-017711-4</a:t>
            </a:r>
            <a:endParaRPr lang="ru-RU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0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Corbel" panose="020B0503020204020204" pitchFamily="34" charset="0"/>
                <a:cs typeface="Times New Roman" panose="02020603050405020304" pitchFamily="18" charset="0"/>
              </a:rPr>
              <a:t>. A. </a:t>
            </a:r>
            <a:r>
              <a:rPr lang="en-US" sz="2000" i="1" dirty="0" err="1">
                <a:latin typeface="Corbel" panose="020B0503020204020204" pitchFamily="34" charset="0"/>
                <a:cs typeface="Times New Roman" panose="02020603050405020304" pitchFamily="18" charset="0"/>
              </a:rPr>
              <a:t>Mel’čuk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 Dependency syntax: Theory and practice. — Albany, NY: SUNY, 1988. ISBN 0-88706-450-7, ISBN 0-88706-451-5</a:t>
            </a:r>
          </a:p>
          <a:p>
            <a:pPr marL="82296" indent="0">
              <a:buNone/>
            </a:pPr>
            <a:endParaRPr lang="ru-RU" sz="24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Применение МСТ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ru-RU" sz="1600" i="1" dirty="0" smtClean="0"/>
              <a:t>1) Машинный перевод:</a:t>
            </a:r>
          </a:p>
          <a:p>
            <a:pPr marL="82296" indent="0">
              <a:buNone/>
            </a:pPr>
            <a:r>
              <a:rPr lang="ru-RU" sz="1600" dirty="0" smtClean="0"/>
              <a:t>само возникновение МСТ связано с темой машинного перевода (МП), над которой в составе научного коллектива работал Мельчук в свои ранние годы;</a:t>
            </a:r>
          </a:p>
          <a:p>
            <a:pPr marL="82296" indent="0">
              <a:buNone/>
            </a:pPr>
            <a:r>
              <a:rPr lang="ru-RU" sz="1600" dirty="0" smtClean="0"/>
              <a:t>МСТ – один из подходов к проблеме МП на основе правил (существует также принципиально иной, статистический подход);</a:t>
            </a:r>
          </a:p>
          <a:p>
            <a:pPr marL="82296" indent="0">
              <a:buNone/>
            </a:pPr>
            <a:r>
              <a:rPr lang="ru-RU" sz="1600" dirty="0" smtClean="0"/>
              <a:t>предполагалось, что программы МП будут опираться на МСТ;</a:t>
            </a:r>
          </a:p>
          <a:p>
            <a:pPr marL="82296" indent="0">
              <a:buNone/>
            </a:pPr>
            <a:r>
              <a:rPr lang="ru-RU" sz="1600" dirty="0" smtClean="0"/>
              <a:t>система ЭТАП (Ю. Д. Апресян и другие, СССР)</a:t>
            </a:r>
          </a:p>
          <a:p>
            <a:pPr marL="82296" indent="0">
              <a:buNone/>
            </a:pPr>
            <a:endParaRPr lang="ru-RU" sz="1600" dirty="0"/>
          </a:p>
          <a:p>
            <a:pPr marL="82296" indent="0">
              <a:buNone/>
            </a:pPr>
            <a:r>
              <a:rPr lang="ru-RU" sz="1600" i="1" dirty="0" smtClean="0"/>
              <a:t>2) Другие системы автоматической обработки естественного языка (АОЕЯ):</a:t>
            </a:r>
          </a:p>
          <a:p>
            <a:pPr marL="82296" indent="0">
              <a:buNone/>
            </a:pPr>
            <a:r>
              <a:rPr lang="ru-RU" sz="1600" dirty="0" smtClean="0"/>
              <a:t>в т. ч. современный лингвистический процессор ЭТАП-3 (разработан ИППИ им. </a:t>
            </a:r>
            <a:r>
              <a:rPr lang="ru-RU" sz="1600" dirty="0" err="1" smtClean="0"/>
              <a:t>Харкевича</a:t>
            </a:r>
            <a:r>
              <a:rPr lang="ru-RU" sz="1600" dirty="0" smtClean="0"/>
              <a:t> РАН; см. </a:t>
            </a:r>
            <a:r>
              <a:rPr lang="en-US" sz="1600" dirty="0" smtClean="0">
                <a:hlinkClick r:id="rId2"/>
              </a:rPr>
              <a:t>http://iitp.ru/ru/science/works/452.htm</a:t>
            </a:r>
            <a:r>
              <a:rPr lang="ru-RU" sz="1600" dirty="0" smtClean="0"/>
              <a:t> ); морфологический и синтаксический анализаторы системы ЭТАП-3 используются в Национальном корпусе русского языка (НКРЯ; см.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ruscorpora.ru/new/instruction-syntax.html</a:t>
            </a:r>
            <a:r>
              <a:rPr lang="ru-RU" sz="1600" dirty="0" smtClean="0"/>
              <a:t> ); система ЭТАП-3 многофункциональна, на её основе создана в т. ч. одна из систем машинного перевода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6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Применение МСТ (продолжение)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3) В качестве теоретической основы для описательных работ по конкретным естественным языкам (подход получил определённое распространение в СССР</a:t>
            </a:r>
            <a:r>
              <a:rPr lang="en-US" sz="2000" dirty="0" smtClean="0"/>
              <a:t>/</a:t>
            </a:r>
            <a:r>
              <a:rPr lang="ru-RU" sz="2000" dirty="0" smtClean="0"/>
              <a:t>России, меньшее – в ряде зарубежных стран)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444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/>
              <a:t>Некоторые </a:t>
            </a:r>
            <a:r>
              <a:rPr lang="ru-RU" sz="3100" dirty="0" smtClean="0"/>
              <a:t>источники по МСТ, автор которых не Мельчук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Синтаксис в модели «Смысл &lt;=&gt; Текст» </a:t>
            </a:r>
            <a:r>
              <a:rPr lang="en-US" sz="2000" dirty="0" smtClean="0"/>
              <a:t>// </a:t>
            </a:r>
            <a:r>
              <a:rPr lang="ru-RU" sz="2000" i="1" dirty="0"/>
              <a:t>Я</a:t>
            </a:r>
            <a:r>
              <a:rPr lang="ru-RU" sz="2000" i="1" dirty="0" smtClean="0"/>
              <a:t>. Г</a:t>
            </a:r>
            <a:r>
              <a:rPr lang="ru-RU" sz="2000" i="1" dirty="0"/>
              <a:t>.</a:t>
            </a:r>
            <a:r>
              <a:rPr lang="en-US" sz="2000" i="1" dirty="0"/>
              <a:t> </a:t>
            </a:r>
            <a:r>
              <a:rPr lang="ru-RU" sz="2000" i="1" dirty="0" err="1" smtClean="0"/>
              <a:t>Тестелец</a:t>
            </a:r>
            <a:r>
              <a:rPr lang="ru-RU" sz="2000" dirty="0" smtClean="0"/>
              <a:t>. Введение </a:t>
            </a:r>
            <a:r>
              <a:rPr lang="ru-RU" sz="2000" dirty="0"/>
              <a:t>в </a:t>
            </a:r>
            <a:r>
              <a:rPr lang="ru-RU" sz="2000" dirty="0" smtClean="0"/>
              <a:t>общий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</a:t>
            </a:r>
            <a:r>
              <a:rPr lang="en-US" sz="2000" dirty="0" smtClean="0"/>
              <a:t>. </a:t>
            </a:r>
            <a:r>
              <a:rPr lang="ru-RU" sz="2000" dirty="0" smtClean="0"/>
              <a:t>Москва, 2001</a:t>
            </a:r>
            <a:endParaRPr lang="ru-RU" sz="2000" i="1" dirty="0"/>
          </a:p>
          <a:p>
            <a:r>
              <a:rPr lang="en-US" sz="2000" i="1" dirty="0" err="1" smtClean="0"/>
              <a:t>Jasmina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Milićević</a:t>
            </a:r>
            <a:r>
              <a:rPr lang="en-US" sz="2000" dirty="0" smtClean="0"/>
              <a:t>. A short guide to the Meaning-Text Linguistic Theory. </a:t>
            </a:r>
            <a:r>
              <a:rPr lang="en-US" sz="2000" dirty="0"/>
              <a:t>2006.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olst.ling.umontreal.ca/pdf/IntroMTTJM.pdf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5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заключения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 smtClean="0"/>
              <a:t>В настоящее время подход к автоматической обработке естественного языка (</a:t>
            </a:r>
            <a:r>
              <a:rPr lang="en-US" sz="2400" dirty="0" smtClean="0"/>
              <a:t>NLP)</a:t>
            </a:r>
            <a:r>
              <a:rPr lang="ru-RU" sz="2400" dirty="0" smtClean="0"/>
              <a:t> на основе правил имеет тенденцию к выходу из употребления. Господствующим становится подход на основе статистики, в первую </a:t>
            </a:r>
            <a:r>
              <a:rPr lang="ru-RU" sz="2400" dirty="0"/>
              <a:t>очередь — </a:t>
            </a:r>
            <a:r>
              <a:rPr lang="ru-RU" sz="2400" dirty="0" smtClean="0"/>
              <a:t>с использованием искусственных </a:t>
            </a:r>
            <a:r>
              <a:rPr lang="ru-RU" sz="2400" dirty="0" err="1" smtClean="0"/>
              <a:t>нейросетей</a:t>
            </a:r>
            <a:r>
              <a:rPr lang="ru-RU" sz="2400" dirty="0" smtClean="0"/>
              <a:t>.</a:t>
            </a:r>
          </a:p>
          <a:p>
            <a:pPr marL="82296" indent="0">
              <a:buNone/>
            </a:pPr>
            <a:r>
              <a:rPr lang="ru-RU" sz="2400" dirty="0" smtClean="0"/>
              <a:t>Таким образом, и МСТ, оставаясь яркой страницей в истории русского и мирового языкознания, выходит из практического употребления в области </a:t>
            </a:r>
            <a:r>
              <a:rPr lang="en-US" sz="2400" dirty="0" smtClean="0"/>
              <a:t>NLP.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6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Игорь Александрович </a:t>
            </a:r>
            <a:r>
              <a:rPr lang="ru-RU" dirty="0" smtClean="0"/>
              <a:t>Мельчук</a:t>
            </a:r>
            <a:br>
              <a:rPr lang="ru-RU" dirty="0" smtClean="0"/>
            </a:br>
            <a:r>
              <a:rPr lang="ru-RU" sz="2200" dirty="0" smtClean="0"/>
              <a:t>(СССР и Канада, род</a:t>
            </a:r>
            <a:r>
              <a:rPr lang="ru-RU" sz="2200" dirty="0"/>
              <a:t>. </a:t>
            </a:r>
            <a:r>
              <a:rPr lang="ru-RU" sz="2200" dirty="0" smtClean="0"/>
              <a:t>1932)</a:t>
            </a:r>
            <a:endParaRPr lang="ru-RU" sz="2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6318473" cy="4460970"/>
          </a:xfrm>
        </p:spPr>
      </p:pic>
    </p:spTree>
    <p:extLst>
      <p:ext uri="{BB962C8B-B14F-4D97-AF65-F5344CB8AC3E}">
        <p14:creationId xmlns:p14="http://schemas.microsoft.com/office/powerpoint/2010/main" val="15104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Некоторые факты о МСТ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Основной автор МСТ: И. А. Мельчук.</a:t>
            </a:r>
          </a:p>
          <a:p>
            <a:r>
              <a:rPr lang="ru-RU" sz="2800" dirty="0" smtClean="0"/>
              <a:t>Соавторы МСТ: А. К. </a:t>
            </a:r>
            <a:r>
              <a:rPr lang="ru-RU" sz="2800" dirty="0" err="1" smtClean="0"/>
              <a:t>Жолковский</a:t>
            </a:r>
            <a:r>
              <a:rPr lang="ru-RU" sz="2800" dirty="0" smtClean="0"/>
              <a:t>, Ю. Д. Апресян и др.</a:t>
            </a:r>
          </a:p>
          <a:p>
            <a:r>
              <a:rPr lang="ru-RU" sz="2800" dirty="0" smtClean="0"/>
              <a:t>«Наиболее популярное в России направление в формальной лингвистике» </a:t>
            </a:r>
            <a:r>
              <a:rPr lang="ru-RU" sz="2000" dirty="0" smtClean="0"/>
              <a:t>(из: Я. Г. </a:t>
            </a:r>
            <a:r>
              <a:rPr lang="ru-RU" sz="2000" dirty="0" err="1" smtClean="0"/>
              <a:t>Тестелец</a:t>
            </a:r>
            <a:r>
              <a:rPr lang="ru-RU" sz="2000" dirty="0"/>
              <a:t>, Введение в общий </a:t>
            </a:r>
            <a:r>
              <a:rPr lang="ru-RU" sz="2000" dirty="0" smtClean="0"/>
              <a:t>синтаксис, 2001)</a:t>
            </a:r>
            <a:endParaRPr lang="en-US" sz="2000" dirty="0" smtClean="0"/>
          </a:p>
          <a:p>
            <a:r>
              <a:rPr lang="ru-RU" sz="2400" dirty="0"/>
              <a:t>«Наша теоретическая база — </a:t>
            </a:r>
            <a:r>
              <a:rPr lang="ru-RU" sz="2400" dirty="0" smtClean="0"/>
              <a:t>это</a:t>
            </a:r>
            <a:r>
              <a:rPr lang="en-US" sz="2400" dirty="0"/>
              <a:t> </a:t>
            </a:r>
            <a:r>
              <a:rPr lang="en-US" sz="2400" dirty="0" smtClean="0"/>
              <a:t>„</a:t>
            </a:r>
            <a:r>
              <a:rPr lang="ru-RU" sz="2400" dirty="0" err="1" smtClean="0"/>
              <a:t>генеративно</a:t>
            </a:r>
            <a:r>
              <a:rPr lang="ru-RU" sz="2400" dirty="0" smtClean="0"/>
              <a:t>-трансформационное</a:t>
            </a:r>
            <a:r>
              <a:rPr lang="en-US" sz="2400" dirty="0" smtClean="0"/>
              <a:t>“ </a:t>
            </a:r>
            <a:r>
              <a:rPr lang="ru-RU" sz="2400" dirty="0" smtClean="0"/>
              <a:t>учение </a:t>
            </a:r>
            <a:r>
              <a:rPr lang="ru-RU" sz="2400" dirty="0"/>
              <a:t>Н. Хомского, естественным </a:t>
            </a:r>
            <a:r>
              <a:rPr lang="ru-RU" sz="2400" dirty="0" smtClean="0"/>
              <a:t>развитием</a:t>
            </a:r>
            <a:r>
              <a:rPr lang="en-US" sz="2400" dirty="0" smtClean="0"/>
              <a:t> </a:t>
            </a:r>
            <a:r>
              <a:rPr lang="ru-RU" sz="2400" dirty="0" smtClean="0"/>
              <a:t>которого </a:t>
            </a:r>
            <a:r>
              <a:rPr lang="ru-RU" sz="2400" dirty="0"/>
              <a:t>и является, по нашему </a:t>
            </a:r>
            <a:r>
              <a:rPr lang="ru-RU" sz="2400" dirty="0" smtClean="0"/>
              <a:t>мнению, данная </a:t>
            </a:r>
            <a:r>
              <a:rPr lang="ru-RU" sz="2400" dirty="0"/>
              <a:t>модель</a:t>
            </a:r>
            <a:r>
              <a:rPr lang="ru-RU" sz="2400" dirty="0" smtClean="0"/>
              <a:t>»</a:t>
            </a:r>
            <a:r>
              <a:rPr lang="en-US" sz="2400" dirty="0" smtClean="0"/>
              <a:t> (</a:t>
            </a:r>
            <a:r>
              <a:rPr lang="ru-RU" sz="2400" dirty="0" smtClean="0"/>
              <a:t>писал Мельчук в 1974 г</a:t>
            </a:r>
            <a:r>
              <a:rPr lang="ru-RU" sz="2400" dirty="0" smtClean="0"/>
              <a:t>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69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/>
              <a:t>Лингвистическая модель языка должна обеспечивать </a:t>
            </a:r>
            <a:r>
              <a:rPr lang="ru-RU" dirty="0" smtClean="0"/>
              <a:t>переход от </a:t>
            </a:r>
            <a:r>
              <a:rPr lang="ru-RU" dirty="0"/>
              <a:t>смыслов к текстам и от текстов к смыслам в </a:t>
            </a:r>
            <a:r>
              <a:rPr lang="ru-RU" dirty="0" smtClean="0"/>
              <a:t>идеале так </a:t>
            </a:r>
            <a:r>
              <a:rPr lang="ru-RU" dirty="0"/>
              <a:t>же хорошо, как это делает носитель языка.</a:t>
            </a:r>
          </a:p>
        </p:txBody>
      </p:sp>
    </p:spTree>
    <p:extLst>
      <p:ext uri="{BB962C8B-B14F-4D97-AF65-F5344CB8AC3E}">
        <p14:creationId xmlns:p14="http://schemas.microsoft.com/office/powerpoint/2010/main" val="17008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Центральный постулат МСТ в формулировке самого </a:t>
            </a:r>
            <a:r>
              <a:rPr lang="ru-RU" sz="2800" dirty="0" smtClean="0"/>
              <a:t>Мельчука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Ц</a:t>
            </a:r>
            <a:r>
              <a:rPr lang="ru-RU" sz="2800" dirty="0" smtClean="0"/>
              <a:t>ентральный </a:t>
            </a:r>
            <a:r>
              <a:rPr lang="ru-RU" sz="2800" dirty="0"/>
              <a:t>постулат </a:t>
            </a:r>
            <a:r>
              <a:rPr lang="ru-RU" sz="2800" dirty="0" smtClean="0"/>
              <a:t>теории моделей «Смысл – Текст» </a:t>
            </a:r>
            <a:r>
              <a:rPr lang="ru-RU" sz="2800" dirty="0"/>
              <a:t>гласит: язык есть система, </a:t>
            </a:r>
            <a:r>
              <a:rPr lang="ru-RU" sz="2800" dirty="0" smtClean="0"/>
              <a:t>устанавливающая </a:t>
            </a:r>
            <a:r>
              <a:rPr lang="ru-RU" sz="2800" dirty="0"/>
              <a:t>соответствия между любым заданным смыслом и всеми </a:t>
            </a:r>
            <a:r>
              <a:rPr lang="ru-RU" sz="2800" dirty="0" smtClean="0"/>
              <a:t>выражающими </a:t>
            </a:r>
            <a:r>
              <a:rPr lang="ru-RU" sz="2800" dirty="0"/>
              <a:t>его текстами; соответственно, лингвистическое описание языка </a:t>
            </a:r>
            <a:r>
              <a:rPr lang="ru-RU" sz="2800" dirty="0" smtClean="0"/>
              <a:t>должно </a:t>
            </a:r>
            <a:r>
              <a:rPr lang="ru-RU" sz="2800" dirty="0"/>
              <a:t>представлять собой, грубо говоря, множество правил, ставящих в </a:t>
            </a:r>
            <a:r>
              <a:rPr lang="ru-RU" sz="2800" dirty="0" smtClean="0"/>
              <a:t>соответствие </a:t>
            </a:r>
            <a:r>
              <a:rPr lang="ru-RU" sz="2800" dirty="0"/>
              <a:t>всякому смыслу все тексты, несущие этот </a:t>
            </a:r>
            <a:r>
              <a:rPr lang="ru-RU" sz="2800" dirty="0" smtClean="0"/>
              <a:t>смысл (И. А. Мельчук, 1984 г., </a:t>
            </a:r>
            <a:r>
              <a:rPr lang="ru-RU" sz="2000" dirty="0" smtClean="0"/>
              <a:t>цит. по: </a:t>
            </a:r>
            <a:r>
              <a:rPr lang="en-US" sz="2000" dirty="0"/>
              <a:t>Russian Language Journal / </a:t>
            </a:r>
            <a:r>
              <a:rPr lang="ru-RU" sz="2000" dirty="0"/>
              <a:t>Русский </a:t>
            </a:r>
            <a:r>
              <a:rPr lang="ru-RU" sz="2000" dirty="0" smtClean="0"/>
              <a:t>язык, </a:t>
            </a:r>
            <a:r>
              <a:rPr lang="en-US" sz="2000" dirty="0" smtClean="0"/>
              <a:t>Winter-Spring</a:t>
            </a:r>
            <a:r>
              <a:rPr lang="ru-RU" sz="2000" dirty="0" smtClean="0"/>
              <a:t> </a:t>
            </a:r>
            <a:r>
              <a:rPr lang="en-US" sz="2000" dirty="0" smtClean="0"/>
              <a:t>1984</a:t>
            </a:r>
            <a:r>
              <a:rPr lang="en-US" sz="2000" dirty="0"/>
              <a:t>, Vol. 38, </a:t>
            </a:r>
            <a:r>
              <a:rPr lang="en-US" sz="2000" dirty="0" smtClean="0"/>
              <a:t>No.</a:t>
            </a:r>
            <a:r>
              <a:rPr lang="ru-RU" sz="2000" dirty="0" smtClean="0"/>
              <a:t> </a:t>
            </a:r>
            <a:r>
              <a:rPr lang="en-US" sz="2000" dirty="0" smtClean="0"/>
              <a:t>129/130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169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>
                <a:latin typeface="Corbel" panose="020B0503020204020204" pitchFamily="34" charset="0"/>
                <a:cs typeface="Times New Roman" panose="02020603050405020304" pitchFamily="18" charset="0"/>
              </a:rPr>
              <a:t>Уровни языка </a:t>
            </a:r>
            <a:r>
              <a:rPr lang="en-US" sz="3100" dirty="0">
                <a:latin typeface="Corbel" panose="020B0503020204020204" pitchFamily="34" charset="0"/>
                <a:cs typeface="Times New Roman" panose="02020603050405020304" pitchFamily="18" charset="0"/>
              </a:rPr>
              <a:t>/ </a:t>
            </a:r>
            <a:r>
              <a:rPr lang="ru-RU" sz="3100" dirty="0">
                <a:latin typeface="Corbel" panose="020B0503020204020204" pitchFamily="34" charset="0"/>
                <a:cs typeface="Times New Roman" panose="02020603050405020304" pitchFamily="18" charset="0"/>
              </a:rPr>
              <a:t>уровни представления языка по Мельчуку</a:t>
            </a:r>
            <a:r>
              <a:rPr lang="ru-RU" dirty="0"/>
              <a:t/>
            </a:r>
            <a:br>
              <a:rPr lang="ru-RU" dirty="0"/>
            </a:b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sz="2800" dirty="0" smtClean="0"/>
              <a:t>фонологический </a:t>
            </a:r>
          </a:p>
          <a:p>
            <a:pPr>
              <a:buFont typeface="Arial" charset="0"/>
              <a:buChar char="•"/>
            </a:pPr>
            <a:r>
              <a:rPr lang="ru-RU" sz="2800" dirty="0" smtClean="0"/>
              <a:t>семантический</a:t>
            </a:r>
          </a:p>
          <a:p>
            <a:pPr>
              <a:buFont typeface="Arial" charset="0"/>
              <a:buChar char="•"/>
            </a:pPr>
            <a:r>
              <a:rPr lang="ru-RU" sz="2800" dirty="0" smtClean="0"/>
              <a:t>поверхностно-морфологический</a:t>
            </a:r>
          </a:p>
          <a:p>
            <a:pPr>
              <a:buFont typeface="Arial" charset="0"/>
              <a:buChar char="•"/>
            </a:pPr>
            <a:r>
              <a:rPr lang="ru-RU" sz="2800" dirty="0" smtClean="0"/>
              <a:t>глубинно-морфологический</a:t>
            </a:r>
          </a:p>
          <a:p>
            <a:pPr>
              <a:buFont typeface="Arial" charset="0"/>
              <a:buChar char="•"/>
            </a:pPr>
            <a:r>
              <a:rPr lang="ru-RU" sz="2800" dirty="0" smtClean="0"/>
              <a:t>поверхностно-синтаксический</a:t>
            </a:r>
          </a:p>
          <a:p>
            <a:pPr>
              <a:buFont typeface="Arial" charset="0"/>
              <a:buChar char="•"/>
            </a:pPr>
            <a:r>
              <a:rPr lang="ru-RU" sz="2800" dirty="0" smtClean="0"/>
              <a:t>глубинно-синтаксический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46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 трудов Мельчука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Поход Мельчука к морфологии: см.:</a:t>
            </a:r>
          </a:p>
          <a:p>
            <a:pPr marL="82296" indent="0">
              <a:buNone/>
            </a:pP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общей морфологии. 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В 5 томах. Москва 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— 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Вена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, 1997—2006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ru-RU" sz="2000" dirty="0" smtClean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Подход к лексикологии и семантике: см.:</a:t>
            </a:r>
          </a:p>
          <a:p>
            <a:pPr marL="82296" indent="0">
              <a:buNone/>
            </a:pPr>
            <a:r>
              <a:rPr lang="ru-RU" sz="2000" i="1" dirty="0">
                <a:latin typeface="Corbel" panose="020B0503020204020204" pitchFamily="34" charset="0"/>
                <a:cs typeface="Times New Roman" panose="02020603050405020304" pitchFamily="18" charset="0"/>
              </a:rPr>
              <a:t>И. А. Мельчук, А. К. </a:t>
            </a:r>
            <a:r>
              <a:rPr lang="ru-RU" sz="2000" i="1" dirty="0" err="1" smtClean="0">
                <a:latin typeface="Corbel" panose="020B0503020204020204" pitchFamily="34" charset="0"/>
                <a:cs typeface="Times New Roman" panose="02020603050405020304" pitchFamily="18" charset="0"/>
              </a:rPr>
              <a:t>Жолковский</a:t>
            </a:r>
            <a:r>
              <a:rPr lang="ru-RU" sz="2000" i="1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Толково-комбинаторный словарь современного русского языка: Опыты семантико-синтаксического описания русской лексики. Вена, 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1984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2-е изд., </a:t>
            </a:r>
            <a:r>
              <a:rPr lang="ru-RU" sz="2000" dirty="0" err="1" smtClean="0">
                <a:latin typeface="Corbel" panose="020B0503020204020204" pitchFamily="34" charset="0"/>
                <a:cs typeface="Times New Roman" panose="02020603050405020304" pitchFamily="18" charset="0"/>
              </a:rPr>
              <a:t>испр</a:t>
            </a:r>
            <a:r>
              <a:rPr lang="ru-RU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.: </a:t>
            </a:r>
            <a:r>
              <a:rPr lang="ru-RU" sz="2000" dirty="0" smtClean="0">
                <a:latin typeface="Corbel" panose="020B0503020204020204" pitchFamily="34" charset="0"/>
                <a:cs typeface="Times New Roman" panose="02020603050405020304" pitchFamily="18" charset="0"/>
              </a:rPr>
              <a:t>Москва, 2016 (ISBN 978-5-94457-271-4).</a:t>
            </a:r>
            <a:endParaRPr lang="ru-RU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Как сделан толково-комбинаторный словарь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52736"/>
            <a:ext cx="7344816" cy="5544616"/>
          </a:xfrm>
        </p:spPr>
      </p:pic>
    </p:spTree>
    <p:extLst>
      <p:ext uri="{BB962C8B-B14F-4D97-AF65-F5344CB8AC3E}">
        <p14:creationId xmlns:p14="http://schemas.microsoft.com/office/powerpoint/2010/main" val="129051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36712"/>
            <a:ext cx="7488832" cy="5688632"/>
          </a:xfrm>
        </p:spPr>
      </p:pic>
    </p:spTree>
    <p:extLst>
      <p:ext uri="{BB962C8B-B14F-4D97-AF65-F5344CB8AC3E}">
        <p14:creationId xmlns:p14="http://schemas.microsoft.com/office/powerpoint/2010/main" val="355512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886</TotalTime>
  <Words>723</Words>
  <Application>Microsoft Office PowerPoint</Application>
  <PresentationFormat>Экран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 Модель (теория) «Смысл ↔ Текст»</vt:lpstr>
      <vt:lpstr>Игорь Александрович Мельчук (СССР и Канада, род. 1932)</vt:lpstr>
      <vt:lpstr>Некоторые факты о МСТ</vt:lpstr>
      <vt:lpstr>Основная идея:</vt:lpstr>
      <vt:lpstr>Центральный постулат МСТ в формулировке самого Мельчука</vt:lpstr>
      <vt:lpstr>Уровни языка / уровни представления языка по Мельчуку </vt:lpstr>
      <vt:lpstr>Из трудов Мельчука</vt:lpstr>
      <vt:lpstr>Как сделан толково-комбинаторный словарь</vt:lpstr>
      <vt:lpstr>Презентация PowerPoint</vt:lpstr>
      <vt:lpstr>Презентация PowerPoint</vt:lpstr>
      <vt:lpstr>Презентация PowerPoint</vt:lpstr>
      <vt:lpstr>Из трудов Мельчука (продолжение)</vt:lpstr>
      <vt:lpstr>Применение МСТ</vt:lpstr>
      <vt:lpstr>Применение МСТ (продолжение)</vt:lpstr>
      <vt:lpstr>Некоторые источники по МСТ, автор которых не Мельчук </vt:lpstr>
      <vt:lpstr>Вместо заключения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«Смысл ↔ Текст»</dc:title>
  <dc:creator>О М</dc:creator>
  <cp:lastModifiedBy>HP8460p</cp:lastModifiedBy>
  <cp:revision>93</cp:revision>
  <dcterms:created xsi:type="dcterms:W3CDTF">2020-09-30T18:22:49Z</dcterms:created>
  <dcterms:modified xsi:type="dcterms:W3CDTF">2020-10-04T06:03:43Z</dcterms:modified>
</cp:coreProperties>
</file>