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56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80" r:id="rId12"/>
    <p:sldId id="479" r:id="rId13"/>
    <p:sldId id="454" r:id="rId14"/>
    <p:sldId id="456" r:id="rId15"/>
    <p:sldId id="478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6" r:id="rId30"/>
    <p:sldId id="477" r:id="rId31"/>
    <p:sldId id="470" r:id="rId32"/>
    <p:sldId id="474" r:id="rId33"/>
    <p:sldId id="472" r:id="rId34"/>
    <p:sldId id="471" r:id="rId35"/>
    <p:sldId id="473" r:id="rId36"/>
    <p:sldId id="475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EA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DCB"/>
          </a:solidFill>
        </a:fill>
      </a:tcStyle>
    </a:wholeTbl>
    <a:band2H>
      <a:tcTxStyle/>
      <a:tcStyle>
        <a:tcBdr/>
        <a:fill>
          <a:solidFill>
            <a:srgbClr val="EDE7E7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BCF"/>
          </a:solidFill>
        </a:fill>
      </a:tcStyle>
    </a:wholeTbl>
    <a:band2H>
      <a:tcTxStyle/>
      <a:tcStyle>
        <a:tcBdr/>
        <a:fill>
          <a:solidFill>
            <a:srgbClr val="E9E7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9DC"/>
          </a:solidFill>
        </a:fill>
      </a:tcStyle>
    </a:wholeTbl>
    <a:band2H>
      <a:tcTxStyle/>
      <a:tcStyle>
        <a:tcBdr/>
        <a:fill>
          <a:solidFill>
            <a:srgbClr val="F7F4EE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83987" autoAdjust="0"/>
  </p:normalViewPr>
  <p:slideViewPr>
    <p:cSldViewPr snapToGrid="0" snapToObjects="1">
      <p:cViewPr varScale="1">
        <p:scale>
          <a:sx n="138" d="100"/>
          <a:sy n="138" d="100"/>
        </p:scale>
        <p:origin x="14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96628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35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1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8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58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75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6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8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5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07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71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7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6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6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1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5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93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3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9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4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2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7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2.pdf" descr="SUSig_White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350" y="4811712"/>
            <a:ext cx="2046289" cy="1873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-1" y="480695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chemeClr val="accent1"/>
            </a:solidFill>
            <a:miter/>
          </a:ln>
          <a:effectLst>
            <a:outerShdw blurRad="38100" dist="25401" dir="2700000" rotWithShape="0">
              <a:srgbClr val="80808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2" name="image2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6450" y="4883150"/>
            <a:ext cx="1546225" cy="18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1800555"/>
            <a:ext cx="8229600" cy="618474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000000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1603375" y="3599022"/>
            <a:ext cx="6059488" cy="205741"/>
          </a:xfrm>
          <a:prstGeom prst="rect">
            <a:avLst/>
          </a:prstGeom>
        </p:spPr>
        <p:txBody>
          <a:bodyPr anchor="ctr"/>
          <a:lstStyle>
            <a:lvl1pPr algn="ctr">
              <a:defRPr spc="0">
                <a:solidFill>
                  <a:srgbClr val="595959"/>
                </a:solidFill>
              </a:defRPr>
            </a:lvl1pPr>
            <a:lvl2pPr marL="342900" indent="-342900" algn="ctr">
              <a:buSzTx/>
              <a:buNone/>
              <a:defRPr spc="0">
                <a:solidFill>
                  <a:srgbClr val="595959"/>
                </a:solidFill>
              </a:defRPr>
            </a:lvl2pPr>
            <a:lvl3pPr marL="342900" indent="1587" algn="ctr">
              <a:buSzTx/>
              <a:buNone/>
              <a:defRPr spc="0">
                <a:solidFill>
                  <a:srgbClr val="595959"/>
                </a:solidFill>
              </a:defRPr>
            </a:lvl3pPr>
            <a:lvl4pPr marL="342900" indent="344487" algn="ctr">
              <a:buSzTx/>
              <a:buNone/>
              <a:defRPr spc="0">
                <a:solidFill>
                  <a:srgbClr val="595959"/>
                </a:solidFill>
              </a:defRPr>
            </a:lvl4pPr>
            <a:lvl5pPr marL="342900" indent="688975" algn="ctr">
              <a:buSzTx/>
              <a:buNone/>
              <a:defRPr spc="0">
                <a:solidFill>
                  <a:srgbClr val="5959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6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211943" y="168765"/>
            <a:ext cx="153964" cy="13554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949327" y="908685"/>
            <a:ext cx="3787776" cy="375904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7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half" idx="1"/>
          </p:nvPr>
        </p:nvSpPr>
        <p:spPr>
          <a:xfrm>
            <a:off x="948776" y="908685"/>
            <a:ext cx="7707864" cy="181660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8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949327" y="908685"/>
            <a:ext cx="3787776" cy="375904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-11114" y="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9" name="image1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49327" y="908686"/>
            <a:ext cx="3787776" cy="1823086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cap="small"/>
            </a:lvl1pPr>
            <a:lvl2pPr marL="256822" indent="-256822">
              <a:spcBef>
                <a:spcPts val="300"/>
              </a:spcBef>
              <a:defRPr sz="1600" cap="small"/>
            </a:lvl2pPr>
            <a:lvl3pPr marL="544865" indent="-200377">
              <a:spcBef>
                <a:spcPts val="300"/>
              </a:spcBef>
              <a:defRPr sz="1600" cap="small"/>
            </a:lvl3pPr>
            <a:lvl4pPr marL="889176" indent="-201789">
              <a:spcBef>
                <a:spcPts val="300"/>
              </a:spcBef>
              <a:defRPr sz="1600" cap="small"/>
            </a:lvl4pPr>
            <a:lvl5pPr marL="1233664" indent="-201789">
              <a:spcBef>
                <a:spcPts val="300"/>
              </a:spcBef>
              <a:defRPr sz="1600" cap="small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1" y="4806950"/>
            <a:ext cx="9155115" cy="3429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  <a:miter/>
          </a:ln>
          <a:effectLst>
            <a:outerShdw blurRad="38100" dist="25401" dir="2700000" rotWithShape="0">
              <a:srgbClr val="808080">
                <a:alpha val="59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2" name="image2.pdf" descr="Stanford Universit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6450" y="4883150"/>
            <a:ext cx="1546225" cy="18891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1603377" y="1538764"/>
            <a:ext cx="2954337" cy="925832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rgbClr val="000000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1603377" y="2571750"/>
            <a:ext cx="2954337" cy="932976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200"/>
              </a:spcBef>
              <a:defRPr sz="1200" cap="all" spc="300">
                <a:solidFill>
                  <a:srgbClr val="A4001D"/>
                </a:solidFill>
              </a:defRPr>
            </a:lvl1pPr>
            <a:lvl2pPr marL="0" indent="4572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2pPr>
            <a:lvl3pPr marL="0" indent="9144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3pPr>
            <a:lvl4pPr marL="0" indent="13716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4pPr>
            <a:lvl5pPr marL="0" indent="1828800" algn="r">
              <a:spcBef>
                <a:spcPts val="200"/>
              </a:spcBef>
              <a:buSzTx/>
              <a:buNone/>
              <a:defRPr sz="1200" cap="all" spc="300">
                <a:solidFill>
                  <a:srgbClr val="A4001D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5" name="Shape 195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9" cy="1951039"/>
          </a:xfrm>
          <a:prstGeom prst="rect">
            <a:avLst/>
          </a:prstGeom>
          <a:ln w="44450">
            <a:solidFill>
              <a:srgbClr val="FFFFFF"/>
            </a:solidFill>
            <a:round/>
          </a:ln>
          <a:effectLst>
            <a:outerShdw blurRad="50800" dist="25400" dir="2700000" rotWithShape="0">
              <a:srgbClr val="000000">
                <a:alpha val="36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" name="image1.pdf" descr="Stanford University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121525" y="4856162"/>
            <a:ext cx="1546225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48776" y="359540"/>
            <a:ext cx="7707863" cy="4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55677" y="908685"/>
            <a:ext cx="7700964" cy="3759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61" r:id="rId3"/>
    <p:sldLayoutId id="2147483662" r:id="rId4"/>
    <p:sldLayoutId id="2147483663" r:id="rId5"/>
    <p:sldLayoutId id="2147483665" r:id="rId6"/>
  </p:sldLayoutIdLst>
  <p:transition spd="med"/>
  <p:txStyles>
    <p:titleStyle>
      <a:lvl1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8C1515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288925" marR="0" indent="-28892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69912" marR="0" indent="-22542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2000"/>
        <a:buFontTx/>
        <a:buChar char="›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14400" marR="0" indent="-227012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258887" marR="0" indent="-227012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91739" marR="0" indent="-20573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8939" marR="0" indent="-20573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61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33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2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410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Kernels to denoise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416603" y="2842375"/>
            <a:ext cx="6888483" cy="1127964"/>
          </a:xfrm>
        </p:spPr>
        <p:txBody>
          <a:bodyPr>
            <a:normAutofit/>
          </a:bodyPr>
          <a:lstStyle/>
          <a:p>
            <a:r>
              <a:rPr lang="en-US" sz="1600" b="1" dirty="0"/>
              <a:t>Vignesh Ganapathi-Subramanian</a:t>
            </a:r>
            <a:r>
              <a:rPr lang="en-US" sz="1600" dirty="0"/>
              <a:t>, Or Litany and Prof. Leonidas J. </a:t>
            </a:r>
            <a:r>
              <a:rPr lang="en-US" sz="1600" dirty="0" err="1"/>
              <a:t>Guibas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81083" y="4127273"/>
            <a:ext cx="30178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Wednesday, February 6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2019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673018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/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Symmetric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𝑌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: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×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size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blipFill>
                <a:blip r:embed="rId4"/>
                <a:stretch>
                  <a:fillRect l="-2556" t="-10000" r="-175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732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/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Symmetric </a:t>
                </a:r>
                <a:r>
                  <a:rPr kumimoji="0" lang="en-US" sz="1800" b="0" i="0" u="none" strike="sng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matrices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𝑌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: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×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size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blipFill>
                <a:blip r:embed="rId4"/>
                <a:stretch>
                  <a:fillRect l="-2556" t="-10000" r="-175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B2FAAB-4AFB-40F0-AF31-A5DCD9492FB0}"/>
              </a:ext>
            </a:extLst>
          </p:cNvPr>
          <p:cNvSpPr txBox="1"/>
          <p:nvPr/>
        </p:nvSpPr>
        <p:spPr>
          <a:xfrm>
            <a:off x="1974272" y="1588303"/>
            <a:ext cx="7960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2650791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340FA8-2104-43B2-88D8-0CA6749C7594}"/>
              </a:ext>
            </a:extLst>
          </p:cNvPr>
          <p:cNvSpPr txBox="1"/>
          <p:nvPr/>
        </p:nvSpPr>
        <p:spPr>
          <a:xfrm>
            <a:off x="1295400" y="3976254"/>
            <a:ext cx="29104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Pairwise descriptor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/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Symmetric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𝐷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𝑌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: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×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size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153624-0685-49CE-A2B1-3E3641A4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0" y="1369002"/>
                <a:ext cx="3819570" cy="369330"/>
              </a:xfrm>
              <a:prstGeom prst="rect">
                <a:avLst/>
              </a:prstGeom>
              <a:blipFill>
                <a:blip r:embed="rId4"/>
                <a:stretch>
                  <a:fillRect l="-2556" t="-10000" r="-175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B243E-8325-4939-957C-CBC223278902}"/>
                  </a:ext>
                </a:extLst>
              </p:cNvPr>
              <p:cNvSpPr txBox="1"/>
              <p:nvPr/>
            </p:nvSpPr>
            <p:spPr>
              <a:xfrm>
                <a:off x="1578233" y="2580293"/>
                <a:ext cx="23447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argmi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6B243E-8325-4939-957C-CBC2232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33" y="2580293"/>
                <a:ext cx="2344744" cy="276999"/>
              </a:xfrm>
              <a:prstGeom prst="rect">
                <a:avLst/>
              </a:prstGeom>
              <a:blipFill>
                <a:blip r:embed="rId5"/>
                <a:stretch>
                  <a:fillRect l="-1558" t="-2174" b="-3478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495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Alternating Diffusion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C5AC7-63E7-4315-812E-2D6E5AB0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17" y="966521"/>
            <a:ext cx="2382432" cy="1565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E0A40-453B-4902-AC5C-FE530386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48" y="966521"/>
            <a:ext cx="2516251" cy="1565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0C96A-754F-4232-BFFB-4BCAEBC86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718" y="2532188"/>
            <a:ext cx="2549558" cy="22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F8E70-909A-44A3-9630-72FBF28C9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434" y="2532187"/>
            <a:ext cx="2516251" cy="22348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096D7-0808-421C-8FEC-C75DB9EFAB7C}"/>
              </a:ext>
            </a:extLst>
          </p:cNvPr>
          <p:cNvCxnSpPr/>
          <p:nvPr/>
        </p:nvCxnSpPr>
        <p:spPr>
          <a:xfrm>
            <a:off x="4808281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54E44C-8798-49FD-B238-769A4DEF2FA0}"/>
              </a:ext>
            </a:extLst>
          </p:cNvPr>
          <p:cNvCxnSpPr>
            <a:cxnSpLocks/>
          </p:cNvCxnSpPr>
          <p:nvPr/>
        </p:nvCxnSpPr>
        <p:spPr>
          <a:xfrm>
            <a:off x="5951281" y="3789217"/>
            <a:ext cx="80356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5AE77-6396-49CB-AD4E-E5D3123DB879}"/>
              </a:ext>
            </a:extLst>
          </p:cNvPr>
          <p:cNvCxnSpPr/>
          <p:nvPr/>
        </p:nvCxnSpPr>
        <p:spPr>
          <a:xfrm>
            <a:off x="7295172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0B7D53-3569-4CA2-974C-CA6F4603F91C}"/>
              </a:ext>
            </a:extLst>
          </p:cNvPr>
          <p:cNvCxnSpPr>
            <a:cxnSpLocks/>
          </p:cNvCxnSpPr>
          <p:nvPr/>
        </p:nvCxnSpPr>
        <p:spPr>
          <a:xfrm>
            <a:off x="5521790" y="1740475"/>
            <a:ext cx="99060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37FB70-BF89-4B99-B768-A646C361C258}"/>
                  </a:ext>
                </a:extLst>
              </p:cNvPr>
              <p:cNvSpPr txBox="1"/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37FB70-BF89-4B99-B768-A646C361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blipFill>
                <a:blip r:embed="rId7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1F6EF-A244-456E-B5A8-69FF34A73DE2}"/>
                  </a:ext>
                </a:extLst>
              </p:cNvPr>
              <p:cNvSpPr txBox="1"/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91F6EF-A244-456E-B5A8-69FF34A7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blipFill>
                <a:blip r:embed="rId8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69835D-D43E-40CB-A8E9-3D5ADFF64B5B}"/>
                  </a:ext>
                </a:extLst>
              </p:cNvPr>
              <p:cNvSpPr txBox="1"/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69835D-D43E-40CB-A8E9-3D5ADFF6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blipFill>
                <a:blip r:embed="rId9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A69720-9D8F-4845-8E23-4587481CDC92}"/>
                  </a:ext>
                </a:extLst>
              </p:cNvPr>
              <p:cNvSpPr txBox="1"/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A69720-9D8F-4845-8E23-4587481CD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blipFill>
                <a:blip r:embed="rId10"/>
                <a:stretch>
                  <a:fillRect l="-19608" r="-5882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831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Alternating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/>
              <p:nvPr/>
            </p:nvSpPr>
            <p:spPr>
              <a:xfrm>
                <a:off x="217453" y="3943289"/>
                <a:ext cx="3576620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p>
                        <m:sSup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</m:e>
                          </m:d>
                        </m:e>
                        <m:sup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⟨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 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⟩</m:t>
                      </m:r>
                    </m:oMath>
                  </m:oMathPara>
                </a14:m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3" y="3943289"/>
                <a:ext cx="3576620" cy="215444"/>
              </a:xfrm>
              <a:prstGeom prst="rect">
                <a:avLst/>
              </a:prstGeom>
              <a:blipFill>
                <a:blip r:embed="rId3"/>
                <a:stretch>
                  <a:fillRect l="-1195" r="-1195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EFBA4F2-8FB5-4D22-9071-CC52BA11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17" y="966521"/>
            <a:ext cx="2382432" cy="1565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B52EC-C08D-4068-8FFD-3879CB02B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48" y="966521"/>
            <a:ext cx="2516251" cy="1565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E83081-9599-445C-AC53-2659D520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718" y="2532188"/>
            <a:ext cx="2549558" cy="2234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AB0BC-2B44-42C6-8006-56BC8E019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434" y="2532187"/>
            <a:ext cx="2516251" cy="22348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80F54-8579-48D3-9CA6-5E12778CD52A}"/>
              </a:ext>
            </a:extLst>
          </p:cNvPr>
          <p:cNvCxnSpPr/>
          <p:nvPr/>
        </p:nvCxnSpPr>
        <p:spPr>
          <a:xfrm>
            <a:off x="4808281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B641E-B84D-4A46-B08B-2BA537C7F7C5}"/>
              </a:ext>
            </a:extLst>
          </p:cNvPr>
          <p:cNvCxnSpPr>
            <a:cxnSpLocks/>
          </p:cNvCxnSpPr>
          <p:nvPr/>
        </p:nvCxnSpPr>
        <p:spPr>
          <a:xfrm>
            <a:off x="5951281" y="3789217"/>
            <a:ext cx="80356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483CC-5877-47ED-B421-27A74B00F153}"/>
              </a:ext>
            </a:extLst>
          </p:cNvPr>
          <p:cNvCxnSpPr/>
          <p:nvPr/>
        </p:nvCxnSpPr>
        <p:spPr>
          <a:xfrm>
            <a:off x="7295172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8F4D17-90FA-41F9-B6EF-1C3E1A0E721F}"/>
              </a:ext>
            </a:extLst>
          </p:cNvPr>
          <p:cNvCxnSpPr>
            <a:cxnSpLocks/>
          </p:cNvCxnSpPr>
          <p:nvPr/>
        </p:nvCxnSpPr>
        <p:spPr>
          <a:xfrm>
            <a:off x="5521790" y="1740475"/>
            <a:ext cx="99060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453A2-6606-41AD-97CF-CF329B270AB0}"/>
                  </a:ext>
                </a:extLst>
              </p:cNvPr>
              <p:cNvSpPr txBox="1"/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453A2-6606-41AD-97CF-CF329B270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58" y="2459549"/>
                <a:ext cx="201978" cy="276999"/>
              </a:xfrm>
              <a:prstGeom prst="rect">
                <a:avLst/>
              </a:prstGeom>
              <a:blipFill>
                <a:blip r:embed="rId8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49E3F-41E2-4DC2-BC7E-0ECEF203AE09}"/>
                  </a:ext>
                </a:extLst>
              </p:cNvPr>
              <p:cNvSpPr txBox="1"/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49E3F-41E2-4DC2-BC7E-0ECEF203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blipFill>
                <a:blip r:embed="rId9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55C1F0-D11A-4034-A30F-470ECB032114}"/>
                  </a:ext>
                </a:extLst>
              </p:cNvPr>
              <p:cNvSpPr txBox="1"/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55C1F0-D11A-4034-A30F-470ECB032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blipFill>
                <a:blip r:embed="rId10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C87626-C419-410F-AF19-3B6788D264A1}"/>
                  </a:ext>
                </a:extLst>
              </p:cNvPr>
              <p:cNvSpPr txBox="1"/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C87626-C419-410F-AF19-3B6788D2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20" y="3475668"/>
                <a:ext cx="312330" cy="276999"/>
              </a:xfrm>
              <a:prstGeom prst="rect">
                <a:avLst/>
              </a:prstGeom>
              <a:blipFill>
                <a:blip r:embed="rId11"/>
                <a:stretch>
                  <a:fillRect l="-19608" r="-5882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084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Alternating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/>
              <p:nvPr/>
            </p:nvSpPr>
            <p:spPr>
              <a:xfrm>
                <a:off x="217453" y="3943289"/>
                <a:ext cx="3576620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p>
                        <m:sSup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Source Sans Pro"/>
                                      <a:cs typeface="Source Sans Pro"/>
                                      <a:sym typeface="Source Sans Pro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Π</m:t>
                              </m:r>
                            </m:e>
                          </m:d>
                        </m:e>
                        <m:sup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⟨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 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⟩</m:t>
                      </m:r>
                    </m:oMath>
                  </m:oMathPara>
                </a14:m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3" y="3943289"/>
                <a:ext cx="3576620" cy="215444"/>
              </a:xfrm>
              <a:prstGeom prst="rect">
                <a:avLst/>
              </a:prstGeom>
              <a:blipFill>
                <a:blip r:embed="rId3"/>
                <a:stretch>
                  <a:fillRect l="-1195" r="-1195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EFBA4F2-8FB5-4D22-9071-CC52BA11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17" y="966521"/>
            <a:ext cx="2382432" cy="1565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EB52EC-C08D-4068-8FFD-3879CB02B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48" y="966521"/>
            <a:ext cx="2516251" cy="15656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E83081-9599-445C-AC53-2659D520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718" y="2532188"/>
            <a:ext cx="2549558" cy="2234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1AB0BC-2B44-42C6-8006-56BC8E019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434" y="2532187"/>
            <a:ext cx="2516251" cy="22348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80F54-8579-48D3-9CA6-5E12778CD52A}"/>
              </a:ext>
            </a:extLst>
          </p:cNvPr>
          <p:cNvCxnSpPr/>
          <p:nvPr/>
        </p:nvCxnSpPr>
        <p:spPr>
          <a:xfrm>
            <a:off x="4808281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6B641E-B84D-4A46-B08B-2BA537C7F7C5}"/>
              </a:ext>
            </a:extLst>
          </p:cNvPr>
          <p:cNvCxnSpPr>
            <a:cxnSpLocks/>
          </p:cNvCxnSpPr>
          <p:nvPr/>
        </p:nvCxnSpPr>
        <p:spPr>
          <a:xfrm>
            <a:off x="5951281" y="3789217"/>
            <a:ext cx="803564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483CC-5877-47ED-B421-27A74B00F153}"/>
              </a:ext>
            </a:extLst>
          </p:cNvPr>
          <p:cNvCxnSpPr/>
          <p:nvPr/>
        </p:nvCxnSpPr>
        <p:spPr>
          <a:xfrm>
            <a:off x="7295172" y="2182089"/>
            <a:ext cx="0" cy="87283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8F4D17-90FA-41F9-B6EF-1C3E1A0E721F}"/>
              </a:ext>
            </a:extLst>
          </p:cNvPr>
          <p:cNvCxnSpPr>
            <a:cxnSpLocks/>
          </p:cNvCxnSpPr>
          <p:nvPr/>
        </p:nvCxnSpPr>
        <p:spPr>
          <a:xfrm>
            <a:off x="5521790" y="1740475"/>
            <a:ext cx="990600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453A2-6606-41AD-97CF-CF329B270AB0}"/>
                  </a:ext>
                </a:extLst>
              </p:cNvPr>
              <p:cNvSpPr txBox="1"/>
              <p:nvPr/>
            </p:nvSpPr>
            <p:spPr>
              <a:xfrm>
                <a:off x="4510226" y="2459549"/>
                <a:ext cx="328102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B453A2-6606-41AD-97CF-CF329B270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26" y="2459549"/>
                <a:ext cx="328102" cy="276999"/>
              </a:xfrm>
              <a:prstGeom prst="rect">
                <a:avLst/>
              </a:prstGeom>
              <a:blipFill>
                <a:blip r:embed="rId8"/>
                <a:stretch>
                  <a:fillRect l="-18519" t="-2174" r="-5556" b="-86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49E3F-41E2-4DC2-BC7E-0ECEF203AE09}"/>
                  </a:ext>
                </a:extLst>
              </p:cNvPr>
              <p:cNvSpPr txBox="1"/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49E3F-41E2-4DC2-BC7E-0ECEF203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72" y="2459548"/>
                <a:ext cx="201978" cy="276999"/>
              </a:xfrm>
              <a:prstGeom prst="rect">
                <a:avLst/>
              </a:prstGeom>
              <a:blipFill>
                <a:blip r:embed="rId9"/>
                <a:stretch>
                  <a:fillRect l="-30303" r="-30303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55C1F0-D11A-4034-A30F-470ECB032114}"/>
                  </a:ext>
                </a:extLst>
              </p:cNvPr>
              <p:cNvSpPr txBox="1"/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55C1F0-D11A-4034-A30F-470ECB032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26" y="1445467"/>
                <a:ext cx="317844" cy="276999"/>
              </a:xfrm>
              <a:prstGeom prst="rect">
                <a:avLst/>
              </a:prstGeom>
              <a:blipFill>
                <a:blip r:embed="rId10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C87626-C419-410F-AF19-3B6788D264A1}"/>
                  </a:ext>
                </a:extLst>
              </p:cNvPr>
              <p:cNvSpPr txBox="1"/>
              <p:nvPr/>
            </p:nvSpPr>
            <p:spPr>
              <a:xfrm>
                <a:off x="6185720" y="3475668"/>
                <a:ext cx="332335" cy="280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C87626-C419-410F-AF19-3B6788D2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20" y="3475668"/>
                <a:ext cx="332335" cy="280974"/>
              </a:xfrm>
              <a:prstGeom prst="rect">
                <a:avLst/>
              </a:prstGeom>
              <a:blipFill>
                <a:blip r:embed="rId11"/>
                <a:stretch>
                  <a:fillRect l="-18519" t="-2174" r="-5556" b="-195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0725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/>
              <p:nvPr/>
            </p:nvSpPr>
            <p:spPr>
              <a:xfrm>
                <a:off x="616551" y="1704825"/>
                <a:ext cx="2688685" cy="2411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 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𝛼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Π</m:t>
                          </m:r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𝑌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0" lang="en-US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+⟨</m:t>
                      </m:r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 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Π</m:t>
                      </m:r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𝐷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⟩</m:t>
                      </m:r>
                    </m:oMath>
                  </m:oMathPara>
                </a14:m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0E5E9-C05D-47A4-855F-6087449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04825"/>
                <a:ext cx="2688685" cy="241156"/>
              </a:xfrm>
              <a:prstGeom prst="rect">
                <a:avLst/>
              </a:prstGeom>
              <a:blipFill>
                <a:blip r:embed="rId3"/>
                <a:stretch>
                  <a:fillRect l="-1134" r="-2041" b="-2564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69324-4938-485C-AE86-CB21F7A4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236" y="1699163"/>
            <a:ext cx="26098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0F1A8-2154-42C8-9E49-7A43CF5E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281" y="1699163"/>
            <a:ext cx="3443665" cy="2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62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0512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803138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803138" cy="376448"/>
              </a:xfrm>
              <a:prstGeom prst="rect">
                <a:avLst/>
              </a:prstGeom>
              <a:blipFill>
                <a:blip r:embed="rId5"/>
                <a:stretch>
                  <a:fillRect l="-3478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3280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532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3C695F3-021D-4DDB-99E7-ED7FA99A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26F24-4958-4B78-A66E-C504974C3CE1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8" name="Picture 4" descr="Image result for quadratic assignment shapes">
            <a:extLst>
              <a:ext uri="{FF2B5EF4-FFF2-40B4-BE49-F238E27FC236}">
                <a16:creationId xmlns:a16="http://schemas.microsoft.com/office/drawing/2014/main" id="{156CEB00-1FD8-4692-B45B-22F699BB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DCDF1-4119-4B9C-A2EC-F7CD03AEE80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443060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blipFill>
                <a:blip r:embed="rId7"/>
                <a:stretch>
                  <a:fillRect l="-898" t="-2128" r="-150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5469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4071692" cy="283476"/>
              </a:xfrm>
              <a:prstGeom prst="rect">
                <a:avLst/>
              </a:prstGeom>
              <a:blipFill>
                <a:blip r:embed="rId7"/>
                <a:stretch>
                  <a:fillRect l="-898" t="-2128" r="-150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8C2AC25-F0A6-478D-8DDC-2960CCAC9697}"/>
              </a:ext>
            </a:extLst>
          </p:cNvPr>
          <p:cNvSpPr/>
          <p:nvPr/>
        </p:nvSpPr>
        <p:spPr>
          <a:xfrm>
            <a:off x="3034145" y="3737880"/>
            <a:ext cx="755073" cy="283476"/>
          </a:xfrm>
          <a:prstGeom prst="rect">
            <a:avLst/>
          </a:prstGeom>
          <a:noFill/>
          <a:ln w="1270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44111B-C5A0-4E9A-AEFF-AB7B2D0FDDA5}"/>
                  </a:ext>
                </a:extLst>
              </p:cNvPr>
              <p:cNvSpPr txBox="1"/>
              <p:nvPr/>
            </p:nvSpPr>
            <p:spPr>
              <a:xfrm>
                <a:off x="3167793" y="4314010"/>
                <a:ext cx="40120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44111B-C5A0-4E9A-AEFF-AB7B2D0FD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93" y="4314010"/>
                <a:ext cx="401200" cy="276999"/>
              </a:xfrm>
              <a:prstGeom prst="rect">
                <a:avLst/>
              </a:prstGeom>
              <a:blipFill>
                <a:blip r:embed="rId8"/>
                <a:stretch>
                  <a:fillRect l="-15385" r="-6154" b="-15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A7DD7-9901-4305-A2CF-99777237F16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368393" y="4021356"/>
            <a:ext cx="43289" cy="292654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1766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blipFill>
                <a:blip r:embed="rId7"/>
                <a:stretch>
                  <a:fillRect l="-995" t="-2128" r="-332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5470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Kernel Matching for Correspondences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F5589-BE48-40E6-9324-92BF822E178B}"/>
              </a:ext>
            </a:extLst>
          </p:cNvPr>
          <p:cNvSpPr txBox="1"/>
          <p:nvPr/>
        </p:nvSpPr>
        <p:spPr>
          <a:xfrm>
            <a:off x="616551" y="986886"/>
            <a:ext cx="55762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Vestner</a:t>
            </a:r>
            <a:r>
              <a:rPr lang="en-US" sz="1200" dirty="0"/>
              <a:t> et al.,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Efficient Deformable Shape Correspondences via Kernel Matching,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/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Δ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Φ</m:t>
                    </m:r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=−</m:t>
                    </m:r>
                    <m:f>
                      <m:f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fPr>
                      <m:num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Φ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(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𝑑𝑡</m:t>
                        </m:r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14A6B-0C71-4C04-BE81-E46D83E4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442604"/>
                <a:ext cx="3236718" cy="497827"/>
              </a:xfrm>
              <a:prstGeom prst="rect">
                <a:avLst/>
              </a:prstGeom>
              <a:blipFill>
                <a:blip r:embed="rId3"/>
                <a:stretch>
                  <a:fillRect l="-3013" b="-86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/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d>
                        <m:d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Φ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(0)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1358F-FF6C-4CD8-97D8-6379A2B4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140626"/>
                <a:ext cx="1883336" cy="284117"/>
              </a:xfrm>
              <a:prstGeom prst="rect">
                <a:avLst/>
              </a:prstGeom>
              <a:blipFill>
                <a:blip r:embed="rId4"/>
                <a:stretch>
                  <a:fillRect l="-2589" t="-2128" r="-4531" b="-34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/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𝐾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(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)=</m:t>
                    </m:r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Δ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</m:sSub>
                    <m:sSup>
                      <m:s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p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Λ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Source Sans Pro"/>
                                <a:cs typeface="Source Sans Pro"/>
                                <a:sym typeface="Source Sans Pro"/>
                              </a:rPr>
                              <m:t>𝑋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Ψ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𝑋</m:t>
                        </m:r>
                      </m:sub>
                      <m:sup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𝑇</m:t>
                        </m:r>
                      </m:sup>
                    </m:sSub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FA3EC7-F601-4193-8BF5-CDD8FA42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203070"/>
                <a:ext cx="4876974" cy="376704"/>
              </a:xfrm>
              <a:prstGeom prst="rect">
                <a:avLst/>
              </a:prstGeom>
              <a:blipFill>
                <a:blip r:embed="rId5"/>
                <a:stretch>
                  <a:fillRect l="-200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/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Heat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B4E4E-8FFB-4659-8718-83D18E11D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2678479"/>
                <a:ext cx="2751842" cy="376448"/>
              </a:xfrm>
              <a:prstGeom prst="rect">
                <a:avLst/>
              </a:prstGeom>
              <a:blipFill>
                <a:blip r:embed="rId6"/>
                <a:stretch>
                  <a:fillRect l="-3540" t="-4839" b="-25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/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1425A5-FF39-45A7-828B-CBED93AD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3737880"/>
                <a:ext cx="3676391" cy="283476"/>
              </a:xfrm>
              <a:prstGeom prst="rect">
                <a:avLst/>
              </a:prstGeom>
              <a:blipFill>
                <a:blip r:embed="rId7"/>
                <a:stretch>
                  <a:fillRect l="-995" t="-2128" r="-332" b="-191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4179462"/>
                <a:ext cx="5650778" cy="40568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A234D3-3624-45A0-9268-2A8F50456557}"/>
              </a:ext>
            </a:extLst>
          </p:cNvPr>
          <p:cNvSpPr/>
          <p:nvPr/>
        </p:nvSpPr>
        <p:spPr>
          <a:xfrm>
            <a:off x="4052455" y="4179462"/>
            <a:ext cx="2140300" cy="37670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7076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5779594" cy="4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5779594" cy="411779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15512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iterative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18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265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6016519" cy="405688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E3ADEF-9297-438F-B42B-DDE2822E3F71}"/>
              </a:ext>
            </a:extLst>
          </p:cNvPr>
          <p:cNvCxnSpPr/>
          <p:nvPr/>
        </p:nvCxnSpPr>
        <p:spPr>
          <a:xfrm>
            <a:off x="5063836" y="2143655"/>
            <a:ext cx="0" cy="73809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95CAC-45E5-40D0-8D52-AF17E2B6FAE8}"/>
                  </a:ext>
                </a:extLst>
              </p:cNvPr>
              <p:cNvSpPr txBox="1"/>
              <p:nvPr/>
            </p:nvSpPr>
            <p:spPr>
              <a:xfrm>
                <a:off x="3805509" y="2974672"/>
                <a:ext cx="3907543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, so one can learn optimal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𝑡</m:t>
                    </m:r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F95CAC-45E5-40D0-8D52-AF17E2B6F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09" y="2974672"/>
                <a:ext cx="3907543" cy="369330"/>
              </a:xfrm>
              <a:prstGeom prst="rect">
                <a:avLst/>
              </a:prstGeom>
              <a:blipFill>
                <a:blip r:embed="rId5"/>
                <a:stretch>
                  <a:fillRect l="-2496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602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6642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720101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7201010" cy="276999"/>
              </a:xfrm>
              <a:prstGeom prst="rect">
                <a:avLst/>
              </a:prstGeom>
              <a:blipFill>
                <a:blip r:embed="rId5"/>
                <a:stretch>
                  <a:fillRect l="-1185" t="-28889" b="-511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1335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blipFill>
                <a:blip r:embed="rId5"/>
                <a:stretch>
                  <a:fillRect l="-1051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8562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/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2.1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6.2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1.4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0.3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blipFill>
                <a:blip r:embed="rId4"/>
                <a:stretch>
                  <a:fillRect l="-4416" t="-2174" r="-4416" b="-369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/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2.3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3.8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5.9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blipFill>
                <a:blip r:embed="rId5"/>
                <a:stretch>
                  <a:fillRect l="-4416" t="-4444" r="-4416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4924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blipFill>
                <a:blip r:embed="rId5"/>
                <a:stretch>
                  <a:fillRect l="-1051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9637748-9F7B-4EBC-9D82-D04E4AC93ADC}"/>
              </a:ext>
            </a:extLst>
          </p:cNvPr>
          <p:cNvSpPr/>
          <p:nvPr/>
        </p:nvSpPr>
        <p:spPr>
          <a:xfrm>
            <a:off x="4606637" y="2388861"/>
            <a:ext cx="1884218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73A6E4-D6E7-4C01-99D4-B3A2E9CAC3E2}"/>
              </a:ext>
            </a:extLst>
          </p:cNvPr>
          <p:cNvCxnSpPr>
            <a:stCxn id="3" idx="2"/>
          </p:cNvCxnSpPr>
          <p:nvPr/>
        </p:nvCxnSpPr>
        <p:spPr>
          <a:xfrm>
            <a:off x="5548746" y="2758191"/>
            <a:ext cx="13854" cy="37293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5AE675-3574-4EA2-A90B-D177E7C596EE}"/>
              </a:ext>
            </a:extLst>
          </p:cNvPr>
          <p:cNvSpPr txBox="1"/>
          <p:nvPr/>
        </p:nvSpPr>
        <p:spPr>
          <a:xfrm>
            <a:off x="4209535" y="3131127"/>
            <a:ext cx="387381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spectral filtering of graph/mesh signals</a:t>
            </a:r>
          </a:p>
        </p:txBody>
      </p:sp>
    </p:spTree>
    <p:extLst>
      <p:ext uri="{BB962C8B-B14F-4D97-AF65-F5344CB8AC3E}">
        <p14:creationId xmlns:p14="http://schemas.microsoft.com/office/powerpoint/2010/main" val="22674132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207119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207119" cy="310021"/>
              </a:xfrm>
              <a:prstGeom prst="rect">
                <a:avLst/>
              </a:prstGeom>
              <a:blipFill>
                <a:blip r:embed="rId5"/>
                <a:stretch>
                  <a:fillRect l="-1040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FCFEF0-C1D1-4AA7-B03E-6C0D79C41FDC}"/>
              </a:ext>
            </a:extLst>
          </p:cNvPr>
          <p:cNvSpPr txBox="1"/>
          <p:nvPr/>
        </p:nvSpPr>
        <p:spPr>
          <a:xfrm>
            <a:off x="616551" y="3005389"/>
            <a:ext cx="43499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Can approximate even the heat kernel since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03243-BF1F-459B-BB7A-53C8247E50F4}"/>
                  </a:ext>
                </a:extLst>
              </p:cNvPr>
              <p:cNvSpPr txBox="1"/>
              <p:nvPr/>
            </p:nvSpPr>
            <p:spPr>
              <a:xfrm>
                <a:off x="2637102" y="3422497"/>
                <a:ext cx="4658711" cy="5557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𝑡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≈1−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Λ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𝑡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3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4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Λ</m:t>
                              </m:r>
                            </m:e>
                            <m:sup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120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803243-BF1F-459B-BB7A-53C8247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02" y="3422497"/>
                <a:ext cx="4658711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3898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3049F-AAE9-4746-956A-1BD01F725680}"/>
                  </a:ext>
                </a:extLst>
              </p:cNvPr>
              <p:cNvSpPr txBox="1"/>
              <p:nvPr/>
            </p:nvSpPr>
            <p:spPr>
              <a:xfrm>
                <a:off x="616551" y="819023"/>
                <a:ext cx="6057105" cy="2308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Consider sampling of shape: 100 points</a:t>
                </a:r>
                <a:br>
                  <a:rPr lang="en-US" dirty="0"/>
                </a:br>
                <a:r>
                  <a:rPr lang="en-US" dirty="0"/>
                  <a:t>Noise introduced by matching samples across shapes wrongly</a:t>
                </a:r>
                <a:br>
                  <a:rPr lang="en-US" dirty="0"/>
                </a:br>
                <a:r>
                  <a:rPr lang="en-US" dirty="0"/>
                  <a:t>Laplacian basis, eigenvalues known</a:t>
                </a: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3049F-AAE9-4746-956A-1BD01F725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819023"/>
                <a:ext cx="6057105" cy="2308322"/>
              </a:xfrm>
              <a:prstGeom prst="rect">
                <a:avLst/>
              </a:prstGeom>
              <a:blipFill>
                <a:blip r:embed="rId3"/>
                <a:stretch>
                  <a:fillRect l="-1610" r="-8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hape 826">
            <a:extLst>
              <a:ext uri="{FF2B5EF4-FFF2-40B4-BE49-F238E27FC236}">
                <a16:creationId xmlns:a16="http://schemas.microsoft.com/office/drawing/2014/main" id="{2EEFE1D8-13B3-4BE5-AE90-91E79F105535}"/>
              </a:ext>
            </a:extLst>
          </p:cNvPr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</p:spTree>
    <p:extLst>
      <p:ext uri="{BB962C8B-B14F-4D97-AF65-F5344CB8AC3E}">
        <p14:creationId xmlns:p14="http://schemas.microsoft.com/office/powerpoint/2010/main" val="8996077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8263BF1-2F22-434E-BBE1-9B0DAF496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828338"/>
                  </p:ext>
                </p:extLst>
              </p:nvPr>
            </p:nvGraphicFramePr>
            <p:xfrm>
              <a:off x="1600200" y="1169670"/>
              <a:ext cx="5943600" cy="3235960"/>
            </p:xfrm>
            <a:graphic>
              <a:graphicData uri="http://schemas.openxmlformats.org/drawingml/2006/table">
                <a:tbl>
                  <a:tblPr/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3576191125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3823453754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1727642362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304190059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44766060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Initial correct matches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Full basis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Truncated basis (10)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Taylor series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apprx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. (10coeffs)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094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99.455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93.645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93.379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 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92.77 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62212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98.393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93.447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92.982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92.564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1650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96.312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93.14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55072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92.783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92.691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92.189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91.966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8544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75.159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88.951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88.656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88.595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2054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35.542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61.458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61.742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61.932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71465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8263BF1-2F22-434E-BBE1-9B0DAF496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828338"/>
                  </p:ext>
                </p:extLst>
              </p:nvPr>
            </p:nvGraphicFramePr>
            <p:xfrm>
              <a:off x="1600200" y="1169670"/>
              <a:ext cx="5943600" cy="3235960"/>
            </p:xfrm>
            <a:graphic>
              <a:graphicData uri="http://schemas.openxmlformats.org/drawingml/2006/table">
                <a:tbl>
                  <a:tblPr/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3576191125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3823453754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1727642362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304190059"/>
                        </a:ext>
                      </a:extLst>
                    </a:gridCol>
                    <a:gridCol w="1188720">
                      <a:extLst>
                        <a:ext uri="{9D8B030D-6E8A-4147-A177-3AD203B41FA5}">
                          <a16:colId xmlns:a16="http://schemas.microsoft.com/office/drawing/2014/main" val="447660605"/>
                        </a:ext>
                      </a:extLst>
                    </a:gridCol>
                  </a:tblGrid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Initial correct matches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13" t="-1316" r="-301538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Full basis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Truncated basis (10)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Taylor series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apprx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. (10coeffs)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09435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99.455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93.645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93.379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 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92.77 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6221218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98.393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93.447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92.982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92.564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1650862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96.312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93.14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5507273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92.783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92.691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92.189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91.966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854486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75.159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88.951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88.656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88.595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205446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35.542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61.458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61.742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61.932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71465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</p:spTree>
    <p:extLst>
      <p:ext uri="{BB962C8B-B14F-4D97-AF65-F5344CB8AC3E}">
        <p14:creationId xmlns:p14="http://schemas.microsoft.com/office/powerpoint/2010/main" val="411682100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Learning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/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other kernels?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1A3AC6-5D76-4B17-828F-7FD647960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737967"/>
                <a:ext cx="4080220" cy="369332"/>
              </a:xfrm>
              <a:prstGeom prst="rect">
                <a:avLst/>
              </a:prstGeom>
              <a:blipFill>
                <a:blip r:embed="rId3"/>
                <a:stretch>
                  <a:fillRect t="-8197" r="-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CD901-AC6C-4924-A1CB-DAF3A57F4985}"/>
              </a:ext>
            </a:extLst>
          </p:cNvPr>
          <p:cNvSpPr txBox="1"/>
          <p:nvPr/>
        </p:nvSpPr>
        <p:spPr>
          <a:xfrm>
            <a:off x="7086600" y="1805357"/>
            <a:ext cx="125290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denoising process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/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Attempt denoising of noisy input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Π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E862-1FEE-4D2E-9B03-789DF8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1" y="1018019"/>
                <a:ext cx="4696925" cy="369330"/>
              </a:xfrm>
              <a:prstGeom prst="rect">
                <a:avLst/>
              </a:prstGeom>
              <a:blipFill>
                <a:blip r:embed="rId4"/>
                <a:stretch>
                  <a:fillRect l="-2075" t="-9836" b="-245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/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for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8D6F16-605C-43F5-A38B-844A8D6FA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7" y="2388861"/>
                <a:ext cx="8120300" cy="310021"/>
              </a:xfrm>
              <a:prstGeom prst="rect">
                <a:avLst/>
              </a:prstGeom>
              <a:blipFill>
                <a:blip r:embed="rId5"/>
                <a:stretch>
                  <a:fillRect l="-1051" t="-17647" b="-411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2D611-B36F-4975-ACE3-987B0892024E}"/>
                  </a:ext>
                </a:extLst>
              </p:cNvPr>
              <p:cNvSpPr txBox="1"/>
              <p:nvPr/>
            </p:nvSpPr>
            <p:spPr>
              <a:xfrm>
                <a:off x="344833" y="3310883"/>
                <a:ext cx="31726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2D611-B36F-4975-ACE3-987B0892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3" y="3310883"/>
                <a:ext cx="317266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15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57958-517F-430E-B89C-3155D62EE92E}"/>
              </a:ext>
            </a:extLst>
          </p:cNvPr>
          <p:cNvCxnSpPr/>
          <p:nvPr/>
        </p:nvCxnSpPr>
        <p:spPr>
          <a:xfrm>
            <a:off x="662099" y="3450710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4118C2-83F9-465A-B156-9625C9714AD3}"/>
                  </a:ext>
                </a:extLst>
              </p:cNvPr>
              <p:cNvSpPr/>
              <p:nvPr/>
            </p:nvSpPr>
            <p:spPr>
              <a:xfrm>
                <a:off x="1304261" y="3266045"/>
                <a:ext cx="1191491" cy="6463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Spectral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𝑓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𝜃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4118C2-83F9-465A-B156-9625C9714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61" y="3266045"/>
                <a:ext cx="1191491" cy="646329"/>
              </a:xfrm>
              <a:prstGeom prst="rect">
                <a:avLst/>
              </a:prstGeom>
              <a:blipFill>
                <a:blip r:embed="rId7"/>
                <a:stretch>
                  <a:fillRect t="-3704" b="-12963"/>
                </a:stretch>
              </a:blip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303973-F12D-4626-B31E-942CF37888BB}"/>
              </a:ext>
            </a:extLst>
          </p:cNvPr>
          <p:cNvCxnSpPr/>
          <p:nvPr/>
        </p:nvCxnSpPr>
        <p:spPr>
          <a:xfrm>
            <a:off x="660025" y="3723613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0D488-A61A-4AF9-93BD-F0CE5F9841A9}"/>
                  </a:ext>
                </a:extLst>
              </p:cNvPr>
              <p:cNvSpPr txBox="1"/>
              <p:nvPr/>
            </p:nvSpPr>
            <p:spPr>
              <a:xfrm>
                <a:off x="338600" y="3541714"/>
                <a:ext cx="31726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20D488-A61A-4AF9-93BD-F0CE5F984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0" y="3541714"/>
                <a:ext cx="317266" cy="276999"/>
              </a:xfrm>
              <a:prstGeom prst="rect">
                <a:avLst/>
              </a:prstGeom>
              <a:blipFill>
                <a:blip r:embed="rId8"/>
                <a:stretch>
                  <a:fillRect l="-19231" r="-3846" b="-15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92223-5642-4C59-BDD4-82A1E47827F1}"/>
              </a:ext>
            </a:extLst>
          </p:cNvPr>
          <p:cNvCxnSpPr/>
          <p:nvPr/>
        </p:nvCxnSpPr>
        <p:spPr>
          <a:xfrm>
            <a:off x="2486946" y="3451599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487E7-0283-4D02-8C63-706C834A9E8B}"/>
              </a:ext>
            </a:extLst>
          </p:cNvPr>
          <p:cNvCxnSpPr/>
          <p:nvPr/>
        </p:nvCxnSpPr>
        <p:spPr>
          <a:xfrm>
            <a:off x="2497578" y="3723613"/>
            <a:ext cx="64423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CD1C-F627-46DE-9B73-E2B371FF8CE2}"/>
                  </a:ext>
                </a:extLst>
              </p:cNvPr>
              <p:cNvSpPr txBox="1"/>
              <p:nvPr/>
            </p:nvSpPr>
            <p:spPr>
              <a:xfrm>
                <a:off x="3141814" y="3541714"/>
                <a:ext cx="71660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𝜃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𝑌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CFCD1C-F627-46DE-9B73-E2B371FF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14" y="3541714"/>
                <a:ext cx="716606" cy="276999"/>
              </a:xfrm>
              <a:prstGeom prst="rect">
                <a:avLst/>
              </a:prstGeom>
              <a:blipFill>
                <a:blip r:embed="rId9"/>
                <a:stretch>
                  <a:fillRect l="-11864" t="-2222" r="-11864" b="-355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0A682-90E1-4D43-968F-6B30ED60DC3E}"/>
                  </a:ext>
                </a:extLst>
              </p:cNvPr>
              <p:cNvSpPr txBox="1"/>
              <p:nvPr/>
            </p:nvSpPr>
            <p:spPr>
              <a:xfrm>
                <a:off x="3141814" y="3305419"/>
                <a:ext cx="72212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𝜃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𝑋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A0A682-90E1-4D43-968F-6B30ED60D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14" y="3305419"/>
                <a:ext cx="722121" cy="276999"/>
              </a:xfrm>
              <a:prstGeom prst="rect">
                <a:avLst/>
              </a:prstGeom>
              <a:blipFill>
                <a:blip r:embed="rId10"/>
                <a:stretch>
                  <a:fillRect l="-11765" t="-2174" r="-11765" b="-3260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90B0A7-1AAD-4DB6-91A3-3FF83335EBB1}"/>
                  </a:ext>
                </a:extLst>
              </p:cNvPr>
              <p:cNvSpPr txBox="1"/>
              <p:nvPr/>
            </p:nvSpPr>
            <p:spPr>
              <a:xfrm>
                <a:off x="5350763" y="3765269"/>
                <a:ext cx="1747145" cy="461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r>
                  <a:rPr lang="en-US" sz="1500" dirty="0"/>
                  <a:t>d</a:t>
                </a:r>
                <a:r>
                  <a:rPr kumimoji="0" lang="en-US" sz="15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Source Sans Pro"/>
                  </a:rPr>
                  <a:t>egree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5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Source Sans Pro"/>
                  </a:rPr>
                  <a:t>polynomial,</a:t>
                </a:r>
              </a:p>
              <a:p>
                <a:r>
                  <a:rPr lang="en-US" sz="1500" dirty="0"/>
                  <a:t>w</a:t>
                </a:r>
                <a:r>
                  <a:rPr lang="en-US" sz="1500" i="0" dirty="0"/>
                  <a:t>ith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i="0" dirty="0"/>
                  <a:t>eigenfunctions</a:t>
                </a:r>
                <a:endParaRPr kumimoji="0" lang="en-US" sz="1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Source Sans Pro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90B0A7-1AAD-4DB6-91A3-3FF83335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63" y="3765269"/>
                <a:ext cx="1747145" cy="461665"/>
              </a:xfrm>
              <a:prstGeom prst="rect">
                <a:avLst/>
              </a:prstGeom>
              <a:blipFill>
                <a:blip r:embed="rId11"/>
                <a:stretch>
                  <a:fillRect l="-6643" t="-13333" r="-5594" b="-25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8E2DCD-3638-47F9-A667-5E6451FF0AAF}"/>
                  </a:ext>
                </a:extLst>
              </p:cNvPr>
              <p:cNvSpPr txBox="1"/>
              <p:nvPr/>
            </p:nvSpPr>
            <p:spPr>
              <a:xfrm>
                <a:off x="4440871" y="3398155"/>
                <a:ext cx="242310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8E2DCD-3638-47F9-A667-5E6451FF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71" y="3398155"/>
                <a:ext cx="242310" cy="276999"/>
              </a:xfrm>
              <a:prstGeom prst="rect">
                <a:avLst/>
              </a:prstGeom>
              <a:blipFill>
                <a:blip r:embed="rId12"/>
                <a:stretch>
                  <a:fillRect l="-15000" r="-12500" b="-1739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BF851A-9D28-465F-8711-7A86443F6D0A}"/>
                  </a:ext>
                </a:extLst>
              </p:cNvPr>
              <p:cNvSpPr txBox="1"/>
              <p:nvPr/>
            </p:nvSpPr>
            <p:spPr>
              <a:xfrm>
                <a:off x="4346421" y="3720945"/>
                <a:ext cx="512128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𝑛</m:t>
                      </m:r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×</m:t>
                      </m:r>
                      <m:sSub>
                        <m:sSubPr>
                          <m:ctrlP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BF851A-9D28-465F-8711-7A86443F6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21" y="3720945"/>
                <a:ext cx="512128" cy="184666"/>
              </a:xfrm>
              <a:prstGeom prst="rect">
                <a:avLst/>
              </a:prstGeom>
              <a:blipFill>
                <a:blip r:embed="rId13"/>
                <a:stretch>
                  <a:fillRect l="-4762" r="-2381" b="-161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C39D7-D841-4A2D-B293-0BBCE4C868AE}"/>
              </a:ext>
            </a:extLst>
          </p:cNvPr>
          <p:cNvCxnSpPr>
            <a:stCxn id="21" idx="3"/>
          </p:cNvCxnSpPr>
          <p:nvPr/>
        </p:nvCxnSpPr>
        <p:spPr>
          <a:xfrm>
            <a:off x="4683181" y="3536655"/>
            <a:ext cx="39918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ABAE7B-72D7-4FD5-A5BE-2C10F40BE1A6}"/>
                  </a:ext>
                </a:extLst>
              </p:cNvPr>
              <p:cNvSpPr/>
              <p:nvPr/>
            </p:nvSpPr>
            <p:spPr>
              <a:xfrm>
                <a:off x="5082368" y="3351358"/>
                <a:ext cx="2190307" cy="3693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𝑁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×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𝑑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𝑖𝑛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×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𝑑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  <m:t>𝑜𝑢𝑡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ABAE7B-72D7-4FD5-A5BE-2C10F40BE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368" y="3351358"/>
                <a:ext cx="2190307" cy="369330"/>
              </a:xfrm>
              <a:prstGeom prst="rect">
                <a:avLst/>
              </a:prstGeom>
              <a:blipFill>
                <a:blip r:embed="rId14"/>
                <a:stretch>
                  <a:fillRect l="-4155" t="-6452" b="-24194"/>
                </a:stretch>
              </a:blipFill>
              <a:ln w="12700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0EEAD-7784-4533-B8F7-657D638B234E}"/>
                  </a:ext>
                </a:extLst>
              </p:cNvPr>
              <p:cNvSpPr txBox="1"/>
              <p:nvPr/>
            </p:nvSpPr>
            <p:spPr>
              <a:xfrm>
                <a:off x="7570278" y="3393546"/>
                <a:ext cx="506357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0EEAD-7784-4533-B8F7-657D638B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78" y="3393546"/>
                <a:ext cx="506357" cy="276999"/>
              </a:xfrm>
              <a:prstGeom prst="rect">
                <a:avLst/>
              </a:prstGeom>
              <a:blipFill>
                <a:blip r:embed="rId15"/>
                <a:stretch>
                  <a:fillRect l="-7229" r="-4819" b="-1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1E8F42-D3DC-45AE-B5DC-4F6727987434}"/>
                  </a:ext>
                </a:extLst>
              </p:cNvPr>
              <p:cNvSpPr txBox="1"/>
              <p:nvPr/>
            </p:nvSpPr>
            <p:spPr>
              <a:xfrm>
                <a:off x="7475828" y="3716336"/>
                <a:ext cx="58855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𝑛</m:t>
                      </m:r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×</m:t>
                      </m:r>
                      <m:sSub>
                        <m:sSubPr>
                          <m:ctrlP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1E8F42-D3DC-45AE-B5DC-4F672798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28" y="3716336"/>
                <a:ext cx="588559" cy="184666"/>
              </a:xfrm>
              <a:prstGeom prst="rect">
                <a:avLst/>
              </a:prstGeom>
              <a:blipFill>
                <a:blip r:embed="rId16"/>
                <a:stretch>
                  <a:fillRect l="-3093" r="-1031" b="-1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DD1D9D-935C-4437-8FA8-046BAE7D55DF}"/>
              </a:ext>
            </a:extLst>
          </p:cNvPr>
          <p:cNvCxnSpPr>
            <a:cxnSpLocks/>
          </p:cNvCxnSpPr>
          <p:nvPr/>
        </p:nvCxnSpPr>
        <p:spPr>
          <a:xfrm>
            <a:off x="7277209" y="3536655"/>
            <a:ext cx="293069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5B13BD-DFAA-4D71-B167-04DA73F0A768}"/>
              </a:ext>
            </a:extLst>
          </p:cNvPr>
          <p:cNvSpPr txBox="1"/>
          <p:nvPr/>
        </p:nvSpPr>
        <p:spPr>
          <a:xfrm>
            <a:off x="5104803" y="4349122"/>
            <a:ext cx="31091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One block of the spectral filter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04E6F2-3832-4F43-B857-D7088B989BAE}"/>
              </a:ext>
            </a:extLst>
          </p:cNvPr>
          <p:cNvCxnSpPr>
            <a:cxnSpLocks/>
          </p:cNvCxnSpPr>
          <p:nvPr/>
        </p:nvCxnSpPr>
        <p:spPr>
          <a:xfrm>
            <a:off x="8067451" y="3539923"/>
            <a:ext cx="293069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BCE52F-C104-4948-9086-E1DE1B596923}"/>
                  </a:ext>
                </a:extLst>
              </p:cNvPr>
              <p:cNvSpPr txBox="1"/>
              <p:nvPr/>
            </p:nvSpPr>
            <p:spPr>
              <a:xfrm>
                <a:off x="8454970" y="3393546"/>
                <a:ext cx="46192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𝑥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𝑖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BCE52F-C104-4948-9086-E1DE1B596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0" y="3393546"/>
                <a:ext cx="461921" cy="276999"/>
              </a:xfrm>
              <a:prstGeom prst="rect">
                <a:avLst/>
              </a:prstGeom>
              <a:blipFill>
                <a:blip r:embed="rId17"/>
                <a:stretch>
                  <a:fillRect l="-7895" r="-3947" b="-1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0DA503-4588-41A1-B981-E7A4F2052241}"/>
                  </a:ext>
                </a:extLst>
              </p:cNvPr>
              <p:cNvSpPr txBox="1"/>
              <p:nvPr/>
            </p:nvSpPr>
            <p:spPr>
              <a:xfrm>
                <a:off x="8391650" y="3710577"/>
                <a:ext cx="588559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𝑛</m:t>
                      </m:r>
                      <m:r>
                        <a:rPr kumimoji="0" lang="en-US" sz="1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×</m:t>
                      </m:r>
                      <m:sSub>
                        <m:sSubPr>
                          <m:ctrlP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𝑑</m:t>
                          </m:r>
                        </m:e>
                        <m:sub>
                          <m:r>
                            <a:rPr kumimoji="0" lang="en-US" sz="1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0DA503-4588-41A1-B981-E7A4F205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650" y="3710577"/>
                <a:ext cx="588559" cy="184666"/>
              </a:xfrm>
              <a:prstGeom prst="rect">
                <a:avLst/>
              </a:prstGeom>
              <a:blipFill>
                <a:blip r:embed="rId18"/>
                <a:stretch>
                  <a:fillRect l="-4167" r="-2083" b="-1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BB66D38-7325-47E6-96DB-9BF33E1F4854}"/>
              </a:ext>
            </a:extLst>
          </p:cNvPr>
          <p:cNvSpPr txBox="1"/>
          <p:nvPr/>
        </p:nvSpPr>
        <p:spPr>
          <a:xfrm>
            <a:off x="7970768" y="3276507"/>
            <a:ext cx="4369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11EC4E-7857-4BCF-99DA-B193B18A9265}"/>
                  </a:ext>
                </a:extLst>
              </p:cNvPr>
              <p:cNvSpPr txBox="1"/>
              <p:nvPr/>
            </p:nvSpPr>
            <p:spPr>
              <a:xfrm>
                <a:off x="5367138" y="2855426"/>
                <a:ext cx="162076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𝐼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Λ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,…,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Λ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𝑁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−1</m:t>
                          </m:r>
                        </m:sup>
                      </m:sSup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411EC4E-7857-4BCF-99DA-B193B18A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38" y="2855426"/>
                <a:ext cx="1620765" cy="276999"/>
              </a:xfrm>
              <a:prstGeom prst="rect">
                <a:avLst/>
              </a:prstGeom>
              <a:blipFill>
                <a:blip r:embed="rId19"/>
                <a:stretch>
                  <a:fillRect l="-3008" t="-2174" b="-869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60FF52A8-499B-4FDE-B7ED-1B619834D765}"/>
              </a:ext>
            </a:extLst>
          </p:cNvPr>
          <p:cNvSpPr/>
          <p:nvPr/>
        </p:nvSpPr>
        <p:spPr>
          <a:xfrm>
            <a:off x="5290958" y="2792434"/>
            <a:ext cx="1773124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C806A3-C515-4466-8D59-CB8DF5C4BA2D}"/>
              </a:ext>
            </a:extLst>
          </p:cNvPr>
          <p:cNvCxnSpPr>
            <a:stCxn id="35" idx="2"/>
            <a:endCxn id="25" idx="0"/>
          </p:cNvCxnSpPr>
          <p:nvPr/>
        </p:nvCxnSpPr>
        <p:spPr>
          <a:xfrm>
            <a:off x="6177520" y="3161764"/>
            <a:ext cx="2" cy="18959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5747814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Denoising maps using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984535D-8446-48E0-855D-B31C9F905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746015"/>
                  </p:ext>
                </p:extLst>
              </p:nvPr>
            </p:nvGraphicFramePr>
            <p:xfrm>
              <a:off x="1041867" y="1168949"/>
              <a:ext cx="7060266" cy="3235960"/>
            </p:xfrm>
            <a:graphic>
              <a:graphicData uri="http://schemas.openxmlformats.org/drawingml/2006/table">
                <a:tbl>
                  <a:tblPr/>
                  <a:tblGrid>
                    <a:gridCol w="1176711">
                      <a:extLst>
                        <a:ext uri="{9D8B030D-6E8A-4147-A177-3AD203B41FA5}">
                          <a16:colId xmlns:a16="http://schemas.microsoft.com/office/drawing/2014/main" val="774306578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899220824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486725392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3675929691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2076387130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5690011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Initial correct matches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Full basis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Truncated basis (10)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Taylor series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apprx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. (10coeffs)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Learning-based denoising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89277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99.455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93.645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93.379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 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92.77 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</a:t>
                          </a:r>
                          <a:b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90.6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71989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98.393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93.447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92.982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92.564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48892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96.312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93.14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9491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92.783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92.691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92.189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91.966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97.6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2145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75.159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88.951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88.656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88.595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91.8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6905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35.542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61.458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61.742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61.932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39.6</a:t>
                          </a:r>
                          <a:b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16.4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768396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984535D-8446-48E0-855D-B31C9F905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5746015"/>
                  </p:ext>
                </p:extLst>
              </p:nvPr>
            </p:nvGraphicFramePr>
            <p:xfrm>
              <a:off x="1041867" y="1168949"/>
              <a:ext cx="7060266" cy="3235960"/>
            </p:xfrm>
            <a:graphic>
              <a:graphicData uri="http://schemas.openxmlformats.org/drawingml/2006/table">
                <a:tbl>
                  <a:tblPr/>
                  <a:tblGrid>
                    <a:gridCol w="1176711">
                      <a:extLst>
                        <a:ext uri="{9D8B030D-6E8A-4147-A177-3AD203B41FA5}">
                          <a16:colId xmlns:a16="http://schemas.microsoft.com/office/drawing/2014/main" val="774306578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899220824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486725392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3675929691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2076387130"/>
                        </a:ext>
                      </a:extLst>
                    </a:gridCol>
                    <a:gridCol w="1176711">
                      <a:extLst>
                        <a:ext uri="{9D8B030D-6E8A-4147-A177-3AD203B41FA5}">
                          <a16:colId xmlns:a16="http://schemas.microsoft.com/office/drawing/2014/main" val="569001134"/>
                        </a:ext>
                      </a:extLst>
                    </a:gridCol>
                  </a:tblGrid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Initial correct matches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16" r="-39948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Full basis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Truncated basis (10)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Taylor series </a:t>
                          </a:r>
                          <a:r>
                            <a:rPr lang="en-US" sz="11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apprx</a:t>
                          </a: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. (10coeffs)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Learning-based denoising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8927716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80%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99.455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93.645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93.379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 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92.77 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</a:t>
                          </a:r>
                          <a:b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90.6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7198991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98.393</a:t>
                          </a:r>
                          <a:endParaRPr lang="en-US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93.447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92.982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95.952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92.564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4889226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96.312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93.14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95.85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92.45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9491606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92.783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92.691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92.189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95.518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91.966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97.6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2145199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75.159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88.951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88.656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90.448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88.595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95.4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91.8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690528"/>
                      </a:ext>
                    </a:extLst>
                  </a:tr>
                  <a:tr h="4622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10%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0.01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0.1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35.542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61.458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61.742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55.864</a:t>
                          </a:r>
                          <a:b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61.932</a:t>
                          </a:r>
                          <a:endParaRPr lang="en-US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39.6</a:t>
                          </a:r>
                          <a:b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16.4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768396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5144C437-C219-49D4-9110-C0ABE295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1169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612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838600" y="2327274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44C437-C219-49D4-9110-C0ABE295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1169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136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/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2.1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6.2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1.4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0.3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7D22D-8969-4680-AD31-704ED78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7" y="1696772"/>
                <a:ext cx="1934825" cy="276999"/>
              </a:xfrm>
              <a:prstGeom prst="rect">
                <a:avLst/>
              </a:prstGeom>
              <a:blipFill>
                <a:blip r:embed="rId4"/>
                <a:stretch>
                  <a:fillRect l="-4416" t="-2174" r="-4416" b="-369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/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0.2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2.3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3.8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1.5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5.9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F9891F-DE34-43DD-B37D-A851CE41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86" y="3040594"/>
                <a:ext cx="1934825" cy="276999"/>
              </a:xfrm>
              <a:prstGeom prst="rect">
                <a:avLst/>
              </a:prstGeom>
              <a:blipFill>
                <a:blip r:embed="rId5"/>
                <a:stretch>
                  <a:fillRect l="-4416" t="-4444" r="-4416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DF0F71-2117-4922-ABCD-D05E05F1B750}"/>
              </a:ext>
            </a:extLst>
          </p:cNvPr>
          <p:cNvCxnSpPr/>
          <p:nvPr/>
        </p:nvCxnSpPr>
        <p:spPr>
          <a:xfrm flipH="1">
            <a:off x="5798127" y="1973771"/>
            <a:ext cx="1427018" cy="1066823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0DAAB6-B79B-4200-864C-849D5C4338F2}"/>
              </a:ext>
            </a:extLst>
          </p:cNvPr>
          <p:cNvCxnSpPr/>
          <p:nvPr/>
        </p:nvCxnSpPr>
        <p:spPr>
          <a:xfrm>
            <a:off x="6851073" y="1973771"/>
            <a:ext cx="0" cy="1129647"/>
          </a:xfrm>
          <a:prstGeom prst="straightConnector1">
            <a:avLst/>
          </a:prstGeom>
          <a:noFill/>
          <a:ln w="12700" cap="flat">
            <a:solidFill>
              <a:srgbClr val="FEAB3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BB4DD-3620-4CBE-9527-DB159A90CA89}"/>
              </a:ext>
            </a:extLst>
          </p:cNvPr>
          <p:cNvCxnSpPr>
            <a:stCxn id="6" idx="2"/>
          </p:cNvCxnSpPr>
          <p:nvPr/>
        </p:nvCxnSpPr>
        <p:spPr>
          <a:xfrm>
            <a:off x="6495400" y="1973771"/>
            <a:ext cx="729745" cy="112964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37AF2-0154-4D94-9806-13F75E72AE15}"/>
              </a:ext>
            </a:extLst>
          </p:cNvPr>
          <p:cNvCxnSpPr>
            <a:endCxn id="12" idx="0"/>
          </p:cNvCxnSpPr>
          <p:nvPr/>
        </p:nvCxnSpPr>
        <p:spPr>
          <a:xfrm>
            <a:off x="6137564" y="1973771"/>
            <a:ext cx="357835" cy="1066823"/>
          </a:xfrm>
          <a:prstGeom prst="straightConnector1">
            <a:avLst/>
          </a:prstGeom>
          <a:noFill/>
          <a:ln w="12700" cap="flat">
            <a:solidFill>
              <a:srgbClr val="7030A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0FC52-D1EA-4CF0-9B74-D238B9991CB7}"/>
              </a:ext>
            </a:extLst>
          </p:cNvPr>
          <p:cNvCxnSpPr/>
          <p:nvPr/>
        </p:nvCxnSpPr>
        <p:spPr>
          <a:xfrm>
            <a:off x="5798127" y="1973771"/>
            <a:ext cx="339437" cy="1066823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29277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85A47-41A9-4BC4-8618-6EA29D1099D6}"/>
                  </a:ext>
                </a:extLst>
              </p:cNvPr>
              <p:cNvSpPr txBox="1"/>
              <p:nvPr/>
            </p:nvSpPr>
            <p:spPr>
              <a:xfrm>
                <a:off x="5766954" y="1687154"/>
                <a:ext cx="185304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𝐹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 [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⋯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𝑁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85A47-41A9-4BC4-8618-6EA29D10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4" y="1687154"/>
                <a:ext cx="1853046" cy="276999"/>
              </a:xfrm>
              <a:prstGeom prst="rect">
                <a:avLst/>
              </a:prstGeom>
              <a:blipFill>
                <a:blip r:embed="rId4"/>
                <a:stretch>
                  <a:fillRect t="-4444" r="-2303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C83E9-A785-4B74-A6B0-55C3DFB24594}"/>
                  </a:ext>
                </a:extLst>
              </p:cNvPr>
              <p:cNvSpPr txBox="1"/>
              <p:nvPr/>
            </p:nvSpPr>
            <p:spPr>
              <a:xfrm>
                <a:off x="5798125" y="3040593"/>
                <a:ext cx="1853046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𝐺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 [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⋯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𝑔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𝑁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]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BC83E9-A785-4B74-A6B0-55C3DFB2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125" y="3040593"/>
                <a:ext cx="1853046" cy="276999"/>
              </a:xfrm>
              <a:prstGeom prst="rect">
                <a:avLst/>
              </a:prstGeom>
              <a:blipFill>
                <a:blip r:embed="rId5"/>
                <a:stretch>
                  <a:fillRect l="-3618" t="-4444" r="-5921" b="-377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9C51B-8329-4E1B-9CD3-EF64AF97DAF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693477" y="1964153"/>
            <a:ext cx="31171" cy="1076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74F706-9FD4-4671-A42F-C82162C0A2B3}"/>
                  </a:ext>
                </a:extLst>
              </p:cNvPr>
              <p:cNvSpPr txBox="1"/>
              <p:nvPr/>
            </p:nvSpPr>
            <p:spPr>
              <a:xfrm>
                <a:off x="6111716" y="2363873"/>
                <a:ext cx="581761" cy="2769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𝐺</m:t>
                      </m:r>
                      <m:sSup>
                        <m:sSup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𝐹</m:t>
                          </m:r>
                        </m:e>
                        <m:sup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74F706-9FD4-4671-A42F-C82162C0A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16" y="2363873"/>
                <a:ext cx="581761" cy="276999"/>
              </a:xfrm>
              <a:prstGeom prst="rect">
                <a:avLst/>
              </a:prstGeom>
              <a:blipFill>
                <a:blip r:embed="rId6"/>
                <a:stretch>
                  <a:fillRect l="-10526" t="-4444" r="-4211" b="-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489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3B57FAD9-75E3-4732-B26F-B0918F0EC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1743075"/>
            <a:ext cx="30480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907555-9FA7-4BAF-9036-BEABD623DB82}"/>
              </a:ext>
            </a:extLst>
          </p:cNvPr>
          <p:cNvSpPr txBox="1"/>
          <p:nvPr/>
        </p:nvSpPr>
        <p:spPr>
          <a:xfrm>
            <a:off x="1667963" y="3976254"/>
            <a:ext cx="19149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Point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714650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24AC5-235B-4063-9549-A2D1C054BDD2}"/>
              </a:ext>
            </a:extLst>
          </p:cNvPr>
          <p:cNvSpPr txBox="1"/>
          <p:nvPr/>
        </p:nvSpPr>
        <p:spPr>
          <a:xfrm>
            <a:off x="1537855" y="3976254"/>
            <a:ext cx="2227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Quadratic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3A3C-9D89-4FD6-B3B3-77FF840D5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392" y="1413386"/>
            <a:ext cx="2213104" cy="23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98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3A3C-9D89-4FD6-B3B3-77FF840D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92" y="1413386"/>
            <a:ext cx="2213104" cy="2316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/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24AC5-235B-4063-9549-A2D1C054BDD2}"/>
              </a:ext>
            </a:extLst>
          </p:cNvPr>
          <p:cNvSpPr txBox="1"/>
          <p:nvPr/>
        </p:nvSpPr>
        <p:spPr>
          <a:xfrm>
            <a:off x="1537855" y="3976254"/>
            <a:ext cx="2227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Quadratic Assignment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F64F33-601A-40D5-9F94-38AB6F7E7397}"/>
              </a:ext>
            </a:extLst>
          </p:cNvPr>
          <p:cNvSpPr/>
          <p:nvPr/>
        </p:nvSpPr>
        <p:spPr>
          <a:xfrm>
            <a:off x="533403" y="148424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6BED7-0B8D-4760-A326-E6DE51479CD8}"/>
              </a:ext>
            </a:extLst>
          </p:cNvPr>
          <p:cNvSpPr/>
          <p:nvPr/>
        </p:nvSpPr>
        <p:spPr>
          <a:xfrm>
            <a:off x="689267" y="1484241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8A2C2E-3FCF-4B0A-8025-17BAD2016895}"/>
              </a:ext>
            </a:extLst>
          </p:cNvPr>
          <p:cNvSpPr/>
          <p:nvPr/>
        </p:nvSpPr>
        <p:spPr>
          <a:xfrm>
            <a:off x="848595" y="148424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695677-08F9-4FEE-B882-68FFA9724D96}"/>
              </a:ext>
            </a:extLst>
          </p:cNvPr>
          <p:cNvSpPr/>
          <p:nvPr/>
        </p:nvSpPr>
        <p:spPr>
          <a:xfrm>
            <a:off x="1007923" y="148424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A9EE21-E43E-4B9A-BEF3-BB366048F801}"/>
              </a:ext>
            </a:extLst>
          </p:cNvPr>
          <p:cNvSpPr/>
          <p:nvPr/>
        </p:nvSpPr>
        <p:spPr>
          <a:xfrm>
            <a:off x="1167251" y="1484241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DC7954-3303-4FA9-A9D7-0DC4917B996C}"/>
              </a:ext>
            </a:extLst>
          </p:cNvPr>
          <p:cNvSpPr/>
          <p:nvPr/>
        </p:nvSpPr>
        <p:spPr>
          <a:xfrm>
            <a:off x="1326579" y="1484241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88D7-79D6-4D26-BCEF-A010C8F4FCDE}"/>
              </a:ext>
            </a:extLst>
          </p:cNvPr>
          <p:cNvSpPr/>
          <p:nvPr/>
        </p:nvSpPr>
        <p:spPr>
          <a:xfrm>
            <a:off x="284020" y="164991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EE4EB1-CDD3-45D7-9FEF-83CCB09E2974}"/>
              </a:ext>
            </a:extLst>
          </p:cNvPr>
          <p:cNvSpPr/>
          <p:nvPr/>
        </p:nvSpPr>
        <p:spPr>
          <a:xfrm>
            <a:off x="291105" y="1807284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E1E7E-760F-47DA-A827-F807CAC99404}"/>
              </a:ext>
            </a:extLst>
          </p:cNvPr>
          <p:cNvSpPr/>
          <p:nvPr/>
        </p:nvSpPr>
        <p:spPr>
          <a:xfrm>
            <a:off x="291105" y="1961667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D4984A-7C55-4461-97DB-B40D8BBF4698}"/>
              </a:ext>
            </a:extLst>
          </p:cNvPr>
          <p:cNvSpPr/>
          <p:nvPr/>
        </p:nvSpPr>
        <p:spPr>
          <a:xfrm>
            <a:off x="284019" y="211350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051475-CC0A-4028-92E1-2BC794B07D23}"/>
              </a:ext>
            </a:extLst>
          </p:cNvPr>
          <p:cNvSpPr/>
          <p:nvPr/>
        </p:nvSpPr>
        <p:spPr>
          <a:xfrm>
            <a:off x="287488" y="226010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7E9032-6B97-49E4-B87E-243DF5ECE391}"/>
              </a:ext>
            </a:extLst>
          </p:cNvPr>
          <p:cNvSpPr/>
          <p:nvPr/>
        </p:nvSpPr>
        <p:spPr>
          <a:xfrm>
            <a:off x="287488" y="2405047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/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98774EB-68D0-40BF-9239-76848927021B}"/>
              </a:ext>
            </a:extLst>
          </p:cNvPr>
          <p:cNvSpPr/>
          <p:nvPr/>
        </p:nvSpPr>
        <p:spPr>
          <a:xfrm>
            <a:off x="533403" y="268905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262AA2-BDDF-4D37-8457-C1AC05D9476E}"/>
              </a:ext>
            </a:extLst>
          </p:cNvPr>
          <p:cNvSpPr/>
          <p:nvPr/>
        </p:nvSpPr>
        <p:spPr>
          <a:xfrm>
            <a:off x="689267" y="2689056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04779-E7F7-4C1D-AEA0-F168E21DFFD2}"/>
              </a:ext>
            </a:extLst>
          </p:cNvPr>
          <p:cNvSpPr/>
          <p:nvPr/>
        </p:nvSpPr>
        <p:spPr>
          <a:xfrm>
            <a:off x="848595" y="268905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C40FE8-582F-4616-A277-B2226F46DA05}"/>
              </a:ext>
            </a:extLst>
          </p:cNvPr>
          <p:cNvSpPr/>
          <p:nvPr/>
        </p:nvSpPr>
        <p:spPr>
          <a:xfrm>
            <a:off x="1007923" y="268905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460408-AD9D-4B68-A91A-001372FE264D}"/>
              </a:ext>
            </a:extLst>
          </p:cNvPr>
          <p:cNvSpPr/>
          <p:nvPr/>
        </p:nvSpPr>
        <p:spPr>
          <a:xfrm>
            <a:off x="1167251" y="2689056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0E5110-7F61-4D05-9804-20B68DD63F73}"/>
              </a:ext>
            </a:extLst>
          </p:cNvPr>
          <p:cNvSpPr/>
          <p:nvPr/>
        </p:nvSpPr>
        <p:spPr>
          <a:xfrm>
            <a:off x="1326579" y="2689056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007630-2D2E-4EDE-A410-126908B1961C}"/>
              </a:ext>
            </a:extLst>
          </p:cNvPr>
          <p:cNvSpPr/>
          <p:nvPr/>
        </p:nvSpPr>
        <p:spPr>
          <a:xfrm>
            <a:off x="284020" y="285472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E9400-56B3-47B9-B2A1-7B0CF1835B43}"/>
              </a:ext>
            </a:extLst>
          </p:cNvPr>
          <p:cNvSpPr/>
          <p:nvPr/>
        </p:nvSpPr>
        <p:spPr>
          <a:xfrm>
            <a:off x="291105" y="3012099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BEE07-A846-4C35-926E-D1B971876C66}"/>
              </a:ext>
            </a:extLst>
          </p:cNvPr>
          <p:cNvSpPr/>
          <p:nvPr/>
        </p:nvSpPr>
        <p:spPr>
          <a:xfrm>
            <a:off x="291105" y="3166482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15A5FF-F07B-47A3-9575-F1A92B1D13E9}"/>
              </a:ext>
            </a:extLst>
          </p:cNvPr>
          <p:cNvSpPr/>
          <p:nvPr/>
        </p:nvSpPr>
        <p:spPr>
          <a:xfrm>
            <a:off x="284019" y="331832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F6E78F-D443-486B-ABB5-F7EFC5A962AF}"/>
              </a:ext>
            </a:extLst>
          </p:cNvPr>
          <p:cNvSpPr/>
          <p:nvPr/>
        </p:nvSpPr>
        <p:spPr>
          <a:xfrm>
            <a:off x="287488" y="346492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EB4612-FFF9-47EB-8B54-F77AE3122539}"/>
              </a:ext>
            </a:extLst>
          </p:cNvPr>
          <p:cNvSpPr/>
          <p:nvPr/>
        </p:nvSpPr>
        <p:spPr>
          <a:xfrm>
            <a:off x="287488" y="3609862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36843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33A3C-9D89-4FD6-B3B3-77FF840D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92" y="1413386"/>
            <a:ext cx="2213104" cy="2316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/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EEA82-4F36-45A2-99E6-2B0B99A04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1341293"/>
                <a:ext cx="1601400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826"/>
          <p:cNvSpPr txBox="1">
            <a:spLocks/>
          </p:cNvSpPr>
          <p:nvPr/>
        </p:nvSpPr>
        <p:spPr>
          <a:xfrm>
            <a:off x="616551" y="417999"/>
            <a:ext cx="7466799" cy="48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4572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8C1515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Geometry for Correspondences</a:t>
            </a:r>
          </a:p>
        </p:txBody>
      </p:sp>
      <p:pic>
        <p:nvPicPr>
          <p:cNvPr id="11" name="Picture 4" descr="Image result for quadratic assignment shapes">
            <a:extLst>
              <a:ext uri="{FF2B5EF4-FFF2-40B4-BE49-F238E27FC236}">
                <a16:creationId xmlns:a16="http://schemas.microsoft.com/office/drawing/2014/main" id="{105834E6-E61C-463F-9D28-30AB711F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0" y="1341293"/>
            <a:ext cx="3691371" cy="24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96CEC-6D2E-4AC5-A914-6207762AAC58}"/>
              </a:ext>
            </a:extLst>
          </p:cNvPr>
          <p:cNvSpPr txBox="1"/>
          <p:nvPr/>
        </p:nvSpPr>
        <p:spPr>
          <a:xfrm>
            <a:off x="5488643" y="3976254"/>
            <a:ext cx="22131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Pairwise relationships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24AC5-235B-4063-9549-A2D1C054BDD2}"/>
              </a:ext>
            </a:extLst>
          </p:cNvPr>
          <p:cNvSpPr txBox="1"/>
          <p:nvPr/>
        </p:nvSpPr>
        <p:spPr>
          <a:xfrm>
            <a:off x="1537855" y="3976254"/>
            <a:ext cx="22275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Quadratic Assignment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F64F33-601A-40D5-9F94-38AB6F7E7397}"/>
              </a:ext>
            </a:extLst>
          </p:cNvPr>
          <p:cNvSpPr/>
          <p:nvPr/>
        </p:nvSpPr>
        <p:spPr>
          <a:xfrm>
            <a:off x="533403" y="148424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6BED7-0B8D-4760-A326-E6DE51479CD8}"/>
              </a:ext>
            </a:extLst>
          </p:cNvPr>
          <p:cNvSpPr/>
          <p:nvPr/>
        </p:nvSpPr>
        <p:spPr>
          <a:xfrm>
            <a:off x="689267" y="1484241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8A2C2E-3FCF-4B0A-8025-17BAD2016895}"/>
              </a:ext>
            </a:extLst>
          </p:cNvPr>
          <p:cNvSpPr/>
          <p:nvPr/>
        </p:nvSpPr>
        <p:spPr>
          <a:xfrm>
            <a:off x="848595" y="148424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695677-08F9-4FEE-B882-68FFA9724D96}"/>
              </a:ext>
            </a:extLst>
          </p:cNvPr>
          <p:cNvSpPr/>
          <p:nvPr/>
        </p:nvSpPr>
        <p:spPr>
          <a:xfrm>
            <a:off x="1007923" y="148424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A9EE21-E43E-4B9A-BEF3-BB366048F801}"/>
              </a:ext>
            </a:extLst>
          </p:cNvPr>
          <p:cNvSpPr/>
          <p:nvPr/>
        </p:nvSpPr>
        <p:spPr>
          <a:xfrm>
            <a:off x="1167251" y="1484241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DC7954-3303-4FA9-A9D7-0DC4917B996C}"/>
              </a:ext>
            </a:extLst>
          </p:cNvPr>
          <p:cNvSpPr/>
          <p:nvPr/>
        </p:nvSpPr>
        <p:spPr>
          <a:xfrm>
            <a:off x="1326579" y="1484241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88D7-79D6-4D26-BCEF-A010C8F4FCDE}"/>
              </a:ext>
            </a:extLst>
          </p:cNvPr>
          <p:cNvSpPr/>
          <p:nvPr/>
        </p:nvSpPr>
        <p:spPr>
          <a:xfrm>
            <a:off x="284020" y="1649911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EE4EB1-CDD3-45D7-9FEF-83CCB09E2974}"/>
              </a:ext>
            </a:extLst>
          </p:cNvPr>
          <p:cNvSpPr/>
          <p:nvPr/>
        </p:nvSpPr>
        <p:spPr>
          <a:xfrm>
            <a:off x="291105" y="1807284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E1E7E-760F-47DA-A827-F807CAC99404}"/>
              </a:ext>
            </a:extLst>
          </p:cNvPr>
          <p:cNvSpPr/>
          <p:nvPr/>
        </p:nvSpPr>
        <p:spPr>
          <a:xfrm>
            <a:off x="291105" y="1961667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D4984A-7C55-4461-97DB-B40D8BBF4698}"/>
              </a:ext>
            </a:extLst>
          </p:cNvPr>
          <p:cNvSpPr/>
          <p:nvPr/>
        </p:nvSpPr>
        <p:spPr>
          <a:xfrm>
            <a:off x="284019" y="211350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051475-CC0A-4028-92E1-2BC794B07D23}"/>
              </a:ext>
            </a:extLst>
          </p:cNvPr>
          <p:cNvSpPr/>
          <p:nvPr/>
        </p:nvSpPr>
        <p:spPr>
          <a:xfrm>
            <a:off x="287488" y="226010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7E9032-6B97-49E4-B87E-243DF5ECE391}"/>
              </a:ext>
            </a:extLst>
          </p:cNvPr>
          <p:cNvSpPr/>
          <p:nvPr/>
        </p:nvSpPr>
        <p:spPr>
          <a:xfrm>
            <a:off x="287488" y="2405047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/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8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[   ]</m:t>
                      </m:r>
                    </m:oMath>
                  </m:oMathPara>
                </a14:m>
                <a:endParaRPr kumimoji="0" lang="en-US" sz="8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ECF160-537F-4250-B117-45EE5637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2546108"/>
                <a:ext cx="1601400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98774EB-68D0-40BF-9239-76848927021B}"/>
              </a:ext>
            </a:extLst>
          </p:cNvPr>
          <p:cNvSpPr/>
          <p:nvPr/>
        </p:nvSpPr>
        <p:spPr>
          <a:xfrm>
            <a:off x="533403" y="268905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262AA2-BDDF-4D37-8457-C1AC05D9476E}"/>
              </a:ext>
            </a:extLst>
          </p:cNvPr>
          <p:cNvSpPr/>
          <p:nvPr/>
        </p:nvSpPr>
        <p:spPr>
          <a:xfrm>
            <a:off x="689267" y="2689056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04779-E7F7-4C1D-AEA0-F168E21DFFD2}"/>
              </a:ext>
            </a:extLst>
          </p:cNvPr>
          <p:cNvSpPr/>
          <p:nvPr/>
        </p:nvSpPr>
        <p:spPr>
          <a:xfrm>
            <a:off x="848595" y="2689056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C40FE8-582F-4616-A277-B2226F46DA05}"/>
              </a:ext>
            </a:extLst>
          </p:cNvPr>
          <p:cNvSpPr/>
          <p:nvPr/>
        </p:nvSpPr>
        <p:spPr>
          <a:xfrm>
            <a:off x="1007923" y="2689056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460408-AD9D-4B68-A91A-001372FE264D}"/>
              </a:ext>
            </a:extLst>
          </p:cNvPr>
          <p:cNvSpPr/>
          <p:nvPr/>
        </p:nvSpPr>
        <p:spPr>
          <a:xfrm>
            <a:off x="1167251" y="2689056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0E5110-7F61-4D05-9804-20B68DD63F73}"/>
              </a:ext>
            </a:extLst>
          </p:cNvPr>
          <p:cNvSpPr/>
          <p:nvPr/>
        </p:nvSpPr>
        <p:spPr>
          <a:xfrm>
            <a:off x="1326579" y="2689056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007630-2D2E-4EDE-A410-126908B1961C}"/>
              </a:ext>
            </a:extLst>
          </p:cNvPr>
          <p:cNvSpPr/>
          <p:nvPr/>
        </p:nvSpPr>
        <p:spPr>
          <a:xfrm>
            <a:off x="284020" y="2854726"/>
            <a:ext cx="69273" cy="73152"/>
          </a:xfrm>
          <a:prstGeom prst="ellipse">
            <a:avLst/>
          </a:prstGeom>
          <a:solidFill>
            <a:srgbClr val="CC000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E9400-56B3-47B9-B2A1-7B0CF1835B43}"/>
              </a:ext>
            </a:extLst>
          </p:cNvPr>
          <p:cNvSpPr/>
          <p:nvPr/>
        </p:nvSpPr>
        <p:spPr>
          <a:xfrm>
            <a:off x="291105" y="3012099"/>
            <a:ext cx="69273" cy="73152"/>
          </a:xfrm>
          <a:prstGeom prst="ellipse">
            <a:avLst/>
          </a:prstGeom>
          <a:solidFill>
            <a:srgbClr val="00B05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BEE07-A846-4C35-926E-D1B971876C66}"/>
              </a:ext>
            </a:extLst>
          </p:cNvPr>
          <p:cNvSpPr/>
          <p:nvPr/>
        </p:nvSpPr>
        <p:spPr>
          <a:xfrm>
            <a:off x="291105" y="3166482"/>
            <a:ext cx="69273" cy="73152"/>
          </a:xfrm>
          <a:prstGeom prst="ellipse">
            <a:avLst/>
          </a:prstGeom>
          <a:solidFill>
            <a:srgbClr val="0070C0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15A5FF-F07B-47A3-9575-F1A92B1D13E9}"/>
              </a:ext>
            </a:extLst>
          </p:cNvPr>
          <p:cNvSpPr/>
          <p:nvPr/>
        </p:nvSpPr>
        <p:spPr>
          <a:xfrm>
            <a:off x="284019" y="3318321"/>
            <a:ext cx="69273" cy="73152"/>
          </a:xfrm>
          <a:prstGeom prst="ellipse">
            <a:avLst/>
          </a:prstGeom>
          <a:solidFill>
            <a:schemeClr val="accent5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F6E78F-D443-486B-ABB5-F7EFC5A962AF}"/>
              </a:ext>
            </a:extLst>
          </p:cNvPr>
          <p:cNvSpPr/>
          <p:nvPr/>
        </p:nvSpPr>
        <p:spPr>
          <a:xfrm>
            <a:off x="287488" y="3464921"/>
            <a:ext cx="69273" cy="73152"/>
          </a:xfrm>
          <a:prstGeom prst="ellipse">
            <a:avLst/>
          </a:prstGeom>
          <a:solidFill>
            <a:srgbClr val="FF33CC"/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EB4612-FFF9-47EB-8B54-F77AE3122539}"/>
              </a:ext>
            </a:extLst>
          </p:cNvPr>
          <p:cNvSpPr/>
          <p:nvPr/>
        </p:nvSpPr>
        <p:spPr>
          <a:xfrm>
            <a:off x="287488" y="3609862"/>
            <a:ext cx="69273" cy="73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64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B558E5-4AEF-4145-9D37-5ED39D3CE08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02676" y="1557393"/>
            <a:ext cx="758540" cy="1131663"/>
          </a:xfrm>
          <a:prstGeom prst="straightConnector1">
            <a:avLst/>
          </a:prstGeom>
          <a:noFill/>
          <a:ln w="12700" cap="flat">
            <a:solidFill>
              <a:schemeClr val="accent6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958196-B64F-4046-A6EC-550DD44FA427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568040" y="1557393"/>
            <a:ext cx="155864" cy="1131663"/>
          </a:xfrm>
          <a:prstGeom prst="straightConnector1">
            <a:avLst/>
          </a:prstGeom>
          <a:noFill/>
          <a:ln w="12700" cap="flat">
            <a:solidFill>
              <a:srgbClr val="CC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360C0B-0C26-46CF-AAA7-5CCC7475A4A3}"/>
              </a:ext>
            </a:extLst>
          </p:cNvPr>
          <p:cNvCxnSpPr>
            <a:cxnSpLocks/>
            <a:stCxn id="10" idx="4"/>
            <a:endCxn id="27" idx="1"/>
          </p:cNvCxnSpPr>
          <p:nvPr/>
        </p:nvCxnSpPr>
        <p:spPr>
          <a:xfrm>
            <a:off x="883232" y="1557393"/>
            <a:ext cx="294164" cy="1142376"/>
          </a:xfrm>
          <a:prstGeom prst="straightConnector1">
            <a:avLst/>
          </a:prstGeom>
          <a:noFill/>
          <a:ln w="12700" cap="flat">
            <a:solidFill>
              <a:srgbClr val="FF33CC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528827-A3EA-4445-B924-202CA01F6002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1042560" y="1557393"/>
            <a:ext cx="0" cy="1131663"/>
          </a:xfrm>
          <a:prstGeom prst="straightConnector1">
            <a:avLst/>
          </a:prstGeom>
          <a:noFill/>
          <a:ln w="127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E15C67-BBED-43FF-B208-C0049FF067C7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883232" y="1557393"/>
            <a:ext cx="318656" cy="1131663"/>
          </a:xfrm>
          <a:prstGeom prst="straightConnector1">
            <a:avLst/>
          </a:prstGeom>
          <a:noFill/>
          <a:ln w="12700" cap="flat">
            <a:solidFill>
              <a:srgbClr val="0070C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C151F0-19E1-4378-B962-91CC15C14B2D}"/>
              </a:ext>
            </a:extLst>
          </p:cNvPr>
          <p:cNvCxnSpPr>
            <a:cxnSpLocks/>
            <a:stCxn id="15" idx="4"/>
            <a:endCxn id="24" idx="0"/>
          </p:cNvCxnSpPr>
          <p:nvPr/>
        </p:nvCxnSpPr>
        <p:spPr>
          <a:xfrm flipH="1">
            <a:off x="723904" y="1557393"/>
            <a:ext cx="637312" cy="1131663"/>
          </a:xfrm>
          <a:prstGeom prst="straightConnector1">
            <a:avLst/>
          </a:prstGeom>
          <a:noFill/>
          <a:ln w="12700" cap="flat">
            <a:solidFill>
              <a:srgbClr val="00B05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319969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U_Preso_16x9_v6">
  <a:themeElements>
    <a:clrScheme name="SU_Preso_16x9_v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0000FF"/>
      </a:hlink>
      <a:folHlink>
        <a:srgbClr val="FF00FF"/>
      </a:folHlink>
    </a:clrScheme>
    <a:fontScheme name="SU_Preso_16x9_v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U_Preso_16x9_v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U_Preso_16x9_v6">
  <a:themeElements>
    <a:clrScheme name="SU_Preso_16x9_v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0000FF"/>
      </a:hlink>
      <a:folHlink>
        <a:srgbClr val="FF00FF"/>
      </a:folHlink>
    </a:clrScheme>
    <a:fontScheme name="SU_Preso_16x9_v6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U_Preso_16x9_v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35869</TotalTime>
  <Words>1122</Words>
  <Application>Microsoft Office PowerPoint</Application>
  <PresentationFormat>On-screen Show (16:9)</PresentationFormat>
  <Paragraphs>269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Source Sans Pro</vt:lpstr>
      <vt:lpstr>SU_Preso_16x9_v6</vt:lpstr>
      <vt:lpstr>Learning Kernels to denoise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ShapeNet: A large scale model repository</dc:title>
  <cp:lastModifiedBy>Vignesh Ganapathi-Subramanian</cp:lastModifiedBy>
  <cp:revision>660</cp:revision>
  <dcterms:modified xsi:type="dcterms:W3CDTF">2019-02-06T19:54:34Z</dcterms:modified>
</cp:coreProperties>
</file>