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sldIdLst>
    <p:sldId id="256" r:id="rId5"/>
    <p:sldId id="257" r:id="rId6"/>
    <p:sldId id="258" r:id="rId7"/>
    <p:sldId id="259" r:id="rId8"/>
    <p:sldId id="260" r:id="rId9"/>
    <p:sldId id="261" r:id="rId10"/>
    <p:sldId id="262" r:id="rId11"/>
    <p:sldId id="266" r:id="rId12"/>
    <p:sldId id="267" r:id="rId13"/>
    <p:sldId id="268" r:id="rId14"/>
    <p:sldId id="269" r:id="rId15"/>
    <p:sldId id="273" r:id="rId16"/>
    <p:sldId id="274" r:id="rId17"/>
    <p:sldId id="275" r:id="rId18"/>
    <p:sldId id="276" r:id="rId19"/>
    <p:sldId id="263" r:id="rId20"/>
    <p:sldId id="264" r:id="rId21"/>
    <p:sldId id="265" r:id="rId22"/>
  </p:sldIdLst>
  <p:sldSz cx="12192000" cy="6858000"/>
  <p:notesSz cx="12192000" cy="6858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1027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7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399"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ED7C30"/>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ED7C30"/>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79"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5/15/2025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ED7C30"/>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5/15/2025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5/15/2025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762" y="6176962"/>
            <a:ext cx="12187555" cy="681355"/>
          </a:xfrm>
          <a:custGeom>
            <a:avLst/>
            <a:gdLst/>
            <a:ahLst/>
            <a:cxnLst/>
            <a:rect l="l" t="t" r="r" b="b"/>
            <a:pathLst>
              <a:path w="12187555" h="681354">
                <a:moveTo>
                  <a:pt x="12187237" y="0"/>
                </a:moveTo>
                <a:lnTo>
                  <a:pt x="0" y="0"/>
                </a:lnTo>
                <a:lnTo>
                  <a:pt x="0" y="681037"/>
                </a:lnTo>
                <a:lnTo>
                  <a:pt x="12187237" y="681037"/>
                </a:lnTo>
                <a:lnTo>
                  <a:pt x="12187237" y="0"/>
                </a:lnTo>
              </a:path>
            </a:pathLst>
          </a:custGeom>
          <a:solidFill>
            <a:srgbClr val="BC572C"/>
          </a:solidFill>
        </p:spPr>
        <p:txBody>
          <a:bodyPr wrap="square" lIns="0" tIns="0" rIns="0" bIns="0" rtlCol="0"/>
          <a:lstStyle/>
          <a:p>
            <a:endParaRPr/>
          </a:p>
        </p:txBody>
      </p:sp>
      <p:sp>
        <p:nvSpPr>
          <p:cNvPr id="17" name="bk object 17"/>
          <p:cNvSpPr/>
          <p:nvPr/>
        </p:nvSpPr>
        <p:spPr>
          <a:xfrm>
            <a:off x="4762" y="6176962"/>
            <a:ext cx="12187555" cy="681355"/>
          </a:xfrm>
          <a:custGeom>
            <a:avLst/>
            <a:gdLst/>
            <a:ahLst/>
            <a:cxnLst/>
            <a:rect l="l" t="t" r="r" b="b"/>
            <a:pathLst>
              <a:path w="12187555" h="681354">
                <a:moveTo>
                  <a:pt x="12187237" y="0"/>
                </a:moveTo>
                <a:lnTo>
                  <a:pt x="0" y="0"/>
                </a:lnTo>
                <a:lnTo>
                  <a:pt x="0" y="681037"/>
                </a:lnTo>
              </a:path>
            </a:pathLst>
          </a:custGeom>
          <a:ln w="12700">
            <a:solidFill>
              <a:srgbClr val="2E528E"/>
            </a:solidFill>
          </a:ln>
        </p:spPr>
        <p:txBody>
          <a:bodyPr wrap="square" lIns="0" tIns="0" rIns="0" bIns="0" rtlCol="0"/>
          <a:lstStyle/>
          <a:p>
            <a:endParaRPr/>
          </a:p>
        </p:txBody>
      </p:sp>
      <p:sp>
        <p:nvSpPr>
          <p:cNvPr id="18" name="bk object 18"/>
          <p:cNvSpPr/>
          <p:nvPr/>
        </p:nvSpPr>
        <p:spPr>
          <a:xfrm>
            <a:off x="11353800" y="133350"/>
            <a:ext cx="723899" cy="723899"/>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2836293" y="908936"/>
            <a:ext cx="6519413" cy="378459"/>
          </a:xfrm>
          <a:prstGeom prst="rect">
            <a:avLst/>
          </a:prstGeom>
        </p:spPr>
        <p:txBody>
          <a:bodyPr wrap="square" lIns="0" tIns="0" rIns="0" bIns="0">
            <a:spAutoFit/>
          </a:bodyPr>
          <a:lstStyle>
            <a:lvl1pPr>
              <a:defRPr sz="2750" b="1" i="0">
                <a:solidFill>
                  <a:srgbClr val="ED7C30"/>
                </a:solidFill>
                <a:latin typeface="Times New Roman"/>
                <a:cs typeface="Times New Roman"/>
              </a:defRPr>
            </a:lvl1pPr>
          </a:lstStyle>
          <a:p>
            <a:endParaRPr/>
          </a:p>
        </p:txBody>
      </p:sp>
      <p:sp>
        <p:nvSpPr>
          <p:cNvPr id="3" name="Holder 3"/>
          <p:cNvSpPr>
            <a:spLocks noGrp="1"/>
          </p:cNvSpPr>
          <p:nvPr>
            <p:ph type="body" idx="1"/>
          </p:nvPr>
        </p:nvSpPr>
        <p:spPr>
          <a:xfrm>
            <a:off x="609600" y="1577340"/>
            <a:ext cx="10972799"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39"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5/15/2025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25" dirty="0"/>
              <a:t>M</a:t>
            </a:r>
            <a:r>
              <a:rPr spc="30" dirty="0"/>
              <a:t>C</a:t>
            </a:r>
            <a:r>
              <a:rPr spc="15" dirty="0"/>
              <a:t>A</a:t>
            </a:r>
            <a:r>
              <a:rPr spc="-145" dirty="0">
                <a:latin typeface="Times New Roman"/>
                <a:cs typeface="Times New Roman"/>
              </a:rPr>
              <a:t> </a:t>
            </a:r>
            <a:r>
              <a:rPr spc="75" dirty="0"/>
              <a:t>M</a:t>
            </a:r>
            <a:r>
              <a:rPr spc="-30" dirty="0"/>
              <a:t>a</a:t>
            </a:r>
            <a:r>
              <a:rPr spc="50" dirty="0"/>
              <a:t>j</a:t>
            </a:r>
            <a:r>
              <a:rPr spc="-30" dirty="0"/>
              <a:t>o</a:t>
            </a:r>
            <a:r>
              <a:rPr dirty="0"/>
              <a:t>r</a:t>
            </a:r>
            <a:r>
              <a:rPr spc="25" dirty="0">
                <a:latin typeface="Times New Roman"/>
                <a:cs typeface="Times New Roman"/>
              </a:rPr>
              <a:t> </a:t>
            </a:r>
            <a:r>
              <a:rPr spc="-50" dirty="0"/>
              <a:t>P</a:t>
            </a:r>
            <a:r>
              <a:rPr spc="-35" dirty="0"/>
              <a:t>r</a:t>
            </a:r>
            <a:r>
              <a:rPr spc="40" dirty="0"/>
              <a:t>o</a:t>
            </a:r>
            <a:r>
              <a:rPr spc="-20" dirty="0"/>
              <a:t>j</a:t>
            </a:r>
            <a:r>
              <a:rPr spc="35" dirty="0"/>
              <a:t>e</a:t>
            </a:r>
            <a:r>
              <a:rPr spc="-35" dirty="0"/>
              <a:t>c</a:t>
            </a:r>
            <a:r>
              <a:rPr spc="5" dirty="0"/>
              <a:t>t</a:t>
            </a:r>
            <a:r>
              <a:rPr spc="30" dirty="0">
                <a:latin typeface="Times New Roman"/>
                <a:cs typeface="Times New Roman"/>
              </a:rPr>
              <a:t> </a:t>
            </a:r>
            <a:r>
              <a:rPr dirty="0"/>
              <a:t>M</a:t>
            </a:r>
            <a:r>
              <a:rPr spc="55" dirty="0"/>
              <a:t>i</a:t>
            </a:r>
            <a:r>
              <a:rPr spc="15" dirty="0"/>
              <a:t>d</a:t>
            </a:r>
            <a:r>
              <a:rPr spc="-65" dirty="0">
                <a:latin typeface="Times New Roman"/>
                <a:cs typeface="Times New Roman"/>
              </a:rPr>
              <a:t> </a:t>
            </a:r>
            <a:r>
              <a:rPr spc="-204" dirty="0"/>
              <a:t>T</a:t>
            </a:r>
            <a:r>
              <a:rPr spc="-35" dirty="0"/>
              <a:t>e</a:t>
            </a:r>
            <a:r>
              <a:rPr spc="35" dirty="0"/>
              <a:t>r</a:t>
            </a:r>
            <a:r>
              <a:rPr spc="20" dirty="0"/>
              <a:t>m</a:t>
            </a:r>
            <a:r>
              <a:rPr spc="-5" dirty="0">
                <a:latin typeface="Times New Roman"/>
                <a:cs typeface="Times New Roman"/>
              </a:rPr>
              <a:t> </a:t>
            </a:r>
            <a:r>
              <a:rPr spc="15" dirty="0"/>
              <a:t>E</a:t>
            </a:r>
            <a:r>
              <a:rPr spc="40" dirty="0"/>
              <a:t>v</a:t>
            </a:r>
            <a:r>
              <a:rPr spc="-30" dirty="0"/>
              <a:t>a</a:t>
            </a:r>
            <a:r>
              <a:rPr spc="50" dirty="0"/>
              <a:t>l</a:t>
            </a:r>
            <a:r>
              <a:rPr spc="-30" dirty="0"/>
              <a:t>u</a:t>
            </a:r>
            <a:r>
              <a:rPr spc="40" dirty="0"/>
              <a:t>a</a:t>
            </a:r>
            <a:r>
              <a:rPr spc="50" dirty="0"/>
              <a:t>t</a:t>
            </a:r>
            <a:r>
              <a:rPr spc="-25" dirty="0"/>
              <a:t>i</a:t>
            </a:r>
            <a:r>
              <a:rPr spc="40" dirty="0"/>
              <a:t>o</a:t>
            </a:r>
            <a:r>
              <a:rPr spc="15" dirty="0"/>
              <a:t>n</a:t>
            </a:r>
          </a:p>
        </p:txBody>
      </p:sp>
      <p:sp>
        <p:nvSpPr>
          <p:cNvPr id="3" name="object 3"/>
          <p:cNvSpPr txBox="1"/>
          <p:nvPr/>
        </p:nvSpPr>
        <p:spPr>
          <a:xfrm>
            <a:off x="3784603" y="1910779"/>
            <a:ext cx="4597400" cy="1374735"/>
          </a:xfrm>
          <a:prstGeom prst="rect">
            <a:avLst/>
          </a:prstGeom>
        </p:spPr>
        <p:txBody>
          <a:bodyPr vert="horz" wrap="square" lIns="0" tIns="0" rIns="0" bIns="0" rtlCol="0">
            <a:spAutoFit/>
          </a:bodyPr>
          <a:lstStyle/>
          <a:p>
            <a:pPr algn="ctr">
              <a:lnSpc>
                <a:spcPct val="100000"/>
              </a:lnSpc>
            </a:pPr>
            <a:r>
              <a:rPr lang="en-IN" sz="4800" spc="-160" dirty="0">
                <a:latin typeface="Times New Roman"/>
                <a:cs typeface="Times New Roman"/>
              </a:rPr>
              <a:t>NextGen</a:t>
            </a:r>
            <a:endParaRPr sz="4800" dirty="0">
              <a:latin typeface="Times New Roman"/>
              <a:cs typeface="Times New Roman"/>
            </a:endParaRPr>
          </a:p>
          <a:p>
            <a:pPr marL="26034" algn="ctr">
              <a:lnSpc>
                <a:spcPct val="100000"/>
              </a:lnSpc>
              <a:spcBef>
                <a:spcPts val="3050"/>
              </a:spcBef>
            </a:pPr>
            <a:r>
              <a:rPr sz="1550" spc="-5" dirty="0">
                <a:latin typeface="Times New Roman"/>
                <a:cs typeface="Times New Roman"/>
              </a:rPr>
              <a:t>U</a:t>
            </a:r>
            <a:r>
              <a:rPr sz="1550" spc="35" dirty="0">
                <a:latin typeface="Times New Roman"/>
                <a:cs typeface="Times New Roman"/>
              </a:rPr>
              <a:t>nd</a:t>
            </a:r>
            <a:r>
              <a:rPr sz="1550" spc="-20" dirty="0">
                <a:latin typeface="Times New Roman"/>
                <a:cs typeface="Times New Roman"/>
              </a:rPr>
              <a:t>e</a:t>
            </a:r>
            <a:r>
              <a:rPr sz="1550" spc="5" dirty="0">
                <a:latin typeface="Times New Roman"/>
                <a:cs typeface="Times New Roman"/>
              </a:rPr>
              <a:t>r</a:t>
            </a:r>
            <a:r>
              <a:rPr sz="1550" spc="60" dirty="0">
                <a:latin typeface="Times New Roman"/>
                <a:cs typeface="Times New Roman"/>
              </a:rPr>
              <a:t> </a:t>
            </a:r>
            <a:r>
              <a:rPr sz="1550" spc="5" dirty="0">
                <a:latin typeface="Times New Roman"/>
                <a:cs typeface="Times New Roman"/>
              </a:rPr>
              <a:t>t</a:t>
            </a:r>
            <a:r>
              <a:rPr sz="1550" spc="-35" dirty="0">
                <a:latin typeface="Times New Roman"/>
                <a:cs typeface="Times New Roman"/>
              </a:rPr>
              <a:t>h</a:t>
            </a:r>
            <a:r>
              <a:rPr sz="1550" spc="5" dirty="0">
                <a:latin typeface="Times New Roman"/>
                <a:cs typeface="Times New Roman"/>
              </a:rPr>
              <a:t>e</a:t>
            </a:r>
            <a:r>
              <a:rPr sz="1550" spc="35" dirty="0">
                <a:latin typeface="Times New Roman"/>
                <a:cs typeface="Times New Roman"/>
              </a:rPr>
              <a:t> gu</a:t>
            </a:r>
            <a:r>
              <a:rPr sz="1550" spc="5" dirty="0">
                <a:latin typeface="Times New Roman"/>
                <a:cs typeface="Times New Roman"/>
              </a:rPr>
              <a:t>i</a:t>
            </a:r>
            <a:r>
              <a:rPr sz="1550" spc="-35" dirty="0">
                <a:latin typeface="Times New Roman"/>
                <a:cs typeface="Times New Roman"/>
              </a:rPr>
              <a:t>d</a:t>
            </a:r>
            <a:r>
              <a:rPr sz="1550" spc="50" dirty="0">
                <a:latin typeface="Times New Roman"/>
                <a:cs typeface="Times New Roman"/>
              </a:rPr>
              <a:t>a</a:t>
            </a:r>
            <a:r>
              <a:rPr sz="1550" spc="-35" dirty="0">
                <a:latin typeface="Times New Roman"/>
                <a:cs typeface="Times New Roman"/>
              </a:rPr>
              <a:t>n</a:t>
            </a:r>
            <a:r>
              <a:rPr sz="1550" spc="50" dirty="0">
                <a:latin typeface="Times New Roman"/>
                <a:cs typeface="Times New Roman"/>
              </a:rPr>
              <a:t>c</a:t>
            </a:r>
            <a:r>
              <a:rPr sz="1550" spc="5" dirty="0">
                <a:latin typeface="Times New Roman"/>
                <a:cs typeface="Times New Roman"/>
              </a:rPr>
              <a:t>e</a:t>
            </a:r>
            <a:r>
              <a:rPr sz="1550" spc="35" dirty="0">
                <a:latin typeface="Times New Roman"/>
                <a:cs typeface="Times New Roman"/>
              </a:rPr>
              <a:t> </a:t>
            </a:r>
            <a:r>
              <a:rPr sz="1550" spc="-35" dirty="0">
                <a:latin typeface="Times New Roman"/>
                <a:cs typeface="Times New Roman"/>
              </a:rPr>
              <a:t>o</a:t>
            </a:r>
            <a:r>
              <a:rPr sz="1550" spc="5" dirty="0">
                <a:latin typeface="Times New Roman"/>
                <a:cs typeface="Times New Roman"/>
              </a:rPr>
              <a:t>f</a:t>
            </a:r>
            <a:endParaRPr sz="1550" dirty="0">
              <a:latin typeface="Times New Roman"/>
              <a:cs typeface="Times New Roman"/>
            </a:endParaRPr>
          </a:p>
        </p:txBody>
      </p:sp>
      <p:sp>
        <p:nvSpPr>
          <p:cNvPr id="4" name="object 4"/>
          <p:cNvSpPr txBox="1"/>
          <p:nvPr/>
        </p:nvSpPr>
        <p:spPr>
          <a:xfrm>
            <a:off x="4085593" y="3572487"/>
            <a:ext cx="3995420" cy="2557110"/>
          </a:xfrm>
          <a:prstGeom prst="rect">
            <a:avLst/>
          </a:prstGeom>
        </p:spPr>
        <p:txBody>
          <a:bodyPr vert="horz" wrap="square" lIns="0" tIns="0" rIns="0" bIns="0" rtlCol="0">
            <a:spAutoFit/>
          </a:bodyPr>
          <a:lstStyle/>
          <a:p>
            <a:pPr marL="6985" algn="ctr">
              <a:lnSpc>
                <a:spcPct val="100000"/>
              </a:lnSpc>
            </a:pPr>
            <a:r>
              <a:rPr lang="en-IN" sz="2000" dirty="0">
                <a:latin typeface="Times New Roman"/>
                <a:cs typeface="Times New Roman"/>
              </a:rPr>
              <a:t>Dr. Pradeep Kumar</a:t>
            </a:r>
            <a:endParaRPr sz="2000" dirty="0">
              <a:latin typeface="Times New Roman"/>
              <a:cs typeface="Times New Roman"/>
            </a:endParaRPr>
          </a:p>
          <a:p>
            <a:pPr algn="ctr">
              <a:lnSpc>
                <a:spcPct val="100000"/>
              </a:lnSpc>
              <a:spcBef>
                <a:spcPts val="75"/>
              </a:spcBef>
            </a:pPr>
            <a:r>
              <a:rPr sz="1550" spc="-5" dirty="0">
                <a:latin typeface="Times New Roman"/>
                <a:cs typeface="Times New Roman"/>
              </a:rPr>
              <a:t>D</a:t>
            </a:r>
            <a:r>
              <a:rPr sz="1550" spc="50" dirty="0">
                <a:latin typeface="Times New Roman"/>
                <a:cs typeface="Times New Roman"/>
              </a:rPr>
              <a:t>e</a:t>
            </a:r>
            <a:r>
              <a:rPr sz="1550" spc="35" dirty="0">
                <a:latin typeface="Times New Roman"/>
                <a:cs typeface="Times New Roman"/>
              </a:rPr>
              <a:t>p</a:t>
            </a:r>
            <a:r>
              <a:rPr sz="1550" spc="-20" dirty="0">
                <a:latin typeface="Times New Roman"/>
                <a:cs typeface="Times New Roman"/>
              </a:rPr>
              <a:t>a</a:t>
            </a:r>
            <a:r>
              <a:rPr sz="1550" spc="5" dirty="0">
                <a:latin typeface="Times New Roman"/>
                <a:cs typeface="Times New Roman"/>
              </a:rPr>
              <a:t>rt</a:t>
            </a:r>
            <a:r>
              <a:rPr sz="1550" spc="50" dirty="0">
                <a:latin typeface="Times New Roman"/>
                <a:cs typeface="Times New Roman"/>
              </a:rPr>
              <a:t>m</a:t>
            </a:r>
            <a:r>
              <a:rPr sz="1550" spc="-20" dirty="0">
                <a:latin typeface="Times New Roman"/>
                <a:cs typeface="Times New Roman"/>
              </a:rPr>
              <a:t>e</a:t>
            </a:r>
            <a:r>
              <a:rPr sz="1550" spc="35" dirty="0">
                <a:latin typeface="Times New Roman"/>
                <a:cs typeface="Times New Roman"/>
              </a:rPr>
              <a:t>n</a:t>
            </a:r>
            <a:r>
              <a:rPr sz="1550" dirty="0">
                <a:latin typeface="Times New Roman"/>
                <a:cs typeface="Times New Roman"/>
              </a:rPr>
              <a:t>t</a:t>
            </a:r>
            <a:r>
              <a:rPr sz="1550" spc="-5" dirty="0">
                <a:latin typeface="Times New Roman"/>
                <a:cs typeface="Times New Roman"/>
              </a:rPr>
              <a:t> </a:t>
            </a:r>
            <a:r>
              <a:rPr sz="1550" spc="35" dirty="0">
                <a:latin typeface="Times New Roman"/>
                <a:cs typeface="Times New Roman"/>
              </a:rPr>
              <a:t>o</a:t>
            </a:r>
            <a:r>
              <a:rPr sz="1550" spc="5" dirty="0">
                <a:latin typeface="Times New Roman"/>
                <a:cs typeface="Times New Roman"/>
              </a:rPr>
              <a:t>f</a:t>
            </a:r>
            <a:r>
              <a:rPr sz="1550" spc="60" dirty="0">
                <a:latin typeface="Times New Roman"/>
                <a:cs typeface="Times New Roman"/>
              </a:rPr>
              <a:t> </a:t>
            </a:r>
            <a:r>
              <a:rPr sz="1550" spc="10" dirty="0">
                <a:latin typeface="Times New Roman"/>
                <a:cs typeface="Times New Roman"/>
              </a:rPr>
              <a:t>C</a:t>
            </a:r>
            <a:r>
              <a:rPr sz="1550" spc="-40" dirty="0">
                <a:latin typeface="Times New Roman"/>
                <a:cs typeface="Times New Roman"/>
              </a:rPr>
              <a:t>o</a:t>
            </a:r>
            <a:r>
              <a:rPr sz="1550" spc="50" dirty="0">
                <a:latin typeface="Times New Roman"/>
                <a:cs typeface="Times New Roman"/>
              </a:rPr>
              <a:t>m</a:t>
            </a:r>
            <a:r>
              <a:rPr sz="1550" spc="35" dirty="0">
                <a:latin typeface="Times New Roman"/>
                <a:cs typeface="Times New Roman"/>
              </a:rPr>
              <a:t>p</a:t>
            </a:r>
            <a:r>
              <a:rPr sz="1550" spc="-35" dirty="0">
                <a:latin typeface="Times New Roman"/>
                <a:cs typeface="Times New Roman"/>
              </a:rPr>
              <a:t>u</a:t>
            </a:r>
            <a:r>
              <a:rPr sz="1550" spc="5" dirty="0">
                <a:latin typeface="Times New Roman"/>
                <a:cs typeface="Times New Roman"/>
              </a:rPr>
              <a:t>t</a:t>
            </a:r>
            <a:r>
              <a:rPr sz="1550" spc="50" dirty="0">
                <a:latin typeface="Times New Roman"/>
                <a:cs typeface="Times New Roman"/>
              </a:rPr>
              <a:t>e</a:t>
            </a:r>
            <a:r>
              <a:rPr sz="1550" spc="5" dirty="0">
                <a:latin typeface="Times New Roman"/>
                <a:cs typeface="Times New Roman"/>
              </a:rPr>
              <a:t>r</a:t>
            </a:r>
            <a:r>
              <a:rPr sz="1550" spc="-90" dirty="0">
                <a:latin typeface="Times New Roman"/>
                <a:cs typeface="Times New Roman"/>
              </a:rPr>
              <a:t> </a:t>
            </a:r>
            <a:r>
              <a:rPr sz="1550" spc="-5" dirty="0">
                <a:latin typeface="Times New Roman"/>
                <a:cs typeface="Times New Roman"/>
              </a:rPr>
              <a:t>A</a:t>
            </a:r>
            <a:r>
              <a:rPr sz="1550" spc="35" dirty="0">
                <a:latin typeface="Times New Roman"/>
                <a:cs typeface="Times New Roman"/>
              </a:rPr>
              <a:t>pp</a:t>
            </a:r>
            <a:r>
              <a:rPr sz="1550" spc="5" dirty="0">
                <a:latin typeface="Times New Roman"/>
                <a:cs typeface="Times New Roman"/>
              </a:rPr>
              <a:t>li</a:t>
            </a:r>
            <a:r>
              <a:rPr sz="1550" spc="-20" dirty="0">
                <a:latin typeface="Times New Roman"/>
                <a:cs typeface="Times New Roman"/>
              </a:rPr>
              <a:t>c</a:t>
            </a:r>
            <a:r>
              <a:rPr sz="1550" spc="50" dirty="0">
                <a:latin typeface="Times New Roman"/>
                <a:cs typeface="Times New Roman"/>
              </a:rPr>
              <a:t>a</a:t>
            </a:r>
            <a:r>
              <a:rPr sz="1550" spc="5" dirty="0">
                <a:latin typeface="Times New Roman"/>
                <a:cs typeface="Times New Roman"/>
              </a:rPr>
              <a:t>ti</a:t>
            </a:r>
            <a:r>
              <a:rPr sz="1550" spc="-35" dirty="0">
                <a:latin typeface="Times New Roman"/>
                <a:cs typeface="Times New Roman"/>
              </a:rPr>
              <a:t>o</a:t>
            </a:r>
            <a:r>
              <a:rPr sz="1550" spc="35" dirty="0">
                <a:latin typeface="Times New Roman"/>
                <a:cs typeface="Times New Roman"/>
              </a:rPr>
              <a:t>n</a:t>
            </a:r>
            <a:r>
              <a:rPr sz="1550" spc="5" dirty="0">
                <a:latin typeface="Times New Roman"/>
                <a:cs typeface="Times New Roman"/>
              </a:rPr>
              <a:t>s</a:t>
            </a:r>
            <a:endParaRPr sz="1550" dirty="0">
              <a:latin typeface="Times New Roman"/>
              <a:cs typeface="Times New Roman"/>
            </a:endParaRPr>
          </a:p>
          <a:p>
            <a:pPr algn="ctr">
              <a:lnSpc>
                <a:spcPct val="100000"/>
              </a:lnSpc>
              <a:spcBef>
                <a:spcPts val="90"/>
              </a:spcBef>
            </a:pPr>
            <a:r>
              <a:rPr sz="1550" spc="25" dirty="0">
                <a:latin typeface="Times New Roman"/>
                <a:cs typeface="Times New Roman"/>
              </a:rPr>
              <a:t>F</a:t>
            </a:r>
            <a:r>
              <a:rPr sz="1550" spc="-20" dirty="0">
                <a:latin typeface="Times New Roman"/>
                <a:cs typeface="Times New Roman"/>
              </a:rPr>
              <a:t>a</a:t>
            </a:r>
            <a:r>
              <a:rPr sz="1550" spc="50" dirty="0">
                <a:latin typeface="Times New Roman"/>
                <a:cs typeface="Times New Roman"/>
              </a:rPr>
              <a:t>c</a:t>
            </a:r>
            <a:r>
              <a:rPr sz="1550" spc="40" dirty="0">
                <a:latin typeface="Times New Roman"/>
                <a:cs typeface="Times New Roman"/>
              </a:rPr>
              <a:t>u</a:t>
            </a:r>
            <a:r>
              <a:rPr sz="1550" spc="10" dirty="0">
                <a:latin typeface="Times New Roman"/>
                <a:cs typeface="Times New Roman"/>
              </a:rPr>
              <a:t>lt</a:t>
            </a:r>
            <a:r>
              <a:rPr sz="1550" spc="5" dirty="0">
                <a:latin typeface="Times New Roman"/>
                <a:cs typeface="Times New Roman"/>
              </a:rPr>
              <a:t>y</a:t>
            </a:r>
            <a:r>
              <a:rPr sz="1550" spc="20" dirty="0">
                <a:latin typeface="Times New Roman"/>
                <a:cs typeface="Times New Roman"/>
              </a:rPr>
              <a:t> </a:t>
            </a:r>
            <a:r>
              <a:rPr sz="1550" spc="-35" dirty="0">
                <a:latin typeface="Times New Roman"/>
                <a:cs typeface="Times New Roman"/>
              </a:rPr>
              <a:t>o</a:t>
            </a:r>
            <a:r>
              <a:rPr sz="1550" spc="5" dirty="0">
                <a:latin typeface="Times New Roman"/>
                <a:cs typeface="Times New Roman"/>
              </a:rPr>
              <a:t>f</a:t>
            </a:r>
            <a:r>
              <a:rPr sz="1550" spc="60" dirty="0">
                <a:latin typeface="Times New Roman"/>
                <a:cs typeface="Times New Roman"/>
              </a:rPr>
              <a:t> </a:t>
            </a:r>
            <a:r>
              <a:rPr sz="1550" spc="25" dirty="0">
                <a:latin typeface="Times New Roman"/>
                <a:cs typeface="Times New Roman"/>
              </a:rPr>
              <a:t>S</a:t>
            </a:r>
            <a:r>
              <a:rPr sz="1550" spc="-20" dirty="0">
                <a:latin typeface="Times New Roman"/>
                <a:cs typeface="Times New Roman"/>
              </a:rPr>
              <a:t>c</a:t>
            </a:r>
            <a:r>
              <a:rPr sz="1550" spc="10" dirty="0">
                <a:latin typeface="Times New Roman"/>
                <a:cs typeface="Times New Roman"/>
              </a:rPr>
              <a:t>i</a:t>
            </a:r>
            <a:r>
              <a:rPr sz="1550" spc="50" dirty="0">
                <a:latin typeface="Times New Roman"/>
                <a:cs typeface="Times New Roman"/>
              </a:rPr>
              <a:t>e</a:t>
            </a:r>
            <a:r>
              <a:rPr sz="1550" spc="-35" dirty="0">
                <a:latin typeface="Times New Roman"/>
                <a:cs typeface="Times New Roman"/>
              </a:rPr>
              <a:t>n</a:t>
            </a:r>
            <a:r>
              <a:rPr sz="1550" spc="50" dirty="0">
                <a:latin typeface="Times New Roman"/>
                <a:cs typeface="Times New Roman"/>
              </a:rPr>
              <a:t>c</a:t>
            </a:r>
            <a:r>
              <a:rPr sz="1550" spc="-20" dirty="0">
                <a:latin typeface="Times New Roman"/>
                <a:cs typeface="Times New Roman"/>
              </a:rPr>
              <a:t>e</a:t>
            </a:r>
            <a:r>
              <a:rPr sz="1550" dirty="0">
                <a:latin typeface="Times New Roman"/>
                <a:cs typeface="Times New Roman"/>
              </a:rPr>
              <a:t>,</a:t>
            </a:r>
            <a:r>
              <a:rPr sz="1550" spc="-35" dirty="0">
                <a:latin typeface="Times New Roman"/>
                <a:cs typeface="Times New Roman"/>
              </a:rPr>
              <a:t> </a:t>
            </a:r>
            <a:r>
              <a:rPr sz="1550" spc="-60" dirty="0">
                <a:latin typeface="Times New Roman"/>
                <a:cs typeface="Times New Roman"/>
              </a:rPr>
              <a:t>T</a:t>
            </a:r>
            <a:r>
              <a:rPr sz="1550" spc="-20" dirty="0">
                <a:latin typeface="Times New Roman"/>
                <a:cs typeface="Times New Roman"/>
              </a:rPr>
              <a:t>e</a:t>
            </a:r>
            <a:r>
              <a:rPr sz="1550" spc="50" dirty="0">
                <a:latin typeface="Times New Roman"/>
                <a:cs typeface="Times New Roman"/>
              </a:rPr>
              <a:t>c</a:t>
            </a:r>
            <a:r>
              <a:rPr sz="1550" spc="40" dirty="0">
                <a:latin typeface="Times New Roman"/>
                <a:cs typeface="Times New Roman"/>
              </a:rPr>
              <a:t>h</a:t>
            </a:r>
            <a:r>
              <a:rPr sz="1550" spc="-35" dirty="0">
                <a:latin typeface="Times New Roman"/>
                <a:cs typeface="Times New Roman"/>
              </a:rPr>
              <a:t>n</a:t>
            </a:r>
            <a:r>
              <a:rPr sz="1550" spc="40" dirty="0">
                <a:latin typeface="Times New Roman"/>
                <a:cs typeface="Times New Roman"/>
              </a:rPr>
              <a:t>o</a:t>
            </a:r>
            <a:r>
              <a:rPr sz="1550" spc="10" dirty="0">
                <a:latin typeface="Times New Roman"/>
                <a:cs typeface="Times New Roman"/>
              </a:rPr>
              <a:t>l</a:t>
            </a:r>
            <a:r>
              <a:rPr sz="1550" spc="40" dirty="0">
                <a:latin typeface="Times New Roman"/>
                <a:cs typeface="Times New Roman"/>
              </a:rPr>
              <a:t>o</a:t>
            </a:r>
            <a:r>
              <a:rPr sz="1550" spc="-35" dirty="0">
                <a:latin typeface="Times New Roman"/>
                <a:cs typeface="Times New Roman"/>
              </a:rPr>
              <a:t>g</a:t>
            </a:r>
            <a:r>
              <a:rPr sz="1550" spc="5" dirty="0">
                <a:latin typeface="Times New Roman"/>
                <a:cs typeface="Times New Roman"/>
              </a:rPr>
              <a:t>y</a:t>
            </a:r>
            <a:r>
              <a:rPr sz="1550" spc="20" dirty="0">
                <a:latin typeface="Times New Roman"/>
                <a:cs typeface="Times New Roman"/>
              </a:rPr>
              <a:t> </a:t>
            </a:r>
            <a:r>
              <a:rPr sz="1550" spc="50" dirty="0">
                <a:latin typeface="Times New Roman"/>
                <a:cs typeface="Times New Roman"/>
              </a:rPr>
              <a:t>a</a:t>
            </a:r>
            <a:r>
              <a:rPr sz="1550" spc="-35" dirty="0">
                <a:latin typeface="Times New Roman"/>
                <a:cs typeface="Times New Roman"/>
              </a:rPr>
              <a:t>n</a:t>
            </a:r>
            <a:r>
              <a:rPr sz="1550" spc="5" dirty="0">
                <a:latin typeface="Times New Roman"/>
                <a:cs typeface="Times New Roman"/>
              </a:rPr>
              <a:t>d</a:t>
            </a:r>
            <a:r>
              <a:rPr sz="1550" spc="-55" dirty="0">
                <a:latin typeface="Times New Roman"/>
                <a:cs typeface="Times New Roman"/>
              </a:rPr>
              <a:t> </a:t>
            </a:r>
            <a:r>
              <a:rPr sz="1550" spc="70" dirty="0">
                <a:latin typeface="Times New Roman"/>
                <a:cs typeface="Times New Roman"/>
              </a:rPr>
              <a:t>A</a:t>
            </a:r>
            <a:r>
              <a:rPr sz="1550" spc="5" dirty="0">
                <a:latin typeface="Times New Roman"/>
                <a:cs typeface="Times New Roman"/>
              </a:rPr>
              <a:t>r</a:t>
            </a:r>
            <a:r>
              <a:rPr sz="1550" spc="-20" dirty="0">
                <a:latin typeface="Times New Roman"/>
                <a:cs typeface="Times New Roman"/>
              </a:rPr>
              <a:t>c</a:t>
            </a:r>
            <a:r>
              <a:rPr sz="1550" spc="40" dirty="0">
                <a:latin typeface="Times New Roman"/>
                <a:cs typeface="Times New Roman"/>
              </a:rPr>
              <a:t>h</a:t>
            </a:r>
            <a:r>
              <a:rPr sz="1550" spc="10" dirty="0">
                <a:latin typeface="Times New Roman"/>
                <a:cs typeface="Times New Roman"/>
              </a:rPr>
              <a:t>it</a:t>
            </a:r>
            <a:r>
              <a:rPr sz="1550" spc="-20" dirty="0">
                <a:latin typeface="Times New Roman"/>
                <a:cs typeface="Times New Roman"/>
              </a:rPr>
              <a:t>e</a:t>
            </a:r>
            <a:r>
              <a:rPr sz="1550" spc="50" dirty="0">
                <a:latin typeface="Times New Roman"/>
                <a:cs typeface="Times New Roman"/>
              </a:rPr>
              <a:t>c</a:t>
            </a:r>
            <a:r>
              <a:rPr sz="1550" spc="10" dirty="0">
                <a:latin typeface="Times New Roman"/>
                <a:cs typeface="Times New Roman"/>
              </a:rPr>
              <a:t>t</a:t>
            </a:r>
            <a:r>
              <a:rPr sz="1550" spc="40" dirty="0">
                <a:latin typeface="Times New Roman"/>
                <a:cs typeface="Times New Roman"/>
              </a:rPr>
              <a:t>u</a:t>
            </a:r>
            <a:r>
              <a:rPr sz="1550" spc="5" dirty="0">
                <a:latin typeface="Times New Roman"/>
                <a:cs typeface="Times New Roman"/>
              </a:rPr>
              <a:t>re</a:t>
            </a:r>
            <a:endParaRPr sz="1550" dirty="0">
              <a:latin typeface="Times New Roman"/>
              <a:cs typeface="Times New Roman"/>
            </a:endParaRPr>
          </a:p>
          <a:p>
            <a:pPr marL="5715" algn="ctr">
              <a:lnSpc>
                <a:spcPct val="100000"/>
              </a:lnSpc>
              <a:spcBef>
                <a:spcPts val="990"/>
              </a:spcBef>
            </a:pPr>
            <a:r>
              <a:rPr sz="1550" spc="25" dirty="0">
                <a:latin typeface="Times New Roman"/>
                <a:cs typeface="Times New Roman"/>
              </a:rPr>
              <a:t>M</a:t>
            </a:r>
            <a:r>
              <a:rPr sz="1550" spc="50" dirty="0">
                <a:latin typeface="Times New Roman"/>
                <a:cs typeface="Times New Roman"/>
              </a:rPr>
              <a:t>a</a:t>
            </a:r>
            <a:r>
              <a:rPr sz="1550" spc="-35" dirty="0">
                <a:latin typeface="Times New Roman"/>
                <a:cs typeface="Times New Roman"/>
              </a:rPr>
              <a:t>n</a:t>
            </a:r>
            <a:r>
              <a:rPr sz="1550" spc="5" dirty="0">
                <a:latin typeface="Times New Roman"/>
                <a:cs typeface="Times New Roman"/>
              </a:rPr>
              <a:t>i</a:t>
            </a:r>
            <a:r>
              <a:rPr sz="1550" spc="35" dirty="0">
                <a:latin typeface="Times New Roman"/>
                <a:cs typeface="Times New Roman"/>
              </a:rPr>
              <a:t>p</a:t>
            </a:r>
            <a:r>
              <a:rPr sz="1550" spc="-20" dirty="0">
                <a:latin typeface="Times New Roman"/>
                <a:cs typeface="Times New Roman"/>
              </a:rPr>
              <a:t>a</a:t>
            </a:r>
            <a:r>
              <a:rPr sz="1550" dirty="0">
                <a:latin typeface="Times New Roman"/>
                <a:cs typeface="Times New Roman"/>
              </a:rPr>
              <a:t>l</a:t>
            </a:r>
            <a:r>
              <a:rPr sz="1550" spc="70" dirty="0">
                <a:latin typeface="Times New Roman"/>
                <a:cs typeface="Times New Roman"/>
              </a:rPr>
              <a:t> </a:t>
            </a:r>
            <a:r>
              <a:rPr sz="1550" spc="-5" dirty="0">
                <a:latin typeface="Times New Roman"/>
                <a:cs typeface="Times New Roman"/>
              </a:rPr>
              <a:t>U</a:t>
            </a:r>
            <a:r>
              <a:rPr sz="1550" spc="35" dirty="0">
                <a:latin typeface="Times New Roman"/>
                <a:cs typeface="Times New Roman"/>
              </a:rPr>
              <a:t>n</a:t>
            </a:r>
            <a:r>
              <a:rPr sz="1550" spc="5" dirty="0">
                <a:latin typeface="Times New Roman"/>
                <a:cs typeface="Times New Roman"/>
              </a:rPr>
              <a:t>i</a:t>
            </a:r>
            <a:r>
              <a:rPr sz="1550" spc="-35" dirty="0">
                <a:latin typeface="Times New Roman"/>
                <a:cs typeface="Times New Roman"/>
              </a:rPr>
              <a:t>v</a:t>
            </a:r>
            <a:r>
              <a:rPr sz="1550" spc="50" dirty="0">
                <a:latin typeface="Times New Roman"/>
                <a:cs typeface="Times New Roman"/>
              </a:rPr>
              <a:t>e</a:t>
            </a:r>
            <a:r>
              <a:rPr sz="1550" spc="5" dirty="0">
                <a:latin typeface="Times New Roman"/>
                <a:cs typeface="Times New Roman"/>
              </a:rPr>
              <a:t>r</a:t>
            </a:r>
            <a:r>
              <a:rPr sz="1550" spc="-10" dirty="0">
                <a:latin typeface="Times New Roman"/>
                <a:cs typeface="Times New Roman"/>
              </a:rPr>
              <a:t>s</a:t>
            </a:r>
            <a:r>
              <a:rPr sz="1550" spc="5" dirty="0">
                <a:latin typeface="Times New Roman"/>
                <a:cs typeface="Times New Roman"/>
              </a:rPr>
              <a:t>ity</a:t>
            </a:r>
            <a:r>
              <a:rPr sz="1550" spc="20" dirty="0">
                <a:latin typeface="Times New Roman"/>
                <a:cs typeface="Times New Roman"/>
              </a:rPr>
              <a:t> </a:t>
            </a:r>
            <a:r>
              <a:rPr sz="1550" spc="60" dirty="0">
                <a:latin typeface="Times New Roman"/>
                <a:cs typeface="Times New Roman"/>
              </a:rPr>
              <a:t>J</a:t>
            </a:r>
            <a:r>
              <a:rPr sz="1550" spc="-20" dirty="0">
                <a:latin typeface="Times New Roman"/>
                <a:cs typeface="Times New Roman"/>
              </a:rPr>
              <a:t>a</a:t>
            </a:r>
            <a:r>
              <a:rPr sz="1550" spc="5" dirty="0">
                <a:latin typeface="Times New Roman"/>
                <a:cs typeface="Times New Roman"/>
              </a:rPr>
              <a:t>i</a:t>
            </a:r>
            <a:r>
              <a:rPr sz="1550" spc="35" dirty="0">
                <a:latin typeface="Times New Roman"/>
                <a:cs typeface="Times New Roman"/>
              </a:rPr>
              <a:t>pu</a:t>
            </a:r>
            <a:r>
              <a:rPr sz="1550" spc="5" dirty="0">
                <a:latin typeface="Times New Roman"/>
                <a:cs typeface="Times New Roman"/>
              </a:rPr>
              <a:t>r</a:t>
            </a:r>
            <a:endParaRPr sz="1550" dirty="0">
              <a:latin typeface="Times New Roman"/>
              <a:cs typeface="Times New Roman"/>
            </a:endParaRPr>
          </a:p>
          <a:p>
            <a:pPr>
              <a:lnSpc>
                <a:spcPct val="100000"/>
              </a:lnSpc>
              <a:spcBef>
                <a:spcPts val="10"/>
              </a:spcBef>
            </a:pPr>
            <a:endParaRPr sz="1550" dirty="0">
              <a:latin typeface="Times New Roman"/>
              <a:cs typeface="Times New Roman"/>
            </a:endParaRPr>
          </a:p>
          <a:p>
            <a:pPr marL="3810" algn="ctr">
              <a:lnSpc>
                <a:spcPts val="1830"/>
              </a:lnSpc>
            </a:pPr>
            <a:r>
              <a:rPr sz="1550" dirty="0">
                <a:latin typeface="Times New Roman"/>
                <a:cs typeface="Times New Roman"/>
              </a:rPr>
              <a:t>By</a:t>
            </a:r>
          </a:p>
          <a:p>
            <a:pPr marL="1278255" marR="1261745" algn="ctr">
              <a:lnSpc>
                <a:spcPts val="2400"/>
              </a:lnSpc>
              <a:spcBef>
                <a:spcPts val="50"/>
              </a:spcBef>
            </a:pPr>
            <a:r>
              <a:rPr lang="en-IN" sz="1600" spc="5" dirty="0">
                <a:latin typeface="Times New Roman"/>
                <a:cs typeface="Times New Roman"/>
              </a:rPr>
              <a:t>Vaibhav Sharma</a:t>
            </a:r>
            <a:r>
              <a:rPr sz="1600" spc="5" dirty="0">
                <a:latin typeface="Times New Roman"/>
                <a:cs typeface="Times New Roman"/>
              </a:rPr>
              <a:t> </a:t>
            </a:r>
            <a:endParaRPr lang="en-IN" sz="1600" spc="10" dirty="0">
              <a:latin typeface="Times New Roman"/>
              <a:cs typeface="Times New Roman"/>
            </a:endParaRPr>
          </a:p>
          <a:p>
            <a:pPr marL="1278255" marR="1261745" algn="ctr">
              <a:lnSpc>
                <a:spcPts val="2400"/>
              </a:lnSpc>
              <a:spcBef>
                <a:spcPts val="50"/>
              </a:spcBef>
            </a:pPr>
            <a:r>
              <a:rPr lang="en-IN" sz="1400" b="1" spc="10" dirty="0">
                <a:latin typeface="Times New Roman"/>
                <a:cs typeface="Times New Roman"/>
              </a:rPr>
              <a:t>23FS20MCA00001</a:t>
            </a:r>
            <a:endParaRPr sz="1400" b="1" dirty="0">
              <a:latin typeface="Times New Roman"/>
              <a:cs typeface="Times New Roman"/>
            </a:endParaRPr>
          </a:p>
          <a:p>
            <a:pPr marL="635" algn="ctr">
              <a:lnSpc>
                <a:spcPts val="2325"/>
              </a:lnSpc>
            </a:pPr>
            <a:r>
              <a:rPr sz="1600" spc="-30" dirty="0">
                <a:latin typeface="Times New Roman"/>
                <a:cs typeface="Times New Roman"/>
              </a:rPr>
              <a:t>2</a:t>
            </a:r>
            <a:r>
              <a:rPr sz="1600" spc="40" dirty="0">
                <a:latin typeface="Times New Roman"/>
                <a:cs typeface="Times New Roman"/>
              </a:rPr>
              <a:t>0</a:t>
            </a:r>
            <a:r>
              <a:rPr sz="1600" spc="-30" dirty="0">
                <a:latin typeface="Times New Roman"/>
                <a:cs typeface="Times New Roman"/>
              </a:rPr>
              <a:t>2</a:t>
            </a:r>
            <a:r>
              <a:rPr sz="1600" dirty="0">
                <a:latin typeface="Times New Roman"/>
                <a:cs typeface="Times New Roman"/>
              </a:rPr>
              <a:t>3</a:t>
            </a:r>
            <a:r>
              <a:rPr sz="1600" spc="-10" dirty="0">
                <a:latin typeface="Times New Roman"/>
                <a:cs typeface="Times New Roman"/>
              </a:rPr>
              <a:t>-</a:t>
            </a:r>
            <a:r>
              <a:rPr sz="1600" spc="-30" dirty="0">
                <a:latin typeface="Times New Roman"/>
                <a:cs typeface="Times New Roman"/>
              </a:rPr>
              <a:t>25</a:t>
            </a:r>
            <a:endParaRPr sz="16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1C5927-26B6-B45A-0E76-3A5F5F1C4AA2}"/>
              </a:ext>
            </a:extLst>
          </p:cNvPr>
          <p:cNvSpPr txBox="1"/>
          <p:nvPr/>
        </p:nvSpPr>
        <p:spPr>
          <a:xfrm>
            <a:off x="4305300" y="457200"/>
            <a:ext cx="3581400" cy="523220"/>
          </a:xfrm>
          <a:prstGeom prst="rect">
            <a:avLst/>
          </a:prstGeom>
          <a:noFill/>
        </p:spPr>
        <p:txBody>
          <a:bodyPr wrap="square" rtlCol="0">
            <a:spAutoFit/>
          </a:bodyPr>
          <a:lstStyle/>
          <a:p>
            <a:r>
              <a:rPr lang="en-IN" sz="2800" b="1" dirty="0">
                <a:solidFill>
                  <a:schemeClr val="accent6">
                    <a:lumMod val="75000"/>
                  </a:schemeClr>
                </a:solidFill>
                <a:latin typeface="Times New Roman" panose="02020603050405020304" pitchFamily="18" charset="0"/>
                <a:cs typeface="Times New Roman" panose="02020603050405020304" pitchFamily="18" charset="0"/>
              </a:rPr>
              <a:t>Data Flow Diagram</a:t>
            </a:r>
          </a:p>
        </p:txBody>
      </p:sp>
      <p:pic>
        <p:nvPicPr>
          <p:cNvPr id="5" name="Picture 4" descr="A diagram of a course&#10;&#10;AI-generated content may be incorrect.">
            <a:extLst>
              <a:ext uri="{FF2B5EF4-FFF2-40B4-BE49-F238E27FC236}">
                <a16:creationId xmlns:a16="http://schemas.microsoft.com/office/drawing/2014/main" id="{2ED11461-4C35-F0A9-3B03-8BBC39DA69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9462" y="1519237"/>
            <a:ext cx="5553075" cy="3819525"/>
          </a:xfrm>
          <a:prstGeom prst="rect">
            <a:avLst/>
          </a:prstGeom>
        </p:spPr>
      </p:pic>
    </p:spTree>
    <p:extLst>
      <p:ext uri="{BB962C8B-B14F-4D97-AF65-F5344CB8AC3E}">
        <p14:creationId xmlns:p14="http://schemas.microsoft.com/office/powerpoint/2010/main" val="1216147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019C4F-6213-7D64-C872-EE2352B8D0A8}"/>
              </a:ext>
            </a:extLst>
          </p:cNvPr>
          <p:cNvSpPr txBox="1"/>
          <p:nvPr/>
        </p:nvSpPr>
        <p:spPr>
          <a:xfrm>
            <a:off x="4305300" y="457200"/>
            <a:ext cx="3581400" cy="523220"/>
          </a:xfrm>
          <a:prstGeom prst="rect">
            <a:avLst/>
          </a:prstGeom>
          <a:noFill/>
        </p:spPr>
        <p:txBody>
          <a:bodyPr wrap="square" rtlCol="0">
            <a:spAutoFit/>
          </a:bodyPr>
          <a:lstStyle/>
          <a:p>
            <a:r>
              <a:rPr lang="en-IN" sz="2800" b="1" dirty="0">
                <a:solidFill>
                  <a:schemeClr val="accent6">
                    <a:lumMod val="75000"/>
                  </a:schemeClr>
                </a:solidFill>
                <a:latin typeface="Times New Roman" panose="02020603050405020304" pitchFamily="18" charset="0"/>
                <a:cs typeface="Times New Roman" panose="02020603050405020304" pitchFamily="18" charset="0"/>
              </a:rPr>
              <a:t>Data Flow Diagram</a:t>
            </a:r>
          </a:p>
        </p:txBody>
      </p:sp>
      <p:pic>
        <p:nvPicPr>
          <p:cNvPr id="5" name="Picture 4" descr="A diagram of a diagram&#10;&#10;AI-generated content may be incorrect.">
            <a:extLst>
              <a:ext uri="{FF2B5EF4-FFF2-40B4-BE49-F238E27FC236}">
                <a16:creationId xmlns:a16="http://schemas.microsoft.com/office/drawing/2014/main" id="{3B3C5914-D065-6989-EB3E-577A0DEE4E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17291"/>
            <a:ext cx="12192000" cy="5423065"/>
          </a:xfrm>
          <a:prstGeom prst="rect">
            <a:avLst/>
          </a:prstGeom>
        </p:spPr>
      </p:pic>
    </p:spTree>
    <p:extLst>
      <p:ext uri="{BB962C8B-B14F-4D97-AF65-F5344CB8AC3E}">
        <p14:creationId xmlns:p14="http://schemas.microsoft.com/office/powerpoint/2010/main" val="4201631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9EAAE0-13ED-4A01-C8E3-D4B8450AC129}"/>
              </a:ext>
            </a:extLst>
          </p:cNvPr>
          <p:cNvSpPr txBox="1"/>
          <p:nvPr/>
        </p:nvSpPr>
        <p:spPr>
          <a:xfrm>
            <a:off x="5105400" y="457200"/>
            <a:ext cx="2362200" cy="523220"/>
          </a:xfrm>
          <a:prstGeom prst="rect">
            <a:avLst/>
          </a:prstGeom>
          <a:noFill/>
        </p:spPr>
        <p:txBody>
          <a:bodyPr wrap="square" rtlCol="0">
            <a:spAutoFit/>
          </a:bodyPr>
          <a:lstStyle/>
          <a:p>
            <a:r>
              <a:rPr lang="en-IN" sz="2800" b="1" dirty="0">
                <a:solidFill>
                  <a:schemeClr val="accent6">
                    <a:lumMod val="75000"/>
                  </a:schemeClr>
                </a:solidFill>
                <a:latin typeface="Times New Roman" panose="02020603050405020304" pitchFamily="18" charset="0"/>
                <a:cs typeface="Times New Roman" panose="02020603050405020304" pitchFamily="18" charset="0"/>
              </a:rPr>
              <a:t>Output</a:t>
            </a:r>
          </a:p>
        </p:txBody>
      </p:sp>
      <p:pic>
        <p:nvPicPr>
          <p:cNvPr id="10" name="Picture 9" descr="A screenshot of a computer&#10;&#10;AI-generated content may be incorrect.">
            <a:extLst>
              <a:ext uri="{FF2B5EF4-FFF2-40B4-BE49-F238E27FC236}">
                <a16:creationId xmlns:a16="http://schemas.microsoft.com/office/drawing/2014/main" id="{FB97C343-FC3A-4189-CB87-0C9D8B5D5D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1200150"/>
            <a:ext cx="8390965" cy="4457700"/>
          </a:xfrm>
          <a:prstGeom prst="rect">
            <a:avLst/>
          </a:prstGeom>
        </p:spPr>
      </p:pic>
    </p:spTree>
    <p:extLst>
      <p:ext uri="{BB962C8B-B14F-4D97-AF65-F5344CB8AC3E}">
        <p14:creationId xmlns:p14="http://schemas.microsoft.com/office/powerpoint/2010/main" val="2992982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1CFB57-CC11-F5CB-E66E-961CB6E1679A}"/>
              </a:ext>
            </a:extLst>
          </p:cNvPr>
          <p:cNvSpPr txBox="1"/>
          <p:nvPr/>
        </p:nvSpPr>
        <p:spPr>
          <a:xfrm>
            <a:off x="5105400" y="457200"/>
            <a:ext cx="2362200" cy="523220"/>
          </a:xfrm>
          <a:prstGeom prst="rect">
            <a:avLst/>
          </a:prstGeom>
          <a:noFill/>
        </p:spPr>
        <p:txBody>
          <a:bodyPr wrap="square" rtlCol="0">
            <a:spAutoFit/>
          </a:bodyPr>
          <a:lstStyle/>
          <a:p>
            <a:r>
              <a:rPr lang="en-IN" sz="2800" b="1" dirty="0">
                <a:solidFill>
                  <a:schemeClr val="accent6">
                    <a:lumMod val="75000"/>
                  </a:schemeClr>
                </a:solidFill>
                <a:latin typeface="Times New Roman" panose="02020603050405020304" pitchFamily="18" charset="0"/>
                <a:cs typeface="Times New Roman" panose="02020603050405020304" pitchFamily="18" charset="0"/>
              </a:rPr>
              <a:t>Output</a:t>
            </a:r>
          </a:p>
        </p:txBody>
      </p:sp>
      <p:pic>
        <p:nvPicPr>
          <p:cNvPr id="6" name="Picture 5" descr="A screenshot of a computer&#10;&#10;AI-generated content may be incorrect.">
            <a:extLst>
              <a:ext uri="{FF2B5EF4-FFF2-40B4-BE49-F238E27FC236}">
                <a16:creationId xmlns:a16="http://schemas.microsoft.com/office/drawing/2014/main" id="{0DA80F53-DB73-D013-CE93-0FC36B6D90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1072455"/>
            <a:ext cx="8648700" cy="4572100"/>
          </a:xfrm>
          <a:prstGeom prst="rect">
            <a:avLst/>
          </a:prstGeom>
        </p:spPr>
      </p:pic>
    </p:spTree>
    <p:extLst>
      <p:ext uri="{BB962C8B-B14F-4D97-AF65-F5344CB8AC3E}">
        <p14:creationId xmlns:p14="http://schemas.microsoft.com/office/powerpoint/2010/main" val="4081456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C4A441-ACF4-A50D-A5F2-A43781B38BE9}"/>
              </a:ext>
            </a:extLst>
          </p:cNvPr>
          <p:cNvSpPr txBox="1"/>
          <p:nvPr/>
        </p:nvSpPr>
        <p:spPr>
          <a:xfrm>
            <a:off x="5105400" y="457200"/>
            <a:ext cx="2362200" cy="523220"/>
          </a:xfrm>
          <a:prstGeom prst="rect">
            <a:avLst/>
          </a:prstGeom>
          <a:noFill/>
        </p:spPr>
        <p:txBody>
          <a:bodyPr wrap="square" rtlCol="0">
            <a:spAutoFit/>
          </a:bodyPr>
          <a:lstStyle/>
          <a:p>
            <a:r>
              <a:rPr lang="en-IN" sz="2800" b="1" dirty="0">
                <a:solidFill>
                  <a:schemeClr val="accent6">
                    <a:lumMod val="75000"/>
                  </a:schemeClr>
                </a:solidFill>
                <a:latin typeface="Times New Roman" panose="02020603050405020304" pitchFamily="18" charset="0"/>
                <a:cs typeface="Times New Roman" panose="02020603050405020304" pitchFamily="18" charset="0"/>
              </a:rPr>
              <a:t>Output</a:t>
            </a:r>
          </a:p>
        </p:txBody>
      </p:sp>
      <p:pic>
        <p:nvPicPr>
          <p:cNvPr id="6" name="Picture 5" descr="A screenshot of a computer&#10;&#10;AI-generated content may be incorrect.">
            <a:extLst>
              <a:ext uri="{FF2B5EF4-FFF2-40B4-BE49-F238E27FC236}">
                <a16:creationId xmlns:a16="http://schemas.microsoft.com/office/drawing/2014/main" id="{B78DCFC9-CC3E-D94E-81CF-3AECC0F25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1050597"/>
            <a:ext cx="8998094" cy="4756805"/>
          </a:xfrm>
          <a:prstGeom prst="rect">
            <a:avLst/>
          </a:prstGeom>
        </p:spPr>
      </p:pic>
    </p:spTree>
    <p:extLst>
      <p:ext uri="{BB962C8B-B14F-4D97-AF65-F5344CB8AC3E}">
        <p14:creationId xmlns:p14="http://schemas.microsoft.com/office/powerpoint/2010/main" val="2995577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B493F9-45C7-7825-430B-BC5307870186}"/>
              </a:ext>
            </a:extLst>
          </p:cNvPr>
          <p:cNvSpPr txBox="1"/>
          <p:nvPr/>
        </p:nvSpPr>
        <p:spPr>
          <a:xfrm>
            <a:off x="5105400" y="457200"/>
            <a:ext cx="2362200" cy="523220"/>
          </a:xfrm>
          <a:prstGeom prst="rect">
            <a:avLst/>
          </a:prstGeom>
          <a:noFill/>
        </p:spPr>
        <p:txBody>
          <a:bodyPr wrap="square" rtlCol="0">
            <a:spAutoFit/>
          </a:bodyPr>
          <a:lstStyle/>
          <a:p>
            <a:r>
              <a:rPr lang="en-IN" sz="2800" b="1" dirty="0">
                <a:solidFill>
                  <a:schemeClr val="accent6">
                    <a:lumMod val="75000"/>
                  </a:schemeClr>
                </a:solidFill>
                <a:latin typeface="Times New Roman" panose="02020603050405020304" pitchFamily="18" charset="0"/>
                <a:cs typeface="Times New Roman" panose="02020603050405020304" pitchFamily="18" charset="0"/>
              </a:rPr>
              <a:t>Output</a:t>
            </a:r>
          </a:p>
        </p:txBody>
      </p:sp>
      <p:pic>
        <p:nvPicPr>
          <p:cNvPr id="6" name="Picture 5" descr="A screenshot of a computer&#10;&#10;AI-generated content may be incorrect.">
            <a:extLst>
              <a:ext uri="{FF2B5EF4-FFF2-40B4-BE49-F238E27FC236}">
                <a16:creationId xmlns:a16="http://schemas.microsoft.com/office/drawing/2014/main" id="{0ED3AF38-68ED-E37C-CE91-F1F2FC2128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1083389"/>
            <a:ext cx="8839200" cy="4691221"/>
          </a:xfrm>
          <a:prstGeom prst="rect">
            <a:avLst/>
          </a:prstGeom>
        </p:spPr>
      </p:pic>
    </p:spTree>
    <p:extLst>
      <p:ext uri="{BB962C8B-B14F-4D97-AF65-F5344CB8AC3E}">
        <p14:creationId xmlns:p14="http://schemas.microsoft.com/office/powerpoint/2010/main" val="2965336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A11C19-4D6A-2606-AB75-2829DFCFE967}"/>
              </a:ext>
            </a:extLst>
          </p:cNvPr>
          <p:cNvSpPr txBox="1"/>
          <p:nvPr/>
        </p:nvSpPr>
        <p:spPr>
          <a:xfrm>
            <a:off x="4876800" y="457200"/>
            <a:ext cx="2743200" cy="523220"/>
          </a:xfrm>
          <a:prstGeom prst="rect">
            <a:avLst/>
          </a:prstGeom>
          <a:noFill/>
        </p:spPr>
        <p:txBody>
          <a:bodyPr wrap="square" rtlCol="0">
            <a:spAutoFit/>
          </a:bodyPr>
          <a:lstStyle/>
          <a:p>
            <a:r>
              <a:rPr lang="en-IN" sz="2800" b="1" dirty="0">
                <a:solidFill>
                  <a:schemeClr val="accent6">
                    <a:lumMod val="75000"/>
                  </a:schemeClr>
                </a:solidFill>
                <a:latin typeface="Times New Roman" panose="02020603050405020304" pitchFamily="18" charset="0"/>
                <a:cs typeface="Times New Roman" panose="02020603050405020304" pitchFamily="18" charset="0"/>
              </a:rPr>
              <a:t>Conclusion</a:t>
            </a:r>
          </a:p>
        </p:txBody>
      </p:sp>
      <p:sp>
        <p:nvSpPr>
          <p:cNvPr id="6" name="TextBox 5">
            <a:extLst>
              <a:ext uri="{FF2B5EF4-FFF2-40B4-BE49-F238E27FC236}">
                <a16:creationId xmlns:a16="http://schemas.microsoft.com/office/drawing/2014/main" id="{B1699014-1EB9-DC33-32B9-5725964FBE2B}"/>
              </a:ext>
            </a:extLst>
          </p:cNvPr>
          <p:cNvSpPr txBox="1"/>
          <p:nvPr/>
        </p:nvSpPr>
        <p:spPr>
          <a:xfrm>
            <a:off x="152400" y="1371600"/>
            <a:ext cx="11582400" cy="3416320"/>
          </a:xfrm>
          <a:prstGeom prst="rect">
            <a:avLst/>
          </a:prstGeom>
          <a:noFill/>
        </p:spPr>
        <p:txBody>
          <a:bodyPr wrap="square">
            <a:spAutoFit/>
          </a:bodyPr>
          <a:lstStyle/>
          <a:p>
            <a:pPr algn="just">
              <a:buNone/>
            </a:pPr>
            <a:r>
              <a:rPr lang="en-US" dirty="0">
                <a:latin typeface="Times New Roman" panose="02020603050405020304" pitchFamily="18" charset="0"/>
                <a:cs typeface="Times New Roman" panose="02020603050405020304" pitchFamily="18" charset="0"/>
              </a:rPr>
              <a:t>NextGen is more than just an e-learning platform—it's a step toward making quality education accessible, engaging, and efficient. Through this project, we aimed to build a system where students can easily find and enroll in courses, instructors can share their knowledge effortlessly, and administrators can manage everything smoothly.</a:t>
            </a:r>
          </a:p>
          <a:p>
            <a:pPr algn="just">
              <a:buNone/>
            </a:pPr>
            <a:r>
              <a:rPr lang="en-US" dirty="0">
                <a:latin typeface="Times New Roman" panose="02020603050405020304" pitchFamily="18" charset="0"/>
                <a:cs typeface="Times New Roman" panose="02020603050405020304" pitchFamily="18" charset="0"/>
              </a:rPr>
              <a:t>By using </a:t>
            </a:r>
            <a:r>
              <a:rPr lang="en-US" b="1" dirty="0">
                <a:latin typeface="Times New Roman" panose="02020603050405020304" pitchFamily="18" charset="0"/>
                <a:cs typeface="Times New Roman" panose="02020603050405020304" pitchFamily="18" charset="0"/>
              </a:rPr>
              <a:t>React.js</a:t>
            </a:r>
            <a:r>
              <a:rPr lang="en-US" dirty="0">
                <a:latin typeface="Times New Roman" panose="02020603050405020304" pitchFamily="18" charset="0"/>
                <a:cs typeface="Times New Roman" panose="02020603050405020304" pitchFamily="18" charset="0"/>
              </a:rPr>
              <a:t> for a fast and responsive frontend, </a:t>
            </a:r>
            <a:r>
              <a:rPr lang="en-US" b="1" dirty="0">
                <a:latin typeface="Times New Roman" panose="02020603050405020304" pitchFamily="18" charset="0"/>
                <a:cs typeface="Times New Roman" panose="02020603050405020304" pitchFamily="18" charset="0"/>
              </a:rPr>
              <a:t>Spring Boot</a:t>
            </a:r>
            <a:r>
              <a:rPr lang="en-US" dirty="0">
                <a:latin typeface="Times New Roman" panose="02020603050405020304" pitchFamily="18" charset="0"/>
                <a:cs typeface="Times New Roman" panose="02020603050405020304" pitchFamily="18" charset="0"/>
              </a:rPr>
              <a:t> for a secure and scalable backend, and </a:t>
            </a:r>
            <a:r>
              <a:rPr lang="en-US" b="1" dirty="0">
                <a:latin typeface="Times New Roman" panose="02020603050405020304" pitchFamily="18" charset="0"/>
                <a:cs typeface="Times New Roman" panose="02020603050405020304" pitchFamily="18" charset="0"/>
              </a:rPr>
              <a:t>MySQL</a:t>
            </a:r>
            <a:r>
              <a:rPr lang="en-US" dirty="0">
                <a:latin typeface="Times New Roman" panose="02020603050405020304" pitchFamily="18" charset="0"/>
                <a:cs typeface="Times New Roman" panose="02020603050405020304" pitchFamily="18" charset="0"/>
              </a:rPr>
              <a:t> for structured data management, we created a robust system that can handle real-world demands. Features like </a:t>
            </a:r>
            <a:r>
              <a:rPr lang="en-US" b="1" dirty="0">
                <a:latin typeface="Times New Roman" panose="02020603050405020304" pitchFamily="18" charset="0"/>
                <a:cs typeface="Times New Roman" panose="02020603050405020304" pitchFamily="18" charset="0"/>
              </a:rPr>
              <a:t>user authentication, course management, payments, and AI-based recommendations</a:t>
            </a:r>
            <a:r>
              <a:rPr lang="en-US" dirty="0">
                <a:latin typeface="Times New Roman" panose="02020603050405020304" pitchFamily="18" charset="0"/>
                <a:cs typeface="Times New Roman" panose="02020603050405020304" pitchFamily="18" charset="0"/>
              </a:rPr>
              <a:t> make this platform stand out.</a:t>
            </a:r>
          </a:p>
          <a:p>
            <a:pPr algn="just">
              <a:buNone/>
            </a:pPr>
            <a:r>
              <a:rPr lang="en-US" dirty="0">
                <a:latin typeface="Times New Roman" panose="02020603050405020304" pitchFamily="18" charset="0"/>
                <a:cs typeface="Times New Roman" panose="02020603050405020304" pitchFamily="18" charset="0"/>
              </a:rPr>
              <a:t>Throughout the development process, we focused on ensuring security, performance, and ease of use. Deploying the project on </a:t>
            </a:r>
            <a:r>
              <a:rPr lang="en-US" b="1" dirty="0">
                <a:latin typeface="Times New Roman" panose="02020603050405020304" pitchFamily="18" charset="0"/>
                <a:cs typeface="Times New Roman" panose="02020603050405020304" pitchFamily="18" charset="0"/>
              </a:rPr>
              <a:t>AWS</a:t>
            </a:r>
            <a:r>
              <a:rPr lang="en-US" dirty="0">
                <a:latin typeface="Times New Roman" panose="02020603050405020304" pitchFamily="18" charset="0"/>
                <a:cs typeface="Times New Roman" panose="02020603050405020304" pitchFamily="18" charset="0"/>
              </a:rPr>
              <a:t> adds another layer of reliability and scalability, making it ready for future growth.</a:t>
            </a:r>
          </a:p>
          <a:p>
            <a:pPr algn="just"/>
            <a:r>
              <a:rPr lang="en-US" dirty="0">
                <a:latin typeface="Times New Roman" panose="02020603050405020304" pitchFamily="18" charset="0"/>
                <a:cs typeface="Times New Roman" panose="02020603050405020304" pitchFamily="18" charset="0"/>
              </a:rPr>
              <a:t>Looking ahead, there’s a lot of potential for improvement. Features like </a:t>
            </a:r>
            <a:r>
              <a:rPr lang="en-US" b="1" dirty="0">
                <a:latin typeface="Times New Roman" panose="02020603050405020304" pitchFamily="18" charset="0"/>
                <a:cs typeface="Times New Roman" panose="02020603050405020304" pitchFamily="18" charset="0"/>
              </a:rPr>
              <a:t>mobile app integration, gamification, and AI-driven learning paths</a:t>
            </a:r>
            <a:r>
              <a:rPr lang="en-US" dirty="0">
                <a:latin typeface="Times New Roman" panose="02020603050405020304" pitchFamily="18" charset="0"/>
                <a:cs typeface="Times New Roman" panose="02020603050405020304" pitchFamily="18" charset="0"/>
              </a:rPr>
              <a:t> can enhance the user experience even further. This project has been a great learning experience, and with continuous updates and improvements, </a:t>
            </a:r>
            <a:r>
              <a:rPr lang="en-US" b="1" dirty="0">
                <a:latin typeface="Times New Roman" panose="02020603050405020304" pitchFamily="18" charset="0"/>
                <a:cs typeface="Times New Roman" panose="02020603050405020304" pitchFamily="18" charset="0"/>
              </a:rPr>
              <a:t>NextGen has the potential to become a powerful tool in the world of online education.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3877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0D7E04-08FA-B64E-28B5-03EB7068E106}"/>
              </a:ext>
            </a:extLst>
          </p:cNvPr>
          <p:cNvSpPr txBox="1"/>
          <p:nvPr/>
        </p:nvSpPr>
        <p:spPr>
          <a:xfrm>
            <a:off x="4800600" y="457200"/>
            <a:ext cx="2895600" cy="523220"/>
          </a:xfrm>
          <a:prstGeom prst="rect">
            <a:avLst/>
          </a:prstGeom>
          <a:noFill/>
        </p:spPr>
        <p:txBody>
          <a:bodyPr wrap="square" rtlCol="0">
            <a:spAutoFit/>
          </a:bodyPr>
          <a:lstStyle/>
          <a:p>
            <a:r>
              <a:rPr lang="en-IN" sz="2800" b="1" dirty="0">
                <a:solidFill>
                  <a:schemeClr val="accent6">
                    <a:lumMod val="75000"/>
                  </a:schemeClr>
                </a:solidFill>
                <a:latin typeface="Times New Roman" panose="02020603050405020304" pitchFamily="18" charset="0"/>
                <a:cs typeface="Times New Roman" panose="02020603050405020304" pitchFamily="18" charset="0"/>
              </a:rPr>
              <a:t>Future Scope</a:t>
            </a:r>
          </a:p>
        </p:txBody>
      </p:sp>
      <p:sp>
        <p:nvSpPr>
          <p:cNvPr id="4" name="TextBox 3">
            <a:extLst>
              <a:ext uri="{FF2B5EF4-FFF2-40B4-BE49-F238E27FC236}">
                <a16:creationId xmlns:a16="http://schemas.microsoft.com/office/drawing/2014/main" id="{593F369B-A358-53FA-04A3-EC450F846456}"/>
              </a:ext>
            </a:extLst>
          </p:cNvPr>
          <p:cNvSpPr txBox="1"/>
          <p:nvPr/>
        </p:nvSpPr>
        <p:spPr>
          <a:xfrm>
            <a:off x="152400" y="1310197"/>
            <a:ext cx="11887200" cy="5078313"/>
          </a:xfrm>
          <a:prstGeom prst="rect">
            <a:avLst/>
          </a:prstGeom>
          <a:noFill/>
        </p:spPr>
        <p:txBody>
          <a:bodyPr wrap="square">
            <a:spAutoFit/>
          </a:bodyPr>
          <a:lstStyle/>
          <a:p>
            <a:pPr>
              <a:buNone/>
            </a:pPr>
            <a:r>
              <a:rPr lang="en-US" dirty="0">
                <a:latin typeface="Times New Roman" panose="02020603050405020304" pitchFamily="18" charset="0"/>
                <a:cs typeface="Times New Roman" panose="02020603050405020304" pitchFamily="18" charset="0"/>
              </a:rPr>
              <a:t>The journey of </a:t>
            </a:r>
            <a:r>
              <a:rPr lang="en-US" b="1" dirty="0">
                <a:latin typeface="Times New Roman" panose="02020603050405020304" pitchFamily="18" charset="0"/>
                <a:cs typeface="Times New Roman" panose="02020603050405020304" pitchFamily="18" charset="0"/>
              </a:rPr>
              <a:t>NextGen</a:t>
            </a:r>
            <a:r>
              <a:rPr lang="en-US" dirty="0">
                <a:latin typeface="Times New Roman" panose="02020603050405020304" pitchFamily="18" charset="0"/>
                <a:cs typeface="Times New Roman" panose="02020603050405020304" pitchFamily="18" charset="0"/>
              </a:rPr>
              <a:t> doesn’t stop here—there are many ways this platform can grow and improve in the future. As online learning keeps evolving, we can add new features to make the experience even better for students and instructors.</a:t>
            </a:r>
          </a:p>
          <a:p>
            <a:pPr algn="just">
              <a:buNone/>
            </a:pPr>
            <a:endParaRPr lang="en-US" dirty="0">
              <a:latin typeface="Times New Roman" panose="02020603050405020304" pitchFamily="18" charset="0"/>
              <a:cs typeface="Times New Roman" panose="02020603050405020304" pitchFamily="18" charset="0"/>
            </a:endParaRPr>
          </a:p>
          <a:p>
            <a:pPr>
              <a:buFont typeface="+mj-lt"/>
              <a:buAutoNum type="arabicPeriod"/>
            </a:pPr>
            <a:r>
              <a:rPr lang="en-US" b="1" dirty="0">
                <a:latin typeface="Times New Roman" panose="02020603050405020304" pitchFamily="18" charset="0"/>
                <a:cs typeface="Times New Roman" panose="02020603050405020304" pitchFamily="18" charset="0"/>
              </a:rPr>
              <a:t> Mobile App Development</a:t>
            </a:r>
            <a:r>
              <a:rPr lang="en-US" dirty="0">
                <a:latin typeface="Times New Roman" panose="02020603050405020304" pitchFamily="18" charset="0"/>
                <a:cs typeface="Times New Roman" panose="02020603050405020304" pitchFamily="18" charset="0"/>
              </a:rPr>
              <a:t> – A dedicated </a:t>
            </a:r>
            <a:r>
              <a:rPr lang="en-US" b="1" dirty="0">
                <a:latin typeface="Times New Roman" panose="02020603050405020304" pitchFamily="18" charset="0"/>
                <a:cs typeface="Times New Roman" panose="02020603050405020304" pitchFamily="18" charset="0"/>
              </a:rPr>
              <a:t>NextGen mobile app</a:t>
            </a:r>
            <a:r>
              <a:rPr lang="en-US" dirty="0">
                <a:latin typeface="Times New Roman" panose="02020603050405020304" pitchFamily="18" charset="0"/>
                <a:cs typeface="Times New Roman" panose="02020603050405020304" pitchFamily="18" charset="0"/>
              </a:rPr>
              <a:t> will make learning more accessible. Students can watch    courses, track progress, and interact with instructors anytime, anywhere.</a:t>
            </a:r>
          </a:p>
          <a:p>
            <a:pPr algn="just"/>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2. Live Classes &amp; Webinars</a:t>
            </a:r>
            <a:r>
              <a:rPr lang="en-US" dirty="0">
                <a:latin typeface="Times New Roman" panose="02020603050405020304" pitchFamily="18" charset="0"/>
                <a:cs typeface="Times New Roman" panose="02020603050405020304" pitchFamily="18" charset="0"/>
              </a:rPr>
              <a:t> – Adding a </a:t>
            </a:r>
            <a:r>
              <a:rPr lang="en-US" b="1" dirty="0">
                <a:latin typeface="Times New Roman" panose="02020603050405020304" pitchFamily="18" charset="0"/>
                <a:cs typeface="Times New Roman" panose="02020603050405020304" pitchFamily="18" charset="0"/>
              </a:rPr>
              <a:t>live streaming feature</a:t>
            </a:r>
            <a:r>
              <a:rPr lang="en-US" dirty="0">
                <a:latin typeface="Times New Roman" panose="02020603050405020304" pitchFamily="18" charset="0"/>
                <a:cs typeface="Times New Roman" panose="02020603050405020304" pitchFamily="18" charset="0"/>
              </a:rPr>
              <a:t> will allow instructors to host real-time classes, Q&amp;A sessions, and workshops, making learning more interactive.</a:t>
            </a:r>
          </a:p>
          <a:p>
            <a:pPr algn="just"/>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3. AI-Powered Learning Paths</a:t>
            </a:r>
            <a:r>
              <a:rPr lang="en-US" dirty="0">
                <a:latin typeface="Times New Roman" panose="02020603050405020304" pitchFamily="18" charset="0"/>
                <a:cs typeface="Times New Roman" panose="02020603050405020304" pitchFamily="18" charset="0"/>
              </a:rPr>
              <a:t> – Using </a:t>
            </a:r>
            <a:r>
              <a:rPr lang="en-US" b="1" dirty="0">
                <a:latin typeface="Times New Roman" panose="02020603050405020304" pitchFamily="18" charset="0"/>
                <a:cs typeface="Times New Roman" panose="02020603050405020304" pitchFamily="18" charset="0"/>
              </a:rPr>
              <a:t>Artificial Intelligence</a:t>
            </a:r>
            <a:r>
              <a:rPr lang="en-US" dirty="0">
                <a:latin typeface="Times New Roman" panose="02020603050405020304" pitchFamily="18" charset="0"/>
                <a:cs typeface="Times New Roman" panose="02020603050405020304" pitchFamily="18" charset="0"/>
              </a:rPr>
              <a:t>, NextGen can suggest personalized learning paths based on a student's progress, interests, and performance. This will help students choose the right courses and stay on track.</a:t>
            </a:r>
          </a:p>
          <a:p>
            <a:pPr algn="just"/>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4. Gamification for Engagement</a:t>
            </a:r>
            <a:r>
              <a:rPr lang="en-US" dirty="0">
                <a:latin typeface="Times New Roman" panose="02020603050405020304" pitchFamily="18" charset="0"/>
                <a:cs typeface="Times New Roman" panose="02020603050405020304" pitchFamily="18" charset="0"/>
              </a:rPr>
              <a:t> – Features like </a:t>
            </a:r>
            <a:r>
              <a:rPr lang="en-US" b="1" dirty="0">
                <a:latin typeface="Times New Roman" panose="02020603050405020304" pitchFamily="18" charset="0"/>
                <a:cs typeface="Times New Roman" panose="02020603050405020304" pitchFamily="18" charset="0"/>
              </a:rPr>
              <a:t>badges, leaderboards, and rewards</a:t>
            </a:r>
            <a:r>
              <a:rPr lang="en-US" dirty="0">
                <a:latin typeface="Times New Roman" panose="02020603050405020304" pitchFamily="18" charset="0"/>
                <a:cs typeface="Times New Roman" panose="02020603050405020304" pitchFamily="18" charset="0"/>
              </a:rPr>
              <a:t> can motivate students to complete courses and stay engaged.</a:t>
            </a:r>
          </a:p>
          <a:p>
            <a:pPr algn="just"/>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5. Multilingual Support</a:t>
            </a:r>
            <a:r>
              <a:rPr lang="en-US" dirty="0">
                <a:latin typeface="Times New Roman" panose="02020603050405020304" pitchFamily="18" charset="0"/>
                <a:cs typeface="Times New Roman" panose="02020603050405020304" pitchFamily="18" charset="0"/>
              </a:rPr>
              <a:t> – Expanding NextGen to support multiple languages will help reach a </a:t>
            </a:r>
            <a:r>
              <a:rPr lang="en-US" b="1" dirty="0">
                <a:latin typeface="Times New Roman" panose="02020603050405020304" pitchFamily="18" charset="0"/>
                <a:cs typeface="Times New Roman" panose="02020603050405020304" pitchFamily="18" charset="0"/>
              </a:rPr>
              <a:t>global audience</a:t>
            </a:r>
            <a:r>
              <a:rPr lang="en-US" dirty="0">
                <a:latin typeface="Times New Roman" panose="02020603050405020304" pitchFamily="18" charset="0"/>
                <a:cs typeface="Times New Roman" panose="02020603050405020304" pitchFamily="18" charset="0"/>
              </a:rPr>
              <a:t> and make education accessible to non-English speakers.</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9616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41DC7FE-3C1E-B956-6987-B9F86C5FEEB0}"/>
              </a:ext>
            </a:extLst>
          </p:cNvPr>
          <p:cNvSpPr txBox="1"/>
          <p:nvPr/>
        </p:nvSpPr>
        <p:spPr>
          <a:xfrm>
            <a:off x="4800600" y="457200"/>
            <a:ext cx="6100916" cy="523220"/>
          </a:xfrm>
          <a:prstGeom prst="rect">
            <a:avLst/>
          </a:prstGeom>
          <a:noFill/>
        </p:spPr>
        <p:txBody>
          <a:bodyPr wrap="square">
            <a:spAutoFit/>
          </a:bodyPr>
          <a:lstStyle/>
          <a:p>
            <a:r>
              <a:rPr lang="en-IN" sz="2800" b="1" dirty="0">
                <a:solidFill>
                  <a:schemeClr val="accent6">
                    <a:lumMod val="75000"/>
                  </a:schemeClr>
                </a:solidFill>
                <a:latin typeface="Times New Roman" panose="02020603050405020304" pitchFamily="18" charset="0"/>
                <a:cs typeface="Times New Roman" panose="02020603050405020304" pitchFamily="18" charset="0"/>
              </a:rPr>
              <a:t>Future Scope</a:t>
            </a:r>
          </a:p>
        </p:txBody>
      </p:sp>
      <p:sp>
        <p:nvSpPr>
          <p:cNvPr id="7" name="TextBox 6">
            <a:extLst>
              <a:ext uri="{FF2B5EF4-FFF2-40B4-BE49-F238E27FC236}">
                <a16:creationId xmlns:a16="http://schemas.microsoft.com/office/drawing/2014/main" id="{B95ECE16-889B-B800-2DBE-55F284CDBD23}"/>
              </a:ext>
            </a:extLst>
          </p:cNvPr>
          <p:cNvSpPr txBox="1"/>
          <p:nvPr/>
        </p:nvSpPr>
        <p:spPr>
          <a:xfrm>
            <a:off x="152400" y="1447800"/>
            <a:ext cx="11658600" cy="3416320"/>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6. Community &amp; Discussion Forums</a:t>
            </a:r>
            <a:r>
              <a:rPr lang="en-US" dirty="0">
                <a:latin typeface="Times New Roman" panose="02020603050405020304" pitchFamily="18" charset="0"/>
                <a:cs typeface="Times New Roman" panose="02020603050405020304" pitchFamily="18" charset="0"/>
              </a:rPr>
              <a:t> – A dedicated </a:t>
            </a:r>
            <a:r>
              <a:rPr lang="en-US" b="1" dirty="0">
                <a:latin typeface="Times New Roman" panose="02020603050405020304" pitchFamily="18" charset="0"/>
                <a:cs typeface="Times New Roman" panose="02020603050405020304" pitchFamily="18" charset="0"/>
              </a:rPr>
              <a:t>forum</a:t>
            </a:r>
            <a:r>
              <a:rPr lang="en-US" dirty="0">
                <a:latin typeface="Times New Roman" panose="02020603050405020304" pitchFamily="18" charset="0"/>
                <a:cs typeface="Times New Roman" panose="02020603050405020304" pitchFamily="18" charset="0"/>
              </a:rPr>
              <a:t> where students can ask questions, discuss topics, and collaborate with peers will create a sense of community.</a:t>
            </a:r>
          </a:p>
          <a:p>
            <a:pPr algn="just"/>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7. Enterprise &amp; Corporate Training</a:t>
            </a:r>
            <a:r>
              <a:rPr lang="en-US" dirty="0">
                <a:latin typeface="Times New Roman" panose="02020603050405020304" pitchFamily="18" charset="0"/>
                <a:cs typeface="Times New Roman" panose="02020603050405020304" pitchFamily="18" charset="0"/>
              </a:rPr>
              <a:t> – NextGen can be expanded to offer </a:t>
            </a:r>
            <a:r>
              <a:rPr lang="en-US" b="1" dirty="0">
                <a:latin typeface="Times New Roman" panose="02020603050405020304" pitchFamily="18" charset="0"/>
                <a:cs typeface="Times New Roman" panose="02020603050405020304" pitchFamily="18" charset="0"/>
              </a:rPr>
              <a:t>customized training solutions</a:t>
            </a:r>
            <a:r>
              <a:rPr lang="en-US" dirty="0">
                <a:latin typeface="Times New Roman" panose="02020603050405020304" pitchFamily="18" charset="0"/>
                <a:cs typeface="Times New Roman" panose="02020603050405020304" pitchFamily="18" charset="0"/>
              </a:rPr>
              <a:t> for companies, helping businesses train employees through structured learning programs.</a:t>
            </a:r>
          </a:p>
          <a:p>
            <a:pPr algn="just"/>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8. Integration with AR/VR</a:t>
            </a:r>
            <a:r>
              <a:rPr lang="en-US" dirty="0">
                <a:latin typeface="Times New Roman" panose="02020603050405020304" pitchFamily="18" charset="0"/>
                <a:cs typeface="Times New Roman" panose="02020603050405020304" pitchFamily="18" charset="0"/>
              </a:rPr>
              <a:t> – In the future, </a:t>
            </a:r>
            <a:r>
              <a:rPr lang="en-US" b="1" dirty="0">
                <a:latin typeface="Times New Roman" panose="02020603050405020304" pitchFamily="18" charset="0"/>
                <a:cs typeface="Times New Roman" panose="02020603050405020304" pitchFamily="18" charset="0"/>
              </a:rPr>
              <a:t>Augmented Reality (AR) and Virtual Reality (VR)</a:t>
            </a:r>
            <a:r>
              <a:rPr lang="en-US" dirty="0">
                <a:latin typeface="Times New Roman" panose="02020603050405020304" pitchFamily="18" charset="0"/>
                <a:cs typeface="Times New Roman" panose="02020603050405020304" pitchFamily="18" charset="0"/>
              </a:rPr>
              <a:t> can provide immersive learning experiences, especially for technical and hands-on courses.</a:t>
            </a:r>
          </a:p>
          <a:p>
            <a:pPr algn="just"/>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With continuous updates and improvements, </a:t>
            </a:r>
            <a:r>
              <a:rPr lang="en-US" b="1" dirty="0">
                <a:latin typeface="Times New Roman" panose="02020603050405020304" pitchFamily="18" charset="0"/>
                <a:cs typeface="Times New Roman" panose="02020603050405020304" pitchFamily="18" charset="0"/>
              </a:rPr>
              <a:t>NextGen has the potential to become a leading e-learning platform</a:t>
            </a:r>
            <a:r>
              <a:rPr lang="en-US" dirty="0">
                <a:latin typeface="Times New Roman" panose="02020603050405020304" pitchFamily="18" charset="0"/>
                <a:cs typeface="Times New Roman" panose="02020603050405020304" pitchFamily="18" charset="0"/>
              </a:rPr>
              <a:t>. The future is bright, and as technology advances, this project can adapt and grow to meet the changing needs of learners worldwide.</a:t>
            </a:r>
          </a:p>
        </p:txBody>
      </p:sp>
    </p:spTree>
    <p:extLst>
      <p:ext uri="{BB962C8B-B14F-4D97-AF65-F5344CB8AC3E}">
        <p14:creationId xmlns:p14="http://schemas.microsoft.com/office/powerpoint/2010/main" val="2320228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656E0F-3891-1603-9B97-FB53EA64FAE3}"/>
              </a:ext>
            </a:extLst>
          </p:cNvPr>
          <p:cNvSpPr txBox="1"/>
          <p:nvPr/>
        </p:nvSpPr>
        <p:spPr>
          <a:xfrm>
            <a:off x="4343400" y="533400"/>
            <a:ext cx="2362200" cy="523220"/>
          </a:xfrm>
          <a:prstGeom prst="rect">
            <a:avLst/>
          </a:prstGeom>
          <a:noFill/>
        </p:spPr>
        <p:txBody>
          <a:bodyPr wrap="square" rtlCol="0">
            <a:spAutoFit/>
          </a:bodyPr>
          <a:lstStyle/>
          <a:p>
            <a:r>
              <a:rPr lang="en-IN" dirty="0"/>
              <a:t>	</a:t>
            </a:r>
            <a:r>
              <a:rPr lang="en-IN" sz="2800" b="1" dirty="0">
                <a:solidFill>
                  <a:schemeClr val="accent6">
                    <a:lumMod val="75000"/>
                  </a:schemeClr>
                </a:solidFill>
                <a:latin typeface="Times New Roman" panose="02020603050405020304" pitchFamily="18" charset="0"/>
                <a:cs typeface="Times New Roman" panose="02020603050405020304" pitchFamily="18" charset="0"/>
              </a:rPr>
              <a:t>Outline</a:t>
            </a:r>
          </a:p>
        </p:txBody>
      </p:sp>
      <p:sp>
        <p:nvSpPr>
          <p:cNvPr id="4" name="TextBox 3">
            <a:extLst>
              <a:ext uri="{FF2B5EF4-FFF2-40B4-BE49-F238E27FC236}">
                <a16:creationId xmlns:a16="http://schemas.microsoft.com/office/drawing/2014/main" id="{E46DC6AD-0C24-72AF-1477-9CEC639BE4B9}"/>
              </a:ext>
            </a:extLst>
          </p:cNvPr>
          <p:cNvSpPr txBox="1"/>
          <p:nvPr/>
        </p:nvSpPr>
        <p:spPr>
          <a:xfrm>
            <a:off x="457200" y="1295400"/>
            <a:ext cx="9525000" cy="4524315"/>
          </a:xfrm>
          <a:prstGeom prst="rect">
            <a:avLst/>
          </a:prstGeom>
          <a:noFill/>
        </p:spPr>
        <p:txBody>
          <a:bodyPr wrap="square" rtlCol="0">
            <a:spAutoFit/>
          </a:bodyPr>
          <a:lstStyle/>
          <a:p>
            <a:pPr marL="342900" indent="-342900">
              <a:buAutoNum type="arabicPeriod"/>
            </a:pPr>
            <a:r>
              <a:rPr lang="en-IN" dirty="0">
                <a:latin typeface="Times New Roman" panose="02020603050405020304" pitchFamily="18" charset="0"/>
                <a:cs typeface="Times New Roman" panose="02020603050405020304" pitchFamily="18" charset="0"/>
              </a:rPr>
              <a:t>Introduction</a:t>
            </a:r>
          </a:p>
          <a:p>
            <a:pPr marL="342900" indent="-342900">
              <a:buAutoNum type="arabicPeriod"/>
            </a:pPr>
            <a:endParaRPr lang="en-IN" dirty="0">
              <a:latin typeface="Times New Roman" panose="02020603050405020304" pitchFamily="18" charset="0"/>
              <a:cs typeface="Times New Roman" panose="02020603050405020304" pitchFamily="18" charset="0"/>
            </a:endParaRPr>
          </a:p>
          <a:p>
            <a:pPr marL="342900" indent="-342900">
              <a:buAutoNum type="arabicPeriod"/>
            </a:pPr>
            <a:r>
              <a:rPr lang="en-IN" dirty="0">
                <a:latin typeface="Times New Roman" panose="02020603050405020304" pitchFamily="18" charset="0"/>
                <a:cs typeface="Times New Roman" panose="02020603050405020304" pitchFamily="18" charset="0"/>
              </a:rPr>
              <a:t>Motivation</a:t>
            </a:r>
          </a:p>
          <a:p>
            <a:pPr marL="342900" indent="-342900">
              <a:buAutoNum type="arabicPeriod"/>
            </a:pPr>
            <a:endParaRPr lang="en-IN" dirty="0">
              <a:latin typeface="Times New Roman" panose="02020603050405020304" pitchFamily="18" charset="0"/>
              <a:cs typeface="Times New Roman" panose="02020603050405020304" pitchFamily="18" charset="0"/>
            </a:endParaRPr>
          </a:p>
          <a:p>
            <a:pPr marL="342900" indent="-342900">
              <a:buAutoNum type="arabicPeriod"/>
            </a:pPr>
            <a:r>
              <a:rPr lang="en-IN" dirty="0">
                <a:latin typeface="Times New Roman" panose="02020603050405020304" pitchFamily="18" charset="0"/>
                <a:cs typeface="Times New Roman" panose="02020603050405020304" pitchFamily="18" charset="0"/>
              </a:rPr>
              <a:t>Process Model</a:t>
            </a:r>
          </a:p>
          <a:p>
            <a:pPr marL="342900" indent="-342900">
              <a:buAutoNum type="arabicPeriod"/>
            </a:pPr>
            <a:endParaRPr lang="en-IN" dirty="0">
              <a:latin typeface="Times New Roman" panose="02020603050405020304" pitchFamily="18" charset="0"/>
              <a:cs typeface="Times New Roman" panose="02020603050405020304" pitchFamily="18" charset="0"/>
            </a:endParaRPr>
          </a:p>
          <a:p>
            <a:pPr marL="342900" indent="-342900">
              <a:buAutoNum type="arabicPeriod"/>
            </a:pPr>
            <a:r>
              <a:rPr lang="en-IN" dirty="0">
                <a:latin typeface="Times New Roman" panose="02020603050405020304" pitchFamily="18" charset="0"/>
                <a:cs typeface="Times New Roman" panose="02020603050405020304" pitchFamily="18" charset="0"/>
              </a:rPr>
              <a:t>Software Requirement Specification (SRS)</a:t>
            </a:r>
          </a:p>
          <a:p>
            <a:pPr marL="342900" indent="-342900">
              <a:buAutoNum type="arabicPeriod"/>
            </a:pPr>
            <a:endParaRPr lang="en-IN" dirty="0">
              <a:latin typeface="Times New Roman" panose="02020603050405020304" pitchFamily="18" charset="0"/>
              <a:cs typeface="Times New Roman" panose="02020603050405020304" pitchFamily="18" charset="0"/>
            </a:endParaRPr>
          </a:p>
          <a:p>
            <a:pPr marL="342900" indent="-342900">
              <a:buAutoNum type="arabicPeriod"/>
            </a:pPr>
            <a:r>
              <a:rPr lang="en-IN" dirty="0">
                <a:latin typeface="Times New Roman" panose="02020603050405020304" pitchFamily="18" charset="0"/>
                <a:cs typeface="Times New Roman" panose="02020603050405020304" pitchFamily="18" charset="0"/>
              </a:rPr>
              <a:t>Data Flow Diagram (DFD)</a:t>
            </a:r>
          </a:p>
          <a:p>
            <a:pPr marL="342900" indent="-342900">
              <a:buAutoNum type="arabicPeriod"/>
            </a:pPr>
            <a:endParaRPr lang="en-IN" dirty="0">
              <a:latin typeface="Times New Roman" panose="02020603050405020304" pitchFamily="18" charset="0"/>
              <a:cs typeface="Times New Roman" panose="02020603050405020304" pitchFamily="18" charset="0"/>
            </a:endParaRPr>
          </a:p>
          <a:p>
            <a:pPr marL="342900" indent="-342900">
              <a:buAutoNum type="arabicPeriod"/>
            </a:pPr>
            <a:r>
              <a:rPr lang="en-IN" dirty="0">
                <a:latin typeface="Times New Roman" panose="02020603050405020304" pitchFamily="18" charset="0"/>
                <a:cs typeface="Times New Roman" panose="02020603050405020304" pitchFamily="18" charset="0"/>
              </a:rPr>
              <a:t>Output</a:t>
            </a:r>
          </a:p>
          <a:p>
            <a:pPr marL="342900" indent="-342900">
              <a:buAutoNum type="arabicPeriod"/>
            </a:pPr>
            <a:endParaRPr lang="en-IN" dirty="0">
              <a:latin typeface="Times New Roman" panose="02020603050405020304" pitchFamily="18" charset="0"/>
              <a:cs typeface="Times New Roman" panose="02020603050405020304" pitchFamily="18" charset="0"/>
            </a:endParaRPr>
          </a:p>
          <a:p>
            <a:pPr marL="342900" indent="-342900">
              <a:buAutoNum type="arabicPeriod"/>
            </a:pPr>
            <a:r>
              <a:rPr lang="en-IN" dirty="0">
                <a:latin typeface="Times New Roman" panose="02020603050405020304" pitchFamily="18" charset="0"/>
                <a:cs typeface="Times New Roman" panose="02020603050405020304" pitchFamily="18" charset="0"/>
              </a:rPr>
              <a:t>Conclusion</a:t>
            </a:r>
          </a:p>
          <a:p>
            <a:pPr marL="342900" indent="-342900">
              <a:buAutoNum type="arabicPeriod"/>
            </a:pPr>
            <a:endParaRPr lang="en-IN" dirty="0">
              <a:latin typeface="Times New Roman" panose="02020603050405020304" pitchFamily="18" charset="0"/>
              <a:cs typeface="Times New Roman" panose="02020603050405020304" pitchFamily="18" charset="0"/>
            </a:endParaRPr>
          </a:p>
          <a:p>
            <a:pPr marL="342900" indent="-342900">
              <a:buAutoNum type="arabicPeriod"/>
            </a:pPr>
            <a:r>
              <a:rPr lang="en-IN" dirty="0">
                <a:latin typeface="Times New Roman" panose="02020603050405020304" pitchFamily="18" charset="0"/>
                <a:cs typeface="Times New Roman" panose="02020603050405020304" pitchFamily="18" charset="0"/>
              </a:rPr>
              <a:t>Future Scope</a:t>
            </a:r>
          </a:p>
          <a:p>
            <a:pPr marL="342900" indent="-342900">
              <a:buAutoNum type="arabicPeriod"/>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473345-45EC-216E-2EA7-31E85C17DE38}"/>
              </a:ext>
            </a:extLst>
          </p:cNvPr>
          <p:cNvSpPr txBox="1"/>
          <p:nvPr/>
        </p:nvSpPr>
        <p:spPr>
          <a:xfrm>
            <a:off x="4838700" y="457200"/>
            <a:ext cx="2514600" cy="523220"/>
          </a:xfrm>
          <a:prstGeom prst="rect">
            <a:avLst/>
          </a:prstGeom>
          <a:noFill/>
        </p:spPr>
        <p:txBody>
          <a:bodyPr wrap="square" rtlCol="0">
            <a:spAutoFit/>
          </a:bodyPr>
          <a:lstStyle/>
          <a:p>
            <a:r>
              <a:rPr lang="en-IN" sz="2800" b="1" dirty="0">
                <a:solidFill>
                  <a:schemeClr val="accent6">
                    <a:lumMod val="75000"/>
                  </a:schemeClr>
                </a:solidFill>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2FD3B455-CDD9-5BB7-5EF0-4EF6F6DE7ACC}"/>
              </a:ext>
            </a:extLst>
          </p:cNvPr>
          <p:cNvSpPr txBox="1"/>
          <p:nvPr/>
        </p:nvSpPr>
        <p:spPr>
          <a:xfrm>
            <a:off x="152400" y="1371600"/>
            <a:ext cx="11734800" cy="4524315"/>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NextGen is a modern online education system designed to connect learners with superior academic instruction. In today’s rapidly evolving virtual sphere, gaining fresh talents and remaining current is now crucial . NextGen provides an interactive, captivating, and approachable educational experience for students, experts, and people committed to continuous learning. NextGen uses new technology to give you a smooth way to learn online. It is interactive, can fit into your schedule, and it is made to suit your study style. With an extensive variety of classes across different fields, individuals have the freedom to acquire knowledge individually and in the privacy of their residences. NextGen is designed to be an expandable, fortified, and fast e-learning hub by using modern Java-based backend systems and a versatile React.js user interface. Our technology provides a smooth learning journey, immediate connection, and organized material for both students and teachers. The starting part of NextGen is made with React.js. This helps in making a great and quick workplace for users. With a component-based architecture, it ensures flexibility, reusability, and faster load times. The user interface, also, employs Redux for managing data states to manage live data changes effectively. Tailwind CSS improves the UI with contemporary and sleek designs, and Progressive Web App (PWA) compatibility guarantees a smooth mobile learning journey on various devices. NextGen shines because of its cloud setup, instant chats, AI-guided learning paths, and tight user security. Its backend runs on small separate services, suggests smart course choices, and works on many devices. This means it can grow while still working well. Down the road, they plan to add a mobile app, make learning more like a game, and use AI to tailor the experience even more. These changes aim to make learning more fun and useful.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3636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02EBEE-9203-9730-A3B4-15A143D8E38A}"/>
              </a:ext>
            </a:extLst>
          </p:cNvPr>
          <p:cNvSpPr txBox="1"/>
          <p:nvPr/>
        </p:nvSpPr>
        <p:spPr>
          <a:xfrm>
            <a:off x="4914900" y="457200"/>
            <a:ext cx="2362200" cy="523220"/>
          </a:xfrm>
          <a:prstGeom prst="rect">
            <a:avLst/>
          </a:prstGeom>
          <a:noFill/>
        </p:spPr>
        <p:txBody>
          <a:bodyPr wrap="square" rtlCol="0">
            <a:spAutoFit/>
          </a:bodyPr>
          <a:lstStyle/>
          <a:p>
            <a:r>
              <a:rPr lang="en-IN" sz="2800" b="1" dirty="0">
                <a:solidFill>
                  <a:schemeClr val="accent6">
                    <a:lumMod val="75000"/>
                  </a:schemeClr>
                </a:solidFill>
                <a:latin typeface="Times New Roman" panose="02020603050405020304" pitchFamily="18" charset="0"/>
                <a:cs typeface="Times New Roman" panose="02020603050405020304" pitchFamily="18" charset="0"/>
              </a:rPr>
              <a:t>Motivation</a:t>
            </a:r>
          </a:p>
        </p:txBody>
      </p:sp>
      <p:sp>
        <p:nvSpPr>
          <p:cNvPr id="3" name="TextBox 2">
            <a:extLst>
              <a:ext uri="{FF2B5EF4-FFF2-40B4-BE49-F238E27FC236}">
                <a16:creationId xmlns:a16="http://schemas.microsoft.com/office/drawing/2014/main" id="{134415FF-08C0-3230-D397-88527B463619}"/>
              </a:ext>
            </a:extLst>
          </p:cNvPr>
          <p:cNvSpPr txBox="1"/>
          <p:nvPr/>
        </p:nvSpPr>
        <p:spPr>
          <a:xfrm>
            <a:off x="152400" y="1371600"/>
            <a:ext cx="11887200" cy="4247317"/>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Education serves as the cornerstone of development; however, numerous students face challenges in obtaining quality learning materials due to financial constraints, geographical limitations, or inflexible timetables. NextGen aims to eliminate these obstacles by offering a flexible, cost-effective, and stimulating educational experience accessible to all, at any time and from any location. Learning forms the basis for personal development, but many students find it hard to get their hands on top-notch educational materials. This can happen because of high costs where they live, or strict timetables. NextGen aims to knock down these obstacles. It offers a learning experience that bends to your needs, doesn't break the bank, and keeps you hooked. You can tap into this resource whenever you want, no matter where you are. Educators and instructors frequently encounter difficulties in expanding their audience, generating revenue from their content, and effectively managing their courses. NextGen offers a robust platform for course creators, allowing them to concentrate on teaching as we take care of payment processing, student interaction, and content distribution. A significant shortcoming observed in numerous e-learning platforms is the absence of real-time interaction between students and instructors. NextGen addresses this deficiency by offering live classes, discussion forums, and interactive functionalities, thereby fostering an environment conducive to collaboration, inquiry, and prompt feedback for students. Our objective is to enable both learners and educators by leveraging technology, facilitating seamless, interactive, and fulfilling knowledge exchange. By providing appropriate tools, support, and cutting-edge educational approaches, NextGen aspires to transform the delivery and consumption of education.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119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0A8C9A-54C9-2428-C7D3-016F7C05DD52}"/>
              </a:ext>
            </a:extLst>
          </p:cNvPr>
          <p:cNvSpPr txBox="1"/>
          <p:nvPr/>
        </p:nvSpPr>
        <p:spPr>
          <a:xfrm>
            <a:off x="4876800" y="457200"/>
            <a:ext cx="2438400" cy="523220"/>
          </a:xfrm>
          <a:prstGeom prst="rect">
            <a:avLst/>
          </a:prstGeom>
          <a:noFill/>
        </p:spPr>
        <p:txBody>
          <a:bodyPr wrap="square" rtlCol="0">
            <a:spAutoFit/>
          </a:bodyPr>
          <a:lstStyle/>
          <a:p>
            <a:r>
              <a:rPr lang="en-IN" sz="2800" b="1" dirty="0">
                <a:solidFill>
                  <a:schemeClr val="accent6">
                    <a:lumMod val="75000"/>
                  </a:schemeClr>
                </a:solidFill>
                <a:latin typeface="Times New Roman" panose="02020603050405020304" pitchFamily="18" charset="0"/>
                <a:cs typeface="Times New Roman" panose="02020603050405020304" pitchFamily="18" charset="0"/>
              </a:rPr>
              <a:t>Process Model</a:t>
            </a:r>
          </a:p>
        </p:txBody>
      </p:sp>
      <p:sp>
        <p:nvSpPr>
          <p:cNvPr id="3" name="TextBox 2">
            <a:extLst>
              <a:ext uri="{FF2B5EF4-FFF2-40B4-BE49-F238E27FC236}">
                <a16:creationId xmlns:a16="http://schemas.microsoft.com/office/drawing/2014/main" id="{7B870134-742D-2C95-8E8D-A5529EFB52CC}"/>
              </a:ext>
            </a:extLst>
          </p:cNvPr>
          <p:cNvSpPr txBox="1"/>
          <p:nvPr/>
        </p:nvSpPr>
        <p:spPr>
          <a:xfrm>
            <a:off x="228600" y="1143000"/>
            <a:ext cx="11734800" cy="5355312"/>
          </a:xfrm>
          <a:prstGeom prst="rect">
            <a:avLst/>
          </a:prstGeom>
          <a:noFill/>
        </p:spPr>
        <p:txBody>
          <a:bodyPr wrap="square" rtlCol="0">
            <a:spAutoFit/>
          </a:bodyPr>
          <a:lstStyle/>
          <a:p>
            <a:pPr algn="just">
              <a:buNone/>
            </a:pPr>
            <a:r>
              <a:rPr lang="en-IN" b="1" dirty="0">
                <a:latin typeface="Times New Roman" panose="02020603050405020304" pitchFamily="18" charset="0"/>
                <a:cs typeface="Times New Roman" panose="02020603050405020304" pitchFamily="18" charset="0"/>
              </a:rPr>
              <a:t>1. Requirement Analysis &amp; Planning</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Identify the core features (User roles, Course management, Payments, AI-based recommendations).</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Define the technology stack: </a:t>
            </a:r>
            <a:r>
              <a:rPr lang="en-IN" b="1" dirty="0">
                <a:latin typeface="Times New Roman" panose="02020603050405020304" pitchFamily="18" charset="0"/>
                <a:cs typeface="Times New Roman" panose="02020603050405020304" pitchFamily="18" charset="0"/>
              </a:rPr>
              <a:t>React.js (Frontend), Spring Boot (Backend), MySQL (Database), AWS (Deployment)</a:t>
            </a: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Establish clear milestones for development.</a:t>
            </a:r>
          </a:p>
          <a:p>
            <a:pPr algn="just"/>
            <a:endParaRPr lang="en-IN" dirty="0">
              <a:latin typeface="Times New Roman" panose="02020603050405020304" pitchFamily="18" charset="0"/>
              <a:cs typeface="Times New Roman" panose="02020603050405020304" pitchFamily="18" charset="0"/>
            </a:endParaRPr>
          </a:p>
          <a:p>
            <a:pPr algn="just">
              <a:buNone/>
            </a:pPr>
            <a:r>
              <a:rPr lang="en-IN" b="1" dirty="0">
                <a:latin typeface="Times New Roman" panose="02020603050405020304" pitchFamily="18" charset="0"/>
                <a:cs typeface="Times New Roman" panose="02020603050405020304" pitchFamily="18" charset="0"/>
              </a:rPr>
              <a:t>2. System Design</a:t>
            </a:r>
          </a:p>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Frontend Design:</a:t>
            </a:r>
            <a:r>
              <a:rPr lang="en-IN" dirty="0">
                <a:latin typeface="Times New Roman" panose="02020603050405020304" pitchFamily="18" charset="0"/>
                <a:cs typeface="Times New Roman" panose="02020603050405020304" pitchFamily="18" charset="0"/>
              </a:rPr>
              <a:t> UI/UX wireframes for the student, instructor, and admin panels.</a:t>
            </a:r>
          </a:p>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Backend Architecture:</a:t>
            </a:r>
            <a:endParaRPr lang="en-IN"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REST APIs for authentication, course management, payments.</a:t>
            </a:r>
          </a:p>
          <a:p>
            <a:pPr marL="742950" lvl="1"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Secure role-based access with </a:t>
            </a:r>
            <a:r>
              <a:rPr lang="en-IN" b="1" dirty="0">
                <a:latin typeface="Times New Roman" panose="02020603050405020304" pitchFamily="18" charset="0"/>
                <a:cs typeface="Times New Roman" panose="02020603050405020304" pitchFamily="18" charset="0"/>
              </a:rPr>
              <a:t>Spring Security &amp; JWT</a:t>
            </a:r>
            <a:r>
              <a:rPr lang="en-IN"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Database Schema:</a:t>
            </a:r>
            <a:r>
              <a:rPr lang="en-IN" dirty="0">
                <a:latin typeface="Times New Roman" panose="02020603050405020304" pitchFamily="18" charset="0"/>
                <a:cs typeface="Times New Roman" panose="02020603050405020304" pitchFamily="18" charset="0"/>
              </a:rPr>
              <a:t> Design MySQL tables for </a:t>
            </a:r>
            <a:r>
              <a:rPr lang="en-IN" b="1" dirty="0">
                <a:latin typeface="Times New Roman" panose="02020603050405020304" pitchFamily="18" charset="0"/>
                <a:cs typeface="Times New Roman" panose="02020603050405020304" pitchFamily="18" charset="0"/>
              </a:rPr>
              <a:t>Users, Courses, Payments, Enrolments, and Progress Tracking</a:t>
            </a:r>
            <a:r>
              <a:rPr lang="en-IN" dirty="0">
                <a:latin typeface="Times New Roman" panose="02020603050405020304" pitchFamily="18" charset="0"/>
                <a:cs typeface="Times New Roman" panose="02020603050405020304" pitchFamily="18" charset="0"/>
              </a:rPr>
              <a:t>.</a:t>
            </a:r>
          </a:p>
          <a:p>
            <a:pPr algn="just"/>
            <a:endParaRPr lang="en-IN" dirty="0">
              <a:latin typeface="Times New Roman" panose="02020603050405020304" pitchFamily="18" charset="0"/>
              <a:cs typeface="Times New Roman" panose="02020603050405020304" pitchFamily="18" charset="0"/>
            </a:endParaRPr>
          </a:p>
          <a:p>
            <a:pPr algn="just">
              <a:buNone/>
            </a:pPr>
            <a:r>
              <a:rPr lang="en-US" b="1" dirty="0">
                <a:latin typeface="Times New Roman" panose="02020603050405020304" pitchFamily="18" charset="0"/>
                <a:cs typeface="Times New Roman" panose="02020603050405020304" pitchFamily="18" charset="0"/>
              </a:rPr>
              <a:t>3. Development Phase</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Week 1:</a:t>
            </a:r>
            <a:r>
              <a:rPr lang="en-US" dirty="0">
                <a:latin typeface="Times New Roman" panose="02020603050405020304" pitchFamily="18" charset="0"/>
                <a:cs typeface="Times New Roman" panose="02020603050405020304" pitchFamily="18" charset="0"/>
              </a:rPr>
              <a:t> Project Setup</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Initialize </a:t>
            </a:r>
            <a:r>
              <a:rPr lang="en-US" b="1" dirty="0">
                <a:latin typeface="Times New Roman" panose="02020603050405020304" pitchFamily="18" charset="0"/>
                <a:cs typeface="Times New Roman" panose="02020603050405020304" pitchFamily="18" charset="0"/>
              </a:rPr>
              <a:t>React.js project with Vite</a:t>
            </a:r>
            <a:r>
              <a:rPr lang="en-US"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Set up </a:t>
            </a:r>
            <a:r>
              <a:rPr lang="en-US" b="1" dirty="0">
                <a:latin typeface="Times New Roman" panose="02020603050405020304" pitchFamily="18" charset="0"/>
                <a:cs typeface="Times New Roman" panose="02020603050405020304" pitchFamily="18" charset="0"/>
              </a:rPr>
              <a:t>Spring Boot</a:t>
            </a:r>
            <a:r>
              <a:rPr lang="en-US" dirty="0">
                <a:latin typeface="Times New Roman" panose="02020603050405020304" pitchFamily="18" charset="0"/>
                <a:cs typeface="Times New Roman" panose="02020603050405020304" pitchFamily="18" charset="0"/>
              </a:rPr>
              <a:t> with MySQL.</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Implement authentication using </a:t>
            </a:r>
            <a:r>
              <a:rPr lang="en-US" b="1" dirty="0">
                <a:latin typeface="Times New Roman" panose="02020603050405020304" pitchFamily="18" charset="0"/>
                <a:cs typeface="Times New Roman" panose="02020603050405020304" pitchFamily="18" charset="0"/>
              </a:rPr>
              <a:t>JWT &amp; OAuth2</a:t>
            </a:r>
            <a:r>
              <a:rPr lang="en-US" dirty="0">
                <a:latin typeface="Times New Roman" panose="02020603050405020304" pitchFamily="18" charset="0"/>
                <a:cs typeface="Times New Roman" panose="02020603050405020304" pitchFamily="18" charset="0"/>
              </a:rPr>
              <a:t>.</a:t>
            </a:r>
          </a:p>
          <a:p>
            <a:endParaRPr lang="en-IN" dirty="0"/>
          </a:p>
          <a:p>
            <a:endParaRPr lang="en-IN" dirty="0"/>
          </a:p>
        </p:txBody>
      </p:sp>
    </p:spTree>
    <p:extLst>
      <p:ext uri="{BB962C8B-B14F-4D97-AF65-F5344CB8AC3E}">
        <p14:creationId xmlns:p14="http://schemas.microsoft.com/office/powerpoint/2010/main" val="1061244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889163-0770-16C6-7E71-44D195E21AD0}"/>
              </a:ext>
            </a:extLst>
          </p:cNvPr>
          <p:cNvSpPr txBox="1"/>
          <p:nvPr/>
        </p:nvSpPr>
        <p:spPr>
          <a:xfrm>
            <a:off x="4876800" y="457200"/>
            <a:ext cx="2438400" cy="523220"/>
          </a:xfrm>
          <a:prstGeom prst="rect">
            <a:avLst/>
          </a:prstGeom>
          <a:noFill/>
        </p:spPr>
        <p:txBody>
          <a:bodyPr wrap="square" rtlCol="0">
            <a:spAutoFit/>
          </a:bodyPr>
          <a:lstStyle/>
          <a:p>
            <a:r>
              <a:rPr lang="en-IN" sz="2800" b="1" dirty="0">
                <a:solidFill>
                  <a:schemeClr val="accent6">
                    <a:lumMod val="75000"/>
                  </a:schemeClr>
                </a:solidFill>
                <a:latin typeface="Times New Roman" panose="02020603050405020304" pitchFamily="18" charset="0"/>
                <a:cs typeface="Times New Roman" panose="02020603050405020304" pitchFamily="18" charset="0"/>
              </a:rPr>
              <a:t>Process Model</a:t>
            </a:r>
          </a:p>
        </p:txBody>
      </p:sp>
      <p:sp>
        <p:nvSpPr>
          <p:cNvPr id="5" name="Rectangle 1">
            <a:extLst>
              <a:ext uri="{FF2B5EF4-FFF2-40B4-BE49-F238E27FC236}">
                <a16:creationId xmlns:a16="http://schemas.microsoft.com/office/drawing/2014/main" id="{5F338A88-D687-DE7F-334A-2269B93D9FE6}"/>
              </a:ext>
            </a:extLst>
          </p:cNvPr>
          <p:cNvSpPr>
            <a:spLocks noChangeArrowheads="1"/>
          </p:cNvSpPr>
          <p:nvPr/>
        </p:nvSpPr>
        <p:spPr bwMode="auto">
          <a:xfrm>
            <a:off x="353005" y="980420"/>
            <a:ext cx="5765361"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Week 2:</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User &amp; Course Management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user roles: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Admin, Instructor, Student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CRUD APIs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managing courses.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course listing and enrollment features.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Week 3:</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Payment &amp; Enrollment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Integrate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Stripe/Razor pay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payments.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one-time purchases &amp; subscription models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instructor dashboard for revenue tracking.</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Rectangle 3">
            <a:extLst>
              <a:ext uri="{FF2B5EF4-FFF2-40B4-BE49-F238E27FC236}">
                <a16:creationId xmlns:a16="http://schemas.microsoft.com/office/drawing/2014/main" id="{786EF561-9859-4A3A-043B-2B4D618991D1}"/>
              </a:ext>
            </a:extLst>
          </p:cNvPr>
          <p:cNvSpPr>
            <a:spLocks noChangeArrowheads="1"/>
          </p:cNvSpPr>
          <p:nvPr/>
        </p:nvSpPr>
        <p:spPr bwMode="auto">
          <a:xfrm>
            <a:off x="353005" y="3627298"/>
            <a:ext cx="7308411"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Week 4:</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AI &amp; Interactive Features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AI-powered course recommendations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progress tracking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live notifications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Build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discussion forums &amp; real-time chat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Week 5:</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Admin Panel &amp; Security Enhancements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an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admin dashboard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course approval and user management.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security features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(Spring Security, OAuth, CSRF protection).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3905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77ABDF-978D-57A9-2A20-F33D14A7CBDE}"/>
              </a:ext>
            </a:extLst>
          </p:cNvPr>
          <p:cNvSpPr txBox="1"/>
          <p:nvPr/>
        </p:nvSpPr>
        <p:spPr>
          <a:xfrm>
            <a:off x="4876800" y="457200"/>
            <a:ext cx="2438400" cy="523220"/>
          </a:xfrm>
          <a:prstGeom prst="rect">
            <a:avLst/>
          </a:prstGeom>
          <a:noFill/>
        </p:spPr>
        <p:txBody>
          <a:bodyPr wrap="square" rtlCol="0">
            <a:spAutoFit/>
          </a:bodyPr>
          <a:lstStyle/>
          <a:p>
            <a:r>
              <a:rPr lang="en-IN" sz="2800" b="1" dirty="0">
                <a:solidFill>
                  <a:schemeClr val="accent6">
                    <a:lumMod val="75000"/>
                  </a:schemeClr>
                </a:solidFill>
                <a:latin typeface="Times New Roman" panose="02020603050405020304" pitchFamily="18" charset="0"/>
                <a:cs typeface="Times New Roman" panose="02020603050405020304" pitchFamily="18" charset="0"/>
              </a:rPr>
              <a:t>Process Model</a:t>
            </a:r>
          </a:p>
        </p:txBody>
      </p:sp>
      <p:sp>
        <p:nvSpPr>
          <p:cNvPr id="4" name="TextBox 3">
            <a:extLst>
              <a:ext uri="{FF2B5EF4-FFF2-40B4-BE49-F238E27FC236}">
                <a16:creationId xmlns:a16="http://schemas.microsoft.com/office/drawing/2014/main" id="{00E764FE-E493-6102-8EBC-2B33D17C5A8F}"/>
              </a:ext>
            </a:extLst>
          </p:cNvPr>
          <p:cNvSpPr txBox="1"/>
          <p:nvPr/>
        </p:nvSpPr>
        <p:spPr>
          <a:xfrm>
            <a:off x="609600" y="1443841"/>
            <a:ext cx="11201400" cy="2862322"/>
          </a:xfrm>
          <a:prstGeom prst="rect">
            <a:avLst/>
          </a:prstGeom>
          <a:noFill/>
        </p:spPr>
        <p:txBody>
          <a:bodyPr wrap="square">
            <a:spAutoFit/>
          </a:bodyPr>
          <a:lstStyle/>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Week 6:</a:t>
            </a:r>
            <a:r>
              <a:rPr lang="en-IN" dirty="0">
                <a:latin typeface="Times New Roman" panose="02020603050405020304" pitchFamily="18" charset="0"/>
                <a:cs typeface="Times New Roman" panose="02020603050405020304" pitchFamily="18" charset="0"/>
              </a:rPr>
              <a:t> Testing &amp; Deployment</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Perform </a:t>
            </a:r>
            <a:r>
              <a:rPr lang="en-IN" b="1" dirty="0">
                <a:latin typeface="Times New Roman" panose="02020603050405020304" pitchFamily="18" charset="0"/>
                <a:cs typeface="Times New Roman" panose="02020603050405020304" pitchFamily="18" charset="0"/>
              </a:rPr>
              <a:t>unit testing (Postman for API testing)</a:t>
            </a:r>
            <a:r>
              <a:rPr lang="en-IN"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Optimize performance &amp; security.</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Deploy on </a:t>
            </a:r>
            <a:r>
              <a:rPr lang="en-IN" b="1" dirty="0">
                <a:latin typeface="Times New Roman" panose="02020603050405020304" pitchFamily="18" charset="0"/>
                <a:cs typeface="Times New Roman" panose="02020603050405020304" pitchFamily="18" charset="0"/>
              </a:rPr>
              <a:t>AWS EC2, AWS RDS, CloudFront CDN</a:t>
            </a:r>
            <a:r>
              <a:rPr lang="en-IN" dirty="0">
                <a:latin typeface="Times New Roman" panose="02020603050405020304" pitchFamily="18" charset="0"/>
                <a:cs typeface="Times New Roman" panose="02020603050405020304" pitchFamily="18" charset="0"/>
              </a:rPr>
              <a:t>.</a:t>
            </a:r>
          </a:p>
          <a:p>
            <a:pPr lvl="1"/>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4. Deployment &amp; Maintenance</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Frontend Deployment:</a:t>
            </a:r>
            <a:r>
              <a:rPr lang="en-IN" dirty="0">
                <a:latin typeface="Times New Roman" panose="02020603050405020304" pitchFamily="18" charset="0"/>
                <a:cs typeface="Times New Roman" panose="02020603050405020304" pitchFamily="18" charset="0"/>
              </a:rPr>
              <a:t> Vercel/Netlify.</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Backend Deployment:</a:t>
            </a:r>
            <a:r>
              <a:rPr lang="en-IN" dirty="0">
                <a:latin typeface="Times New Roman" panose="02020603050405020304" pitchFamily="18" charset="0"/>
                <a:cs typeface="Times New Roman" panose="02020603050405020304" pitchFamily="18" charset="0"/>
              </a:rPr>
              <a:t> AWS EC2.</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Database Hosting:</a:t>
            </a:r>
            <a:r>
              <a:rPr lang="en-IN" dirty="0">
                <a:latin typeface="Times New Roman" panose="02020603050405020304" pitchFamily="18" charset="0"/>
                <a:cs typeface="Times New Roman" panose="02020603050405020304" pitchFamily="18" charset="0"/>
              </a:rPr>
              <a:t> AWS RDS.</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Monitoring Tools:</a:t>
            </a:r>
            <a:r>
              <a:rPr lang="en-IN" dirty="0">
                <a:latin typeface="Times New Roman" panose="02020603050405020304" pitchFamily="18" charset="0"/>
                <a:cs typeface="Times New Roman" panose="02020603050405020304" pitchFamily="18" charset="0"/>
              </a:rPr>
              <a:t> Prometheus, Grafana for performance tracking.</a:t>
            </a:r>
          </a:p>
        </p:txBody>
      </p:sp>
    </p:spTree>
    <p:extLst>
      <p:ext uri="{BB962C8B-B14F-4D97-AF65-F5344CB8AC3E}">
        <p14:creationId xmlns:p14="http://schemas.microsoft.com/office/powerpoint/2010/main" val="597960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BD1794-B828-1C54-9CA0-2D6CA7E607F1}"/>
              </a:ext>
            </a:extLst>
          </p:cNvPr>
          <p:cNvSpPr txBox="1"/>
          <p:nvPr/>
        </p:nvSpPr>
        <p:spPr>
          <a:xfrm>
            <a:off x="3581400" y="457200"/>
            <a:ext cx="6248400" cy="523220"/>
          </a:xfrm>
          <a:prstGeom prst="rect">
            <a:avLst/>
          </a:prstGeom>
          <a:noFill/>
        </p:spPr>
        <p:txBody>
          <a:bodyPr wrap="square" rtlCol="0">
            <a:spAutoFit/>
          </a:bodyPr>
          <a:lstStyle/>
          <a:p>
            <a:r>
              <a:rPr lang="en-IN" sz="2800" b="1" dirty="0">
                <a:solidFill>
                  <a:schemeClr val="accent6">
                    <a:lumMod val="75000"/>
                  </a:schemeClr>
                </a:solidFill>
                <a:latin typeface="Times New Roman" panose="02020603050405020304" pitchFamily="18" charset="0"/>
                <a:cs typeface="Times New Roman" panose="02020603050405020304" pitchFamily="18" charset="0"/>
              </a:rPr>
              <a:t>Software Requirement Specification</a:t>
            </a:r>
          </a:p>
        </p:txBody>
      </p:sp>
      <p:sp>
        <p:nvSpPr>
          <p:cNvPr id="4" name="TextBox 3">
            <a:extLst>
              <a:ext uri="{FF2B5EF4-FFF2-40B4-BE49-F238E27FC236}">
                <a16:creationId xmlns:a16="http://schemas.microsoft.com/office/drawing/2014/main" id="{5E4063CD-1E1E-98EF-760A-F94D4EDDB494}"/>
              </a:ext>
            </a:extLst>
          </p:cNvPr>
          <p:cNvSpPr txBox="1"/>
          <p:nvPr/>
        </p:nvSpPr>
        <p:spPr>
          <a:xfrm>
            <a:off x="419100" y="1219200"/>
            <a:ext cx="11353800" cy="6186309"/>
          </a:xfrm>
          <a:prstGeom prst="rect">
            <a:avLst/>
          </a:prstGeom>
          <a:noFill/>
        </p:spPr>
        <p:txBody>
          <a:bodyPr wrap="square">
            <a:spAutoFit/>
          </a:bodyPr>
          <a:lstStyle/>
          <a:p>
            <a:pPr>
              <a:buNone/>
            </a:pPr>
            <a:r>
              <a:rPr lang="en-IN" b="1" dirty="0">
                <a:latin typeface="Times New Roman" panose="02020603050405020304" pitchFamily="18" charset="0"/>
                <a:cs typeface="Times New Roman" panose="02020603050405020304" pitchFamily="18" charset="0"/>
              </a:rPr>
              <a:t>1. Tools and Technologies Used -:</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Frontend:</a:t>
            </a:r>
            <a:r>
              <a:rPr lang="en-IN" dirty="0">
                <a:latin typeface="Times New Roman" panose="02020603050405020304" pitchFamily="18" charset="0"/>
                <a:cs typeface="Times New Roman" panose="02020603050405020304" pitchFamily="18" charset="0"/>
              </a:rPr>
              <a:t> React.js, Tailwind CSS, React Router</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Backend:</a:t>
            </a:r>
            <a:r>
              <a:rPr lang="en-IN" dirty="0">
                <a:latin typeface="Times New Roman" panose="02020603050405020304" pitchFamily="18" charset="0"/>
                <a:cs typeface="Times New Roman" panose="02020603050405020304" pitchFamily="18" charset="0"/>
              </a:rPr>
              <a:t> Spring Boot, Spring Security, REST APIs</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Database:</a:t>
            </a:r>
            <a:r>
              <a:rPr lang="en-IN" dirty="0">
                <a:latin typeface="Times New Roman" panose="02020603050405020304" pitchFamily="18" charset="0"/>
                <a:cs typeface="Times New Roman" panose="02020603050405020304" pitchFamily="18" charset="0"/>
              </a:rPr>
              <a:t> MySQL (Hosted on AWS RDS)</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Authentication:</a:t>
            </a:r>
            <a:r>
              <a:rPr lang="en-IN" dirty="0">
                <a:latin typeface="Times New Roman" panose="02020603050405020304" pitchFamily="18" charset="0"/>
                <a:cs typeface="Times New Roman" panose="02020603050405020304" pitchFamily="18" charset="0"/>
              </a:rPr>
              <a:t> JWT, OAuth2 (Google Sign-In)</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File Storage:</a:t>
            </a:r>
            <a:r>
              <a:rPr lang="en-IN" dirty="0">
                <a:latin typeface="Times New Roman" panose="02020603050405020304" pitchFamily="18" charset="0"/>
                <a:cs typeface="Times New Roman" panose="02020603050405020304" pitchFamily="18" charset="0"/>
              </a:rPr>
              <a:t> AWS S3 (For course materials)</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Payment Integration:</a:t>
            </a:r>
            <a:r>
              <a:rPr lang="en-IN" dirty="0">
                <a:latin typeface="Times New Roman" panose="02020603050405020304" pitchFamily="18" charset="0"/>
                <a:cs typeface="Times New Roman" panose="02020603050405020304" pitchFamily="18" charset="0"/>
              </a:rPr>
              <a:t> Stripe/Razor pay</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Hosting &amp; Deployment:</a:t>
            </a:r>
            <a:r>
              <a:rPr lang="en-IN" dirty="0">
                <a:latin typeface="Times New Roman" panose="02020603050405020304" pitchFamily="18" charset="0"/>
                <a:cs typeface="Times New Roman" panose="02020603050405020304" pitchFamily="18" charset="0"/>
              </a:rPr>
              <a:t> AWS EC2 (Backend), Vercel/Netlify (Frontend)</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API Testing:</a:t>
            </a:r>
            <a:r>
              <a:rPr lang="en-IN" dirty="0">
                <a:latin typeface="Times New Roman" panose="02020603050405020304" pitchFamily="18" charset="0"/>
                <a:cs typeface="Times New Roman" panose="02020603050405020304" pitchFamily="18" charset="0"/>
              </a:rPr>
              <a:t> Postman</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Version Control:</a:t>
            </a:r>
            <a:r>
              <a:rPr lang="en-IN" dirty="0">
                <a:latin typeface="Times New Roman" panose="02020603050405020304" pitchFamily="18" charset="0"/>
                <a:cs typeface="Times New Roman" panose="02020603050405020304" pitchFamily="18" charset="0"/>
              </a:rPr>
              <a:t> GitHub</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a:buNone/>
            </a:pPr>
            <a:r>
              <a:rPr lang="en-IN" b="1" dirty="0">
                <a:latin typeface="Times New Roman" panose="02020603050405020304" pitchFamily="18" charset="0"/>
                <a:cs typeface="Times New Roman" panose="02020603050405020304" pitchFamily="18" charset="0"/>
              </a:rPr>
              <a:t>2. Hardware Requirements -:</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Processor:</a:t>
            </a:r>
            <a:r>
              <a:rPr lang="en-IN" dirty="0">
                <a:latin typeface="Times New Roman" panose="02020603050405020304" pitchFamily="18" charset="0"/>
                <a:cs typeface="Times New Roman" panose="02020603050405020304" pitchFamily="18" charset="0"/>
              </a:rPr>
              <a:t> Intel Core i5 or higher</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RAM:</a:t>
            </a:r>
            <a:r>
              <a:rPr lang="en-IN" dirty="0">
                <a:latin typeface="Times New Roman" panose="02020603050405020304" pitchFamily="18" charset="0"/>
                <a:cs typeface="Times New Roman" panose="02020603050405020304" pitchFamily="18" charset="0"/>
              </a:rPr>
              <a:t> Minimum 8GB (16GB recommended for smooth development)</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Storage:</a:t>
            </a:r>
            <a:r>
              <a:rPr lang="en-IN" dirty="0">
                <a:latin typeface="Times New Roman" panose="02020603050405020304" pitchFamily="18" charset="0"/>
                <a:cs typeface="Times New Roman" panose="02020603050405020304" pitchFamily="18" charset="0"/>
              </a:rPr>
              <a:t> At least 50GB of free space</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Operating System:</a:t>
            </a:r>
            <a:r>
              <a:rPr lang="en-IN" dirty="0">
                <a:latin typeface="Times New Roman" panose="02020603050405020304" pitchFamily="18" charset="0"/>
                <a:cs typeface="Times New Roman" panose="02020603050405020304" pitchFamily="18" charset="0"/>
              </a:rPr>
              <a:t> Windows 10/11, macOS, or Linux (Ubuntu recommended)</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Internet Connection:</a:t>
            </a:r>
            <a:r>
              <a:rPr lang="en-IN" dirty="0">
                <a:latin typeface="Times New Roman" panose="02020603050405020304" pitchFamily="18" charset="0"/>
                <a:cs typeface="Times New Roman" panose="02020603050405020304" pitchFamily="18" charset="0"/>
              </a:rPr>
              <a:t> Stable broadband for development &amp; deployment</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722166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07C13A-6A9F-DCB6-DF00-A23EE7C7EF31}"/>
              </a:ext>
            </a:extLst>
          </p:cNvPr>
          <p:cNvSpPr txBox="1"/>
          <p:nvPr/>
        </p:nvSpPr>
        <p:spPr>
          <a:xfrm>
            <a:off x="3581400" y="457200"/>
            <a:ext cx="6248400" cy="523220"/>
          </a:xfrm>
          <a:prstGeom prst="rect">
            <a:avLst/>
          </a:prstGeom>
          <a:noFill/>
        </p:spPr>
        <p:txBody>
          <a:bodyPr wrap="square" rtlCol="0">
            <a:spAutoFit/>
          </a:bodyPr>
          <a:lstStyle/>
          <a:p>
            <a:r>
              <a:rPr lang="en-IN" sz="2800" b="1" dirty="0">
                <a:solidFill>
                  <a:schemeClr val="accent6">
                    <a:lumMod val="75000"/>
                  </a:schemeClr>
                </a:solidFill>
                <a:latin typeface="Times New Roman" panose="02020603050405020304" pitchFamily="18" charset="0"/>
                <a:cs typeface="Times New Roman" panose="02020603050405020304" pitchFamily="18" charset="0"/>
              </a:rPr>
              <a:t>Software Requirement Specification</a:t>
            </a:r>
          </a:p>
        </p:txBody>
      </p:sp>
      <p:sp>
        <p:nvSpPr>
          <p:cNvPr id="4" name="TextBox 3">
            <a:extLst>
              <a:ext uri="{FF2B5EF4-FFF2-40B4-BE49-F238E27FC236}">
                <a16:creationId xmlns:a16="http://schemas.microsoft.com/office/drawing/2014/main" id="{EB8763DD-9B61-1C5D-CF6C-E42FED2376F4}"/>
              </a:ext>
            </a:extLst>
          </p:cNvPr>
          <p:cNvSpPr txBox="1"/>
          <p:nvPr/>
        </p:nvSpPr>
        <p:spPr>
          <a:xfrm>
            <a:off x="457200" y="1371600"/>
            <a:ext cx="11353800" cy="2585323"/>
          </a:xfrm>
          <a:prstGeom prst="rect">
            <a:avLst/>
          </a:prstGeom>
          <a:noFill/>
        </p:spPr>
        <p:txBody>
          <a:bodyPr wrap="square">
            <a:spAutoFit/>
          </a:bodyPr>
          <a:lstStyle/>
          <a:p>
            <a:pPr>
              <a:buNone/>
            </a:pPr>
            <a:r>
              <a:rPr lang="en-IN" b="1" dirty="0">
                <a:latin typeface="Times New Roman" panose="02020603050405020304" pitchFamily="18" charset="0"/>
                <a:cs typeface="Times New Roman" panose="02020603050405020304" pitchFamily="18" charset="0"/>
              </a:rPr>
              <a:t>3.  Software Requirements -:</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Development Environment:</a:t>
            </a:r>
            <a:r>
              <a:rPr lang="en-IN" dirty="0">
                <a:latin typeface="Times New Roman" panose="02020603050405020304" pitchFamily="18" charset="0"/>
                <a:cs typeface="Times New Roman" panose="02020603050405020304" pitchFamily="18" charset="0"/>
              </a:rPr>
              <a:t> IntelliJ IDEA (Backend), VS Code (Frontend)</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Java Development Kit (JDK):</a:t>
            </a:r>
            <a:r>
              <a:rPr lang="en-IN" dirty="0">
                <a:latin typeface="Times New Roman" panose="02020603050405020304" pitchFamily="18" charset="0"/>
                <a:cs typeface="Times New Roman" panose="02020603050405020304" pitchFamily="18" charset="0"/>
              </a:rPr>
              <a:t> OpenJDK 17+</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Node.js &amp; npm:</a:t>
            </a:r>
            <a:r>
              <a:rPr lang="en-IN" dirty="0">
                <a:latin typeface="Times New Roman" panose="02020603050405020304" pitchFamily="18" charset="0"/>
                <a:cs typeface="Times New Roman" panose="02020603050405020304" pitchFamily="18" charset="0"/>
              </a:rPr>
              <a:t> Latest LTS version</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MySQL Server:</a:t>
            </a:r>
            <a:r>
              <a:rPr lang="en-IN" dirty="0">
                <a:latin typeface="Times New Roman" panose="02020603050405020304" pitchFamily="18" charset="0"/>
                <a:cs typeface="Times New Roman" panose="02020603050405020304" pitchFamily="18" charset="0"/>
              </a:rPr>
              <a:t> MySQL 8.0+</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Postman:</a:t>
            </a:r>
            <a:r>
              <a:rPr lang="en-IN" dirty="0">
                <a:latin typeface="Times New Roman" panose="02020603050405020304" pitchFamily="18" charset="0"/>
                <a:cs typeface="Times New Roman" panose="02020603050405020304" pitchFamily="18" charset="0"/>
              </a:rPr>
              <a:t> For API testing</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Git:</a:t>
            </a:r>
            <a:r>
              <a:rPr lang="en-IN" dirty="0">
                <a:latin typeface="Times New Roman" panose="02020603050405020304" pitchFamily="18" charset="0"/>
                <a:cs typeface="Times New Roman" panose="02020603050405020304" pitchFamily="18" charset="0"/>
              </a:rPr>
              <a:t> Version control system for managing code</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AWS CLI:</a:t>
            </a:r>
            <a:r>
              <a:rPr lang="en-IN" dirty="0">
                <a:latin typeface="Times New Roman" panose="02020603050405020304" pitchFamily="18" charset="0"/>
                <a:cs typeface="Times New Roman" panose="02020603050405020304" pitchFamily="18" charset="0"/>
              </a:rPr>
              <a:t> To interact with AWS services</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Docker (Optional):</a:t>
            </a:r>
            <a:r>
              <a:rPr lang="en-IN" dirty="0">
                <a:latin typeface="Times New Roman" panose="02020603050405020304" pitchFamily="18" charset="0"/>
                <a:cs typeface="Times New Roman" panose="02020603050405020304" pitchFamily="18" charset="0"/>
              </a:rPr>
              <a:t> For containerized deployment</a:t>
            </a:r>
          </a:p>
        </p:txBody>
      </p:sp>
    </p:spTree>
    <p:extLst>
      <p:ext uri="{BB962C8B-B14F-4D97-AF65-F5344CB8AC3E}">
        <p14:creationId xmlns:p14="http://schemas.microsoft.com/office/powerpoint/2010/main" val="13822998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7D30C2F638AA34AAFDF18BFF8716CDB" ma:contentTypeVersion="5" ma:contentTypeDescription="Create a new document." ma:contentTypeScope="" ma:versionID="19ab1f1f90de3dbb435cd02efb4e4891">
  <xsd:schema xmlns:xsd="http://www.w3.org/2001/XMLSchema" xmlns:xs="http://www.w3.org/2001/XMLSchema" xmlns:p="http://schemas.microsoft.com/office/2006/metadata/properties" xmlns:ns3="e732c0a2-c7b0-4c77-8896-37cb1905c9cc" targetNamespace="http://schemas.microsoft.com/office/2006/metadata/properties" ma:root="true" ma:fieldsID="1f805385c6cb715f7be9328a0aa3fc5b" ns3:_="">
    <xsd:import namespace="e732c0a2-c7b0-4c77-8896-37cb1905c9cc"/>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732c0a2-c7b0-4c77-8896-37cb1905c9c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3CE02BC-4336-4F53-9E63-A8B5D1D711EE}">
  <ds:schemaRefs>
    <ds:schemaRef ds:uri="http://schemas.microsoft.com/office/2006/documentManagement/types"/>
    <ds:schemaRef ds:uri="http://purl.org/dc/elements/1.1/"/>
    <ds:schemaRef ds:uri="e732c0a2-c7b0-4c77-8896-37cb1905c9cc"/>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104F0A65-7E00-4044-AA67-5C6C252FEC76}">
  <ds:schemaRefs>
    <ds:schemaRef ds:uri="http://schemas.microsoft.com/sharepoint/v3/contenttype/forms"/>
  </ds:schemaRefs>
</ds:datastoreItem>
</file>

<file path=customXml/itemProps3.xml><?xml version="1.0" encoding="utf-8"?>
<ds:datastoreItem xmlns:ds="http://schemas.openxmlformats.org/officeDocument/2006/customXml" ds:itemID="{DE8412CD-7EC7-452B-A3D2-C677DCC846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732c0a2-c7b0-4c77-8896-37cb1905c9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975</TotalTime>
  <Words>1809</Words>
  <Application>Microsoft Office PowerPoint</Application>
  <PresentationFormat>Widescreen</PresentationFormat>
  <Paragraphs>142</Paragraphs>
  <Slides>18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Times New Roman</vt:lpstr>
      <vt:lpstr>Office Theme</vt:lpstr>
      <vt:lpstr>MCA Major Project Mid Term Evaluation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Online2PDF.com</dc:creator>
  <cp:lastModifiedBy>[MCA-001-2023-24] VAIBHAV SHARMA</cp:lastModifiedBy>
  <cp:revision>8</cp:revision>
  <dcterms:created xsi:type="dcterms:W3CDTF">2025-03-28T10:40:05Z</dcterms:created>
  <dcterms:modified xsi:type="dcterms:W3CDTF">2025-05-14T18:44:42Z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2025-03-28T00:00:00Z</vt:filetime>
  </property>
  <property fmtid="{D5CDD505-2E9C-101B-9397-08002B2CF9AE}" pid="3" name="LastSaved">
    <vt:filetime>2025-03-28T00:00:00Z</vt:filetime>
  </property>
  <property fmtid="{D5CDD505-2E9C-101B-9397-08002B2CF9AE}" pid="4" name="ContentTypeId">
    <vt:lpwstr>0x010100A7D30C2F638AA34AAFDF18BFF8716CDB</vt:lpwstr>
  </property>
</Properties>
</file>