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7"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B8114CF-C956-48EE-AA7B-9DC861B2E870}" type="datetimeFigureOut">
              <a:rPr lang="en-IN" smtClean="0"/>
              <a:t>05-01-2020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8619634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114CF-C956-48EE-AA7B-9DC861B2E870}"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136748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114CF-C956-48EE-AA7B-9DC861B2E870}"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289529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8114CF-C956-48EE-AA7B-9DC861B2E870}" type="datetimeFigureOut">
              <a:rPr lang="en-IN" smtClean="0"/>
              <a:t>05-01-2020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78701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B8114CF-C956-48EE-AA7B-9DC861B2E870}" type="datetimeFigureOut">
              <a:rPr lang="en-IN" smtClean="0"/>
              <a:t>05-01-2020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39085719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B8114CF-C956-48EE-AA7B-9DC861B2E870}" type="datetimeFigureOut">
              <a:rPr lang="en-IN" smtClean="0"/>
              <a:t>05-01-2020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123498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B8114CF-C956-48EE-AA7B-9DC861B2E870}" type="datetimeFigureOut">
              <a:rPr lang="en-IN" smtClean="0"/>
              <a:t>05-01-2020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AA0E1-CF9B-4BE3-94E3-87F0EA35E83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1665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8114CF-C956-48EE-AA7B-9DC861B2E870}" type="datetimeFigureOut">
              <a:rPr lang="en-IN" smtClean="0"/>
              <a:t>05-01-2020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13548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114CF-C956-48EE-AA7B-9DC861B2E870}" type="datetimeFigureOut">
              <a:rPr lang="en-IN" smtClean="0"/>
              <a:t>05-01-2020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248150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B8114CF-C956-48EE-AA7B-9DC861B2E870}" type="datetimeFigureOut">
              <a:rPr lang="en-IN" smtClean="0"/>
              <a:t>05-01-2020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325965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B8114CF-C956-48EE-AA7B-9DC861B2E870}" type="datetimeFigureOut">
              <a:rPr lang="en-IN" smtClean="0"/>
              <a:t>05-01-2020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E1AA0E1-CF9B-4BE3-94E3-87F0EA35E834}" type="slidenum">
              <a:rPr lang="en-IN" smtClean="0"/>
              <a:t>‹#›</a:t>
            </a:fld>
            <a:endParaRPr lang="en-IN"/>
          </a:p>
        </p:txBody>
      </p:sp>
    </p:spTree>
    <p:extLst>
      <p:ext uri="{BB962C8B-B14F-4D97-AF65-F5344CB8AC3E}">
        <p14:creationId xmlns:p14="http://schemas.microsoft.com/office/powerpoint/2010/main" val="327070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B8114CF-C956-48EE-AA7B-9DC861B2E870}" type="datetimeFigureOut">
              <a:rPr lang="en-IN" smtClean="0"/>
              <a:t>05-01-2020</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E1AA0E1-CF9B-4BE3-94E3-87F0EA35E834}" type="slidenum">
              <a:rPr lang="en-IN" smtClean="0"/>
              <a:t>‹#›</a:t>
            </a:fld>
            <a:endParaRPr lang="en-IN"/>
          </a:p>
        </p:txBody>
      </p:sp>
    </p:spTree>
    <p:extLst>
      <p:ext uri="{BB962C8B-B14F-4D97-AF65-F5344CB8AC3E}">
        <p14:creationId xmlns:p14="http://schemas.microsoft.com/office/powerpoint/2010/main" val="446117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7B9D-D8AA-4795-A113-046019B965E0}"/>
              </a:ext>
            </a:extLst>
          </p:cNvPr>
          <p:cNvSpPr>
            <a:spLocks noGrp="1"/>
          </p:cNvSpPr>
          <p:nvPr>
            <p:ph type="ctrTitle"/>
          </p:nvPr>
        </p:nvSpPr>
        <p:spPr/>
        <p:txBody>
          <a:bodyPr/>
          <a:lstStyle/>
          <a:p>
            <a:r>
              <a:rPr lang="en-IN" dirty="0"/>
              <a:t>mL Project</a:t>
            </a:r>
          </a:p>
        </p:txBody>
      </p:sp>
      <p:sp>
        <p:nvSpPr>
          <p:cNvPr id="3" name="Subtitle 2">
            <a:extLst>
              <a:ext uri="{FF2B5EF4-FFF2-40B4-BE49-F238E27FC236}">
                <a16:creationId xmlns:a16="http://schemas.microsoft.com/office/drawing/2014/main" id="{179D9C20-A5FC-4308-9401-55432E80FD36}"/>
              </a:ext>
            </a:extLst>
          </p:cNvPr>
          <p:cNvSpPr>
            <a:spLocks noGrp="1"/>
          </p:cNvSpPr>
          <p:nvPr>
            <p:ph type="subTitle" idx="1"/>
          </p:nvPr>
        </p:nvSpPr>
        <p:spPr/>
        <p:txBody>
          <a:bodyPr/>
          <a:lstStyle/>
          <a:p>
            <a:r>
              <a:rPr lang="en-IN" dirty="0"/>
              <a:t>-Vignesh Sridhar</a:t>
            </a:r>
          </a:p>
          <a:p>
            <a:r>
              <a:rPr lang="en-IN" dirty="0"/>
              <a:t>Data Science September Batch</a:t>
            </a:r>
          </a:p>
        </p:txBody>
      </p:sp>
    </p:spTree>
    <p:extLst>
      <p:ext uri="{BB962C8B-B14F-4D97-AF65-F5344CB8AC3E}">
        <p14:creationId xmlns:p14="http://schemas.microsoft.com/office/powerpoint/2010/main" val="22002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E53A-756C-4464-9347-952CBDE5614B}"/>
              </a:ext>
            </a:extLst>
          </p:cNvPr>
          <p:cNvSpPr>
            <a:spLocks noGrp="1"/>
          </p:cNvSpPr>
          <p:nvPr>
            <p:ph type="title"/>
          </p:nvPr>
        </p:nvSpPr>
        <p:spPr/>
        <p:txBody>
          <a:bodyPr/>
          <a:lstStyle/>
          <a:p>
            <a:r>
              <a:rPr lang="en-IN" dirty="0">
                <a:latin typeface="Comic Sans MS" panose="030F0702030302020204" pitchFamily="66" charset="0"/>
              </a:rPr>
              <a:t>Problem Statement</a:t>
            </a:r>
          </a:p>
        </p:txBody>
      </p:sp>
      <p:sp>
        <p:nvSpPr>
          <p:cNvPr id="3" name="Content Placeholder 2">
            <a:extLst>
              <a:ext uri="{FF2B5EF4-FFF2-40B4-BE49-F238E27FC236}">
                <a16:creationId xmlns:a16="http://schemas.microsoft.com/office/drawing/2014/main" id="{FDF155C6-00DA-40D6-8F3B-94B31DCF15D9}"/>
              </a:ext>
            </a:extLst>
          </p:cNvPr>
          <p:cNvSpPr>
            <a:spLocks noGrp="1"/>
          </p:cNvSpPr>
          <p:nvPr>
            <p:ph idx="1"/>
          </p:nvPr>
        </p:nvSpPr>
        <p:spPr>
          <a:xfrm>
            <a:off x="1180729" y="2352583"/>
            <a:ext cx="9383697" cy="3897297"/>
          </a:xfrm>
        </p:spPr>
        <p:txBody>
          <a:bodyPr/>
          <a:lstStyle/>
          <a:p>
            <a:r>
              <a:rPr lang="en-IN" dirty="0">
                <a:latin typeface="Comic Sans MS" panose="030F0702030302020204" pitchFamily="66" charset="0"/>
              </a:rPr>
              <a:t>The final goal of this project was to do predictive analysis. The dataset given to us consisted of metrics collected during the previous campaign and the aim was to use to this data to predict if a customer responded positively to the campaign or not. </a:t>
            </a:r>
          </a:p>
          <a:p>
            <a:r>
              <a:rPr lang="en-IN" dirty="0">
                <a:latin typeface="Comic Sans MS" panose="030F0702030302020204" pitchFamily="66" charset="0"/>
              </a:rPr>
              <a:t>The campaign in discussion is a bank marketing campaign. </a:t>
            </a:r>
          </a:p>
          <a:p>
            <a:r>
              <a:rPr lang="en-IN" dirty="0">
                <a:latin typeface="Comic Sans MS" panose="030F0702030302020204" pitchFamily="66" charset="0"/>
              </a:rPr>
              <a:t>Link to video explanation - https://drive.google.com/open?id=1ZbL5L_fwdKv3BqwVEPfephCsP3c38koL</a:t>
            </a:r>
          </a:p>
        </p:txBody>
      </p:sp>
    </p:spTree>
    <p:extLst>
      <p:ext uri="{BB962C8B-B14F-4D97-AF65-F5344CB8AC3E}">
        <p14:creationId xmlns:p14="http://schemas.microsoft.com/office/powerpoint/2010/main" val="160675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398C-9C2E-41EA-BEAC-1898F65FB489}"/>
              </a:ext>
            </a:extLst>
          </p:cNvPr>
          <p:cNvSpPr>
            <a:spLocks noGrp="1"/>
          </p:cNvSpPr>
          <p:nvPr>
            <p:ph type="title"/>
          </p:nvPr>
        </p:nvSpPr>
        <p:spPr>
          <a:xfrm>
            <a:off x="2231136" y="116967"/>
            <a:ext cx="7729728" cy="1188720"/>
          </a:xfrm>
        </p:spPr>
        <p:txBody>
          <a:bodyPr/>
          <a:lstStyle/>
          <a:p>
            <a:r>
              <a:rPr lang="en-IN" dirty="0">
                <a:latin typeface="Comic Sans MS" panose="030F0702030302020204" pitchFamily="66" charset="0"/>
              </a:rPr>
              <a:t>Approach and reasoning</a:t>
            </a:r>
          </a:p>
        </p:txBody>
      </p:sp>
      <p:sp>
        <p:nvSpPr>
          <p:cNvPr id="3" name="Content Placeholder 2">
            <a:extLst>
              <a:ext uri="{FF2B5EF4-FFF2-40B4-BE49-F238E27FC236}">
                <a16:creationId xmlns:a16="http://schemas.microsoft.com/office/drawing/2014/main" id="{ED90947A-2B9F-491F-A895-BF62F474E25F}"/>
              </a:ext>
            </a:extLst>
          </p:cNvPr>
          <p:cNvSpPr>
            <a:spLocks noGrp="1"/>
          </p:cNvSpPr>
          <p:nvPr>
            <p:ph idx="1"/>
          </p:nvPr>
        </p:nvSpPr>
        <p:spPr>
          <a:xfrm>
            <a:off x="657225" y="1552576"/>
            <a:ext cx="11153775" cy="5114924"/>
          </a:xfrm>
        </p:spPr>
        <p:txBody>
          <a:bodyPr/>
          <a:lstStyle/>
          <a:p>
            <a:r>
              <a:rPr lang="en-IN" dirty="0">
                <a:latin typeface="Comic Sans MS" panose="030F0702030302020204" pitchFamily="66" charset="0"/>
              </a:rPr>
              <a:t>EDA – Exploring the data using graphs and correlation matrix to find which predictors explain the target variable(response) the best. </a:t>
            </a:r>
          </a:p>
          <a:p>
            <a:r>
              <a:rPr lang="en-IN" dirty="0">
                <a:latin typeface="Comic Sans MS" panose="030F0702030302020204" pitchFamily="66" charset="0"/>
              </a:rPr>
              <a:t>Initial analysis using correlation matrix revealed that none of the predictors had a strong relation with our target variable. </a:t>
            </a:r>
          </a:p>
          <a:p>
            <a:pPr marL="0" indent="0">
              <a:buNone/>
            </a:pPr>
            <a:endParaRPr lang="en-IN" dirty="0">
              <a:latin typeface="Comic Sans MS" panose="030F0702030302020204" pitchFamily="66" charset="0"/>
            </a:endParaRPr>
          </a:p>
          <a:p>
            <a:endParaRPr lang="en-IN" dirty="0">
              <a:latin typeface="Comic Sans MS" panose="030F0702030302020204" pitchFamily="66" charset="0"/>
            </a:endParaRPr>
          </a:p>
        </p:txBody>
      </p:sp>
      <p:pic>
        <p:nvPicPr>
          <p:cNvPr id="4" name="Picture 3">
            <a:extLst>
              <a:ext uri="{FF2B5EF4-FFF2-40B4-BE49-F238E27FC236}">
                <a16:creationId xmlns:a16="http://schemas.microsoft.com/office/drawing/2014/main" id="{E1868FDF-CB01-4C49-93FF-601CE6780D3F}"/>
              </a:ext>
            </a:extLst>
          </p:cNvPr>
          <p:cNvPicPr>
            <a:picLocks noChangeAspect="1"/>
          </p:cNvPicPr>
          <p:nvPr/>
        </p:nvPicPr>
        <p:blipFill>
          <a:blip r:embed="rId2"/>
          <a:stretch>
            <a:fillRect/>
          </a:stretch>
        </p:blipFill>
        <p:spPr>
          <a:xfrm>
            <a:off x="3798094" y="2648876"/>
            <a:ext cx="4595812" cy="3880511"/>
          </a:xfrm>
          <a:prstGeom prst="rect">
            <a:avLst/>
          </a:prstGeom>
        </p:spPr>
      </p:pic>
    </p:spTree>
    <p:extLst>
      <p:ext uri="{BB962C8B-B14F-4D97-AF65-F5344CB8AC3E}">
        <p14:creationId xmlns:p14="http://schemas.microsoft.com/office/powerpoint/2010/main" val="350432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398C-9C2E-41EA-BEAC-1898F65FB489}"/>
              </a:ext>
            </a:extLst>
          </p:cNvPr>
          <p:cNvSpPr>
            <a:spLocks noGrp="1"/>
          </p:cNvSpPr>
          <p:nvPr>
            <p:ph type="title"/>
          </p:nvPr>
        </p:nvSpPr>
        <p:spPr>
          <a:xfrm>
            <a:off x="2231136" y="116967"/>
            <a:ext cx="7729728" cy="1188720"/>
          </a:xfrm>
        </p:spPr>
        <p:txBody>
          <a:bodyPr/>
          <a:lstStyle/>
          <a:p>
            <a:r>
              <a:rPr lang="en-IN" dirty="0">
                <a:latin typeface="Comic Sans MS" panose="030F0702030302020204" pitchFamily="66" charset="0"/>
              </a:rPr>
              <a:t>Approach and reasoning</a:t>
            </a:r>
          </a:p>
        </p:txBody>
      </p:sp>
      <p:sp>
        <p:nvSpPr>
          <p:cNvPr id="3" name="Content Placeholder 2">
            <a:extLst>
              <a:ext uri="{FF2B5EF4-FFF2-40B4-BE49-F238E27FC236}">
                <a16:creationId xmlns:a16="http://schemas.microsoft.com/office/drawing/2014/main" id="{ED90947A-2B9F-491F-A895-BF62F474E25F}"/>
              </a:ext>
            </a:extLst>
          </p:cNvPr>
          <p:cNvSpPr>
            <a:spLocks noGrp="1"/>
          </p:cNvSpPr>
          <p:nvPr>
            <p:ph idx="1"/>
          </p:nvPr>
        </p:nvSpPr>
        <p:spPr>
          <a:xfrm>
            <a:off x="657225" y="1552576"/>
            <a:ext cx="11153775" cy="5114924"/>
          </a:xfrm>
        </p:spPr>
        <p:txBody>
          <a:bodyPr>
            <a:normAutofit/>
          </a:bodyPr>
          <a:lstStyle/>
          <a:p>
            <a:r>
              <a:rPr lang="en-IN" dirty="0">
                <a:latin typeface="Comic Sans MS" panose="030F0702030302020204" pitchFamily="66" charset="0"/>
              </a:rPr>
              <a:t>Feature Engineering - Upon further bivariate analysis it was found that one of the predictors(</a:t>
            </a:r>
            <a:r>
              <a:rPr lang="en-IN" dirty="0" err="1">
                <a:latin typeface="Comic Sans MS" panose="030F0702030302020204" pitchFamily="66" charset="0"/>
              </a:rPr>
              <a:t>pdays</a:t>
            </a:r>
            <a:r>
              <a:rPr lang="en-IN" dirty="0">
                <a:latin typeface="Comic Sans MS" panose="030F0702030302020204" pitchFamily="66" charset="0"/>
              </a:rPr>
              <a:t>) had approx. 82% of the values as -1. -1 indicated that the customer had not been contacted or data was missing. Since there was no concrete use of this column, a decision was made to drop this column. </a:t>
            </a:r>
          </a:p>
          <a:p>
            <a:r>
              <a:rPr lang="en-IN" dirty="0" err="1">
                <a:latin typeface="Comic Sans MS" panose="030F0702030302020204" pitchFamily="66" charset="0"/>
              </a:rPr>
              <a:t>Poutcome</a:t>
            </a:r>
            <a:r>
              <a:rPr lang="en-IN" dirty="0">
                <a:latin typeface="Comic Sans MS" panose="030F0702030302020204" pitchFamily="66" charset="0"/>
              </a:rPr>
              <a:t> also had approx. 82% of unknown values. I replaced all the unknown values with “others” as unknown values can come under this category and it would further reduce the bifurcation.</a:t>
            </a:r>
          </a:p>
          <a:p>
            <a:r>
              <a:rPr lang="en-IN" dirty="0">
                <a:latin typeface="Comic Sans MS" panose="030F0702030302020204" pitchFamily="66" charset="0"/>
              </a:rPr>
              <a:t>After this, I split my dataset into train and test sets to train and test my model. </a:t>
            </a:r>
          </a:p>
          <a:p>
            <a:r>
              <a:rPr lang="en-IN" dirty="0">
                <a:latin typeface="Comic Sans MS" panose="030F0702030302020204" pitchFamily="66" charset="0"/>
              </a:rPr>
              <a:t>Performed </a:t>
            </a:r>
            <a:r>
              <a:rPr lang="en-IN" dirty="0" err="1">
                <a:latin typeface="Comic Sans MS" panose="030F0702030302020204" pitchFamily="66" charset="0"/>
              </a:rPr>
              <a:t>MinMax</a:t>
            </a:r>
            <a:r>
              <a:rPr lang="en-IN" dirty="0">
                <a:latin typeface="Comic Sans MS" panose="030F0702030302020204" pitchFamily="66" charset="0"/>
              </a:rPr>
              <a:t> scaling and one hot encoding to prepare the dataset. It is always advisable to perform this task after splitting the dataset to avoid data leakage. </a:t>
            </a:r>
          </a:p>
          <a:p>
            <a:r>
              <a:rPr lang="en-IN" dirty="0" err="1">
                <a:latin typeface="Comic Sans MS" panose="030F0702030302020204" pitchFamily="66" charset="0"/>
              </a:rPr>
              <a:t>Modeling</a:t>
            </a:r>
            <a:r>
              <a:rPr lang="en-IN" dirty="0">
                <a:latin typeface="Comic Sans MS" panose="030F0702030302020204" pitchFamily="66" charset="0"/>
              </a:rPr>
              <a:t> - A basic regression model was built initially which took into account all predictor variables available.</a:t>
            </a:r>
          </a:p>
          <a:p>
            <a:r>
              <a:rPr lang="en-IN" dirty="0">
                <a:latin typeface="Comic Sans MS" panose="030F0702030302020204" pitchFamily="66" charset="0"/>
              </a:rPr>
              <a:t>To increase efficiency of the model, Recursive Feature Elimination was used(RFE). I chose to select the best 5 predictors and train my logistic regression model again. </a:t>
            </a:r>
          </a:p>
          <a:p>
            <a:r>
              <a:rPr lang="en-IN" dirty="0">
                <a:latin typeface="Comic Sans MS" panose="030F0702030302020204" pitchFamily="66" charset="0"/>
              </a:rPr>
              <a:t>After this, I verified the VIF and P values to ensure there was no multi-collinearity amongst the predictor variables. Upon doing this, there was no multi-collinearity found. </a:t>
            </a:r>
          </a:p>
          <a:p>
            <a:endParaRPr lang="en-IN" dirty="0">
              <a:latin typeface="Comic Sans MS" panose="030F0702030302020204" pitchFamily="66" charset="0"/>
            </a:endParaRPr>
          </a:p>
          <a:p>
            <a:endParaRPr lang="en-IN" dirty="0">
              <a:latin typeface="Comic Sans MS" panose="030F0702030302020204" pitchFamily="66" charset="0"/>
            </a:endParaRPr>
          </a:p>
        </p:txBody>
      </p:sp>
    </p:spTree>
    <p:extLst>
      <p:ext uri="{BB962C8B-B14F-4D97-AF65-F5344CB8AC3E}">
        <p14:creationId xmlns:p14="http://schemas.microsoft.com/office/powerpoint/2010/main" val="42391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398C-9C2E-41EA-BEAC-1898F65FB489}"/>
              </a:ext>
            </a:extLst>
          </p:cNvPr>
          <p:cNvSpPr>
            <a:spLocks noGrp="1"/>
          </p:cNvSpPr>
          <p:nvPr>
            <p:ph type="title"/>
          </p:nvPr>
        </p:nvSpPr>
        <p:spPr>
          <a:xfrm>
            <a:off x="2231136" y="116967"/>
            <a:ext cx="7729728" cy="1188720"/>
          </a:xfrm>
        </p:spPr>
        <p:txBody>
          <a:bodyPr/>
          <a:lstStyle/>
          <a:p>
            <a:r>
              <a:rPr lang="en-IN" dirty="0">
                <a:latin typeface="Comic Sans MS" panose="030F0702030302020204" pitchFamily="66" charset="0"/>
              </a:rPr>
              <a:t>Approach and reasoning</a:t>
            </a:r>
          </a:p>
        </p:txBody>
      </p:sp>
      <p:sp>
        <p:nvSpPr>
          <p:cNvPr id="3" name="Content Placeholder 2">
            <a:extLst>
              <a:ext uri="{FF2B5EF4-FFF2-40B4-BE49-F238E27FC236}">
                <a16:creationId xmlns:a16="http://schemas.microsoft.com/office/drawing/2014/main" id="{ED90947A-2B9F-491F-A895-BF62F474E25F}"/>
              </a:ext>
            </a:extLst>
          </p:cNvPr>
          <p:cNvSpPr>
            <a:spLocks noGrp="1"/>
          </p:cNvSpPr>
          <p:nvPr>
            <p:ph idx="1"/>
          </p:nvPr>
        </p:nvSpPr>
        <p:spPr>
          <a:xfrm>
            <a:off x="657225" y="1552576"/>
            <a:ext cx="11153775" cy="5114924"/>
          </a:xfrm>
        </p:spPr>
        <p:txBody>
          <a:bodyPr/>
          <a:lstStyle/>
          <a:p>
            <a:r>
              <a:rPr lang="en-IN" dirty="0">
                <a:latin typeface="Comic Sans MS" panose="030F0702030302020204" pitchFamily="66" charset="0"/>
              </a:rPr>
              <a:t>After verifying the accuracy scores for both models I found that there was no big difference between the two. Hence, I stuck with the model using just 5 predictor variables. </a:t>
            </a:r>
          </a:p>
          <a:p>
            <a:r>
              <a:rPr lang="en-IN" dirty="0">
                <a:latin typeface="Comic Sans MS" panose="030F0702030302020204" pitchFamily="66" charset="0"/>
              </a:rPr>
              <a:t>After training my model with 5 predictor variables, I used cross-validation to verify the authenticity of my model. The cross validation score proved my model to be good. </a:t>
            </a:r>
          </a:p>
          <a:p>
            <a:r>
              <a:rPr lang="en-IN" dirty="0">
                <a:latin typeface="Comic Sans MS" panose="030F0702030302020204" pitchFamily="66" charset="0"/>
              </a:rPr>
              <a:t>Now I ran my model with the test set and managed to get a very good precision ,recall and accuracy score. </a:t>
            </a:r>
          </a:p>
          <a:p>
            <a:r>
              <a:rPr lang="en-IN" dirty="0">
                <a:latin typeface="Comic Sans MS" panose="030F0702030302020204" pitchFamily="66" charset="0"/>
              </a:rPr>
              <a:t>Now the same approach was repeated with the Random Forest Classifier model. </a:t>
            </a:r>
          </a:p>
          <a:p>
            <a:r>
              <a:rPr lang="en-IN" dirty="0">
                <a:latin typeface="Comic Sans MS" panose="030F0702030302020204" pitchFamily="66" charset="0"/>
              </a:rPr>
              <a:t>The model again managed performed well on the test set. </a:t>
            </a:r>
          </a:p>
          <a:p>
            <a:endParaRPr lang="en-IN" dirty="0">
              <a:latin typeface="Comic Sans MS" panose="030F0702030302020204" pitchFamily="66" charset="0"/>
            </a:endParaRPr>
          </a:p>
          <a:p>
            <a:r>
              <a:rPr lang="en-IN" dirty="0">
                <a:latin typeface="Comic Sans MS" panose="030F0702030302020204" pitchFamily="66" charset="0"/>
              </a:rPr>
              <a:t>INFERENCE:</a:t>
            </a:r>
          </a:p>
          <a:p>
            <a:r>
              <a:rPr lang="en-IN" dirty="0">
                <a:latin typeface="Comic Sans MS" panose="030F0702030302020204" pitchFamily="66" charset="0"/>
              </a:rPr>
              <a:t>In spite of not being highly correlated with our target variable ,the data from the previous campaign proved useful to predict the response of the customers. </a:t>
            </a:r>
          </a:p>
        </p:txBody>
      </p:sp>
    </p:spTree>
    <p:extLst>
      <p:ext uri="{BB962C8B-B14F-4D97-AF65-F5344CB8AC3E}">
        <p14:creationId xmlns:p14="http://schemas.microsoft.com/office/powerpoint/2010/main" val="92941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6D24-E96C-461A-B4F6-9116E6490901}"/>
              </a:ext>
            </a:extLst>
          </p:cNvPr>
          <p:cNvSpPr>
            <a:spLocks noGrp="1"/>
          </p:cNvSpPr>
          <p:nvPr>
            <p:ph type="title"/>
          </p:nvPr>
        </p:nvSpPr>
        <p:spPr/>
        <p:txBody>
          <a:bodyPr/>
          <a:lstStyle/>
          <a:p>
            <a:r>
              <a:rPr lang="en-IN" dirty="0"/>
              <a:t>Result</a:t>
            </a:r>
          </a:p>
        </p:txBody>
      </p:sp>
      <p:graphicFrame>
        <p:nvGraphicFramePr>
          <p:cNvPr id="4" name="Table 4">
            <a:extLst>
              <a:ext uri="{FF2B5EF4-FFF2-40B4-BE49-F238E27FC236}">
                <a16:creationId xmlns:a16="http://schemas.microsoft.com/office/drawing/2014/main" id="{8B0C698F-21DE-4729-AC2B-A2BF11EBAF03}"/>
              </a:ext>
            </a:extLst>
          </p:cNvPr>
          <p:cNvGraphicFramePr>
            <a:graphicFrameLocks noGrp="1"/>
          </p:cNvGraphicFramePr>
          <p:nvPr>
            <p:ph idx="1"/>
            <p:extLst>
              <p:ext uri="{D42A27DB-BD31-4B8C-83A1-F6EECF244321}">
                <p14:modId xmlns:p14="http://schemas.microsoft.com/office/powerpoint/2010/main" val="2103717840"/>
              </p:ext>
            </p:extLst>
          </p:nvPr>
        </p:nvGraphicFramePr>
        <p:xfrm>
          <a:off x="2230438" y="2638424"/>
          <a:ext cx="7731123" cy="3719515"/>
        </p:xfrm>
        <a:graphic>
          <a:graphicData uri="http://schemas.openxmlformats.org/drawingml/2006/table">
            <a:tbl>
              <a:tblPr firstRow="1" bandRow="1">
                <a:tableStyleId>{5C22544A-7EE6-4342-B048-85BDC9FD1C3A}</a:tableStyleId>
              </a:tblPr>
              <a:tblGrid>
                <a:gridCol w="2577041">
                  <a:extLst>
                    <a:ext uri="{9D8B030D-6E8A-4147-A177-3AD203B41FA5}">
                      <a16:colId xmlns:a16="http://schemas.microsoft.com/office/drawing/2014/main" val="1089726689"/>
                    </a:ext>
                  </a:extLst>
                </a:gridCol>
                <a:gridCol w="2577041">
                  <a:extLst>
                    <a:ext uri="{9D8B030D-6E8A-4147-A177-3AD203B41FA5}">
                      <a16:colId xmlns:a16="http://schemas.microsoft.com/office/drawing/2014/main" val="4081565776"/>
                    </a:ext>
                  </a:extLst>
                </a:gridCol>
                <a:gridCol w="2577041">
                  <a:extLst>
                    <a:ext uri="{9D8B030D-6E8A-4147-A177-3AD203B41FA5}">
                      <a16:colId xmlns:a16="http://schemas.microsoft.com/office/drawing/2014/main" val="1782399848"/>
                    </a:ext>
                  </a:extLst>
                </a:gridCol>
              </a:tblGrid>
              <a:tr h="718802">
                <a:tc>
                  <a:txBody>
                    <a:bodyPr/>
                    <a:lstStyle/>
                    <a:p>
                      <a:pPr algn="ctr"/>
                      <a:r>
                        <a:rPr lang="en-IN" sz="1600" dirty="0">
                          <a:latin typeface="Comic Sans MS" panose="030F0702030302020204" pitchFamily="66" charset="0"/>
                        </a:rPr>
                        <a:t>Model</a:t>
                      </a:r>
                    </a:p>
                  </a:txBody>
                  <a:tcPr/>
                </a:tc>
                <a:tc>
                  <a:txBody>
                    <a:bodyPr/>
                    <a:lstStyle/>
                    <a:p>
                      <a:pPr algn="ctr"/>
                      <a:r>
                        <a:rPr lang="en-IN" sz="1600" dirty="0">
                          <a:latin typeface="Comic Sans MS" panose="030F0702030302020204" pitchFamily="66" charset="0"/>
                        </a:rPr>
                        <a:t>Logistic Regression</a:t>
                      </a:r>
                    </a:p>
                  </a:txBody>
                  <a:tcPr/>
                </a:tc>
                <a:tc>
                  <a:txBody>
                    <a:bodyPr/>
                    <a:lstStyle/>
                    <a:p>
                      <a:pPr algn="ctr"/>
                      <a:r>
                        <a:rPr lang="en-IN" sz="1600" dirty="0">
                          <a:latin typeface="Comic Sans MS" panose="030F0702030302020204" pitchFamily="66" charset="0"/>
                        </a:rPr>
                        <a:t>Random Forest Classifier</a:t>
                      </a:r>
                    </a:p>
                  </a:txBody>
                  <a:tcPr/>
                </a:tc>
                <a:extLst>
                  <a:ext uri="{0D108BD9-81ED-4DB2-BD59-A6C34878D82A}">
                    <a16:rowId xmlns:a16="http://schemas.microsoft.com/office/drawing/2014/main" val="3221928390"/>
                  </a:ext>
                </a:extLst>
              </a:tr>
              <a:tr h="416449">
                <a:tc>
                  <a:txBody>
                    <a:bodyPr/>
                    <a:lstStyle/>
                    <a:p>
                      <a:pPr algn="ctr"/>
                      <a:r>
                        <a:rPr lang="en-IN" sz="1600" dirty="0">
                          <a:latin typeface="Comic Sans MS" panose="030F0702030302020204" pitchFamily="66" charset="0"/>
                        </a:rPr>
                        <a:t>No. of predictors used</a:t>
                      </a:r>
                    </a:p>
                  </a:txBody>
                  <a:tcPr/>
                </a:tc>
                <a:tc>
                  <a:txBody>
                    <a:bodyPr/>
                    <a:lstStyle/>
                    <a:p>
                      <a:pPr algn="ctr"/>
                      <a:r>
                        <a:rPr lang="en-IN" sz="1600" dirty="0">
                          <a:latin typeface="Comic Sans MS" panose="030F0702030302020204" pitchFamily="66" charset="0"/>
                        </a:rPr>
                        <a:t>5</a:t>
                      </a:r>
                    </a:p>
                  </a:txBody>
                  <a:tcPr/>
                </a:tc>
                <a:tc>
                  <a:txBody>
                    <a:bodyPr/>
                    <a:lstStyle/>
                    <a:p>
                      <a:pPr algn="ctr"/>
                      <a:r>
                        <a:rPr lang="en-IN" sz="1600" dirty="0">
                          <a:latin typeface="Comic Sans MS" panose="030F0702030302020204" pitchFamily="66" charset="0"/>
                        </a:rPr>
                        <a:t>5</a:t>
                      </a:r>
                    </a:p>
                  </a:txBody>
                  <a:tcPr/>
                </a:tc>
                <a:extLst>
                  <a:ext uri="{0D108BD9-81ED-4DB2-BD59-A6C34878D82A}">
                    <a16:rowId xmlns:a16="http://schemas.microsoft.com/office/drawing/2014/main" val="3303426291"/>
                  </a:ext>
                </a:extLst>
              </a:tr>
              <a:tr h="1334917">
                <a:tc>
                  <a:txBody>
                    <a:bodyPr/>
                    <a:lstStyle/>
                    <a:p>
                      <a:pPr algn="ctr"/>
                      <a:r>
                        <a:rPr lang="en-IN" sz="1600" dirty="0">
                          <a:latin typeface="Comic Sans MS" panose="030F0702030302020204" pitchFamily="66" charset="0"/>
                        </a:rPr>
                        <a:t>Predictors used</a:t>
                      </a:r>
                    </a:p>
                  </a:txBody>
                  <a:tcPr/>
                </a:tc>
                <a:tc>
                  <a:txBody>
                    <a:bodyPr/>
                    <a:lstStyle/>
                    <a:p>
                      <a:pPr algn="ctr"/>
                      <a:r>
                        <a:rPr lang="en-US" sz="1600" dirty="0">
                          <a:latin typeface="Comic Sans MS" panose="030F0702030302020204" pitchFamily="66" charset="0"/>
                        </a:rPr>
                        <a:t>x9_failure(</a:t>
                      </a:r>
                      <a:r>
                        <a:rPr lang="en-US" sz="1600" dirty="0" err="1">
                          <a:latin typeface="Comic Sans MS" panose="030F0702030302020204" pitchFamily="66" charset="0"/>
                        </a:rPr>
                        <a:t>poutcome</a:t>
                      </a:r>
                      <a:r>
                        <a:rPr lang="en-US" sz="1600" dirty="0">
                          <a:latin typeface="Comic Sans MS" panose="030F0702030302020204" pitchFamily="66" charset="0"/>
                        </a:rPr>
                        <a:t>), x9_other(</a:t>
                      </a:r>
                      <a:r>
                        <a:rPr lang="en-US" sz="1600" dirty="0" err="1">
                          <a:latin typeface="Comic Sans MS" panose="030F0702030302020204" pitchFamily="66" charset="0"/>
                        </a:rPr>
                        <a:t>poutcome</a:t>
                      </a:r>
                      <a:r>
                        <a:rPr lang="en-US" sz="1600" dirty="0">
                          <a:latin typeface="Comic Sans MS" panose="030F0702030302020204" pitchFamily="66" charset="0"/>
                        </a:rPr>
                        <a:t>), balance, duration, campaign</a:t>
                      </a:r>
                      <a:endParaRPr lang="en-IN" sz="1600" dirty="0">
                        <a:latin typeface="Comic Sans MS" panose="030F0702030302020204" pitchFamily="66" charset="0"/>
                      </a:endParaRPr>
                    </a:p>
                  </a:txBody>
                  <a:tcPr/>
                </a:tc>
                <a:tc>
                  <a:txBody>
                    <a:bodyPr/>
                    <a:lstStyle/>
                    <a:p>
                      <a:pPr algn="ctr"/>
                      <a:r>
                        <a:rPr lang="en-US" sz="1600" dirty="0">
                          <a:latin typeface="Comic Sans MS" panose="030F0702030302020204" pitchFamily="66" charset="0"/>
                        </a:rPr>
                        <a:t>x9_success(</a:t>
                      </a:r>
                      <a:r>
                        <a:rPr lang="en-US" sz="1600" dirty="0" err="1">
                          <a:latin typeface="Comic Sans MS" panose="030F0702030302020204" pitchFamily="66" charset="0"/>
                        </a:rPr>
                        <a:t>poutcome</a:t>
                      </a:r>
                      <a:r>
                        <a:rPr lang="en-US" sz="1600" dirty="0">
                          <a:latin typeface="Comic Sans MS" panose="030F0702030302020204" pitchFamily="66" charset="0"/>
                        </a:rPr>
                        <a:t>), age, balance, day, duration</a:t>
                      </a:r>
                      <a:endParaRPr lang="en-IN" sz="1600" dirty="0">
                        <a:latin typeface="Comic Sans MS" panose="030F0702030302020204" pitchFamily="66" charset="0"/>
                      </a:endParaRPr>
                    </a:p>
                  </a:txBody>
                  <a:tcPr/>
                </a:tc>
                <a:extLst>
                  <a:ext uri="{0D108BD9-81ED-4DB2-BD59-A6C34878D82A}">
                    <a16:rowId xmlns:a16="http://schemas.microsoft.com/office/drawing/2014/main" val="4078210550"/>
                  </a:ext>
                </a:extLst>
              </a:tr>
              <a:tr h="416449">
                <a:tc>
                  <a:txBody>
                    <a:bodyPr/>
                    <a:lstStyle/>
                    <a:p>
                      <a:pPr algn="ctr"/>
                      <a:r>
                        <a:rPr lang="en-IN" sz="1600" dirty="0">
                          <a:latin typeface="Comic Sans MS" panose="030F0702030302020204" pitchFamily="66" charset="0"/>
                        </a:rPr>
                        <a:t>Accuracy Score</a:t>
                      </a:r>
                    </a:p>
                  </a:txBody>
                  <a:tcPr/>
                </a:tc>
                <a:tc>
                  <a:txBody>
                    <a:bodyPr/>
                    <a:lstStyle/>
                    <a:p>
                      <a:pPr algn="ctr"/>
                      <a:r>
                        <a:rPr lang="en-IN" sz="1600" dirty="0">
                          <a:latin typeface="Comic Sans MS" panose="030F0702030302020204" pitchFamily="66" charset="0"/>
                        </a:rPr>
                        <a:t>0.8961627778392126</a:t>
                      </a:r>
                    </a:p>
                  </a:txBody>
                  <a:tcPr/>
                </a:tc>
                <a:tc>
                  <a:txBody>
                    <a:bodyPr/>
                    <a:lstStyle/>
                    <a:p>
                      <a:pPr algn="ctr"/>
                      <a:r>
                        <a:rPr lang="en-IN" sz="1600" dirty="0">
                          <a:latin typeface="Comic Sans MS" panose="030F0702030302020204" pitchFamily="66" charset="0"/>
                        </a:rPr>
                        <a:t>0.8930664602454937</a:t>
                      </a:r>
                    </a:p>
                  </a:txBody>
                  <a:tcPr/>
                </a:tc>
                <a:extLst>
                  <a:ext uri="{0D108BD9-81ED-4DB2-BD59-A6C34878D82A}">
                    <a16:rowId xmlns:a16="http://schemas.microsoft.com/office/drawing/2014/main" val="1072072117"/>
                  </a:ext>
                </a:extLst>
              </a:tr>
              <a:tr h="416449">
                <a:tc>
                  <a:txBody>
                    <a:bodyPr/>
                    <a:lstStyle/>
                    <a:p>
                      <a:pPr algn="ctr"/>
                      <a:r>
                        <a:rPr lang="en-IN" sz="1600" dirty="0">
                          <a:latin typeface="Comic Sans MS" panose="030F0702030302020204" pitchFamily="66" charset="0"/>
                        </a:rPr>
                        <a:t>Precision</a:t>
                      </a:r>
                    </a:p>
                  </a:txBody>
                  <a:tcPr/>
                </a:tc>
                <a:tc>
                  <a:txBody>
                    <a:bodyPr/>
                    <a:lstStyle/>
                    <a:p>
                      <a:pPr algn="ctr"/>
                      <a:r>
                        <a:rPr lang="en-IN" sz="1600" dirty="0">
                          <a:latin typeface="Comic Sans MS" panose="030F0702030302020204" pitchFamily="66" charset="0"/>
                        </a:rPr>
                        <a:t>0.88</a:t>
                      </a:r>
                    </a:p>
                  </a:txBody>
                  <a:tcPr/>
                </a:tc>
                <a:tc>
                  <a:txBody>
                    <a:bodyPr/>
                    <a:lstStyle/>
                    <a:p>
                      <a:pPr algn="ctr"/>
                      <a:r>
                        <a:rPr lang="en-IN" sz="1600" dirty="0">
                          <a:latin typeface="Comic Sans MS" panose="030F0702030302020204" pitchFamily="66" charset="0"/>
                        </a:rPr>
                        <a:t>0.88</a:t>
                      </a:r>
                    </a:p>
                  </a:txBody>
                  <a:tcPr/>
                </a:tc>
                <a:extLst>
                  <a:ext uri="{0D108BD9-81ED-4DB2-BD59-A6C34878D82A}">
                    <a16:rowId xmlns:a16="http://schemas.microsoft.com/office/drawing/2014/main" val="1413143890"/>
                  </a:ext>
                </a:extLst>
              </a:tr>
              <a:tr h="416449">
                <a:tc>
                  <a:txBody>
                    <a:bodyPr/>
                    <a:lstStyle/>
                    <a:p>
                      <a:pPr algn="ctr"/>
                      <a:r>
                        <a:rPr lang="en-IN" sz="1600" dirty="0">
                          <a:latin typeface="Comic Sans MS" panose="030F0702030302020204" pitchFamily="66" charset="0"/>
                        </a:rPr>
                        <a:t>Recall</a:t>
                      </a:r>
                    </a:p>
                  </a:txBody>
                  <a:tcPr/>
                </a:tc>
                <a:tc>
                  <a:txBody>
                    <a:bodyPr/>
                    <a:lstStyle/>
                    <a:p>
                      <a:pPr algn="ctr"/>
                      <a:r>
                        <a:rPr lang="en-IN" sz="1600" dirty="0">
                          <a:latin typeface="Comic Sans MS" panose="030F0702030302020204" pitchFamily="66" charset="0"/>
                        </a:rPr>
                        <a:t>0.90</a:t>
                      </a:r>
                    </a:p>
                  </a:txBody>
                  <a:tcPr/>
                </a:tc>
                <a:tc>
                  <a:txBody>
                    <a:bodyPr/>
                    <a:lstStyle/>
                    <a:p>
                      <a:pPr algn="ctr"/>
                      <a:r>
                        <a:rPr lang="en-IN" sz="1600" dirty="0">
                          <a:latin typeface="Comic Sans MS" panose="030F0702030302020204" pitchFamily="66" charset="0"/>
                        </a:rPr>
                        <a:t>0.89</a:t>
                      </a:r>
                    </a:p>
                  </a:txBody>
                  <a:tcPr/>
                </a:tc>
                <a:extLst>
                  <a:ext uri="{0D108BD9-81ED-4DB2-BD59-A6C34878D82A}">
                    <a16:rowId xmlns:a16="http://schemas.microsoft.com/office/drawing/2014/main" val="3059060770"/>
                  </a:ext>
                </a:extLst>
              </a:tr>
            </a:tbl>
          </a:graphicData>
        </a:graphic>
      </p:graphicFrame>
    </p:spTree>
    <p:extLst>
      <p:ext uri="{BB962C8B-B14F-4D97-AF65-F5344CB8AC3E}">
        <p14:creationId xmlns:p14="http://schemas.microsoft.com/office/powerpoint/2010/main" val="1976667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1378</TotalTime>
  <Words>567</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Comic Sans MS</vt:lpstr>
      <vt:lpstr>Gill Sans MT</vt:lpstr>
      <vt:lpstr>Parcel</vt:lpstr>
      <vt:lpstr>mL Project</vt:lpstr>
      <vt:lpstr>Problem Statement</vt:lpstr>
      <vt:lpstr>Approach and reasoning</vt:lpstr>
      <vt:lpstr>Approach and reasoning</vt:lpstr>
      <vt:lpstr>Approach and reasoning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Project</dc:title>
  <dc:creator>Vignesh Sridhar</dc:creator>
  <cp:lastModifiedBy>Vignesh Sridhar</cp:lastModifiedBy>
  <cp:revision>21</cp:revision>
  <dcterms:created xsi:type="dcterms:W3CDTF">2020-01-04T17:36:59Z</dcterms:created>
  <dcterms:modified xsi:type="dcterms:W3CDTF">2020-01-05T16:37:47Z</dcterms:modified>
</cp:coreProperties>
</file>