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9456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1pPr>
    <a:lvl2pPr marL="0" marR="0" indent="1567518"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2pPr>
    <a:lvl3pPr marL="0" marR="0" indent="313503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3pPr>
    <a:lvl4pPr marL="0" marR="0" indent="470255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4pPr>
    <a:lvl5pPr marL="0" marR="0" indent="627007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5pPr>
    <a:lvl6pPr marL="0" marR="0" indent="783759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6pPr>
    <a:lvl7pPr marL="0" marR="0" indent="940511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7pPr>
    <a:lvl8pPr marL="0" marR="0" indent="1097263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8pPr>
    <a:lvl9pPr marL="0" marR="0" indent="12540154"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D3E5"/>
    <a:srgbClr val="A7D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93" autoAdjust="0"/>
    <p:restoredTop sz="97372" autoAdjust="0"/>
  </p:normalViewPr>
  <p:slideViewPr>
    <p:cSldViewPr snapToGrid="0" snapToObjects="1">
      <p:cViewPr>
        <p:scale>
          <a:sx n="50" d="100"/>
          <a:sy n="50" d="100"/>
        </p:scale>
        <p:origin x="-2200" y="3672"/>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433737599"/>
      </p:ext>
    </p:extLst>
  </p:cSld>
  <p:clrMap bg1="lt1" tx1="dk1" bg2="lt2" tx2="dk2" accent1="accent1" accent2="accent2" accent3="accent3" accent4="accent4" accent5="accent5" accent6="accent6" hlink="hlink" folHlink="folHlink"/>
  <p:notesStyle>
    <a:lvl1pPr defTabSz="1567518" latinLnBrk="0">
      <a:defRPr sz="1200">
        <a:latin typeface="+mj-lt"/>
        <a:ea typeface="+mj-ea"/>
        <a:cs typeface="+mj-cs"/>
        <a:sym typeface="Calibri"/>
      </a:defRPr>
    </a:lvl1pPr>
    <a:lvl2pPr indent="228600" defTabSz="1567518" latinLnBrk="0">
      <a:defRPr sz="1200">
        <a:latin typeface="+mj-lt"/>
        <a:ea typeface="+mj-ea"/>
        <a:cs typeface="+mj-cs"/>
        <a:sym typeface="Calibri"/>
      </a:defRPr>
    </a:lvl2pPr>
    <a:lvl3pPr indent="457200" defTabSz="1567518" latinLnBrk="0">
      <a:defRPr sz="1200">
        <a:latin typeface="+mj-lt"/>
        <a:ea typeface="+mj-ea"/>
        <a:cs typeface="+mj-cs"/>
        <a:sym typeface="Calibri"/>
      </a:defRPr>
    </a:lvl3pPr>
    <a:lvl4pPr indent="685800" defTabSz="1567518" latinLnBrk="0">
      <a:defRPr sz="1200">
        <a:latin typeface="+mj-lt"/>
        <a:ea typeface="+mj-ea"/>
        <a:cs typeface="+mj-cs"/>
        <a:sym typeface="Calibri"/>
      </a:defRPr>
    </a:lvl4pPr>
    <a:lvl5pPr indent="914400" defTabSz="1567518" latinLnBrk="0">
      <a:defRPr sz="1200">
        <a:latin typeface="+mj-lt"/>
        <a:ea typeface="+mj-ea"/>
        <a:cs typeface="+mj-cs"/>
        <a:sym typeface="Calibri"/>
      </a:defRPr>
    </a:lvl5pPr>
    <a:lvl6pPr indent="1143000" defTabSz="1567518" latinLnBrk="0">
      <a:defRPr sz="1200">
        <a:latin typeface="+mj-lt"/>
        <a:ea typeface="+mj-ea"/>
        <a:cs typeface="+mj-cs"/>
        <a:sym typeface="Calibri"/>
      </a:defRPr>
    </a:lvl6pPr>
    <a:lvl7pPr indent="1371600" defTabSz="1567518" latinLnBrk="0">
      <a:defRPr sz="1200">
        <a:latin typeface="+mj-lt"/>
        <a:ea typeface="+mj-ea"/>
        <a:cs typeface="+mj-cs"/>
        <a:sym typeface="Calibri"/>
      </a:defRPr>
    </a:lvl7pPr>
    <a:lvl8pPr indent="1600200" defTabSz="1567518" latinLnBrk="0">
      <a:defRPr sz="1200">
        <a:latin typeface="+mj-lt"/>
        <a:ea typeface="+mj-ea"/>
        <a:cs typeface="+mj-cs"/>
        <a:sym typeface="Calibri"/>
      </a:defRPr>
    </a:lvl8pPr>
    <a:lvl9pPr indent="1828800" defTabSz="1567518"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645920" y="10226041"/>
            <a:ext cx="18653761" cy="7056121"/>
          </a:xfrm>
          <a:prstGeom prst="rect">
            <a:avLst/>
          </a:prstGeom>
        </p:spPr>
        <p:txBody>
          <a:bodyPr/>
          <a:lstStyle/>
          <a:p>
            <a:r>
              <a:t>Click to edit Master title style</a:t>
            </a:r>
          </a:p>
        </p:txBody>
      </p:sp>
      <p:sp>
        <p:nvSpPr>
          <p:cNvPr id="12" name="Shape 12"/>
          <p:cNvSpPr>
            <a:spLocks noGrp="1"/>
          </p:cNvSpPr>
          <p:nvPr>
            <p:ph type="body" sz="quarter" idx="1"/>
          </p:nvPr>
        </p:nvSpPr>
        <p:spPr>
          <a:xfrm>
            <a:off x="3291840" y="18653760"/>
            <a:ext cx="15361920" cy="8412481"/>
          </a:xfrm>
          <a:prstGeom prst="rect">
            <a:avLst/>
          </a:prstGeom>
        </p:spPr>
        <p:txBody>
          <a:bodyPr/>
          <a:lstStyle>
            <a:lvl1pPr marL="0" indent="0" algn="ctr">
              <a:buSzTx/>
              <a:buFontTx/>
              <a:buNone/>
              <a:defRPr>
                <a:solidFill>
                  <a:srgbClr val="888888"/>
                </a:solidFill>
              </a:defRPr>
            </a:lvl1pPr>
          </a:lstStyle>
          <a:p>
            <a:r>
              <a:t>Click to edit Master subtitle style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r>
              <a:t>Click to edit Master title style</a:t>
            </a:r>
          </a:p>
        </p:txBody>
      </p:sp>
      <p:sp>
        <p:nvSpPr>
          <p:cNvPr id="92" name="Shape 92"/>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93" name="Shape 9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1733550" y="21153121"/>
            <a:ext cx="18653762" cy="6537961"/>
          </a:xfrm>
          <a:prstGeom prst="rect">
            <a:avLst/>
          </a:prstGeom>
        </p:spPr>
        <p:txBody>
          <a:bodyPr anchor="t"/>
          <a:lstStyle>
            <a:lvl1pPr algn="l">
              <a:defRPr sz="13700" b="1" cap="all"/>
            </a:lvl1pPr>
          </a:lstStyle>
          <a:p>
            <a:r>
              <a:t>Click to edit Master title style</a:t>
            </a:r>
          </a:p>
        </p:txBody>
      </p:sp>
      <p:sp>
        <p:nvSpPr>
          <p:cNvPr id="30" name="Shape 30"/>
          <p:cNvSpPr>
            <a:spLocks noGrp="1"/>
          </p:cNvSpPr>
          <p:nvPr>
            <p:ph type="body" sz="quarter" idx="1"/>
          </p:nvPr>
        </p:nvSpPr>
        <p:spPr>
          <a:xfrm>
            <a:off x="1733550" y="13952224"/>
            <a:ext cx="18653762" cy="7200899"/>
          </a:xfrm>
          <a:prstGeom prst="rect">
            <a:avLst/>
          </a:prstGeom>
        </p:spPr>
        <p:txBody>
          <a:bodyPr anchor="b"/>
          <a:lstStyle>
            <a:lvl1pPr marL="0" indent="0">
              <a:spcBef>
                <a:spcPts val="1600"/>
              </a:spcBef>
              <a:buSzTx/>
              <a:buFontTx/>
              <a:buNone/>
              <a:defRPr sz="6800">
                <a:solidFill>
                  <a:srgbClr val="888888"/>
                </a:solidFill>
              </a:defRPr>
            </a:lvl1pPr>
          </a:lstStyle>
          <a:p>
            <a:r>
              <a:t>Click to edit Master text styles</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Click to edit Master title style</a:t>
            </a:r>
          </a:p>
        </p:txBody>
      </p:sp>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6" name="Shape 46"/>
          <p:cNvSpPr>
            <a:spLocks noGrp="1"/>
          </p:cNvSpPr>
          <p:nvPr>
            <p:ph type="title"/>
          </p:nvPr>
        </p:nvSpPr>
        <p:spPr>
          <a:prstGeom prst="rect">
            <a:avLst/>
          </a:prstGeom>
        </p:spPr>
        <p:txBody>
          <a:bodyPr/>
          <a:lstStyle/>
          <a:p>
            <a:r>
              <a:t>Click to edit Master title style</a:t>
            </a:r>
          </a:p>
        </p:txBody>
      </p:sp>
      <p:sp>
        <p:nvSpPr>
          <p:cNvPr id="47" name="Shape 47"/>
          <p:cNvSpPr>
            <a:spLocks noGrp="1"/>
          </p:cNvSpPr>
          <p:nvPr>
            <p:ph type="body" sz="quarter" idx="1"/>
          </p:nvPr>
        </p:nvSpPr>
        <p:spPr>
          <a:xfrm>
            <a:off x="1097280" y="7368541"/>
            <a:ext cx="9696451" cy="3070859"/>
          </a:xfrm>
          <a:prstGeom prst="rect">
            <a:avLst/>
          </a:prstGeom>
        </p:spPr>
        <p:txBody>
          <a:bodyPr anchor="b"/>
          <a:lstStyle>
            <a:lvl1pPr marL="0" indent="0">
              <a:spcBef>
                <a:spcPts val="1900"/>
              </a:spcBef>
              <a:buSzTx/>
              <a:buFontTx/>
              <a:buNone/>
              <a:defRPr sz="8300" b="1"/>
            </a:lvl1pPr>
          </a:lstStyle>
          <a:p>
            <a:r>
              <a:t>Click to edit Master text styles</a:t>
            </a:r>
          </a:p>
        </p:txBody>
      </p:sp>
      <p:sp>
        <p:nvSpPr>
          <p:cNvPr id="48" name="Shape 48"/>
          <p:cNvSpPr>
            <a:spLocks noGrp="1"/>
          </p:cNvSpPr>
          <p:nvPr>
            <p:ph type="body" sz="quarter" idx="13"/>
          </p:nvPr>
        </p:nvSpPr>
        <p:spPr>
          <a:xfrm>
            <a:off x="11148060" y="7368541"/>
            <a:ext cx="9700261" cy="3070859"/>
          </a:xfrm>
          <a:prstGeom prst="rect">
            <a:avLst/>
          </a:prstGeom>
        </p:spPr>
        <p:txBody>
          <a:bodyPr anchor="b"/>
          <a:lstStyle/>
          <a:p>
            <a:pPr marL="0" indent="0">
              <a:spcBef>
                <a:spcPts val="1900"/>
              </a:spcBef>
              <a:buSzTx/>
              <a:buFontTx/>
              <a:buNone/>
              <a:defRPr sz="8300" b="1"/>
            </a:pP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Click to edit Master title style</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1" name="Shape 71"/>
          <p:cNvSpPr>
            <a:spLocks noGrp="1"/>
          </p:cNvSpPr>
          <p:nvPr>
            <p:ph type="title"/>
          </p:nvPr>
        </p:nvSpPr>
        <p:spPr>
          <a:xfrm>
            <a:off x="1097280" y="1310639"/>
            <a:ext cx="7219952" cy="5577842"/>
          </a:xfrm>
          <a:prstGeom prst="rect">
            <a:avLst/>
          </a:prstGeom>
        </p:spPr>
        <p:txBody>
          <a:bodyPr anchor="b"/>
          <a:lstStyle>
            <a:lvl1pPr algn="l">
              <a:defRPr sz="6800" b="1"/>
            </a:lvl1pPr>
          </a:lstStyle>
          <a:p>
            <a:r>
              <a:t>Click to edit Master title style</a:t>
            </a:r>
          </a:p>
        </p:txBody>
      </p:sp>
      <p:sp>
        <p:nvSpPr>
          <p:cNvPr id="72" name="Shape 72"/>
          <p:cNvSpPr>
            <a:spLocks noGrp="1"/>
          </p:cNvSpPr>
          <p:nvPr>
            <p:ph type="body" idx="1"/>
          </p:nvPr>
        </p:nvSpPr>
        <p:spPr>
          <a:xfrm>
            <a:off x="8580119" y="1310642"/>
            <a:ext cx="12268201" cy="28094944"/>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73" name="Shape 73"/>
          <p:cNvSpPr>
            <a:spLocks noGrp="1"/>
          </p:cNvSpPr>
          <p:nvPr>
            <p:ph type="body" sz="half" idx="13"/>
          </p:nvPr>
        </p:nvSpPr>
        <p:spPr>
          <a:xfrm>
            <a:off x="1097281" y="6888482"/>
            <a:ext cx="7219951" cy="22517104"/>
          </a:xfrm>
          <a:prstGeom prst="rect">
            <a:avLst/>
          </a:prstGeom>
        </p:spPr>
        <p:txBody>
          <a:bodyPr/>
          <a:lstStyle/>
          <a:p>
            <a:pPr marL="0" indent="0">
              <a:spcBef>
                <a:spcPts val="1100"/>
              </a:spcBef>
              <a:buSzTx/>
              <a:buFontTx/>
              <a:buNone/>
              <a:defRPr sz="4800"/>
            </a:pPr>
            <a:endParaRPr/>
          </a:p>
        </p:txBody>
      </p:sp>
      <p:sp>
        <p:nvSpPr>
          <p:cNvPr id="74" name="Shape 7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1" name="Shape 81"/>
          <p:cNvSpPr>
            <a:spLocks noGrp="1"/>
          </p:cNvSpPr>
          <p:nvPr>
            <p:ph type="title"/>
          </p:nvPr>
        </p:nvSpPr>
        <p:spPr>
          <a:xfrm>
            <a:off x="4301490" y="23042880"/>
            <a:ext cx="13167362" cy="2720343"/>
          </a:xfrm>
          <a:prstGeom prst="rect">
            <a:avLst/>
          </a:prstGeom>
        </p:spPr>
        <p:txBody>
          <a:bodyPr anchor="b"/>
          <a:lstStyle>
            <a:lvl1pPr algn="l">
              <a:defRPr sz="6800" b="1"/>
            </a:lvl1pPr>
          </a:lstStyle>
          <a:p>
            <a:r>
              <a:t>Click to edit Master title style</a:t>
            </a:r>
          </a:p>
        </p:txBody>
      </p:sp>
      <p:sp>
        <p:nvSpPr>
          <p:cNvPr id="82" name="Shape 82"/>
          <p:cNvSpPr>
            <a:spLocks noGrp="1"/>
          </p:cNvSpPr>
          <p:nvPr>
            <p:ph type="pic" sz="half" idx="13"/>
          </p:nvPr>
        </p:nvSpPr>
        <p:spPr>
          <a:xfrm>
            <a:off x="4301490" y="2941320"/>
            <a:ext cx="13167362" cy="19751040"/>
          </a:xfrm>
          <a:prstGeom prst="rect">
            <a:avLst/>
          </a:prstGeom>
        </p:spPr>
        <p:txBody>
          <a:bodyPr lIns="91439" tIns="45719" rIns="91439" bIns="45719">
            <a:noAutofit/>
          </a:bodyPr>
          <a:lstStyle/>
          <a:p>
            <a:endParaRPr/>
          </a:p>
        </p:txBody>
      </p:sp>
      <p:sp>
        <p:nvSpPr>
          <p:cNvPr id="83" name="Shape 83"/>
          <p:cNvSpPr>
            <a:spLocks noGrp="1"/>
          </p:cNvSpPr>
          <p:nvPr>
            <p:ph type="body" sz="quarter" idx="1"/>
          </p:nvPr>
        </p:nvSpPr>
        <p:spPr>
          <a:xfrm>
            <a:off x="4301490" y="25763221"/>
            <a:ext cx="13167362" cy="3863339"/>
          </a:xfrm>
          <a:prstGeom prst="rect">
            <a:avLst/>
          </a:prstGeom>
        </p:spPr>
        <p:txBody>
          <a:bodyPr/>
          <a:lstStyle>
            <a:lvl1pPr marL="0" indent="0">
              <a:spcBef>
                <a:spcPts val="1100"/>
              </a:spcBef>
              <a:buSzTx/>
              <a:buFontTx/>
              <a:buNone/>
              <a:defRPr sz="4800"/>
            </a:lvl1pPr>
          </a:lstStyle>
          <a:p>
            <a:r>
              <a:t>Click to edit Master text styles</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097280" y="1318261"/>
            <a:ext cx="19751040" cy="5486401"/>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chor="ctr">
            <a:normAutofit/>
          </a:bodyPr>
          <a:lstStyle/>
          <a:p>
            <a:r>
              <a:t>Click to edit Master title style</a:t>
            </a:r>
          </a:p>
        </p:txBody>
      </p:sp>
      <p:sp>
        <p:nvSpPr>
          <p:cNvPr id="3" name="Shape 3"/>
          <p:cNvSpPr>
            <a:spLocks noGrp="1"/>
          </p:cNvSpPr>
          <p:nvPr>
            <p:ph type="body" idx="1"/>
          </p:nvPr>
        </p:nvSpPr>
        <p:spPr>
          <a:xfrm>
            <a:off x="1097280" y="7680962"/>
            <a:ext cx="19751040" cy="21724623"/>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19975991" y="30931579"/>
            <a:ext cx="872330" cy="910405"/>
          </a:xfrm>
          <a:prstGeom prst="rect">
            <a:avLst/>
          </a:prstGeom>
          <a:ln w="12700">
            <a:miter lim="400000"/>
          </a:ln>
        </p:spPr>
        <p:txBody>
          <a:bodyPr wrap="none" lIns="156751" tIns="156751" rIns="156751" bIns="156751" anchor="ctr">
            <a:spAutoFit/>
          </a:bodyPr>
          <a:lstStyle>
            <a:lvl1pPr algn="r">
              <a:defRPr sz="41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med"/>
  <p:txStyles>
    <p:titleStyle>
      <a:lvl1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1pPr>
      <a:lvl2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2pPr>
      <a:lvl3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3pPr>
      <a:lvl4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4pPr>
      <a:lvl5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5pPr>
      <a:lvl6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6pPr>
      <a:lvl7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7pPr>
      <a:lvl8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8pPr>
      <a:lvl9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9pPr>
    </p:titleStyle>
    <p:bodyStyle>
      <a:lvl1pPr marL="1175639" marR="0" indent="-1175639"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1pPr>
      <a:lvl2pPr marL="2679885" marR="0" indent="-1112366"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2pPr>
      <a:lvl3pPr marL="4164313" marR="0" indent="-1029275"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3pPr>
      <a:lvl4pPr marL="595887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4pPr>
      <a:lvl5pPr marL="752639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5pPr>
      <a:lvl6pPr marL="9093917"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6pPr>
      <a:lvl7pPr marL="10661436"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7pPr>
      <a:lvl8pPr marL="12228955"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8pPr>
      <a:lvl9pPr marL="13796475" marR="0" indent="-1256321"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9pPr>
    </p:bodyStyle>
    <p:otherStyle>
      <a:lvl1pPr marL="0" marR="0" indent="0"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1pPr>
      <a:lvl2pPr marL="0" marR="0" indent="1567518"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2pPr>
      <a:lvl3pPr marL="0" marR="0" indent="313503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3pPr>
      <a:lvl4pPr marL="0" marR="0" indent="470255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4pPr>
      <a:lvl5pPr marL="0" marR="0" indent="627007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5pPr>
      <a:lvl6pPr marL="0" marR="0" indent="783759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6pPr>
      <a:lvl7pPr marL="0" marR="0" indent="940511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7pPr>
      <a:lvl8pPr marL="0" marR="0" indent="1097263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8pPr>
      <a:lvl9pPr marL="0" marR="0" indent="12540154"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5D3E5"/>
        </a:solidFill>
        <a:effectLst/>
      </p:bgPr>
    </p:bg>
    <p:spTree>
      <p:nvGrpSpPr>
        <p:cNvPr id="1" name=""/>
        <p:cNvGrpSpPr/>
        <p:nvPr/>
      </p:nvGrpSpPr>
      <p:grpSpPr>
        <a:xfrm>
          <a:off x="0" y="0"/>
          <a:ext cx="0" cy="0"/>
          <a:chOff x="0" y="0"/>
          <a:chExt cx="0" cy="0"/>
        </a:xfrm>
      </p:grpSpPr>
      <p:sp>
        <p:nvSpPr>
          <p:cNvPr id="43" name="Shape 112"/>
          <p:cNvSpPr/>
          <p:nvPr/>
        </p:nvSpPr>
        <p:spPr>
          <a:xfrm>
            <a:off x="213937" y="9237040"/>
            <a:ext cx="21393448" cy="17543268"/>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a:p>
        </p:txBody>
      </p:sp>
      <p:sp>
        <p:nvSpPr>
          <p:cNvPr id="111" name="Shape 111"/>
          <p:cNvSpPr/>
          <p:nvPr/>
        </p:nvSpPr>
        <p:spPr>
          <a:xfrm>
            <a:off x="0" y="0"/>
            <a:ext cx="21945600" cy="2163162"/>
          </a:xfrm>
          <a:prstGeom prst="rect">
            <a:avLst/>
          </a:prstGeom>
          <a:solidFill>
            <a:srgbClr val="FFFFFF"/>
          </a:solidFill>
          <a:ln w="76200">
            <a:solidFill>
              <a:schemeClr val="accent1"/>
            </a:solidFill>
          </a:ln>
        </p:spPr>
        <p:txBody>
          <a:bodyPr lIns="45719" rIns="45719"/>
          <a:lstStyle/>
          <a:p>
            <a:endParaRPr/>
          </a:p>
        </p:txBody>
      </p:sp>
      <p:sp>
        <p:nvSpPr>
          <p:cNvPr id="114" name="Shape 114"/>
          <p:cNvSpPr/>
          <p:nvPr/>
        </p:nvSpPr>
        <p:spPr>
          <a:xfrm>
            <a:off x="7407464" y="9313175"/>
            <a:ext cx="6542489"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3. Methods, Models, Findings</a:t>
            </a:r>
          </a:p>
        </p:txBody>
      </p:sp>
      <p:sp>
        <p:nvSpPr>
          <p:cNvPr id="115" name="Shape 115"/>
          <p:cNvSpPr/>
          <p:nvPr/>
        </p:nvSpPr>
        <p:spPr>
          <a:xfrm>
            <a:off x="502743" y="10007535"/>
            <a:ext cx="10002401" cy="34163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r>
              <a:rPr lang="en-US" sz="3600" dirty="0" smtClean="0"/>
              <a:t>3.1. Micro-level Structure</a:t>
            </a:r>
            <a:endParaRPr lang="en-US" sz="3600" dirty="0"/>
          </a:p>
          <a:p>
            <a:pPr>
              <a:defRPr sz="3000"/>
            </a:pPr>
            <a:r>
              <a:rPr lang="en-US" dirty="0" smtClean="0"/>
              <a:t>To gain insight in how users interact in a micro setting, we do a Triad Frequency Analysis. This is performed on the User Graph with Geometry tag. The frequency of all possible Triads are tallied up. Triad id38 is very common and maps usually to a highly reputable user shining light on to novice users who are discussing.</a:t>
            </a:r>
            <a:endParaRPr dirty="0"/>
          </a:p>
        </p:txBody>
      </p:sp>
      <p:sp>
        <p:nvSpPr>
          <p:cNvPr id="116" name="Shape 116"/>
          <p:cNvSpPr/>
          <p:nvPr/>
        </p:nvSpPr>
        <p:spPr>
          <a:xfrm>
            <a:off x="10949201" y="10032870"/>
            <a:ext cx="10501421" cy="29854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3.2. Clustering</a:t>
            </a:r>
            <a:endParaRPr lang="en-US" sz="3600" dirty="0"/>
          </a:p>
          <a:p>
            <a:pPr>
              <a:defRPr sz="3000"/>
            </a:pPr>
            <a:r>
              <a:rPr dirty="0" smtClean="0"/>
              <a:t>In </a:t>
            </a:r>
            <a:r>
              <a:rPr dirty="0"/>
              <a:t>order to identify particular network traits to different personas of people, </a:t>
            </a:r>
            <a:r>
              <a:rPr i="1" dirty="0"/>
              <a:t>k-</a:t>
            </a:r>
            <a:r>
              <a:rPr dirty="0"/>
              <a:t>means clustering was done using the following features: views, up/down votes, in/out degree, and closeness/eigenvector/PageRank </a:t>
            </a:r>
            <a:r>
              <a:rPr dirty="0" smtClean="0"/>
              <a:t>centrality</a:t>
            </a:r>
            <a:r>
              <a:rPr lang="en-US" dirty="0" smtClean="0"/>
              <a:t>. TODO what graph are we clustering?</a:t>
            </a:r>
            <a:endParaRPr dirty="0"/>
          </a:p>
        </p:txBody>
      </p:sp>
      <p:sp>
        <p:nvSpPr>
          <p:cNvPr id="117" name="Shape 117"/>
          <p:cNvSpPr/>
          <p:nvPr/>
        </p:nvSpPr>
        <p:spPr>
          <a:xfrm>
            <a:off x="378244" y="18112043"/>
            <a:ext cx="10501421" cy="25237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3.3. Heuristic Approaches to Ranking</a:t>
            </a:r>
          </a:p>
          <a:p>
            <a:pPr>
              <a:defRPr sz="3000"/>
            </a:pPr>
            <a:r>
              <a:rPr dirty="0" smtClean="0"/>
              <a:t>A series of increasingly complex heuristic functions successfully prioritize domain expertise over total StackExchange reputation, making these function valid replacements for generic reputation scores.</a:t>
            </a:r>
            <a:endParaRPr dirty="0"/>
          </a:p>
        </p:txBody>
      </p:sp>
      <p:pic>
        <p:nvPicPr>
          <p:cNvPr id="119" name="image1.png"/>
          <p:cNvPicPr>
            <a:picLocks noChangeAspect="1"/>
          </p:cNvPicPr>
          <p:nvPr/>
        </p:nvPicPr>
        <p:blipFill>
          <a:blip r:embed="rId2">
            <a:extLst/>
          </a:blip>
          <a:stretch>
            <a:fillRect/>
          </a:stretch>
        </p:blipFill>
        <p:spPr>
          <a:xfrm>
            <a:off x="10789127" y="13207739"/>
            <a:ext cx="5441267" cy="4187344"/>
          </a:xfrm>
          <a:prstGeom prst="rect">
            <a:avLst/>
          </a:prstGeom>
          <a:ln w="12700">
            <a:miter lim="400000"/>
          </a:ln>
        </p:spPr>
      </p:pic>
      <p:pic>
        <p:nvPicPr>
          <p:cNvPr id="120" name="image3.png"/>
          <p:cNvPicPr>
            <a:picLocks noChangeAspect="1"/>
          </p:cNvPicPr>
          <p:nvPr/>
        </p:nvPicPr>
        <p:blipFill>
          <a:blip r:embed="rId3">
            <a:extLst/>
          </a:blip>
          <a:stretch>
            <a:fillRect/>
          </a:stretch>
        </p:blipFill>
        <p:spPr>
          <a:xfrm>
            <a:off x="15763724" y="13207739"/>
            <a:ext cx="5774482" cy="4187344"/>
          </a:xfrm>
          <a:prstGeom prst="rect">
            <a:avLst/>
          </a:prstGeom>
          <a:ln w="12700">
            <a:miter lim="400000"/>
          </a:ln>
        </p:spPr>
      </p:pic>
      <p:graphicFrame>
        <p:nvGraphicFramePr>
          <p:cNvPr id="121" name="Table 121"/>
          <p:cNvGraphicFramePr/>
          <p:nvPr>
            <p:extLst>
              <p:ext uri="{D42A27DB-BD31-4B8C-83A1-F6EECF244321}">
                <p14:modId xmlns:p14="http://schemas.microsoft.com/office/powerpoint/2010/main" val="1993393696"/>
              </p:ext>
            </p:extLst>
          </p:nvPr>
        </p:nvGraphicFramePr>
        <p:xfrm>
          <a:off x="381175" y="20704867"/>
          <a:ext cx="10495557" cy="4557695"/>
        </p:xfrm>
        <a:graphic>
          <a:graphicData uri="http://schemas.openxmlformats.org/drawingml/2006/table">
            <a:tbl>
              <a:tblPr firstRow="1" bandRow="1">
                <a:tableStyleId>{69CF1AB2-1976-4502-BF36-3FF5EA218861}</a:tableStyleId>
              </a:tblPr>
              <a:tblGrid>
                <a:gridCol w="317500"/>
                <a:gridCol w="1447800"/>
                <a:gridCol w="1676400"/>
                <a:gridCol w="1676400"/>
                <a:gridCol w="1694788"/>
                <a:gridCol w="1682353"/>
                <a:gridCol w="2000316"/>
              </a:tblGrid>
              <a:tr h="389555">
                <a:tc>
                  <a:txBody>
                    <a:bodyPr/>
                    <a:lstStyle/>
                    <a:p>
                      <a:pPr algn="l">
                        <a:defRPr sz="1600" u="sng"/>
                      </a:pPr>
                      <a:endParaRPr/>
                    </a:p>
                  </a:txBody>
                  <a:tcPr marL="45720" marR="45720" horzOverflow="overflow"/>
                </a:tc>
                <a:tc>
                  <a:txBody>
                    <a:bodyPr/>
                    <a:lstStyle/>
                    <a:p>
                      <a:pPr algn="l">
                        <a:defRPr sz="1800" b="0">
                          <a:solidFill>
                            <a:srgbClr val="000000"/>
                          </a:solidFill>
                        </a:defRPr>
                      </a:pPr>
                      <a:r>
                        <a:rPr sz="1600" b="1" u="none" dirty="0"/>
                        <a:t>Reputation</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 * Votes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Betweenness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Eigenvector</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PageRank * Badges</a:t>
                      </a:r>
                      <a:endParaRPr sz="1600" b="1" u="none" dirty="0">
                        <a:solidFill>
                          <a:srgbClr val="FFFFFF"/>
                        </a:solidFill>
                      </a:endParaRPr>
                    </a:p>
                  </a:txBody>
                  <a:tcPr marL="45720" marR="45720" horzOverflow="overflow"/>
                </a:tc>
              </a:tr>
              <a:tr h="358140">
                <a:tc>
                  <a:txBody>
                    <a:bodyPr/>
                    <a:lstStyle/>
                    <a:p>
                      <a:pPr algn="l">
                        <a:defRPr sz="1800"/>
                      </a:pPr>
                      <a:r>
                        <a:rPr sz="1600"/>
                        <a:t>1</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Ross Millikan</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Henning Makholm</a:t>
                      </a:r>
                    </a:p>
                  </a:txBody>
                  <a:tcPr marL="45720" marR="45720" horzOverflow="overflow"/>
                </a:tc>
              </a:tr>
              <a:tr h="345440">
                <a:tc>
                  <a:txBody>
                    <a:bodyPr/>
                    <a:lstStyle/>
                    <a:p>
                      <a:pPr algn="l">
                        <a:defRPr sz="1800"/>
                      </a:pPr>
                      <a:r>
                        <a:rPr sz="1600"/>
                        <a:t>2</a:t>
                      </a:r>
                    </a:p>
                  </a:txBody>
                  <a:tcPr marL="45720" marR="45720" horzOverflow="overflow"/>
                </a:tc>
                <a:tc>
                  <a:txBody>
                    <a:bodyPr/>
                    <a:lstStyle/>
                    <a:p>
                      <a:pPr algn="l">
                        <a:defRPr sz="1800"/>
                      </a:pPr>
                      <a:r>
                        <a:rPr sz="1600"/>
                        <a:t>Brian M. Scott</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Andre’ Nicolas</a:t>
                      </a:r>
                    </a:p>
                  </a:txBody>
                  <a:tcPr marL="45720" marR="45720" horzOverflow="overflow"/>
                </a:tc>
              </a:tr>
              <a:tr h="345440">
                <a:tc>
                  <a:txBody>
                    <a:bodyPr/>
                    <a:lstStyle/>
                    <a:p>
                      <a:pPr algn="l">
                        <a:defRPr sz="1800"/>
                      </a:pPr>
                      <a:r>
                        <a:rPr sz="1600"/>
                        <a:t>3</a:t>
                      </a:r>
                    </a:p>
                  </a:txBody>
                  <a:tcPr marL="45720" marR="45720" horzOverflow="overflow"/>
                </a:tc>
                <a:tc>
                  <a:txBody>
                    <a:bodyPr/>
                    <a:lstStyle/>
                    <a:p>
                      <a:pPr algn="l">
                        <a:defRPr sz="1800"/>
                      </a:pPr>
                      <a:r>
                        <a:rPr sz="1600"/>
                        <a:t>Asaf Karagila</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amWhy</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dirty="0"/>
                        <a:t>Blue</a:t>
                      </a:r>
                    </a:p>
                  </a:txBody>
                  <a:tcPr marL="45720" marR="45720" horzOverflow="overflow"/>
                </a:tc>
                <a:tc>
                  <a:txBody>
                    <a:bodyPr/>
                    <a:lstStyle/>
                    <a:p>
                      <a:pPr algn="l">
                        <a:defRPr sz="1800"/>
                      </a:pPr>
                      <a:r>
                        <a:rPr sz="1600"/>
                        <a:t>Ross Millikan</a:t>
                      </a:r>
                    </a:p>
                  </a:txBody>
                  <a:tcPr marL="45720" marR="45720" horzOverflow="overflow"/>
                </a:tc>
              </a:tr>
              <a:tr h="345440">
                <a:tc>
                  <a:txBody>
                    <a:bodyPr/>
                    <a:lstStyle/>
                    <a:p>
                      <a:pPr algn="l">
                        <a:defRPr sz="1800"/>
                      </a:pPr>
                      <a:r>
                        <a:rPr sz="1600"/>
                        <a:t>4</a:t>
                      </a:r>
                    </a:p>
                  </a:txBody>
                  <a:tcPr marL="45720" marR="45720" horzOverflow="overflow"/>
                </a:tc>
                <a:tc>
                  <a:txBody>
                    <a:bodyPr/>
                    <a:lstStyle/>
                    <a:p>
                      <a:pPr algn="l">
                        <a:defRPr sz="1800"/>
                      </a:pPr>
                      <a:r>
                        <a:rPr sz="1600"/>
                        <a:t>Did</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a:t>Michael Hardy</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Christian Blatter</a:t>
                      </a:r>
                    </a:p>
                  </a:txBody>
                  <a:tcPr marL="45720" marR="45720" horzOverflow="overflow"/>
                </a:tc>
                <a:tc>
                  <a:txBody>
                    <a:bodyPr/>
                    <a:lstStyle/>
                    <a:p>
                      <a:pPr algn="l">
                        <a:defRPr sz="1800"/>
                      </a:pPr>
                      <a:r>
                        <a:rPr sz="1600"/>
                        <a:t>Hagen von Eitzen</a:t>
                      </a:r>
                    </a:p>
                  </a:txBody>
                  <a:tcPr marL="45720" marR="45720" horzOverflow="overflow"/>
                </a:tc>
              </a:tr>
              <a:tr h="345440">
                <a:tc>
                  <a:txBody>
                    <a:bodyPr/>
                    <a:lstStyle/>
                    <a:p>
                      <a:pPr algn="l">
                        <a:defRPr sz="1800"/>
                      </a:pPr>
                      <a:r>
                        <a:rPr sz="1600"/>
                        <a:t>5</a:t>
                      </a:r>
                    </a:p>
                  </a:txBody>
                  <a:tcPr marL="45720" marR="45720" horzOverflow="overflow"/>
                </a:tc>
                <a:tc>
                  <a:txBody>
                    <a:bodyPr/>
                    <a:lstStyle/>
                    <a:p>
                      <a:pPr algn="l">
                        <a:defRPr sz="1800"/>
                      </a:pPr>
                      <a:r>
                        <a:rPr sz="1600"/>
                        <a:t>Arturo Magidin</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Ihf</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robkohn</a:t>
                      </a:r>
                    </a:p>
                  </a:txBody>
                  <a:tcPr marL="45720" marR="45720" horzOverflow="overflow"/>
                </a:tc>
              </a:tr>
              <a:tr h="345440">
                <a:tc>
                  <a:txBody>
                    <a:bodyPr/>
                    <a:lstStyle/>
                    <a:p>
                      <a:pPr algn="l">
                        <a:defRPr sz="1800"/>
                      </a:pPr>
                      <a:r>
                        <a:rPr sz="1600"/>
                        <a:t>6</a:t>
                      </a:r>
                    </a:p>
                  </a:txBody>
                  <a:tcPr marL="45720" marR="45720" horzOverflow="overflow"/>
                </a:tc>
                <a:tc>
                  <a:txBody>
                    <a:bodyPr/>
                    <a:lstStyle/>
                    <a:p>
                      <a:pPr algn="l">
                        <a:defRPr sz="1800"/>
                      </a:pPr>
                      <a:r>
                        <a:rPr sz="1600"/>
                        <a:t>Qiaochu Yuan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joriki</a:t>
                      </a:r>
                    </a:p>
                  </a:txBody>
                  <a:tcPr marL="45720" marR="45720" horzOverflow="overflow"/>
                </a:tc>
              </a:tr>
              <a:tr h="345440">
                <a:tc>
                  <a:txBody>
                    <a:bodyPr/>
                    <a:lstStyle/>
                    <a:p>
                      <a:pPr algn="l">
                        <a:defRPr sz="1800"/>
                      </a:pPr>
                      <a:r>
                        <a:rPr sz="1600"/>
                        <a:t>7</a:t>
                      </a:r>
                    </a:p>
                  </a:txBody>
                  <a:tcPr marL="45720" marR="45720" horzOverflow="overflow"/>
                </a:tc>
                <a:tc>
                  <a:txBody>
                    <a:bodyPr/>
                    <a:lstStyle/>
                    <a:p>
                      <a:pPr algn="l">
                        <a:defRPr sz="1800"/>
                      </a:pPr>
                      <a:r>
                        <a:rPr sz="1600"/>
                        <a:t>Robert Isreal</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Blue</a:t>
                      </a:r>
                    </a:p>
                  </a:txBody>
                  <a:tcPr marL="45720" marR="45720" horzOverflow="overflow"/>
                </a:tc>
              </a:tr>
              <a:tr h="345440">
                <a:tc>
                  <a:txBody>
                    <a:bodyPr/>
                    <a:lstStyle/>
                    <a:p>
                      <a:pPr algn="l">
                        <a:defRPr sz="1800"/>
                      </a:pPr>
                      <a:r>
                        <a:rPr sz="1600"/>
                        <a:t>8</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Joriki</a:t>
                      </a:r>
                    </a:p>
                  </a:txBody>
                  <a:tcPr marL="45720" marR="45720" horzOverflow="overflow"/>
                </a:tc>
                <a:tc>
                  <a:txBody>
                    <a:bodyPr/>
                    <a:lstStyle/>
                    <a:p>
                      <a:pPr algn="l">
                        <a:defRPr sz="1800"/>
                      </a:pPr>
                      <a:r>
                        <a:rPr sz="1600"/>
                        <a:t>Gerry Myerson</a:t>
                      </a:r>
                    </a:p>
                  </a:txBody>
                  <a:tcPr marL="45720" marR="45720" horzOverflow="overflow"/>
                </a:tc>
                <a:tc>
                  <a:txBody>
                    <a:bodyPr/>
                    <a:lstStyle/>
                    <a:p>
                      <a:pPr algn="l">
                        <a:defRPr sz="1800"/>
                      </a:pPr>
                      <a:r>
                        <a:rPr sz="1600"/>
                        <a:t>Joseph O’Rourke</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D’Aurisio</a:t>
                      </a:r>
                    </a:p>
                  </a:txBody>
                  <a:tcPr marL="45720" marR="45720" horzOverflow="overflow"/>
                </a:tc>
              </a:tr>
              <a:tr h="345440">
                <a:tc>
                  <a:txBody>
                    <a:bodyPr/>
                    <a:lstStyle/>
                    <a:p>
                      <a:pPr algn="l">
                        <a:defRPr sz="1800"/>
                      </a:pPr>
                      <a:r>
                        <a:rPr sz="1600"/>
                        <a:t>9</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Guess who it is.</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MvG</a:t>
                      </a:r>
                    </a:p>
                  </a:txBody>
                  <a:tcPr marL="45720" marR="45720" horzOverflow="overflow"/>
                </a:tc>
              </a:tr>
              <a:tr h="345440">
                <a:tc>
                  <a:txBody>
                    <a:bodyPr/>
                    <a:lstStyle/>
                    <a:p>
                      <a:pPr algn="l">
                        <a:defRPr sz="1800"/>
                      </a:pPr>
                      <a:r>
                        <a:rPr sz="1600"/>
                        <a:t>10</a:t>
                      </a:r>
                    </a:p>
                  </a:txBody>
                  <a:tcPr marL="45720" marR="45720" horzOverflow="overflow"/>
                </a:tc>
                <a:tc>
                  <a:txBody>
                    <a:bodyPr/>
                    <a:lstStyle/>
                    <a:p>
                      <a:pPr algn="l">
                        <a:defRPr sz="1800"/>
                      </a:pPr>
                      <a:r>
                        <a:rPr sz="1600" dirty="0"/>
                        <a:t>Bill Dubuque</a:t>
                      </a:r>
                    </a:p>
                  </a:txBody>
                  <a:tcPr marL="45720" marR="45720" horzOverflow="overflow"/>
                </a:tc>
                <a:tc>
                  <a:txBody>
                    <a:bodyPr/>
                    <a:lstStyle/>
                    <a:p>
                      <a:pPr algn="l">
                        <a:defRPr sz="1800"/>
                      </a:pPr>
                      <a:r>
                        <a:rPr sz="1600"/>
                        <a:t>Lab bhatta…</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Harasimham</a:t>
                      </a:r>
                    </a:p>
                  </a:txBody>
                  <a:tcPr marL="45720" marR="45720" horzOverflow="overflow"/>
                </a:tc>
                <a:tc>
                  <a:txBody>
                    <a:bodyPr/>
                    <a:lstStyle/>
                    <a:p>
                      <a:pPr algn="l">
                        <a:defRPr sz="1800"/>
                      </a:pPr>
                      <a:r>
                        <a:rPr sz="1600" dirty="0"/>
                        <a:t>Robert Isreal</a:t>
                      </a:r>
                    </a:p>
                  </a:txBody>
                  <a:tcPr marL="45720" marR="45720" horzOverflow="overflow"/>
                </a:tc>
              </a:tr>
            </a:tbl>
          </a:graphicData>
        </a:graphic>
      </p:graphicFrame>
      <p:sp>
        <p:nvSpPr>
          <p:cNvPr id="124" name="Shape 124"/>
          <p:cNvSpPr/>
          <p:nvPr/>
        </p:nvSpPr>
        <p:spPr>
          <a:xfrm>
            <a:off x="11033061" y="17395083"/>
            <a:ext cx="10505145"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3.</a:t>
            </a:r>
            <a:r>
              <a:rPr lang="en-US" sz="2000" dirty="0" smtClean="0"/>
              <a:t> </a:t>
            </a:r>
            <a:r>
              <a:rPr sz="2000" dirty="0" smtClean="0"/>
              <a:t>Given </a:t>
            </a:r>
            <a:r>
              <a:rPr sz="2000" dirty="0"/>
              <a:t>the silhouette values of 0.973 for 2 clusters, 0.959 for 3 cluster, 0.911 for 4 clusters, and 0.887 for 5 clusters, the peak clustering number is at 2 clusters. </a:t>
            </a:r>
          </a:p>
        </p:txBody>
      </p:sp>
      <p:sp>
        <p:nvSpPr>
          <p:cNvPr id="126" name="Shape 126"/>
          <p:cNvSpPr/>
          <p:nvPr/>
        </p:nvSpPr>
        <p:spPr>
          <a:xfrm>
            <a:off x="378243" y="25721826"/>
            <a:ext cx="10483373" cy="553998"/>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endParaRPr dirty="0"/>
          </a:p>
        </p:txBody>
      </p:sp>
      <p:sp>
        <p:nvSpPr>
          <p:cNvPr id="24" name="Rectangle 23"/>
          <p:cNvSpPr/>
          <p:nvPr/>
        </p:nvSpPr>
        <p:spPr>
          <a:xfrm>
            <a:off x="10949203" y="18102969"/>
            <a:ext cx="10501419" cy="677108"/>
          </a:xfrm>
          <a:prstGeom prst="rect">
            <a:avLst/>
          </a:prstGeom>
        </p:spPr>
        <p:txBody>
          <a:bodyPr wrap="square">
            <a:spAutoFit/>
          </a:bodyPr>
          <a:lstStyle/>
          <a:p>
            <a:pPr algn="ctr"/>
            <a:r>
              <a:rPr lang="en-US" sz="3800" dirty="0" smtClean="0"/>
              <a:t>3.4. Supervised Learning</a:t>
            </a:r>
          </a:p>
        </p:txBody>
      </p:sp>
      <p:graphicFrame>
        <p:nvGraphicFramePr>
          <p:cNvPr id="25" name="Table 24"/>
          <p:cNvGraphicFramePr>
            <a:graphicFrameLocks noGrp="1"/>
          </p:cNvGraphicFramePr>
          <p:nvPr>
            <p:extLst>
              <p:ext uri="{D42A27DB-BD31-4B8C-83A1-F6EECF244321}">
                <p14:modId xmlns:p14="http://schemas.microsoft.com/office/powerpoint/2010/main" val="2165751055"/>
              </p:ext>
            </p:extLst>
          </p:nvPr>
        </p:nvGraphicFramePr>
        <p:xfrm>
          <a:off x="11033061" y="24637873"/>
          <a:ext cx="10417560" cy="1188720"/>
        </p:xfrm>
        <a:graphic>
          <a:graphicData uri="http://schemas.openxmlformats.org/drawingml/2006/table">
            <a:tbl>
              <a:tblPr firstRow="1" bandRow="1">
                <a:tableStyleId>{69CF1AB2-1976-4502-BF36-3FF5EA218861}</a:tableStyleId>
              </a:tblPr>
              <a:tblGrid>
                <a:gridCol w="2604390"/>
                <a:gridCol w="2604390"/>
                <a:gridCol w="2604390"/>
                <a:gridCol w="2604390"/>
              </a:tblGrid>
              <a:tr h="370840">
                <a:tc>
                  <a:txBody>
                    <a:bodyPr/>
                    <a:lstStyle/>
                    <a:p>
                      <a:r>
                        <a:rPr lang="en-US" sz="2000" dirty="0" smtClean="0">
                          <a:latin typeface="Courier New"/>
                          <a:cs typeface="Courier New"/>
                        </a:rPr>
                        <a:t>Models</a:t>
                      </a:r>
                      <a:endParaRPr lang="en-US" sz="2000" dirty="0">
                        <a:latin typeface="Courier New"/>
                        <a:cs typeface="Courier New"/>
                      </a:endParaRPr>
                    </a:p>
                  </a:txBody>
                  <a:tcPr/>
                </a:tc>
                <a:tc>
                  <a:txBody>
                    <a:bodyPr/>
                    <a:lstStyle/>
                    <a:p>
                      <a:r>
                        <a:rPr lang="en-US" sz="2000" dirty="0" smtClean="0">
                          <a:latin typeface="Courier New"/>
                          <a:cs typeface="Courier New"/>
                        </a:rPr>
                        <a:t>Linear</a:t>
                      </a:r>
                      <a:endParaRPr lang="en-US" sz="2000" dirty="0">
                        <a:latin typeface="Courier New"/>
                        <a:cs typeface="Courier New"/>
                      </a:endParaRPr>
                    </a:p>
                  </a:txBody>
                  <a:tcPr/>
                </a:tc>
                <a:tc>
                  <a:txBody>
                    <a:bodyPr/>
                    <a:lstStyle/>
                    <a:p>
                      <a:r>
                        <a:rPr lang="en-US" sz="2000" dirty="0" smtClean="0">
                          <a:latin typeface="Courier New"/>
                          <a:cs typeface="Courier New"/>
                        </a:rPr>
                        <a:t>Ridge</a:t>
                      </a:r>
                      <a:r>
                        <a:rPr lang="en-US" sz="2000" baseline="0" dirty="0" smtClean="0">
                          <a:latin typeface="Courier New"/>
                          <a:cs typeface="Courier New"/>
                        </a:rPr>
                        <a:t> Linear</a:t>
                      </a:r>
                      <a:endParaRPr lang="en-US" sz="2000" dirty="0">
                        <a:latin typeface="Courier New"/>
                        <a:cs typeface="Courier New"/>
                      </a:endParaRPr>
                    </a:p>
                  </a:txBody>
                  <a:tcPr/>
                </a:tc>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r>
              <a:tr h="370840">
                <a:tc>
                  <a:txBody>
                    <a:bodyPr/>
                    <a:lstStyle/>
                    <a:p>
                      <a:r>
                        <a:rPr lang="en-US" sz="2000" dirty="0" smtClean="0">
                          <a:latin typeface="Courier New"/>
                          <a:cs typeface="Courier New"/>
                        </a:rPr>
                        <a:t>Training Error</a:t>
                      </a:r>
                      <a:endParaRPr lang="en-US" sz="2000" dirty="0">
                        <a:latin typeface="Courier New"/>
                        <a:cs typeface="Courier New"/>
                      </a:endParaRPr>
                    </a:p>
                  </a:txBody>
                  <a:tcPr/>
                </a:tc>
                <a:tc>
                  <a:txBody>
                    <a:bodyPr/>
                    <a:lstStyle/>
                    <a:p>
                      <a:r>
                        <a:rPr lang="en-US" sz="2000" dirty="0" smtClean="0">
                          <a:latin typeface="Courier New"/>
                          <a:cs typeface="Courier New"/>
                        </a:rPr>
                        <a:t>7.20</a:t>
                      </a:r>
                      <a:endParaRPr lang="en-US" sz="2000" dirty="0">
                        <a:latin typeface="Courier New"/>
                        <a:cs typeface="Courier New"/>
                      </a:endParaRPr>
                    </a:p>
                  </a:txBody>
                  <a:tcPr/>
                </a:tc>
                <a:tc>
                  <a:txBody>
                    <a:bodyPr/>
                    <a:lstStyle/>
                    <a:p>
                      <a:r>
                        <a:rPr lang="en-US" sz="2000" dirty="0" smtClean="0">
                          <a:latin typeface="Courier New"/>
                          <a:cs typeface="Courier New"/>
                        </a:rPr>
                        <a:t>7.21</a:t>
                      </a:r>
                      <a:endParaRPr lang="en-US" sz="2000" dirty="0">
                        <a:latin typeface="Courier New"/>
                        <a:cs typeface="Courier New"/>
                      </a:endParaRPr>
                    </a:p>
                  </a:txBody>
                  <a:tcPr/>
                </a:tc>
                <a:tc>
                  <a:txBody>
                    <a:bodyPr/>
                    <a:lstStyle/>
                    <a:p>
                      <a:r>
                        <a:rPr lang="en-US" sz="2000" dirty="0" smtClean="0">
                          <a:latin typeface="Courier New"/>
                          <a:cs typeface="Courier New"/>
                        </a:rPr>
                        <a:t>2.25</a:t>
                      </a:r>
                      <a:endParaRPr lang="en-US" sz="2000" dirty="0">
                        <a:latin typeface="Courier New"/>
                        <a:cs typeface="Courier New"/>
                      </a:endParaRPr>
                    </a:p>
                  </a:txBody>
                  <a:tcPr/>
                </a:tc>
              </a:tr>
              <a:tr h="370840">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c>
                  <a:txBody>
                    <a:bodyPr/>
                    <a:lstStyle/>
                    <a:p>
                      <a:r>
                        <a:rPr lang="en-US" sz="2000" dirty="0" smtClean="0">
                          <a:latin typeface="Courier New"/>
                          <a:cs typeface="Courier New"/>
                        </a:rPr>
                        <a:t>8.74</a:t>
                      </a:r>
                      <a:endParaRPr lang="en-US" sz="2000" dirty="0">
                        <a:latin typeface="Courier New"/>
                        <a:cs typeface="Courier New"/>
                      </a:endParaRPr>
                    </a:p>
                  </a:txBody>
                  <a:tcPr/>
                </a:tc>
                <a:tc>
                  <a:txBody>
                    <a:bodyPr/>
                    <a:lstStyle/>
                    <a:p>
                      <a:r>
                        <a:rPr lang="en-US" sz="2000" dirty="0" smtClean="0">
                          <a:latin typeface="Courier New"/>
                          <a:cs typeface="Courier New"/>
                        </a:rPr>
                        <a:t>8.59</a:t>
                      </a:r>
                      <a:endParaRPr lang="en-US" sz="2000" dirty="0">
                        <a:latin typeface="Courier New"/>
                        <a:cs typeface="Courier New"/>
                      </a:endParaRPr>
                    </a:p>
                  </a:txBody>
                  <a:tcPr/>
                </a:tc>
                <a:tc>
                  <a:txBody>
                    <a:bodyPr/>
                    <a:lstStyle/>
                    <a:p>
                      <a:r>
                        <a:rPr lang="en-US" sz="2000" dirty="0" smtClean="0">
                          <a:latin typeface="Courier New"/>
                          <a:cs typeface="Courier New"/>
                        </a:rPr>
                        <a:t>9.02</a:t>
                      </a:r>
                      <a:endParaRPr lang="en-US" sz="2000" dirty="0">
                        <a:latin typeface="Courier New"/>
                        <a:cs typeface="Courier New"/>
                      </a:endParaRPr>
                    </a:p>
                  </a:txBody>
                  <a:tcPr/>
                </a:tc>
              </a:tr>
            </a:tbl>
          </a:graphicData>
        </a:graphic>
      </p:graphicFrame>
      <p:pic>
        <p:nvPicPr>
          <p:cNvPr id="26" name="Picture 25"/>
          <p:cNvPicPr>
            <a:picLocks noChangeAspect="1"/>
          </p:cNvPicPr>
          <p:nvPr/>
        </p:nvPicPr>
        <p:blipFill>
          <a:blip r:embed="rId4"/>
          <a:stretch>
            <a:fillRect/>
          </a:stretch>
        </p:blipFill>
        <p:spPr>
          <a:xfrm>
            <a:off x="15025635" y="18687152"/>
            <a:ext cx="6424987" cy="5163448"/>
          </a:xfrm>
          <a:prstGeom prst="rect">
            <a:avLst/>
          </a:prstGeom>
        </p:spPr>
      </p:pic>
      <p:sp>
        <p:nvSpPr>
          <p:cNvPr id="27" name="Rectangle 26"/>
          <p:cNvSpPr/>
          <p:nvPr/>
        </p:nvSpPr>
        <p:spPr>
          <a:xfrm>
            <a:off x="10977234" y="18679904"/>
            <a:ext cx="4386235" cy="5632311"/>
          </a:xfrm>
          <a:prstGeom prst="rect">
            <a:avLst/>
          </a:prstGeom>
        </p:spPr>
        <p:txBody>
          <a:bodyPr wrap="square">
            <a:spAutoFit/>
          </a:bodyPr>
          <a:lstStyle/>
          <a:p>
            <a:r>
              <a:rPr lang="en-US" sz="3000" dirty="0" smtClean="0"/>
              <a:t>Ten </a:t>
            </a:r>
            <a:r>
              <a:rPr lang="en-US" sz="3000" dirty="0"/>
              <a:t>fold cross validation is our training and testing framework. We minimize </a:t>
            </a:r>
            <a:r>
              <a:rPr lang="en-US" sz="3000" dirty="0" smtClean="0"/>
              <a:t>RMS error. Ridge Linear Regression performed best in test. Given reputation scores 1-100k+, the </a:t>
            </a:r>
            <a:r>
              <a:rPr lang="en-US" sz="3000" dirty="0" err="1" smtClean="0"/>
              <a:t>regressor</a:t>
            </a:r>
            <a:r>
              <a:rPr lang="en-US" sz="3000" dirty="0" smtClean="0"/>
              <a:t> performs quite well. We also do correlation analysis to examine the most predictive features.</a:t>
            </a:r>
            <a:endParaRPr lang="en-US" sz="3000" dirty="0"/>
          </a:p>
        </p:txBody>
      </p:sp>
      <p:sp>
        <p:nvSpPr>
          <p:cNvPr id="28" name="Shape 124"/>
          <p:cNvSpPr/>
          <p:nvPr/>
        </p:nvSpPr>
        <p:spPr>
          <a:xfrm>
            <a:off x="15794464" y="23622210"/>
            <a:ext cx="5656157" cy="101566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4.</a:t>
            </a:r>
            <a:r>
              <a:rPr lang="en-US" sz="2000" dirty="0" smtClean="0"/>
              <a:t> Correlation </a:t>
            </a:r>
            <a:r>
              <a:rPr lang="en-US" sz="2000" dirty="0" err="1" smtClean="0"/>
              <a:t>matrixamong</a:t>
            </a:r>
            <a:r>
              <a:rPr lang="en-US" sz="2000" dirty="0" smtClean="0"/>
              <a:t> various network level features, </a:t>
            </a:r>
            <a:r>
              <a:rPr lang="en-US" sz="2000" dirty="0" err="1" smtClean="0"/>
              <a:t>StackExchange</a:t>
            </a:r>
            <a:r>
              <a:rPr lang="en-US" sz="2000" dirty="0" smtClean="0"/>
              <a:t> constructed features, and the reputation score.</a:t>
            </a:r>
            <a:endParaRPr sz="2000" dirty="0"/>
          </a:p>
        </p:txBody>
      </p:sp>
      <p:sp>
        <p:nvSpPr>
          <p:cNvPr id="29" name="Shape 124"/>
          <p:cNvSpPr/>
          <p:nvPr/>
        </p:nvSpPr>
        <p:spPr>
          <a:xfrm>
            <a:off x="11033061" y="25826593"/>
            <a:ext cx="1041756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2.</a:t>
            </a:r>
            <a:r>
              <a:rPr lang="en-US" sz="2000" dirty="0" smtClean="0"/>
              <a:t> Summary of supervised learning models and their respective training and testing set errors, where we train and test with 10k examples through cross validation.</a:t>
            </a:r>
            <a:endParaRPr sz="2000" dirty="0"/>
          </a:p>
        </p:txBody>
      </p:sp>
      <p:sp>
        <p:nvSpPr>
          <p:cNvPr id="30" name="Shape 124"/>
          <p:cNvSpPr/>
          <p:nvPr/>
        </p:nvSpPr>
        <p:spPr>
          <a:xfrm>
            <a:off x="395691" y="25308026"/>
            <a:ext cx="10417561" cy="163121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1. TODO</a:t>
            </a:r>
            <a:r>
              <a:rPr lang="en-US" sz="2000" dirty="0"/>
              <a:t> </a:t>
            </a:r>
            <a:r>
              <a:rPr lang="en-US" sz="2000" dirty="0" smtClean="0"/>
              <a:t>These heuristic functions were developed through the User Graph specific to Geometry. This allows us to focus attention on expertise in the Geometry domain. Note these functions </a:t>
            </a:r>
            <a:r>
              <a:rPr lang="en-US" sz="2000" dirty="0"/>
              <a:t>had low Spearman Rank correlation to the baseline (0.0545), while they had high Spearman Rank correlation to each other (0.412).</a:t>
            </a:r>
          </a:p>
          <a:p>
            <a:pPr algn="l"/>
            <a:endParaRPr sz="2000" dirty="0"/>
          </a:p>
        </p:txBody>
      </p:sp>
      <p:sp>
        <p:nvSpPr>
          <p:cNvPr id="34" name="Shape 124"/>
          <p:cNvSpPr/>
          <p:nvPr/>
        </p:nvSpPr>
        <p:spPr>
          <a:xfrm>
            <a:off x="502743" y="17395083"/>
            <a:ext cx="1000240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2.</a:t>
            </a:r>
            <a:r>
              <a:rPr lang="en-US" sz="2000" dirty="0" smtClean="0"/>
              <a:t> Triads were counted by assign a code each group of linked node sand then mapping those codes to the Triad ids on the left. Note Triad id 38 and id12 occur fairly frequently.</a:t>
            </a:r>
            <a:endParaRPr sz="2000" dirty="0"/>
          </a:p>
        </p:txBody>
      </p:sp>
      <p:pic>
        <p:nvPicPr>
          <p:cNvPr id="36" name="Picture 35"/>
          <p:cNvPicPr>
            <a:picLocks noChangeAspect="1"/>
          </p:cNvPicPr>
          <p:nvPr/>
        </p:nvPicPr>
        <p:blipFill rotWithShape="1">
          <a:blip r:embed="rId5"/>
          <a:srcRect l="9308" r="8885" b="26220"/>
          <a:stretch/>
        </p:blipFill>
        <p:spPr>
          <a:xfrm>
            <a:off x="2565358" y="13412162"/>
            <a:ext cx="6807895" cy="3837488"/>
          </a:xfrm>
          <a:prstGeom prst="rect">
            <a:avLst/>
          </a:prstGeom>
        </p:spPr>
      </p:pic>
      <p:sp>
        <p:nvSpPr>
          <p:cNvPr id="37" name="Shape 110"/>
          <p:cNvSpPr/>
          <p:nvPr/>
        </p:nvSpPr>
        <p:spPr>
          <a:xfrm>
            <a:off x="0" y="1295409"/>
            <a:ext cx="21945600"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0"/>
            </a:lvl1pPr>
          </a:lstStyle>
          <a:p>
            <a:r>
              <a:rPr dirty="0"/>
              <a:t>Dan Guo (dguo1113), Vani Khosla (vkhosla), Vignesh Venkataraman (viggy)</a:t>
            </a:r>
          </a:p>
        </p:txBody>
      </p:sp>
      <p:sp>
        <p:nvSpPr>
          <p:cNvPr id="38" name="Shape 109"/>
          <p:cNvSpPr/>
          <p:nvPr/>
        </p:nvSpPr>
        <p:spPr>
          <a:xfrm>
            <a:off x="0" y="312782"/>
            <a:ext cx="21945600" cy="1031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u="sng"/>
            </a:lvl1pPr>
          </a:lstStyle>
          <a:p>
            <a:r>
              <a:rPr u="none" dirty="0"/>
              <a:t>Expertise &amp; Network Properties in StackExchange Sites</a:t>
            </a:r>
          </a:p>
        </p:txBody>
      </p:sp>
      <p:pic>
        <p:nvPicPr>
          <p:cNvPr id="40" name="Picture 39"/>
          <p:cNvPicPr>
            <a:picLocks noChangeAspect="1"/>
          </p:cNvPicPr>
          <p:nvPr/>
        </p:nvPicPr>
        <p:blipFill rotWithShape="1">
          <a:blip r:embed="rId5"/>
          <a:srcRect l="9308" t="76266" r="67432" b="-1"/>
          <a:stretch/>
        </p:blipFill>
        <p:spPr>
          <a:xfrm>
            <a:off x="1137743" y="15792680"/>
            <a:ext cx="1935615" cy="1234490"/>
          </a:xfrm>
          <a:prstGeom prst="rect">
            <a:avLst/>
          </a:prstGeom>
        </p:spPr>
      </p:pic>
      <p:sp>
        <p:nvSpPr>
          <p:cNvPr id="41" name="Shape 112"/>
          <p:cNvSpPr/>
          <p:nvPr/>
        </p:nvSpPr>
        <p:spPr>
          <a:xfrm>
            <a:off x="213937" y="2418529"/>
            <a:ext cx="10291207"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2" name="Shape 112"/>
          <p:cNvSpPr/>
          <p:nvPr/>
        </p:nvSpPr>
        <p:spPr>
          <a:xfrm>
            <a:off x="10813253" y="2434627"/>
            <a:ext cx="10794132"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4" name="Shape 112"/>
          <p:cNvSpPr/>
          <p:nvPr/>
        </p:nvSpPr>
        <p:spPr>
          <a:xfrm>
            <a:off x="387503" y="2420817"/>
            <a:ext cx="9899498" cy="6278642"/>
          </a:xfrm>
          <a:prstGeom prst="rect">
            <a:avLst/>
          </a:prstGeom>
          <a:ln w="76200" cmpd="sng">
            <a:no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1. Problem </a:t>
            </a:r>
            <a:r>
              <a:rPr dirty="0" smtClean="0"/>
              <a:t>Statement</a:t>
            </a:r>
            <a:endParaRPr dirty="0"/>
          </a:p>
          <a:p>
            <a:pPr>
              <a:defRPr sz="3000"/>
            </a:pPr>
            <a:r>
              <a:rPr dirty="0"/>
              <a:t>We aim to identify, understand, and designate experts and expertise within StackExchange data</a:t>
            </a:r>
            <a:r>
              <a:rPr dirty="0" smtClean="0"/>
              <a:t>.</a:t>
            </a:r>
            <a:r>
              <a:rPr lang="en-US" dirty="0" smtClean="0"/>
              <a:t> Specifically, our goals:</a:t>
            </a:r>
            <a:endParaRPr dirty="0"/>
          </a:p>
          <a:p>
            <a:pPr marL="457200" indent="-457200">
              <a:buSzPct val="100000"/>
              <a:buFont typeface="Arial"/>
              <a:buChar char="•"/>
              <a:defRPr sz="3000"/>
            </a:pPr>
            <a:r>
              <a:rPr lang="en-US" dirty="0" smtClean="0"/>
              <a:t>Better define and identify  </a:t>
            </a:r>
            <a:r>
              <a:rPr lang="en-US" dirty="0"/>
              <a:t>experts and expertise, particularly in </a:t>
            </a:r>
            <a:r>
              <a:rPr lang="en-US" dirty="0" smtClean="0"/>
              <a:t>specific domains,</a:t>
            </a:r>
            <a:r>
              <a:rPr lang="en-US" dirty="0"/>
              <a:t> </a:t>
            </a:r>
            <a:r>
              <a:rPr lang="en-US" dirty="0" smtClean="0"/>
              <a:t>such as geometry.</a:t>
            </a:r>
          </a:p>
          <a:p>
            <a:pPr marL="457200" indent="-457200">
              <a:buSzPct val="100000"/>
              <a:buFont typeface="Arial"/>
              <a:buChar char="•"/>
              <a:defRPr sz="3000"/>
            </a:pPr>
            <a:r>
              <a:rPr lang="en-US" dirty="0" smtClean="0"/>
              <a:t>Provide structure for knowledge management within an </a:t>
            </a:r>
            <a:r>
              <a:rPr lang="en-US" dirty="0"/>
              <a:t>entire </a:t>
            </a:r>
            <a:r>
              <a:rPr lang="en-US" dirty="0" smtClean="0"/>
              <a:t>online community.</a:t>
            </a:r>
          </a:p>
          <a:p>
            <a:pPr marL="457200" lvl="2" indent="-457200">
              <a:buSzPct val="100000"/>
              <a:buFont typeface="Arial"/>
              <a:buChar char="•"/>
              <a:defRPr sz="3000"/>
            </a:pPr>
            <a:r>
              <a:rPr lang="en-US" dirty="0"/>
              <a:t>Create credibility scores that supersede </a:t>
            </a:r>
            <a:r>
              <a:rPr lang="en-US" dirty="0" err="1"/>
              <a:t>StackExchange’s</a:t>
            </a:r>
            <a:r>
              <a:rPr lang="en-US" dirty="0"/>
              <a:t> global reputation catch-</a:t>
            </a:r>
            <a:r>
              <a:rPr lang="en-US" dirty="0" smtClean="0"/>
              <a:t>all. </a:t>
            </a:r>
          </a:p>
          <a:p>
            <a:pPr lvl="2" indent="0">
              <a:buSzPct val="100000"/>
              <a:defRPr sz="3000"/>
            </a:pPr>
            <a:r>
              <a:rPr lang="en-US" dirty="0" smtClean="0"/>
              <a:t>Prior work in this area include applying network analysis to different question answer forums (</a:t>
            </a:r>
            <a:r>
              <a:rPr lang="en-US" dirty="0" err="1" smtClean="0"/>
              <a:t>Lada</a:t>
            </a:r>
            <a:r>
              <a:rPr lang="en-US" dirty="0" smtClean="0"/>
              <a:t>), invoking machine learning to predict reputation (</a:t>
            </a:r>
            <a:r>
              <a:rPr lang="en-US" dirty="0" err="1" smtClean="0"/>
              <a:t>Movshovitz</a:t>
            </a:r>
            <a:r>
              <a:rPr lang="en-US" dirty="0" smtClean="0"/>
              <a:t>), and different perspectives on modeling (Zhang).</a:t>
            </a:r>
            <a:endParaRPr lang="en-US" dirty="0"/>
          </a:p>
        </p:txBody>
      </p:sp>
      <p:sp>
        <p:nvSpPr>
          <p:cNvPr id="45" name="Shape 113"/>
          <p:cNvSpPr/>
          <p:nvPr/>
        </p:nvSpPr>
        <p:spPr>
          <a:xfrm>
            <a:off x="10941979" y="2503604"/>
            <a:ext cx="10545427" cy="6278642"/>
          </a:xfrm>
          <a:prstGeom prst="rect">
            <a:avLst/>
          </a:prstGeom>
          <a:ln w="76200" cmpd="sng">
            <a:solidFill>
              <a:srgbClr val="FFFFFF"/>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2. </a:t>
            </a:r>
            <a:r>
              <a:rPr dirty="0" smtClean="0"/>
              <a:t>Datasets</a:t>
            </a:r>
            <a:endParaRPr dirty="0"/>
          </a:p>
          <a:p>
            <a:pPr>
              <a:buSzPct val="100000"/>
              <a:defRPr sz="3000"/>
            </a:pPr>
            <a:r>
              <a:rPr lang="en-US" dirty="0" smtClean="0"/>
              <a:t>This study looks at the </a:t>
            </a:r>
            <a:r>
              <a:rPr dirty="0" smtClean="0"/>
              <a:t>math </a:t>
            </a:r>
            <a:r>
              <a:rPr dirty="0"/>
              <a:t>subdomain of StackExchange, which has 560K Badges, 2M Comments, 1M Posts, 200K Users, and 4M votes</a:t>
            </a:r>
            <a:r>
              <a:rPr dirty="0" smtClean="0"/>
              <a:t>.</a:t>
            </a:r>
            <a:endParaRPr lang="en-US" dirty="0" smtClean="0"/>
          </a:p>
          <a:p>
            <a:pPr>
              <a:buSzPct val="100000"/>
              <a:defRPr sz="3000"/>
            </a:pPr>
            <a:endParaRPr sz="1500" dirty="0"/>
          </a:p>
          <a:p>
            <a:pPr marL="685800" indent="-685800">
              <a:buSzPct val="100000"/>
              <a:buFont typeface="Arial"/>
              <a:buChar char="•"/>
              <a:defRPr sz="3000"/>
            </a:pPr>
            <a:endParaRPr dirty="0"/>
          </a:p>
          <a:p>
            <a:pPr marL="685800" lvl="2" indent="-685800">
              <a:buSzPct val="100000"/>
              <a:buFont typeface="Arial"/>
              <a:buChar char="•"/>
              <a:defRPr sz="3000"/>
            </a:pPr>
            <a:endParaRPr dirty="0"/>
          </a:p>
          <a:p>
            <a:pPr marL="685800" indent="-685800">
              <a:buSzPct val="100000"/>
              <a:buFont typeface="Arial"/>
              <a:buChar char="•"/>
              <a:defRPr sz="3000"/>
            </a:pPr>
            <a:endParaRPr dirty="0"/>
          </a:p>
          <a:p>
            <a:pPr marL="685800" indent="-685800">
              <a:buSzPct val="100000"/>
              <a:buFont typeface="Arial"/>
              <a:buChar char="•"/>
              <a:defRPr sz="3000"/>
            </a:pPr>
            <a:endParaRPr dirty="0"/>
          </a:p>
          <a:p>
            <a:pPr>
              <a:defRPr sz="3000"/>
            </a:pPr>
            <a:endParaRPr dirty="0"/>
          </a:p>
          <a:p>
            <a:pPr>
              <a:defRPr sz="3000"/>
            </a:pPr>
            <a:endParaRPr dirty="0"/>
          </a:p>
          <a:p>
            <a:pPr marL="685800" indent="-685800">
              <a:buSzPct val="100000"/>
              <a:buFont typeface="Arial"/>
              <a:buChar char="•"/>
              <a:defRPr sz="3000"/>
            </a:pPr>
            <a:endParaRPr lang="en-US" dirty="0" smtClean="0"/>
          </a:p>
          <a:p>
            <a:pPr marL="685800" indent="-685800">
              <a:buSzPct val="100000"/>
              <a:buFont typeface="Arial"/>
              <a:buChar char="•"/>
              <a:defRPr sz="3000"/>
            </a:pPr>
            <a:endParaRPr lang="en-US" dirty="0" smtClean="0"/>
          </a:p>
          <a:p>
            <a:pPr marL="685800" indent="-685800">
              <a:buSzPct val="100000"/>
              <a:buFont typeface="Arial"/>
              <a:buChar char="•"/>
              <a:defRPr sz="3000"/>
            </a:pPr>
            <a:endParaRPr lang="en-US" sz="1500" dirty="0"/>
          </a:p>
        </p:txBody>
      </p:sp>
      <p:pic>
        <p:nvPicPr>
          <p:cNvPr id="47" name="image2.png"/>
          <p:cNvPicPr>
            <a:picLocks noChangeAspect="1"/>
          </p:cNvPicPr>
          <p:nvPr/>
        </p:nvPicPr>
        <p:blipFill>
          <a:blip r:embed="rId6">
            <a:extLst/>
          </a:blip>
          <a:stretch>
            <a:fillRect/>
          </a:stretch>
        </p:blipFill>
        <p:spPr>
          <a:xfrm>
            <a:off x="11185462" y="4726853"/>
            <a:ext cx="4081387" cy="3569881"/>
          </a:xfrm>
          <a:prstGeom prst="rect">
            <a:avLst/>
          </a:prstGeom>
          <a:ln w="12700">
            <a:miter lim="400000"/>
          </a:ln>
        </p:spPr>
      </p:pic>
      <p:sp>
        <p:nvSpPr>
          <p:cNvPr id="48" name="Shape 124"/>
          <p:cNvSpPr/>
          <p:nvPr/>
        </p:nvSpPr>
        <p:spPr>
          <a:xfrm>
            <a:off x="15363469" y="7988149"/>
            <a:ext cx="3873160" cy="40011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1. </a:t>
            </a:r>
            <a:r>
              <a:rPr lang="en-US" sz="2000" dirty="0" smtClean="0"/>
              <a:t>Geometry tag post links.</a:t>
            </a:r>
            <a:endParaRPr sz="2000" dirty="0"/>
          </a:p>
        </p:txBody>
      </p:sp>
      <p:sp>
        <p:nvSpPr>
          <p:cNvPr id="49" name="Shape 123"/>
          <p:cNvSpPr/>
          <p:nvPr/>
        </p:nvSpPr>
        <p:spPr>
          <a:xfrm>
            <a:off x="15363469" y="4202497"/>
            <a:ext cx="6203571" cy="378565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L="457200" indent="-457200">
              <a:buSzPct val="100000"/>
              <a:buFont typeface="Arial"/>
              <a:buChar char="•"/>
              <a:defRPr sz="3000"/>
            </a:pPr>
            <a:r>
              <a:rPr dirty="0"/>
              <a:t>Post </a:t>
            </a:r>
            <a:r>
              <a:rPr dirty="0" smtClean="0"/>
              <a:t>Graph:</a:t>
            </a:r>
            <a:r>
              <a:rPr lang="en-US" dirty="0" smtClean="0"/>
              <a:t> D</a:t>
            </a:r>
            <a:r>
              <a:rPr dirty="0" smtClean="0"/>
              <a:t>irected </a:t>
            </a:r>
            <a:r>
              <a:rPr dirty="0"/>
              <a:t>graph where nodes are posts and edges are from </a:t>
            </a:r>
            <a:r>
              <a:rPr lang="en-US" dirty="0" smtClean="0"/>
              <a:t>response to original post.</a:t>
            </a:r>
            <a:endParaRPr dirty="0"/>
          </a:p>
          <a:p>
            <a:pPr marL="457200" indent="-457200">
              <a:buSzPct val="100000"/>
              <a:buFont typeface="Arial"/>
              <a:buChar char="•"/>
              <a:defRPr sz="3000"/>
            </a:pPr>
            <a:r>
              <a:rPr dirty="0"/>
              <a:t>User </a:t>
            </a:r>
            <a:r>
              <a:rPr dirty="0" smtClean="0"/>
              <a:t>Graph:</a:t>
            </a:r>
            <a:r>
              <a:rPr lang="en-US" dirty="0" smtClean="0"/>
              <a:t> D</a:t>
            </a:r>
            <a:r>
              <a:rPr dirty="0" smtClean="0"/>
              <a:t>irected </a:t>
            </a:r>
            <a:r>
              <a:rPr dirty="0"/>
              <a:t>graph where nodes are users and edges are </a:t>
            </a:r>
            <a:r>
              <a:rPr dirty="0" smtClean="0"/>
              <a:t>from </a:t>
            </a:r>
            <a:r>
              <a:rPr dirty="0"/>
              <a:t>commenter to original poster</a:t>
            </a:r>
            <a:r>
              <a:rPr dirty="0" smtClean="0"/>
              <a:t>.</a:t>
            </a:r>
            <a:r>
              <a:rPr lang="en-US" dirty="0" smtClean="0"/>
              <a:t> We use this specific for Geometry tag to focus attention on expertise.</a:t>
            </a:r>
            <a:endParaRPr dirty="0"/>
          </a:p>
        </p:txBody>
      </p:sp>
      <p:sp>
        <p:nvSpPr>
          <p:cNvPr id="50" name="Shape 112"/>
          <p:cNvSpPr/>
          <p:nvPr/>
        </p:nvSpPr>
        <p:spPr>
          <a:xfrm>
            <a:off x="213937" y="27076824"/>
            <a:ext cx="12816263"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1" name="Shape 125"/>
          <p:cNvSpPr/>
          <p:nvPr/>
        </p:nvSpPr>
        <p:spPr>
          <a:xfrm>
            <a:off x="243249" y="27330824"/>
            <a:ext cx="7135488"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4. Conclusions &amp; Future Work</a:t>
            </a:r>
          </a:p>
        </p:txBody>
      </p:sp>
      <p:sp>
        <p:nvSpPr>
          <p:cNvPr id="52" name="Shape 112"/>
          <p:cNvSpPr/>
          <p:nvPr/>
        </p:nvSpPr>
        <p:spPr>
          <a:xfrm>
            <a:off x="13360400" y="27076824"/>
            <a:ext cx="8169791"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3" name="Shape 125"/>
          <p:cNvSpPr/>
          <p:nvPr/>
        </p:nvSpPr>
        <p:spPr>
          <a:xfrm>
            <a:off x="13495139" y="27275368"/>
            <a:ext cx="3060992"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lang="en-US" dirty="0" smtClean="0"/>
              <a:t>5. References</a:t>
            </a:r>
            <a:endParaRPr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TotalTime>
  <Words>775</Words>
  <Application>Microsoft Macintosh PowerPoint</Application>
  <PresentationFormat>Custom</PresentationFormat>
  <Paragraphs>178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 Guo</cp:lastModifiedBy>
  <cp:revision>23</cp:revision>
  <dcterms:modified xsi:type="dcterms:W3CDTF">2015-12-07T22:08:43Z</dcterms:modified>
</cp:coreProperties>
</file>