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19456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56751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1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1567518" algn="l" defTabSz="156751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1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3135037" algn="l" defTabSz="156751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1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4702557" algn="l" defTabSz="156751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1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6270076" algn="l" defTabSz="156751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1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7837596" algn="l" defTabSz="156751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1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9405115" algn="l" defTabSz="156751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1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10972635" algn="l" defTabSz="156751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1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12540154" algn="l" defTabSz="156751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61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567518" latinLnBrk="0">
      <a:defRPr sz="1200">
        <a:latin typeface="+mj-lt"/>
        <a:ea typeface="+mj-ea"/>
        <a:cs typeface="+mj-cs"/>
        <a:sym typeface="Calibri"/>
      </a:defRPr>
    </a:lvl1pPr>
    <a:lvl2pPr indent="228600" defTabSz="1567518" latinLnBrk="0">
      <a:defRPr sz="1200">
        <a:latin typeface="+mj-lt"/>
        <a:ea typeface="+mj-ea"/>
        <a:cs typeface="+mj-cs"/>
        <a:sym typeface="Calibri"/>
      </a:defRPr>
    </a:lvl2pPr>
    <a:lvl3pPr indent="457200" defTabSz="1567518" latinLnBrk="0">
      <a:defRPr sz="1200">
        <a:latin typeface="+mj-lt"/>
        <a:ea typeface="+mj-ea"/>
        <a:cs typeface="+mj-cs"/>
        <a:sym typeface="Calibri"/>
      </a:defRPr>
    </a:lvl3pPr>
    <a:lvl4pPr indent="685800" defTabSz="1567518" latinLnBrk="0">
      <a:defRPr sz="1200">
        <a:latin typeface="+mj-lt"/>
        <a:ea typeface="+mj-ea"/>
        <a:cs typeface="+mj-cs"/>
        <a:sym typeface="Calibri"/>
      </a:defRPr>
    </a:lvl4pPr>
    <a:lvl5pPr indent="914400" defTabSz="1567518" latinLnBrk="0">
      <a:defRPr sz="1200">
        <a:latin typeface="+mj-lt"/>
        <a:ea typeface="+mj-ea"/>
        <a:cs typeface="+mj-cs"/>
        <a:sym typeface="Calibri"/>
      </a:defRPr>
    </a:lvl5pPr>
    <a:lvl6pPr indent="1143000" defTabSz="1567518" latinLnBrk="0">
      <a:defRPr sz="1200">
        <a:latin typeface="+mj-lt"/>
        <a:ea typeface="+mj-ea"/>
        <a:cs typeface="+mj-cs"/>
        <a:sym typeface="Calibri"/>
      </a:defRPr>
    </a:lvl6pPr>
    <a:lvl7pPr indent="1371600" defTabSz="1567518" latinLnBrk="0">
      <a:defRPr sz="1200">
        <a:latin typeface="+mj-lt"/>
        <a:ea typeface="+mj-ea"/>
        <a:cs typeface="+mj-cs"/>
        <a:sym typeface="Calibri"/>
      </a:defRPr>
    </a:lvl7pPr>
    <a:lvl8pPr indent="1600200" defTabSz="1567518" latinLnBrk="0">
      <a:defRPr sz="1200">
        <a:latin typeface="+mj-lt"/>
        <a:ea typeface="+mj-ea"/>
        <a:cs typeface="+mj-cs"/>
        <a:sym typeface="Calibri"/>
      </a:defRPr>
    </a:lvl8pPr>
    <a:lvl9pPr indent="1828800" defTabSz="1567518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645920" y="10226041"/>
            <a:ext cx="18653761" cy="7056121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291840" y="18653760"/>
            <a:ext cx="15361920" cy="84124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733550" y="21153121"/>
            <a:ext cx="18653762" cy="6537961"/>
          </a:xfrm>
          <a:prstGeom prst="rect">
            <a:avLst/>
          </a:prstGeom>
        </p:spPr>
        <p:txBody>
          <a:bodyPr anchor="t"/>
          <a:lstStyle>
            <a:lvl1pPr algn="l">
              <a:defRPr b="1" cap="all" sz="137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1733550" y="13952224"/>
            <a:ext cx="18653762" cy="720089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600"/>
              </a:spcBef>
              <a:buSzTx/>
              <a:buFontTx/>
              <a:buNone/>
              <a:defRPr sz="68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1097280" y="7368541"/>
            <a:ext cx="9696451" cy="307085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900"/>
              </a:spcBef>
              <a:buSzTx/>
              <a:buFontTx/>
              <a:buNone/>
              <a:defRPr b="1" sz="83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8" name="Shape 48"/>
          <p:cNvSpPr/>
          <p:nvPr>
            <p:ph type="body" sz="quarter" idx="13"/>
          </p:nvPr>
        </p:nvSpPr>
        <p:spPr>
          <a:xfrm>
            <a:off x="11148060" y="7368541"/>
            <a:ext cx="9700261" cy="3070859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1900"/>
              </a:spcBef>
              <a:buSzTx/>
              <a:buFontTx/>
              <a:buNone/>
              <a:defRPr b="1" sz="8300"/>
            </a:pP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1097280" y="1310639"/>
            <a:ext cx="7219952" cy="5577842"/>
          </a:xfrm>
          <a:prstGeom prst="rect">
            <a:avLst/>
          </a:prstGeom>
        </p:spPr>
        <p:txBody>
          <a:bodyPr anchor="b"/>
          <a:lstStyle>
            <a:lvl1pPr algn="l">
              <a:defRPr b="1" sz="6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8580119" y="1310642"/>
            <a:ext cx="12268201" cy="28094944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3" name="Shape 73"/>
          <p:cNvSpPr/>
          <p:nvPr>
            <p:ph type="body" sz="half" idx="13"/>
          </p:nvPr>
        </p:nvSpPr>
        <p:spPr>
          <a:xfrm>
            <a:off x="1097281" y="6888482"/>
            <a:ext cx="7219951" cy="2251710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100"/>
              </a:spcBef>
              <a:buSzTx/>
              <a:buFontTx/>
              <a:buNone/>
              <a:defRPr sz="4800"/>
            </a:pP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301490" y="23042880"/>
            <a:ext cx="13167362" cy="2720343"/>
          </a:xfrm>
          <a:prstGeom prst="rect">
            <a:avLst/>
          </a:prstGeom>
        </p:spPr>
        <p:txBody>
          <a:bodyPr anchor="b"/>
          <a:lstStyle>
            <a:lvl1pPr algn="l">
              <a:defRPr b="1" sz="68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2" name="Shape 82"/>
          <p:cNvSpPr/>
          <p:nvPr>
            <p:ph type="pic" sz="half" idx="13"/>
          </p:nvPr>
        </p:nvSpPr>
        <p:spPr>
          <a:xfrm>
            <a:off x="4301490" y="2941320"/>
            <a:ext cx="13167362" cy="197510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301490" y="25763221"/>
            <a:ext cx="13167362" cy="38633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100"/>
              </a:spcBef>
              <a:buSzTx/>
              <a:buFontTx/>
              <a:buNone/>
              <a:defRPr sz="48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097280" y="1318261"/>
            <a:ext cx="19751040" cy="5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6751" tIns="156751" rIns="156751" bIns="156751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097280" y="7680962"/>
            <a:ext cx="19751040" cy="2172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6751" tIns="156751" rIns="156751" bIns="156751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9975991" y="30931579"/>
            <a:ext cx="872330" cy="910405"/>
          </a:xfrm>
          <a:prstGeom prst="rect">
            <a:avLst/>
          </a:prstGeom>
          <a:ln w="12700">
            <a:miter lim="400000"/>
          </a:ln>
        </p:spPr>
        <p:txBody>
          <a:bodyPr wrap="none" lIns="156751" tIns="156751" rIns="156751" bIns="156751" anchor="ctr">
            <a:spAutoFit/>
          </a:bodyPr>
          <a:lstStyle>
            <a:lvl1pPr algn="r">
              <a:defRPr sz="41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175639" marR="0" indent="-1175639" algn="l" defTabSz="1567518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0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79885" marR="0" indent="-1112366" algn="l" defTabSz="1567518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0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4164313" marR="0" indent="-1029275" algn="l" defTabSz="1567518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0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5958878" marR="0" indent="-1256320" algn="l" defTabSz="1567518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0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7526398" marR="0" indent="-1256320" algn="l" defTabSz="1567518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0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9093917" marR="0" indent="-1256320" algn="l" defTabSz="1567518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0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0661436" marR="0" indent="-1256320" algn="l" defTabSz="1567518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0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2228955" marR="0" indent="-1256320" algn="l" defTabSz="1567518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0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3796475" marR="0" indent="-1256321" algn="l" defTabSz="1567518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09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1567518" algn="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3135037" algn="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4702557" algn="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6270076" algn="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7837596" algn="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405115" algn="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0972635" algn="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2540154" algn="r" defTabSz="15675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312782"/>
            <a:ext cx="21945600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u="sng"/>
            </a:lvl1pPr>
          </a:lstStyle>
          <a:p>
            <a:pPr/>
            <a:r>
              <a:t>Expertise &amp; Network Properties in StackExchange Sites</a:t>
            </a:r>
          </a:p>
        </p:txBody>
      </p:sp>
      <p:sp>
        <p:nvSpPr>
          <p:cNvPr id="110" name="Shape 110"/>
          <p:cNvSpPr/>
          <p:nvPr/>
        </p:nvSpPr>
        <p:spPr>
          <a:xfrm>
            <a:off x="0" y="1295409"/>
            <a:ext cx="21945600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/>
            </a:lvl1pPr>
          </a:lstStyle>
          <a:p>
            <a:pPr/>
            <a:r>
              <a:t>Dan Guo (dguo1113), Vani Khosla (vkhosla), Vignesh Venkataraman (viggy)</a:t>
            </a:r>
          </a:p>
        </p:txBody>
      </p:sp>
      <p:sp>
        <p:nvSpPr>
          <p:cNvPr id="111" name="Shape 111"/>
          <p:cNvSpPr/>
          <p:nvPr/>
        </p:nvSpPr>
        <p:spPr>
          <a:xfrm>
            <a:off x="0" y="0"/>
            <a:ext cx="21945600" cy="2163162"/>
          </a:xfrm>
          <a:prstGeom prst="rect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Shape 112"/>
          <p:cNvSpPr/>
          <p:nvPr/>
        </p:nvSpPr>
        <p:spPr>
          <a:xfrm>
            <a:off x="497920" y="2531259"/>
            <a:ext cx="8683851" cy="559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 u="sng"/>
            </a:pPr>
            <a:r>
              <a:t>1. Problem Statement</a:t>
            </a:r>
          </a:p>
          <a:p>
            <a:pPr>
              <a:defRPr sz="3000"/>
            </a:pPr>
            <a:r>
              <a:t>We aim to identify, understand, and designate experts and expertise within StackExchange data.</a:t>
            </a:r>
          </a:p>
          <a:p>
            <a:pPr>
              <a:defRPr b="1" sz="3000"/>
            </a:pPr>
            <a:r>
              <a:t>Key Goals:</a:t>
            </a:r>
          </a:p>
          <a:p>
            <a:pPr marL="300789" indent="-300789">
              <a:buSzPct val="100000"/>
              <a:buChar char="•"/>
              <a:defRPr sz="3000"/>
            </a:pPr>
            <a:r>
              <a:t>Analyze experts globally and over subsets of data to extract patterns and trends</a:t>
            </a:r>
          </a:p>
          <a:p>
            <a:pPr marL="300789" indent="-300789">
              <a:buSzPct val="100000"/>
              <a:buChar char="•"/>
              <a:defRPr sz="3000"/>
            </a:pPr>
            <a:r>
              <a:t>Better define experts and expertise, particularly in finely granular subdomains</a:t>
            </a:r>
          </a:p>
          <a:p>
            <a:pPr lvl="1" marL="681789" indent="-300789">
              <a:buSzPct val="100000"/>
              <a:buChar char="•"/>
              <a:defRPr sz="3000"/>
            </a:pPr>
            <a:r>
              <a:t>Help distribute and manage knowledge for an entire community</a:t>
            </a:r>
          </a:p>
          <a:p>
            <a:pPr marL="300789" indent="-300789">
              <a:buSzPct val="100000"/>
              <a:buChar char="•"/>
              <a:defRPr sz="3000"/>
            </a:pPr>
            <a:r>
              <a:t>Create credibility scores that supersede StackExchange’s global reputation catch-all</a:t>
            </a:r>
          </a:p>
        </p:txBody>
      </p:sp>
      <p:sp>
        <p:nvSpPr>
          <p:cNvPr id="113" name="Shape 113"/>
          <p:cNvSpPr/>
          <p:nvPr/>
        </p:nvSpPr>
        <p:spPr>
          <a:xfrm>
            <a:off x="9198703" y="2505779"/>
            <a:ext cx="12251919" cy="514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 u="sng"/>
            </a:pPr>
            <a:r>
              <a:t>2. Datasets</a:t>
            </a:r>
          </a:p>
          <a:p>
            <a:pPr marL="685800" indent="-685800">
              <a:buSzPct val="100000"/>
              <a:buFont typeface="Arial"/>
              <a:buChar char="•"/>
              <a:defRPr sz="3000"/>
            </a:pPr>
            <a:r>
              <a:t>The math subdomain of StackExchange, which has 560K Badges, 2M Comments, 1M Posts, 200K Users, and 4M votes.</a:t>
            </a:r>
          </a:p>
          <a:p>
            <a:pPr marL="685800" indent="-685800">
              <a:buSzPct val="100000"/>
              <a:buFont typeface="Arial"/>
              <a:buChar char="•"/>
              <a:defRPr sz="3000"/>
            </a:pPr>
          </a:p>
          <a:p>
            <a:pPr marL="685800" indent="-685800">
              <a:buSzPct val="100000"/>
              <a:buFont typeface="Arial"/>
              <a:buChar char="•"/>
              <a:defRPr sz="3000"/>
            </a:pPr>
          </a:p>
          <a:p>
            <a:pPr marL="685800" indent="-685800">
              <a:buSzPct val="100000"/>
              <a:buFont typeface="Arial"/>
              <a:buChar char="•"/>
              <a:defRPr sz="3000"/>
            </a:pPr>
          </a:p>
          <a:p>
            <a:pPr marL="685800" indent="-685800">
              <a:buSzPct val="100000"/>
              <a:buFont typeface="Arial"/>
              <a:buChar char="•"/>
              <a:defRPr sz="3000"/>
            </a:pPr>
          </a:p>
          <a:p>
            <a:pPr>
              <a:defRPr sz="3000"/>
            </a:pPr>
          </a:p>
          <a:p>
            <a:pPr>
              <a:defRPr sz="3000"/>
            </a:pPr>
          </a:p>
          <a:p>
            <a:pPr marL="685800" indent="-685800">
              <a:buSzPct val="100000"/>
              <a:buFont typeface="Arial"/>
              <a:buChar char="•"/>
              <a:defRPr sz="3000"/>
            </a:pPr>
          </a:p>
        </p:txBody>
      </p:sp>
      <p:sp>
        <p:nvSpPr>
          <p:cNvPr id="114" name="Shape 114"/>
          <p:cNvSpPr/>
          <p:nvPr/>
        </p:nvSpPr>
        <p:spPr>
          <a:xfrm>
            <a:off x="6861210" y="8482332"/>
            <a:ext cx="699901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u="sng"/>
            </a:lvl1pPr>
          </a:lstStyle>
          <a:p>
            <a:pPr/>
            <a:r>
              <a:t>3. Methods, Models, Findings</a:t>
            </a:r>
          </a:p>
        </p:txBody>
      </p:sp>
      <p:sp>
        <p:nvSpPr>
          <p:cNvPr id="115" name="Shape 115"/>
          <p:cNvSpPr/>
          <p:nvPr/>
        </p:nvSpPr>
        <p:spPr>
          <a:xfrm>
            <a:off x="481318" y="9347135"/>
            <a:ext cx="10434349" cy="373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3600"/>
            </a:pPr>
            <a:r>
              <a:t>3.1. Micro-level Structure</a:t>
            </a:r>
          </a:p>
          <a:p>
            <a:pPr>
              <a:defRPr sz="3000"/>
            </a:pPr>
            <a:r>
              <a:t>experts are and what it means to be an expert, especially in a particularly granular field, would allow knowledge to be managed and distributed more judiciously throughout the community. Rating the reputation of users through the use of network properties would create a credibility system that supersedes the StackExchange sites’ generic user-specific reputation scores.</a:t>
            </a:r>
          </a:p>
        </p:txBody>
      </p:sp>
      <p:sp>
        <p:nvSpPr>
          <p:cNvPr id="116" name="Shape 116"/>
          <p:cNvSpPr/>
          <p:nvPr/>
        </p:nvSpPr>
        <p:spPr>
          <a:xfrm>
            <a:off x="10949201" y="9347135"/>
            <a:ext cx="10501421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3600"/>
            </a:pPr>
            <a:r>
              <a:t>3.2. Clustering</a:t>
            </a:r>
          </a:p>
          <a:p>
            <a:pPr algn="ctr">
              <a:defRPr sz="3000"/>
            </a:pPr>
            <a:r>
              <a:t>In order to identify particular network traits to different personas of people, </a:t>
            </a:r>
            <a:r>
              <a:rPr i="1"/>
              <a:t>k-</a:t>
            </a:r>
            <a:r>
              <a:t>means clustering was done using the following features: views, up/down votes, in/out degree, and closeness/eigenvector/PageRank centrality.</a:t>
            </a:r>
          </a:p>
        </p:txBody>
      </p:sp>
      <p:sp>
        <p:nvSpPr>
          <p:cNvPr id="117" name="Shape 117"/>
          <p:cNvSpPr/>
          <p:nvPr/>
        </p:nvSpPr>
        <p:spPr>
          <a:xfrm>
            <a:off x="378244" y="17832643"/>
            <a:ext cx="10501421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3600"/>
            </a:pPr>
            <a:r>
              <a:t>3.3. Heuristic Approaches to Ranking</a:t>
            </a:r>
          </a:p>
          <a:p>
            <a:pPr algn="ctr">
              <a:defRPr sz="3000"/>
            </a:pPr>
            <a:r>
              <a:t>A series of increasingly complex heuristic functions successfully prioritized domain expertise over total StackExchange reputation, making these function valid baseline replacements for generic reputation scores.</a:t>
            </a:r>
          </a:p>
        </p:txBody>
      </p:sp>
      <p:sp>
        <p:nvSpPr>
          <p:cNvPr id="118" name="Shape 118"/>
          <p:cNvSpPr/>
          <p:nvPr/>
        </p:nvSpPr>
        <p:spPr>
          <a:xfrm>
            <a:off x="10949201" y="17680243"/>
            <a:ext cx="10501421" cy="373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3600"/>
            </a:pPr>
            <a:r>
              <a:t>3.4. Supervised Learning</a:t>
            </a:r>
          </a:p>
          <a:p>
            <a:pPr>
              <a:defRPr sz="3000"/>
            </a:pPr>
            <a:r>
              <a:t>experts are and what it means to be an expert, especially in a particularly granular field, would allow knowledge to be managed and distributed more judiciously throughout the community. Rating the reputation of users through the use of network properties would create a credibility system that supersedes the StackExchange sites’ generic user-specific reputation scores.</a:t>
            </a:r>
          </a:p>
        </p:txBody>
      </p:sp>
      <p:pic>
        <p:nvPicPr>
          <p:cNvPr id="1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1617" y="12332838"/>
            <a:ext cx="5049111" cy="3885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30394" y="12332838"/>
            <a:ext cx="5307812" cy="38489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1" name="Table 121"/>
          <p:cNvGraphicFramePr/>
          <p:nvPr/>
        </p:nvGraphicFramePr>
        <p:xfrm>
          <a:off x="381175" y="20425467"/>
          <a:ext cx="10844655" cy="549308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7500"/>
                <a:gridCol w="1447800"/>
                <a:gridCol w="1676400"/>
                <a:gridCol w="1676400"/>
                <a:gridCol w="1694788"/>
                <a:gridCol w="1682353"/>
                <a:gridCol w="2000316"/>
              </a:tblGrid>
              <a:tr h="599440">
                <a:tc>
                  <a:txBody>
                    <a:bodyPr/>
                    <a:lstStyle/>
                    <a:p>
                      <a:pPr algn="l">
                        <a:defRPr sz="1600" u="sng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 u="sng">
                          <a:solidFill>
                            <a:srgbClr val="FFFFFF"/>
                          </a:solidFill>
                        </a:rPr>
                        <a:t>Reputation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 u="sng">
                          <a:solidFill>
                            <a:srgbClr val="FFFFFF"/>
                          </a:solidFill>
                        </a:rPr>
                        <a:t>Degree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 u="sng">
                          <a:solidFill>
                            <a:srgbClr val="FFFFFF"/>
                          </a:solidFill>
                        </a:rPr>
                        <a:t>Degree * Votes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 u="sng">
                          <a:solidFill>
                            <a:srgbClr val="FFFFFF"/>
                          </a:solidFill>
                        </a:rPr>
                        <a:t>Betweenness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 u="sng">
                          <a:solidFill>
                            <a:srgbClr val="FFFFFF"/>
                          </a:solidFill>
                        </a:rPr>
                        <a:t>Eigenvector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 u="sng">
                          <a:solidFill>
                            <a:srgbClr val="FFFFFF"/>
                          </a:solidFill>
                        </a:rPr>
                        <a:t>PageRank * Badges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581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Andre’ Nicolas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MvG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Ross Millikan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MvG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MvG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Henning Makholm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Brian M. Scott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Ross Millikan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Andre/ Nicolas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Ross Millikan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Ross Millikan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Andre’ Nicolas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Asaf Karagila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Andre’ Nicolas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amWhy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Blue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Blue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Ross Millikan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Did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Blue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Michael Hardy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Andre’ Nicolas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Christian Blatter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Hagen von Eitzen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Arturo Magidin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Christian  Blatter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Ihf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Christian Blatter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Andre’ Nicolas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robkohn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Qiaochu Yuan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Hagen von Eitzen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Robjohn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Mick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Mick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joriki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Robert Isreal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Jack D’Aurizio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Hagen von Eitzen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Hagen von Eitzen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Jack D’Aurizio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Blue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Robjohn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Joriki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Gerry Myerson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Joseph O’Rourke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Hagen von Eitzen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Jack D’Aurisio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Ross Millikan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Mick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Guess who it is.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Bubba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Bubba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MvG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5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Bill Dubuque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Lab bhatta…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Christian Blatter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Jack D/Aurizio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Harasimham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/>
                        <a:t>Robert Isreal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122" name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17175" y="4450295"/>
            <a:ext cx="4081387" cy="356988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3563943" y="4817235"/>
            <a:ext cx="8003098" cy="320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000"/>
            </a:pPr>
            <a:r>
              <a:t>Post Graph: A directed graph where nodes are posts and edges are from a post and the post it is responding to.</a:t>
            </a:r>
          </a:p>
          <a:p>
            <a:pPr marL="457200" indent="-457200">
              <a:buSzPct val="100000"/>
              <a:buFont typeface="Arial"/>
              <a:buChar char="•"/>
              <a:defRPr sz="3000"/>
            </a:pPr>
            <a:r>
              <a:t>User Graph: A directed graph where nodes are users and edges are directed from commenter to original poster.</a:t>
            </a:r>
          </a:p>
        </p:txBody>
      </p:sp>
      <p:sp>
        <p:nvSpPr>
          <p:cNvPr id="124" name="Shape 124"/>
          <p:cNvSpPr/>
          <p:nvPr/>
        </p:nvSpPr>
        <p:spPr>
          <a:xfrm>
            <a:off x="11379111" y="16294740"/>
            <a:ext cx="9641601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/>
            </a:lvl1pPr>
          </a:lstStyle>
          <a:p>
            <a:pPr/>
            <a:r>
              <a:t>Given the silhouette values of 0.973 for 2 clusters, 0.959 for 3 cluster, 0.911 for 4 clusters, and 0.887 for 5 clusters, the peak clustering number is at 2 clusters. </a:t>
            </a:r>
          </a:p>
        </p:txBody>
      </p:sp>
      <p:sp>
        <p:nvSpPr>
          <p:cNvPr id="125" name="Shape 125"/>
          <p:cNvSpPr/>
          <p:nvPr/>
        </p:nvSpPr>
        <p:spPr>
          <a:xfrm>
            <a:off x="502743" y="28031865"/>
            <a:ext cx="713548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u="sng"/>
            </a:lvl1pPr>
          </a:lstStyle>
          <a:p>
            <a:pPr/>
            <a:r>
              <a:t>4. Conclusions &amp; Future Work</a:t>
            </a:r>
          </a:p>
        </p:txBody>
      </p:sp>
      <p:sp>
        <p:nvSpPr>
          <p:cNvPr id="126" name="Shape 126"/>
          <p:cNvSpPr/>
          <p:nvPr/>
        </p:nvSpPr>
        <p:spPr>
          <a:xfrm>
            <a:off x="1124864" y="24681990"/>
            <a:ext cx="9008180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/>
            </a:lvl1pPr>
          </a:lstStyle>
          <a:p>
            <a:pPr/>
            <a:r>
              <a:t>These functions had low Spearman Rank correlation to the baseline (0.0545), while they had high Spearman Rank correlation to each other (0.412).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56751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56751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56751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56751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