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5" r:id="rId4"/>
  </p:sldMasterIdLst>
  <p:notesMasterIdLst>
    <p:notesMasterId r:id="rId27"/>
  </p:notesMasterIdLst>
  <p:handoutMasterIdLst>
    <p:handoutMasterId r:id="rId28"/>
  </p:handoutMasterIdLst>
  <p:sldIdLst>
    <p:sldId id="256" r:id="rId5"/>
    <p:sldId id="258" r:id="rId6"/>
    <p:sldId id="295" r:id="rId7"/>
    <p:sldId id="273" r:id="rId8"/>
    <p:sldId id="294" r:id="rId9"/>
    <p:sldId id="275" r:id="rId10"/>
    <p:sldId id="277" r:id="rId11"/>
    <p:sldId id="278" r:id="rId12"/>
    <p:sldId id="279" r:id="rId13"/>
    <p:sldId id="296" r:id="rId14"/>
    <p:sldId id="280" r:id="rId15"/>
    <p:sldId id="281" r:id="rId16"/>
    <p:sldId id="290" r:id="rId17"/>
    <p:sldId id="291" r:id="rId18"/>
    <p:sldId id="283" r:id="rId19"/>
    <p:sldId id="284" r:id="rId20"/>
    <p:sldId id="292" r:id="rId21"/>
    <p:sldId id="293" r:id="rId22"/>
    <p:sldId id="285" r:id="rId23"/>
    <p:sldId id="297" r:id="rId24"/>
    <p:sldId id="286"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DC211-8132-468A-81B0-33C5C4EA923B}" v="30" dt="2022-08-09T15:31:46.496"/>
    <p1510:client id="{A30B3098-95BE-4637-B4D4-4A9B9010A11B}" v="983" dt="2022-08-09T15:28:02.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57784-D8DF-430B-A2C0-2AE2408FA16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8D0643A-BBBB-4892-BC06-1A55A2FE9531}">
      <dgm:prSet/>
      <dgm:spPr/>
      <dgm:t>
        <a:bodyPr/>
        <a:lstStyle/>
        <a:p>
          <a:r>
            <a:rPr lang="en-US"/>
            <a:t>AF3: Anterior frontal (AF) electrode present on the left hemisphere between AFz and AF7 </a:t>
          </a:r>
        </a:p>
      </dgm:t>
    </dgm:pt>
    <dgm:pt modelId="{129F28E0-F4F4-45D5-8514-963FAC1B432F}" type="parTrans" cxnId="{E50DCD00-9AB6-4B83-B607-FE076A65A990}">
      <dgm:prSet/>
      <dgm:spPr/>
      <dgm:t>
        <a:bodyPr/>
        <a:lstStyle/>
        <a:p>
          <a:endParaRPr lang="en-US"/>
        </a:p>
      </dgm:t>
    </dgm:pt>
    <dgm:pt modelId="{241612D1-4EDB-4BCF-BDCE-C53B9346DD72}" type="sibTrans" cxnId="{E50DCD00-9AB6-4B83-B607-FE076A65A990}">
      <dgm:prSet/>
      <dgm:spPr/>
      <dgm:t>
        <a:bodyPr/>
        <a:lstStyle/>
        <a:p>
          <a:endParaRPr lang="en-US"/>
        </a:p>
      </dgm:t>
    </dgm:pt>
    <dgm:pt modelId="{3A6817C7-7B72-4191-8149-AB94FB6BCACC}">
      <dgm:prSet/>
      <dgm:spPr/>
      <dgm:t>
        <a:bodyPr/>
        <a:lstStyle/>
        <a:p>
          <a:r>
            <a:rPr lang="en-US"/>
            <a:t>F7: Frontal electrode present on the left hemisphere between F9 and F5 </a:t>
          </a:r>
        </a:p>
      </dgm:t>
    </dgm:pt>
    <dgm:pt modelId="{63C45835-F997-48A2-A46F-90F782F5CA93}" type="parTrans" cxnId="{4EDD3B03-D4F5-44C6-BFD3-2A0061EC0EDC}">
      <dgm:prSet/>
      <dgm:spPr/>
      <dgm:t>
        <a:bodyPr/>
        <a:lstStyle/>
        <a:p>
          <a:endParaRPr lang="en-US"/>
        </a:p>
      </dgm:t>
    </dgm:pt>
    <dgm:pt modelId="{7EB68715-AF8C-4C08-9369-77023F2415F1}" type="sibTrans" cxnId="{4EDD3B03-D4F5-44C6-BFD3-2A0061EC0EDC}">
      <dgm:prSet/>
      <dgm:spPr/>
      <dgm:t>
        <a:bodyPr/>
        <a:lstStyle/>
        <a:p>
          <a:endParaRPr lang="en-US"/>
        </a:p>
      </dgm:t>
    </dgm:pt>
    <dgm:pt modelId="{E3CAC9BE-0B60-47F8-BFAF-29B25AEDF622}">
      <dgm:prSet/>
      <dgm:spPr/>
      <dgm:t>
        <a:bodyPr/>
        <a:lstStyle/>
        <a:p>
          <a:r>
            <a:rPr lang="en-US"/>
            <a:t>F3: Frontal electrode present on the left hemisphere between F5 and F1 </a:t>
          </a:r>
        </a:p>
      </dgm:t>
    </dgm:pt>
    <dgm:pt modelId="{97949DE3-32A7-4A62-8896-305E2CDC4667}" type="parTrans" cxnId="{B6DE7DB0-DCD4-4C64-BEDE-C9BA9DFA230F}">
      <dgm:prSet/>
      <dgm:spPr/>
      <dgm:t>
        <a:bodyPr/>
        <a:lstStyle/>
        <a:p>
          <a:endParaRPr lang="en-US"/>
        </a:p>
      </dgm:t>
    </dgm:pt>
    <dgm:pt modelId="{0D86747B-A25C-4AD8-9778-753C710FE7D5}" type="sibTrans" cxnId="{B6DE7DB0-DCD4-4C64-BEDE-C9BA9DFA230F}">
      <dgm:prSet/>
      <dgm:spPr/>
      <dgm:t>
        <a:bodyPr/>
        <a:lstStyle/>
        <a:p>
          <a:endParaRPr lang="en-US"/>
        </a:p>
      </dgm:t>
    </dgm:pt>
    <dgm:pt modelId="{FD6F8E71-B688-43D0-B39A-2CAFC1D8644C}">
      <dgm:prSet/>
      <dgm:spPr/>
      <dgm:t>
        <a:bodyPr/>
        <a:lstStyle/>
        <a:p>
          <a:r>
            <a:rPr lang="en-US"/>
            <a:t>FC5: Frontocentral electrode present on the left hemisphere between FT7 and FC3 </a:t>
          </a:r>
        </a:p>
      </dgm:t>
    </dgm:pt>
    <dgm:pt modelId="{2492CBF7-326B-46EE-BDA8-8524220072A6}" type="parTrans" cxnId="{32B5290B-C0A5-49BE-8F0B-9D3B1A3ED753}">
      <dgm:prSet/>
      <dgm:spPr/>
      <dgm:t>
        <a:bodyPr/>
        <a:lstStyle/>
        <a:p>
          <a:endParaRPr lang="en-US"/>
        </a:p>
      </dgm:t>
    </dgm:pt>
    <dgm:pt modelId="{A498CB39-3DE9-4A80-9DFE-0C6B0225116A}" type="sibTrans" cxnId="{32B5290B-C0A5-49BE-8F0B-9D3B1A3ED753}">
      <dgm:prSet/>
      <dgm:spPr/>
      <dgm:t>
        <a:bodyPr/>
        <a:lstStyle/>
        <a:p>
          <a:endParaRPr lang="en-US"/>
        </a:p>
      </dgm:t>
    </dgm:pt>
    <dgm:pt modelId="{313AC7DA-F55B-4B21-83DC-88A149EC11B4}">
      <dgm:prSet/>
      <dgm:spPr/>
      <dgm:t>
        <a:bodyPr/>
        <a:lstStyle/>
        <a:p>
          <a:r>
            <a:rPr lang="en-US"/>
            <a:t>T7: Temporal electrode present on the left hemisphere between T9 and C5 </a:t>
          </a:r>
        </a:p>
      </dgm:t>
    </dgm:pt>
    <dgm:pt modelId="{50970C48-72F7-4614-BD3F-F1750F45AF39}" type="parTrans" cxnId="{CC04ED3B-66D1-4C14-86B6-4CE24C931BB3}">
      <dgm:prSet/>
      <dgm:spPr/>
      <dgm:t>
        <a:bodyPr/>
        <a:lstStyle/>
        <a:p>
          <a:endParaRPr lang="en-US"/>
        </a:p>
      </dgm:t>
    </dgm:pt>
    <dgm:pt modelId="{50682254-BA14-4140-9231-25E5248D5827}" type="sibTrans" cxnId="{CC04ED3B-66D1-4C14-86B6-4CE24C931BB3}">
      <dgm:prSet/>
      <dgm:spPr/>
      <dgm:t>
        <a:bodyPr/>
        <a:lstStyle/>
        <a:p>
          <a:endParaRPr lang="en-US"/>
        </a:p>
      </dgm:t>
    </dgm:pt>
    <dgm:pt modelId="{15923901-B997-4A74-8B48-C54EDE053EB5}">
      <dgm:prSet/>
      <dgm:spPr/>
      <dgm:t>
        <a:bodyPr/>
        <a:lstStyle/>
        <a:p>
          <a:r>
            <a:rPr lang="en-US"/>
            <a:t>P7: Posterior temporal electrode present on the left hemisphere between P9 and P5 </a:t>
          </a:r>
        </a:p>
      </dgm:t>
    </dgm:pt>
    <dgm:pt modelId="{6E3EC57D-8559-4FF1-A34E-F5E752351346}" type="parTrans" cxnId="{E35CC502-0A7C-426D-8091-FF471947CC44}">
      <dgm:prSet/>
      <dgm:spPr/>
      <dgm:t>
        <a:bodyPr/>
        <a:lstStyle/>
        <a:p>
          <a:endParaRPr lang="en-US"/>
        </a:p>
      </dgm:t>
    </dgm:pt>
    <dgm:pt modelId="{E09CC1E9-AE6E-4205-A551-7A3CA04363AB}" type="sibTrans" cxnId="{E35CC502-0A7C-426D-8091-FF471947CC44}">
      <dgm:prSet/>
      <dgm:spPr/>
      <dgm:t>
        <a:bodyPr/>
        <a:lstStyle/>
        <a:p>
          <a:endParaRPr lang="en-US"/>
        </a:p>
      </dgm:t>
    </dgm:pt>
    <dgm:pt modelId="{5ACD4DE1-3106-48E1-B580-5415881D3946}">
      <dgm:prSet/>
      <dgm:spPr/>
      <dgm:t>
        <a:bodyPr/>
        <a:lstStyle/>
        <a:p>
          <a:r>
            <a:rPr lang="en-US"/>
            <a:t>O1: Occipital electrode present on the left hemisphere between PO7 and Oz </a:t>
          </a:r>
        </a:p>
      </dgm:t>
    </dgm:pt>
    <dgm:pt modelId="{A95432A1-00C6-47BD-8AFC-B327A27426DE}" type="parTrans" cxnId="{140734E6-080F-4460-9C43-D719AF2F57E1}">
      <dgm:prSet/>
      <dgm:spPr/>
      <dgm:t>
        <a:bodyPr/>
        <a:lstStyle/>
        <a:p>
          <a:endParaRPr lang="en-US"/>
        </a:p>
      </dgm:t>
    </dgm:pt>
    <dgm:pt modelId="{3AB802AB-0986-4A7B-8912-6254957D54E4}" type="sibTrans" cxnId="{140734E6-080F-4460-9C43-D719AF2F57E1}">
      <dgm:prSet/>
      <dgm:spPr/>
      <dgm:t>
        <a:bodyPr/>
        <a:lstStyle/>
        <a:p>
          <a:endParaRPr lang="en-US"/>
        </a:p>
      </dgm:t>
    </dgm:pt>
    <dgm:pt modelId="{637D144B-B0DD-4B65-AAC4-9C932F2D993A}">
      <dgm:prSet/>
      <dgm:spPr/>
      <dgm:t>
        <a:bodyPr/>
        <a:lstStyle/>
        <a:p>
          <a:r>
            <a:rPr lang="en-US"/>
            <a:t>O2: Occipital electrode present on the right hemisphere between Oz and PO8 </a:t>
          </a:r>
        </a:p>
      </dgm:t>
    </dgm:pt>
    <dgm:pt modelId="{DE9D16F1-5BEC-421E-BDF7-2704E808661E}" type="parTrans" cxnId="{6D14A81E-D352-4749-AA10-AA3D1EF194D0}">
      <dgm:prSet/>
      <dgm:spPr/>
      <dgm:t>
        <a:bodyPr/>
        <a:lstStyle/>
        <a:p>
          <a:endParaRPr lang="en-US"/>
        </a:p>
      </dgm:t>
    </dgm:pt>
    <dgm:pt modelId="{A90711A8-91F6-4A26-8730-F62679F20630}" type="sibTrans" cxnId="{6D14A81E-D352-4749-AA10-AA3D1EF194D0}">
      <dgm:prSet/>
      <dgm:spPr/>
      <dgm:t>
        <a:bodyPr/>
        <a:lstStyle/>
        <a:p>
          <a:endParaRPr lang="en-US"/>
        </a:p>
      </dgm:t>
    </dgm:pt>
    <dgm:pt modelId="{3111B3A7-DE61-4601-9CCE-417FED096AC9}">
      <dgm:prSet/>
      <dgm:spPr/>
      <dgm:t>
        <a:bodyPr/>
        <a:lstStyle/>
        <a:p>
          <a:r>
            <a:rPr lang="en-US"/>
            <a:t>P8: Posterior temporal electrode present on the right hemisphere between P6 and P10  </a:t>
          </a:r>
        </a:p>
      </dgm:t>
    </dgm:pt>
    <dgm:pt modelId="{4DA3A1E9-2DE4-4B1D-9B96-D909E3D26C56}" type="parTrans" cxnId="{F3A231A5-5CA3-4928-94A2-1C4674513CFE}">
      <dgm:prSet/>
      <dgm:spPr/>
      <dgm:t>
        <a:bodyPr/>
        <a:lstStyle/>
        <a:p>
          <a:endParaRPr lang="en-US"/>
        </a:p>
      </dgm:t>
    </dgm:pt>
    <dgm:pt modelId="{707789DF-7843-4ADD-B7A7-41BEE273BBCB}" type="sibTrans" cxnId="{F3A231A5-5CA3-4928-94A2-1C4674513CFE}">
      <dgm:prSet/>
      <dgm:spPr/>
      <dgm:t>
        <a:bodyPr/>
        <a:lstStyle/>
        <a:p>
          <a:endParaRPr lang="en-US"/>
        </a:p>
      </dgm:t>
    </dgm:pt>
    <dgm:pt modelId="{4254DAED-A8B9-452C-B731-8788898D220E}">
      <dgm:prSet/>
      <dgm:spPr/>
      <dgm:t>
        <a:bodyPr/>
        <a:lstStyle/>
        <a:p>
          <a:r>
            <a:rPr lang="en-US"/>
            <a:t>T8: Temporal electrode present on the right hemisphere between C6 and T10 </a:t>
          </a:r>
        </a:p>
      </dgm:t>
    </dgm:pt>
    <dgm:pt modelId="{75CFC935-366C-4722-8186-6B2DA46D8BD1}" type="parTrans" cxnId="{CC6DE4C5-DF25-4CA1-ABA3-097118F3D73E}">
      <dgm:prSet/>
      <dgm:spPr/>
      <dgm:t>
        <a:bodyPr/>
        <a:lstStyle/>
        <a:p>
          <a:endParaRPr lang="en-US"/>
        </a:p>
      </dgm:t>
    </dgm:pt>
    <dgm:pt modelId="{5B57E470-32D1-4379-B3B2-C4E233ABD6BC}" type="sibTrans" cxnId="{CC6DE4C5-DF25-4CA1-ABA3-097118F3D73E}">
      <dgm:prSet/>
      <dgm:spPr/>
      <dgm:t>
        <a:bodyPr/>
        <a:lstStyle/>
        <a:p>
          <a:endParaRPr lang="en-US"/>
        </a:p>
      </dgm:t>
    </dgm:pt>
    <dgm:pt modelId="{F070D9FF-B41C-48A6-8381-885AEA04EA25}">
      <dgm:prSet/>
      <dgm:spPr/>
      <dgm:t>
        <a:bodyPr/>
        <a:lstStyle/>
        <a:p>
          <a:r>
            <a:rPr lang="en-US"/>
            <a:t>FC6: Frontocentral electrode present on the right hemisphere between FC4 and FT8 </a:t>
          </a:r>
        </a:p>
      </dgm:t>
    </dgm:pt>
    <dgm:pt modelId="{BD182C6B-38F3-4BA4-8979-05C393295337}" type="parTrans" cxnId="{EEBA2CBC-58E9-4C2E-A71A-55CA6F4AE603}">
      <dgm:prSet/>
      <dgm:spPr/>
      <dgm:t>
        <a:bodyPr/>
        <a:lstStyle/>
        <a:p>
          <a:endParaRPr lang="en-US"/>
        </a:p>
      </dgm:t>
    </dgm:pt>
    <dgm:pt modelId="{196FBC7E-CD78-42B0-B4EE-34D8F72BDF6A}" type="sibTrans" cxnId="{EEBA2CBC-58E9-4C2E-A71A-55CA6F4AE603}">
      <dgm:prSet/>
      <dgm:spPr/>
      <dgm:t>
        <a:bodyPr/>
        <a:lstStyle/>
        <a:p>
          <a:endParaRPr lang="en-US"/>
        </a:p>
      </dgm:t>
    </dgm:pt>
    <dgm:pt modelId="{744A29F2-6D75-487D-B5D7-EC13D0041070}">
      <dgm:prSet/>
      <dgm:spPr/>
      <dgm:t>
        <a:bodyPr/>
        <a:lstStyle/>
        <a:p>
          <a:r>
            <a:rPr lang="en-US"/>
            <a:t>F4: Frontal electrode present on the right hemisphere between F2 and F6 </a:t>
          </a:r>
        </a:p>
      </dgm:t>
    </dgm:pt>
    <dgm:pt modelId="{75B6037F-0184-4328-9923-F794B83A1FB6}" type="parTrans" cxnId="{74CFF55B-72E3-41C6-8163-A4766EF76159}">
      <dgm:prSet/>
      <dgm:spPr/>
      <dgm:t>
        <a:bodyPr/>
        <a:lstStyle/>
        <a:p>
          <a:endParaRPr lang="en-US"/>
        </a:p>
      </dgm:t>
    </dgm:pt>
    <dgm:pt modelId="{F1BDC922-CB0C-4E0E-97D3-EA30236AF77C}" type="sibTrans" cxnId="{74CFF55B-72E3-41C6-8163-A4766EF76159}">
      <dgm:prSet/>
      <dgm:spPr/>
      <dgm:t>
        <a:bodyPr/>
        <a:lstStyle/>
        <a:p>
          <a:endParaRPr lang="en-US"/>
        </a:p>
      </dgm:t>
    </dgm:pt>
    <dgm:pt modelId="{D739326D-6DD3-48BB-AE03-7C4FF7F8C590}">
      <dgm:prSet/>
      <dgm:spPr/>
      <dgm:t>
        <a:bodyPr/>
        <a:lstStyle/>
        <a:p>
          <a:r>
            <a:rPr lang="en-US"/>
            <a:t>F8: Frontal electrode present on the right hemisphere between F6 and F10 </a:t>
          </a:r>
        </a:p>
      </dgm:t>
    </dgm:pt>
    <dgm:pt modelId="{1D2EE6E5-D51E-437A-91F8-34000F587764}" type="parTrans" cxnId="{D21B96D0-1452-4C62-9C49-1057BFA269E7}">
      <dgm:prSet/>
      <dgm:spPr/>
      <dgm:t>
        <a:bodyPr/>
        <a:lstStyle/>
        <a:p>
          <a:endParaRPr lang="en-US"/>
        </a:p>
      </dgm:t>
    </dgm:pt>
    <dgm:pt modelId="{4D4B5936-FF57-4C8D-AC63-2C5D28950C67}" type="sibTrans" cxnId="{D21B96D0-1452-4C62-9C49-1057BFA269E7}">
      <dgm:prSet/>
      <dgm:spPr/>
      <dgm:t>
        <a:bodyPr/>
        <a:lstStyle/>
        <a:p>
          <a:endParaRPr lang="en-US"/>
        </a:p>
      </dgm:t>
    </dgm:pt>
    <dgm:pt modelId="{641BE4CC-3AC4-42D4-9591-C1675593B324}">
      <dgm:prSet/>
      <dgm:spPr/>
      <dgm:t>
        <a:bodyPr/>
        <a:lstStyle/>
        <a:p>
          <a:r>
            <a:rPr lang="en-US"/>
            <a:t>AF4: Anterior frontal electrode present on the right hemisphere between AFz and AF8 </a:t>
          </a:r>
        </a:p>
      </dgm:t>
    </dgm:pt>
    <dgm:pt modelId="{06F2E142-9396-4203-A387-0F4204930BA9}" type="parTrans" cxnId="{44239E06-638F-46F2-9711-09335742C85D}">
      <dgm:prSet/>
      <dgm:spPr/>
      <dgm:t>
        <a:bodyPr/>
        <a:lstStyle/>
        <a:p>
          <a:endParaRPr lang="en-US"/>
        </a:p>
      </dgm:t>
    </dgm:pt>
    <dgm:pt modelId="{3750F215-096D-4B4E-9DE9-D5D51701C732}" type="sibTrans" cxnId="{44239E06-638F-46F2-9711-09335742C85D}">
      <dgm:prSet/>
      <dgm:spPr/>
      <dgm:t>
        <a:bodyPr/>
        <a:lstStyle/>
        <a:p>
          <a:endParaRPr lang="en-US"/>
        </a:p>
      </dgm:t>
    </dgm:pt>
    <dgm:pt modelId="{299A1099-48AB-4D45-8EF2-8D895ED6BBD5}">
      <dgm:prSet/>
      <dgm:spPr/>
      <dgm:t>
        <a:bodyPr/>
        <a:lstStyle/>
        <a:p>
          <a:r>
            <a:rPr lang="en-US"/>
            <a:t>eyeDetection: Used to denote the state of the eye: '0' indicates eye-closed &amp; '1' eye-open state. </a:t>
          </a:r>
        </a:p>
      </dgm:t>
    </dgm:pt>
    <dgm:pt modelId="{928BE46D-3D17-4CB5-B119-86D7E7A3D85B}" type="parTrans" cxnId="{FB64ADBE-230C-40F7-8D84-BD062EEDAD0D}">
      <dgm:prSet/>
      <dgm:spPr/>
      <dgm:t>
        <a:bodyPr/>
        <a:lstStyle/>
        <a:p>
          <a:endParaRPr lang="en-US"/>
        </a:p>
      </dgm:t>
    </dgm:pt>
    <dgm:pt modelId="{E26F895F-795B-4B23-BF3B-B45510E8665F}" type="sibTrans" cxnId="{FB64ADBE-230C-40F7-8D84-BD062EEDAD0D}">
      <dgm:prSet/>
      <dgm:spPr/>
      <dgm:t>
        <a:bodyPr/>
        <a:lstStyle/>
        <a:p>
          <a:endParaRPr lang="en-US"/>
        </a:p>
      </dgm:t>
    </dgm:pt>
    <dgm:pt modelId="{30BFBFD8-79A4-410F-92A4-E4A9259A341E}" type="pres">
      <dgm:prSet presAssocID="{B2057784-D8DF-430B-A2C0-2AE2408FA169}" presName="diagram" presStyleCnt="0">
        <dgm:presLayoutVars>
          <dgm:dir/>
          <dgm:resizeHandles val="exact"/>
        </dgm:presLayoutVars>
      </dgm:prSet>
      <dgm:spPr/>
    </dgm:pt>
    <dgm:pt modelId="{01791C28-5284-46FC-B886-2F5A75990EBA}" type="pres">
      <dgm:prSet presAssocID="{78D0643A-BBBB-4892-BC06-1A55A2FE9531}" presName="node" presStyleLbl="node1" presStyleIdx="0" presStyleCnt="15">
        <dgm:presLayoutVars>
          <dgm:bulletEnabled val="1"/>
        </dgm:presLayoutVars>
      </dgm:prSet>
      <dgm:spPr/>
    </dgm:pt>
    <dgm:pt modelId="{E3D60BA1-0A91-407B-98D0-4B4F108B9982}" type="pres">
      <dgm:prSet presAssocID="{241612D1-4EDB-4BCF-BDCE-C53B9346DD72}" presName="sibTrans" presStyleCnt="0"/>
      <dgm:spPr/>
    </dgm:pt>
    <dgm:pt modelId="{D9793F62-E0FE-4536-B42B-93D5E7191BD4}" type="pres">
      <dgm:prSet presAssocID="{3A6817C7-7B72-4191-8149-AB94FB6BCACC}" presName="node" presStyleLbl="node1" presStyleIdx="1" presStyleCnt="15">
        <dgm:presLayoutVars>
          <dgm:bulletEnabled val="1"/>
        </dgm:presLayoutVars>
      </dgm:prSet>
      <dgm:spPr/>
    </dgm:pt>
    <dgm:pt modelId="{24937560-836A-4E7B-B6E1-9EE4D4F8023A}" type="pres">
      <dgm:prSet presAssocID="{7EB68715-AF8C-4C08-9369-77023F2415F1}" presName="sibTrans" presStyleCnt="0"/>
      <dgm:spPr/>
    </dgm:pt>
    <dgm:pt modelId="{1A7F9805-9C4D-4EA0-B698-A62031E09DBD}" type="pres">
      <dgm:prSet presAssocID="{E3CAC9BE-0B60-47F8-BFAF-29B25AEDF622}" presName="node" presStyleLbl="node1" presStyleIdx="2" presStyleCnt="15">
        <dgm:presLayoutVars>
          <dgm:bulletEnabled val="1"/>
        </dgm:presLayoutVars>
      </dgm:prSet>
      <dgm:spPr/>
    </dgm:pt>
    <dgm:pt modelId="{6784F55A-EE5E-42E8-B798-401E6819B17E}" type="pres">
      <dgm:prSet presAssocID="{0D86747B-A25C-4AD8-9778-753C710FE7D5}" presName="sibTrans" presStyleCnt="0"/>
      <dgm:spPr/>
    </dgm:pt>
    <dgm:pt modelId="{A2DE3763-BD2A-4220-9BC1-723F6DF9AA89}" type="pres">
      <dgm:prSet presAssocID="{FD6F8E71-B688-43D0-B39A-2CAFC1D8644C}" presName="node" presStyleLbl="node1" presStyleIdx="3" presStyleCnt="15">
        <dgm:presLayoutVars>
          <dgm:bulletEnabled val="1"/>
        </dgm:presLayoutVars>
      </dgm:prSet>
      <dgm:spPr/>
    </dgm:pt>
    <dgm:pt modelId="{B947B6BD-4BE4-4528-862B-FF084CDA189F}" type="pres">
      <dgm:prSet presAssocID="{A498CB39-3DE9-4A80-9DFE-0C6B0225116A}" presName="sibTrans" presStyleCnt="0"/>
      <dgm:spPr/>
    </dgm:pt>
    <dgm:pt modelId="{CEF8D902-95DC-4F8B-8FCB-977AF6A16434}" type="pres">
      <dgm:prSet presAssocID="{313AC7DA-F55B-4B21-83DC-88A149EC11B4}" presName="node" presStyleLbl="node1" presStyleIdx="4" presStyleCnt="15">
        <dgm:presLayoutVars>
          <dgm:bulletEnabled val="1"/>
        </dgm:presLayoutVars>
      </dgm:prSet>
      <dgm:spPr/>
    </dgm:pt>
    <dgm:pt modelId="{5E7E28ED-E0A0-49E9-9B15-177120BF5BA0}" type="pres">
      <dgm:prSet presAssocID="{50682254-BA14-4140-9231-25E5248D5827}" presName="sibTrans" presStyleCnt="0"/>
      <dgm:spPr/>
    </dgm:pt>
    <dgm:pt modelId="{308FE34F-1070-458E-B97D-BA542FCDC2AD}" type="pres">
      <dgm:prSet presAssocID="{15923901-B997-4A74-8B48-C54EDE053EB5}" presName="node" presStyleLbl="node1" presStyleIdx="5" presStyleCnt="15">
        <dgm:presLayoutVars>
          <dgm:bulletEnabled val="1"/>
        </dgm:presLayoutVars>
      </dgm:prSet>
      <dgm:spPr/>
    </dgm:pt>
    <dgm:pt modelId="{8DE1DAE5-AC3C-48E9-9625-0D49A4B0116E}" type="pres">
      <dgm:prSet presAssocID="{E09CC1E9-AE6E-4205-A551-7A3CA04363AB}" presName="sibTrans" presStyleCnt="0"/>
      <dgm:spPr/>
    </dgm:pt>
    <dgm:pt modelId="{67E80C34-3EA4-45EA-832E-F862ACDB0A07}" type="pres">
      <dgm:prSet presAssocID="{5ACD4DE1-3106-48E1-B580-5415881D3946}" presName="node" presStyleLbl="node1" presStyleIdx="6" presStyleCnt="15">
        <dgm:presLayoutVars>
          <dgm:bulletEnabled val="1"/>
        </dgm:presLayoutVars>
      </dgm:prSet>
      <dgm:spPr/>
    </dgm:pt>
    <dgm:pt modelId="{1384528E-B710-480B-97DA-A2B5A98AD5E5}" type="pres">
      <dgm:prSet presAssocID="{3AB802AB-0986-4A7B-8912-6254957D54E4}" presName="sibTrans" presStyleCnt="0"/>
      <dgm:spPr/>
    </dgm:pt>
    <dgm:pt modelId="{EFC7E817-6B3A-4595-84A0-BC79DC81542A}" type="pres">
      <dgm:prSet presAssocID="{637D144B-B0DD-4B65-AAC4-9C932F2D993A}" presName="node" presStyleLbl="node1" presStyleIdx="7" presStyleCnt="15">
        <dgm:presLayoutVars>
          <dgm:bulletEnabled val="1"/>
        </dgm:presLayoutVars>
      </dgm:prSet>
      <dgm:spPr/>
    </dgm:pt>
    <dgm:pt modelId="{1E27A7EE-B58F-4C5B-81EA-06693E3D89DB}" type="pres">
      <dgm:prSet presAssocID="{A90711A8-91F6-4A26-8730-F62679F20630}" presName="sibTrans" presStyleCnt="0"/>
      <dgm:spPr/>
    </dgm:pt>
    <dgm:pt modelId="{1D6C20C7-479C-4DD4-AF52-6C00C93F4DD6}" type="pres">
      <dgm:prSet presAssocID="{3111B3A7-DE61-4601-9CCE-417FED096AC9}" presName="node" presStyleLbl="node1" presStyleIdx="8" presStyleCnt="15">
        <dgm:presLayoutVars>
          <dgm:bulletEnabled val="1"/>
        </dgm:presLayoutVars>
      </dgm:prSet>
      <dgm:spPr/>
    </dgm:pt>
    <dgm:pt modelId="{CBC39255-FB72-4D31-8C82-EB2B93BE3EB0}" type="pres">
      <dgm:prSet presAssocID="{707789DF-7843-4ADD-B7A7-41BEE273BBCB}" presName="sibTrans" presStyleCnt="0"/>
      <dgm:spPr/>
    </dgm:pt>
    <dgm:pt modelId="{41130D5F-764F-42B8-94F7-8A899DD2CD24}" type="pres">
      <dgm:prSet presAssocID="{4254DAED-A8B9-452C-B731-8788898D220E}" presName="node" presStyleLbl="node1" presStyleIdx="9" presStyleCnt="15">
        <dgm:presLayoutVars>
          <dgm:bulletEnabled val="1"/>
        </dgm:presLayoutVars>
      </dgm:prSet>
      <dgm:spPr/>
    </dgm:pt>
    <dgm:pt modelId="{F80AA18D-CAFD-427B-BC98-8A90D7738DEC}" type="pres">
      <dgm:prSet presAssocID="{5B57E470-32D1-4379-B3B2-C4E233ABD6BC}" presName="sibTrans" presStyleCnt="0"/>
      <dgm:spPr/>
    </dgm:pt>
    <dgm:pt modelId="{269A2B9E-5C20-4183-9277-DE49C75A41E3}" type="pres">
      <dgm:prSet presAssocID="{F070D9FF-B41C-48A6-8381-885AEA04EA25}" presName="node" presStyleLbl="node1" presStyleIdx="10" presStyleCnt="15">
        <dgm:presLayoutVars>
          <dgm:bulletEnabled val="1"/>
        </dgm:presLayoutVars>
      </dgm:prSet>
      <dgm:spPr/>
    </dgm:pt>
    <dgm:pt modelId="{F1985C4A-FFA3-4868-B98F-DD5F8998CE5C}" type="pres">
      <dgm:prSet presAssocID="{196FBC7E-CD78-42B0-B4EE-34D8F72BDF6A}" presName="sibTrans" presStyleCnt="0"/>
      <dgm:spPr/>
    </dgm:pt>
    <dgm:pt modelId="{F90ADD6C-CC65-4506-B7B8-8AF462A31998}" type="pres">
      <dgm:prSet presAssocID="{744A29F2-6D75-487D-B5D7-EC13D0041070}" presName="node" presStyleLbl="node1" presStyleIdx="11" presStyleCnt="15">
        <dgm:presLayoutVars>
          <dgm:bulletEnabled val="1"/>
        </dgm:presLayoutVars>
      </dgm:prSet>
      <dgm:spPr/>
    </dgm:pt>
    <dgm:pt modelId="{D6C9CC65-6FD2-4340-981B-0515C85D50B8}" type="pres">
      <dgm:prSet presAssocID="{F1BDC922-CB0C-4E0E-97D3-EA30236AF77C}" presName="sibTrans" presStyleCnt="0"/>
      <dgm:spPr/>
    </dgm:pt>
    <dgm:pt modelId="{29E247CA-F100-4A6D-8C75-474D5AE184E5}" type="pres">
      <dgm:prSet presAssocID="{D739326D-6DD3-48BB-AE03-7C4FF7F8C590}" presName="node" presStyleLbl="node1" presStyleIdx="12" presStyleCnt="15">
        <dgm:presLayoutVars>
          <dgm:bulletEnabled val="1"/>
        </dgm:presLayoutVars>
      </dgm:prSet>
      <dgm:spPr/>
    </dgm:pt>
    <dgm:pt modelId="{C9218FF3-D7B4-480F-9375-7845ED995397}" type="pres">
      <dgm:prSet presAssocID="{4D4B5936-FF57-4C8D-AC63-2C5D28950C67}" presName="sibTrans" presStyleCnt="0"/>
      <dgm:spPr/>
    </dgm:pt>
    <dgm:pt modelId="{EB43DBAF-1846-4143-84E0-EFD1AEE1464D}" type="pres">
      <dgm:prSet presAssocID="{641BE4CC-3AC4-42D4-9591-C1675593B324}" presName="node" presStyleLbl="node1" presStyleIdx="13" presStyleCnt="15">
        <dgm:presLayoutVars>
          <dgm:bulletEnabled val="1"/>
        </dgm:presLayoutVars>
      </dgm:prSet>
      <dgm:spPr/>
    </dgm:pt>
    <dgm:pt modelId="{9BD1A07F-59C0-472E-A206-89BB56DDF7D4}" type="pres">
      <dgm:prSet presAssocID="{3750F215-096D-4B4E-9DE9-D5D51701C732}" presName="sibTrans" presStyleCnt="0"/>
      <dgm:spPr/>
    </dgm:pt>
    <dgm:pt modelId="{F5B8F187-898B-4802-A14A-0CF69CB0A9B9}" type="pres">
      <dgm:prSet presAssocID="{299A1099-48AB-4D45-8EF2-8D895ED6BBD5}" presName="node" presStyleLbl="node1" presStyleIdx="14" presStyleCnt="15">
        <dgm:presLayoutVars>
          <dgm:bulletEnabled val="1"/>
        </dgm:presLayoutVars>
      </dgm:prSet>
      <dgm:spPr/>
    </dgm:pt>
  </dgm:ptLst>
  <dgm:cxnLst>
    <dgm:cxn modelId="{E50DCD00-9AB6-4B83-B607-FE076A65A990}" srcId="{B2057784-D8DF-430B-A2C0-2AE2408FA169}" destId="{78D0643A-BBBB-4892-BC06-1A55A2FE9531}" srcOrd="0" destOrd="0" parTransId="{129F28E0-F4F4-45D5-8514-963FAC1B432F}" sibTransId="{241612D1-4EDB-4BCF-BDCE-C53B9346DD72}"/>
    <dgm:cxn modelId="{E35CC502-0A7C-426D-8091-FF471947CC44}" srcId="{B2057784-D8DF-430B-A2C0-2AE2408FA169}" destId="{15923901-B997-4A74-8B48-C54EDE053EB5}" srcOrd="5" destOrd="0" parTransId="{6E3EC57D-8559-4FF1-A34E-F5E752351346}" sibTransId="{E09CC1E9-AE6E-4205-A551-7A3CA04363AB}"/>
    <dgm:cxn modelId="{4EDD3B03-D4F5-44C6-BFD3-2A0061EC0EDC}" srcId="{B2057784-D8DF-430B-A2C0-2AE2408FA169}" destId="{3A6817C7-7B72-4191-8149-AB94FB6BCACC}" srcOrd="1" destOrd="0" parTransId="{63C45835-F997-48A2-A46F-90F782F5CA93}" sibTransId="{7EB68715-AF8C-4C08-9369-77023F2415F1}"/>
    <dgm:cxn modelId="{44239E06-638F-46F2-9711-09335742C85D}" srcId="{B2057784-D8DF-430B-A2C0-2AE2408FA169}" destId="{641BE4CC-3AC4-42D4-9591-C1675593B324}" srcOrd="13" destOrd="0" parTransId="{06F2E142-9396-4203-A387-0F4204930BA9}" sibTransId="{3750F215-096D-4B4E-9DE9-D5D51701C732}"/>
    <dgm:cxn modelId="{DD1EAE0A-5404-4B66-84DF-DF42141EF01E}" type="presOf" srcId="{E3CAC9BE-0B60-47F8-BFAF-29B25AEDF622}" destId="{1A7F9805-9C4D-4EA0-B698-A62031E09DBD}" srcOrd="0" destOrd="0" presId="urn:microsoft.com/office/officeart/2005/8/layout/default"/>
    <dgm:cxn modelId="{32B5290B-C0A5-49BE-8F0B-9D3B1A3ED753}" srcId="{B2057784-D8DF-430B-A2C0-2AE2408FA169}" destId="{FD6F8E71-B688-43D0-B39A-2CAFC1D8644C}" srcOrd="3" destOrd="0" parTransId="{2492CBF7-326B-46EE-BDA8-8524220072A6}" sibTransId="{A498CB39-3DE9-4A80-9DFE-0C6B0225116A}"/>
    <dgm:cxn modelId="{0B953D11-3E04-42A6-A46D-98DEFE780AA4}" type="presOf" srcId="{3A6817C7-7B72-4191-8149-AB94FB6BCACC}" destId="{D9793F62-E0FE-4536-B42B-93D5E7191BD4}" srcOrd="0" destOrd="0" presId="urn:microsoft.com/office/officeart/2005/8/layout/default"/>
    <dgm:cxn modelId="{6D14A81E-D352-4749-AA10-AA3D1EF194D0}" srcId="{B2057784-D8DF-430B-A2C0-2AE2408FA169}" destId="{637D144B-B0DD-4B65-AAC4-9C932F2D993A}" srcOrd="7" destOrd="0" parTransId="{DE9D16F1-5BEC-421E-BDF7-2704E808661E}" sibTransId="{A90711A8-91F6-4A26-8730-F62679F20630}"/>
    <dgm:cxn modelId="{CC04ED3B-66D1-4C14-86B6-4CE24C931BB3}" srcId="{B2057784-D8DF-430B-A2C0-2AE2408FA169}" destId="{313AC7DA-F55B-4B21-83DC-88A149EC11B4}" srcOrd="4" destOrd="0" parTransId="{50970C48-72F7-4614-BD3F-F1750F45AF39}" sibTransId="{50682254-BA14-4140-9231-25E5248D5827}"/>
    <dgm:cxn modelId="{74CFF55B-72E3-41C6-8163-A4766EF76159}" srcId="{B2057784-D8DF-430B-A2C0-2AE2408FA169}" destId="{744A29F2-6D75-487D-B5D7-EC13D0041070}" srcOrd="11" destOrd="0" parTransId="{75B6037F-0184-4328-9923-F794B83A1FB6}" sibTransId="{F1BDC922-CB0C-4E0E-97D3-EA30236AF77C}"/>
    <dgm:cxn modelId="{E942EE63-AF5F-45A8-8069-D149C8497DF4}" type="presOf" srcId="{313AC7DA-F55B-4B21-83DC-88A149EC11B4}" destId="{CEF8D902-95DC-4F8B-8FCB-977AF6A16434}" srcOrd="0" destOrd="0" presId="urn:microsoft.com/office/officeart/2005/8/layout/default"/>
    <dgm:cxn modelId="{D4455466-AC3C-4CC3-B897-B361D4DF24E2}" type="presOf" srcId="{299A1099-48AB-4D45-8EF2-8D895ED6BBD5}" destId="{F5B8F187-898B-4802-A14A-0CF69CB0A9B9}" srcOrd="0" destOrd="0" presId="urn:microsoft.com/office/officeart/2005/8/layout/default"/>
    <dgm:cxn modelId="{CFBEBF66-B6A7-4B9B-9B3F-53FFA50604E3}" type="presOf" srcId="{FD6F8E71-B688-43D0-B39A-2CAFC1D8644C}" destId="{A2DE3763-BD2A-4220-9BC1-723F6DF9AA89}" srcOrd="0" destOrd="0" presId="urn:microsoft.com/office/officeart/2005/8/layout/default"/>
    <dgm:cxn modelId="{3B265648-7EF2-45C9-8CCA-F4329E3F9308}" type="presOf" srcId="{5ACD4DE1-3106-48E1-B580-5415881D3946}" destId="{67E80C34-3EA4-45EA-832E-F862ACDB0A07}" srcOrd="0" destOrd="0" presId="urn:microsoft.com/office/officeart/2005/8/layout/default"/>
    <dgm:cxn modelId="{95F47A68-BC4C-4548-A8BF-E64EE21100B3}" type="presOf" srcId="{637D144B-B0DD-4B65-AAC4-9C932F2D993A}" destId="{EFC7E817-6B3A-4595-84A0-BC79DC81542A}" srcOrd="0" destOrd="0" presId="urn:microsoft.com/office/officeart/2005/8/layout/default"/>
    <dgm:cxn modelId="{C6648550-60AF-4A4C-A93F-2E53EB2232A3}" type="presOf" srcId="{15923901-B997-4A74-8B48-C54EDE053EB5}" destId="{308FE34F-1070-458E-B97D-BA542FCDC2AD}" srcOrd="0" destOrd="0" presId="urn:microsoft.com/office/officeart/2005/8/layout/default"/>
    <dgm:cxn modelId="{36836674-0FB6-4DE9-A36B-F589B0655FD0}" type="presOf" srcId="{3111B3A7-DE61-4601-9CCE-417FED096AC9}" destId="{1D6C20C7-479C-4DD4-AF52-6C00C93F4DD6}" srcOrd="0" destOrd="0" presId="urn:microsoft.com/office/officeart/2005/8/layout/default"/>
    <dgm:cxn modelId="{42C2BD56-86AB-4A0F-BB65-F75AB290F990}" type="presOf" srcId="{F070D9FF-B41C-48A6-8381-885AEA04EA25}" destId="{269A2B9E-5C20-4183-9277-DE49C75A41E3}" srcOrd="0" destOrd="0" presId="urn:microsoft.com/office/officeart/2005/8/layout/default"/>
    <dgm:cxn modelId="{C5E29C8D-0CB2-4CD8-A554-59181E651F0D}" type="presOf" srcId="{D739326D-6DD3-48BB-AE03-7C4FF7F8C590}" destId="{29E247CA-F100-4A6D-8C75-474D5AE184E5}" srcOrd="0" destOrd="0" presId="urn:microsoft.com/office/officeart/2005/8/layout/default"/>
    <dgm:cxn modelId="{3F77108E-B55C-4575-B379-1A4AE3A98C93}" type="presOf" srcId="{641BE4CC-3AC4-42D4-9591-C1675593B324}" destId="{EB43DBAF-1846-4143-84E0-EFD1AEE1464D}" srcOrd="0" destOrd="0" presId="urn:microsoft.com/office/officeart/2005/8/layout/default"/>
    <dgm:cxn modelId="{F3A231A5-5CA3-4928-94A2-1C4674513CFE}" srcId="{B2057784-D8DF-430B-A2C0-2AE2408FA169}" destId="{3111B3A7-DE61-4601-9CCE-417FED096AC9}" srcOrd="8" destOrd="0" parTransId="{4DA3A1E9-2DE4-4B1D-9B96-D909E3D26C56}" sibTransId="{707789DF-7843-4ADD-B7A7-41BEE273BBCB}"/>
    <dgm:cxn modelId="{4E1520AA-C16B-4D92-85E4-7ADE1CD45659}" type="presOf" srcId="{744A29F2-6D75-487D-B5D7-EC13D0041070}" destId="{F90ADD6C-CC65-4506-B7B8-8AF462A31998}" srcOrd="0" destOrd="0" presId="urn:microsoft.com/office/officeart/2005/8/layout/default"/>
    <dgm:cxn modelId="{B6DE7DB0-DCD4-4C64-BEDE-C9BA9DFA230F}" srcId="{B2057784-D8DF-430B-A2C0-2AE2408FA169}" destId="{E3CAC9BE-0B60-47F8-BFAF-29B25AEDF622}" srcOrd="2" destOrd="0" parTransId="{97949DE3-32A7-4A62-8896-305E2CDC4667}" sibTransId="{0D86747B-A25C-4AD8-9778-753C710FE7D5}"/>
    <dgm:cxn modelId="{EEBA2CBC-58E9-4C2E-A71A-55CA6F4AE603}" srcId="{B2057784-D8DF-430B-A2C0-2AE2408FA169}" destId="{F070D9FF-B41C-48A6-8381-885AEA04EA25}" srcOrd="10" destOrd="0" parTransId="{BD182C6B-38F3-4BA4-8979-05C393295337}" sibTransId="{196FBC7E-CD78-42B0-B4EE-34D8F72BDF6A}"/>
    <dgm:cxn modelId="{9E4800BE-FBF3-4F10-8899-3255745ABC9D}" type="presOf" srcId="{B2057784-D8DF-430B-A2C0-2AE2408FA169}" destId="{30BFBFD8-79A4-410F-92A4-E4A9259A341E}" srcOrd="0" destOrd="0" presId="urn:microsoft.com/office/officeart/2005/8/layout/default"/>
    <dgm:cxn modelId="{FB64ADBE-230C-40F7-8D84-BD062EEDAD0D}" srcId="{B2057784-D8DF-430B-A2C0-2AE2408FA169}" destId="{299A1099-48AB-4D45-8EF2-8D895ED6BBD5}" srcOrd="14" destOrd="0" parTransId="{928BE46D-3D17-4CB5-B119-86D7E7A3D85B}" sibTransId="{E26F895F-795B-4B23-BF3B-B45510E8665F}"/>
    <dgm:cxn modelId="{CC6DE4C5-DF25-4CA1-ABA3-097118F3D73E}" srcId="{B2057784-D8DF-430B-A2C0-2AE2408FA169}" destId="{4254DAED-A8B9-452C-B731-8788898D220E}" srcOrd="9" destOrd="0" parTransId="{75CFC935-366C-4722-8186-6B2DA46D8BD1}" sibTransId="{5B57E470-32D1-4379-B3B2-C4E233ABD6BC}"/>
    <dgm:cxn modelId="{D21B96D0-1452-4C62-9C49-1057BFA269E7}" srcId="{B2057784-D8DF-430B-A2C0-2AE2408FA169}" destId="{D739326D-6DD3-48BB-AE03-7C4FF7F8C590}" srcOrd="12" destOrd="0" parTransId="{1D2EE6E5-D51E-437A-91F8-34000F587764}" sibTransId="{4D4B5936-FF57-4C8D-AC63-2C5D28950C67}"/>
    <dgm:cxn modelId="{213703DF-211B-49DA-B2BB-71A7368005AA}" type="presOf" srcId="{78D0643A-BBBB-4892-BC06-1A55A2FE9531}" destId="{01791C28-5284-46FC-B886-2F5A75990EBA}" srcOrd="0" destOrd="0" presId="urn:microsoft.com/office/officeart/2005/8/layout/default"/>
    <dgm:cxn modelId="{140734E6-080F-4460-9C43-D719AF2F57E1}" srcId="{B2057784-D8DF-430B-A2C0-2AE2408FA169}" destId="{5ACD4DE1-3106-48E1-B580-5415881D3946}" srcOrd="6" destOrd="0" parTransId="{A95432A1-00C6-47BD-8AFC-B327A27426DE}" sibTransId="{3AB802AB-0986-4A7B-8912-6254957D54E4}"/>
    <dgm:cxn modelId="{BA2C5EF3-4E44-4E72-8B3C-BCEA0C33EE70}" type="presOf" srcId="{4254DAED-A8B9-452C-B731-8788898D220E}" destId="{41130D5F-764F-42B8-94F7-8A899DD2CD24}" srcOrd="0" destOrd="0" presId="urn:microsoft.com/office/officeart/2005/8/layout/default"/>
    <dgm:cxn modelId="{F1AC6A48-7E7C-4157-B6DC-FEF2526F9656}" type="presParOf" srcId="{30BFBFD8-79A4-410F-92A4-E4A9259A341E}" destId="{01791C28-5284-46FC-B886-2F5A75990EBA}" srcOrd="0" destOrd="0" presId="urn:microsoft.com/office/officeart/2005/8/layout/default"/>
    <dgm:cxn modelId="{902B7369-5A26-4BAA-B0B0-7F575ACCD075}" type="presParOf" srcId="{30BFBFD8-79A4-410F-92A4-E4A9259A341E}" destId="{E3D60BA1-0A91-407B-98D0-4B4F108B9982}" srcOrd="1" destOrd="0" presId="urn:microsoft.com/office/officeart/2005/8/layout/default"/>
    <dgm:cxn modelId="{EF765840-2D13-41D9-9467-4D4456B7F453}" type="presParOf" srcId="{30BFBFD8-79A4-410F-92A4-E4A9259A341E}" destId="{D9793F62-E0FE-4536-B42B-93D5E7191BD4}" srcOrd="2" destOrd="0" presId="urn:microsoft.com/office/officeart/2005/8/layout/default"/>
    <dgm:cxn modelId="{C6ED3FFC-5333-45F8-A7C8-7BBAB06A3745}" type="presParOf" srcId="{30BFBFD8-79A4-410F-92A4-E4A9259A341E}" destId="{24937560-836A-4E7B-B6E1-9EE4D4F8023A}" srcOrd="3" destOrd="0" presId="urn:microsoft.com/office/officeart/2005/8/layout/default"/>
    <dgm:cxn modelId="{AE3FB232-3921-4FD6-BD9A-1F3AAA631147}" type="presParOf" srcId="{30BFBFD8-79A4-410F-92A4-E4A9259A341E}" destId="{1A7F9805-9C4D-4EA0-B698-A62031E09DBD}" srcOrd="4" destOrd="0" presId="urn:microsoft.com/office/officeart/2005/8/layout/default"/>
    <dgm:cxn modelId="{4519C4AC-87D2-4422-BA29-B7307067601C}" type="presParOf" srcId="{30BFBFD8-79A4-410F-92A4-E4A9259A341E}" destId="{6784F55A-EE5E-42E8-B798-401E6819B17E}" srcOrd="5" destOrd="0" presId="urn:microsoft.com/office/officeart/2005/8/layout/default"/>
    <dgm:cxn modelId="{15E804FF-8B67-427B-812E-39697E6BD46F}" type="presParOf" srcId="{30BFBFD8-79A4-410F-92A4-E4A9259A341E}" destId="{A2DE3763-BD2A-4220-9BC1-723F6DF9AA89}" srcOrd="6" destOrd="0" presId="urn:microsoft.com/office/officeart/2005/8/layout/default"/>
    <dgm:cxn modelId="{EC77FD28-EE81-46F7-9362-9CC10A46B5D4}" type="presParOf" srcId="{30BFBFD8-79A4-410F-92A4-E4A9259A341E}" destId="{B947B6BD-4BE4-4528-862B-FF084CDA189F}" srcOrd="7" destOrd="0" presId="urn:microsoft.com/office/officeart/2005/8/layout/default"/>
    <dgm:cxn modelId="{1E8DCFBE-CA14-448F-913D-0E3D1231D710}" type="presParOf" srcId="{30BFBFD8-79A4-410F-92A4-E4A9259A341E}" destId="{CEF8D902-95DC-4F8B-8FCB-977AF6A16434}" srcOrd="8" destOrd="0" presId="urn:microsoft.com/office/officeart/2005/8/layout/default"/>
    <dgm:cxn modelId="{5AE3C0C5-A19A-4676-9A2D-7DDB73D12A1C}" type="presParOf" srcId="{30BFBFD8-79A4-410F-92A4-E4A9259A341E}" destId="{5E7E28ED-E0A0-49E9-9B15-177120BF5BA0}" srcOrd="9" destOrd="0" presId="urn:microsoft.com/office/officeart/2005/8/layout/default"/>
    <dgm:cxn modelId="{A22F9704-E900-4D29-B263-3325CC1D8BB9}" type="presParOf" srcId="{30BFBFD8-79A4-410F-92A4-E4A9259A341E}" destId="{308FE34F-1070-458E-B97D-BA542FCDC2AD}" srcOrd="10" destOrd="0" presId="urn:microsoft.com/office/officeart/2005/8/layout/default"/>
    <dgm:cxn modelId="{4793BECB-11AB-4B7E-AC06-EAF68590B735}" type="presParOf" srcId="{30BFBFD8-79A4-410F-92A4-E4A9259A341E}" destId="{8DE1DAE5-AC3C-48E9-9625-0D49A4B0116E}" srcOrd="11" destOrd="0" presId="urn:microsoft.com/office/officeart/2005/8/layout/default"/>
    <dgm:cxn modelId="{15A454C6-86A2-4EAE-B7B1-D8578F919822}" type="presParOf" srcId="{30BFBFD8-79A4-410F-92A4-E4A9259A341E}" destId="{67E80C34-3EA4-45EA-832E-F862ACDB0A07}" srcOrd="12" destOrd="0" presId="urn:microsoft.com/office/officeart/2005/8/layout/default"/>
    <dgm:cxn modelId="{F183AE2F-A1BA-46DF-AF4F-58F3E536E9A5}" type="presParOf" srcId="{30BFBFD8-79A4-410F-92A4-E4A9259A341E}" destId="{1384528E-B710-480B-97DA-A2B5A98AD5E5}" srcOrd="13" destOrd="0" presId="urn:microsoft.com/office/officeart/2005/8/layout/default"/>
    <dgm:cxn modelId="{3C77E419-979A-48E3-852F-BD7522E11061}" type="presParOf" srcId="{30BFBFD8-79A4-410F-92A4-E4A9259A341E}" destId="{EFC7E817-6B3A-4595-84A0-BC79DC81542A}" srcOrd="14" destOrd="0" presId="urn:microsoft.com/office/officeart/2005/8/layout/default"/>
    <dgm:cxn modelId="{5906F018-4D28-4726-AF3E-096E4A8FF70F}" type="presParOf" srcId="{30BFBFD8-79A4-410F-92A4-E4A9259A341E}" destId="{1E27A7EE-B58F-4C5B-81EA-06693E3D89DB}" srcOrd="15" destOrd="0" presId="urn:microsoft.com/office/officeart/2005/8/layout/default"/>
    <dgm:cxn modelId="{E0E4B464-7EE4-4553-B567-07072AB53D78}" type="presParOf" srcId="{30BFBFD8-79A4-410F-92A4-E4A9259A341E}" destId="{1D6C20C7-479C-4DD4-AF52-6C00C93F4DD6}" srcOrd="16" destOrd="0" presId="urn:microsoft.com/office/officeart/2005/8/layout/default"/>
    <dgm:cxn modelId="{B1901CC2-9CD3-454A-863B-6DC52CDBE2A7}" type="presParOf" srcId="{30BFBFD8-79A4-410F-92A4-E4A9259A341E}" destId="{CBC39255-FB72-4D31-8C82-EB2B93BE3EB0}" srcOrd="17" destOrd="0" presId="urn:microsoft.com/office/officeart/2005/8/layout/default"/>
    <dgm:cxn modelId="{C6BA4EE0-8C59-4E24-90DB-B95F9CB9D7EC}" type="presParOf" srcId="{30BFBFD8-79A4-410F-92A4-E4A9259A341E}" destId="{41130D5F-764F-42B8-94F7-8A899DD2CD24}" srcOrd="18" destOrd="0" presId="urn:microsoft.com/office/officeart/2005/8/layout/default"/>
    <dgm:cxn modelId="{6A2DC014-E71C-4AF7-9CD9-38586DA9A7B2}" type="presParOf" srcId="{30BFBFD8-79A4-410F-92A4-E4A9259A341E}" destId="{F80AA18D-CAFD-427B-BC98-8A90D7738DEC}" srcOrd="19" destOrd="0" presId="urn:microsoft.com/office/officeart/2005/8/layout/default"/>
    <dgm:cxn modelId="{43BE1E5D-2530-44B6-AFCC-8E6CB39A0CDA}" type="presParOf" srcId="{30BFBFD8-79A4-410F-92A4-E4A9259A341E}" destId="{269A2B9E-5C20-4183-9277-DE49C75A41E3}" srcOrd="20" destOrd="0" presId="urn:microsoft.com/office/officeart/2005/8/layout/default"/>
    <dgm:cxn modelId="{683E41F6-1196-456A-9775-AB066D79B18B}" type="presParOf" srcId="{30BFBFD8-79A4-410F-92A4-E4A9259A341E}" destId="{F1985C4A-FFA3-4868-B98F-DD5F8998CE5C}" srcOrd="21" destOrd="0" presId="urn:microsoft.com/office/officeart/2005/8/layout/default"/>
    <dgm:cxn modelId="{8060B2F5-DA74-4F47-B0D5-85DC7F647254}" type="presParOf" srcId="{30BFBFD8-79A4-410F-92A4-E4A9259A341E}" destId="{F90ADD6C-CC65-4506-B7B8-8AF462A31998}" srcOrd="22" destOrd="0" presId="urn:microsoft.com/office/officeart/2005/8/layout/default"/>
    <dgm:cxn modelId="{1958DE36-81E7-44E9-AA2F-70D4FD435009}" type="presParOf" srcId="{30BFBFD8-79A4-410F-92A4-E4A9259A341E}" destId="{D6C9CC65-6FD2-4340-981B-0515C85D50B8}" srcOrd="23" destOrd="0" presId="urn:microsoft.com/office/officeart/2005/8/layout/default"/>
    <dgm:cxn modelId="{AC55C253-CACE-4EDC-A56C-C31C58718C37}" type="presParOf" srcId="{30BFBFD8-79A4-410F-92A4-E4A9259A341E}" destId="{29E247CA-F100-4A6D-8C75-474D5AE184E5}" srcOrd="24" destOrd="0" presId="urn:microsoft.com/office/officeart/2005/8/layout/default"/>
    <dgm:cxn modelId="{623F1AF0-25C7-4BF3-BE69-4A0DA5FF6338}" type="presParOf" srcId="{30BFBFD8-79A4-410F-92A4-E4A9259A341E}" destId="{C9218FF3-D7B4-480F-9375-7845ED995397}" srcOrd="25" destOrd="0" presId="urn:microsoft.com/office/officeart/2005/8/layout/default"/>
    <dgm:cxn modelId="{78A64DF7-CD84-495D-91EC-9FBAA913EB91}" type="presParOf" srcId="{30BFBFD8-79A4-410F-92A4-E4A9259A341E}" destId="{EB43DBAF-1846-4143-84E0-EFD1AEE1464D}" srcOrd="26" destOrd="0" presId="urn:microsoft.com/office/officeart/2005/8/layout/default"/>
    <dgm:cxn modelId="{456E06A4-CED7-4A22-B00F-0C548BDAA215}" type="presParOf" srcId="{30BFBFD8-79A4-410F-92A4-E4A9259A341E}" destId="{9BD1A07F-59C0-472E-A206-89BB56DDF7D4}" srcOrd="27" destOrd="0" presId="urn:microsoft.com/office/officeart/2005/8/layout/default"/>
    <dgm:cxn modelId="{560024D8-4B7B-4DEF-B75F-098DAA813945}" type="presParOf" srcId="{30BFBFD8-79A4-410F-92A4-E4A9259A341E}" destId="{F5B8F187-898B-4802-A14A-0CF69CB0A9B9}"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91C28-5284-46FC-B886-2F5A75990EBA}">
      <dsp:nvSpPr>
        <dsp:cNvPr id="0" name=""/>
        <dsp:cNvSpPr/>
      </dsp:nvSpPr>
      <dsp:spPr>
        <a:xfrm>
          <a:off x="530929" y="3608"/>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AF3: Anterior frontal (AF) electrode present on the left hemisphere between AFz and AF7 </a:t>
          </a:r>
        </a:p>
      </dsp:txBody>
      <dsp:txXfrm>
        <a:off x="530929" y="3608"/>
        <a:ext cx="1581429" cy="948857"/>
      </dsp:txXfrm>
    </dsp:sp>
    <dsp:sp modelId="{D9793F62-E0FE-4536-B42B-93D5E7191BD4}">
      <dsp:nvSpPr>
        <dsp:cNvPr id="0" name=""/>
        <dsp:cNvSpPr/>
      </dsp:nvSpPr>
      <dsp:spPr>
        <a:xfrm>
          <a:off x="2270502" y="3608"/>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F7: Frontal electrode present on the left hemisphere between F9 and F5 </a:t>
          </a:r>
        </a:p>
      </dsp:txBody>
      <dsp:txXfrm>
        <a:off x="2270502" y="3608"/>
        <a:ext cx="1581429" cy="948857"/>
      </dsp:txXfrm>
    </dsp:sp>
    <dsp:sp modelId="{1A7F9805-9C4D-4EA0-B698-A62031E09DBD}">
      <dsp:nvSpPr>
        <dsp:cNvPr id="0" name=""/>
        <dsp:cNvSpPr/>
      </dsp:nvSpPr>
      <dsp:spPr>
        <a:xfrm>
          <a:off x="4010075" y="3608"/>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F3: Frontal electrode present on the left hemisphere between F5 and F1 </a:t>
          </a:r>
        </a:p>
      </dsp:txBody>
      <dsp:txXfrm>
        <a:off x="4010075" y="3608"/>
        <a:ext cx="1581429" cy="948857"/>
      </dsp:txXfrm>
    </dsp:sp>
    <dsp:sp modelId="{A2DE3763-BD2A-4220-9BC1-723F6DF9AA89}">
      <dsp:nvSpPr>
        <dsp:cNvPr id="0" name=""/>
        <dsp:cNvSpPr/>
      </dsp:nvSpPr>
      <dsp:spPr>
        <a:xfrm>
          <a:off x="530929" y="1110609"/>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FC5: Frontocentral electrode present on the left hemisphere between FT7 and FC3 </a:t>
          </a:r>
        </a:p>
      </dsp:txBody>
      <dsp:txXfrm>
        <a:off x="530929" y="1110609"/>
        <a:ext cx="1581429" cy="948857"/>
      </dsp:txXfrm>
    </dsp:sp>
    <dsp:sp modelId="{CEF8D902-95DC-4F8B-8FCB-977AF6A16434}">
      <dsp:nvSpPr>
        <dsp:cNvPr id="0" name=""/>
        <dsp:cNvSpPr/>
      </dsp:nvSpPr>
      <dsp:spPr>
        <a:xfrm>
          <a:off x="2270502" y="1110609"/>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T7: Temporal electrode present on the left hemisphere between T9 and C5 </a:t>
          </a:r>
        </a:p>
      </dsp:txBody>
      <dsp:txXfrm>
        <a:off x="2270502" y="1110609"/>
        <a:ext cx="1581429" cy="948857"/>
      </dsp:txXfrm>
    </dsp:sp>
    <dsp:sp modelId="{308FE34F-1070-458E-B97D-BA542FCDC2AD}">
      <dsp:nvSpPr>
        <dsp:cNvPr id="0" name=""/>
        <dsp:cNvSpPr/>
      </dsp:nvSpPr>
      <dsp:spPr>
        <a:xfrm>
          <a:off x="4010075" y="1110609"/>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P7: Posterior temporal electrode present on the left hemisphere between P9 and P5 </a:t>
          </a:r>
        </a:p>
      </dsp:txBody>
      <dsp:txXfrm>
        <a:off x="4010075" y="1110609"/>
        <a:ext cx="1581429" cy="948857"/>
      </dsp:txXfrm>
    </dsp:sp>
    <dsp:sp modelId="{67E80C34-3EA4-45EA-832E-F862ACDB0A07}">
      <dsp:nvSpPr>
        <dsp:cNvPr id="0" name=""/>
        <dsp:cNvSpPr/>
      </dsp:nvSpPr>
      <dsp:spPr>
        <a:xfrm>
          <a:off x="530929" y="2217610"/>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O1: Occipital electrode present on the left hemisphere between PO7 and Oz </a:t>
          </a:r>
        </a:p>
      </dsp:txBody>
      <dsp:txXfrm>
        <a:off x="530929" y="2217610"/>
        <a:ext cx="1581429" cy="948857"/>
      </dsp:txXfrm>
    </dsp:sp>
    <dsp:sp modelId="{EFC7E817-6B3A-4595-84A0-BC79DC81542A}">
      <dsp:nvSpPr>
        <dsp:cNvPr id="0" name=""/>
        <dsp:cNvSpPr/>
      </dsp:nvSpPr>
      <dsp:spPr>
        <a:xfrm>
          <a:off x="2270502" y="2217610"/>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O2: Occipital electrode present on the right hemisphere between Oz and PO8 </a:t>
          </a:r>
        </a:p>
      </dsp:txBody>
      <dsp:txXfrm>
        <a:off x="2270502" y="2217610"/>
        <a:ext cx="1581429" cy="948857"/>
      </dsp:txXfrm>
    </dsp:sp>
    <dsp:sp modelId="{1D6C20C7-479C-4DD4-AF52-6C00C93F4DD6}">
      <dsp:nvSpPr>
        <dsp:cNvPr id="0" name=""/>
        <dsp:cNvSpPr/>
      </dsp:nvSpPr>
      <dsp:spPr>
        <a:xfrm>
          <a:off x="4010075" y="2217610"/>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P8: Posterior temporal electrode present on the right hemisphere between P6 and P10  </a:t>
          </a:r>
        </a:p>
      </dsp:txBody>
      <dsp:txXfrm>
        <a:off x="4010075" y="2217610"/>
        <a:ext cx="1581429" cy="948857"/>
      </dsp:txXfrm>
    </dsp:sp>
    <dsp:sp modelId="{41130D5F-764F-42B8-94F7-8A899DD2CD24}">
      <dsp:nvSpPr>
        <dsp:cNvPr id="0" name=""/>
        <dsp:cNvSpPr/>
      </dsp:nvSpPr>
      <dsp:spPr>
        <a:xfrm>
          <a:off x="530929" y="3324611"/>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T8: Temporal electrode present on the right hemisphere between C6 and T10 </a:t>
          </a:r>
        </a:p>
      </dsp:txBody>
      <dsp:txXfrm>
        <a:off x="530929" y="3324611"/>
        <a:ext cx="1581429" cy="948857"/>
      </dsp:txXfrm>
    </dsp:sp>
    <dsp:sp modelId="{269A2B9E-5C20-4183-9277-DE49C75A41E3}">
      <dsp:nvSpPr>
        <dsp:cNvPr id="0" name=""/>
        <dsp:cNvSpPr/>
      </dsp:nvSpPr>
      <dsp:spPr>
        <a:xfrm>
          <a:off x="2270502" y="3324611"/>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FC6: Frontocentral electrode present on the right hemisphere between FC4 and FT8 </a:t>
          </a:r>
        </a:p>
      </dsp:txBody>
      <dsp:txXfrm>
        <a:off x="2270502" y="3324611"/>
        <a:ext cx="1581429" cy="948857"/>
      </dsp:txXfrm>
    </dsp:sp>
    <dsp:sp modelId="{F90ADD6C-CC65-4506-B7B8-8AF462A31998}">
      <dsp:nvSpPr>
        <dsp:cNvPr id="0" name=""/>
        <dsp:cNvSpPr/>
      </dsp:nvSpPr>
      <dsp:spPr>
        <a:xfrm>
          <a:off x="4010075" y="3324611"/>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F4: Frontal electrode present on the right hemisphere between F2 and F6 </a:t>
          </a:r>
        </a:p>
      </dsp:txBody>
      <dsp:txXfrm>
        <a:off x="4010075" y="3324611"/>
        <a:ext cx="1581429" cy="948857"/>
      </dsp:txXfrm>
    </dsp:sp>
    <dsp:sp modelId="{29E247CA-F100-4A6D-8C75-474D5AE184E5}">
      <dsp:nvSpPr>
        <dsp:cNvPr id="0" name=""/>
        <dsp:cNvSpPr/>
      </dsp:nvSpPr>
      <dsp:spPr>
        <a:xfrm>
          <a:off x="530929" y="4431612"/>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F8: Frontal electrode present on the right hemisphere between F6 and F10 </a:t>
          </a:r>
        </a:p>
      </dsp:txBody>
      <dsp:txXfrm>
        <a:off x="530929" y="4431612"/>
        <a:ext cx="1581429" cy="948857"/>
      </dsp:txXfrm>
    </dsp:sp>
    <dsp:sp modelId="{EB43DBAF-1846-4143-84E0-EFD1AEE1464D}">
      <dsp:nvSpPr>
        <dsp:cNvPr id="0" name=""/>
        <dsp:cNvSpPr/>
      </dsp:nvSpPr>
      <dsp:spPr>
        <a:xfrm>
          <a:off x="2270502" y="4431612"/>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AF4: Anterior frontal electrode present on the right hemisphere between AFz and AF8 </a:t>
          </a:r>
        </a:p>
      </dsp:txBody>
      <dsp:txXfrm>
        <a:off x="2270502" y="4431612"/>
        <a:ext cx="1581429" cy="948857"/>
      </dsp:txXfrm>
    </dsp:sp>
    <dsp:sp modelId="{F5B8F187-898B-4802-A14A-0CF69CB0A9B9}">
      <dsp:nvSpPr>
        <dsp:cNvPr id="0" name=""/>
        <dsp:cNvSpPr/>
      </dsp:nvSpPr>
      <dsp:spPr>
        <a:xfrm>
          <a:off x="4010075" y="4431612"/>
          <a:ext cx="1581429" cy="9488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eyeDetection: Used to denote the state of the eye: '0' indicates eye-closed &amp; '1' eye-open state. </a:t>
          </a:r>
        </a:p>
      </dsp:txBody>
      <dsp:txXfrm>
        <a:off x="4010075" y="4431612"/>
        <a:ext cx="1581429" cy="9488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8/9/2022</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653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107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664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05613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310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123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242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526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843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690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969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510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7794510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archive.ics.uci.edu/ml/datasets/EEG+Eye+Stat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Zigzag indicator line">
            <a:extLst>
              <a:ext uri="{FF2B5EF4-FFF2-40B4-BE49-F238E27FC236}">
                <a16:creationId xmlns:a16="http://schemas.microsoft.com/office/drawing/2014/main" id="{2E72D3B3-5066-0A1B-ECC4-81F8CB4E642E}"/>
              </a:ext>
            </a:extLst>
          </p:cNvPr>
          <p:cNvPicPr>
            <a:picLocks noChangeAspect="1"/>
          </p:cNvPicPr>
          <p:nvPr/>
        </p:nvPicPr>
        <p:blipFill rotWithShape="1">
          <a:blip r:embed="rId2"/>
          <a:srcRect t="4265" r="23298" b="4826"/>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2358" y="2790136"/>
            <a:ext cx="8005888" cy="1565116"/>
          </a:xfrm>
        </p:spPr>
        <p:txBody>
          <a:bodyPr anchor="b">
            <a:normAutofit/>
          </a:bodyPr>
          <a:lstStyle/>
          <a:p>
            <a:pPr algn="l"/>
            <a:r>
              <a:rPr lang="en-US" sz="4800" b="1"/>
              <a:t>Eye state prediction based on EEG signal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77980" y="4872922"/>
            <a:ext cx="4023359" cy="1811990"/>
          </a:xfrm>
        </p:spPr>
        <p:txBody>
          <a:bodyPr vert="horz" lIns="91440" tIns="45720" rIns="91440" bIns="45720" rtlCol="0" anchor="t">
            <a:noAutofit/>
          </a:bodyPr>
          <a:lstStyle/>
          <a:p>
            <a:pPr algn="l"/>
            <a:r>
              <a:rPr lang="en-US" sz="2000" b="1"/>
              <a:t>Abdul Mateen</a:t>
            </a:r>
            <a:endParaRPr lang="en-US" sz="2000" b="1">
              <a:cs typeface="Calibri"/>
            </a:endParaRPr>
          </a:p>
          <a:p>
            <a:pPr algn="l"/>
            <a:r>
              <a:rPr lang="en-US" sz="2000" b="1"/>
              <a:t>Ishpreet Kaur Sethi</a:t>
            </a:r>
            <a:endParaRPr lang="en-US" sz="2000" b="1">
              <a:cs typeface="Calibri"/>
            </a:endParaRPr>
          </a:p>
          <a:p>
            <a:pPr algn="l"/>
            <a:r>
              <a:rPr lang="en-US" sz="2000" b="1"/>
              <a:t>Nirvaya </a:t>
            </a:r>
            <a:r>
              <a:rPr lang="en-US" sz="2000" b="1" err="1"/>
              <a:t>Deoja</a:t>
            </a:r>
            <a:endParaRPr lang="en-US" sz="2000" b="1" err="1">
              <a:cs typeface="Calibri"/>
            </a:endParaRPr>
          </a:p>
          <a:p>
            <a:pPr algn="l"/>
            <a:r>
              <a:rPr lang="en-US" sz="2000" b="1"/>
              <a:t>Vignesh Sivakumar</a:t>
            </a:r>
            <a:endParaRPr lang="en-US" sz="2000" b="1">
              <a:cs typeface="Calibri"/>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05881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F9C0FE7-6A22-F113-A162-258450ED409D}"/>
              </a:ext>
            </a:extLst>
          </p:cNvPr>
          <p:cNvSpPr txBox="1">
            <a:spLocks/>
          </p:cNvSpPr>
          <p:nvPr/>
        </p:nvSpPr>
        <p:spPr>
          <a:xfrm>
            <a:off x="1928792" y="195167"/>
            <a:ext cx="9363973" cy="13127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6000">
                <a:highlight>
                  <a:srgbClr val="C0C0C0"/>
                </a:highlight>
              </a:rPr>
              <a:t>SPLITTING THE DATASET</a:t>
            </a:r>
            <a:endParaRPr lang="en-US" sz="6000">
              <a:highlight>
                <a:srgbClr val="C0C0C0"/>
              </a:highlight>
              <a:cs typeface="Calibri Light"/>
            </a:endParaRPr>
          </a:p>
        </p:txBody>
      </p:sp>
      <p:sp>
        <p:nvSpPr>
          <p:cNvPr id="8" name="Text Placeholder 7">
            <a:extLst>
              <a:ext uri="{FF2B5EF4-FFF2-40B4-BE49-F238E27FC236}">
                <a16:creationId xmlns:a16="http://schemas.microsoft.com/office/drawing/2014/main" id="{50EC30A7-6A7F-39C0-F28D-A6BE4FA59040}"/>
              </a:ext>
            </a:extLst>
          </p:cNvPr>
          <p:cNvSpPr txBox="1">
            <a:spLocks/>
          </p:cNvSpPr>
          <p:nvPr/>
        </p:nvSpPr>
        <p:spPr>
          <a:xfrm>
            <a:off x="1355786" y="1821990"/>
            <a:ext cx="10501561" cy="475091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3200">
              <a:cs typeface="Calibri"/>
            </a:endParaRPr>
          </a:p>
          <a:p>
            <a:r>
              <a:rPr lang="en-US" sz="3200"/>
              <a:t>Training data - 70% </a:t>
            </a:r>
            <a:endParaRPr lang="en-US" sz="3200">
              <a:cs typeface="Calibri"/>
            </a:endParaRPr>
          </a:p>
          <a:p>
            <a:r>
              <a:rPr lang="en-US" sz="3200"/>
              <a:t>Testing - 30%. </a:t>
            </a:r>
            <a:endParaRPr lang="en-US" sz="3200">
              <a:cs typeface="Calibri"/>
            </a:endParaRPr>
          </a:p>
          <a:p>
            <a:r>
              <a:rPr lang="en-US" sz="3200"/>
              <a:t>We split our data in ratios of 70 and 30. This step was undertaken to split the dataset into a train and test set, this helps us get rid of any inherent bias, judge the true model performance, and prevent the data from overfitting.</a:t>
            </a:r>
            <a:endParaRPr lang="en-US" sz="3200">
              <a:cs typeface="Calibri"/>
            </a:endParaRPr>
          </a:p>
        </p:txBody>
      </p:sp>
    </p:spTree>
    <p:extLst>
      <p:ext uri="{BB962C8B-B14F-4D97-AF65-F5344CB8AC3E}">
        <p14:creationId xmlns:p14="http://schemas.microsoft.com/office/powerpoint/2010/main" val="151374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392501" y="136526"/>
            <a:ext cx="11358643" cy="986422"/>
          </a:xfrm>
        </p:spPr>
        <p:txBody>
          <a:bodyPr>
            <a:normAutofit/>
          </a:bodyPr>
          <a:lstStyle/>
          <a:p>
            <a:r>
              <a:rPr lang="en-US" u="sng"/>
              <a:t>Principal Component Analysis (PCA)</a:t>
            </a: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505250" y="1455425"/>
            <a:ext cx="5787189" cy="4967942"/>
          </a:xfrm>
        </p:spPr>
        <p:txBody>
          <a:bodyPr vert="horz" lIns="91440" tIns="45720" rIns="91440" bIns="45720" rtlCol="0" anchor="t">
            <a:normAutofit/>
          </a:bodyPr>
          <a:lstStyle/>
          <a:p>
            <a:r>
              <a:rPr lang="en-US">
                <a:solidFill>
                  <a:schemeClr val="tx1"/>
                </a:solidFill>
              </a:rPr>
              <a:t>Algorithm Performed: </a:t>
            </a:r>
            <a:endParaRPr lang="en-US">
              <a:solidFill>
                <a:schemeClr val="tx1"/>
              </a:solidFill>
              <a:cs typeface="Calibri"/>
            </a:endParaRPr>
          </a:p>
          <a:p>
            <a:endParaRPr lang="en-US" sz="1600">
              <a:solidFill>
                <a:schemeClr val="tx1"/>
              </a:solidFill>
            </a:endParaRPr>
          </a:p>
          <a:p>
            <a:r>
              <a:rPr lang="en-US">
                <a:solidFill>
                  <a:schemeClr val="tx1"/>
                </a:solidFill>
              </a:rPr>
              <a:t>1.Calculating mean values of each column and making the values mean-centered</a:t>
            </a:r>
            <a:endParaRPr lang="en-US">
              <a:solidFill>
                <a:schemeClr val="tx1"/>
              </a:solidFill>
              <a:cs typeface="Calibri"/>
            </a:endParaRPr>
          </a:p>
          <a:p>
            <a:r>
              <a:rPr lang="en-US">
                <a:solidFill>
                  <a:schemeClr val="tx1"/>
                </a:solidFill>
              </a:rPr>
              <a:t>2.Determining the covariance matrix to identify correlations </a:t>
            </a:r>
            <a:endParaRPr lang="en-US">
              <a:solidFill>
                <a:schemeClr val="tx1"/>
              </a:solidFill>
              <a:cs typeface="Calibri"/>
            </a:endParaRPr>
          </a:p>
          <a:p>
            <a:r>
              <a:rPr lang="en-US">
                <a:solidFill>
                  <a:schemeClr val="tx1"/>
                </a:solidFill>
              </a:rPr>
              <a:t>3.Computing the Eigenvalues and Eigenvectors of the covariance matrix </a:t>
            </a:r>
            <a:endParaRPr lang="en-US">
              <a:solidFill>
                <a:schemeClr val="tx1"/>
              </a:solidFill>
              <a:cs typeface="Calibri"/>
            </a:endParaRPr>
          </a:p>
          <a:p>
            <a:r>
              <a:rPr lang="en-US">
                <a:solidFill>
                  <a:schemeClr val="tx1"/>
                </a:solidFill>
              </a:rPr>
              <a:t>4.Determining the explained Matrix</a:t>
            </a:r>
            <a:endParaRPr lang="en-US">
              <a:solidFill>
                <a:schemeClr val="tx1"/>
              </a:solidFill>
              <a:cs typeface="Calibri"/>
            </a:endParaRPr>
          </a:p>
          <a:p>
            <a:r>
              <a:rPr lang="en-US">
                <a:solidFill>
                  <a:schemeClr val="tx1"/>
                </a:solidFill>
              </a:rPr>
              <a:t>5. Plotting the explained variance against cumulative explained variance</a:t>
            </a:r>
            <a:endParaRPr lang="en-US">
              <a:solidFill>
                <a:schemeClr val="tx1"/>
              </a:solidFill>
              <a:cs typeface="Calibri"/>
            </a:endParaRPr>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7A86EF1-9171-D7B6-4EB6-C455C9B93F9D}"/>
              </a:ext>
            </a:extLst>
          </p:cNvPr>
          <p:cNvSpPr>
            <a:spLocks noGrp="1"/>
          </p:cNvSpPr>
          <p:nvPr>
            <p:ph type="ftr" sz="quarter" idx="11"/>
          </p:nvPr>
        </p:nvSpPr>
        <p:spPr>
          <a:xfrm>
            <a:off x="6178425" y="5254531"/>
            <a:ext cx="6146801" cy="1154864"/>
          </a:xfrm>
        </p:spPr>
        <p:txBody>
          <a:bodyPr/>
          <a:lstStyle/>
          <a:p>
            <a:r>
              <a:rPr lang="en-US" sz="2000">
                <a:solidFill>
                  <a:schemeClr val="tx1">
                    <a:lumMod val="95000"/>
                    <a:lumOff val="5000"/>
                  </a:schemeClr>
                </a:solidFill>
              </a:rPr>
              <a:t>The above plot shows the Cumulative Explained Variance vs Individual Explained Variance, where n_compenents are 13. </a:t>
            </a:r>
            <a:endParaRPr lang="en-US" sz="140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11</a:t>
            </a:fld>
            <a:endParaRPr lang="en-US"/>
          </a:p>
        </p:txBody>
      </p:sp>
      <p:pic>
        <p:nvPicPr>
          <p:cNvPr id="8" name="Picture 7" descr="Chart, histogram&#10;&#10;Description automatically generated">
            <a:extLst>
              <a:ext uri="{FF2B5EF4-FFF2-40B4-BE49-F238E27FC236}">
                <a16:creationId xmlns:a16="http://schemas.microsoft.com/office/drawing/2014/main" id="{7AEEEF2E-EF69-B1EF-FD19-ED69BB71A201}"/>
              </a:ext>
            </a:extLst>
          </p:cNvPr>
          <p:cNvPicPr>
            <a:picLocks noChangeAspect="1"/>
          </p:cNvPicPr>
          <p:nvPr/>
        </p:nvPicPr>
        <p:blipFill>
          <a:blip r:embed="rId2"/>
          <a:stretch>
            <a:fillRect/>
          </a:stretch>
        </p:blipFill>
        <p:spPr>
          <a:xfrm>
            <a:off x="6514133" y="1725529"/>
            <a:ext cx="5159084" cy="3406942"/>
          </a:xfrm>
          <a:prstGeom prst="rect">
            <a:avLst/>
          </a:prstGeom>
        </p:spPr>
      </p:pic>
    </p:spTree>
    <p:extLst>
      <p:ext uri="{BB962C8B-B14F-4D97-AF65-F5344CB8AC3E}">
        <p14:creationId xmlns:p14="http://schemas.microsoft.com/office/powerpoint/2010/main" val="296519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158973" y="748999"/>
            <a:ext cx="3976330" cy="1944520"/>
          </a:xfrm>
        </p:spPr>
        <p:txBody>
          <a:bodyPr vert="horz" lIns="91440" tIns="45720" rIns="91440" bIns="45720" rtlCol="0" anchor="t">
            <a:normAutofit/>
          </a:bodyPr>
          <a:lstStyle/>
          <a:p>
            <a:r>
              <a:rPr lang="en-US" sz="4400" b="1" u="sng">
                <a:solidFill>
                  <a:srgbClr val="FFFFFF"/>
                </a:solidFill>
              </a:rPr>
              <a:t>LOGISTIC REGRESSION</a:t>
            </a:r>
            <a:r>
              <a:rPr lang="en-US" sz="4400" b="1">
                <a:solidFill>
                  <a:srgbClr val="FFFFFF"/>
                </a:solidFill>
              </a:rPr>
              <a:t> </a:t>
            </a:r>
            <a:endParaRPr lang="en-US" sz="4000" b="1">
              <a:solidFill>
                <a:srgbClr val="FFFFFF"/>
              </a:solidFill>
            </a:endParaRP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158971" y="6853047"/>
            <a:ext cx="3846935" cy="96969"/>
          </a:xfrm>
        </p:spPr>
        <p:txBody>
          <a:bodyPr vert="horz" lIns="91440" tIns="45720" rIns="91440" bIns="45720" rtlCol="0" anchor="b">
            <a:normAutofit fontScale="25000" lnSpcReduction="20000"/>
          </a:bodyPr>
          <a:lstStyle/>
          <a:p>
            <a:r>
              <a:rPr lang="en-US" sz="6600" u="sng">
                <a:solidFill>
                  <a:srgbClr val="FFFFFF"/>
                </a:solidFill>
              </a:rPr>
              <a:t>Algorithm performed:</a:t>
            </a:r>
            <a:br>
              <a:rPr lang="en-US" sz="6600" u="sng">
                <a:solidFill>
                  <a:srgbClr val="FFFFFF"/>
                </a:solidFill>
              </a:rPr>
            </a:br>
            <a:endParaRPr lang="en-US" sz="6600" u="sng"/>
          </a:p>
          <a:p>
            <a:r>
              <a:rPr lang="en-US" sz="6600">
                <a:solidFill>
                  <a:srgbClr val="FFFFFF"/>
                </a:solidFill>
              </a:rPr>
              <a:t>Splitting the original dataset into Train and Test data (0.7: 0.3) to perform logistic regression. </a:t>
            </a:r>
            <a:endParaRPr lang="en-US" sz="6600" b="1" u="sng">
              <a:solidFill>
                <a:srgbClr val="FFFFFF"/>
              </a:solidFill>
              <a:cs typeface="Calibri"/>
            </a:endParaRPr>
          </a:p>
          <a:p>
            <a:r>
              <a:rPr lang="en-US" sz="6600">
                <a:solidFill>
                  <a:srgbClr val="FFFFFF"/>
                </a:solidFill>
              </a:rPr>
              <a:t>Using Sigmoid Function: The logistic function in linear regression is a type of sigmoid, which is a mathematical function that takes any real number and maps it to a probability between 0 and 1. </a:t>
            </a:r>
            <a:endParaRPr lang="en-US" sz="6600">
              <a:solidFill>
                <a:srgbClr val="FFFFFF"/>
              </a:solidFill>
              <a:cs typeface="Calibri"/>
            </a:endParaRPr>
          </a:p>
          <a:p>
            <a:r>
              <a:rPr lang="en-US" sz="6600">
                <a:solidFill>
                  <a:srgbClr val="FFFFFF"/>
                </a:solidFill>
              </a:rPr>
              <a:t>Using the process of gradient descent to find the global maximum</a:t>
            </a:r>
            <a:endParaRPr lang="en-US" sz="6600">
              <a:solidFill>
                <a:srgbClr val="FFFFFF"/>
              </a:solidFill>
              <a:cs typeface="Calibri"/>
            </a:endParaRPr>
          </a:p>
          <a:p>
            <a:r>
              <a:rPr lang="en-US" sz="6600">
                <a:solidFill>
                  <a:srgbClr val="FFFFFF"/>
                </a:solidFill>
              </a:rPr>
              <a:t>The graph displays the relationship between Iterations and Errors.</a:t>
            </a:r>
            <a:endParaRPr lang="en-US" sz="6600">
              <a:solidFill>
                <a:srgbClr val="FFFFFF"/>
              </a:solidFill>
              <a:cs typeface="Calibri"/>
            </a:endParaRPr>
          </a:p>
          <a:p>
            <a:endParaRPr lang="en-US" sz="6000">
              <a:solidFill>
                <a:srgbClr val="FFFFFF"/>
              </a:solidFill>
              <a:cs typeface="Calibri"/>
            </a:endParaRPr>
          </a:p>
          <a:p>
            <a:endParaRPr lang="en-US" sz="500">
              <a:solidFill>
                <a:srgbClr val="FFFFFF"/>
              </a:solidFill>
            </a:endParaRPr>
          </a:p>
          <a:p>
            <a:endParaRPr lang="en-US" sz="500">
              <a:solidFill>
                <a:srgbClr val="FFFFFF"/>
              </a:solidFill>
            </a:endParaRPr>
          </a:p>
          <a:p>
            <a:r>
              <a:rPr lang="en-US" sz="500">
                <a:solidFill>
                  <a:srgbClr val="FFFFFF"/>
                </a:solidFill>
              </a:rPr>
              <a:t>           </a:t>
            </a:r>
            <a:endParaRPr lang="en-US" sz="500">
              <a:solidFill>
                <a:srgbClr val="FFFFFF"/>
              </a:solidFill>
              <a:cs typeface="Calibri"/>
            </a:endParaRPr>
          </a:p>
          <a:p>
            <a:endParaRPr lang="en-US" sz="500">
              <a:solidFill>
                <a:srgbClr val="FFFFFF"/>
              </a:solidFill>
            </a:endParaRPr>
          </a:p>
        </p:txBody>
      </p:sp>
      <p:pic>
        <p:nvPicPr>
          <p:cNvPr id="8" name="Picture 7" descr="Chart&#10;&#10;Description automatically generated">
            <a:extLst>
              <a:ext uri="{FF2B5EF4-FFF2-40B4-BE49-F238E27FC236}">
                <a16:creationId xmlns:a16="http://schemas.microsoft.com/office/drawing/2014/main" id="{854274C4-B5BA-8DF6-7036-ED3C65F54312}"/>
              </a:ext>
            </a:extLst>
          </p:cNvPr>
          <p:cNvPicPr>
            <a:picLocks noChangeAspect="1"/>
          </p:cNvPicPr>
          <p:nvPr/>
        </p:nvPicPr>
        <p:blipFill>
          <a:blip r:embed="rId2"/>
          <a:stretch>
            <a:fillRect/>
          </a:stretch>
        </p:blipFill>
        <p:spPr>
          <a:xfrm>
            <a:off x="4126587" y="311339"/>
            <a:ext cx="3919541" cy="3250683"/>
          </a:xfrm>
          <a:prstGeom prst="rect">
            <a:avLst/>
          </a:prstGeom>
        </p:spPr>
      </p:pic>
      <p:pic>
        <p:nvPicPr>
          <p:cNvPr id="12" name="Picture 11" descr="Text&#10;&#10;Description automatically generated">
            <a:extLst>
              <a:ext uri="{FF2B5EF4-FFF2-40B4-BE49-F238E27FC236}">
                <a16:creationId xmlns:a16="http://schemas.microsoft.com/office/drawing/2014/main" id="{4185E9BF-62AE-E182-CCC3-210654FDECA7}"/>
              </a:ext>
            </a:extLst>
          </p:cNvPr>
          <p:cNvPicPr>
            <a:picLocks noChangeAspect="1"/>
          </p:cNvPicPr>
          <p:nvPr/>
        </p:nvPicPr>
        <p:blipFill>
          <a:blip r:embed="rId3"/>
          <a:stretch>
            <a:fillRect/>
          </a:stretch>
        </p:blipFill>
        <p:spPr>
          <a:xfrm>
            <a:off x="5562233" y="4159642"/>
            <a:ext cx="4972286" cy="1156420"/>
          </a:xfrm>
          <a:prstGeom prst="rect">
            <a:avLst/>
          </a:prstGeom>
        </p:spPr>
      </p:pic>
      <p:pic>
        <p:nvPicPr>
          <p:cNvPr id="10" name="Picture 9" descr="Text&#10;&#10;Description automatically generated">
            <a:extLst>
              <a:ext uri="{FF2B5EF4-FFF2-40B4-BE49-F238E27FC236}">
                <a16:creationId xmlns:a16="http://schemas.microsoft.com/office/drawing/2014/main" id="{529AC9F3-565C-D8E4-EF06-4A2F298D9DF3}"/>
              </a:ext>
            </a:extLst>
          </p:cNvPr>
          <p:cNvPicPr>
            <a:picLocks noChangeAspect="1"/>
          </p:cNvPicPr>
          <p:nvPr/>
        </p:nvPicPr>
        <p:blipFill rotWithShape="1">
          <a:blip r:embed="rId4"/>
          <a:srcRect l="-619" t="61" r="619" b="24188"/>
          <a:stretch/>
        </p:blipFill>
        <p:spPr>
          <a:xfrm>
            <a:off x="5449303" y="5326812"/>
            <a:ext cx="5645934" cy="1230098"/>
          </a:xfrm>
          <a:prstGeom prst="rect">
            <a:avLst/>
          </a:prstGeom>
        </p:spPr>
      </p:pic>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a:xfrm>
            <a:off x="8970264" y="6452940"/>
            <a:ext cx="2743200" cy="365125"/>
          </a:xfrm>
        </p:spPr>
        <p:txBody>
          <a:bodyPr vert="horz" lIns="91440" tIns="45720" rIns="91440" bIns="45720" rtlCol="0" anchor="ctr">
            <a:normAutofit/>
          </a:bodyPr>
          <a:lstStyle/>
          <a:p>
            <a:pPr algn="r">
              <a:spcAft>
                <a:spcPts val="600"/>
              </a:spcAft>
            </a:pPr>
            <a:r>
              <a:rPr lang="en-US" sz="1100">
                <a:solidFill>
                  <a:schemeClr val="tx1">
                    <a:lumMod val="50000"/>
                    <a:lumOff val="50000"/>
                  </a:schemeClr>
                </a:solidFill>
              </a:rPr>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a:xfrm>
            <a:off x="11704320" y="6452940"/>
            <a:ext cx="448056" cy="365760"/>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pic>
        <p:nvPicPr>
          <p:cNvPr id="5" name="Picture 6" descr="Chart, line chart&#10;&#10;Description automatically generated">
            <a:extLst>
              <a:ext uri="{FF2B5EF4-FFF2-40B4-BE49-F238E27FC236}">
                <a16:creationId xmlns:a16="http://schemas.microsoft.com/office/drawing/2014/main" id="{633A4EA2-7DAD-11EB-ACC9-8EB55FEDE589}"/>
              </a:ext>
            </a:extLst>
          </p:cNvPr>
          <p:cNvPicPr>
            <a:picLocks noChangeAspect="1"/>
          </p:cNvPicPr>
          <p:nvPr/>
        </p:nvPicPr>
        <p:blipFill>
          <a:blip r:embed="rId5"/>
          <a:stretch>
            <a:fillRect/>
          </a:stretch>
        </p:blipFill>
        <p:spPr>
          <a:xfrm>
            <a:off x="7786777" y="311687"/>
            <a:ext cx="4367841" cy="3258512"/>
          </a:xfrm>
          <a:prstGeom prst="rect">
            <a:avLst/>
          </a:prstGeom>
        </p:spPr>
      </p:pic>
    </p:spTree>
    <p:extLst>
      <p:ext uri="{BB962C8B-B14F-4D97-AF65-F5344CB8AC3E}">
        <p14:creationId xmlns:p14="http://schemas.microsoft.com/office/powerpoint/2010/main" val="129279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1600199" y="208412"/>
            <a:ext cx="7763848" cy="1082675"/>
          </a:xfrm>
        </p:spPr>
        <p:txBody>
          <a:bodyPr>
            <a:normAutofit/>
          </a:bodyPr>
          <a:lstStyle/>
          <a:p>
            <a:r>
              <a:rPr lang="en-US" u="sng"/>
              <a:t>GAUSSIAN NAIVE BAYES</a:t>
            </a: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1154502" y="1445419"/>
            <a:ext cx="10021548" cy="4762876"/>
          </a:xfrm>
        </p:spPr>
        <p:txBody>
          <a:bodyPr vert="horz" lIns="91440" tIns="45720" rIns="91440" bIns="45720" rtlCol="0" anchor="t">
            <a:normAutofit/>
          </a:bodyPr>
          <a:lstStyle/>
          <a:p>
            <a:r>
              <a:rPr lang="en-US" sz="2000" b="1" u="sng">
                <a:solidFill>
                  <a:schemeClr val="tx1"/>
                </a:solidFill>
              </a:rPr>
              <a:t>Algorithm performed:</a:t>
            </a:r>
            <a:endParaRPr lang="en-US" sz="2000" b="1" u="sng">
              <a:solidFill>
                <a:schemeClr val="tx1"/>
              </a:solidFill>
              <a:cs typeface="Calibri"/>
            </a:endParaRPr>
          </a:p>
          <a:p>
            <a:pPr marL="285750" indent="-285750">
              <a:buFont typeface="Arial" panose="020B0604020202020204" pitchFamily="34" charset="0"/>
              <a:buChar char="•"/>
            </a:pPr>
            <a:r>
              <a:rPr lang="en-US" sz="2000">
                <a:solidFill>
                  <a:schemeClr val="tx1"/>
                </a:solidFill>
              </a:rPr>
              <a:t>We started by initializing the class for our train and test data to perform the model. We created a function to store our data in order to perform it with the Gaussian Naive Bayes distribution. We then found the mean and standard deviation and used them to put them to norm function. </a:t>
            </a:r>
            <a:endParaRPr lang="en-US" sz="2000">
              <a:solidFill>
                <a:schemeClr val="tx1"/>
              </a:solidFill>
              <a:cs typeface="Calibri"/>
            </a:endParaRPr>
          </a:p>
          <a:p>
            <a:pPr marL="285750" indent="-285750">
              <a:buFont typeface="Arial" panose="020B0604020202020204" pitchFamily="34" charset="0"/>
              <a:buChar char="•"/>
            </a:pPr>
            <a:r>
              <a:rPr lang="en-US" sz="2000">
                <a:solidFill>
                  <a:schemeClr val="tx1"/>
                </a:solidFill>
              </a:rPr>
              <a:t>We then calculated the priors of each class using the probability function</a:t>
            </a:r>
            <a:endParaRPr lang="en-US" sz="2000">
              <a:solidFill>
                <a:schemeClr val="tx1"/>
              </a:solidFill>
              <a:cs typeface="Calibri"/>
            </a:endParaRPr>
          </a:p>
          <a:p>
            <a:pPr marL="285750" indent="-285750">
              <a:buFont typeface="Arial" panose="020B0604020202020204" pitchFamily="34" charset="0"/>
              <a:buChar char="•"/>
            </a:pPr>
            <a:r>
              <a:rPr lang="en-US" sz="2000">
                <a:solidFill>
                  <a:schemeClr val="tx1"/>
                </a:solidFill>
              </a:rPr>
              <a:t>We finally calculate the probability of classes 0 and 1 using the predict function and assigned the maximum value to predict function. </a:t>
            </a:r>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13</a:t>
            </a:fld>
            <a:endParaRPr lang="en-US"/>
          </a:p>
        </p:txBody>
      </p:sp>
      <p:pic>
        <p:nvPicPr>
          <p:cNvPr id="8" name="Picture 7" descr="Graphical user interface, text&#10;&#10;Description automatically generated">
            <a:extLst>
              <a:ext uri="{FF2B5EF4-FFF2-40B4-BE49-F238E27FC236}">
                <a16:creationId xmlns:a16="http://schemas.microsoft.com/office/drawing/2014/main" id="{02F48FE3-21D9-88B9-DD60-83198095E937}"/>
              </a:ext>
            </a:extLst>
          </p:cNvPr>
          <p:cNvPicPr>
            <a:picLocks noChangeAspect="1"/>
          </p:cNvPicPr>
          <p:nvPr/>
        </p:nvPicPr>
        <p:blipFill>
          <a:blip r:embed="rId2"/>
          <a:stretch>
            <a:fillRect/>
          </a:stretch>
        </p:blipFill>
        <p:spPr>
          <a:xfrm>
            <a:off x="2914291" y="4452265"/>
            <a:ext cx="5696745" cy="1609950"/>
          </a:xfrm>
          <a:prstGeom prst="rect">
            <a:avLst/>
          </a:prstGeom>
        </p:spPr>
      </p:pic>
    </p:spTree>
    <p:extLst>
      <p:ext uri="{BB962C8B-B14F-4D97-AF65-F5344CB8AC3E}">
        <p14:creationId xmlns:p14="http://schemas.microsoft.com/office/powerpoint/2010/main" val="220957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133709" y="1212628"/>
            <a:ext cx="5967134" cy="725594"/>
          </a:xfrm>
        </p:spPr>
        <p:txBody>
          <a:bodyPr vert="horz" lIns="91440" tIns="45720" rIns="91440" bIns="45720" rtlCol="0" anchor="t">
            <a:normAutofit/>
          </a:bodyPr>
          <a:lstStyle/>
          <a:p>
            <a:r>
              <a:rPr lang="en-US" sz="2000" b="1">
                <a:solidFill>
                  <a:schemeClr val="tx1"/>
                </a:solidFill>
              </a:rPr>
              <a:t>We then calculated our Train and Test Dataset's Accuracy, Recall, Precision and F1 score</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14</a:t>
            </a:fld>
            <a:endParaRPr lang="en-US"/>
          </a:p>
        </p:txBody>
      </p:sp>
      <p:pic>
        <p:nvPicPr>
          <p:cNvPr id="11" name="Picture 10" descr="Text, letter&#10;&#10;Description automatically generated">
            <a:extLst>
              <a:ext uri="{FF2B5EF4-FFF2-40B4-BE49-F238E27FC236}">
                <a16:creationId xmlns:a16="http://schemas.microsoft.com/office/drawing/2014/main" id="{3F71EB5A-0652-BBF3-4EFA-F59808751F9A}"/>
              </a:ext>
            </a:extLst>
          </p:cNvPr>
          <p:cNvPicPr>
            <a:picLocks noChangeAspect="1"/>
          </p:cNvPicPr>
          <p:nvPr/>
        </p:nvPicPr>
        <p:blipFill>
          <a:blip r:embed="rId2"/>
          <a:stretch>
            <a:fillRect/>
          </a:stretch>
        </p:blipFill>
        <p:spPr>
          <a:xfrm>
            <a:off x="274608" y="2264588"/>
            <a:ext cx="5696889" cy="3319741"/>
          </a:xfrm>
          <a:prstGeom prst="rect">
            <a:avLst/>
          </a:prstGeom>
        </p:spPr>
      </p:pic>
      <p:pic>
        <p:nvPicPr>
          <p:cNvPr id="13" name="Picture 12" descr="Text, letter&#10;&#10;Description automatically generated">
            <a:extLst>
              <a:ext uri="{FF2B5EF4-FFF2-40B4-BE49-F238E27FC236}">
                <a16:creationId xmlns:a16="http://schemas.microsoft.com/office/drawing/2014/main" id="{C3B5A500-E26D-0264-4AAE-D32D81206A3A}"/>
              </a:ext>
            </a:extLst>
          </p:cNvPr>
          <p:cNvPicPr>
            <a:picLocks noChangeAspect="1"/>
          </p:cNvPicPr>
          <p:nvPr/>
        </p:nvPicPr>
        <p:blipFill>
          <a:blip r:embed="rId3"/>
          <a:stretch>
            <a:fillRect/>
          </a:stretch>
        </p:blipFill>
        <p:spPr>
          <a:xfrm>
            <a:off x="5901272" y="1026709"/>
            <a:ext cx="6374789" cy="5199590"/>
          </a:xfrm>
          <a:prstGeom prst="rect">
            <a:avLst/>
          </a:prstGeom>
        </p:spPr>
      </p:pic>
    </p:spTree>
    <p:extLst>
      <p:ext uri="{BB962C8B-B14F-4D97-AF65-F5344CB8AC3E}">
        <p14:creationId xmlns:p14="http://schemas.microsoft.com/office/powerpoint/2010/main" val="55145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1916501" y="179657"/>
            <a:ext cx="8727132" cy="1082675"/>
          </a:xfrm>
        </p:spPr>
        <p:txBody>
          <a:bodyPr>
            <a:normAutofit/>
          </a:bodyPr>
          <a:lstStyle/>
          <a:p>
            <a:r>
              <a:rPr lang="en-US" u="sng"/>
              <a:t>K-NEAREST NEIGHBOUR</a:t>
            </a: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148087" y="1445419"/>
            <a:ext cx="6585361" cy="5165442"/>
          </a:xfrm>
        </p:spPr>
        <p:txBody>
          <a:bodyPr vert="horz" lIns="91440" tIns="45720" rIns="91440" bIns="45720" rtlCol="0" anchor="t">
            <a:normAutofit lnSpcReduction="10000"/>
          </a:bodyPr>
          <a:lstStyle/>
          <a:p>
            <a:r>
              <a:rPr lang="en-US" b="1" u="sng">
                <a:solidFill>
                  <a:schemeClr val="tx1"/>
                </a:solidFill>
              </a:rPr>
              <a:t>Algorithm performed: </a:t>
            </a:r>
            <a:endParaRPr lang="en-US" b="1">
              <a:solidFill>
                <a:schemeClr val="tx1"/>
              </a:solidFill>
              <a:cs typeface="Calibri" panose="020F0502020204030204"/>
            </a:endParaRPr>
          </a:p>
          <a:p>
            <a:pPr marL="342900" indent="-342900">
              <a:buFont typeface="+mj-lt"/>
              <a:buAutoNum type="arabicPeriod"/>
            </a:pPr>
            <a:r>
              <a:rPr lang="en-US">
                <a:solidFill>
                  <a:schemeClr val="tx1"/>
                </a:solidFill>
              </a:rPr>
              <a:t>We began by finding the Euclidean distance between each data point and created arrays to store distances and looped through each training data to calculate the distance. </a:t>
            </a:r>
            <a:endParaRPr lang="en-US">
              <a:solidFill>
                <a:schemeClr val="tx1"/>
              </a:solidFill>
              <a:cs typeface="Calibri"/>
            </a:endParaRPr>
          </a:p>
          <a:p>
            <a:pPr marL="342900" indent="-342900">
              <a:buFont typeface="+mj-lt"/>
              <a:buAutoNum type="arabicPeriod"/>
            </a:pPr>
            <a:r>
              <a:rPr lang="en-US">
                <a:solidFill>
                  <a:schemeClr val="tx1"/>
                </a:solidFill>
              </a:rPr>
              <a:t>We then sorted the arrays while persevering the index and used argsort() to sort from lowest to highest, keeping the first K data points.</a:t>
            </a:r>
            <a:endParaRPr lang="en-US">
              <a:solidFill>
                <a:schemeClr val="tx1"/>
              </a:solidFill>
              <a:cs typeface="Calibri"/>
            </a:endParaRPr>
          </a:p>
          <a:p>
            <a:pPr marL="342900" indent="-342900">
              <a:buFont typeface="+mj-lt"/>
              <a:buAutoNum type="arabicPeriod"/>
            </a:pPr>
            <a:r>
              <a:rPr lang="en-US">
                <a:solidFill>
                  <a:schemeClr val="tx1"/>
                </a:solidFill>
              </a:rPr>
              <a:t>We then went on to calculate the majority votes to from the training data set and combine them to make predictions for our new data points.</a:t>
            </a:r>
            <a:endParaRPr lang="en-US">
              <a:solidFill>
                <a:schemeClr val="tx1"/>
              </a:solidFill>
              <a:cs typeface="Calibri"/>
            </a:endParaRPr>
          </a:p>
          <a:p>
            <a:pPr marL="342900" indent="-342900">
              <a:buFont typeface="+mj-lt"/>
              <a:buAutoNum type="arabicPeriod"/>
            </a:pPr>
            <a:r>
              <a:rPr lang="en-US">
                <a:solidFill>
                  <a:schemeClr val="tx1"/>
                </a:solidFill>
              </a:rPr>
              <a:t>We then moved to apply our prediction function to our test dataset and found the test data accuracy at 66.66% </a:t>
            </a:r>
            <a:endParaRPr lang="en-US">
              <a:solidFill>
                <a:schemeClr val="tx1"/>
              </a:solidFill>
              <a:cs typeface="Calibri"/>
            </a:endParaRPr>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15</a:t>
            </a:fld>
            <a:endParaRPr lang="en-US"/>
          </a:p>
        </p:txBody>
      </p:sp>
      <p:pic>
        <p:nvPicPr>
          <p:cNvPr id="8" name="Picture 7" descr="Text&#10;&#10;Description automatically generated">
            <a:extLst>
              <a:ext uri="{FF2B5EF4-FFF2-40B4-BE49-F238E27FC236}">
                <a16:creationId xmlns:a16="http://schemas.microsoft.com/office/drawing/2014/main" id="{3AA94F82-9C4D-6466-866C-9B58B3A44916}"/>
              </a:ext>
            </a:extLst>
          </p:cNvPr>
          <p:cNvPicPr>
            <a:picLocks noChangeAspect="1"/>
          </p:cNvPicPr>
          <p:nvPr/>
        </p:nvPicPr>
        <p:blipFill>
          <a:blip r:embed="rId2"/>
          <a:stretch>
            <a:fillRect/>
          </a:stretch>
        </p:blipFill>
        <p:spPr>
          <a:xfrm>
            <a:off x="6927158" y="2789854"/>
            <a:ext cx="5098059" cy="2052592"/>
          </a:xfrm>
          <a:prstGeom prst="rect">
            <a:avLst/>
          </a:prstGeom>
        </p:spPr>
      </p:pic>
    </p:spTree>
    <p:extLst>
      <p:ext uri="{BB962C8B-B14F-4D97-AF65-F5344CB8AC3E}">
        <p14:creationId xmlns:p14="http://schemas.microsoft.com/office/powerpoint/2010/main" val="423192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2750388" y="245245"/>
            <a:ext cx="6685547" cy="1082675"/>
          </a:xfrm>
        </p:spPr>
        <p:txBody>
          <a:bodyPr>
            <a:normAutofit/>
          </a:bodyPr>
          <a:lstStyle/>
          <a:p>
            <a:r>
              <a:rPr lang="en-US" u="sng"/>
              <a:t>NEURAL NETWORKS</a:t>
            </a:r>
            <a:r>
              <a:rPr lang="en-US"/>
              <a:t> </a:t>
            </a: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349369" y="1472194"/>
            <a:ext cx="6450619" cy="5243824"/>
          </a:xfrm>
        </p:spPr>
        <p:txBody>
          <a:bodyPr vert="horz" lIns="91440" tIns="45720" rIns="91440" bIns="45720" rtlCol="0" anchor="t">
            <a:normAutofit fontScale="92500"/>
          </a:bodyPr>
          <a:lstStyle/>
          <a:p>
            <a:r>
              <a:rPr lang="en-US" b="1" u="sng">
                <a:solidFill>
                  <a:schemeClr val="tx1"/>
                </a:solidFill>
              </a:rPr>
              <a:t>Algorithm performed:</a:t>
            </a:r>
            <a:endParaRPr lang="en-US" b="1" u="sng">
              <a:solidFill>
                <a:schemeClr val="tx1"/>
              </a:solidFill>
              <a:cs typeface="Calibri"/>
            </a:endParaRPr>
          </a:p>
          <a:p>
            <a:pPr marL="342900" indent="-342900">
              <a:buAutoNum type="arabicPeriod"/>
            </a:pPr>
            <a:r>
              <a:rPr lang="en-US">
                <a:solidFill>
                  <a:schemeClr val="tx1"/>
                </a:solidFill>
              </a:rPr>
              <a:t>We started with importing Keras and necessary libraries in a sequential form, we had three hidden layers, all with ‘relu’ 64, 32, and 16 nodes. </a:t>
            </a:r>
            <a:endParaRPr lang="en-US">
              <a:solidFill>
                <a:schemeClr val="tx1"/>
              </a:solidFill>
              <a:cs typeface="Calibri"/>
            </a:endParaRPr>
          </a:p>
          <a:p>
            <a:pPr marL="342900" indent="-342900">
              <a:buAutoNum type="arabicPeriod"/>
            </a:pPr>
            <a:r>
              <a:rPr lang="en-US">
                <a:solidFill>
                  <a:schemeClr val="tx1"/>
                </a:solidFill>
              </a:rPr>
              <a:t> We had only one output layer because SVM is a classification problem. </a:t>
            </a:r>
            <a:endParaRPr lang="en-US">
              <a:solidFill>
                <a:schemeClr val="tx1"/>
              </a:solidFill>
              <a:cs typeface="Calibri"/>
            </a:endParaRPr>
          </a:p>
          <a:p>
            <a:pPr marL="342900" indent="-342900">
              <a:buAutoNum type="arabicPeriod"/>
            </a:pPr>
            <a:r>
              <a:rPr lang="en-US">
                <a:solidFill>
                  <a:schemeClr val="tx1"/>
                </a:solidFill>
              </a:rPr>
              <a:t>3. We then moved to compile our model using Adam as an optimizer, where the loss function was binary cross entropy. Our findings for this model are based on the evaluation of the accuracy. </a:t>
            </a:r>
            <a:endParaRPr lang="en-US">
              <a:solidFill>
                <a:schemeClr val="tx1"/>
              </a:solidFill>
              <a:cs typeface="Calibri"/>
            </a:endParaRPr>
          </a:p>
          <a:p>
            <a:pPr marL="342900" indent="-342900">
              <a:buAutoNum type="arabicPeriod"/>
            </a:pPr>
            <a:r>
              <a:rPr lang="en-US">
                <a:solidFill>
                  <a:schemeClr val="tx1"/>
                </a:solidFill>
              </a:rPr>
              <a:t>4. There are 10 epochs, and the 7th epoch is the optimal value as we can observe that after that point the accuracy starts to diverge, and the algorithm does not overfit. </a:t>
            </a:r>
            <a:endParaRPr lang="en-US">
              <a:solidFill>
                <a:schemeClr val="tx1"/>
              </a:solidFill>
              <a:cs typeface="Calibri"/>
            </a:endParaRPr>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16</a:t>
            </a:fld>
            <a:endParaRPr lang="en-US"/>
          </a:p>
        </p:txBody>
      </p:sp>
      <p:pic>
        <p:nvPicPr>
          <p:cNvPr id="8" name="Picture 7" descr="Diagram&#10;&#10;Description automatically generated">
            <a:extLst>
              <a:ext uri="{FF2B5EF4-FFF2-40B4-BE49-F238E27FC236}">
                <a16:creationId xmlns:a16="http://schemas.microsoft.com/office/drawing/2014/main" id="{02AAB08E-0A1E-E52C-8672-FF151FED8FD0}"/>
              </a:ext>
            </a:extLst>
          </p:cNvPr>
          <p:cNvPicPr>
            <a:picLocks noChangeAspect="1"/>
          </p:cNvPicPr>
          <p:nvPr/>
        </p:nvPicPr>
        <p:blipFill>
          <a:blip r:embed="rId2"/>
          <a:stretch>
            <a:fillRect/>
          </a:stretch>
        </p:blipFill>
        <p:spPr>
          <a:xfrm>
            <a:off x="7389462" y="1750966"/>
            <a:ext cx="4725402" cy="3349185"/>
          </a:xfrm>
          <a:prstGeom prst="rect">
            <a:avLst/>
          </a:prstGeom>
        </p:spPr>
      </p:pic>
    </p:spTree>
    <p:extLst>
      <p:ext uri="{BB962C8B-B14F-4D97-AF65-F5344CB8AC3E}">
        <p14:creationId xmlns:p14="http://schemas.microsoft.com/office/powerpoint/2010/main" val="141285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17</a:t>
            </a:fld>
            <a:endParaRPr lang="en-US"/>
          </a:p>
        </p:txBody>
      </p:sp>
      <p:pic>
        <p:nvPicPr>
          <p:cNvPr id="8" name="Picture 7" descr="Chart, line chart&#10;&#10;Description automatically generated">
            <a:extLst>
              <a:ext uri="{FF2B5EF4-FFF2-40B4-BE49-F238E27FC236}">
                <a16:creationId xmlns:a16="http://schemas.microsoft.com/office/drawing/2014/main" id="{B68DD4E6-8E44-7FDC-0F4D-D913CBA236FA}"/>
              </a:ext>
            </a:extLst>
          </p:cNvPr>
          <p:cNvPicPr>
            <a:picLocks noChangeAspect="1"/>
          </p:cNvPicPr>
          <p:nvPr/>
        </p:nvPicPr>
        <p:blipFill>
          <a:blip r:embed="rId2"/>
          <a:stretch>
            <a:fillRect/>
          </a:stretch>
        </p:blipFill>
        <p:spPr>
          <a:xfrm>
            <a:off x="70085" y="697242"/>
            <a:ext cx="6154237" cy="4610472"/>
          </a:xfrm>
          <a:prstGeom prst="rect">
            <a:avLst/>
          </a:prstGeom>
        </p:spPr>
      </p:pic>
      <p:pic>
        <p:nvPicPr>
          <p:cNvPr id="10" name="Picture 9" descr="Chart, line chart&#10;&#10;Description automatically generated">
            <a:extLst>
              <a:ext uri="{FF2B5EF4-FFF2-40B4-BE49-F238E27FC236}">
                <a16:creationId xmlns:a16="http://schemas.microsoft.com/office/drawing/2014/main" id="{5E405AA2-C6EE-CD86-F1BA-E76A5F4D7B93}"/>
              </a:ext>
            </a:extLst>
          </p:cNvPr>
          <p:cNvPicPr>
            <a:picLocks noChangeAspect="1"/>
          </p:cNvPicPr>
          <p:nvPr/>
        </p:nvPicPr>
        <p:blipFill>
          <a:blip r:embed="rId3"/>
          <a:stretch>
            <a:fillRect/>
          </a:stretch>
        </p:blipFill>
        <p:spPr>
          <a:xfrm>
            <a:off x="6224782" y="1788291"/>
            <a:ext cx="5824059" cy="4941332"/>
          </a:xfrm>
          <a:prstGeom prst="rect">
            <a:avLst/>
          </a:prstGeom>
        </p:spPr>
      </p:pic>
    </p:spTree>
    <p:extLst>
      <p:ext uri="{BB962C8B-B14F-4D97-AF65-F5344CB8AC3E}">
        <p14:creationId xmlns:p14="http://schemas.microsoft.com/office/powerpoint/2010/main" val="268113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660041" y="840540"/>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SUMMARY</a:t>
            </a:r>
          </a:p>
        </p:txBody>
      </p:sp>
      <p:pic>
        <p:nvPicPr>
          <p:cNvPr id="8" name="Picture 7" descr="Graphical user interface, application&#10;&#10;Description automatically generated">
            <a:extLst>
              <a:ext uri="{FF2B5EF4-FFF2-40B4-BE49-F238E27FC236}">
                <a16:creationId xmlns:a16="http://schemas.microsoft.com/office/drawing/2014/main" id="{AB70770A-D291-C9C1-8A62-23A2D8F59CC7}"/>
              </a:ext>
            </a:extLst>
          </p:cNvPr>
          <p:cNvPicPr>
            <a:picLocks noChangeAspect="1"/>
          </p:cNvPicPr>
          <p:nvPr/>
        </p:nvPicPr>
        <p:blipFill>
          <a:blip r:embed="rId2"/>
          <a:stretch>
            <a:fillRect/>
          </a:stretch>
        </p:blipFill>
        <p:spPr>
          <a:xfrm>
            <a:off x="5439130" y="122152"/>
            <a:ext cx="5611138" cy="6599319"/>
          </a:xfrm>
          <a:prstGeom prst="rect">
            <a:avLst/>
          </a:prstGeom>
        </p:spPr>
      </p:pic>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r>
              <a:rPr lang="en-US" sz="1100">
                <a:solidFill>
                  <a:schemeClr val="tx1">
                    <a:lumMod val="50000"/>
                    <a:lumOff val="50000"/>
                  </a:schemeClr>
                </a:solidFill>
              </a:rPr>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50775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AFA799E8-769B-C5AE-9792-7828CEFD4766}"/>
              </a:ext>
            </a:extLst>
          </p:cNvPr>
          <p:cNvPicPr>
            <a:picLocks noChangeAspect="1"/>
          </p:cNvPicPr>
          <p:nvPr/>
        </p:nvPicPr>
        <p:blipFill>
          <a:blip r:embed="rId2"/>
          <a:stretch>
            <a:fillRect/>
          </a:stretch>
        </p:blipFill>
        <p:spPr>
          <a:xfrm>
            <a:off x="3223984" y="89850"/>
            <a:ext cx="5996908" cy="6544716"/>
          </a:xfrm>
          <a:prstGeom prst="rect">
            <a:avLst/>
          </a:prstGeom>
        </p:spPr>
      </p:pic>
      <p:sp>
        <p:nvSpPr>
          <p:cNvPr id="21" name="Rectangle 2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r>
              <a:rPr lang="en-US" sz="1100">
                <a:solidFill>
                  <a:srgbClr val="FFFFFF"/>
                </a:solidFill>
              </a:rPr>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rgbClr val="FFFFFF"/>
                </a:solidFill>
              </a:rPr>
              <a:pPr>
                <a:spcAft>
                  <a:spcPts val="600"/>
                </a:spcAft>
              </a:pPr>
              <a:t>19</a:t>
            </a:fld>
            <a:endParaRPr lang="en-US" sz="1100">
              <a:solidFill>
                <a:srgbClr val="FFFFFF"/>
              </a:solidFill>
            </a:endParaRPr>
          </a:p>
        </p:txBody>
      </p:sp>
    </p:spTree>
    <p:extLst>
      <p:ext uri="{BB962C8B-B14F-4D97-AF65-F5344CB8AC3E}">
        <p14:creationId xmlns:p14="http://schemas.microsoft.com/office/powerpoint/2010/main" val="180922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76713" y="384675"/>
            <a:ext cx="4620584" cy="944043"/>
          </a:xfrm>
        </p:spPr>
        <p:txBody>
          <a:bodyPr vert="horz" lIns="91440" tIns="45720" rIns="91440" bIns="45720" rtlCol="0" anchor="b">
            <a:normAutofit/>
          </a:bodyPr>
          <a:lstStyle/>
          <a:p>
            <a:r>
              <a:rPr lang="en-US" sz="540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80" y="1923766"/>
            <a:ext cx="6361842" cy="4621834"/>
          </a:xfrm>
        </p:spPr>
        <p:txBody>
          <a:bodyPr vert="horz" lIns="91440" tIns="45720" rIns="91440" bIns="45720" rtlCol="0" anchor="t">
            <a:noAutofit/>
          </a:bodyPr>
          <a:lstStyle/>
          <a:p>
            <a:pPr marL="685800" indent="-685800">
              <a:buChar char="•"/>
            </a:pPr>
            <a:r>
              <a:rPr lang="en-US" sz="2000">
                <a:solidFill>
                  <a:schemeClr val="tx1"/>
                </a:solidFill>
              </a:rPr>
              <a:t>An EEG is a test that detects abnormalities in your brain waves, or in the electrical activity of your brain. </a:t>
            </a:r>
            <a:endParaRPr lang="en-US" sz="2000">
              <a:solidFill>
                <a:schemeClr val="tx1"/>
              </a:solidFill>
              <a:cs typeface="Calibri"/>
            </a:endParaRPr>
          </a:p>
          <a:p>
            <a:pPr marL="685800" indent="-685800">
              <a:buChar char="•"/>
            </a:pPr>
            <a:r>
              <a:rPr lang="en-US" sz="2000">
                <a:solidFill>
                  <a:schemeClr val="tx1"/>
                </a:solidFill>
              </a:rPr>
              <a:t>During the procedure, electrodes consisting of small metal discs with thin wires are pasted onto your scalp. </a:t>
            </a:r>
            <a:endParaRPr lang="en-US" sz="2000">
              <a:solidFill>
                <a:schemeClr val="tx1"/>
              </a:solidFill>
              <a:cs typeface="Calibri" panose="020F0502020204030204"/>
            </a:endParaRPr>
          </a:p>
          <a:p>
            <a:pPr marL="685800" indent="-685800">
              <a:buChar char="•"/>
            </a:pPr>
            <a:r>
              <a:rPr lang="en-US" sz="2000">
                <a:solidFill>
                  <a:schemeClr val="tx1"/>
                </a:solidFill>
              </a:rPr>
              <a:t>The electrodes detect tiny electrical charges that result from the activity of your brain cells. </a:t>
            </a:r>
            <a:endParaRPr lang="en-US" sz="2000">
              <a:solidFill>
                <a:schemeClr val="tx1"/>
              </a:solidFill>
              <a:cs typeface="Calibri"/>
            </a:endParaRPr>
          </a:p>
          <a:p>
            <a:pPr marL="685800" indent="-685800">
              <a:buChar char="•"/>
            </a:pPr>
            <a:r>
              <a:rPr lang="en-US" sz="2000">
                <a:solidFill>
                  <a:schemeClr val="tx1"/>
                </a:solidFill>
              </a:rPr>
              <a:t>The charges are amplified and appear as a graph on a computer screen, or as a recording that may be printed out on paper. </a:t>
            </a:r>
            <a:endParaRPr lang="en-US" sz="2000">
              <a:solidFill>
                <a:schemeClr val="tx1"/>
              </a:solidFill>
              <a:cs typeface="Calibri"/>
            </a:endParaRPr>
          </a:p>
          <a:p>
            <a:pPr marL="685800" indent="-685800">
              <a:buChar char="•"/>
            </a:pPr>
            <a:r>
              <a:rPr lang="en-US" sz="2000">
                <a:solidFill>
                  <a:schemeClr val="tx1"/>
                </a:solidFill>
              </a:rPr>
              <a:t>There are 21 electrodes placed at relative distances between cranial landmarks over the head. </a:t>
            </a:r>
            <a:endParaRPr lang="en-US" sz="2000">
              <a:solidFill>
                <a:schemeClr val="tx1"/>
              </a:solidFill>
              <a:cs typeface="Calibri"/>
            </a:endParaRPr>
          </a:p>
          <a:p>
            <a:endParaRPr lang="en-US" sz="3600">
              <a:solidFill>
                <a:schemeClr val="tx1"/>
              </a:solidFill>
              <a:cs typeface="Calibri"/>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vert="horz" lIns="91440" tIns="45720" rIns="91440" bIns="45720" rtlCol="0" anchor="ctr">
            <a:normAutofit/>
          </a:bodyPr>
          <a:lstStyle/>
          <a:p>
            <a:pPr>
              <a:spcAft>
                <a:spcPts val="600"/>
              </a:spcAft>
              <a:defRPr/>
            </a:pPr>
            <a:r>
              <a:rPr lang="en-US">
                <a:solidFill>
                  <a:prstClr val="black">
                    <a:tint val="75000"/>
                  </a:prstClr>
                </a:solidFill>
                <a:latin typeface="Calibri" panose="020F0502020204030204"/>
              </a:rPr>
              <a:t>20XX</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A49DFD55-3C28-40EF-9E31-A92D2E4017FF}"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pic>
        <p:nvPicPr>
          <p:cNvPr id="8" name="Picture 7">
            <a:extLst>
              <a:ext uri="{FF2B5EF4-FFF2-40B4-BE49-F238E27FC236}">
                <a16:creationId xmlns:a16="http://schemas.microsoft.com/office/drawing/2014/main" id="{E9BBE3BB-F702-3233-331E-24EF8826EDC5}"/>
              </a:ext>
            </a:extLst>
          </p:cNvPr>
          <p:cNvPicPr>
            <a:picLocks noChangeAspect="1"/>
          </p:cNvPicPr>
          <p:nvPr/>
        </p:nvPicPr>
        <p:blipFill rotWithShape="1">
          <a:blip r:embed="rId2"/>
          <a:srcRect l="25224" r="24129" b="-1"/>
          <a:stretch/>
        </p:blipFill>
        <p:spPr>
          <a:xfrm>
            <a:off x="6232411"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6951-D3AE-2E6A-4A3B-D2CA746EC169}"/>
              </a:ext>
            </a:extLst>
          </p:cNvPr>
          <p:cNvSpPr>
            <a:spLocks noGrp="1"/>
          </p:cNvSpPr>
          <p:nvPr>
            <p:ph type="title"/>
          </p:nvPr>
        </p:nvSpPr>
        <p:spPr>
          <a:xfrm>
            <a:off x="1409292" y="552131"/>
            <a:ext cx="9997215" cy="1257202"/>
          </a:xfrm>
        </p:spPr>
        <p:txBody>
          <a:bodyPr vert="horz" lIns="91440" tIns="45720" rIns="91440" bIns="45720" rtlCol="0" anchor="b">
            <a:normAutofit/>
          </a:bodyPr>
          <a:lstStyle/>
          <a:p>
            <a:r>
              <a:rPr lang="en-US" sz="4100" kern="1200">
                <a:solidFill>
                  <a:schemeClr val="tx1"/>
                </a:solidFill>
                <a:latin typeface="+mj-lt"/>
                <a:ea typeface="+mj-ea"/>
                <a:cs typeface="+mj-cs"/>
              </a:rPr>
              <a:t>After comparing our model’s test data accuracy with sklearn: </a:t>
            </a:r>
          </a:p>
        </p:txBody>
      </p:sp>
      <p:sp>
        <p:nvSpPr>
          <p:cNvPr id="11" name="Rectangle 10">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C3CB9AF1-1EA0-6B2A-FDEC-27986512B791}"/>
              </a:ext>
            </a:extLst>
          </p:cNvPr>
          <p:cNvPicPr>
            <a:picLocks noChangeAspect="1"/>
          </p:cNvPicPr>
          <p:nvPr/>
        </p:nvPicPr>
        <p:blipFill>
          <a:blip r:embed="rId2"/>
          <a:stretch>
            <a:fillRect/>
          </a:stretch>
        </p:blipFill>
        <p:spPr>
          <a:xfrm>
            <a:off x="1121439" y="2105350"/>
            <a:ext cx="9934606" cy="2644392"/>
          </a:xfrm>
          <a:prstGeom prst="rect">
            <a:avLst/>
          </a:prstGeom>
          <a:effectLst>
            <a:outerShdw blurRad="406400" dist="317500" dir="5400000" sx="89000" sy="89000" rotWithShape="0">
              <a:prstClr val="black">
                <a:alpha val="15000"/>
              </a:prstClr>
            </a:outerShdw>
          </a:effectLst>
        </p:spPr>
      </p:pic>
      <p:sp>
        <p:nvSpPr>
          <p:cNvPr id="5" name="TextBox 4">
            <a:extLst>
              <a:ext uri="{FF2B5EF4-FFF2-40B4-BE49-F238E27FC236}">
                <a16:creationId xmlns:a16="http://schemas.microsoft.com/office/drawing/2014/main" id="{8BE81B13-7981-5EB0-997B-0B72A8FE4431}"/>
              </a:ext>
            </a:extLst>
          </p:cNvPr>
          <p:cNvSpPr txBox="1"/>
          <p:nvPr/>
        </p:nvSpPr>
        <p:spPr>
          <a:xfrm>
            <a:off x="1475118" y="5040703"/>
            <a:ext cx="97162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Neue"/>
              </a:rPr>
              <a:t>**Our model’s increased accuracy on Neural networks is possible because all models performed against the MLP classifier constraints along with activation function ‘relu’ and binary cross-entropy for the loss function our Neural Networks perform better in accuracy.</a:t>
            </a:r>
          </a:p>
        </p:txBody>
      </p:sp>
    </p:spTree>
    <p:extLst>
      <p:ext uri="{BB962C8B-B14F-4D97-AF65-F5344CB8AC3E}">
        <p14:creationId xmlns:p14="http://schemas.microsoft.com/office/powerpoint/2010/main" val="332222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C8A2FF1C-1713-5258-5155-91A027191E26}"/>
              </a:ext>
            </a:extLst>
          </p:cNvPr>
          <p:cNvSpPr txBox="1"/>
          <p:nvPr/>
        </p:nvSpPr>
        <p:spPr>
          <a:xfrm>
            <a:off x="248640" y="4877190"/>
            <a:ext cx="11503203" cy="1736784"/>
          </a:xfrm>
          <a:prstGeom prst="rect">
            <a:avLst/>
          </a:prstGeom>
          <a:noFill/>
        </p:spPr>
        <p:txBody>
          <a:bodyPr wrap="square" lIns="91440" tIns="45720" rIns="91440" bIns="45720" anchor="t">
            <a:normAutofit fontScale="92500" lnSpcReduction="10000"/>
          </a:bodyPr>
          <a:lstStyle/>
          <a:p>
            <a:pPr>
              <a:lnSpc>
                <a:spcPct val="90000"/>
              </a:lnSpc>
              <a:spcAft>
                <a:spcPts val="600"/>
              </a:spcAft>
            </a:pPr>
            <a:r>
              <a:rPr lang="en-US" sz="3200" u="sng"/>
              <a:t>CONCLUSION:</a:t>
            </a:r>
            <a:endParaRPr lang="en-US" sz="3200" u="sng">
              <a:cs typeface="Calibri"/>
            </a:endParaRPr>
          </a:p>
          <a:p>
            <a:pPr>
              <a:lnSpc>
                <a:spcPct val="90000"/>
              </a:lnSpc>
              <a:spcAft>
                <a:spcPts val="600"/>
              </a:spcAft>
            </a:pPr>
            <a:r>
              <a:rPr lang="en-US" sz="3200"/>
              <a:t>After the comparison of all our Machine Learning Models, we can conclude that Logistic Regression and Neural Networks performed the best for our given dataset.</a:t>
            </a:r>
            <a:r>
              <a:rPr lang="en-US" sz="1500"/>
              <a:t> </a:t>
            </a:r>
            <a:endParaRPr lang="en-US" sz="1500">
              <a:cs typeface="Calibri"/>
            </a:endParaRPr>
          </a:p>
        </p:txBody>
      </p:sp>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Final results:</a:t>
            </a: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4346186" y="449294"/>
            <a:ext cx="7635695" cy="4126330"/>
          </a:xfrm>
        </p:spPr>
        <p:txBody>
          <a:bodyPr vert="horz" wrap="square" lIns="91440" tIns="45720" rIns="91440" bIns="45720" rtlCol="0" anchor="t">
            <a:noAutofit/>
          </a:bodyPr>
          <a:lstStyle/>
          <a:p>
            <a:pPr marL="342900" indent="-342900">
              <a:buAutoNum type="arabicPeriod"/>
            </a:pPr>
            <a:r>
              <a:rPr lang="en-US" b="1">
                <a:solidFill>
                  <a:schemeClr val="tx1"/>
                </a:solidFill>
              </a:rPr>
              <a:t>Logistic Regression performs well for our given dataset.</a:t>
            </a:r>
            <a:endParaRPr lang="en-US" b="1">
              <a:solidFill>
                <a:schemeClr val="tx1"/>
              </a:solidFill>
              <a:cs typeface="Calibri"/>
            </a:endParaRPr>
          </a:p>
          <a:p>
            <a:pPr marL="342900" indent="-342900">
              <a:buAutoNum type="arabicPeriod"/>
            </a:pPr>
            <a:r>
              <a:rPr lang="en-US" b="1">
                <a:solidFill>
                  <a:schemeClr val="tx1"/>
                </a:solidFill>
              </a:rPr>
              <a:t>We performed Gaussian Naive Bayes using the predict function and then with PCA.</a:t>
            </a:r>
            <a:endParaRPr lang="en-US" b="1">
              <a:solidFill>
                <a:schemeClr val="tx1"/>
              </a:solidFill>
              <a:cs typeface="Calibri"/>
            </a:endParaRPr>
          </a:p>
          <a:p>
            <a:pPr marL="342900" indent="-342900">
              <a:buAutoNum type="arabicPeriod"/>
            </a:pPr>
            <a:r>
              <a:rPr lang="en-US" b="1">
                <a:solidFill>
                  <a:schemeClr val="tx1"/>
                </a:solidFill>
              </a:rPr>
              <a:t>We found KNN to be very slow.</a:t>
            </a:r>
            <a:endParaRPr lang="en-US" b="1">
              <a:solidFill>
                <a:schemeClr val="tx1"/>
              </a:solidFill>
              <a:cs typeface="Calibri"/>
            </a:endParaRPr>
          </a:p>
          <a:p>
            <a:pPr marL="342900" indent="-342900">
              <a:buAutoNum type="arabicPeriod"/>
            </a:pPr>
            <a:r>
              <a:rPr lang="en-US" b="1">
                <a:solidFill>
                  <a:schemeClr val="tx1"/>
                </a:solidFill>
              </a:rPr>
              <a:t>Neural Networks performed the best on data, as it does not overfit</a:t>
            </a:r>
            <a:endParaRPr lang="en-US" b="1">
              <a:solidFill>
                <a:schemeClr val="tx1"/>
              </a:solidFill>
              <a:cs typeface="Calibri"/>
            </a:endParaRPr>
          </a:p>
          <a:p>
            <a:pPr marL="342900" indent="-342900">
              <a:buAutoNum type="arabicPeriod"/>
            </a:pPr>
            <a:r>
              <a:rPr lang="en-US" b="1">
                <a:solidFill>
                  <a:schemeClr val="tx1"/>
                </a:solidFill>
              </a:rPr>
              <a:t>Bias- Variance Tradeoff: Since all our machine learning models were balanced and did not overfit (there was not much difference in training and testing accuracy), we did not perform any sampling or cross-validation techniques to increase the accuracy.</a:t>
            </a:r>
            <a:endParaRPr lang="en-US" b="1">
              <a:solidFill>
                <a:schemeClr val="tx1"/>
              </a:solidFill>
              <a:cs typeface="Calibri" panose="020F0502020204030204"/>
            </a:endParaRPr>
          </a:p>
          <a:p>
            <a:pPr marL="342900" indent="-342900">
              <a:buAutoNum type="arabicPeriod"/>
            </a:pPr>
            <a:endParaRPr lang="en-US" sz="1800">
              <a:cs typeface="Calibri" panose="020F0502020204030204"/>
            </a:endParaRPr>
          </a:p>
          <a:p>
            <a:pPr marL="342900" indent="-342900">
              <a:buAutoNum type="arabicPeriod"/>
            </a:pPr>
            <a:endParaRPr lang="en-US" sz="1800">
              <a:cs typeface="Calibri" panose="020F0502020204030204"/>
            </a:endParaRPr>
          </a:p>
          <a:p>
            <a:pPr marL="342900" indent="-342900">
              <a:buAutoNum type="arabicPeriod"/>
            </a:pPr>
            <a:endParaRPr lang="en-US" sz="1800"/>
          </a:p>
          <a:p>
            <a:pPr marL="342900" indent="-342900">
              <a:buAutoNum type="arabicPeriod"/>
            </a:pPr>
            <a:endParaRPr lang="en-US" sz="1800"/>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a:xfrm>
            <a:off x="7632408" y="6356350"/>
            <a:ext cx="2868749" cy="365125"/>
          </a:xfrm>
        </p:spPr>
        <p:txBody>
          <a:bodyPr vert="horz" lIns="91440" tIns="45720" rIns="91440" bIns="45720" rtlCol="0" anchor="ctr">
            <a:normAutofit/>
          </a:bodyPr>
          <a:lstStyle/>
          <a:p>
            <a:pPr algn="r">
              <a:spcAft>
                <a:spcPts val="600"/>
              </a:spcAft>
            </a:pPr>
            <a:r>
              <a:rPr lang="en-US">
                <a:solidFill>
                  <a:prstClr val="black">
                    <a:tint val="75000"/>
                  </a:prstClr>
                </a:solidFill>
              </a:rPr>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a:xfrm>
            <a:off x="10662024" y="6356350"/>
            <a:ext cx="691776" cy="365125"/>
          </a:xfrm>
        </p:spPr>
        <p:txBody>
          <a:bodyPr vert="horz" lIns="91440" tIns="45720" rIns="91440" bIns="45720" rtlCol="0" anchor="ctr">
            <a:normAutofit/>
          </a:bodyPr>
          <a:lstStyle/>
          <a:p>
            <a:pPr>
              <a:spcAft>
                <a:spcPts val="600"/>
              </a:spcAft>
            </a:pPr>
            <a:fld id="{A49DFD55-3C28-40EF-9E31-A92D2E4017FF}" type="slidenum">
              <a:rPr lang="en-US">
                <a:solidFill>
                  <a:prstClr val="black">
                    <a:tint val="75000"/>
                  </a:prstClr>
                </a:solidFill>
              </a:rPr>
              <a:pPr>
                <a:spcAft>
                  <a:spcPts val="600"/>
                </a:spcAft>
              </a:pPr>
              <a:t>21</a:t>
            </a:fld>
            <a:endParaRPr lang="en-US">
              <a:solidFill>
                <a:prstClr val="black">
                  <a:tint val="75000"/>
                </a:prstClr>
              </a:solidFill>
            </a:endParaRPr>
          </a:p>
        </p:txBody>
      </p:sp>
    </p:spTree>
    <p:extLst>
      <p:ext uri="{BB962C8B-B14F-4D97-AF65-F5344CB8AC3E}">
        <p14:creationId xmlns:p14="http://schemas.microsoft.com/office/powerpoint/2010/main" val="4060558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4BDC2FCF-5387-7B57-824C-4F69C42034CA}"/>
              </a:ext>
            </a:extLst>
          </p:cNvPr>
          <p:cNvSpPr>
            <a:spLocks noGrp="1"/>
          </p:cNvSpPr>
          <p:nvPr>
            <p:ph type="body" idx="1"/>
          </p:nvPr>
        </p:nvSpPr>
        <p:spPr>
          <a:xfrm>
            <a:off x="1506651" y="3268093"/>
            <a:ext cx="9178696" cy="1184982"/>
          </a:xfrm>
          <a:noFill/>
        </p:spPr>
        <p:txBody>
          <a:bodyPr vert="horz" lIns="91440" tIns="45720" rIns="91440" bIns="45720" rtlCol="0" anchor="t">
            <a:normAutofit/>
          </a:bodyPr>
          <a:lstStyle/>
          <a:p>
            <a:pPr algn="ctr"/>
            <a:r>
              <a:rPr lang="en-US" sz="2000" b="1">
                <a:solidFill>
                  <a:srgbClr val="080808"/>
                </a:solidFill>
                <a:cs typeface="Calibri"/>
              </a:rPr>
              <a:t>Dataset Link: </a:t>
            </a:r>
            <a:r>
              <a:rPr lang="en-US" sz="2000" b="1">
                <a:solidFill>
                  <a:srgbClr val="080808"/>
                </a:solidFill>
                <a:ea typeface="+mn-lt"/>
                <a:cs typeface="+mn-lt"/>
              </a:rPr>
              <a:t> </a:t>
            </a:r>
            <a:r>
              <a:rPr lang="en-US" sz="2000" b="1">
                <a:ea typeface="+mn-lt"/>
                <a:cs typeface="+mn-lt"/>
                <a:hlinkClick r:id="rId2"/>
              </a:rPr>
              <a:t>https://archive.ics.uci.edu/ml/datasets/EEG+Eye+State</a:t>
            </a:r>
            <a:endParaRPr lang="en-US" sz="2000" b="1">
              <a:ea typeface="+mn-lt"/>
              <a:cs typeface="+mn-lt"/>
            </a:endParaRPr>
          </a:p>
          <a:p>
            <a:pPr algn="ctr"/>
            <a:endParaRPr lang="en-US" sz="2000" kern="1200">
              <a:solidFill>
                <a:srgbClr val="080808"/>
              </a:solidFill>
              <a:latin typeface="+mn-lt"/>
              <a:cs typeface="Calibri"/>
            </a:endParaRPr>
          </a:p>
        </p:txBody>
      </p:sp>
      <p:sp>
        <p:nvSpPr>
          <p:cNvPr id="2" name="Title 1">
            <a:extLst>
              <a:ext uri="{FF2B5EF4-FFF2-40B4-BE49-F238E27FC236}">
                <a16:creationId xmlns:a16="http://schemas.microsoft.com/office/drawing/2014/main" id="{0C834372-8141-F218-DEDB-CF714D125FE6}"/>
              </a:ext>
            </a:extLst>
          </p:cNvPr>
          <p:cNvSpPr>
            <a:spLocks noGrp="1"/>
          </p:cNvSpPr>
          <p:nvPr>
            <p:ph type="title"/>
          </p:nvPr>
        </p:nvSpPr>
        <p:spPr>
          <a:xfrm>
            <a:off x="3750982" y="1217829"/>
            <a:ext cx="4704415" cy="1820040"/>
          </a:xfrm>
          <a:noFill/>
        </p:spPr>
        <p:txBody>
          <a:bodyPr vert="horz" lIns="91440" tIns="45720" rIns="91440" bIns="45720" rtlCol="0" anchor="ctr">
            <a:normAutofit/>
          </a:bodyPr>
          <a:lstStyle/>
          <a:p>
            <a:pPr algn="ctr"/>
            <a:r>
              <a:rPr lang="en-US" sz="4000">
                <a:solidFill>
                  <a:srgbClr val="080808"/>
                </a:solidFill>
                <a:cs typeface="Calibri Light"/>
              </a:rPr>
              <a:t>Thank you! </a:t>
            </a:r>
            <a:endParaRPr lang="en-US" sz="4000">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568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CCA2-AB49-0783-1CD1-CCB369D17841}"/>
              </a:ext>
            </a:extLst>
          </p:cNvPr>
          <p:cNvSpPr>
            <a:spLocks noGrp="1"/>
          </p:cNvSpPr>
          <p:nvPr>
            <p:ph type="title"/>
          </p:nvPr>
        </p:nvSpPr>
        <p:spPr>
          <a:xfrm>
            <a:off x="7665897" y="561883"/>
            <a:ext cx="4087306" cy="1566398"/>
          </a:xfrm>
        </p:spPr>
        <p:txBody>
          <a:bodyPr vert="horz" lIns="91440" tIns="45720" rIns="91440" bIns="45720" rtlCol="0" anchor="b">
            <a:normAutofit fontScale="90000"/>
          </a:bodyPr>
          <a:lstStyle/>
          <a:p>
            <a:r>
              <a:rPr lang="en-US" sz="5400" b="1"/>
              <a:t>PROBLEM STATEMENT</a:t>
            </a:r>
            <a:endParaRPr lang="en-US" sz="5400"/>
          </a:p>
        </p:txBody>
      </p:sp>
      <p:sp>
        <p:nvSpPr>
          <p:cNvPr id="3" name="Text Placeholder 2">
            <a:extLst>
              <a:ext uri="{FF2B5EF4-FFF2-40B4-BE49-F238E27FC236}">
                <a16:creationId xmlns:a16="http://schemas.microsoft.com/office/drawing/2014/main" id="{4781CCDC-404C-2BDB-6728-24F932A63187}"/>
              </a:ext>
            </a:extLst>
          </p:cNvPr>
          <p:cNvSpPr>
            <a:spLocks noGrp="1"/>
          </p:cNvSpPr>
          <p:nvPr>
            <p:ph type="body" idx="1"/>
          </p:nvPr>
        </p:nvSpPr>
        <p:spPr>
          <a:xfrm>
            <a:off x="6832008" y="2551158"/>
            <a:ext cx="4921193" cy="4052088"/>
          </a:xfrm>
        </p:spPr>
        <p:txBody>
          <a:bodyPr vert="horz" lIns="91440" tIns="45720" rIns="91440" bIns="45720" rtlCol="0" anchor="t">
            <a:normAutofit fontScale="70000" lnSpcReduction="20000"/>
          </a:bodyPr>
          <a:lstStyle/>
          <a:p>
            <a:pPr marL="171450" indent="-171450">
              <a:buChar char="•"/>
            </a:pPr>
            <a:br>
              <a:rPr lang="en-US" sz="500" b="1"/>
            </a:br>
            <a:r>
              <a:rPr lang="en-US" sz="500" b="1">
                <a:solidFill>
                  <a:schemeClr val="tx1"/>
                </a:solidFill>
              </a:rPr>
              <a:t> </a:t>
            </a:r>
            <a:endParaRPr lang="en-US" sz="500">
              <a:solidFill>
                <a:schemeClr val="tx1"/>
              </a:solidFill>
              <a:cs typeface="Calibri" panose="020F0502020204030204"/>
            </a:endParaRPr>
          </a:p>
          <a:p>
            <a:pPr marL="457200" indent="-457200">
              <a:buChar char="•"/>
            </a:pPr>
            <a:r>
              <a:rPr lang="en-US" sz="2800">
                <a:solidFill>
                  <a:schemeClr val="tx1"/>
                </a:solidFill>
              </a:rPr>
              <a:t>An EEG was specifically recorded of a single person was made for 117 seconds while the subject closed and opened their eyes, which was captured on video. </a:t>
            </a:r>
            <a:endParaRPr lang="en-US" sz="2800">
              <a:solidFill>
                <a:schemeClr val="tx1"/>
              </a:solidFill>
              <a:cs typeface="Calibri"/>
            </a:endParaRPr>
          </a:p>
          <a:p>
            <a:pPr marL="457200" indent="-457200">
              <a:buChar char="•"/>
            </a:pPr>
            <a:endParaRPr lang="en-US" sz="2800">
              <a:solidFill>
                <a:schemeClr val="tx1"/>
              </a:solidFill>
              <a:cs typeface="Calibri"/>
            </a:endParaRPr>
          </a:p>
          <a:p>
            <a:pPr marL="457200" indent="-457200">
              <a:buChar char="•"/>
            </a:pPr>
            <a:r>
              <a:rPr lang="en-US" sz="2800">
                <a:solidFill>
                  <a:schemeClr val="tx1"/>
                </a:solidFill>
              </a:rPr>
              <a:t>Through this project, we wanted to focus the problems involving predicting whether subjects' eyes are closed or open based on brain wave data. </a:t>
            </a:r>
            <a:endParaRPr lang="en-US" sz="2800">
              <a:solidFill>
                <a:schemeClr val="tx1"/>
              </a:solidFill>
              <a:cs typeface="Calibri"/>
            </a:endParaRPr>
          </a:p>
          <a:p>
            <a:pPr marL="457200" indent="-457200">
              <a:buChar char="•"/>
            </a:pPr>
            <a:endParaRPr lang="en-US" sz="2800">
              <a:solidFill>
                <a:schemeClr val="tx1"/>
              </a:solidFill>
              <a:cs typeface="Calibri"/>
            </a:endParaRPr>
          </a:p>
          <a:p>
            <a:pPr marL="457200" indent="-457200">
              <a:buChar char="•"/>
            </a:pPr>
            <a:r>
              <a:rPr lang="en-US" sz="2800">
                <a:solidFill>
                  <a:schemeClr val="tx1"/>
                </a:solidFill>
              </a:rPr>
              <a:t>We will be taking into account all 14 features to classify the state of the eye by implementing multiple machine learning algorithms.</a:t>
            </a:r>
            <a:endParaRPr lang="en-US" sz="2800">
              <a:solidFill>
                <a:schemeClr val="tx1"/>
              </a:solidFill>
              <a:cs typeface="Calibri"/>
            </a:endParaRPr>
          </a:p>
          <a:p>
            <a:endParaRPr lang="en-US" sz="2800">
              <a:solidFill>
                <a:schemeClr val="tx1"/>
              </a:solidFill>
              <a:cs typeface="Calibri"/>
            </a:endParaRPr>
          </a:p>
        </p:txBody>
      </p:sp>
      <p:sp>
        <p:nvSpPr>
          <p:cNvPr id="4" name="Date Placeholder 3">
            <a:extLst>
              <a:ext uri="{FF2B5EF4-FFF2-40B4-BE49-F238E27FC236}">
                <a16:creationId xmlns:a16="http://schemas.microsoft.com/office/drawing/2014/main" id="{F525C88E-BCC7-ADE4-CC53-1554CD061D94}"/>
              </a:ext>
            </a:extLst>
          </p:cNvPr>
          <p:cNvSpPr>
            <a:spLocks noGrp="1"/>
          </p:cNvSpPr>
          <p:nvPr>
            <p:ph type="dt" sz="half" idx="10"/>
          </p:nvPr>
        </p:nvSpPr>
        <p:spPr>
          <a:xfrm>
            <a:off x="8107052" y="694944"/>
            <a:ext cx="2716825" cy="365760"/>
          </a:xfrm>
        </p:spPr>
        <p:txBody>
          <a:bodyPr vert="horz" lIns="91440" tIns="45720" rIns="91440" bIns="45720" rtlCol="0" anchor="ctr">
            <a:normAutofit/>
          </a:bodyPr>
          <a:lstStyle/>
          <a:p>
            <a:pPr algn="r">
              <a:spcAft>
                <a:spcPts val="600"/>
              </a:spcAft>
              <a:defRPr/>
            </a:pPr>
            <a:r>
              <a:rPr lang="en-US" sz="1100">
                <a:solidFill>
                  <a:schemeClr val="tx1">
                    <a:alpha val="80000"/>
                  </a:schemeClr>
                </a:solidFill>
                <a:latin typeface="Calibri" panose="020F0502020204030204"/>
              </a:rPr>
              <a:t>20XX</a:t>
            </a:r>
          </a:p>
        </p:txBody>
      </p:sp>
      <p:pic>
        <p:nvPicPr>
          <p:cNvPr id="17" name="Picture 7" descr="Zigzag indicator line">
            <a:extLst>
              <a:ext uri="{FF2B5EF4-FFF2-40B4-BE49-F238E27FC236}">
                <a16:creationId xmlns:a16="http://schemas.microsoft.com/office/drawing/2014/main" id="{78A1937A-8174-8DC6-96CD-7BAEB4D39247}"/>
              </a:ext>
            </a:extLst>
          </p:cNvPr>
          <p:cNvPicPr>
            <a:picLocks noChangeAspect="1"/>
          </p:cNvPicPr>
          <p:nvPr/>
        </p:nvPicPr>
        <p:blipFill rotWithShape="1">
          <a:blip r:embed="rId2"/>
          <a:srcRect l="19249" r="12346" b="4"/>
          <a:stretch/>
        </p:blipFill>
        <p:spPr>
          <a:xfrm>
            <a:off x="-474452"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8500874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3325483" y="-7249"/>
            <a:ext cx="6391335" cy="1082675"/>
          </a:xfrm>
        </p:spPr>
        <p:txBody>
          <a:bodyPr/>
          <a:lstStyle/>
          <a:p>
            <a:r>
              <a:rPr lang="en-US"/>
              <a:t>About the Dataset</a:t>
            </a: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806481" y="4119189"/>
            <a:ext cx="10583868" cy="2678898"/>
          </a:xfrm>
        </p:spPr>
        <p:txBody>
          <a:bodyPr vert="horz" lIns="91440" tIns="45720" rIns="91440" bIns="45720" rtlCol="0" anchor="t">
            <a:normAutofit lnSpcReduction="10000"/>
          </a:bodyPr>
          <a:lstStyle/>
          <a:p>
            <a:pPr algn="ctr"/>
            <a:endParaRPr lang="en-US">
              <a:solidFill>
                <a:schemeClr val="tx1"/>
              </a:solidFill>
            </a:endParaRPr>
          </a:p>
          <a:p>
            <a:pPr algn="ctr"/>
            <a:r>
              <a:rPr lang="en-US">
                <a:solidFill>
                  <a:schemeClr val="tx1"/>
                </a:solidFill>
              </a:rPr>
              <a:t>All data is from one continuous EEG measurement with the Emotive EEG Neuroheadset. The duration of the measurement was 117 seconds. </a:t>
            </a:r>
            <a:endParaRPr lang="en-US">
              <a:solidFill>
                <a:schemeClr val="tx1"/>
              </a:solidFill>
              <a:cs typeface="Calibri"/>
            </a:endParaRPr>
          </a:p>
          <a:p>
            <a:pPr algn="ctr"/>
            <a:br>
              <a:rPr lang="en-US" u="sng">
                <a:solidFill>
                  <a:schemeClr val="tx1"/>
                </a:solidFill>
              </a:rPr>
            </a:br>
            <a:r>
              <a:rPr lang="en-US" u="sng">
                <a:solidFill>
                  <a:schemeClr val="tx1"/>
                </a:solidFill>
              </a:rPr>
              <a:t>DATA DESCRIPTION: </a:t>
            </a:r>
            <a:endParaRPr lang="en-US" u="sng">
              <a:solidFill>
                <a:schemeClr val="tx1"/>
              </a:solidFill>
              <a:cs typeface="Calibri"/>
            </a:endParaRPr>
          </a:p>
          <a:p>
            <a:pPr algn="ctr"/>
            <a:r>
              <a:rPr lang="en-US">
                <a:solidFill>
                  <a:schemeClr val="tx1"/>
                </a:solidFill>
              </a:rPr>
              <a:t>Number of Features: 15 </a:t>
            </a:r>
            <a:br>
              <a:rPr lang="en-US">
                <a:solidFill>
                  <a:schemeClr val="tx1"/>
                </a:solidFill>
                <a:cs typeface="Calibri"/>
              </a:rPr>
            </a:br>
            <a:r>
              <a:rPr lang="en-US">
                <a:solidFill>
                  <a:schemeClr val="tx1"/>
                </a:solidFill>
              </a:rPr>
              <a:t>Number of Instances: 14,980</a:t>
            </a:r>
            <a:endParaRPr lang="en-US">
              <a:solidFill>
                <a:schemeClr val="tx1"/>
              </a:solidFill>
              <a:cs typeface="Calibri" panose="020F0502020204030204"/>
            </a:endParaRPr>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4</a:t>
            </a:fld>
            <a:endParaRPr lang="en-US"/>
          </a:p>
        </p:txBody>
      </p:sp>
      <p:pic>
        <p:nvPicPr>
          <p:cNvPr id="5" name="Picture 6" descr="Table&#10;&#10;Description automatically generated">
            <a:extLst>
              <a:ext uri="{FF2B5EF4-FFF2-40B4-BE49-F238E27FC236}">
                <a16:creationId xmlns:a16="http://schemas.microsoft.com/office/drawing/2014/main" id="{F4188242-E5DF-C358-4DFC-877E30C31F80}"/>
              </a:ext>
            </a:extLst>
          </p:cNvPr>
          <p:cNvPicPr>
            <a:picLocks noChangeAspect="1"/>
          </p:cNvPicPr>
          <p:nvPr/>
        </p:nvPicPr>
        <p:blipFill>
          <a:blip r:embed="rId2"/>
          <a:stretch>
            <a:fillRect/>
          </a:stretch>
        </p:blipFill>
        <p:spPr>
          <a:xfrm>
            <a:off x="669985" y="1085159"/>
            <a:ext cx="10852029" cy="3019907"/>
          </a:xfrm>
          <a:prstGeom prst="rect">
            <a:avLst/>
          </a:prstGeom>
        </p:spPr>
      </p:pic>
    </p:spTree>
    <p:extLst>
      <p:ext uri="{BB962C8B-B14F-4D97-AF65-F5344CB8AC3E}">
        <p14:creationId xmlns:p14="http://schemas.microsoft.com/office/powerpoint/2010/main" val="120093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1309755" y="262045"/>
            <a:ext cx="9767333" cy="877945"/>
          </a:xfrm>
        </p:spPr>
        <p:txBody>
          <a:bodyPr vert="horz" lIns="91440" tIns="45720" rIns="91440" bIns="45720" rtlCol="0" anchor="b">
            <a:normAutofit fontScale="90000"/>
          </a:bodyPr>
          <a:lstStyle/>
          <a:p>
            <a:r>
              <a:rPr lang="en-US" kern="1200">
                <a:solidFill>
                  <a:schemeClr val="tx1"/>
                </a:solidFill>
                <a:latin typeface="+mj-lt"/>
                <a:ea typeface="+mj-ea"/>
                <a:cs typeface="+mj-cs"/>
              </a:rPr>
              <a:t>DESCRIPTION OF FEATURES </a:t>
            </a:r>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a:xfrm>
            <a:off x="9573768" y="5522976"/>
            <a:ext cx="2185416" cy="365125"/>
          </a:xfrm>
        </p:spPr>
        <p:txBody>
          <a:bodyPr vert="horz" lIns="91440" tIns="45720" rIns="91440" bIns="45720" rtlCol="0" anchor="ctr">
            <a:normAutofit/>
          </a:bodyPr>
          <a:lstStyle/>
          <a:p>
            <a:pPr algn="r">
              <a:spcAft>
                <a:spcPts val="600"/>
              </a:spcAft>
            </a:pPr>
            <a:r>
              <a:rPr lang="en-US" sz="1100">
                <a:solidFill>
                  <a:schemeClr val="tx1">
                    <a:alpha val="80000"/>
                  </a:schemeClr>
                </a:solidFill>
              </a:rPr>
              <a:t>20XX</a:t>
            </a:r>
          </a:p>
        </p:txBody>
      </p:sp>
      <p:pic>
        <p:nvPicPr>
          <p:cNvPr id="9" name="Picture 8" descr="Chart&#10;&#10;Description automatically generated with medium confidence">
            <a:extLst>
              <a:ext uri="{FF2B5EF4-FFF2-40B4-BE49-F238E27FC236}">
                <a16:creationId xmlns:a16="http://schemas.microsoft.com/office/drawing/2014/main" id="{25AB64C8-AA34-4B4C-DEA1-E1B042B201A6}"/>
              </a:ext>
            </a:extLst>
          </p:cNvPr>
          <p:cNvPicPr>
            <a:picLocks noChangeAspect="1"/>
          </p:cNvPicPr>
          <p:nvPr/>
        </p:nvPicPr>
        <p:blipFill>
          <a:blip r:embed="rId2"/>
          <a:stretch>
            <a:fillRect/>
          </a:stretch>
        </p:blipFill>
        <p:spPr>
          <a:xfrm>
            <a:off x="7705936" y="2129307"/>
            <a:ext cx="2868466" cy="3217333"/>
          </a:xfrm>
          <a:prstGeom prst="rect">
            <a:avLst/>
          </a:prstGeom>
        </p:spPr>
      </p:pic>
      <p:graphicFrame>
        <p:nvGraphicFramePr>
          <p:cNvPr id="23" name="Text Placeholder 2">
            <a:extLst>
              <a:ext uri="{FF2B5EF4-FFF2-40B4-BE49-F238E27FC236}">
                <a16:creationId xmlns:a16="http://schemas.microsoft.com/office/drawing/2014/main" id="{65C9423B-8F29-7C45-3165-1D388E7DAECE}"/>
              </a:ext>
            </a:extLst>
          </p:cNvPr>
          <p:cNvGraphicFramePr/>
          <p:nvPr>
            <p:extLst>
              <p:ext uri="{D42A27DB-BD31-4B8C-83A1-F6EECF244321}">
                <p14:modId xmlns:p14="http://schemas.microsoft.com/office/powerpoint/2010/main" val="476397975"/>
              </p:ext>
            </p:extLst>
          </p:nvPr>
        </p:nvGraphicFramePr>
        <p:xfrm>
          <a:off x="547757" y="1255007"/>
          <a:ext cx="6122435" cy="538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920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660042" y="2945176"/>
            <a:ext cx="2878688" cy="2757975"/>
          </a:xfrm>
        </p:spPr>
        <p:txBody>
          <a:bodyPr vert="horz" lIns="91440" tIns="45720" rIns="91440" bIns="45720" rtlCol="0" anchor="t">
            <a:normAutofit/>
          </a:bodyPr>
          <a:lstStyle/>
          <a:p>
            <a:br>
              <a:rPr lang="en-US" sz="4000">
                <a:solidFill>
                  <a:srgbClr val="FFFFFF"/>
                </a:solidFill>
              </a:rPr>
            </a:br>
            <a:endParaRPr lang="en-US" sz="4000">
              <a:solidFill>
                <a:srgbClr val="FFFFFF"/>
              </a:solidFill>
            </a:endParaRPr>
          </a:p>
        </p:txBody>
      </p:sp>
      <p:sp>
        <p:nvSpPr>
          <p:cNvPr id="3" name="Text Placeholder 2">
            <a:extLst>
              <a:ext uri="{FF2B5EF4-FFF2-40B4-BE49-F238E27FC236}">
                <a16:creationId xmlns:a16="http://schemas.microsoft.com/office/drawing/2014/main" id="{4181AB76-223C-7B83-6527-5B3FD47C84B9}"/>
              </a:ext>
            </a:extLst>
          </p:cNvPr>
          <p:cNvSpPr>
            <a:spLocks noGrp="1"/>
          </p:cNvSpPr>
          <p:nvPr>
            <p:ph type="body" idx="1"/>
          </p:nvPr>
        </p:nvSpPr>
        <p:spPr>
          <a:xfrm>
            <a:off x="300608" y="5030657"/>
            <a:ext cx="3441441" cy="1083381"/>
          </a:xfrm>
        </p:spPr>
        <p:txBody>
          <a:bodyPr vert="horz" lIns="91440" tIns="45720" rIns="91440" bIns="45720" rtlCol="0" anchor="b">
            <a:noAutofit/>
          </a:bodyPr>
          <a:lstStyle/>
          <a:p>
            <a:r>
              <a:rPr lang="en-US" sz="2800" b="1" u="sng">
                <a:solidFill>
                  <a:srgbClr val="FFFFFF"/>
                </a:solidFill>
              </a:rPr>
              <a:t>Feature Engineering:</a:t>
            </a:r>
            <a:endParaRPr lang="en-US" sz="2800" b="1" u="sng">
              <a:solidFill>
                <a:srgbClr val="FFFFFF"/>
              </a:solidFill>
              <a:cs typeface="Calibri"/>
            </a:endParaRPr>
          </a:p>
          <a:p>
            <a:endParaRPr lang="en-US" sz="2800" b="1" u="sng">
              <a:solidFill>
                <a:srgbClr val="FFFFFF"/>
              </a:solidFill>
              <a:cs typeface="Calibri"/>
            </a:endParaRPr>
          </a:p>
          <a:p>
            <a:endParaRPr lang="en-US" sz="2800" b="1" u="sng">
              <a:solidFill>
                <a:srgbClr val="FFFFFF"/>
              </a:solidFill>
              <a:cs typeface="Calibri"/>
            </a:endParaRPr>
          </a:p>
          <a:p>
            <a:r>
              <a:rPr lang="en-US" sz="2000">
                <a:solidFill>
                  <a:srgbClr val="FFFFFF"/>
                </a:solidFill>
              </a:rPr>
              <a:t>Step 1: Understanding the datatypes of the features </a:t>
            </a:r>
            <a:endParaRPr lang="en-US" sz="2000">
              <a:solidFill>
                <a:srgbClr val="FFFFFF"/>
              </a:solidFill>
              <a:cs typeface="Calibri"/>
            </a:endParaRPr>
          </a:p>
          <a:p>
            <a:r>
              <a:rPr lang="en-US" sz="2000">
                <a:solidFill>
                  <a:srgbClr val="FFFFFF"/>
                </a:solidFill>
              </a:rPr>
              <a:t>Step 2: Understanding the range of the features </a:t>
            </a:r>
            <a:endParaRPr lang="en-US" sz="2000">
              <a:solidFill>
                <a:srgbClr val="FFFFFF"/>
              </a:solidFill>
              <a:cs typeface="Calibri"/>
            </a:endParaRPr>
          </a:p>
          <a:p>
            <a:r>
              <a:rPr lang="en-US" sz="2000">
                <a:solidFill>
                  <a:srgbClr val="FFFFFF"/>
                </a:solidFill>
              </a:rPr>
              <a:t>Step 3: Detecting the outliers and removing them based on mean and standard deviation </a:t>
            </a:r>
            <a:endParaRPr lang="en-US" sz="2000">
              <a:solidFill>
                <a:srgbClr val="FFFFFF"/>
              </a:solidFill>
              <a:cs typeface="Calibri"/>
            </a:endParaRPr>
          </a:p>
          <a:p>
            <a:r>
              <a:rPr lang="en-US" sz="2000">
                <a:solidFill>
                  <a:srgbClr val="FFFFFF"/>
                </a:solidFill>
              </a:rPr>
              <a:t>Step 4: Removing highly correlated features </a:t>
            </a:r>
            <a:endParaRPr lang="en-US" sz="2000">
              <a:solidFill>
                <a:srgbClr val="FFFFFF"/>
              </a:solidFill>
              <a:cs typeface="Calibri"/>
            </a:endParaRPr>
          </a:p>
          <a:p>
            <a:r>
              <a:rPr lang="en-US" sz="2000">
                <a:solidFill>
                  <a:srgbClr val="FFFFFF"/>
                </a:solidFill>
              </a:rPr>
              <a:t>Step 5: Statistical Analysis</a:t>
            </a:r>
            <a:endParaRPr lang="en-US" sz="2000">
              <a:solidFill>
                <a:srgbClr val="FFFFFF"/>
              </a:solidFill>
              <a:cs typeface="Calibri"/>
            </a:endParaRPr>
          </a:p>
        </p:txBody>
      </p:sp>
      <p:pic>
        <p:nvPicPr>
          <p:cNvPr id="8" name="Picture 7" descr="Table&#10;&#10;Description automatically generated">
            <a:extLst>
              <a:ext uri="{FF2B5EF4-FFF2-40B4-BE49-F238E27FC236}">
                <a16:creationId xmlns:a16="http://schemas.microsoft.com/office/drawing/2014/main" id="{C8FE21A3-4BBC-44B9-39B3-DD24F6DE30C3}"/>
              </a:ext>
            </a:extLst>
          </p:cNvPr>
          <p:cNvPicPr>
            <a:picLocks noChangeAspect="1"/>
          </p:cNvPicPr>
          <p:nvPr/>
        </p:nvPicPr>
        <p:blipFill>
          <a:blip r:embed="rId2"/>
          <a:stretch>
            <a:fillRect/>
          </a:stretch>
        </p:blipFill>
        <p:spPr>
          <a:xfrm>
            <a:off x="4156991" y="1280071"/>
            <a:ext cx="4426997" cy="4426997"/>
          </a:xfrm>
          <a:prstGeom prst="rect">
            <a:avLst/>
          </a:prstGeom>
        </p:spPr>
      </p:pic>
      <p:pic>
        <p:nvPicPr>
          <p:cNvPr id="29" name="Picture 29" descr="Table&#10;&#10;Description automatically generated">
            <a:extLst>
              <a:ext uri="{FF2B5EF4-FFF2-40B4-BE49-F238E27FC236}">
                <a16:creationId xmlns:a16="http://schemas.microsoft.com/office/drawing/2014/main" id="{C1AB66FA-8049-1E40-4FD5-A95CD9B90C01}"/>
              </a:ext>
            </a:extLst>
          </p:cNvPr>
          <p:cNvPicPr>
            <a:picLocks noChangeAspect="1"/>
          </p:cNvPicPr>
          <p:nvPr/>
        </p:nvPicPr>
        <p:blipFill>
          <a:blip r:embed="rId3"/>
          <a:stretch>
            <a:fillRect/>
          </a:stretch>
        </p:blipFill>
        <p:spPr>
          <a:xfrm>
            <a:off x="8582716" y="1096230"/>
            <a:ext cx="3458274" cy="4780561"/>
          </a:xfrm>
          <a:prstGeom prst="rect">
            <a:avLst/>
          </a:prstGeom>
        </p:spPr>
      </p:pic>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a:xfrm>
            <a:off x="8970264" y="6454671"/>
            <a:ext cx="2743200" cy="365125"/>
          </a:xfrm>
        </p:spPr>
        <p:txBody>
          <a:bodyPr vert="horz" lIns="91440" tIns="45720" rIns="91440" bIns="45720" rtlCol="0" anchor="ctr">
            <a:normAutofit/>
          </a:bodyPr>
          <a:lstStyle/>
          <a:p>
            <a:pPr algn="r">
              <a:spcAft>
                <a:spcPts val="600"/>
              </a:spcAft>
            </a:pPr>
            <a:r>
              <a:rPr lang="en-US" sz="1100">
                <a:solidFill>
                  <a:schemeClr val="tx1">
                    <a:lumMod val="50000"/>
                    <a:lumOff val="50000"/>
                  </a:schemeClr>
                </a:solidFill>
              </a:rPr>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a:xfrm>
            <a:off x="11704320" y="6454671"/>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275385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133709" y="237167"/>
            <a:ext cx="11940850" cy="1082675"/>
          </a:xfrm>
        </p:spPr>
        <p:txBody>
          <a:bodyPr>
            <a:normAutofit/>
          </a:bodyPr>
          <a:lstStyle/>
          <a:p>
            <a:pPr algn="ctr"/>
            <a:r>
              <a:rPr lang="en-US" sz="3200" b="1" u="sng"/>
              <a:t>Bar Graph to display the target distribution of our dataset which is </a:t>
            </a:r>
            <a:br>
              <a:rPr lang="en-US" sz="3200" b="1" u="sng"/>
            </a:br>
            <a:r>
              <a:rPr lang="en-US" sz="3200" b="1" u="sng"/>
              <a:t>‘eye Detection’ </a:t>
            </a:r>
            <a:endParaRPr lang="en-US"/>
          </a:p>
        </p:txBody>
      </p:sp>
      <p:sp>
        <p:nvSpPr>
          <p:cNvPr id="4" name="Date Placeholder 3">
            <a:extLst>
              <a:ext uri="{FF2B5EF4-FFF2-40B4-BE49-F238E27FC236}">
                <a16:creationId xmlns:a16="http://schemas.microsoft.com/office/drawing/2014/main" id="{F68C7BEF-BBC8-96CC-4954-6B263C68E45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lstStyle/>
          <a:p>
            <a:fld id="{A49DFD55-3C28-40EF-9E31-A92D2E4017FF}" type="slidenum">
              <a:rPr lang="en-US" smtClean="0"/>
              <a:pPr/>
              <a:t>7</a:t>
            </a:fld>
            <a:endParaRPr lang="en-US"/>
          </a:p>
        </p:txBody>
      </p:sp>
      <p:pic>
        <p:nvPicPr>
          <p:cNvPr id="8" name="Picture 7" descr="Chart, bar chart&#10;&#10;Description automatically generated">
            <a:extLst>
              <a:ext uri="{FF2B5EF4-FFF2-40B4-BE49-F238E27FC236}">
                <a16:creationId xmlns:a16="http://schemas.microsoft.com/office/drawing/2014/main" id="{62A7C922-58D3-D534-C3B3-EF714FBF0429}"/>
              </a:ext>
            </a:extLst>
          </p:cNvPr>
          <p:cNvPicPr>
            <a:picLocks noChangeAspect="1"/>
          </p:cNvPicPr>
          <p:nvPr/>
        </p:nvPicPr>
        <p:blipFill>
          <a:blip r:embed="rId2"/>
          <a:stretch>
            <a:fillRect/>
          </a:stretch>
        </p:blipFill>
        <p:spPr>
          <a:xfrm>
            <a:off x="703214" y="1512306"/>
            <a:ext cx="3819525" cy="5213512"/>
          </a:xfrm>
          <a:prstGeom prst="rect">
            <a:avLst/>
          </a:prstGeom>
        </p:spPr>
      </p:pic>
      <p:sp>
        <p:nvSpPr>
          <p:cNvPr id="10" name="TextBox 9">
            <a:extLst>
              <a:ext uri="{FF2B5EF4-FFF2-40B4-BE49-F238E27FC236}">
                <a16:creationId xmlns:a16="http://schemas.microsoft.com/office/drawing/2014/main" id="{8009252D-8F82-FCA0-61ED-19F164B8C3E5}"/>
              </a:ext>
            </a:extLst>
          </p:cNvPr>
          <p:cNvSpPr txBox="1"/>
          <p:nvPr/>
        </p:nvSpPr>
        <p:spPr>
          <a:xfrm>
            <a:off x="5826093" y="2340006"/>
            <a:ext cx="5415725" cy="3046988"/>
          </a:xfrm>
          <a:prstGeom prst="rect">
            <a:avLst/>
          </a:prstGeom>
          <a:noFill/>
        </p:spPr>
        <p:txBody>
          <a:bodyPr wrap="square" lIns="91440" tIns="45720" rIns="91440" bIns="45720" anchor="t">
            <a:spAutoFit/>
          </a:bodyPr>
          <a:lstStyle/>
          <a:p>
            <a:r>
              <a:rPr lang="en-US" sz="2400" u="sng"/>
              <a:t>Observations:</a:t>
            </a:r>
            <a:endParaRPr lang="en-US" sz="2400" u="sng">
              <a:cs typeface="Calibri"/>
            </a:endParaRPr>
          </a:p>
          <a:p>
            <a:endParaRPr lang="en-US" sz="2400">
              <a:cs typeface="Calibri"/>
            </a:endParaRPr>
          </a:p>
          <a:p>
            <a:pPr marL="285750" indent="-285750">
              <a:buFont typeface="Arial" panose="020B0604020202020204" pitchFamily="34" charset="0"/>
              <a:buChar char="•"/>
            </a:pPr>
            <a:r>
              <a:rPr lang="en-US" sz="2400"/>
              <a:t>Eyes Closed data count is more than eyes open data points. </a:t>
            </a:r>
            <a:endParaRPr lang="en-US" sz="2400">
              <a:cs typeface="Calibri"/>
            </a:endParaRP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It can be inferred that mostly the Eye State was closed, but the data points still seem to be balanced</a:t>
            </a:r>
            <a:r>
              <a:rPr lang="en-US"/>
              <a:t>. </a:t>
            </a:r>
          </a:p>
        </p:txBody>
      </p:sp>
    </p:spTree>
    <p:extLst>
      <p:ext uri="{BB962C8B-B14F-4D97-AF65-F5344CB8AC3E}">
        <p14:creationId xmlns:p14="http://schemas.microsoft.com/office/powerpoint/2010/main" val="149599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1985797" y="380940"/>
            <a:ext cx="9456857" cy="994884"/>
          </a:xfrm>
        </p:spPr>
        <p:txBody>
          <a:bodyPr anchor="ctr">
            <a:normAutofit fontScale="90000"/>
          </a:bodyPr>
          <a:lstStyle/>
          <a:p>
            <a:pPr algn="l"/>
            <a:r>
              <a:rPr lang="en-US" sz="3200">
                <a:latin typeface="+mn-lt"/>
              </a:rPr>
              <a:t>Heat map to depict the correlation between features</a:t>
            </a:r>
            <a:br>
              <a:rPr lang="en-US" sz="1600">
                <a:latin typeface="+mn-lt"/>
                <a:cs typeface="Calibri"/>
              </a:rPr>
            </a:br>
            <a:br>
              <a:rPr lang="en-US" sz="1600">
                <a:latin typeface="+mn-lt"/>
                <a:cs typeface="Calibri"/>
              </a:rPr>
            </a:br>
            <a:endParaRPr lang="en-US" sz="1600">
              <a:latin typeface="+mn-lt"/>
              <a:cs typeface="Calibri"/>
            </a:endParaRPr>
          </a:p>
        </p:txBody>
      </p:sp>
      <p:pic>
        <p:nvPicPr>
          <p:cNvPr id="10" name="Content Placeholder 9" descr="Chart, treemap chart&#10;&#10;Description automatically generated">
            <a:extLst>
              <a:ext uri="{FF2B5EF4-FFF2-40B4-BE49-F238E27FC236}">
                <a16:creationId xmlns:a16="http://schemas.microsoft.com/office/drawing/2014/main" id="{935C9D5B-F53C-FA06-6B63-115EC6256694}"/>
              </a:ext>
            </a:extLst>
          </p:cNvPr>
          <p:cNvPicPr>
            <a:picLocks noGrp="1" noChangeAspect="1"/>
          </p:cNvPicPr>
          <p:nvPr>
            <p:ph sz="half" idx="2"/>
          </p:nvPr>
        </p:nvPicPr>
        <p:blipFill>
          <a:blip r:embed="rId2"/>
          <a:stretch>
            <a:fillRect/>
          </a:stretch>
        </p:blipFill>
        <p:spPr>
          <a:xfrm>
            <a:off x="6864713" y="1159359"/>
            <a:ext cx="4404658" cy="4552209"/>
          </a:xfrm>
        </p:spPr>
      </p:pic>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8</a:t>
            </a:fld>
            <a:endParaRPr lang="en-US"/>
          </a:p>
        </p:txBody>
      </p:sp>
      <p:pic>
        <p:nvPicPr>
          <p:cNvPr id="8" name="Picture 7" descr="Chart, treemap chart&#10;&#10;Description automatically generated">
            <a:extLst>
              <a:ext uri="{FF2B5EF4-FFF2-40B4-BE49-F238E27FC236}">
                <a16:creationId xmlns:a16="http://schemas.microsoft.com/office/drawing/2014/main" id="{1F3ED689-90FF-09C4-2E73-4D95C260E990}"/>
              </a:ext>
            </a:extLst>
          </p:cNvPr>
          <p:cNvPicPr>
            <a:picLocks noChangeAspect="1"/>
          </p:cNvPicPr>
          <p:nvPr/>
        </p:nvPicPr>
        <p:blipFill>
          <a:blip r:embed="rId3"/>
          <a:stretch>
            <a:fillRect/>
          </a:stretch>
        </p:blipFill>
        <p:spPr>
          <a:xfrm>
            <a:off x="1047476" y="1159360"/>
            <a:ext cx="4754265" cy="4552209"/>
          </a:xfrm>
          <a:prstGeom prst="rect">
            <a:avLst/>
          </a:prstGeom>
          <a:noFill/>
        </p:spPr>
      </p:pic>
      <p:sp>
        <p:nvSpPr>
          <p:cNvPr id="16" name="Title 1">
            <a:extLst>
              <a:ext uri="{FF2B5EF4-FFF2-40B4-BE49-F238E27FC236}">
                <a16:creationId xmlns:a16="http://schemas.microsoft.com/office/drawing/2014/main" id="{0806FD15-0F32-4699-0DCA-5904E6ADB208}"/>
              </a:ext>
            </a:extLst>
          </p:cNvPr>
          <p:cNvSpPr txBox="1">
            <a:spLocks/>
          </p:cNvSpPr>
          <p:nvPr/>
        </p:nvSpPr>
        <p:spPr>
          <a:xfrm>
            <a:off x="2305473" y="5449020"/>
            <a:ext cx="1116836" cy="7798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600"/>
              <a:t>before</a:t>
            </a:r>
          </a:p>
        </p:txBody>
      </p:sp>
      <p:sp>
        <p:nvSpPr>
          <p:cNvPr id="18" name="Title 1">
            <a:extLst>
              <a:ext uri="{FF2B5EF4-FFF2-40B4-BE49-F238E27FC236}">
                <a16:creationId xmlns:a16="http://schemas.microsoft.com/office/drawing/2014/main" id="{D60FAF8E-1534-B371-4692-AA85519AFD29}"/>
              </a:ext>
            </a:extLst>
          </p:cNvPr>
          <p:cNvSpPr txBox="1">
            <a:spLocks/>
          </p:cNvSpPr>
          <p:nvPr/>
        </p:nvSpPr>
        <p:spPr>
          <a:xfrm>
            <a:off x="8523002" y="5449419"/>
            <a:ext cx="1116836" cy="7798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600"/>
              <a:t>After</a:t>
            </a:r>
          </a:p>
        </p:txBody>
      </p:sp>
      <p:sp>
        <p:nvSpPr>
          <p:cNvPr id="3" name="TextBox 2">
            <a:extLst>
              <a:ext uri="{FF2B5EF4-FFF2-40B4-BE49-F238E27FC236}">
                <a16:creationId xmlns:a16="http://schemas.microsoft.com/office/drawing/2014/main" id="{B7051FF8-249F-B98C-B5E4-10EE845C7D23}"/>
              </a:ext>
            </a:extLst>
          </p:cNvPr>
          <p:cNvSpPr txBox="1"/>
          <p:nvPr/>
        </p:nvSpPr>
        <p:spPr>
          <a:xfrm>
            <a:off x="2179609" y="6090250"/>
            <a:ext cx="91842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Columns AF4 and eye Detection were highly correlated. </a:t>
            </a:r>
          </a:p>
          <a:p>
            <a:r>
              <a:rPr lang="en-US" dirty="0"/>
              <a:t>Hence, we removed the columns so that moving forward we have true and balanced predictions </a:t>
            </a:r>
            <a:endParaRPr lang="en-US" dirty="0">
              <a:cs typeface="Calibri"/>
            </a:endParaRPr>
          </a:p>
        </p:txBody>
      </p:sp>
    </p:spTree>
    <p:extLst>
      <p:ext uri="{BB962C8B-B14F-4D97-AF65-F5344CB8AC3E}">
        <p14:creationId xmlns:p14="http://schemas.microsoft.com/office/powerpoint/2010/main" val="227977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8F83A-8335-4A43-4D32-E987BD181A86}"/>
              </a:ext>
            </a:extLst>
          </p:cNvPr>
          <p:cNvSpPr>
            <a:spLocks noGrp="1"/>
          </p:cNvSpPr>
          <p:nvPr>
            <p:ph type="title"/>
          </p:nvPr>
        </p:nvSpPr>
        <p:spPr>
          <a:xfrm>
            <a:off x="279449" y="854853"/>
            <a:ext cx="5670903" cy="1575064"/>
          </a:xfrm>
        </p:spPr>
        <p:txBody>
          <a:bodyPr vert="horz" lIns="91440" tIns="45720" rIns="91440" bIns="45720" rtlCol="0" anchor="b">
            <a:normAutofit/>
          </a:bodyPr>
          <a:lstStyle/>
          <a:p>
            <a:r>
              <a:rPr lang="en-US" sz="5100" kern="1200">
                <a:solidFill>
                  <a:schemeClr val="tx1"/>
                </a:solidFill>
                <a:latin typeface="+mj-lt"/>
                <a:ea typeface="+mj-ea"/>
                <a:cs typeface="+mj-cs"/>
              </a:rPr>
              <a:t>Feature display after removing outliers</a:t>
            </a:r>
          </a:p>
        </p:txBody>
      </p:sp>
      <p:sp>
        <p:nvSpPr>
          <p:cNvPr id="8" name="Text Placeholder 7">
            <a:extLst>
              <a:ext uri="{FF2B5EF4-FFF2-40B4-BE49-F238E27FC236}">
                <a16:creationId xmlns:a16="http://schemas.microsoft.com/office/drawing/2014/main" id="{080D2B62-2179-1405-B96E-8061BA2FC2D4}"/>
              </a:ext>
            </a:extLst>
          </p:cNvPr>
          <p:cNvSpPr>
            <a:spLocks noGrp="1"/>
          </p:cNvSpPr>
          <p:nvPr>
            <p:ph type="body" idx="1"/>
          </p:nvPr>
        </p:nvSpPr>
        <p:spPr>
          <a:xfrm>
            <a:off x="193184" y="3078406"/>
            <a:ext cx="5599017" cy="3255854"/>
          </a:xfrm>
        </p:spPr>
        <p:txBody>
          <a:bodyPr vert="horz" lIns="91440" tIns="45720" rIns="91440" bIns="45720" rtlCol="0" anchor="t">
            <a:noAutofit/>
          </a:bodyPr>
          <a:lstStyle/>
          <a:p>
            <a:r>
              <a:rPr lang="en-US" sz="1800" kern="1200">
                <a:solidFill>
                  <a:schemeClr val="tx1"/>
                </a:solidFill>
                <a:latin typeface="+mn-lt"/>
                <a:ea typeface="+mn-ea"/>
                <a:cs typeface="+mn-cs"/>
              </a:rPr>
              <a:t>After plotting the line graph, we noticed that in most of our features were displayed flat or with very high values. these values may be outliers. We then removed the outliers to check the subject difference. </a:t>
            </a:r>
            <a:endParaRPr lang="en-US" sz="1800" kern="1200">
              <a:solidFill>
                <a:schemeClr val="tx1"/>
              </a:solidFill>
              <a:latin typeface="+mn-lt"/>
              <a:cs typeface="Calibri"/>
            </a:endParaRPr>
          </a:p>
          <a:p>
            <a:endParaRPr lang="en-US" sz="1800" kern="1200">
              <a:solidFill>
                <a:schemeClr val="tx1"/>
              </a:solidFill>
              <a:latin typeface="+mn-lt"/>
              <a:cs typeface="Calibri"/>
            </a:endParaRPr>
          </a:p>
          <a:p>
            <a:r>
              <a:rPr lang="en-US" sz="1800" kern="1200">
                <a:solidFill>
                  <a:schemeClr val="tx1"/>
                </a:solidFill>
                <a:latin typeface="+mn-lt"/>
                <a:ea typeface="+mn-ea"/>
                <a:cs typeface="+mn-cs"/>
              </a:rPr>
              <a:t>We can now clearly see the difference between our two-line plots. The variations are clearly displayed now with respect to our target feature - ‘eye Detection’. The graph above plots the time series of each feature and the Eye State of a person, that is, Closed or Open. </a:t>
            </a:r>
            <a:endParaRPr lang="en-US" sz="1800" kern="1200">
              <a:solidFill>
                <a:schemeClr val="tx1"/>
              </a:solidFill>
              <a:latin typeface="+mn-lt"/>
              <a:cs typeface="Calibri"/>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45D2EA51-4924-E53E-0453-DD4C1CCFA5C3}"/>
              </a:ext>
            </a:extLst>
          </p:cNvPr>
          <p:cNvPicPr>
            <a:picLocks noChangeAspect="1"/>
          </p:cNvPicPr>
          <p:nvPr/>
        </p:nvPicPr>
        <p:blipFill>
          <a:blip r:embed="rId2"/>
          <a:stretch>
            <a:fillRect/>
          </a:stretch>
        </p:blipFill>
        <p:spPr>
          <a:xfrm>
            <a:off x="5953530" y="453175"/>
            <a:ext cx="5938864" cy="6154256"/>
          </a:xfrm>
          <a:prstGeom prst="rect">
            <a:avLst/>
          </a:prstGeom>
        </p:spPr>
      </p:pic>
      <p:sp>
        <p:nvSpPr>
          <p:cNvPr id="6" name="Slide Number Placeholder 5">
            <a:extLst>
              <a:ext uri="{FF2B5EF4-FFF2-40B4-BE49-F238E27FC236}">
                <a16:creationId xmlns:a16="http://schemas.microsoft.com/office/drawing/2014/main" id="{09072F0C-DB2B-9FAF-FAB0-F07054F8AF8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9</a:t>
            </a:fld>
            <a:endParaRPr lang="en-US"/>
          </a:p>
        </p:txBody>
      </p:sp>
      <p:sp>
        <p:nvSpPr>
          <p:cNvPr id="12" name="Text Placeholder 7">
            <a:extLst>
              <a:ext uri="{FF2B5EF4-FFF2-40B4-BE49-F238E27FC236}">
                <a16:creationId xmlns:a16="http://schemas.microsoft.com/office/drawing/2014/main" id="{5E9A82B5-0925-DA13-FF1C-D8BFC2C3E15C}"/>
              </a:ext>
            </a:extLst>
          </p:cNvPr>
          <p:cNvSpPr txBox="1">
            <a:spLocks/>
          </p:cNvSpPr>
          <p:nvPr/>
        </p:nvSpPr>
        <p:spPr>
          <a:xfrm>
            <a:off x="261018" y="3742914"/>
            <a:ext cx="4405563" cy="148596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a:p>
        </p:txBody>
      </p:sp>
    </p:spTree>
    <p:extLst>
      <p:ext uri="{BB962C8B-B14F-4D97-AF65-F5344CB8AC3E}">
        <p14:creationId xmlns:p14="http://schemas.microsoft.com/office/powerpoint/2010/main" val="1597548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d8d852c-c886-4454-8aba-ddd67f2314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90188F5A08244289AB5500BAC3377D" ma:contentTypeVersion="7" ma:contentTypeDescription="Create a new document." ma:contentTypeScope="" ma:versionID="d6fabbc900cf583de0e01b6e25eed913">
  <xsd:schema xmlns:xsd="http://www.w3.org/2001/XMLSchema" xmlns:xs="http://www.w3.org/2001/XMLSchema" xmlns:p="http://schemas.microsoft.com/office/2006/metadata/properties" xmlns:ns3="7d8d852c-c886-4454-8aba-ddd67f2314ae" xmlns:ns4="e54a970a-10f8-4cc0-98d8-9468814b3052" targetNamespace="http://schemas.microsoft.com/office/2006/metadata/properties" ma:root="true" ma:fieldsID="3ac721c6d65115ed3d224ed3e1497769" ns3:_="" ns4:_="">
    <xsd:import namespace="7d8d852c-c886-4454-8aba-ddd67f2314ae"/>
    <xsd:import namespace="e54a970a-10f8-4cc0-98d8-9468814b305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8d852c-c886-4454-8aba-ddd67f2314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4a970a-10f8-4cc0-98d8-9468814b30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7d8d852c-c886-4454-8aba-ddd67f2314ae"/>
    <ds:schemaRef ds:uri="e54a970a-10f8-4cc0-98d8-9468814b30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A3A3D5A-7182-44D5-AD42-A64AB97951B7}">
  <ds:schemaRefs>
    <ds:schemaRef ds:uri="7d8d852c-c886-4454-8aba-ddd67f2314ae"/>
    <ds:schemaRef ds:uri="e54a970a-10f8-4cc0-98d8-9468814b30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Eye state prediction based on EEG signal</vt:lpstr>
      <vt:lpstr>INTRODUCTION</vt:lpstr>
      <vt:lpstr>PROBLEM STATEMENT</vt:lpstr>
      <vt:lpstr>About the Dataset</vt:lpstr>
      <vt:lpstr>DESCRIPTION OF FEATURES </vt:lpstr>
      <vt:lpstr> </vt:lpstr>
      <vt:lpstr>Bar Graph to display the target distribution of our dataset which is  ‘eye Detection’ </vt:lpstr>
      <vt:lpstr>Heat map to depict the correlation between features  </vt:lpstr>
      <vt:lpstr>Feature display after removing outliers</vt:lpstr>
      <vt:lpstr>PowerPoint Presentation</vt:lpstr>
      <vt:lpstr>Principal Component Analysis (PCA)</vt:lpstr>
      <vt:lpstr>LOGISTIC REGRESSION </vt:lpstr>
      <vt:lpstr>GAUSSIAN NAIVE BAYES</vt:lpstr>
      <vt:lpstr>PowerPoint Presentation</vt:lpstr>
      <vt:lpstr>K-NEAREST NEIGHBOUR</vt:lpstr>
      <vt:lpstr>NEURAL NETWORKS </vt:lpstr>
      <vt:lpstr>PowerPoint Presentation</vt:lpstr>
      <vt:lpstr>SUMMARY</vt:lpstr>
      <vt:lpstr>PowerPoint Presentation</vt:lpstr>
      <vt:lpstr>After comparing our model’s test data accuracy with sklearn: </vt:lpstr>
      <vt:lpstr>Final 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prediction based on eeg signal</dc:title>
  <dc:creator>Abdul Mateen</dc:creator>
  <cp:revision>32</cp:revision>
  <dcterms:created xsi:type="dcterms:W3CDTF">2022-08-04T21:07:53Z</dcterms:created>
  <dcterms:modified xsi:type="dcterms:W3CDTF">2022-08-09T15:33:13Z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0x0101007E90188F5A08244289AB5500BAC3377D</vt:lpwstr>
  </property>
</Properties>
</file>