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57" r:id="rId5"/>
    <p:sldId id="258" r:id="rId6"/>
    <p:sldId id="259" r:id="rId7"/>
    <p:sldId id="261" r:id="rId8"/>
    <p:sldId id="262" r:id="rId9"/>
    <p:sldId id="260"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GB" altLang="en-US" b="1">
                <a:latin typeface="Times New Roman" panose="02020603050405020304" charset="0"/>
                <a:cs typeface="Times New Roman" panose="02020603050405020304" charset="0"/>
              </a:rPr>
              <a:t>Analyzing Loan Performance: The Impact of Loan Rank and Credit Score</a:t>
            </a:r>
            <a:endParaRPr lang="en-GB" altLang="en-US"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p>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Presented by </a:t>
            </a:r>
            <a:endParaRPr lang="en-GB" altLang="en-US">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Akshay Bollam</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766060"/>
            <a:ext cx="12192635" cy="1325880"/>
          </a:xfrm>
        </p:spPr>
        <p:txBody>
          <a:bodyPr>
            <a:noAutofit/>
          </a:bodyPr>
          <a:p>
            <a:pPr algn="ctr"/>
            <a:r>
              <a:rPr lang="en-US" altLang="en-GB" sz="5400">
                <a:latin typeface="Times New Roman" panose="02020603050405020304" charset="0"/>
                <a:cs typeface="Times New Roman" panose="02020603050405020304" charset="0"/>
              </a:rPr>
              <a:t>Thank You</a:t>
            </a:r>
            <a:endParaRPr lang="en-US" altLang="en-GB" sz="5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a:latin typeface="Times New Roman" panose="02020603050405020304" charset="0"/>
                <a:cs typeface="Times New Roman" panose="02020603050405020304" charset="0"/>
              </a:rPr>
              <a:t>Problem Statement: Analyzing Loan Default Risk</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tLang="en-GB" sz="2000" b="1">
                <a:latin typeface="Times New Roman" panose="02020603050405020304" charset="0"/>
                <a:cs typeface="Times New Roman" panose="02020603050405020304" charset="0"/>
              </a:rPr>
              <a:t>Objective:</a:t>
            </a:r>
            <a:endParaRPr lang="en-GB" altLang="en-US" sz="2000">
              <a:latin typeface="Times New Roman" panose="02020603050405020304" charset="0"/>
              <a:cs typeface="Times New Roman" panose="02020603050405020304" charset="0"/>
            </a:endParaRPr>
          </a:p>
          <a:p>
            <a:pPr marL="457200" lvl="1" indent="0">
              <a:buNone/>
            </a:pPr>
            <a:r>
              <a:rPr lang="en-GB" altLang="en-US" sz="2000">
                <a:latin typeface="Times New Roman" panose="02020603050405020304" charset="0"/>
                <a:cs typeface="Times New Roman" panose="02020603050405020304" charset="0"/>
              </a:rPr>
              <a:t>This project aims to analyze user performance in terms of loan repayment by examining loan rank and credit score. The primary focus is to evaluate whether users defaulted on their loans or repaid them on time, using key metrics like:</a:t>
            </a:r>
            <a:endParaRPr lang="en-GB" altLang="en-US" sz="2000">
              <a:latin typeface="Times New Roman" panose="02020603050405020304" charset="0"/>
              <a:cs typeface="Times New Roman" panose="02020603050405020304" charset="0"/>
            </a:endParaRPr>
          </a:p>
          <a:p>
            <a:pPr marL="0" indent="0">
              <a:buNone/>
            </a:pPr>
            <a:r>
              <a:rPr lang="en-US" altLang="en-GB" sz="2000" b="1">
                <a:latin typeface="Times New Roman" panose="02020603050405020304" charset="0"/>
                <a:cs typeface="Times New Roman" panose="02020603050405020304" charset="0"/>
              </a:rPr>
              <a:t>Key Metrics:</a:t>
            </a:r>
            <a:endParaRPr lang="en-US" altLang="en-GB" sz="2000" b="1">
              <a:latin typeface="Times New Roman" panose="02020603050405020304" charset="0"/>
              <a:cs typeface="Times New Roman" panose="02020603050405020304" charset="0"/>
            </a:endParaRPr>
          </a:p>
          <a:p>
            <a:pPr marL="0" indent="457200">
              <a:buNone/>
            </a:pPr>
            <a:r>
              <a:rPr lang="en-GB" altLang="en-US" sz="2000" b="1">
                <a:latin typeface="Times New Roman" panose="02020603050405020304" charset="0"/>
                <a:cs typeface="Times New Roman" panose="02020603050405020304" charset="0"/>
              </a:rPr>
              <a:t>Loan Rank:</a:t>
            </a:r>
            <a:r>
              <a:rPr lang="en-GB" altLang="en-US" sz="2000">
                <a:latin typeface="Times New Roman" panose="02020603050405020304" charset="0"/>
                <a:cs typeface="Times New Roman" panose="02020603050405020304" charset="0"/>
              </a:rPr>
              <a:t> Users are ranked based on their borrowing behavior, which influences default risk.</a:t>
            </a:r>
            <a:endParaRPr lang="en-GB" altLang="en-US" sz="2000">
              <a:latin typeface="Times New Roman" panose="02020603050405020304" charset="0"/>
              <a:cs typeface="Times New Roman" panose="02020603050405020304" charset="0"/>
            </a:endParaRPr>
          </a:p>
          <a:p>
            <a:pPr marL="0" indent="457200">
              <a:buNone/>
            </a:pPr>
            <a:r>
              <a:rPr lang="en-GB" altLang="en-US" sz="2000" b="1">
                <a:latin typeface="Times New Roman" panose="02020603050405020304" charset="0"/>
                <a:cs typeface="Times New Roman" panose="02020603050405020304" charset="0"/>
              </a:rPr>
              <a:t>Credit Score:</a:t>
            </a:r>
            <a:r>
              <a:rPr lang="en-GB" altLang="en-US" sz="2000">
                <a:latin typeface="Times New Roman" panose="02020603050405020304" charset="0"/>
                <a:cs typeface="Times New Roman" panose="02020603050405020304" charset="0"/>
              </a:rPr>
              <a:t> A key factor in determining a user's ability to repay loans.</a:t>
            </a:r>
            <a:endParaRPr lang="en-GB" altLang="en-US" sz="2000">
              <a:latin typeface="Times New Roman" panose="02020603050405020304" charset="0"/>
              <a:cs typeface="Times New Roman" panose="02020603050405020304" charset="0"/>
            </a:endParaRPr>
          </a:p>
          <a:p>
            <a:pPr marL="457200" lvl="1" indent="0">
              <a:buNone/>
            </a:pPr>
            <a:r>
              <a:rPr lang="en-GB" altLang="en-US" sz="2000" b="1">
                <a:latin typeface="Times New Roman" panose="02020603050405020304" charset="0"/>
                <a:cs typeface="Times New Roman" panose="02020603050405020304" charset="0"/>
              </a:rPr>
              <a:t>Loan Repayment Status:</a:t>
            </a:r>
            <a:r>
              <a:rPr lang="en-GB" altLang="en-US" sz="2000">
                <a:latin typeface="Times New Roman" panose="02020603050405020304" charset="0"/>
                <a:cs typeface="Times New Roman" panose="02020603050405020304" charset="0"/>
              </a:rPr>
              <a:t> Identifying users who defaulted (didn’t repay even 90 days after the due date) versus those who repaid on time.</a:t>
            </a:r>
            <a:endParaRPr lang="en-GB" altLang="en-US" sz="2000">
              <a:latin typeface="Times New Roman" panose="02020603050405020304" charset="0"/>
              <a:cs typeface="Times New Roman" panose="02020603050405020304" charset="0"/>
            </a:endParaRPr>
          </a:p>
          <a:p>
            <a:pPr marL="0" indent="0">
              <a:buNone/>
            </a:pPr>
            <a:r>
              <a:rPr lang="en-US" altLang="en-GB" sz="2000" b="1">
                <a:latin typeface="Times New Roman" panose="02020603050405020304" charset="0"/>
                <a:cs typeface="Times New Roman" panose="02020603050405020304" charset="0"/>
              </a:rPr>
              <a:t>Goal:</a:t>
            </a:r>
            <a:endParaRPr lang="en-GB" altLang="en-US" sz="2000">
              <a:latin typeface="Times New Roman" panose="02020603050405020304" charset="0"/>
              <a:cs typeface="Times New Roman" panose="02020603050405020304" charset="0"/>
            </a:endParaRPr>
          </a:p>
          <a:p>
            <a:pPr marL="457200" lvl="1" indent="0">
              <a:buNone/>
            </a:pPr>
            <a:r>
              <a:rPr lang="en-GB" altLang="en-US" sz="2000">
                <a:latin typeface="Times New Roman" panose="02020603050405020304" charset="0"/>
                <a:cs typeface="Times New Roman" panose="02020603050405020304" charset="0"/>
              </a:rPr>
              <a:t>The goal is to uncover patterns and trends that can help predict loan default and inform risk assessment for future loans.</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GB" altLang="en-US">
                <a:latin typeface="Times New Roman" panose="02020603050405020304" charset="0"/>
                <a:cs typeface="Times New Roman" panose="02020603050405020304" charset="0"/>
              </a:rPr>
              <a:t>Default Rates Across Credit Score Categories</a:t>
            </a:r>
            <a:endParaRPr lang="en-GB" altLang="en-US">
              <a:latin typeface="Times New Roman" panose="02020603050405020304" charset="0"/>
              <a:cs typeface="Times New Roman" panose="02020603050405020304" charset="0"/>
            </a:endParaRPr>
          </a:p>
        </p:txBody>
      </p:sp>
      <p:sp>
        <p:nvSpPr>
          <p:cNvPr id="7" name="Content Placeholder 6"/>
          <p:cNvSpPr/>
          <p:nvPr>
            <p:ph sz="half" idx="1"/>
          </p:nvPr>
        </p:nvSpPr>
        <p:spPr/>
        <p:txBody>
          <a:bodyPr>
            <a:normAutofit/>
          </a:bodyPr>
          <a:p>
            <a:pPr algn="just"/>
            <a:r>
              <a:rPr lang="en-US" altLang="en-GB" sz="2000">
                <a:latin typeface="Times New Roman" panose="02020603050405020304" charset="0"/>
                <a:cs typeface="Times New Roman" panose="02020603050405020304" charset="0"/>
              </a:rPr>
              <a:t>The analysis shows that users with lower credit scores (e.g., 'Very Low' and 'Low') tend to have higher default rates compared to those with higher credit scores.</a:t>
            </a:r>
            <a:endParaRPr lang="en-US" altLang="en-GB" sz="2000">
              <a:latin typeface="Times New Roman" panose="02020603050405020304" charset="0"/>
              <a:cs typeface="Times New Roman" panose="02020603050405020304" charset="0"/>
            </a:endParaRPr>
          </a:p>
          <a:p>
            <a:pPr algn="just"/>
            <a:r>
              <a:rPr lang="en-US" altLang="en-GB" sz="2000">
                <a:latin typeface="Times New Roman" panose="02020603050405020304" charset="0"/>
                <a:cs typeface="Times New Roman" panose="02020603050405020304" charset="0"/>
              </a:rPr>
              <a:t>The default rate decreases as the credit score improves, with 'Very High' credit score category showing the lowest default rate.</a:t>
            </a:r>
            <a:endParaRPr lang="en-US" altLang="en-GB" sz="2000">
              <a:latin typeface="Times New Roman" panose="02020603050405020304" charset="0"/>
              <a:cs typeface="Times New Roman" panose="02020603050405020304" charset="0"/>
            </a:endParaRPr>
          </a:p>
          <a:p>
            <a:pPr algn="just"/>
            <a:r>
              <a:rPr sz="2000">
                <a:latin typeface="Times New Roman" panose="02020603050405020304" charset="0"/>
                <a:cs typeface="Times New Roman" panose="02020603050405020304" charset="0"/>
                <a:sym typeface="+mn-ea"/>
              </a:rPr>
              <a:t>This suggests that users with lower credit scores may pose higher risks for lenders, while those with higher credit scores are more likely to repay their loans on time.</a:t>
            </a:r>
            <a:r>
              <a:rPr lang="en-US" sz="2000">
                <a:latin typeface="Times New Roman" panose="02020603050405020304" charset="0"/>
                <a:cs typeface="Times New Roman" panose="02020603050405020304" charset="0"/>
                <a:sym typeface="+mn-ea"/>
              </a:rPr>
              <a:t>                   </a:t>
            </a:r>
            <a:br>
              <a:rPr lang="en-US" altLang="en-GB" sz="2000">
                <a:latin typeface="Times New Roman" panose="02020603050405020304" charset="0"/>
                <a:cs typeface="Times New Roman" panose="02020603050405020304" charset="0"/>
              </a:rPr>
            </a:br>
            <a:endParaRPr lang="en-US" altLang="en-GB" sz="2000">
              <a:latin typeface="Times New Roman" panose="02020603050405020304" charset="0"/>
              <a:cs typeface="Times New Roman" panose="02020603050405020304" charset="0"/>
            </a:endParaRPr>
          </a:p>
          <a:p>
            <a:pPr algn="just"/>
            <a:endParaRPr lang="en-US" altLang="en-GB" sz="2000">
              <a:latin typeface="Times New Roman" panose="02020603050405020304" charset="0"/>
              <a:cs typeface="Times New Roman" panose="02020603050405020304" charset="0"/>
            </a:endParaRPr>
          </a:p>
        </p:txBody>
      </p:sp>
      <p:sp>
        <p:nvSpPr>
          <p:cNvPr id="9" name="Text Box 8"/>
          <p:cNvSpPr txBox="1"/>
          <p:nvPr/>
        </p:nvSpPr>
        <p:spPr>
          <a:xfrm>
            <a:off x="6273800" y="4995545"/>
            <a:ext cx="5080000" cy="1000760"/>
          </a:xfrm>
          <a:prstGeom prst="rect">
            <a:avLst/>
          </a:prstGeom>
        </p:spPr>
        <p:txBody>
          <a:bodyPr>
            <a:noAutofit/>
          </a:bodyPr>
          <a:p>
            <a:endParaRPr sz="16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6172200" y="2082800"/>
            <a:ext cx="5181600" cy="3836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GB" altLang="en-US">
                <a:latin typeface="Times New Roman" panose="02020603050405020304" charset="0"/>
                <a:cs typeface="Times New Roman" panose="02020603050405020304" charset="0"/>
              </a:rPr>
              <a:t>Default Rates by Loan Rank</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algn="just"/>
            <a:r>
              <a:rPr lang="en-US" altLang="en-GB" sz="2000">
                <a:latin typeface="Times New Roman" panose="02020603050405020304" charset="0"/>
                <a:cs typeface="Times New Roman" panose="02020603050405020304" charset="0"/>
              </a:rPr>
              <a:t>The default rate varies by Loan Rank, with higher Loan Ranks showing different repayment behavior.</a:t>
            </a:r>
            <a:endParaRPr lang="en-US" altLang="en-GB" sz="2000">
              <a:latin typeface="Times New Roman" panose="02020603050405020304" charset="0"/>
              <a:cs typeface="Times New Roman" panose="02020603050405020304" charset="0"/>
            </a:endParaRPr>
          </a:p>
          <a:p>
            <a:pPr algn="just"/>
            <a:r>
              <a:rPr lang="en-US" altLang="en-GB" sz="2000">
                <a:latin typeface="Times New Roman" panose="02020603050405020304" charset="0"/>
                <a:cs typeface="Times New Roman" panose="02020603050405020304" charset="0"/>
              </a:rPr>
              <a:t>The chart shows default rates for Loan Ranks up to 40, providing insight into how default rates change as users take out more loans.</a:t>
            </a:r>
            <a:endParaRPr lang="en-US" altLang="en-GB" sz="2000">
              <a:latin typeface="Times New Roman" panose="02020603050405020304" charset="0"/>
              <a:cs typeface="Times New Roman" panose="02020603050405020304" charset="0"/>
            </a:endParaRPr>
          </a:p>
          <a:p>
            <a:pPr algn="just"/>
            <a:r>
              <a:rPr lang="en-US" altLang="en-GB" sz="2000">
                <a:latin typeface="Times New Roman" panose="02020603050405020304" charset="0"/>
                <a:cs typeface="Times New Roman" panose="02020603050405020304" charset="0"/>
              </a:rPr>
              <a:t>This analysis could suggest that as users progress through more loans (higher Loan Ranks), the likelihood of default may either increase or decrease, depending on trends in the data.</a:t>
            </a:r>
            <a:endParaRPr lang="en-US" altLang="en-GB" sz="20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lum bright="6000" contrast="36000"/>
          </a:blip>
          <a:stretch>
            <a:fillRect/>
          </a:stretch>
        </p:blipFill>
        <p:spPr>
          <a:xfrm>
            <a:off x="6172200" y="2021840"/>
            <a:ext cx="5181600" cy="3093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Loan Status Distribution by Loan Amount</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rmAutofit fontScale="70000"/>
          </a:bodyPr>
          <a:p>
            <a:pPr algn="just"/>
            <a:r>
              <a:rPr lang="en-US" altLang="en-GB">
                <a:latin typeface="Times New Roman" panose="02020603050405020304" charset="0"/>
                <a:cs typeface="Times New Roman" panose="02020603050405020304" charset="0"/>
              </a:rPr>
              <a:t>Loans in the 0-5K and 5K-10K ranges exhibit similar default rates, indicating that slightly higher loan amounts do not necessarily reduce the risk of default for these borrowers.</a:t>
            </a:r>
            <a:endParaRPr lang="en-US" altLang="en-GB">
              <a:latin typeface="Times New Roman" panose="02020603050405020304" charset="0"/>
              <a:cs typeface="Times New Roman" panose="02020603050405020304" charset="0"/>
            </a:endParaRPr>
          </a:p>
          <a:p>
            <a:pPr algn="just"/>
            <a:r>
              <a:rPr lang="en-US" altLang="en-GB">
                <a:latin typeface="Times New Roman" panose="02020603050405020304" charset="0"/>
                <a:cs typeface="Times New Roman" panose="02020603050405020304" charset="0"/>
              </a:rPr>
              <a:t>Despite the increased loan </a:t>
            </a:r>
            <a:r>
              <a:rPr lang="en-US" altLang="en-GB">
                <a:latin typeface="Times New Roman" panose="02020603050405020304" charset="0"/>
                <a:cs typeface="Times New Roman" panose="02020603050405020304" charset="0"/>
              </a:rPr>
              <a:t>amount from 0-5K to 5K-10K, the default rates remain similar, suggesting that factors other than loan size may influence repayment behavior in these categories.</a:t>
            </a:r>
            <a:endParaRPr lang="en-US" altLang="en-GB">
              <a:latin typeface="Times New Roman" panose="02020603050405020304" charset="0"/>
              <a:cs typeface="Times New Roman" panose="02020603050405020304" charset="0"/>
            </a:endParaRPr>
          </a:p>
          <a:p>
            <a:pPr algn="just"/>
            <a:r>
              <a:rPr lang="en-US" altLang="en-GB">
                <a:latin typeface="Times New Roman" panose="02020603050405020304" charset="0"/>
                <a:cs typeface="Times New Roman" panose="02020603050405020304" charset="0"/>
              </a:rPr>
              <a:t>The comparable default rates for loans between 0-10K imply that additional loan amount does not substantially improve repayment stability, highlighting the need to assess other borrower characteristics.</a:t>
            </a:r>
            <a:endParaRPr lang="en-US" altLang="en-GB">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6172200" y="2127885"/>
            <a:ext cx="5181600" cy="3746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a:latin typeface="Times New Roman" panose="02020603050405020304" charset="0"/>
                <a:cs typeface="Times New Roman" panose="02020603050405020304" charset="0"/>
              </a:rPr>
              <a:t>Customer Segmentation Based on Loan Rank and Credit Score</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algn="just"/>
            <a:r>
              <a:rPr lang="en-US" altLang="en-GB" sz="2000">
                <a:latin typeface="Times New Roman" panose="02020603050405020304" charset="0"/>
                <a:cs typeface="Times New Roman" panose="02020603050405020304" charset="0"/>
              </a:rPr>
              <a:t>High Risk Segment: Customers with a loan rank below 10 fall under the high-risk category, despite having above-average credit scores.</a:t>
            </a:r>
            <a:endParaRPr lang="en-US" altLang="en-GB" sz="2000">
              <a:latin typeface="Times New Roman" panose="02020603050405020304" charset="0"/>
              <a:cs typeface="Times New Roman" panose="02020603050405020304" charset="0"/>
            </a:endParaRPr>
          </a:p>
          <a:p>
            <a:pPr algn="just"/>
            <a:r>
              <a:rPr lang="en-US" altLang="en-GB" sz="2000">
                <a:latin typeface="Times New Roman" panose="02020603050405020304" charset="0"/>
                <a:cs typeface="Times New Roman" panose="02020603050405020304" charset="0"/>
              </a:rPr>
              <a:t>Low Risk Segment: Customers with higher loan ranks (above 20) are categorized as low risk, typically having lower credit scores but posing minimal default risk.</a:t>
            </a:r>
            <a:endParaRPr lang="en-US" altLang="en-GB" sz="2000">
              <a:latin typeface="Times New Roman" panose="02020603050405020304" charset="0"/>
              <a:cs typeface="Times New Roman" panose="02020603050405020304" charset="0"/>
            </a:endParaRPr>
          </a:p>
          <a:p>
            <a:pPr algn="just"/>
            <a:r>
              <a:rPr lang="en-US" altLang="en-GB" sz="2000">
                <a:latin typeface="Times New Roman" panose="02020603050405020304" charset="0"/>
                <a:cs typeface="Times New Roman" panose="02020603050405020304" charset="0"/>
              </a:rPr>
              <a:t>Loan rank is a more significant indicator of risk than credit score, emphasizing the need for lenders to prioritize rank in risk evaluation.</a:t>
            </a:r>
            <a:endParaRPr lang="en-US" altLang="en-GB" sz="2000">
              <a:latin typeface="Times New Roman" panose="02020603050405020304" charset="0"/>
              <a:cs typeface="Times New Roman" panose="02020603050405020304" charset="0"/>
            </a:endParaRPr>
          </a:p>
        </p:txBody>
      </p:sp>
      <p:pic>
        <p:nvPicPr>
          <p:cNvPr id="7" name="Content Placeholder 6"/>
          <p:cNvPicPr>
            <a:picLocks noChangeAspect="1"/>
          </p:cNvPicPr>
          <p:nvPr>
            <p:ph sz="half" idx="2"/>
          </p:nvPr>
        </p:nvPicPr>
        <p:blipFill>
          <a:blip r:embed="rId1"/>
          <a:stretch>
            <a:fillRect/>
          </a:stretch>
        </p:blipFill>
        <p:spPr>
          <a:xfrm>
            <a:off x="6172200" y="2332355"/>
            <a:ext cx="5181600" cy="3337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normAutofit fontScale="90000"/>
          </a:bodyPr>
          <a:p>
            <a:r>
              <a:rPr lang="en-GB" altLang="en-US">
                <a:latin typeface="Times New Roman" panose="02020603050405020304" charset="0"/>
                <a:cs typeface="Times New Roman" panose="02020603050405020304" charset="0"/>
              </a:rPr>
              <a:t>Analysis of Loan Default and Repayment by Loan Rank</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algn="just"/>
            <a:r>
              <a:rPr lang="en-US" altLang="en-GB" sz="2000">
                <a:latin typeface="Times New Roman" panose="02020603050405020304" charset="0"/>
                <a:cs typeface="Times New Roman" panose="02020603050405020304" charset="0"/>
              </a:rPr>
              <a:t>Loan Rank Impact on Defaults: Loans with lower ranks (higher risk) have a significantly higher number of defaults compared to loans with higher ranks.</a:t>
            </a:r>
            <a:endParaRPr lang="en-US" altLang="en-GB" sz="2000">
              <a:latin typeface="Times New Roman" panose="02020603050405020304" charset="0"/>
              <a:cs typeface="Times New Roman" panose="02020603050405020304" charset="0"/>
            </a:endParaRPr>
          </a:p>
          <a:p>
            <a:pPr algn="just"/>
            <a:r>
              <a:rPr lang="en-US" altLang="en-GB" sz="2000">
                <a:latin typeface="Times New Roman" panose="02020603050405020304" charset="0"/>
                <a:cs typeface="Times New Roman" panose="02020603050405020304" charset="0"/>
              </a:rPr>
              <a:t>Repaid Loans Dominate: Despite higher defaults in low ranks, most loans across all ranks are successfully repaid, particularly as loan rank increases (lower risk).</a:t>
            </a:r>
            <a:endParaRPr lang="en-US" altLang="en-GB" sz="2000">
              <a:latin typeface="Times New Roman" panose="02020603050405020304" charset="0"/>
              <a:cs typeface="Times New Roman" panose="02020603050405020304" charset="0"/>
            </a:endParaRPr>
          </a:p>
          <a:p>
            <a:pPr algn="just"/>
            <a:r>
              <a:rPr lang="en-US" altLang="en-GB" sz="2000">
                <a:latin typeface="Times New Roman" panose="02020603050405020304" charset="0"/>
                <a:cs typeface="Times New Roman" panose="02020603050405020304" charset="0"/>
              </a:rPr>
              <a:t>Borrowers with lower ranks are more prone to default, highlighting the need for targeted interventions or stricter credit policies in high-risk segments.</a:t>
            </a:r>
            <a:endParaRPr lang="en-US" altLang="en-GB" sz="2000">
              <a:latin typeface="Times New Roman" panose="02020603050405020304" charset="0"/>
              <a:cs typeface="Times New Roman" panose="02020603050405020304" charset="0"/>
            </a:endParaRPr>
          </a:p>
        </p:txBody>
      </p:sp>
      <p:pic>
        <p:nvPicPr>
          <p:cNvPr id="11" name="Content Placeholder 10"/>
          <p:cNvPicPr>
            <a:picLocks noChangeAspect="1"/>
          </p:cNvPicPr>
          <p:nvPr>
            <p:ph sz="half" idx="2"/>
          </p:nvPr>
        </p:nvPicPr>
        <p:blipFill>
          <a:blip r:embed="rId1"/>
          <a:stretch>
            <a:fillRect/>
          </a:stretch>
        </p:blipFill>
        <p:spPr>
          <a:xfrm>
            <a:off x="6172200" y="2404745"/>
            <a:ext cx="5181600" cy="2571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a:latin typeface="Times New Roman" panose="02020603050405020304" charset="0"/>
                <a:cs typeface="Times New Roman" panose="02020603050405020304" charset="0"/>
              </a:rPr>
              <a:t>Key Factors Influencing Loan Default Prediction</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rmAutofit fontScale="70000"/>
          </a:bodyPr>
          <a:p>
            <a:r>
              <a:rPr lang="en-GB" altLang="en-US"/>
              <a:t>CREDIT_SCORE is the most significant factor in predicting loan defaults, indicating that borrowers with lower credit scores are at a higher risk of defaulting.</a:t>
            </a:r>
            <a:endParaRPr lang="en-GB" altLang="en-US"/>
          </a:p>
          <a:p>
            <a:r>
              <a:rPr lang="en-GB" altLang="en-US"/>
              <a:t>USER_LOAN_RANK and AMOUNT_DISBURSED have a moderate impact on defaults, implying that higher-risk ranks and larger loan amounts slightly increase the likelih</a:t>
            </a:r>
            <a:r>
              <a:rPr lang="en-US" altLang="en-GB"/>
              <a:t>o</a:t>
            </a:r>
            <a:r>
              <a:rPr lang="en-GB" altLang="en-US"/>
              <a:t>od of defaults.</a:t>
            </a:r>
            <a:endParaRPr lang="en-GB" altLang="en-US"/>
          </a:p>
          <a:p>
            <a:pPr algn="just"/>
            <a:r>
              <a:rPr lang="en-GB" altLang="en-US"/>
              <a:t>Interpretation: The prominent role of CREDIT_SCORE emphasizes its importance for lending companies in evaluating loan risk, suggesting they should prioritize credit score assessments to improve risk management and enhance loan approval decisions.</a:t>
            </a:r>
            <a:endParaRPr lang="en-GB" altLang="en-US"/>
          </a:p>
        </p:txBody>
      </p:sp>
      <p:pic>
        <p:nvPicPr>
          <p:cNvPr id="5" name="Content Placeholder 4"/>
          <p:cNvPicPr>
            <a:picLocks noChangeAspect="1"/>
          </p:cNvPicPr>
          <p:nvPr>
            <p:ph sz="half" idx="2"/>
          </p:nvPr>
        </p:nvPicPr>
        <p:blipFill>
          <a:blip r:embed="rId1"/>
          <a:stretch>
            <a:fillRect/>
          </a:stretch>
        </p:blipFill>
        <p:spPr>
          <a:xfrm>
            <a:off x="6172200" y="2312670"/>
            <a:ext cx="5181600" cy="33769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GB" altLang="en-US">
                <a:latin typeface="Times New Roman" panose="02020603050405020304" charset="0"/>
                <a:cs typeface="Times New Roman" panose="02020603050405020304" charset="0"/>
              </a:rPr>
              <a:t>Conclusion</a:t>
            </a:r>
            <a:endParaRPr lang="en-GB" altLang="en-US">
              <a:latin typeface="Times New Roman" panose="02020603050405020304" charset="0"/>
              <a:cs typeface="Times New Roman" panose="02020603050405020304" charset="0"/>
            </a:endParaRPr>
          </a:p>
        </p:txBody>
      </p:sp>
      <p:sp>
        <p:nvSpPr>
          <p:cNvPr id="6" name="Content Placeholder 5"/>
          <p:cNvSpPr>
            <a:spLocks noGrp="1"/>
          </p:cNvSpPr>
          <p:nvPr>
            <p:ph idx="1"/>
          </p:nvPr>
        </p:nvSpPr>
        <p:spPr>
          <a:xfrm>
            <a:off x="838200" y="1825625"/>
            <a:ext cx="10407650" cy="4351655"/>
          </a:xfrm>
        </p:spPr>
        <p:txBody>
          <a:bodyPr/>
          <a:p>
            <a:pPr algn="just">
              <a:lnSpc>
                <a:spcPct val="100000"/>
              </a:lnSpc>
            </a:pPr>
            <a:r>
              <a:rPr lang="en-GB" altLang="en-US" sz="2000" b="1">
                <a:latin typeface="Times New Roman" panose="02020603050405020304" charset="0"/>
                <a:cs typeface="Times New Roman" panose="02020603050405020304" charset="0"/>
                <a:sym typeface="+mn-ea"/>
              </a:rPr>
              <a:t>Credit Score</a:t>
            </a:r>
            <a:r>
              <a:rPr lang="en-GB" altLang="en-US" sz="2000">
                <a:latin typeface="Times New Roman" panose="02020603050405020304" charset="0"/>
                <a:cs typeface="Times New Roman" panose="02020603050405020304" charset="0"/>
                <a:sym typeface="+mn-ea"/>
              </a:rPr>
              <a:t> is the primary predictor of loan defaults, with lower scores strongly correlating to higher default rates, indicating a higher risk for lenders.</a:t>
            </a:r>
            <a:endParaRPr lang="en-GB" altLang="en-US" sz="2000">
              <a:latin typeface="Times New Roman" panose="02020603050405020304" charset="0"/>
              <a:cs typeface="Times New Roman" panose="02020603050405020304" charset="0"/>
            </a:endParaRPr>
          </a:p>
          <a:p>
            <a:pPr algn="just">
              <a:lnSpc>
                <a:spcPct val="100000"/>
              </a:lnSpc>
            </a:pPr>
            <a:r>
              <a:rPr lang="en-GB" altLang="en-US" sz="2000" b="1">
                <a:latin typeface="Times New Roman" panose="02020603050405020304" charset="0"/>
                <a:cs typeface="Times New Roman" panose="02020603050405020304" charset="0"/>
                <a:sym typeface="+mn-ea"/>
              </a:rPr>
              <a:t>Loan Rank</a:t>
            </a:r>
            <a:r>
              <a:rPr lang="en-GB" altLang="en-US" sz="2000">
                <a:latin typeface="Times New Roman" panose="02020603050405020304" charset="0"/>
                <a:cs typeface="Times New Roman" panose="02020603050405020304" charset="0"/>
                <a:sym typeface="+mn-ea"/>
              </a:rPr>
              <a:t> also influences default rates, where borrowers with higher loan ranks tend to have slightly increased default probabilities, suggesting potential risk factors related to loan size.</a:t>
            </a:r>
            <a:endParaRPr lang="en-GB" altLang="en-US" sz="2000">
              <a:latin typeface="Times New Roman" panose="02020603050405020304" charset="0"/>
              <a:cs typeface="Times New Roman" panose="02020603050405020304" charset="0"/>
            </a:endParaRPr>
          </a:p>
          <a:p>
            <a:pPr algn="just">
              <a:lnSpc>
                <a:spcPct val="100000"/>
              </a:lnSpc>
            </a:pPr>
            <a:r>
              <a:rPr lang="en-GB" altLang="en-US" sz="2000" b="1">
                <a:latin typeface="Times New Roman" panose="02020603050405020304" charset="0"/>
                <a:cs typeface="Times New Roman" panose="02020603050405020304" charset="0"/>
                <a:sym typeface="+mn-ea"/>
              </a:rPr>
              <a:t>Customer Segmentation</a:t>
            </a:r>
            <a:r>
              <a:rPr lang="en-GB" altLang="en-US" sz="2000">
                <a:latin typeface="Times New Roman" panose="02020603050405020304" charset="0"/>
                <a:cs typeface="Times New Roman" panose="02020603050405020304" charset="0"/>
                <a:sym typeface="+mn-ea"/>
              </a:rPr>
              <a:t> based on loan rank and credit score allows for better risk identification, enabling lenders to classify borrowers into high, medium, or low-risk categories.</a:t>
            </a:r>
            <a:endParaRPr lang="en-GB" altLang="en-US" sz="2000">
              <a:latin typeface="Times New Roman" panose="02020603050405020304" charset="0"/>
              <a:cs typeface="Times New Roman" panose="02020603050405020304" charset="0"/>
            </a:endParaRPr>
          </a:p>
          <a:p>
            <a:pPr algn="just">
              <a:lnSpc>
                <a:spcPct val="100000"/>
              </a:lnSpc>
            </a:pPr>
            <a:r>
              <a:rPr lang="en-GB" altLang="en-US" sz="2000">
                <a:latin typeface="Times New Roman" panose="02020603050405020304" charset="0"/>
                <a:cs typeface="Times New Roman" panose="02020603050405020304" charset="0"/>
                <a:sym typeface="+mn-ea"/>
              </a:rPr>
              <a:t>Key Factors, especially credit score and loan rank, should be prioritized in loan assessment processes, enhancing the accuracy of default predictions and improving overall risk management strategies.</a:t>
            </a:r>
            <a:endParaRPr lang="en-GB" altLang="en-US" sz="2000">
              <a:latin typeface="Times New Roman" panose="02020603050405020304" charset="0"/>
              <a:cs typeface="Times New Roman" panose="02020603050405020304" charset="0"/>
            </a:endParaRPr>
          </a:p>
          <a:p>
            <a:pPr algn="just">
              <a:lnSpc>
                <a:spcPct val="100000"/>
              </a:lnSpc>
            </a:pPr>
            <a:endParaRPr lang="en-GB" altLang="en-US" sz="2000">
              <a:latin typeface="Times New Roman" panose="02020603050405020304" charset="0"/>
              <a:cs typeface="Times New Roman" panose="02020603050405020304" charset="0"/>
            </a:endParaRPr>
          </a:p>
          <a:p>
            <a:pPr algn="just">
              <a:lnSpc>
                <a:spcPct val="100000"/>
              </a:lnSpc>
            </a:pPr>
            <a:endParaRPr lang="en-GB"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4765</Words>
  <Application>WPS Presentation</Application>
  <PresentationFormat>Widescreen</PresentationFormat>
  <Paragraphs>64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Times New Roman</vt:lpstr>
      <vt:lpstr>Microsoft YaHei</vt:lpstr>
      <vt:lpstr>Arial Unicode MS</vt:lpstr>
      <vt:lpstr>Calibri Light</vt:lpstr>
      <vt:lpstr>Calibri</vt:lpstr>
      <vt:lpstr>Office Theme</vt:lpstr>
      <vt:lpstr>Analyzing Loan Performance: The Impact of Loan Rank and Credit Score</vt:lpstr>
      <vt:lpstr>Problem Statement: Analyzing Loan Default Risk</vt:lpstr>
      <vt:lpstr>Default Rates Across Credit Score Categories</vt:lpstr>
      <vt:lpstr>Default Rates by Loan Rank</vt:lpstr>
      <vt:lpstr>Loan Status Distribution by Loan Amount</vt:lpstr>
      <vt:lpstr>Customer Segmentation Based on Loan Rank and Credit Score</vt:lpstr>
      <vt:lpstr>Analysis of Loan Default and Repayment by Loan Rank</vt:lpstr>
      <vt:lpstr>Key Factors Influencing Loan Default Prediction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Loan Performance: The Impact of Loan Rank and Credit Score</dc:title>
  <dc:creator>Home</dc:creator>
  <cp:lastModifiedBy>bollam akshay</cp:lastModifiedBy>
  <cp:revision>4</cp:revision>
  <dcterms:created xsi:type="dcterms:W3CDTF">2024-12-24T07:29:00Z</dcterms:created>
  <dcterms:modified xsi:type="dcterms:W3CDTF">2024-12-24T11:59:23Z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098D345DC1DB43E089B285BD967D7C3A_11</vt:lpwstr>
  </property>
  <property fmtid="{D5CDD505-2E9C-101B-9397-08002B2CF9AE}" pid="3" name="KSOProductBuildVer">
    <vt:lpwstr>2057-12.2.0.18639</vt:lpwstr>
  </property>
</Properties>
</file>