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3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94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38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6124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687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5193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81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860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59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94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22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88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79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31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2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5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958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6531" y="3086100"/>
            <a:ext cx="11262360" cy="3304540"/>
            <a:chOff x="446531" y="3086100"/>
            <a:chExt cx="11262360" cy="3304540"/>
          </a:xfrm>
        </p:grpSpPr>
        <p:sp>
          <p:nvSpPr>
            <p:cNvPr id="3" name="object 3"/>
            <p:cNvSpPr/>
            <p:nvPr/>
          </p:nvSpPr>
          <p:spPr>
            <a:xfrm>
              <a:off x="446531" y="3086100"/>
              <a:ext cx="11262360" cy="3304540"/>
            </a:xfrm>
            <a:custGeom>
              <a:avLst/>
              <a:gdLst/>
              <a:ahLst/>
              <a:cxnLst/>
              <a:rect l="l" t="t" r="r" b="b"/>
              <a:pathLst>
                <a:path w="11262360" h="3304540">
                  <a:moveTo>
                    <a:pt x="11262360" y="0"/>
                  </a:moveTo>
                  <a:lnTo>
                    <a:pt x="0" y="0"/>
                  </a:lnTo>
                  <a:lnTo>
                    <a:pt x="0" y="3304031"/>
                  </a:lnTo>
                  <a:lnTo>
                    <a:pt x="11262360" y="3304031"/>
                  </a:lnTo>
                  <a:lnTo>
                    <a:pt x="11262360" y="0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64" y="3297936"/>
              <a:ext cx="5323332" cy="28925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9993" y="1640390"/>
            <a:ext cx="7629525" cy="114998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3600" b="0" spc="265" dirty="0">
                <a:solidFill>
                  <a:srgbClr val="4D1334"/>
                </a:solidFill>
                <a:latin typeface="Trebuchet MS"/>
                <a:cs typeface="Trebuchet MS"/>
              </a:rPr>
              <a:t>H</a:t>
            </a:r>
            <a:r>
              <a:rPr sz="3600" b="0" spc="310" dirty="0">
                <a:solidFill>
                  <a:srgbClr val="4D1334"/>
                </a:solidFill>
                <a:latin typeface="Trebuchet MS"/>
                <a:cs typeface="Trebuchet MS"/>
              </a:rPr>
              <a:t>O</a:t>
            </a:r>
            <a:r>
              <a:rPr sz="3600" b="0" spc="-35" dirty="0">
                <a:solidFill>
                  <a:srgbClr val="4D1334"/>
                </a:solidFill>
                <a:latin typeface="Trebuchet MS"/>
                <a:cs typeface="Trebuchet MS"/>
              </a:rPr>
              <a:t>TEL</a:t>
            </a:r>
            <a:r>
              <a:rPr sz="3600" b="0" spc="-85" dirty="0">
                <a:solidFill>
                  <a:srgbClr val="4D1334"/>
                </a:solidFill>
                <a:latin typeface="Trebuchet MS"/>
                <a:cs typeface="Trebuchet MS"/>
              </a:rPr>
              <a:t> </a:t>
            </a:r>
            <a:r>
              <a:rPr sz="3600" b="0" spc="285" dirty="0">
                <a:solidFill>
                  <a:srgbClr val="4D1334"/>
                </a:solidFill>
                <a:latin typeface="Trebuchet MS"/>
                <a:cs typeface="Trebuchet MS"/>
              </a:rPr>
              <a:t>BOOKING</a:t>
            </a:r>
            <a:r>
              <a:rPr sz="3600" b="0" spc="-455" dirty="0">
                <a:solidFill>
                  <a:srgbClr val="4D1334"/>
                </a:solidFill>
                <a:latin typeface="Trebuchet MS"/>
                <a:cs typeface="Trebuchet MS"/>
              </a:rPr>
              <a:t> </a:t>
            </a:r>
            <a:r>
              <a:rPr sz="3600" b="0" spc="355" dirty="0">
                <a:solidFill>
                  <a:srgbClr val="4D1334"/>
                </a:solidFill>
                <a:latin typeface="Trebuchet MS"/>
                <a:cs typeface="Trebuchet MS"/>
              </a:rPr>
              <a:t>ANA</a:t>
            </a:r>
            <a:r>
              <a:rPr sz="3600" b="0" spc="-465" dirty="0">
                <a:solidFill>
                  <a:srgbClr val="4D1334"/>
                </a:solidFill>
                <a:latin typeface="Trebuchet MS"/>
                <a:cs typeface="Trebuchet MS"/>
              </a:rPr>
              <a:t>L</a:t>
            </a:r>
            <a:r>
              <a:rPr sz="3600" b="0" spc="40" dirty="0">
                <a:solidFill>
                  <a:srgbClr val="4D1334"/>
                </a:solidFill>
                <a:latin typeface="Trebuchet MS"/>
                <a:cs typeface="Trebuchet MS"/>
              </a:rPr>
              <a:t>Y</a:t>
            </a:r>
            <a:r>
              <a:rPr sz="3600" b="0" spc="-90" dirty="0">
                <a:solidFill>
                  <a:srgbClr val="4D1334"/>
                </a:solidFill>
                <a:latin typeface="Trebuchet MS"/>
                <a:cs typeface="Trebuchet MS"/>
              </a:rPr>
              <a:t>SI</a:t>
            </a:r>
            <a:r>
              <a:rPr sz="3600" b="0" spc="-105" dirty="0">
                <a:solidFill>
                  <a:srgbClr val="4D1334"/>
                </a:solidFill>
                <a:latin typeface="Trebuchet MS"/>
                <a:cs typeface="Trebuchet MS"/>
              </a:rPr>
              <a:t>S</a:t>
            </a:r>
            <a:r>
              <a:rPr sz="3600" b="0" spc="-85" dirty="0">
                <a:solidFill>
                  <a:srgbClr val="4D1334"/>
                </a:solidFill>
                <a:latin typeface="Trebuchet MS"/>
                <a:cs typeface="Trebuchet MS"/>
              </a:rPr>
              <a:t> </a:t>
            </a:r>
            <a:r>
              <a:rPr sz="3600" b="0" spc="-175" dirty="0">
                <a:solidFill>
                  <a:srgbClr val="4D1334"/>
                </a:solidFill>
                <a:latin typeface="Trebuchet MS"/>
                <a:cs typeface="Trebuchet MS"/>
              </a:rPr>
              <a:t>P</a:t>
            </a:r>
            <a:r>
              <a:rPr sz="3600" b="0" spc="-145" dirty="0">
                <a:solidFill>
                  <a:srgbClr val="4D1334"/>
                </a:solidFill>
                <a:latin typeface="Trebuchet MS"/>
                <a:cs typeface="Trebuchet MS"/>
              </a:rPr>
              <a:t>R</a:t>
            </a:r>
            <a:r>
              <a:rPr sz="3600" b="0" spc="5" dirty="0">
                <a:solidFill>
                  <a:srgbClr val="4D1334"/>
                </a:solidFill>
                <a:latin typeface="Trebuchet MS"/>
                <a:cs typeface="Trebuchet MS"/>
              </a:rPr>
              <a:t>OJECT</a:t>
            </a:r>
            <a:endParaRPr sz="3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b="0" spc="65" dirty="0">
                <a:solidFill>
                  <a:srgbClr val="903062"/>
                </a:solidFill>
                <a:latin typeface="Trebuchet MS"/>
                <a:cs typeface="Trebuchet MS"/>
              </a:rPr>
              <a:t>USING</a:t>
            </a:r>
            <a:r>
              <a:rPr sz="1600" b="0" spc="-60" dirty="0">
                <a:solidFill>
                  <a:srgbClr val="903062"/>
                </a:solidFill>
                <a:latin typeface="Trebuchet MS"/>
                <a:cs typeface="Trebuchet MS"/>
              </a:rPr>
              <a:t> </a:t>
            </a:r>
            <a:r>
              <a:rPr sz="1600" b="0" spc="95" dirty="0">
                <a:solidFill>
                  <a:srgbClr val="903062"/>
                </a:solidFill>
                <a:latin typeface="Trebuchet MS"/>
                <a:cs typeface="Trebuchet MS"/>
              </a:rPr>
              <a:t>PYTHON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531" y="3086100"/>
            <a:ext cx="11262360" cy="2805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R="988060" algn="r">
              <a:lnSpc>
                <a:spcPct val="100000"/>
              </a:lnSpc>
              <a:spcBef>
                <a:spcPts val="2200"/>
              </a:spcBef>
            </a:pP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400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400" spc="-60" dirty="0">
                <a:solidFill>
                  <a:srgbClr val="FFFFFF"/>
                </a:solidFill>
                <a:latin typeface="Trebuchet MS"/>
                <a:cs typeface="Trebuchet MS"/>
              </a:rPr>
              <a:t>VIGHNESH GANNEDI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211" y="2717098"/>
            <a:ext cx="5156935" cy="265519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67958" y="3337686"/>
            <a:ext cx="52476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bar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9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ph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em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onst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rates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ance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lati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ns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e 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most common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when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prices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are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greatest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are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least </a:t>
            </a:r>
            <a:r>
              <a:rPr sz="1800" spc="-5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co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whe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re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est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Th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efo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270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800" spc="-229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co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st 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ac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19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tion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i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solely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espo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nsib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29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800" spc="20" dirty="0">
                <a:solidFill>
                  <a:srgbClr val="3C3C3C"/>
                </a:solidFill>
                <a:latin typeface="Trebuchet MS"/>
                <a:cs typeface="Trebuchet MS"/>
              </a:rPr>
              <a:t>or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the 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cancellation.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531" y="606551"/>
            <a:ext cx="11299190" cy="1259205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sz="2800" b="0" spc="27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800" b="0" spc="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3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3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SIS</a:t>
            </a:r>
            <a:r>
              <a:rPr sz="2800" b="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30" dirty="0">
                <a:solidFill>
                  <a:srgbClr val="FFFFFF"/>
                </a:solidFill>
                <a:latin typeface="Trebuchet MS"/>
                <a:cs typeface="Trebuchet MS"/>
              </a:rPr>
              <a:t>FINDIN</a:t>
            </a:r>
            <a:r>
              <a:rPr sz="2800" b="0" spc="1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61" y="2523744"/>
            <a:ext cx="4207700" cy="29260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67958" y="3612007"/>
            <a:ext cx="50558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 algn="just">
              <a:lnSpc>
                <a:spcPct val="100000"/>
              </a:lnSpc>
              <a:spcBef>
                <a:spcPts val="10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9405" algn="l"/>
              </a:tabLst>
            </a:pP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pie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cha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sh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whi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ount</a:t>
            </a:r>
            <a:r>
              <a:rPr sz="1800" spc="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has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highest 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reservations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cancelled.The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top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country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is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Portugal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with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highest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number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cancellations.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531" y="606551"/>
            <a:ext cx="11299190" cy="1259205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sz="2800" b="0" spc="27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800" b="0" spc="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3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3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SIS</a:t>
            </a:r>
            <a:r>
              <a:rPr sz="2800" b="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30" dirty="0">
                <a:solidFill>
                  <a:srgbClr val="FFFFFF"/>
                </a:solidFill>
                <a:latin typeface="Trebuchet MS"/>
                <a:cs typeface="Trebuchet MS"/>
              </a:rPr>
              <a:t>FINDIN</a:t>
            </a:r>
            <a:r>
              <a:rPr sz="2800" b="0" spc="1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530" y="3268618"/>
            <a:ext cx="2611797" cy="157094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531" y="606551"/>
            <a:ext cx="11299190" cy="1259205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sz="2800" b="0" spc="27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800" b="0" spc="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3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3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SIS</a:t>
            </a:r>
            <a:r>
              <a:rPr sz="2800" b="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30" dirty="0">
                <a:solidFill>
                  <a:srgbClr val="FFFFFF"/>
                </a:solidFill>
                <a:latin typeface="Trebuchet MS"/>
                <a:cs typeface="Trebuchet MS"/>
              </a:rPr>
              <a:t>FINDIN</a:t>
            </a:r>
            <a:r>
              <a:rPr sz="2800" b="0" spc="1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6285" marR="59055" indent="-306705">
              <a:lnSpc>
                <a:spcPct val="100000"/>
              </a:lnSpc>
              <a:spcBef>
                <a:spcPts val="10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5836920" algn="l"/>
                <a:tab pos="5837555" algn="l"/>
              </a:tabLst>
            </a:pPr>
            <a:r>
              <a:rPr spc="-55" dirty="0"/>
              <a:t>The</a:t>
            </a:r>
            <a:r>
              <a:rPr spc="-50" dirty="0"/>
              <a:t> </a:t>
            </a:r>
            <a:r>
              <a:rPr spc="-130" dirty="0"/>
              <a:t>table</a:t>
            </a:r>
            <a:r>
              <a:rPr spc="-45" dirty="0"/>
              <a:t> </a:t>
            </a:r>
            <a:r>
              <a:rPr spc="-30" dirty="0"/>
              <a:t>sh</a:t>
            </a:r>
            <a:r>
              <a:rPr spc="-45" dirty="0"/>
              <a:t>o</a:t>
            </a:r>
            <a:r>
              <a:rPr spc="-60" dirty="0"/>
              <a:t>w</a:t>
            </a:r>
            <a:r>
              <a:rPr spc="-30" dirty="0"/>
              <a:t>s</a:t>
            </a:r>
            <a:r>
              <a:rPr spc="-75" dirty="0"/>
              <a:t> </a:t>
            </a:r>
            <a:r>
              <a:rPr spc="-105" dirty="0"/>
              <a:t>the</a:t>
            </a:r>
            <a:r>
              <a:rPr spc="-45" dirty="0"/>
              <a:t> </a:t>
            </a:r>
            <a:r>
              <a:rPr spc="-95" dirty="0"/>
              <a:t>a</a:t>
            </a:r>
            <a:r>
              <a:rPr spc="-114" dirty="0"/>
              <a:t>r</a:t>
            </a:r>
            <a:r>
              <a:rPr spc="-110" dirty="0"/>
              <a:t>eas</a:t>
            </a:r>
            <a:r>
              <a:rPr spc="-65" dirty="0"/>
              <a:t> </a:t>
            </a:r>
            <a:r>
              <a:rPr spc="-100" dirty="0"/>
              <a:t>f</a:t>
            </a:r>
            <a:r>
              <a:rPr spc="-155" dirty="0"/>
              <a:t>r</a:t>
            </a:r>
            <a:r>
              <a:rPr spc="-40" dirty="0"/>
              <a:t>om</a:t>
            </a:r>
            <a:r>
              <a:rPr spc="-50" dirty="0"/>
              <a:t> </a:t>
            </a:r>
            <a:r>
              <a:rPr spc="-70" dirty="0"/>
              <a:t>whe</a:t>
            </a:r>
            <a:r>
              <a:rPr spc="-90" dirty="0"/>
              <a:t>r</a:t>
            </a:r>
            <a:r>
              <a:rPr spc="-120" dirty="0"/>
              <a:t>e</a:t>
            </a:r>
            <a:r>
              <a:rPr spc="-45" dirty="0"/>
              <a:t> </a:t>
            </a:r>
            <a:r>
              <a:rPr spc="-90" dirty="0"/>
              <a:t>guests</a:t>
            </a:r>
            <a:r>
              <a:rPr spc="-70" dirty="0"/>
              <a:t> </a:t>
            </a:r>
            <a:r>
              <a:rPr spc="-95" dirty="0"/>
              <a:t>a</a:t>
            </a:r>
            <a:r>
              <a:rPr spc="-114" dirty="0"/>
              <a:t>r</a:t>
            </a:r>
            <a:r>
              <a:rPr spc="-85" dirty="0"/>
              <a:t>e  </a:t>
            </a:r>
            <a:r>
              <a:rPr spc="-105" dirty="0"/>
              <a:t>visiting</a:t>
            </a:r>
            <a:r>
              <a:rPr spc="-40" dirty="0"/>
              <a:t> </a:t>
            </a:r>
            <a:r>
              <a:rPr spc="-110" dirty="0"/>
              <a:t>the</a:t>
            </a:r>
            <a:r>
              <a:rPr spc="-40" dirty="0"/>
              <a:t> </a:t>
            </a:r>
            <a:r>
              <a:rPr spc="-80" dirty="0"/>
              <a:t>hotels</a:t>
            </a:r>
            <a:r>
              <a:rPr spc="-55" dirty="0"/>
              <a:t> </a:t>
            </a:r>
            <a:r>
              <a:rPr spc="-120" dirty="0"/>
              <a:t>and</a:t>
            </a:r>
            <a:r>
              <a:rPr spc="-55" dirty="0"/>
              <a:t> </a:t>
            </a:r>
            <a:r>
              <a:rPr spc="-114" dirty="0"/>
              <a:t>making</a:t>
            </a:r>
            <a:r>
              <a:rPr spc="-40" dirty="0"/>
              <a:t> </a:t>
            </a:r>
            <a:r>
              <a:rPr spc="-90" dirty="0"/>
              <a:t>reservations,</a:t>
            </a:r>
            <a:r>
              <a:rPr spc="-235" dirty="0"/>
              <a:t> </a:t>
            </a:r>
            <a:r>
              <a:rPr spc="-85" dirty="0"/>
              <a:t>whether </a:t>
            </a:r>
            <a:r>
              <a:rPr spc="-525" dirty="0"/>
              <a:t> </a:t>
            </a:r>
            <a:r>
              <a:rPr spc="-105" dirty="0"/>
              <a:t>i</a:t>
            </a:r>
            <a:r>
              <a:rPr spc="-140" dirty="0"/>
              <a:t>t</a:t>
            </a:r>
            <a:r>
              <a:rPr spc="-40" dirty="0"/>
              <a:t> </a:t>
            </a:r>
            <a:r>
              <a:rPr spc="-70" dirty="0"/>
              <a:t>i</a:t>
            </a:r>
            <a:r>
              <a:rPr spc="-95" dirty="0"/>
              <a:t>s</a:t>
            </a:r>
            <a:r>
              <a:rPr spc="-45" dirty="0"/>
              <a:t> </a:t>
            </a:r>
            <a:r>
              <a:rPr spc="-55" dirty="0"/>
              <a:t>co</a:t>
            </a:r>
            <a:r>
              <a:rPr spc="-80" dirty="0"/>
              <a:t>m</a:t>
            </a:r>
            <a:r>
              <a:rPr spc="-114" dirty="0"/>
              <a:t>in</a:t>
            </a:r>
            <a:r>
              <a:rPr spc="-130" dirty="0"/>
              <a:t>g</a:t>
            </a:r>
            <a:r>
              <a:rPr spc="-65" dirty="0"/>
              <a:t> </a:t>
            </a:r>
            <a:r>
              <a:rPr spc="-220" dirty="0"/>
              <a:t>f</a:t>
            </a:r>
            <a:r>
              <a:rPr spc="-45" dirty="0"/>
              <a:t>r</a:t>
            </a:r>
            <a:r>
              <a:rPr spc="-40" dirty="0"/>
              <a:t>om</a:t>
            </a:r>
            <a:r>
              <a:rPr spc="-45" dirty="0"/>
              <a:t> </a:t>
            </a:r>
            <a:r>
              <a:rPr spc="245" dirty="0"/>
              <a:t>D</a:t>
            </a:r>
            <a:r>
              <a:rPr spc="-50" dirty="0"/>
              <a:t>i</a:t>
            </a:r>
            <a:r>
              <a:rPr spc="-105" dirty="0"/>
              <a:t>r</a:t>
            </a:r>
            <a:r>
              <a:rPr spc="-114" dirty="0"/>
              <a:t>ect</a:t>
            </a:r>
            <a:r>
              <a:rPr spc="-50" dirty="0"/>
              <a:t> </a:t>
            </a:r>
            <a:r>
              <a:rPr spc="20" dirty="0"/>
              <a:t>or</a:t>
            </a:r>
            <a:r>
              <a:rPr spc="-45" dirty="0"/>
              <a:t> </a:t>
            </a:r>
            <a:r>
              <a:rPr spc="75" dirty="0"/>
              <a:t>G</a:t>
            </a:r>
            <a:r>
              <a:rPr spc="-10" dirty="0"/>
              <a:t>r</a:t>
            </a:r>
            <a:r>
              <a:rPr spc="-95" dirty="0"/>
              <a:t>oups,</a:t>
            </a:r>
            <a:r>
              <a:rPr spc="-225" dirty="0"/>
              <a:t> </a:t>
            </a:r>
            <a:r>
              <a:rPr spc="254" dirty="0"/>
              <a:t>O</a:t>
            </a:r>
            <a:r>
              <a:rPr spc="-110" dirty="0"/>
              <a:t>nline</a:t>
            </a:r>
            <a:r>
              <a:rPr spc="-15" dirty="0"/>
              <a:t> </a:t>
            </a:r>
            <a:r>
              <a:rPr spc="15" dirty="0"/>
              <a:t>or  </a:t>
            </a:r>
            <a:r>
              <a:rPr spc="254" dirty="0"/>
              <a:t>O</a:t>
            </a:r>
            <a:r>
              <a:rPr spc="-220" dirty="0"/>
              <a:t>ff</a:t>
            </a:r>
            <a:r>
              <a:rPr spc="-110" dirty="0"/>
              <a:t>lin</a:t>
            </a:r>
            <a:r>
              <a:rPr spc="-150" dirty="0"/>
              <a:t>e</a:t>
            </a:r>
            <a:r>
              <a:rPr spc="-265" dirty="0"/>
              <a:t> </a:t>
            </a:r>
            <a:r>
              <a:rPr spc="-185" dirty="0"/>
              <a:t>T</a:t>
            </a:r>
            <a:r>
              <a:rPr spc="-70" dirty="0"/>
              <a:t>r</a:t>
            </a:r>
            <a:r>
              <a:rPr spc="-160" dirty="0"/>
              <a:t>a</a:t>
            </a:r>
            <a:r>
              <a:rPr spc="-130" dirty="0"/>
              <a:t>vel</a:t>
            </a:r>
            <a:r>
              <a:rPr spc="-229" dirty="0"/>
              <a:t> </a:t>
            </a:r>
            <a:r>
              <a:rPr spc="-75" dirty="0"/>
              <a:t>Agenci</a:t>
            </a:r>
            <a:r>
              <a:rPr spc="-145" dirty="0"/>
              <a:t>es.</a:t>
            </a:r>
          </a:p>
          <a:p>
            <a:pPr marL="5836285" marR="5080" indent="-306705">
              <a:lnSpc>
                <a:spcPct val="100000"/>
              </a:lnSpc>
              <a:spcBef>
                <a:spcPts val="103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5836920" algn="l"/>
                <a:tab pos="5837555" algn="l"/>
              </a:tabLst>
            </a:pPr>
            <a:r>
              <a:rPr spc="30" dirty="0"/>
              <a:t>We</a:t>
            </a:r>
            <a:r>
              <a:rPr spc="-50" dirty="0"/>
              <a:t> </a:t>
            </a:r>
            <a:r>
              <a:rPr spc="-125" dirty="0"/>
              <a:t>can</a:t>
            </a:r>
            <a:r>
              <a:rPr spc="-50" dirty="0"/>
              <a:t> </a:t>
            </a:r>
            <a:r>
              <a:rPr spc="-95" dirty="0"/>
              <a:t>see</a:t>
            </a:r>
            <a:r>
              <a:rPr spc="-40" dirty="0"/>
              <a:t> </a:t>
            </a:r>
            <a:r>
              <a:rPr spc="-75" dirty="0"/>
              <a:t>around</a:t>
            </a:r>
            <a:r>
              <a:rPr spc="-65" dirty="0"/>
              <a:t> </a:t>
            </a:r>
            <a:r>
              <a:rPr spc="15" dirty="0"/>
              <a:t>47%</a:t>
            </a:r>
            <a:r>
              <a:rPr spc="-40" dirty="0"/>
              <a:t> </a:t>
            </a:r>
            <a:r>
              <a:rPr spc="-95" dirty="0"/>
              <a:t>of</a:t>
            </a:r>
            <a:r>
              <a:rPr spc="-55" dirty="0"/>
              <a:t> </a:t>
            </a:r>
            <a:r>
              <a:rPr spc="-105" dirty="0"/>
              <a:t>clients</a:t>
            </a:r>
            <a:r>
              <a:rPr spc="-40" dirty="0"/>
              <a:t> </a:t>
            </a:r>
            <a:r>
              <a:rPr spc="-80" dirty="0"/>
              <a:t>come</a:t>
            </a:r>
            <a:r>
              <a:rPr spc="-55" dirty="0"/>
              <a:t> </a:t>
            </a:r>
            <a:r>
              <a:rPr spc="-85" dirty="0"/>
              <a:t>from</a:t>
            </a:r>
            <a:r>
              <a:rPr spc="-40" dirty="0"/>
              <a:t> </a:t>
            </a:r>
            <a:r>
              <a:rPr spc="-90" dirty="0"/>
              <a:t>online </a:t>
            </a:r>
            <a:r>
              <a:rPr spc="-530" dirty="0"/>
              <a:t> </a:t>
            </a:r>
            <a:r>
              <a:rPr spc="-125" dirty="0"/>
              <a:t>travel </a:t>
            </a:r>
            <a:r>
              <a:rPr spc="-130" dirty="0"/>
              <a:t>agencies, </a:t>
            </a:r>
            <a:r>
              <a:rPr spc="-90" dirty="0"/>
              <a:t>whereas </a:t>
            </a:r>
            <a:r>
              <a:rPr spc="15" dirty="0"/>
              <a:t>27% </a:t>
            </a:r>
            <a:r>
              <a:rPr spc="-75" dirty="0"/>
              <a:t>come </a:t>
            </a:r>
            <a:r>
              <a:rPr spc="-85" dirty="0"/>
              <a:t>from </a:t>
            </a:r>
            <a:r>
              <a:rPr spc="-95" dirty="0"/>
              <a:t>groups. </a:t>
            </a:r>
            <a:r>
              <a:rPr spc="-90" dirty="0"/>
              <a:t> </a:t>
            </a:r>
            <a:r>
              <a:rPr spc="-20" dirty="0"/>
              <a:t>Only</a:t>
            </a:r>
            <a:r>
              <a:rPr spc="-40" dirty="0"/>
              <a:t> </a:t>
            </a:r>
            <a:r>
              <a:rPr spc="45" dirty="0"/>
              <a:t>4%</a:t>
            </a:r>
            <a:r>
              <a:rPr spc="-45" dirty="0"/>
              <a:t> </a:t>
            </a:r>
            <a:r>
              <a:rPr spc="-95" dirty="0"/>
              <a:t>of</a:t>
            </a:r>
            <a:r>
              <a:rPr spc="-60" dirty="0"/>
              <a:t> </a:t>
            </a:r>
            <a:r>
              <a:rPr spc="-105" dirty="0"/>
              <a:t>clients</a:t>
            </a:r>
            <a:r>
              <a:rPr spc="-45" dirty="0"/>
              <a:t> </a:t>
            </a:r>
            <a:r>
              <a:rPr spc="-25" dirty="0"/>
              <a:t>book</a:t>
            </a:r>
            <a:r>
              <a:rPr spc="-45" dirty="0"/>
              <a:t> </a:t>
            </a:r>
            <a:r>
              <a:rPr spc="-80" dirty="0"/>
              <a:t>hotels</a:t>
            </a:r>
            <a:r>
              <a:rPr spc="-60" dirty="0"/>
              <a:t> </a:t>
            </a:r>
            <a:r>
              <a:rPr spc="-105" dirty="0"/>
              <a:t>directly</a:t>
            </a:r>
            <a:r>
              <a:rPr spc="-45" dirty="0"/>
              <a:t> </a:t>
            </a:r>
            <a:r>
              <a:rPr spc="-114" dirty="0"/>
              <a:t>by</a:t>
            </a:r>
            <a:r>
              <a:rPr spc="-45" dirty="0"/>
              <a:t> </a:t>
            </a:r>
            <a:r>
              <a:rPr spc="-105" dirty="0"/>
              <a:t>visiting </a:t>
            </a:r>
            <a:r>
              <a:rPr spc="-100" dirty="0"/>
              <a:t> </a:t>
            </a:r>
            <a:r>
              <a:rPr spc="-110" dirty="0"/>
              <a:t>them</a:t>
            </a:r>
            <a:r>
              <a:rPr spc="-50" dirty="0"/>
              <a:t> </a:t>
            </a:r>
            <a:r>
              <a:rPr spc="-120" dirty="0"/>
              <a:t>and</a:t>
            </a:r>
            <a:r>
              <a:rPr spc="-60" dirty="0"/>
              <a:t> </a:t>
            </a:r>
            <a:r>
              <a:rPr spc="-114" dirty="0"/>
              <a:t>making</a:t>
            </a:r>
            <a:r>
              <a:rPr spc="-50" dirty="0"/>
              <a:t> </a:t>
            </a:r>
            <a:r>
              <a:rPr spc="-90" dirty="0"/>
              <a:t>reservations.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141" y="3159251"/>
            <a:ext cx="5146331" cy="176207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67958" y="3474846"/>
            <a:ext cx="51479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50" dirty="0">
                <a:solidFill>
                  <a:srgbClr val="3C3C3C"/>
                </a:solidFill>
                <a:latin typeface="Trebuchet MS"/>
                <a:cs typeface="Trebuchet MS"/>
              </a:rPr>
              <a:t>As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seen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graph,</a:t>
            </a:r>
            <a:r>
              <a:rPr sz="1800" spc="-2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reservations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are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cancelled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when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average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daily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rate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higher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when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it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is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not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cancelled.</a:t>
            </a:r>
            <a:r>
              <a:rPr sz="1800" spc="-229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It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clearly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proves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all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above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analysis, </a:t>
            </a:r>
            <a:r>
              <a:rPr sz="1800" spc="-5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higher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price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lea</a:t>
            </a:r>
            <a:r>
              <a:rPr sz="1800" spc="-16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higher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cancellations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531" y="606551"/>
            <a:ext cx="11299190" cy="1259205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sz="2800" b="0" spc="27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800" b="0" spc="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3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3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SIS</a:t>
            </a:r>
            <a:r>
              <a:rPr sz="2800" b="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30" dirty="0">
                <a:solidFill>
                  <a:srgbClr val="FFFFFF"/>
                </a:solidFill>
                <a:latin typeface="Trebuchet MS"/>
                <a:cs typeface="Trebuchet MS"/>
              </a:rPr>
              <a:t>FINDIN</a:t>
            </a:r>
            <a:r>
              <a:rPr sz="2800" b="0" spc="1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sz="2800" b="0" spc="90" dirty="0">
                <a:solidFill>
                  <a:srgbClr val="FFFFFF"/>
                </a:solidFill>
                <a:latin typeface="Trebuchet MS"/>
                <a:cs typeface="Trebuchet MS"/>
              </a:rPr>
              <a:t>SUGGESTIONS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93" y="2567432"/>
            <a:ext cx="10744835" cy="288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Cancellation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rates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rise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as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price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dates.</a:t>
            </a:r>
            <a:r>
              <a:rPr sz="1800" spc="-2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order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prevent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cancellations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reservations,</a:t>
            </a:r>
            <a:r>
              <a:rPr sz="1800" spc="-2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hotels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could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work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on </a:t>
            </a:r>
            <a:r>
              <a:rPr sz="1800" spc="-5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their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pricing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strategies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try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lower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rates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for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specific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hotels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based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locations.They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can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also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provide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some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discounts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consumers.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3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45" dirty="0">
                <a:solidFill>
                  <a:srgbClr val="3C3C3C"/>
                </a:solidFill>
                <a:latin typeface="Trebuchet MS"/>
                <a:cs typeface="Trebuchet MS"/>
              </a:rPr>
              <a:t>As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ratio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cancellations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not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cancellation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resort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hotels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higher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resort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hotel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than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L="318770">
              <a:lnSpc>
                <a:spcPct val="100000"/>
              </a:lnSpc>
            </a:pP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city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hotels.</a:t>
            </a:r>
            <a:r>
              <a:rPr sz="1800" spc="-2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C3C3C"/>
                </a:solidFill>
                <a:latin typeface="Trebuchet MS"/>
                <a:cs typeface="Trebuchet MS"/>
              </a:rPr>
              <a:t>So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hotels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should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provide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reasonable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discount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room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prices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weekends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3C3C3C"/>
                </a:solidFill>
                <a:latin typeface="Trebuchet MS"/>
                <a:cs typeface="Trebuchet MS"/>
              </a:rPr>
              <a:t>or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holidays.</a:t>
            </a:r>
            <a:endParaRPr sz="1800">
              <a:latin typeface="Trebuchet MS"/>
              <a:cs typeface="Trebuchet MS"/>
            </a:endParaRPr>
          </a:p>
          <a:p>
            <a:pPr marL="318770" marR="574675" indent="-306705">
              <a:lnSpc>
                <a:spcPct val="100000"/>
              </a:lnSpc>
              <a:spcBef>
                <a:spcPts val="103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month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January,</a:t>
            </a:r>
            <a:r>
              <a:rPr sz="1800" spc="-2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hotels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can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start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campaigns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3C3C3C"/>
                </a:solidFill>
                <a:latin typeface="Trebuchet MS"/>
                <a:cs typeface="Trebuchet MS"/>
              </a:rPr>
              <a:t>or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marketing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with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reasonable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amount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increase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 </a:t>
            </a:r>
            <a:r>
              <a:rPr sz="1800" spc="-5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ue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as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can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ellat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highe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this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month.</a:t>
            </a:r>
            <a:endParaRPr sz="1800">
              <a:latin typeface="Trebuchet MS"/>
              <a:cs typeface="Trebuchet MS"/>
            </a:endParaRPr>
          </a:p>
          <a:p>
            <a:pPr marL="318770" marR="190500" indent="-306705">
              <a:lnSpc>
                <a:spcPct val="100000"/>
              </a:lnSpc>
              <a:spcBef>
                <a:spcPts val="103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They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can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also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increase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quality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hotels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their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services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mainly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Portugal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to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reduce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cancellation </a:t>
            </a:r>
            <a:r>
              <a:rPr sz="1800" spc="-5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rate.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8792" y="3024073"/>
            <a:ext cx="38836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5" dirty="0"/>
              <a:t>THAN</a:t>
            </a:r>
            <a:r>
              <a:rPr spc="630" dirty="0"/>
              <a:t>K</a:t>
            </a:r>
            <a:r>
              <a:rPr spc="-944" dirty="0"/>
              <a:t> </a:t>
            </a:r>
            <a:r>
              <a:rPr spc="70" dirty="0"/>
              <a:t>Y</a:t>
            </a:r>
            <a:r>
              <a:rPr spc="760" dirty="0"/>
              <a:t>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sz="2800" b="0" spc="2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5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93" y="2907284"/>
            <a:ext cx="10732135" cy="2208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8890" indent="-306705">
              <a:lnSpc>
                <a:spcPct val="100000"/>
              </a:lnSpc>
              <a:spcBef>
                <a:spcPts val="10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recent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years,</a:t>
            </a:r>
            <a:r>
              <a:rPr sz="1800" spc="-2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City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Hotel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Resort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Hotel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have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seen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high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cancellation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rates.</a:t>
            </a:r>
            <a:r>
              <a:rPr sz="1800" spc="-2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Each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hotel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now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dealing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with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 </a:t>
            </a:r>
            <a:r>
              <a:rPr sz="1800" spc="-1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number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issues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as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result,</a:t>
            </a:r>
            <a:r>
              <a:rPr sz="1800" spc="-2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including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fewer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revenues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less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than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ideal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hotel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room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use.</a:t>
            </a:r>
            <a:r>
              <a:rPr sz="1800" spc="-2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Consequently,</a:t>
            </a:r>
            <a:r>
              <a:rPr sz="1800" spc="-2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lowering </a:t>
            </a:r>
            <a:r>
              <a:rPr sz="1800" spc="-5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cancellation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rates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both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hotels’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primary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goal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order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increase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their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efficiency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generating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revenue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for 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us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offer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thorough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business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advice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address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this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problem.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785"/>
              </a:spcBef>
            </a:pP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analysis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hotel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booking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cancellations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as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well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as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other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factors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have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no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bearing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their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business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yearly </a:t>
            </a:r>
            <a:r>
              <a:rPr sz="1800" spc="-5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revenue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generation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are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main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topics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this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report.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sz="2800" b="0" spc="90" dirty="0">
                <a:solidFill>
                  <a:srgbClr val="FFFFFF"/>
                </a:solidFill>
                <a:latin typeface="Trebuchet MS"/>
                <a:cs typeface="Trebuchet MS"/>
              </a:rPr>
              <a:t>ASSUMPTIONS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93" y="2514091"/>
            <a:ext cx="9927590" cy="286385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3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140" dirty="0">
                <a:solidFill>
                  <a:srgbClr val="3C3C3C"/>
                </a:solidFill>
                <a:latin typeface="Trebuchet MS"/>
                <a:cs typeface="Trebuchet MS"/>
              </a:rPr>
              <a:t>No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unusual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occurrences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between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2015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2017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will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have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substantial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impact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data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used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3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information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still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current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can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used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analyse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hotel’s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possible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plans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efficient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manner.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3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There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are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 no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unanticipated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negatives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hotel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employing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any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advised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technique.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3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hotels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are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not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currently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using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any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70" dirty="0">
                <a:solidFill>
                  <a:srgbClr val="3C3C3C"/>
                </a:solidFill>
                <a:latin typeface="Trebuchet MS"/>
                <a:cs typeface="Trebuchet MS"/>
              </a:rPr>
              <a:t>if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suggested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solutions.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3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biggest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factor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affecting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effectiveness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earnings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income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booking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cancellations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3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Cancellations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result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vacant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rooms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for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booked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length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time.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3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Clients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make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hotel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reservations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same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year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they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make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cancellations.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RESEARCH</a:t>
            </a:r>
            <a:r>
              <a:rPr sz="2800" b="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20" dirty="0">
                <a:solidFill>
                  <a:srgbClr val="FFFFFF"/>
                </a:solidFill>
                <a:latin typeface="Trebuchet MS"/>
                <a:cs typeface="Trebuchet MS"/>
              </a:rPr>
              <a:t>QUESTIONS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93" y="3325338"/>
            <a:ext cx="7052309" cy="124142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2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10" dirty="0">
                <a:solidFill>
                  <a:srgbClr val="3C3C3C"/>
                </a:solidFill>
                <a:latin typeface="Trebuchet MS"/>
                <a:cs typeface="Trebuchet MS"/>
              </a:rPr>
              <a:t>What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are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variables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3C3C3C"/>
                </a:solidFill>
                <a:latin typeface="Trebuchet MS"/>
                <a:cs typeface="Trebuchet MS"/>
              </a:rPr>
              <a:t>affect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hotel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reservation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cancellations?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3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12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800" spc="1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ca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ma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k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hotel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ese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vations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cancell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ations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bette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3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30" dirty="0">
                <a:solidFill>
                  <a:srgbClr val="3C3C3C"/>
                </a:solidFill>
                <a:latin typeface="Trebuchet MS"/>
                <a:cs typeface="Trebuchet MS"/>
              </a:rPr>
              <a:t>How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will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hotels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assisted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making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pricing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promotional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decisions?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1190625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sz="2800" b="0" spc="35" dirty="0">
                <a:solidFill>
                  <a:srgbClr val="FFFFFF"/>
                </a:solidFill>
                <a:latin typeface="Trebuchet MS"/>
                <a:cs typeface="Trebuchet MS"/>
              </a:rPr>
              <a:t>HYPOTHESIS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93" y="3325338"/>
            <a:ext cx="8433435" cy="124142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2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60" dirty="0">
                <a:solidFill>
                  <a:srgbClr val="3C3C3C"/>
                </a:solidFill>
                <a:latin typeface="Trebuchet MS"/>
                <a:cs typeface="Trebuchet MS"/>
              </a:rPr>
              <a:t>Mo</a:t>
            </a:r>
            <a:r>
              <a:rPr sz="180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can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ellat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ons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oc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cur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whe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prices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highe</a:t>
            </a:r>
            <a:r>
              <a:rPr sz="1800" spc="-17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270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3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10" dirty="0">
                <a:solidFill>
                  <a:srgbClr val="3C3C3C"/>
                </a:solidFill>
                <a:latin typeface="Trebuchet MS"/>
                <a:cs typeface="Trebuchet MS"/>
              </a:rPr>
              <a:t>When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there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longer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waiting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list,</a:t>
            </a:r>
            <a:r>
              <a:rPr sz="1800" spc="-20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customers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tend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to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cancel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more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frequently.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35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majority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clients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are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coming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from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offline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travel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agents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make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their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reservations.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531" y="606551"/>
            <a:ext cx="11299190" cy="1259205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sz="2800" b="0" spc="27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800" b="0" spc="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3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3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SIS</a:t>
            </a:r>
            <a:r>
              <a:rPr sz="2800" b="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30" dirty="0">
                <a:solidFill>
                  <a:srgbClr val="FFFFFF"/>
                </a:solidFill>
                <a:latin typeface="Trebuchet MS"/>
                <a:cs typeface="Trebuchet MS"/>
              </a:rPr>
              <a:t>FINDIN</a:t>
            </a:r>
            <a:r>
              <a:rPr sz="2800" b="0" spc="1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5045" y="2836164"/>
            <a:ext cx="3041749" cy="23850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67958" y="3063366"/>
            <a:ext cx="516128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accompanying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bar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graph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shows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percentage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reservations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are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cancelled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those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are </a:t>
            </a:r>
            <a:r>
              <a:rPr sz="1800" spc="-5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not.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It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is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obvious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that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there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are still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significant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umbe</a:t>
            </a:r>
            <a:r>
              <a:rPr sz="1800" spc="1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90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es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5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vati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ons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800" spc="-19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nit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been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can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ell</a:t>
            </a:r>
            <a:r>
              <a:rPr sz="1800" spc="-16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235" dirty="0">
                <a:solidFill>
                  <a:srgbClr val="3C3C3C"/>
                </a:solidFill>
                <a:latin typeface="Trebuchet MS"/>
                <a:cs typeface="Trebuchet MS"/>
              </a:rPr>
              <a:t>.  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Th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sti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3C3C3C"/>
                </a:solidFill>
                <a:latin typeface="Trebuchet MS"/>
                <a:cs typeface="Trebuchet MS"/>
              </a:rPr>
              <a:t>37%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cl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ients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wh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can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ell</a:t>
            </a:r>
            <a:r>
              <a:rPr sz="1800" spc="-16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their  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ese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vations,</a:t>
            </a:r>
            <a:r>
              <a:rPr sz="1800" spc="-2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which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has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signi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ican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impac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the 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hote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155" dirty="0">
                <a:solidFill>
                  <a:srgbClr val="3C3C3C"/>
                </a:solidFill>
                <a:latin typeface="Trebuchet MS"/>
                <a:cs typeface="Trebuchet MS"/>
              </a:rPr>
              <a:t>s’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ea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nings.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69" y="2782823"/>
            <a:ext cx="4779153" cy="25222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67958" y="3612007"/>
            <a:ext cx="5259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comparison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resort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hotels,</a:t>
            </a:r>
            <a:r>
              <a:rPr sz="1800" spc="-229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city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hotels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have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more </a:t>
            </a:r>
            <a:r>
              <a:rPr sz="1800" spc="-5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boo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k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ings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r>
              <a:rPr sz="1800" spc="-2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poss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ble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eso</a:t>
            </a:r>
            <a:r>
              <a:rPr sz="1800" spc="3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ts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hotels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m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e  expen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7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than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thos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cit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ie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270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531" y="606551"/>
            <a:ext cx="11299190" cy="1259205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sz="2800" b="0" spc="27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800" b="0" spc="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3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3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SIS</a:t>
            </a:r>
            <a:r>
              <a:rPr sz="2800" b="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30" dirty="0">
                <a:solidFill>
                  <a:srgbClr val="FFFFFF"/>
                </a:solidFill>
                <a:latin typeface="Trebuchet MS"/>
                <a:cs typeface="Trebuchet MS"/>
              </a:rPr>
              <a:t>FINDIN</a:t>
            </a:r>
            <a:r>
              <a:rPr sz="2800" b="0" spc="1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644" y="2875788"/>
            <a:ext cx="5423915" cy="229329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67958" y="3337686"/>
            <a:ext cx="525526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line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graph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shows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certain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days,</a:t>
            </a:r>
            <a:r>
              <a:rPr sz="1800" spc="-2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4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erage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160" dirty="0">
                <a:solidFill>
                  <a:srgbClr val="3C3C3C"/>
                </a:solidFill>
                <a:latin typeface="Trebuchet MS"/>
                <a:cs typeface="Trebuchet MS"/>
              </a:rPr>
              <a:t>ai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ate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29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800" spc="20" dirty="0">
                <a:solidFill>
                  <a:srgbClr val="3C3C3C"/>
                </a:solidFill>
                <a:latin typeface="Trebuchet MS"/>
                <a:cs typeface="Trebuchet MS"/>
              </a:rPr>
              <a:t>or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cit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hotel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le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than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a  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eso</a:t>
            </a:r>
            <a:r>
              <a:rPr sz="1800" spc="3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hote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270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800" spc="-229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other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254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270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800" spc="-2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en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le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155" dirty="0">
                <a:solidFill>
                  <a:srgbClr val="3C3C3C"/>
                </a:solidFill>
                <a:latin typeface="Trebuchet MS"/>
                <a:cs typeface="Trebuchet MS"/>
              </a:rPr>
              <a:t>s,</a:t>
            </a:r>
            <a:r>
              <a:rPr sz="1800" spc="-229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oes 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without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saying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weekends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holidays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3C3C3C"/>
                </a:solidFill>
                <a:latin typeface="Trebuchet MS"/>
                <a:cs typeface="Trebuchet MS"/>
              </a:rPr>
              <a:t>may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see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 </a:t>
            </a:r>
            <a:r>
              <a:rPr sz="1800" spc="-1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reso</a:t>
            </a:r>
            <a:r>
              <a:rPr sz="1800" spc="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hotel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rates.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531" y="606551"/>
            <a:ext cx="11299190" cy="1259205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sz="2800" b="0" spc="27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800" b="0" spc="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3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3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SIS</a:t>
            </a:r>
            <a:r>
              <a:rPr sz="2800" b="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30" dirty="0">
                <a:solidFill>
                  <a:srgbClr val="FFFFFF"/>
                </a:solidFill>
                <a:latin typeface="Trebuchet MS"/>
                <a:cs typeface="Trebuchet MS"/>
              </a:rPr>
              <a:t>FINDIN</a:t>
            </a:r>
            <a:r>
              <a:rPr sz="2800" b="0" spc="1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7958" y="3063366"/>
            <a:ext cx="527113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0"/>
              </a:spcBef>
              <a:buClr>
                <a:srgbClr val="903062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175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800" spc="-19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elo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ped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ouped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bar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gr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ph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3C3C3C"/>
                </a:solidFill>
                <a:latin typeface="Trebuchet MS"/>
                <a:cs typeface="Trebuchet MS"/>
              </a:rPr>
              <a:t>ana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e 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months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with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highest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lowest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reservation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19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els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ac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2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es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5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vati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statu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270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r>
              <a:rPr sz="1800" spc="-4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3C3C3C"/>
                </a:solidFill>
                <a:latin typeface="Trebuchet MS"/>
                <a:cs typeface="Trebuchet MS"/>
              </a:rPr>
              <a:t>As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can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n, 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both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number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confirmed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reservations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number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cancelled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reservations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are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largest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month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August,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whereas 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January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is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month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with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most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cancelled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reservations.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95" y="2738201"/>
            <a:ext cx="5008785" cy="261298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531" y="606551"/>
            <a:ext cx="11299190" cy="1259205"/>
          </a:xfrm>
          <a:prstGeom prst="rect">
            <a:avLst/>
          </a:prstGeom>
          <a:solidFill>
            <a:srgbClr val="4D1334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sz="2800" b="0" spc="27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800" b="0" spc="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3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3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SIS</a:t>
            </a:r>
            <a:r>
              <a:rPr sz="2800" b="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30" dirty="0">
                <a:solidFill>
                  <a:srgbClr val="FFFFFF"/>
                </a:solidFill>
                <a:latin typeface="Trebuchet MS"/>
                <a:cs typeface="Trebuchet MS"/>
              </a:rPr>
              <a:t>FINDIN</a:t>
            </a:r>
            <a:r>
              <a:rPr sz="2800" b="0" spc="1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</TotalTime>
  <Words>828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Cambria</vt:lpstr>
      <vt:lpstr>Century Gothic</vt:lpstr>
      <vt:lpstr>Times New Roman</vt:lpstr>
      <vt:lpstr>Trebuchet MS</vt:lpstr>
      <vt:lpstr>Wingdings 3</vt:lpstr>
      <vt:lpstr>Slice</vt:lpstr>
      <vt:lpstr>HOTEL BOOKING ANALYSIS PROJECT USING PYTHON</vt:lpstr>
      <vt:lpstr> BUSINESS PROBLEM</vt:lpstr>
      <vt:lpstr> ASSUMPTIONS</vt:lpstr>
      <vt:lpstr> RESEARCH QUESTIONS</vt:lpstr>
      <vt:lpstr> HYPOTHESIS</vt:lpstr>
      <vt:lpstr> ANALYSIS AND FINDINGS - 1</vt:lpstr>
      <vt:lpstr> ANALYSIS AND FINDINGS - 2</vt:lpstr>
      <vt:lpstr> ANALYSIS AND FINDINGS - 3</vt:lpstr>
      <vt:lpstr> ANALYSIS AND FINDINGS - 4</vt:lpstr>
      <vt:lpstr> ANALYSIS AND FINDINGS - 5</vt:lpstr>
      <vt:lpstr> ANALYSIS AND FINDINGS - 6</vt:lpstr>
      <vt:lpstr> ANALYSIS AND FINDINGS - 7</vt:lpstr>
      <vt:lpstr> ANALYSIS AND FINDINGS - 8</vt:lpstr>
      <vt:lpstr> SUGGESTIONS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analysis project</dc:title>
  <dc:creator>ANANWITA SARKAR</dc:creator>
  <cp:lastModifiedBy>Vighnesh G</cp:lastModifiedBy>
  <cp:revision>1</cp:revision>
  <dcterms:created xsi:type="dcterms:W3CDTF">2024-10-18T09:20:54Z</dcterms:created>
  <dcterms:modified xsi:type="dcterms:W3CDTF">2024-10-18T09:26:32Z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2024-10-18T00:00:00Z</vt:filetime>
  </property>
</Properties>
</file>