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7" r:id="rId4"/>
    <p:sldId id="265" r:id="rId5"/>
    <p:sldId id="259" r:id="rId6"/>
    <p:sldId id="260" r:id="rId7"/>
    <p:sldId id="266" r:id="rId8"/>
    <p:sldId id="264" r:id="rId9"/>
    <p:sldId id="270" r:id="rId10"/>
    <p:sldId id="26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79416-C198-48A1-A929-6E1E9CC336F2}" v="5" dt="2023-02-28T15:31:37.150"/>
    <p1510:client id="{4F521D97-34F8-4FE2-9FE5-2D7C8416104C}" v="2" dt="2023-02-28T15:28:01.086"/>
    <p1510:client id="{66CDC97B-CE85-4E83-ADB6-D84C5B6D5A8D}" v="1212" dt="2023-02-28T14:53:52.384"/>
    <p1510:client id="{B0E1E4C8-305E-4CAF-8CDE-EE2EE6785FB7}" v="1" vWet="2" dt="2023-02-28T09:30:31.269"/>
    <p1510:client id="{B420AEDC-9573-4D3A-A546-D566CE43CBCF}" v="691" dt="2023-02-28T14:20:26.538"/>
    <p1510:client id="{B587DA37-86E8-4CEE-A730-460A72ABF1B8}" v="450" dt="2023-03-03T00:39:02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5CAA67-3F8B-4B2A-BCA3-C86A82D3DD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B046DB-2A4E-47DE-B524-EB4E1D17EEE9}">
      <dgm:prSet/>
      <dgm:spPr/>
      <dgm:t>
        <a:bodyPr/>
        <a:lstStyle/>
        <a:p>
          <a:r>
            <a:rPr lang="en-IN"/>
            <a:t>Number of male Customers : 3555</a:t>
          </a:r>
          <a:br>
            <a:rPr lang="en-IN"/>
          </a:br>
          <a:r>
            <a:rPr lang="en-IN"/>
            <a:t>Female count: 3488</a:t>
          </a:r>
          <a:endParaRPr lang="en-US"/>
        </a:p>
      </dgm:t>
    </dgm:pt>
    <dgm:pt modelId="{E70E60BD-7CB2-42BF-8507-69B46C8A6656}" type="parTrans" cxnId="{6B1092FB-C754-40BD-8BC3-25BED42C32B5}">
      <dgm:prSet/>
      <dgm:spPr/>
      <dgm:t>
        <a:bodyPr/>
        <a:lstStyle/>
        <a:p>
          <a:endParaRPr lang="en-US"/>
        </a:p>
      </dgm:t>
    </dgm:pt>
    <dgm:pt modelId="{295C9D67-70FE-44AE-8C5C-71BE69022290}" type="sibTrans" cxnId="{6B1092FB-C754-40BD-8BC3-25BED42C32B5}">
      <dgm:prSet/>
      <dgm:spPr/>
      <dgm:t>
        <a:bodyPr/>
        <a:lstStyle/>
        <a:p>
          <a:endParaRPr lang="en-US"/>
        </a:p>
      </dgm:t>
    </dgm:pt>
    <dgm:pt modelId="{91EE6D42-DF42-4E86-9C3F-CC668A1CAC1C}">
      <dgm:prSet/>
      <dgm:spPr/>
      <dgm:t>
        <a:bodyPr/>
        <a:lstStyle/>
        <a:p>
          <a:r>
            <a:rPr lang="en-IN"/>
            <a:t>The number of male customers who churned: 930   </a:t>
          </a:r>
          <a:endParaRPr lang="en-US"/>
        </a:p>
      </dgm:t>
    </dgm:pt>
    <dgm:pt modelId="{F630F61E-E248-4505-AB95-011B392BA0F1}" type="parTrans" cxnId="{3265BB6A-E93A-4D07-A7E1-8DC4B126F8A8}">
      <dgm:prSet/>
      <dgm:spPr/>
      <dgm:t>
        <a:bodyPr/>
        <a:lstStyle/>
        <a:p>
          <a:endParaRPr lang="en-US"/>
        </a:p>
      </dgm:t>
    </dgm:pt>
    <dgm:pt modelId="{CBF1ABF4-A63A-43E2-BE13-3F23168CD65A}" type="sibTrans" cxnId="{3265BB6A-E93A-4D07-A7E1-8DC4B126F8A8}">
      <dgm:prSet/>
      <dgm:spPr/>
      <dgm:t>
        <a:bodyPr/>
        <a:lstStyle/>
        <a:p>
          <a:endParaRPr lang="en-US"/>
        </a:p>
      </dgm:t>
    </dgm:pt>
    <dgm:pt modelId="{731BB942-0091-45B8-8E7C-EEEACA3CD9C2}">
      <dgm:prSet/>
      <dgm:spPr/>
      <dgm:t>
        <a:bodyPr/>
        <a:lstStyle/>
        <a:p>
          <a:r>
            <a:rPr lang="en-IN"/>
            <a:t>The number of female customers who churned:939</a:t>
          </a:r>
          <a:endParaRPr lang="en-US"/>
        </a:p>
      </dgm:t>
    </dgm:pt>
    <dgm:pt modelId="{7433F75F-E4C8-4652-9DE6-DC44E7C4009A}" type="parTrans" cxnId="{F05751CB-0063-436F-B2A1-9D536F88981B}">
      <dgm:prSet/>
      <dgm:spPr/>
      <dgm:t>
        <a:bodyPr/>
        <a:lstStyle/>
        <a:p>
          <a:endParaRPr lang="en-US"/>
        </a:p>
      </dgm:t>
    </dgm:pt>
    <dgm:pt modelId="{E7BB9787-20F0-43CF-A302-43628035D7DB}" type="sibTrans" cxnId="{F05751CB-0063-436F-B2A1-9D536F88981B}">
      <dgm:prSet/>
      <dgm:spPr/>
      <dgm:t>
        <a:bodyPr/>
        <a:lstStyle/>
        <a:p>
          <a:endParaRPr lang="en-US"/>
        </a:p>
      </dgm:t>
    </dgm:pt>
    <dgm:pt modelId="{FBC37C43-1532-4BF0-9F7A-6FBB93CB80DB}" type="pres">
      <dgm:prSet presAssocID="{E65CAA67-3F8B-4B2A-BCA3-C86A82D3DD60}" presName="linear" presStyleCnt="0">
        <dgm:presLayoutVars>
          <dgm:animLvl val="lvl"/>
          <dgm:resizeHandles val="exact"/>
        </dgm:presLayoutVars>
      </dgm:prSet>
      <dgm:spPr/>
    </dgm:pt>
    <dgm:pt modelId="{D128ADC6-A810-4D27-9FCB-E163A16FE887}" type="pres">
      <dgm:prSet presAssocID="{0FB046DB-2A4E-47DE-B524-EB4E1D17EE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D23BA6-462F-4594-BA21-7C1BDCCB97A1}" type="pres">
      <dgm:prSet presAssocID="{295C9D67-70FE-44AE-8C5C-71BE69022290}" presName="spacer" presStyleCnt="0"/>
      <dgm:spPr/>
    </dgm:pt>
    <dgm:pt modelId="{6BACDD1B-9F60-405F-B1D7-ECCF498EC38A}" type="pres">
      <dgm:prSet presAssocID="{91EE6D42-DF42-4E86-9C3F-CC668A1CAC1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DF1F17A-DF4E-4C06-A161-D700F819FED3}" type="pres">
      <dgm:prSet presAssocID="{CBF1ABF4-A63A-43E2-BE13-3F23168CD65A}" presName="spacer" presStyleCnt="0"/>
      <dgm:spPr/>
    </dgm:pt>
    <dgm:pt modelId="{404D0DF8-6044-46AF-B8C1-9201DDDE9D60}" type="pres">
      <dgm:prSet presAssocID="{731BB942-0091-45B8-8E7C-EEEACA3CD9C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86681E-0B86-446B-9C28-626004D15A35}" type="presOf" srcId="{E65CAA67-3F8B-4B2A-BCA3-C86A82D3DD60}" destId="{FBC37C43-1532-4BF0-9F7A-6FBB93CB80DB}" srcOrd="0" destOrd="0" presId="urn:microsoft.com/office/officeart/2005/8/layout/vList2"/>
    <dgm:cxn modelId="{3265BB6A-E93A-4D07-A7E1-8DC4B126F8A8}" srcId="{E65CAA67-3F8B-4B2A-BCA3-C86A82D3DD60}" destId="{91EE6D42-DF42-4E86-9C3F-CC668A1CAC1C}" srcOrd="1" destOrd="0" parTransId="{F630F61E-E248-4505-AB95-011B392BA0F1}" sibTransId="{CBF1ABF4-A63A-43E2-BE13-3F23168CD65A}"/>
    <dgm:cxn modelId="{B613384E-5E89-445B-9079-BA062989D4AB}" type="presOf" srcId="{731BB942-0091-45B8-8E7C-EEEACA3CD9C2}" destId="{404D0DF8-6044-46AF-B8C1-9201DDDE9D60}" srcOrd="0" destOrd="0" presId="urn:microsoft.com/office/officeart/2005/8/layout/vList2"/>
    <dgm:cxn modelId="{DD0EBD94-5FB8-45D5-BE67-F13E81C63E67}" type="presOf" srcId="{91EE6D42-DF42-4E86-9C3F-CC668A1CAC1C}" destId="{6BACDD1B-9F60-405F-B1D7-ECCF498EC38A}" srcOrd="0" destOrd="0" presId="urn:microsoft.com/office/officeart/2005/8/layout/vList2"/>
    <dgm:cxn modelId="{A08127A3-DC7A-4A02-A8FE-2819EAEB9646}" type="presOf" srcId="{0FB046DB-2A4E-47DE-B524-EB4E1D17EEE9}" destId="{D128ADC6-A810-4D27-9FCB-E163A16FE887}" srcOrd="0" destOrd="0" presId="urn:microsoft.com/office/officeart/2005/8/layout/vList2"/>
    <dgm:cxn modelId="{F05751CB-0063-436F-B2A1-9D536F88981B}" srcId="{E65CAA67-3F8B-4B2A-BCA3-C86A82D3DD60}" destId="{731BB942-0091-45B8-8E7C-EEEACA3CD9C2}" srcOrd="2" destOrd="0" parTransId="{7433F75F-E4C8-4652-9DE6-DC44E7C4009A}" sibTransId="{E7BB9787-20F0-43CF-A302-43628035D7DB}"/>
    <dgm:cxn modelId="{6B1092FB-C754-40BD-8BC3-25BED42C32B5}" srcId="{E65CAA67-3F8B-4B2A-BCA3-C86A82D3DD60}" destId="{0FB046DB-2A4E-47DE-B524-EB4E1D17EEE9}" srcOrd="0" destOrd="0" parTransId="{E70E60BD-7CB2-42BF-8507-69B46C8A6656}" sibTransId="{295C9D67-70FE-44AE-8C5C-71BE69022290}"/>
    <dgm:cxn modelId="{DC77FA75-3B25-41BD-8EE3-B66555801C81}" type="presParOf" srcId="{FBC37C43-1532-4BF0-9F7A-6FBB93CB80DB}" destId="{D128ADC6-A810-4D27-9FCB-E163A16FE887}" srcOrd="0" destOrd="0" presId="urn:microsoft.com/office/officeart/2005/8/layout/vList2"/>
    <dgm:cxn modelId="{11E2AF8C-21BD-498F-8790-15C87BC607FF}" type="presParOf" srcId="{FBC37C43-1532-4BF0-9F7A-6FBB93CB80DB}" destId="{2BD23BA6-462F-4594-BA21-7C1BDCCB97A1}" srcOrd="1" destOrd="0" presId="urn:microsoft.com/office/officeart/2005/8/layout/vList2"/>
    <dgm:cxn modelId="{A53E6C04-2494-4D32-974D-596EFA63E865}" type="presParOf" srcId="{FBC37C43-1532-4BF0-9F7A-6FBB93CB80DB}" destId="{6BACDD1B-9F60-405F-B1D7-ECCF498EC38A}" srcOrd="2" destOrd="0" presId="urn:microsoft.com/office/officeart/2005/8/layout/vList2"/>
    <dgm:cxn modelId="{D10E222B-D2B1-4DED-9C55-C26DE482CF2F}" type="presParOf" srcId="{FBC37C43-1532-4BF0-9F7A-6FBB93CB80DB}" destId="{6DF1F17A-DF4E-4C06-A161-D700F819FED3}" srcOrd="3" destOrd="0" presId="urn:microsoft.com/office/officeart/2005/8/layout/vList2"/>
    <dgm:cxn modelId="{2CFCF612-E0CC-478C-B47F-1D471E9687F7}" type="presParOf" srcId="{FBC37C43-1532-4BF0-9F7A-6FBB93CB80DB}" destId="{404D0DF8-6044-46AF-B8C1-9201DDDE9D6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95F894-E22D-44B7-8B25-BCDBF5E5496C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3A01BD-2D5C-463E-A0F9-4E2BE557DC43}">
      <dgm:prSet/>
      <dgm:spPr/>
      <dgm:t>
        <a:bodyPr/>
        <a:lstStyle/>
        <a:p>
          <a:r>
            <a:rPr lang="en-IN"/>
            <a:t>The number of senior citizens:</a:t>
          </a:r>
          <a:r>
            <a:rPr lang="en-IN" b="1"/>
            <a:t> 1142 </a:t>
          </a:r>
          <a:endParaRPr lang="en-US"/>
        </a:p>
      </dgm:t>
    </dgm:pt>
    <dgm:pt modelId="{3CCEE3EA-EE7C-4E04-B57C-1916737B8B61}" type="parTrans" cxnId="{26E78C30-D3B5-424F-A2C0-05FB0EA8F1DA}">
      <dgm:prSet/>
      <dgm:spPr/>
      <dgm:t>
        <a:bodyPr/>
        <a:lstStyle/>
        <a:p>
          <a:endParaRPr lang="en-US"/>
        </a:p>
      </dgm:t>
    </dgm:pt>
    <dgm:pt modelId="{67EB3C8E-A407-45C1-ACD7-FD8A969CD91D}" type="sibTrans" cxnId="{26E78C30-D3B5-424F-A2C0-05FB0EA8F1DA}">
      <dgm:prSet/>
      <dgm:spPr/>
      <dgm:t>
        <a:bodyPr/>
        <a:lstStyle/>
        <a:p>
          <a:endParaRPr lang="en-US"/>
        </a:p>
      </dgm:t>
    </dgm:pt>
    <dgm:pt modelId="{EE4E4C38-300C-41C5-BC08-40F66849AE39}">
      <dgm:prSet/>
      <dgm:spPr/>
      <dgm:t>
        <a:bodyPr/>
        <a:lstStyle/>
        <a:p>
          <a:r>
            <a:rPr lang="en-IN"/>
            <a:t>The number of non- senior citizens: </a:t>
          </a:r>
          <a:r>
            <a:rPr lang="en-IN" b="1"/>
            <a:t>5901</a:t>
          </a:r>
          <a:r>
            <a:rPr lang="en-IN"/>
            <a:t> </a:t>
          </a:r>
          <a:endParaRPr lang="en-US"/>
        </a:p>
      </dgm:t>
    </dgm:pt>
    <dgm:pt modelId="{94CBF5C5-9318-4063-AAA6-6980A2538ED7}" type="parTrans" cxnId="{0108617C-C0FB-448A-8FB5-7EFB0EA94524}">
      <dgm:prSet/>
      <dgm:spPr/>
      <dgm:t>
        <a:bodyPr/>
        <a:lstStyle/>
        <a:p>
          <a:endParaRPr lang="en-US"/>
        </a:p>
      </dgm:t>
    </dgm:pt>
    <dgm:pt modelId="{2EDA0E4D-D4B5-43EA-87FB-1F8B063EE2FC}" type="sibTrans" cxnId="{0108617C-C0FB-448A-8FB5-7EFB0EA94524}">
      <dgm:prSet/>
      <dgm:spPr/>
      <dgm:t>
        <a:bodyPr/>
        <a:lstStyle/>
        <a:p>
          <a:endParaRPr lang="en-US"/>
        </a:p>
      </dgm:t>
    </dgm:pt>
    <dgm:pt modelId="{FE7CEDED-DD48-443B-A12C-E7AC5A92F324}">
      <dgm:prSet/>
      <dgm:spPr/>
      <dgm:t>
        <a:bodyPr/>
        <a:lstStyle/>
        <a:p>
          <a:r>
            <a:rPr lang="en-IN"/>
            <a:t>The number of senior citizens who churned: </a:t>
          </a:r>
          <a:r>
            <a:rPr lang="en-IN" b="1"/>
            <a:t>476</a:t>
          </a:r>
          <a:endParaRPr lang="en-US"/>
        </a:p>
      </dgm:t>
    </dgm:pt>
    <dgm:pt modelId="{CE081007-6EC0-4A8D-BB7C-4DDE1F8A3B07}" type="parTrans" cxnId="{64F3F83B-603A-4FF3-BC8B-C2023E3269D5}">
      <dgm:prSet/>
      <dgm:spPr/>
      <dgm:t>
        <a:bodyPr/>
        <a:lstStyle/>
        <a:p>
          <a:endParaRPr lang="en-US"/>
        </a:p>
      </dgm:t>
    </dgm:pt>
    <dgm:pt modelId="{106EEF95-F435-4B21-9E3D-D5EBA48665B4}" type="sibTrans" cxnId="{64F3F83B-603A-4FF3-BC8B-C2023E3269D5}">
      <dgm:prSet/>
      <dgm:spPr/>
      <dgm:t>
        <a:bodyPr/>
        <a:lstStyle/>
        <a:p>
          <a:endParaRPr lang="en-US"/>
        </a:p>
      </dgm:t>
    </dgm:pt>
    <dgm:pt modelId="{6DDDACFF-66AB-41B5-A14A-63B3CE173D8D}">
      <dgm:prSet/>
      <dgm:spPr/>
      <dgm:t>
        <a:bodyPr/>
        <a:lstStyle/>
        <a:p>
          <a:r>
            <a:rPr lang="en-IN"/>
            <a:t>The number of non senior citizens who did not churn: </a:t>
          </a:r>
          <a:r>
            <a:rPr lang="en-IN" b="1"/>
            <a:t>1393</a:t>
          </a:r>
          <a:endParaRPr lang="en-US"/>
        </a:p>
      </dgm:t>
    </dgm:pt>
    <dgm:pt modelId="{F7742DF3-2313-4914-A289-D936C42E74F6}" type="parTrans" cxnId="{CE150AB3-792F-4745-804A-CF09182C06B9}">
      <dgm:prSet/>
      <dgm:spPr/>
      <dgm:t>
        <a:bodyPr/>
        <a:lstStyle/>
        <a:p>
          <a:endParaRPr lang="en-US"/>
        </a:p>
      </dgm:t>
    </dgm:pt>
    <dgm:pt modelId="{86EC9390-5060-4300-AB30-093369684611}" type="sibTrans" cxnId="{CE150AB3-792F-4745-804A-CF09182C06B9}">
      <dgm:prSet/>
      <dgm:spPr/>
      <dgm:t>
        <a:bodyPr/>
        <a:lstStyle/>
        <a:p>
          <a:endParaRPr lang="en-US"/>
        </a:p>
      </dgm:t>
    </dgm:pt>
    <dgm:pt modelId="{1FB9CADC-BE96-48D2-B525-B5C369CFE58E}" type="pres">
      <dgm:prSet presAssocID="{D895F894-E22D-44B7-8B25-BCDBF5E5496C}" presName="diagram" presStyleCnt="0">
        <dgm:presLayoutVars>
          <dgm:dir/>
          <dgm:resizeHandles val="exact"/>
        </dgm:presLayoutVars>
      </dgm:prSet>
      <dgm:spPr/>
    </dgm:pt>
    <dgm:pt modelId="{5FE4FC74-F772-49BC-84A4-EC7AEAEDBDB1}" type="pres">
      <dgm:prSet presAssocID="{123A01BD-2D5C-463E-A0F9-4E2BE557DC43}" presName="arrow" presStyleLbl="node1" presStyleIdx="0" presStyleCnt="4">
        <dgm:presLayoutVars>
          <dgm:bulletEnabled val="1"/>
        </dgm:presLayoutVars>
      </dgm:prSet>
      <dgm:spPr/>
    </dgm:pt>
    <dgm:pt modelId="{954A9C55-F417-40A5-BAFD-4D771C83EC46}" type="pres">
      <dgm:prSet presAssocID="{EE4E4C38-300C-41C5-BC08-40F66849AE39}" presName="arrow" presStyleLbl="node1" presStyleIdx="1" presStyleCnt="4">
        <dgm:presLayoutVars>
          <dgm:bulletEnabled val="1"/>
        </dgm:presLayoutVars>
      </dgm:prSet>
      <dgm:spPr/>
    </dgm:pt>
    <dgm:pt modelId="{D9F1E81A-DFE8-4CF9-B65D-92F03D16C640}" type="pres">
      <dgm:prSet presAssocID="{FE7CEDED-DD48-443B-A12C-E7AC5A92F324}" presName="arrow" presStyleLbl="node1" presStyleIdx="2" presStyleCnt="4">
        <dgm:presLayoutVars>
          <dgm:bulletEnabled val="1"/>
        </dgm:presLayoutVars>
      </dgm:prSet>
      <dgm:spPr/>
    </dgm:pt>
    <dgm:pt modelId="{C5275B5D-0DCC-4980-9326-F88602F14186}" type="pres">
      <dgm:prSet presAssocID="{6DDDACFF-66AB-41B5-A14A-63B3CE173D8D}" presName="arrow" presStyleLbl="node1" presStyleIdx="3" presStyleCnt="4">
        <dgm:presLayoutVars>
          <dgm:bulletEnabled val="1"/>
        </dgm:presLayoutVars>
      </dgm:prSet>
      <dgm:spPr/>
    </dgm:pt>
  </dgm:ptLst>
  <dgm:cxnLst>
    <dgm:cxn modelId="{D7BBEC00-8947-43A6-9916-8DC62BB59A35}" type="presOf" srcId="{D895F894-E22D-44B7-8B25-BCDBF5E5496C}" destId="{1FB9CADC-BE96-48D2-B525-B5C369CFE58E}" srcOrd="0" destOrd="0" presId="urn:microsoft.com/office/officeart/2005/8/layout/arrow5"/>
    <dgm:cxn modelId="{10B2E501-01F5-4B00-A101-BC5E68FEC689}" type="presOf" srcId="{6DDDACFF-66AB-41B5-A14A-63B3CE173D8D}" destId="{C5275B5D-0DCC-4980-9326-F88602F14186}" srcOrd="0" destOrd="0" presId="urn:microsoft.com/office/officeart/2005/8/layout/arrow5"/>
    <dgm:cxn modelId="{26E78C30-D3B5-424F-A2C0-05FB0EA8F1DA}" srcId="{D895F894-E22D-44B7-8B25-BCDBF5E5496C}" destId="{123A01BD-2D5C-463E-A0F9-4E2BE557DC43}" srcOrd="0" destOrd="0" parTransId="{3CCEE3EA-EE7C-4E04-B57C-1916737B8B61}" sibTransId="{67EB3C8E-A407-45C1-ACD7-FD8A969CD91D}"/>
    <dgm:cxn modelId="{64F3F83B-603A-4FF3-BC8B-C2023E3269D5}" srcId="{D895F894-E22D-44B7-8B25-BCDBF5E5496C}" destId="{FE7CEDED-DD48-443B-A12C-E7AC5A92F324}" srcOrd="2" destOrd="0" parTransId="{CE081007-6EC0-4A8D-BB7C-4DDE1F8A3B07}" sibTransId="{106EEF95-F435-4B21-9E3D-D5EBA48665B4}"/>
    <dgm:cxn modelId="{0108617C-C0FB-448A-8FB5-7EFB0EA94524}" srcId="{D895F894-E22D-44B7-8B25-BCDBF5E5496C}" destId="{EE4E4C38-300C-41C5-BC08-40F66849AE39}" srcOrd="1" destOrd="0" parTransId="{94CBF5C5-9318-4063-AAA6-6980A2538ED7}" sibTransId="{2EDA0E4D-D4B5-43EA-87FB-1F8B063EE2FC}"/>
    <dgm:cxn modelId="{C305EA98-4C24-4528-93A9-BE6793A12D5E}" type="presOf" srcId="{EE4E4C38-300C-41C5-BC08-40F66849AE39}" destId="{954A9C55-F417-40A5-BAFD-4D771C83EC46}" srcOrd="0" destOrd="0" presId="urn:microsoft.com/office/officeart/2005/8/layout/arrow5"/>
    <dgm:cxn modelId="{382682A1-B91D-4D90-B256-3EC788165E53}" type="presOf" srcId="{FE7CEDED-DD48-443B-A12C-E7AC5A92F324}" destId="{D9F1E81A-DFE8-4CF9-B65D-92F03D16C640}" srcOrd="0" destOrd="0" presId="urn:microsoft.com/office/officeart/2005/8/layout/arrow5"/>
    <dgm:cxn modelId="{228888AA-4F0C-4691-9D9F-52990EA9215A}" type="presOf" srcId="{123A01BD-2D5C-463E-A0F9-4E2BE557DC43}" destId="{5FE4FC74-F772-49BC-84A4-EC7AEAEDBDB1}" srcOrd="0" destOrd="0" presId="urn:microsoft.com/office/officeart/2005/8/layout/arrow5"/>
    <dgm:cxn modelId="{CE150AB3-792F-4745-804A-CF09182C06B9}" srcId="{D895F894-E22D-44B7-8B25-BCDBF5E5496C}" destId="{6DDDACFF-66AB-41B5-A14A-63B3CE173D8D}" srcOrd="3" destOrd="0" parTransId="{F7742DF3-2313-4914-A289-D936C42E74F6}" sibTransId="{86EC9390-5060-4300-AB30-093369684611}"/>
    <dgm:cxn modelId="{C2FAB03E-B42C-4E38-B79E-F23332032F0E}" type="presParOf" srcId="{1FB9CADC-BE96-48D2-B525-B5C369CFE58E}" destId="{5FE4FC74-F772-49BC-84A4-EC7AEAEDBDB1}" srcOrd="0" destOrd="0" presId="urn:microsoft.com/office/officeart/2005/8/layout/arrow5"/>
    <dgm:cxn modelId="{7B4D359A-F5C0-4F3E-A5DE-2992252546EC}" type="presParOf" srcId="{1FB9CADC-BE96-48D2-B525-B5C369CFE58E}" destId="{954A9C55-F417-40A5-BAFD-4D771C83EC46}" srcOrd="1" destOrd="0" presId="urn:microsoft.com/office/officeart/2005/8/layout/arrow5"/>
    <dgm:cxn modelId="{DB012BF9-1EB2-4FAD-9EEA-2F5A77589A27}" type="presParOf" srcId="{1FB9CADC-BE96-48D2-B525-B5C369CFE58E}" destId="{D9F1E81A-DFE8-4CF9-B65D-92F03D16C640}" srcOrd="2" destOrd="0" presId="urn:microsoft.com/office/officeart/2005/8/layout/arrow5"/>
    <dgm:cxn modelId="{100BA7E2-4789-4F3C-920D-15B9EEA7B6C7}" type="presParOf" srcId="{1FB9CADC-BE96-48D2-B525-B5C369CFE58E}" destId="{C5275B5D-0DCC-4980-9326-F88602F14186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6E38C1-7155-4BCF-97F6-243261576237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4732650-5A7B-4B8C-89C6-E4D2D49BD9D4}">
      <dgm:prSet/>
      <dgm:spPr/>
      <dgm:t>
        <a:bodyPr/>
        <a:lstStyle/>
        <a:p>
          <a:r>
            <a:rPr lang="en-US"/>
            <a:t>Number of customers with dependents: </a:t>
          </a:r>
          <a:r>
            <a:rPr lang="en-US" b="1"/>
            <a:t>1627</a:t>
          </a:r>
          <a:endParaRPr lang="en-US"/>
        </a:p>
      </dgm:t>
    </dgm:pt>
    <dgm:pt modelId="{24B1ACA1-A35C-4496-BE1A-492FCB0C684C}" type="parTrans" cxnId="{CEC6F965-1008-4C55-B17E-00F1373DBD2B}">
      <dgm:prSet/>
      <dgm:spPr/>
      <dgm:t>
        <a:bodyPr/>
        <a:lstStyle/>
        <a:p>
          <a:endParaRPr lang="en-US"/>
        </a:p>
      </dgm:t>
    </dgm:pt>
    <dgm:pt modelId="{E8715487-674D-404E-A9D6-AB48C9540FFE}" type="sibTrans" cxnId="{CEC6F965-1008-4C55-B17E-00F1373DBD2B}">
      <dgm:prSet/>
      <dgm:spPr/>
      <dgm:t>
        <a:bodyPr/>
        <a:lstStyle/>
        <a:p>
          <a:endParaRPr lang="en-US"/>
        </a:p>
      </dgm:t>
    </dgm:pt>
    <dgm:pt modelId="{93E224F7-E180-4538-B99F-71C8AC444993}">
      <dgm:prSet/>
      <dgm:spPr/>
      <dgm:t>
        <a:bodyPr/>
        <a:lstStyle/>
        <a:p>
          <a:r>
            <a:rPr lang="en-US"/>
            <a:t>Number of customers with no dependents: </a:t>
          </a:r>
          <a:r>
            <a:rPr lang="en-US" b="1"/>
            <a:t>5416</a:t>
          </a:r>
          <a:endParaRPr lang="en-US"/>
        </a:p>
      </dgm:t>
    </dgm:pt>
    <dgm:pt modelId="{16265649-A0D2-40C0-9B04-5D1AEE28FA30}" type="parTrans" cxnId="{1977207E-B3BA-4276-A902-CEDB37183BE7}">
      <dgm:prSet/>
      <dgm:spPr/>
      <dgm:t>
        <a:bodyPr/>
        <a:lstStyle/>
        <a:p>
          <a:endParaRPr lang="en-US"/>
        </a:p>
      </dgm:t>
    </dgm:pt>
    <dgm:pt modelId="{F83DF6E3-587C-4BFA-8097-30330B3A73CA}" type="sibTrans" cxnId="{1977207E-B3BA-4276-A902-CEDB37183BE7}">
      <dgm:prSet/>
      <dgm:spPr/>
      <dgm:t>
        <a:bodyPr/>
        <a:lstStyle/>
        <a:p>
          <a:endParaRPr lang="en-US"/>
        </a:p>
      </dgm:t>
    </dgm:pt>
    <dgm:pt modelId="{3FE552FB-879D-44F8-B855-25DDF5AB9465}">
      <dgm:prSet/>
      <dgm:spPr/>
      <dgm:t>
        <a:bodyPr/>
        <a:lstStyle/>
        <a:p>
          <a:r>
            <a:rPr lang="en-US"/>
            <a:t>Number of churners with dependents: </a:t>
          </a:r>
          <a:r>
            <a:rPr lang="en-US" b="1"/>
            <a:t>106</a:t>
          </a:r>
          <a:endParaRPr lang="en-US"/>
        </a:p>
      </dgm:t>
    </dgm:pt>
    <dgm:pt modelId="{364CA68B-5E98-473B-AAC5-D35603D8A6F1}" type="parTrans" cxnId="{1665F987-FCF5-4CE6-80F3-0F4758122360}">
      <dgm:prSet/>
      <dgm:spPr/>
      <dgm:t>
        <a:bodyPr/>
        <a:lstStyle/>
        <a:p>
          <a:endParaRPr lang="en-US"/>
        </a:p>
      </dgm:t>
    </dgm:pt>
    <dgm:pt modelId="{9BC460B2-AE37-47F2-98AE-D19782809193}" type="sibTrans" cxnId="{1665F987-FCF5-4CE6-80F3-0F4758122360}">
      <dgm:prSet/>
      <dgm:spPr/>
      <dgm:t>
        <a:bodyPr/>
        <a:lstStyle/>
        <a:p>
          <a:endParaRPr lang="en-US"/>
        </a:p>
      </dgm:t>
    </dgm:pt>
    <dgm:pt modelId="{1B7CFEF7-CAE2-4793-BFA7-73FDD6491989}">
      <dgm:prSet/>
      <dgm:spPr/>
      <dgm:t>
        <a:bodyPr/>
        <a:lstStyle/>
        <a:p>
          <a:r>
            <a:rPr lang="en-US"/>
            <a:t>Number of churners with no dependents: </a:t>
          </a:r>
          <a:r>
            <a:rPr lang="en-US" b="1"/>
            <a:t>1763</a:t>
          </a:r>
          <a:endParaRPr lang="en-US"/>
        </a:p>
      </dgm:t>
    </dgm:pt>
    <dgm:pt modelId="{6EC10159-27D1-419B-8591-174FB610FA5E}" type="parTrans" cxnId="{B91B5A64-AF81-494E-B2C3-F2C30988D69F}">
      <dgm:prSet/>
      <dgm:spPr/>
      <dgm:t>
        <a:bodyPr/>
        <a:lstStyle/>
        <a:p>
          <a:endParaRPr lang="en-US"/>
        </a:p>
      </dgm:t>
    </dgm:pt>
    <dgm:pt modelId="{85BF32E1-3D4B-4D66-9E87-54D36B65C22F}" type="sibTrans" cxnId="{B91B5A64-AF81-494E-B2C3-F2C30988D69F}">
      <dgm:prSet/>
      <dgm:spPr/>
      <dgm:t>
        <a:bodyPr/>
        <a:lstStyle/>
        <a:p>
          <a:endParaRPr lang="en-US"/>
        </a:p>
      </dgm:t>
    </dgm:pt>
    <dgm:pt modelId="{E02FDB0D-C7ED-4A9C-A15A-B53E0796C0B2}">
      <dgm:prSet/>
      <dgm:spPr/>
      <dgm:t>
        <a:bodyPr/>
        <a:lstStyle/>
        <a:p>
          <a:r>
            <a:rPr lang="en-US"/>
            <a:t>Number of churners with partners: </a:t>
          </a:r>
          <a:r>
            <a:rPr lang="en-US" b="1"/>
            <a:t>669</a:t>
          </a:r>
          <a:endParaRPr lang="en-US"/>
        </a:p>
      </dgm:t>
    </dgm:pt>
    <dgm:pt modelId="{7F8E3612-DDC8-48CC-9030-F7F233E957AC}" type="parTrans" cxnId="{27F6B8CB-ADBE-412B-987B-B67F7D6D3FE1}">
      <dgm:prSet/>
      <dgm:spPr/>
      <dgm:t>
        <a:bodyPr/>
        <a:lstStyle/>
        <a:p>
          <a:endParaRPr lang="en-US"/>
        </a:p>
      </dgm:t>
    </dgm:pt>
    <dgm:pt modelId="{F89BA702-6297-4256-A101-7C8E7E96ADA4}" type="sibTrans" cxnId="{27F6B8CB-ADBE-412B-987B-B67F7D6D3FE1}">
      <dgm:prSet/>
      <dgm:spPr/>
      <dgm:t>
        <a:bodyPr/>
        <a:lstStyle/>
        <a:p>
          <a:endParaRPr lang="en-US"/>
        </a:p>
      </dgm:t>
    </dgm:pt>
    <dgm:pt modelId="{5FD0FE5A-B884-490C-98FB-DDFF2BFAF6D3}">
      <dgm:prSet/>
      <dgm:spPr/>
      <dgm:t>
        <a:bodyPr/>
        <a:lstStyle/>
        <a:p>
          <a:r>
            <a:rPr lang="en-US"/>
            <a:t>Number of churners with no partners: </a:t>
          </a:r>
          <a:r>
            <a:rPr lang="en-US" b="1"/>
            <a:t>1200</a:t>
          </a:r>
          <a:endParaRPr lang="en-US"/>
        </a:p>
      </dgm:t>
    </dgm:pt>
    <dgm:pt modelId="{A8B13EFE-0125-48F6-9269-CDA09456EB33}" type="parTrans" cxnId="{96B112C6-CFC7-4C0E-A703-20412F399A18}">
      <dgm:prSet/>
      <dgm:spPr/>
      <dgm:t>
        <a:bodyPr/>
        <a:lstStyle/>
        <a:p>
          <a:endParaRPr lang="en-US"/>
        </a:p>
      </dgm:t>
    </dgm:pt>
    <dgm:pt modelId="{79D171BB-F220-4D00-997A-37812D2F3EA1}" type="sibTrans" cxnId="{96B112C6-CFC7-4C0E-A703-20412F399A18}">
      <dgm:prSet/>
      <dgm:spPr/>
      <dgm:t>
        <a:bodyPr/>
        <a:lstStyle/>
        <a:p>
          <a:endParaRPr lang="en-US"/>
        </a:p>
      </dgm:t>
    </dgm:pt>
    <dgm:pt modelId="{8DC2EED2-BC40-4BCC-88F0-18B3FA9B33C7}" type="pres">
      <dgm:prSet presAssocID="{8B6E38C1-7155-4BCF-97F6-243261576237}" presName="diagram" presStyleCnt="0">
        <dgm:presLayoutVars>
          <dgm:dir/>
          <dgm:resizeHandles val="exact"/>
        </dgm:presLayoutVars>
      </dgm:prSet>
      <dgm:spPr/>
    </dgm:pt>
    <dgm:pt modelId="{8F43AF91-CDBE-497B-8073-FC40DC30A2AC}" type="pres">
      <dgm:prSet presAssocID="{E4732650-5A7B-4B8C-89C6-E4D2D49BD9D4}" presName="node" presStyleLbl="node1" presStyleIdx="0" presStyleCnt="6">
        <dgm:presLayoutVars>
          <dgm:bulletEnabled val="1"/>
        </dgm:presLayoutVars>
      </dgm:prSet>
      <dgm:spPr/>
    </dgm:pt>
    <dgm:pt modelId="{F0B70CCD-F979-4A5F-8506-B1AC44CADA6E}" type="pres">
      <dgm:prSet presAssocID="{E8715487-674D-404E-A9D6-AB48C9540FFE}" presName="sibTrans" presStyleCnt="0"/>
      <dgm:spPr/>
    </dgm:pt>
    <dgm:pt modelId="{3DE56957-35A8-43EB-86AB-9039166456CA}" type="pres">
      <dgm:prSet presAssocID="{93E224F7-E180-4538-B99F-71C8AC444993}" presName="node" presStyleLbl="node1" presStyleIdx="1" presStyleCnt="6">
        <dgm:presLayoutVars>
          <dgm:bulletEnabled val="1"/>
        </dgm:presLayoutVars>
      </dgm:prSet>
      <dgm:spPr/>
    </dgm:pt>
    <dgm:pt modelId="{7A783463-3B91-4FE2-8C85-07276FBC8996}" type="pres">
      <dgm:prSet presAssocID="{F83DF6E3-587C-4BFA-8097-30330B3A73CA}" presName="sibTrans" presStyleCnt="0"/>
      <dgm:spPr/>
    </dgm:pt>
    <dgm:pt modelId="{1B78FF0B-208E-4E0A-B792-369013D220D7}" type="pres">
      <dgm:prSet presAssocID="{3FE552FB-879D-44F8-B855-25DDF5AB9465}" presName="node" presStyleLbl="node1" presStyleIdx="2" presStyleCnt="6">
        <dgm:presLayoutVars>
          <dgm:bulletEnabled val="1"/>
        </dgm:presLayoutVars>
      </dgm:prSet>
      <dgm:spPr/>
    </dgm:pt>
    <dgm:pt modelId="{67D2CCDC-BB38-4A24-AF63-E105450D2FBD}" type="pres">
      <dgm:prSet presAssocID="{9BC460B2-AE37-47F2-98AE-D19782809193}" presName="sibTrans" presStyleCnt="0"/>
      <dgm:spPr/>
    </dgm:pt>
    <dgm:pt modelId="{18A17EC3-60C2-4411-8A5F-C9B6AB993435}" type="pres">
      <dgm:prSet presAssocID="{1B7CFEF7-CAE2-4793-BFA7-73FDD6491989}" presName="node" presStyleLbl="node1" presStyleIdx="3" presStyleCnt="6">
        <dgm:presLayoutVars>
          <dgm:bulletEnabled val="1"/>
        </dgm:presLayoutVars>
      </dgm:prSet>
      <dgm:spPr/>
    </dgm:pt>
    <dgm:pt modelId="{26D92E1B-8CDF-4E1E-9AC8-A15871EDE4F6}" type="pres">
      <dgm:prSet presAssocID="{85BF32E1-3D4B-4D66-9E87-54D36B65C22F}" presName="sibTrans" presStyleCnt="0"/>
      <dgm:spPr/>
    </dgm:pt>
    <dgm:pt modelId="{280C9719-BC48-4003-8D55-E02C6A2FC9E4}" type="pres">
      <dgm:prSet presAssocID="{E02FDB0D-C7ED-4A9C-A15A-B53E0796C0B2}" presName="node" presStyleLbl="node1" presStyleIdx="4" presStyleCnt="6">
        <dgm:presLayoutVars>
          <dgm:bulletEnabled val="1"/>
        </dgm:presLayoutVars>
      </dgm:prSet>
      <dgm:spPr/>
    </dgm:pt>
    <dgm:pt modelId="{9C6A459D-0A54-4107-8260-D09830C364B0}" type="pres">
      <dgm:prSet presAssocID="{F89BA702-6297-4256-A101-7C8E7E96ADA4}" presName="sibTrans" presStyleCnt="0"/>
      <dgm:spPr/>
    </dgm:pt>
    <dgm:pt modelId="{54BCAC21-4892-4A0D-8B25-2B1FA8FD93C5}" type="pres">
      <dgm:prSet presAssocID="{5FD0FE5A-B884-490C-98FB-DDFF2BFAF6D3}" presName="node" presStyleLbl="node1" presStyleIdx="5" presStyleCnt="6">
        <dgm:presLayoutVars>
          <dgm:bulletEnabled val="1"/>
        </dgm:presLayoutVars>
      </dgm:prSet>
      <dgm:spPr/>
    </dgm:pt>
  </dgm:ptLst>
  <dgm:cxnLst>
    <dgm:cxn modelId="{0DFE3B62-CA9E-4F52-BB93-4EE8A2C17546}" type="presOf" srcId="{8B6E38C1-7155-4BCF-97F6-243261576237}" destId="{8DC2EED2-BC40-4BCC-88F0-18B3FA9B33C7}" srcOrd="0" destOrd="0" presId="urn:microsoft.com/office/officeart/2005/8/layout/default"/>
    <dgm:cxn modelId="{B91B5A64-AF81-494E-B2C3-F2C30988D69F}" srcId="{8B6E38C1-7155-4BCF-97F6-243261576237}" destId="{1B7CFEF7-CAE2-4793-BFA7-73FDD6491989}" srcOrd="3" destOrd="0" parTransId="{6EC10159-27D1-419B-8591-174FB610FA5E}" sibTransId="{85BF32E1-3D4B-4D66-9E87-54D36B65C22F}"/>
    <dgm:cxn modelId="{CEC6F965-1008-4C55-B17E-00F1373DBD2B}" srcId="{8B6E38C1-7155-4BCF-97F6-243261576237}" destId="{E4732650-5A7B-4B8C-89C6-E4D2D49BD9D4}" srcOrd="0" destOrd="0" parTransId="{24B1ACA1-A35C-4496-BE1A-492FCB0C684C}" sibTransId="{E8715487-674D-404E-A9D6-AB48C9540FFE}"/>
    <dgm:cxn modelId="{942FB16D-61B6-40A9-A4FE-14D23B35E257}" type="presOf" srcId="{E4732650-5A7B-4B8C-89C6-E4D2D49BD9D4}" destId="{8F43AF91-CDBE-497B-8073-FC40DC30A2AC}" srcOrd="0" destOrd="0" presId="urn:microsoft.com/office/officeart/2005/8/layout/default"/>
    <dgm:cxn modelId="{095FB357-5AEC-4411-A863-B39809FB0316}" type="presOf" srcId="{E02FDB0D-C7ED-4A9C-A15A-B53E0796C0B2}" destId="{280C9719-BC48-4003-8D55-E02C6A2FC9E4}" srcOrd="0" destOrd="0" presId="urn:microsoft.com/office/officeart/2005/8/layout/default"/>
    <dgm:cxn modelId="{1977207E-B3BA-4276-A902-CEDB37183BE7}" srcId="{8B6E38C1-7155-4BCF-97F6-243261576237}" destId="{93E224F7-E180-4538-B99F-71C8AC444993}" srcOrd="1" destOrd="0" parTransId="{16265649-A0D2-40C0-9B04-5D1AEE28FA30}" sibTransId="{F83DF6E3-587C-4BFA-8097-30330B3A73CA}"/>
    <dgm:cxn modelId="{1665F987-FCF5-4CE6-80F3-0F4758122360}" srcId="{8B6E38C1-7155-4BCF-97F6-243261576237}" destId="{3FE552FB-879D-44F8-B855-25DDF5AB9465}" srcOrd="2" destOrd="0" parTransId="{364CA68B-5E98-473B-AAC5-D35603D8A6F1}" sibTransId="{9BC460B2-AE37-47F2-98AE-D19782809193}"/>
    <dgm:cxn modelId="{73F08089-F2D7-4550-86BC-C4389FBA033C}" type="presOf" srcId="{3FE552FB-879D-44F8-B855-25DDF5AB9465}" destId="{1B78FF0B-208E-4E0A-B792-369013D220D7}" srcOrd="0" destOrd="0" presId="urn:microsoft.com/office/officeart/2005/8/layout/default"/>
    <dgm:cxn modelId="{5E879A93-2861-4F3E-992E-BB32CFF60373}" type="presOf" srcId="{5FD0FE5A-B884-490C-98FB-DDFF2BFAF6D3}" destId="{54BCAC21-4892-4A0D-8B25-2B1FA8FD93C5}" srcOrd="0" destOrd="0" presId="urn:microsoft.com/office/officeart/2005/8/layout/default"/>
    <dgm:cxn modelId="{96B112C6-CFC7-4C0E-A703-20412F399A18}" srcId="{8B6E38C1-7155-4BCF-97F6-243261576237}" destId="{5FD0FE5A-B884-490C-98FB-DDFF2BFAF6D3}" srcOrd="5" destOrd="0" parTransId="{A8B13EFE-0125-48F6-9269-CDA09456EB33}" sibTransId="{79D171BB-F220-4D00-997A-37812D2F3EA1}"/>
    <dgm:cxn modelId="{27F6B8CB-ADBE-412B-987B-B67F7D6D3FE1}" srcId="{8B6E38C1-7155-4BCF-97F6-243261576237}" destId="{E02FDB0D-C7ED-4A9C-A15A-B53E0796C0B2}" srcOrd="4" destOrd="0" parTransId="{7F8E3612-DDC8-48CC-9030-F7F233E957AC}" sibTransId="{F89BA702-6297-4256-A101-7C8E7E96ADA4}"/>
    <dgm:cxn modelId="{2BACB4D6-D0B0-4B27-BCCF-4FBAC04086ED}" type="presOf" srcId="{93E224F7-E180-4538-B99F-71C8AC444993}" destId="{3DE56957-35A8-43EB-86AB-9039166456CA}" srcOrd="0" destOrd="0" presId="urn:microsoft.com/office/officeart/2005/8/layout/default"/>
    <dgm:cxn modelId="{6DAE22F1-67E1-4224-93CC-C7967F423B15}" type="presOf" srcId="{1B7CFEF7-CAE2-4793-BFA7-73FDD6491989}" destId="{18A17EC3-60C2-4411-8A5F-C9B6AB993435}" srcOrd="0" destOrd="0" presId="urn:microsoft.com/office/officeart/2005/8/layout/default"/>
    <dgm:cxn modelId="{95D31CE4-C24F-426D-A575-A348D5B580D4}" type="presParOf" srcId="{8DC2EED2-BC40-4BCC-88F0-18B3FA9B33C7}" destId="{8F43AF91-CDBE-497B-8073-FC40DC30A2AC}" srcOrd="0" destOrd="0" presId="urn:microsoft.com/office/officeart/2005/8/layout/default"/>
    <dgm:cxn modelId="{52272AB8-D324-4571-BD82-9682D2B9CA14}" type="presParOf" srcId="{8DC2EED2-BC40-4BCC-88F0-18B3FA9B33C7}" destId="{F0B70CCD-F979-4A5F-8506-B1AC44CADA6E}" srcOrd="1" destOrd="0" presId="urn:microsoft.com/office/officeart/2005/8/layout/default"/>
    <dgm:cxn modelId="{A7ABAA6E-1EE8-4D64-8F7D-48DCF65E60DF}" type="presParOf" srcId="{8DC2EED2-BC40-4BCC-88F0-18B3FA9B33C7}" destId="{3DE56957-35A8-43EB-86AB-9039166456CA}" srcOrd="2" destOrd="0" presId="urn:microsoft.com/office/officeart/2005/8/layout/default"/>
    <dgm:cxn modelId="{5D0CC50D-E74F-41BB-96CB-3840EC2CC5ED}" type="presParOf" srcId="{8DC2EED2-BC40-4BCC-88F0-18B3FA9B33C7}" destId="{7A783463-3B91-4FE2-8C85-07276FBC8996}" srcOrd="3" destOrd="0" presId="urn:microsoft.com/office/officeart/2005/8/layout/default"/>
    <dgm:cxn modelId="{70C44A3D-F5DA-4A57-B1AD-E5DE3DDEC98F}" type="presParOf" srcId="{8DC2EED2-BC40-4BCC-88F0-18B3FA9B33C7}" destId="{1B78FF0B-208E-4E0A-B792-369013D220D7}" srcOrd="4" destOrd="0" presId="urn:microsoft.com/office/officeart/2005/8/layout/default"/>
    <dgm:cxn modelId="{9B383DE5-9181-4268-84C0-B78025D41E59}" type="presParOf" srcId="{8DC2EED2-BC40-4BCC-88F0-18B3FA9B33C7}" destId="{67D2CCDC-BB38-4A24-AF63-E105450D2FBD}" srcOrd="5" destOrd="0" presId="urn:microsoft.com/office/officeart/2005/8/layout/default"/>
    <dgm:cxn modelId="{E44BF5C2-DC7F-413A-A0FB-D5945EF11F4B}" type="presParOf" srcId="{8DC2EED2-BC40-4BCC-88F0-18B3FA9B33C7}" destId="{18A17EC3-60C2-4411-8A5F-C9B6AB993435}" srcOrd="6" destOrd="0" presId="urn:microsoft.com/office/officeart/2005/8/layout/default"/>
    <dgm:cxn modelId="{F9E5DAB0-16FC-4780-93E3-07450CA6B062}" type="presParOf" srcId="{8DC2EED2-BC40-4BCC-88F0-18B3FA9B33C7}" destId="{26D92E1B-8CDF-4E1E-9AC8-A15871EDE4F6}" srcOrd="7" destOrd="0" presId="urn:microsoft.com/office/officeart/2005/8/layout/default"/>
    <dgm:cxn modelId="{6BFB73CC-3F62-4083-B857-129877321B9F}" type="presParOf" srcId="{8DC2EED2-BC40-4BCC-88F0-18B3FA9B33C7}" destId="{280C9719-BC48-4003-8D55-E02C6A2FC9E4}" srcOrd="8" destOrd="0" presId="urn:microsoft.com/office/officeart/2005/8/layout/default"/>
    <dgm:cxn modelId="{A2FC8D33-8DE8-4CAB-8AF8-84DC9351B3D9}" type="presParOf" srcId="{8DC2EED2-BC40-4BCC-88F0-18B3FA9B33C7}" destId="{9C6A459D-0A54-4107-8260-D09830C364B0}" srcOrd="9" destOrd="0" presId="urn:microsoft.com/office/officeart/2005/8/layout/default"/>
    <dgm:cxn modelId="{A6AED286-C30F-48F3-B1F1-6541EFEAA4DC}" type="presParOf" srcId="{8DC2EED2-BC40-4BCC-88F0-18B3FA9B33C7}" destId="{54BCAC21-4892-4A0D-8B25-2B1FA8FD93C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8ADC6-A810-4D27-9FCB-E163A16FE887}">
      <dsp:nvSpPr>
        <dsp:cNvPr id="0" name=""/>
        <dsp:cNvSpPr/>
      </dsp:nvSpPr>
      <dsp:spPr>
        <a:xfrm>
          <a:off x="0" y="448312"/>
          <a:ext cx="5647765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Number of male Customers : 3555</a:t>
          </a:r>
          <a:br>
            <a:rPr lang="en-IN" sz="2500" kern="1200"/>
          </a:br>
          <a:r>
            <a:rPr lang="en-IN" sz="2500" kern="1200"/>
            <a:t>Female count: 3488</a:t>
          </a:r>
          <a:endParaRPr lang="en-US" sz="2500" kern="1200"/>
        </a:p>
      </dsp:txBody>
      <dsp:txXfrm>
        <a:off x="48547" y="496859"/>
        <a:ext cx="5550671" cy="897406"/>
      </dsp:txXfrm>
    </dsp:sp>
    <dsp:sp modelId="{6BACDD1B-9F60-405F-B1D7-ECCF498EC38A}">
      <dsp:nvSpPr>
        <dsp:cNvPr id="0" name=""/>
        <dsp:cNvSpPr/>
      </dsp:nvSpPr>
      <dsp:spPr>
        <a:xfrm>
          <a:off x="0" y="1514812"/>
          <a:ext cx="5647765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The number of male customers who churned: 930   </a:t>
          </a:r>
          <a:endParaRPr lang="en-US" sz="2500" kern="1200"/>
        </a:p>
      </dsp:txBody>
      <dsp:txXfrm>
        <a:off x="48547" y="1563359"/>
        <a:ext cx="5550671" cy="897406"/>
      </dsp:txXfrm>
    </dsp:sp>
    <dsp:sp modelId="{404D0DF8-6044-46AF-B8C1-9201DDDE9D60}">
      <dsp:nvSpPr>
        <dsp:cNvPr id="0" name=""/>
        <dsp:cNvSpPr/>
      </dsp:nvSpPr>
      <dsp:spPr>
        <a:xfrm>
          <a:off x="0" y="2581312"/>
          <a:ext cx="5647765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The number of female customers who churned:939</a:t>
          </a:r>
          <a:endParaRPr lang="en-US" sz="2500" kern="1200"/>
        </a:p>
      </dsp:txBody>
      <dsp:txXfrm>
        <a:off x="48547" y="2629859"/>
        <a:ext cx="5550671" cy="897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4FC74-F772-49BC-84A4-EC7AEAEDBDB1}">
      <dsp:nvSpPr>
        <dsp:cNvPr id="0" name=""/>
        <dsp:cNvSpPr/>
      </dsp:nvSpPr>
      <dsp:spPr>
        <a:xfrm>
          <a:off x="2237478" y="70"/>
          <a:ext cx="1554459" cy="155445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The number of senior citizens:</a:t>
          </a:r>
          <a:r>
            <a:rPr lang="en-IN" sz="1100" b="1" kern="1200"/>
            <a:t> 1142 </a:t>
          </a:r>
          <a:endParaRPr lang="en-US" sz="1100" kern="1200"/>
        </a:p>
      </dsp:txBody>
      <dsp:txXfrm>
        <a:off x="2626093" y="70"/>
        <a:ext cx="777229" cy="1282429"/>
      </dsp:txXfrm>
    </dsp:sp>
    <dsp:sp modelId="{954A9C55-F417-40A5-BAFD-4D771C83EC46}">
      <dsp:nvSpPr>
        <dsp:cNvPr id="0" name=""/>
        <dsp:cNvSpPr/>
      </dsp:nvSpPr>
      <dsp:spPr>
        <a:xfrm rot="5400000">
          <a:off x="3408023" y="1170615"/>
          <a:ext cx="1554459" cy="155445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The number of non- senior citizens: </a:t>
          </a:r>
          <a:r>
            <a:rPr lang="en-IN" sz="1100" b="1" kern="1200"/>
            <a:t>5901</a:t>
          </a:r>
          <a:r>
            <a:rPr lang="en-IN" sz="1100" kern="1200"/>
            <a:t> </a:t>
          </a:r>
          <a:endParaRPr lang="en-US" sz="1100" kern="1200"/>
        </a:p>
      </dsp:txBody>
      <dsp:txXfrm rot="-5400000">
        <a:off x="3680053" y="1559230"/>
        <a:ext cx="1282429" cy="777229"/>
      </dsp:txXfrm>
    </dsp:sp>
    <dsp:sp modelId="{D9F1E81A-DFE8-4CF9-B65D-92F03D16C640}">
      <dsp:nvSpPr>
        <dsp:cNvPr id="0" name=""/>
        <dsp:cNvSpPr/>
      </dsp:nvSpPr>
      <dsp:spPr>
        <a:xfrm rot="10800000">
          <a:off x="2237478" y="2341160"/>
          <a:ext cx="1554459" cy="155445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The number of senior citizens who churned: </a:t>
          </a:r>
          <a:r>
            <a:rPr lang="en-IN" sz="1100" b="1" kern="1200"/>
            <a:t>476</a:t>
          </a:r>
          <a:endParaRPr lang="en-US" sz="1100" kern="1200"/>
        </a:p>
      </dsp:txBody>
      <dsp:txXfrm rot="10800000">
        <a:off x="2626093" y="2613190"/>
        <a:ext cx="777229" cy="1282429"/>
      </dsp:txXfrm>
    </dsp:sp>
    <dsp:sp modelId="{C5275B5D-0DCC-4980-9326-F88602F14186}">
      <dsp:nvSpPr>
        <dsp:cNvPr id="0" name=""/>
        <dsp:cNvSpPr/>
      </dsp:nvSpPr>
      <dsp:spPr>
        <a:xfrm rot="16200000">
          <a:off x="1066934" y="1170615"/>
          <a:ext cx="1554459" cy="155445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The number of non senior citizens who did not churn: </a:t>
          </a:r>
          <a:r>
            <a:rPr lang="en-IN" sz="1100" b="1" kern="1200"/>
            <a:t>1393</a:t>
          </a:r>
          <a:endParaRPr lang="en-US" sz="1100" kern="1200"/>
        </a:p>
      </dsp:txBody>
      <dsp:txXfrm rot="5400000">
        <a:off x="1066934" y="1559230"/>
        <a:ext cx="1282429" cy="7772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3AF91-CDBE-497B-8073-FC40DC30A2AC}">
      <dsp:nvSpPr>
        <dsp:cNvPr id="0" name=""/>
        <dsp:cNvSpPr/>
      </dsp:nvSpPr>
      <dsp:spPr>
        <a:xfrm>
          <a:off x="796942" y="1245"/>
          <a:ext cx="2010816" cy="12064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Number of customers with dependents: </a:t>
          </a:r>
          <a:r>
            <a:rPr lang="en-US" sz="1300" b="1" kern="1200"/>
            <a:t>1627</a:t>
          </a:r>
          <a:endParaRPr lang="en-US" sz="1300" kern="1200"/>
        </a:p>
      </dsp:txBody>
      <dsp:txXfrm>
        <a:off x="796942" y="1245"/>
        <a:ext cx="2010816" cy="1206490"/>
      </dsp:txXfrm>
    </dsp:sp>
    <dsp:sp modelId="{3DE56957-35A8-43EB-86AB-9039166456CA}">
      <dsp:nvSpPr>
        <dsp:cNvPr id="0" name=""/>
        <dsp:cNvSpPr/>
      </dsp:nvSpPr>
      <dsp:spPr>
        <a:xfrm>
          <a:off x="3008840" y="1245"/>
          <a:ext cx="2010816" cy="12064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Number of customers with no dependents: </a:t>
          </a:r>
          <a:r>
            <a:rPr lang="en-US" sz="1300" b="1" kern="1200"/>
            <a:t>5416</a:t>
          </a:r>
          <a:endParaRPr lang="en-US" sz="1300" kern="1200"/>
        </a:p>
      </dsp:txBody>
      <dsp:txXfrm>
        <a:off x="3008840" y="1245"/>
        <a:ext cx="2010816" cy="1206490"/>
      </dsp:txXfrm>
    </dsp:sp>
    <dsp:sp modelId="{1B78FF0B-208E-4E0A-B792-369013D220D7}">
      <dsp:nvSpPr>
        <dsp:cNvPr id="0" name=""/>
        <dsp:cNvSpPr/>
      </dsp:nvSpPr>
      <dsp:spPr>
        <a:xfrm>
          <a:off x="796942" y="1408817"/>
          <a:ext cx="2010816" cy="12064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Number of churners with dependents: </a:t>
          </a:r>
          <a:r>
            <a:rPr lang="en-US" sz="1300" b="1" kern="1200"/>
            <a:t>106</a:t>
          </a:r>
          <a:endParaRPr lang="en-US" sz="1300" kern="1200"/>
        </a:p>
      </dsp:txBody>
      <dsp:txXfrm>
        <a:off x="796942" y="1408817"/>
        <a:ext cx="2010816" cy="1206490"/>
      </dsp:txXfrm>
    </dsp:sp>
    <dsp:sp modelId="{18A17EC3-60C2-4411-8A5F-C9B6AB993435}">
      <dsp:nvSpPr>
        <dsp:cNvPr id="0" name=""/>
        <dsp:cNvSpPr/>
      </dsp:nvSpPr>
      <dsp:spPr>
        <a:xfrm>
          <a:off x="3008840" y="1408817"/>
          <a:ext cx="2010816" cy="12064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Number of churners with no dependents: </a:t>
          </a:r>
          <a:r>
            <a:rPr lang="en-US" sz="1300" b="1" kern="1200"/>
            <a:t>1763</a:t>
          </a:r>
          <a:endParaRPr lang="en-US" sz="1300" kern="1200"/>
        </a:p>
      </dsp:txBody>
      <dsp:txXfrm>
        <a:off x="3008840" y="1408817"/>
        <a:ext cx="2010816" cy="1206490"/>
      </dsp:txXfrm>
    </dsp:sp>
    <dsp:sp modelId="{280C9719-BC48-4003-8D55-E02C6A2FC9E4}">
      <dsp:nvSpPr>
        <dsp:cNvPr id="0" name=""/>
        <dsp:cNvSpPr/>
      </dsp:nvSpPr>
      <dsp:spPr>
        <a:xfrm>
          <a:off x="796942" y="2816389"/>
          <a:ext cx="2010816" cy="12064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Number of churners with partners: </a:t>
          </a:r>
          <a:r>
            <a:rPr lang="en-US" sz="1300" b="1" kern="1200"/>
            <a:t>669</a:t>
          </a:r>
          <a:endParaRPr lang="en-US" sz="1300" kern="1200"/>
        </a:p>
      </dsp:txBody>
      <dsp:txXfrm>
        <a:off x="796942" y="2816389"/>
        <a:ext cx="2010816" cy="1206490"/>
      </dsp:txXfrm>
    </dsp:sp>
    <dsp:sp modelId="{54BCAC21-4892-4A0D-8B25-2B1FA8FD93C5}">
      <dsp:nvSpPr>
        <dsp:cNvPr id="0" name=""/>
        <dsp:cNvSpPr/>
      </dsp:nvSpPr>
      <dsp:spPr>
        <a:xfrm>
          <a:off x="3008840" y="2816389"/>
          <a:ext cx="2010816" cy="12064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Number of churners with no partners: </a:t>
          </a:r>
          <a:r>
            <a:rPr lang="en-US" sz="1300" b="1" kern="1200"/>
            <a:t>1200</a:t>
          </a:r>
          <a:endParaRPr lang="en-US" sz="1300" kern="1200"/>
        </a:p>
      </dsp:txBody>
      <dsp:txXfrm>
        <a:off x="3008840" y="2816389"/>
        <a:ext cx="2010816" cy="1206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D254-0FDD-4BD1-8480-FACD56A4F80C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239A4-AE93-4AA4-943C-0AACA21A5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39A4-AE93-4AA4-943C-0AACA21A51D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538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39A4-AE93-4AA4-943C-0AACA21A51D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34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Number of people with partners </a:t>
            </a:r>
          </a:p>
          <a:p>
            <a:r>
              <a:rPr lang="en-GB"/>
              <a:t>And dependants 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39A4-AE93-4AA4-943C-0AACA21A51D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28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Provide caption for each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39A4-AE93-4AA4-943C-0AACA21A51D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701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39A4-AE93-4AA4-943C-0AACA21A51D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894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39A4-AE93-4AA4-943C-0AACA21A51D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552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39A4-AE93-4AA4-943C-0AACA21A51D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12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6.pn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package" Target="../embeddings/Microsoft_Excel_Macro-Enabled_Worksheet.xlsm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package" Target="../embeddings/Microsoft_Excel_Macro-Enabled_Worksheet1.xlsm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8CC2-0AC6-496F-95A4-742EC4107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276" y="1021977"/>
            <a:ext cx="11443447" cy="157330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Churn Analysis for swan </a:t>
            </a:r>
            <a:r>
              <a:rPr lang="en-IN" dirty="0" err="1"/>
              <a:t>teleco</a:t>
            </a:r>
            <a:r>
              <a:rPr lang="en-IN" dirty="0"/>
              <a:t> customers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BA575-2E49-4C99-996C-9F126F0C5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71788"/>
            <a:ext cx="9448800" cy="111461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IN" dirty="0"/>
          </a:p>
        </p:txBody>
      </p:sp>
      <p:pic>
        <p:nvPicPr>
          <p:cNvPr id="3074" name="Picture 2" descr="Customer Churn Analysis: How to Retain Customers Using Machine Learning">
            <a:extLst>
              <a:ext uri="{FF2B5EF4-FFF2-40B4-BE49-F238E27FC236}">
                <a16:creationId xmlns:a16="http://schemas.microsoft.com/office/drawing/2014/main" id="{CDF7A8D2-88AB-4093-B515-8970F30D2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863" y="2595283"/>
            <a:ext cx="6390860" cy="20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61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4FB5-6223-4EEA-9926-8673D997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5" y="764373"/>
            <a:ext cx="11259670" cy="1293028"/>
          </a:xfrm>
        </p:spPr>
        <p:txBody>
          <a:bodyPr/>
          <a:lstStyle/>
          <a:p>
            <a:pPr algn="ctr"/>
            <a:r>
              <a:rPr lang="en-GB"/>
              <a:t>DISCUSSING THE MODEL​ for predicting churn</a:t>
            </a:r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5AB50D-4C89-4460-8A32-EAED4B646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016485"/>
              </p:ext>
            </p:extLst>
          </p:nvPr>
        </p:nvGraphicFramePr>
        <p:xfrm>
          <a:off x="2205319" y="3000616"/>
          <a:ext cx="8123460" cy="2377440"/>
        </p:xfrm>
        <a:graphic>
          <a:graphicData uri="http://schemas.openxmlformats.org/drawingml/2006/table">
            <a:tbl>
              <a:tblPr/>
              <a:tblGrid>
                <a:gridCol w="2707820">
                  <a:extLst>
                    <a:ext uri="{9D8B030D-6E8A-4147-A177-3AD203B41FA5}">
                      <a16:colId xmlns:a16="http://schemas.microsoft.com/office/drawing/2014/main" val="3569074427"/>
                    </a:ext>
                  </a:extLst>
                </a:gridCol>
                <a:gridCol w="2707820">
                  <a:extLst>
                    <a:ext uri="{9D8B030D-6E8A-4147-A177-3AD203B41FA5}">
                      <a16:colId xmlns:a16="http://schemas.microsoft.com/office/drawing/2014/main" val="651821650"/>
                    </a:ext>
                  </a:extLst>
                </a:gridCol>
                <a:gridCol w="2707820">
                  <a:extLst>
                    <a:ext uri="{9D8B030D-6E8A-4147-A177-3AD203B41FA5}">
                      <a16:colId xmlns:a16="http://schemas.microsoft.com/office/drawing/2014/main" val="3896017722"/>
                    </a:ext>
                  </a:extLst>
                </a:gridCol>
              </a:tblGrid>
              <a:tr h="15406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b="1" i="0" dirty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Result for best Logistic Regression Model​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E2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b="1" i="0" dirty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Training Data (75%)​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E2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b="1" i="0" dirty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Testing Data (25%)​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E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39427"/>
                  </a:ext>
                </a:extLst>
              </a:tr>
              <a:tr h="26951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Accuracy</a:t>
                      </a:r>
                      <a:r>
                        <a:rPr lang="en-GB" b="1" i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D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GB" b="1" i="0" dirty="0">
                          <a:solidFill>
                            <a:srgbClr val="002060"/>
                          </a:solidFill>
                          <a:effectLst/>
                          <a:latin typeface="Century Gothic"/>
                        </a:rPr>
                        <a:t>0.81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D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b="1" i="0" dirty="0">
                          <a:solidFill>
                            <a:srgbClr val="C00000"/>
                          </a:solidFill>
                          <a:effectLst/>
                          <a:latin typeface="Century Gothic"/>
                        </a:rPr>
                        <a:t>0.80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612605"/>
                  </a:ext>
                </a:extLst>
              </a:tr>
              <a:tr h="26951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Recall rate</a:t>
                      </a:r>
                      <a:r>
                        <a:rPr lang="en-GB" b="1" i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GB" b="1" i="0" dirty="0">
                          <a:solidFill>
                            <a:srgbClr val="002060"/>
                          </a:solidFill>
                          <a:effectLst/>
                          <a:latin typeface="Century Gothic"/>
                        </a:rPr>
                        <a:t>​0.68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b="1" i="0" dirty="0">
                          <a:solidFill>
                            <a:srgbClr val="C00000"/>
                          </a:solidFill>
                          <a:effectLst/>
                          <a:latin typeface="Century Gothic"/>
                        </a:rPr>
                        <a:t>0.69​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992605"/>
                  </a:ext>
                </a:extLst>
              </a:tr>
              <a:tr h="26951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Precision</a:t>
                      </a:r>
                      <a:r>
                        <a:rPr lang="en-GB" b="1" i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D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GB" b="1" i="0" dirty="0">
                          <a:solidFill>
                            <a:srgbClr val="002060"/>
                          </a:solidFill>
                          <a:effectLst/>
                          <a:latin typeface="Century Gothic"/>
                        </a:rPr>
                        <a:t>​0.52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D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b="1" i="0" dirty="0">
                          <a:solidFill>
                            <a:srgbClr val="C00000"/>
                          </a:solidFill>
                          <a:effectLst/>
                          <a:latin typeface="Century Gothic"/>
                        </a:rPr>
                        <a:t>0.55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5251"/>
                  </a:ext>
                </a:extLst>
              </a:tr>
              <a:tr h="26951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F1-score</a:t>
                      </a:r>
                      <a:r>
                        <a:rPr lang="en-GB" b="1" i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GB" b="1" i="0" dirty="0">
                          <a:solidFill>
                            <a:srgbClr val="002060"/>
                          </a:solidFill>
                          <a:effectLst/>
                          <a:latin typeface="Century Gothic"/>
                        </a:rPr>
                        <a:t>​0.59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b="1" i="0" dirty="0">
                          <a:solidFill>
                            <a:srgbClr val="C00000"/>
                          </a:solidFill>
                          <a:effectLst/>
                          <a:latin typeface="Century Gothic"/>
                        </a:rPr>
                        <a:t>0.61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8161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824ADB-C390-447F-A4A6-1C1694A54346}"/>
              </a:ext>
            </a:extLst>
          </p:cNvPr>
          <p:cNvSpPr txBox="1"/>
          <p:nvPr/>
        </p:nvSpPr>
        <p:spPr>
          <a:xfrm>
            <a:off x="2205319" y="5493462"/>
            <a:ext cx="828578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 dirty="0"/>
              <a:t>Tested data on a stepwise model, also baseline model and the VIF model was created.</a:t>
            </a:r>
          </a:p>
          <a:p>
            <a:r>
              <a:rPr lang="en-IN" b="1" dirty="0"/>
              <a:t>The best performing was the stepwise model so we progressed with that.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48457-3EA7-4C6E-9596-253BDDC2C69C}"/>
              </a:ext>
            </a:extLst>
          </p:cNvPr>
          <p:cNvSpPr txBox="1"/>
          <p:nvPr/>
        </p:nvSpPr>
        <p:spPr>
          <a:xfrm>
            <a:off x="484094" y="3429000"/>
            <a:ext cx="1379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Data Split in the ratio 0f 75:25</a:t>
            </a:r>
          </a:p>
        </p:txBody>
      </p:sp>
    </p:spTree>
    <p:extLst>
      <p:ext uri="{BB962C8B-B14F-4D97-AF65-F5344CB8AC3E}">
        <p14:creationId xmlns:p14="http://schemas.microsoft.com/office/powerpoint/2010/main" val="18888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A40D-DBF6-48D4-A98C-1A6FE5D9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324" y="946951"/>
            <a:ext cx="10181206" cy="1245094"/>
          </a:xfrm>
        </p:spPr>
        <p:txBody>
          <a:bodyPr>
            <a:normAutofit/>
          </a:bodyPr>
          <a:lstStyle/>
          <a:p>
            <a:pPr algn="ctr"/>
            <a:r>
              <a:rPr lang="en-IN"/>
              <a:t>Different factors for churning/ What to INCENTIVISE 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BD808-2D50-40B5-9646-F10B06166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  <a:p>
            <a:endParaRPr lang="en-IN"/>
          </a:p>
        </p:txBody>
      </p:sp>
      <p:pic>
        <p:nvPicPr>
          <p:cNvPr id="2050" name="Picture 2" descr="Data Science Life Cycle for Customer Churn | by Islam Hasabo | Medium">
            <a:extLst>
              <a:ext uri="{FF2B5EF4-FFF2-40B4-BE49-F238E27FC236}">
                <a16:creationId xmlns:a16="http://schemas.microsoft.com/office/drawing/2014/main" id="{70934FF1-17F1-4F10-BE92-270BEB6232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703" y="2968006"/>
            <a:ext cx="5259061" cy="319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FA9395A-A7A8-877B-BE1E-2CBF7CB88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328630"/>
              </p:ext>
            </p:extLst>
          </p:nvPr>
        </p:nvGraphicFramePr>
        <p:xfrm>
          <a:off x="413997" y="3004065"/>
          <a:ext cx="5423848" cy="3094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924">
                  <a:extLst>
                    <a:ext uri="{9D8B030D-6E8A-4147-A177-3AD203B41FA5}">
                      <a16:colId xmlns:a16="http://schemas.microsoft.com/office/drawing/2014/main" val="996182309"/>
                    </a:ext>
                  </a:extLst>
                </a:gridCol>
                <a:gridCol w="2711924">
                  <a:extLst>
                    <a:ext uri="{9D8B030D-6E8A-4147-A177-3AD203B41FA5}">
                      <a16:colId xmlns:a16="http://schemas.microsoft.com/office/drawing/2014/main" val="1635121676"/>
                    </a:ext>
                  </a:extLst>
                </a:gridCol>
              </a:tblGrid>
              <a:tr h="790604">
                <a:tc>
                  <a:txBody>
                    <a:bodyPr/>
                    <a:lstStyle/>
                    <a:p>
                      <a:r>
                        <a:rPr lang="en-GB" dirty="0"/>
                        <a:t>Different Factors for churning 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What to Incentivise 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095774"/>
                  </a:ext>
                </a:extLst>
              </a:tr>
              <a:tr h="7679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Poor Phone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Reliable phone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035933"/>
                  </a:ext>
                </a:extLst>
              </a:tr>
              <a:tr h="767960">
                <a:tc>
                  <a:txBody>
                    <a:bodyPr/>
                    <a:lstStyle/>
                    <a:p>
                      <a:r>
                        <a:rPr lang="en-GB" dirty="0"/>
                        <a:t>Poor Internet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Providing high fibre optic Internet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845708"/>
                  </a:ext>
                </a:extLst>
              </a:tr>
              <a:tr h="767960">
                <a:tc>
                  <a:txBody>
                    <a:bodyPr/>
                    <a:lstStyle/>
                    <a:p>
                      <a:r>
                        <a:rPr lang="en-GB" dirty="0"/>
                        <a:t>Multiple Phone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 staying customers get bonus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193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6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763F-329A-4087-A558-B9B37BA9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592" y="764373"/>
            <a:ext cx="10631608" cy="1293028"/>
          </a:xfrm>
        </p:spPr>
        <p:txBody>
          <a:bodyPr/>
          <a:lstStyle/>
          <a:p>
            <a:pPr algn="ctr"/>
            <a:r>
              <a:rPr lang="en-IN"/>
              <a:t>Customer Data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DA171-D4C9-4532-858E-0EC7B5B89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8259" y="2232212"/>
            <a:ext cx="5831541" cy="4316506"/>
          </a:xfrm>
        </p:spPr>
        <p:txBody>
          <a:bodyPr/>
          <a:lstStyle/>
          <a:p>
            <a:r>
              <a:rPr lang="en-IN"/>
              <a:t>Gender Wise Split for Customers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EBBB3369-A7AB-ED24-1E48-14935E4285F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199" y="2194559"/>
          <a:ext cx="5647765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EFAB545-510B-E3AB-6FA9-CE8E52DAC5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036" y="2967211"/>
            <a:ext cx="4840461" cy="358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763F-329A-4087-A558-B9B37BA9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592" y="764373"/>
            <a:ext cx="10631608" cy="1293028"/>
          </a:xfrm>
        </p:spPr>
        <p:txBody>
          <a:bodyPr/>
          <a:lstStyle/>
          <a:p>
            <a:pPr algn="ctr"/>
            <a:r>
              <a:rPr lang="en-IN"/>
              <a:t>Customer Data review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FC7C2-CD62-4407-9FB9-AC3A18BBB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2194559"/>
            <a:ext cx="5647765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IN"/>
              <a:t>Age Wise Split for Customers</a:t>
            </a:r>
            <a:endParaRPr lang="en-US"/>
          </a:p>
          <a:p>
            <a:pPr marL="0" indent="0">
              <a:buNone/>
            </a:pP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F7C15-A4DC-EEEE-5798-B60BEB733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0470"/>
            <a:ext cx="5665083" cy="3655372"/>
          </a:xfrm>
          <a:prstGeom prst="rect">
            <a:avLst/>
          </a:prstGeom>
        </p:spPr>
      </p:pic>
      <p:graphicFrame>
        <p:nvGraphicFramePr>
          <p:cNvPr id="13" name="Content Placeholder 10">
            <a:extLst>
              <a:ext uri="{FF2B5EF4-FFF2-40B4-BE49-F238E27FC236}">
                <a16:creationId xmlns:a16="http://schemas.microsoft.com/office/drawing/2014/main" id="{F021DF3A-E67F-703B-5FE4-B1D5C594D96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46277519"/>
              </p:ext>
            </p:extLst>
          </p:nvPr>
        </p:nvGraphicFramePr>
        <p:xfrm>
          <a:off x="-2219" y="2581926"/>
          <a:ext cx="6029417" cy="389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6937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34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0A74B-8E6D-216F-0F19-35895257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Family makeup of churners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B1B182-1A0C-5EA5-974E-BEA414B24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195" y="2464785"/>
            <a:ext cx="5261005" cy="3255263"/>
          </a:xfrm>
          <a:prstGeom prst="rect">
            <a:avLst/>
          </a:prstGeom>
        </p:spPr>
      </p:pic>
      <p:graphicFrame>
        <p:nvGraphicFramePr>
          <p:cNvPr id="23" name="Content Placeholder 6">
            <a:extLst>
              <a:ext uri="{FF2B5EF4-FFF2-40B4-BE49-F238E27FC236}">
                <a16:creationId xmlns:a16="http://schemas.microsoft.com/office/drawing/2014/main" id="{73CC8338-D6A4-99DC-B28F-A79A66A0B79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35736383"/>
              </p:ext>
            </p:extLst>
          </p:nvPr>
        </p:nvGraphicFramePr>
        <p:xfrm>
          <a:off x="677333" y="2194560"/>
          <a:ext cx="58166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13841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0332-83D6-4475-9BFC-F723573C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29" y="764373"/>
            <a:ext cx="10954871" cy="945320"/>
          </a:xfrm>
        </p:spPr>
        <p:txBody>
          <a:bodyPr/>
          <a:lstStyle/>
          <a:p>
            <a:pPr algn="ctr"/>
            <a:r>
              <a:rPr lang="en-IN"/>
              <a:t>Customer product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B009-DE52-45D6-B1C5-89E516A70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1655" y="2624985"/>
            <a:ext cx="3652380" cy="36024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/>
              <a:t>The most churned product: </a:t>
            </a:r>
            <a:r>
              <a:rPr lang="en-IN" b="1">
                <a:ea typeface="+mn-lt"/>
                <a:cs typeface="+mn-lt"/>
              </a:rPr>
              <a:t>Phone Service </a:t>
            </a:r>
            <a:endParaRPr lang="en-US" b="1">
              <a:ea typeface="+mn-lt"/>
              <a:cs typeface="+mn-lt"/>
            </a:endParaRPr>
          </a:p>
          <a:p>
            <a:endParaRPr lang="en-IN"/>
          </a:p>
          <a:p>
            <a:r>
              <a:rPr lang="en-IN"/>
              <a:t>The least churned product: </a:t>
            </a:r>
            <a:r>
              <a:rPr lang="en-IN" b="1">
                <a:ea typeface="+mn-lt"/>
                <a:cs typeface="+mn-lt"/>
              </a:rPr>
              <a:t>Internet Service </a:t>
            </a:r>
          </a:p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29124-8FC8-45C1-BD95-696C4A6F4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3872" y="1992703"/>
            <a:ext cx="6192328" cy="4225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/>
              <a:t>Products Used by Churners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E5498A-FC4B-A9F0-3F12-AEE73A590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689" y="2627676"/>
            <a:ext cx="7116977" cy="392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9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ED94-3589-4EF9-9898-E69D6424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1294"/>
            <a:ext cx="11748247" cy="1116106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What factors most influence someone churning</a:t>
            </a:r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FE040C-0B2B-4E63-A6DB-0FEB97DB1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1" y="2207817"/>
            <a:ext cx="8377518" cy="4324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EAFED6-5E98-446B-BD30-40819B089359}"/>
              </a:ext>
            </a:extLst>
          </p:cNvPr>
          <p:cNvSpPr txBox="1"/>
          <p:nvPr/>
        </p:nvSpPr>
        <p:spPr>
          <a:xfrm>
            <a:off x="342899" y="2769276"/>
            <a:ext cx="25549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i="1"/>
              <a:t>Attitude of Support Person</a:t>
            </a:r>
          </a:p>
          <a:p>
            <a:pPr marL="342900" indent="-342900">
              <a:buAutoNum type="arabicPeriod"/>
            </a:pPr>
            <a:endParaRPr lang="en-IN" i="1"/>
          </a:p>
          <a:p>
            <a:pPr marL="342900" indent="-342900">
              <a:buAutoNum type="arabicPeriod"/>
            </a:pPr>
            <a:endParaRPr lang="en-IN" i="1"/>
          </a:p>
          <a:p>
            <a:pPr marL="342900" indent="-342900">
              <a:buAutoNum type="arabicPeriod"/>
            </a:pPr>
            <a:r>
              <a:rPr lang="en-IN" i="1"/>
              <a:t>Higher download speed by competitors</a:t>
            </a:r>
          </a:p>
          <a:p>
            <a:pPr marL="342900" indent="-342900">
              <a:buAutoNum type="arabicPeriod"/>
            </a:pP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89747-56B7-4AA1-B78C-94B285A41900}"/>
              </a:ext>
            </a:extLst>
          </p:cNvPr>
          <p:cNvSpPr txBox="1"/>
          <p:nvPr/>
        </p:nvSpPr>
        <p:spPr>
          <a:xfrm>
            <a:off x="389965" y="2207817"/>
            <a:ext cx="246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Controllable Factors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82DE8-F4AF-4B67-9572-DCE1717D604A}"/>
              </a:ext>
            </a:extLst>
          </p:cNvPr>
          <p:cNvSpPr txBox="1"/>
          <p:nvPr/>
        </p:nvSpPr>
        <p:spPr>
          <a:xfrm>
            <a:off x="219634" y="5143145"/>
            <a:ext cx="287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Un Controllable Factors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13333-DA70-49B4-9323-0684C05A530A}"/>
              </a:ext>
            </a:extLst>
          </p:cNvPr>
          <p:cNvSpPr txBox="1"/>
          <p:nvPr/>
        </p:nvSpPr>
        <p:spPr>
          <a:xfrm>
            <a:off x="342898" y="5822576"/>
            <a:ext cx="240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Customer Demise </a:t>
            </a:r>
          </a:p>
        </p:txBody>
      </p:sp>
    </p:spTree>
    <p:extLst>
      <p:ext uri="{BB962C8B-B14F-4D97-AF65-F5344CB8AC3E}">
        <p14:creationId xmlns:p14="http://schemas.microsoft.com/office/powerpoint/2010/main" val="55371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B24773-1AFD-B993-9CFA-C3C4F4DE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Which features most important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B936358-DE93-024D-0F83-17C490C98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45184"/>
              </p:ext>
            </p:extLst>
          </p:nvPr>
        </p:nvGraphicFramePr>
        <p:xfrm>
          <a:off x="906237" y="2179864"/>
          <a:ext cx="9723665" cy="4126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523">
                  <a:extLst>
                    <a:ext uri="{9D8B030D-6E8A-4147-A177-3AD203B41FA5}">
                      <a16:colId xmlns:a16="http://schemas.microsoft.com/office/drawing/2014/main" val="1858061869"/>
                    </a:ext>
                  </a:extLst>
                </a:gridCol>
                <a:gridCol w="6439323">
                  <a:extLst>
                    <a:ext uri="{9D8B030D-6E8A-4147-A177-3AD203B41FA5}">
                      <a16:colId xmlns:a16="http://schemas.microsoft.com/office/drawing/2014/main" val="3204882491"/>
                    </a:ext>
                  </a:extLst>
                </a:gridCol>
                <a:gridCol w="1402819">
                  <a:extLst>
                    <a:ext uri="{9D8B030D-6E8A-4147-A177-3AD203B41FA5}">
                      <a16:colId xmlns:a16="http://schemas.microsoft.com/office/drawing/2014/main" val="2428762696"/>
                    </a:ext>
                  </a:extLst>
                </a:gridCol>
              </a:tblGrid>
              <a:tr h="1146273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Feature </a:t>
                      </a:r>
                      <a:endParaRPr lang="en-GB" sz="1500"/>
                    </a:p>
                    <a:p>
                      <a:pPr algn="ctr"/>
                      <a:r>
                        <a:rPr lang="en-GB" sz="1500" dirty="0"/>
                        <a:t>(Top 5 features as par the lowest p- values</a:t>
                      </a:r>
                    </a:p>
                  </a:txBody>
                  <a:tcPr marL="76623" marR="76623" marT="38311" marB="383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Feature Description </a:t>
                      </a:r>
                      <a:endParaRPr lang="en-GB" sz="1500"/>
                    </a:p>
                  </a:txBody>
                  <a:tcPr marL="76623" marR="76623" marT="38311" marB="383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P- value</a:t>
                      </a:r>
                    </a:p>
                  </a:txBody>
                  <a:tcPr marL="76623" marR="76623" marT="38311" marB="38311"/>
                </a:tc>
                <a:extLst>
                  <a:ext uri="{0D108BD9-81ED-4DB2-BD59-A6C34878D82A}">
                    <a16:rowId xmlns:a16="http://schemas.microsoft.com/office/drawing/2014/main" val="53920058"/>
                  </a:ext>
                </a:extLst>
              </a:tr>
              <a:tr h="570933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Tenure Months </a:t>
                      </a:r>
                      <a:endParaRPr lang="en-GB" sz="1300" b="1"/>
                    </a:p>
                  </a:txBody>
                  <a:tcPr marL="76623" marR="76623" marT="38311" marB="38311"/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The number of months a customer spends with the provider, contributes to churning. </a:t>
                      </a:r>
                      <a:endParaRPr lang="en-GB" sz="1300"/>
                    </a:p>
                  </a:txBody>
                  <a:tcPr marL="76623" marR="76623" marT="38311" marB="3831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300" b="1" i="0" u="none" strike="noStrike" noProof="0" dirty="0">
                          <a:effectLst/>
                          <a:latin typeface="Consolas"/>
                        </a:rPr>
                        <a:t>1.10369e-154</a:t>
                      </a:r>
                      <a:endParaRPr lang="en-US" b="1" i="0" u="none" strike="noStrike" noProof="0" dirty="0">
                        <a:latin typeface="Consolas"/>
                      </a:endParaRPr>
                    </a:p>
                  </a:txBody>
                  <a:tcPr marL="76623" marR="76623" marT="38311" marB="38311"/>
                </a:tc>
                <a:extLst>
                  <a:ext uri="{0D108BD9-81ED-4DB2-BD59-A6C34878D82A}">
                    <a16:rowId xmlns:a16="http://schemas.microsoft.com/office/drawing/2014/main" val="2389486482"/>
                  </a:ext>
                </a:extLst>
              </a:tr>
              <a:tr h="34719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300" b="1" dirty="0"/>
                        <a:t>Churn category</a:t>
                      </a:r>
                      <a:endParaRPr lang="en-US" dirty="0"/>
                    </a:p>
                  </a:txBody>
                  <a:tcPr marL="76623" marR="76623" marT="38311" marB="3831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noProof="0" dirty="0">
                          <a:latin typeface="Century Gothic"/>
                        </a:rPr>
                        <a:t>It is a categorical variable that indicates whether a customer lives in a city with a high or low churn rate.</a:t>
                      </a:r>
                      <a:endParaRPr lang="en-GB" sz="1300" dirty="0"/>
                    </a:p>
                  </a:txBody>
                  <a:tcPr marL="76623" marR="76623" marT="38311" marB="3831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300" b="1" i="0" u="none" strike="noStrike" noProof="0" dirty="0">
                          <a:effectLst/>
                          <a:latin typeface="Consolas"/>
                        </a:rPr>
                        <a:t>5.7642e-104</a:t>
                      </a:r>
                      <a:endParaRPr lang="en-US" b="1" dirty="0"/>
                    </a:p>
                  </a:txBody>
                  <a:tcPr marL="76623" marR="76623" marT="38311" marB="38311"/>
                </a:tc>
                <a:extLst>
                  <a:ext uri="{0D108BD9-81ED-4DB2-BD59-A6C34878D82A}">
                    <a16:rowId xmlns:a16="http://schemas.microsoft.com/office/drawing/2014/main" val="544551751"/>
                  </a:ext>
                </a:extLst>
              </a:tr>
              <a:tr h="794677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Pay electronic check</a:t>
                      </a:r>
                    </a:p>
                  </a:txBody>
                  <a:tcPr marL="76623" marR="76623" marT="38311" marB="3831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noProof="0" dirty="0">
                          <a:latin typeface="Century Gothic"/>
                        </a:rPr>
                        <a:t>It is a binary variable indicating whether a customer pays their bills electronically or not.</a:t>
                      </a:r>
                      <a:endParaRPr lang="en-US" dirty="0"/>
                    </a:p>
                  </a:txBody>
                  <a:tcPr marL="76623" marR="76623" marT="38311" marB="3831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300" b="1" i="0" u="none" strike="noStrike" noProof="0" dirty="0">
                          <a:effectLst/>
                          <a:latin typeface="Consolas"/>
                        </a:rPr>
                        <a:t>1.94875e-64</a:t>
                      </a:r>
                      <a:endParaRPr lang="en-US" b="1" dirty="0"/>
                    </a:p>
                  </a:txBody>
                  <a:tcPr marL="76623" marR="76623" marT="38311" marB="38311"/>
                </a:tc>
                <a:extLst>
                  <a:ext uri="{0D108BD9-81ED-4DB2-BD59-A6C34878D82A}">
                    <a16:rowId xmlns:a16="http://schemas.microsoft.com/office/drawing/2014/main" val="251906332"/>
                  </a:ext>
                </a:extLst>
              </a:tr>
              <a:tr h="347191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Dependants </a:t>
                      </a:r>
                      <a:endParaRPr lang="en-GB" sz="1300" b="1"/>
                    </a:p>
                  </a:txBody>
                  <a:tcPr marL="76623" marR="76623" marT="38311" marB="38311"/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Whether a customer has  dependants or not, contributes to churning </a:t>
                      </a:r>
                      <a:endParaRPr lang="en-GB" sz="1300"/>
                    </a:p>
                  </a:txBody>
                  <a:tcPr marL="76623" marR="76623" marT="38311" marB="3831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300" b="1" i="0" u="none" strike="noStrike" noProof="0" dirty="0">
                          <a:effectLst/>
                          <a:latin typeface="Consolas"/>
                        </a:rPr>
                        <a:t>2.58649e-41</a:t>
                      </a:r>
                      <a:endParaRPr lang="en-US" b="1" dirty="0"/>
                    </a:p>
                  </a:txBody>
                  <a:tcPr marL="76623" marR="76623" marT="38311" marB="38311"/>
                </a:tc>
                <a:extLst>
                  <a:ext uri="{0D108BD9-81ED-4DB2-BD59-A6C34878D82A}">
                    <a16:rowId xmlns:a16="http://schemas.microsoft.com/office/drawing/2014/main" val="3657812180"/>
                  </a:ext>
                </a:extLst>
              </a:tr>
              <a:tr h="794677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Paperless billing</a:t>
                      </a:r>
                    </a:p>
                  </a:txBody>
                  <a:tcPr marL="76623" marR="76623" marT="38311" marB="3831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300" b="0" i="0" u="none" strike="noStrike" noProof="0" dirty="0">
                          <a:latin typeface="Century Gothic"/>
                        </a:rPr>
                        <a:t>It is a binary variable indicating whether a customer has opted for electronic bills and statements.</a:t>
                      </a:r>
                      <a:endParaRPr lang="en-US" dirty="0"/>
                    </a:p>
                  </a:txBody>
                  <a:tcPr marL="76623" marR="76623" marT="38311" marB="38311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GB" sz="1300" b="1" i="0" u="none" strike="noStrike" noProof="0" dirty="0">
                          <a:effectLst/>
                          <a:latin typeface="Consolas"/>
                        </a:rPr>
                        <a:t>2.77449e-25</a:t>
                      </a:r>
                      <a:endParaRPr lang="en-GB" sz="1300" b="1" dirty="0">
                        <a:solidFill>
                          <a:srgbClr val="080808"/>
                        </a:solidFill>
                        <a:effectLst/>
                        <a:latin typeface="JetBrains Mono"/>
                      </a:endParaRPr>
                    </a:p>
                    <a:p>
                      <a:pPr algn="ctr"/>
                      <a:endParaRPr lang="en-GB" sz="1300" b="1" dirty="0"/>
                    </a:p>
                  </a:txBody>
                  <a:tcPr marL="76623" marR="76623" marT="38311" marB="38311"/>
                </a:tc>
                <a:extLst>
                  <a:ext uri="{0D108BD9-81ED-4DB2-BD59-A6C34878D82A}">
                    <a16:rowId xmlns:a16="http://schemas.microsoft.com/office/drawing/2014/main" val="2530804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44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A9C3-3724-4126-90E1-EAAC054CB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80" y="1553688"/>
            <a:ext cx="5472952" cy="923365"/>
          </a:xfrm>
        </p:spPr>
        <p:txBody>
          <a:bodyPr>
            <a:normAutofit fontScale="90000"/>
          </a:bodyPr>
          <a:lstStyle/>
          <a:p>
            <a:r>
              <a:rPr lang="en-IN"/>
              <a:t>List of Top 500 customers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DF18A-30D6-415B-A027-18E9B6CB1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7457" y="2840007"/>
            <a:ext cx="4572000" cy="17823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IN"/>
              <a:t>Identified by applying the predictive model for the top 500 customers who are most likely to churn -  They will receive mail.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IN"/>
              <a:t>File is attached 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FF48156-0319-4128-976E-52BE3BE0B6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862304"/>
              </p:ext>
            </p:extLst>
          </p:nvPr>
        </p:nvGraphicFramePr>
        <p:xfrm>
          <a:off x="1966996" y="423940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2" imgW="914400" imgH="771480" progId="Excel.SheetMacroEnabled.12">
                  <p:embed/>
                </p:oleObj>
              </mc:Choice>
              <mc:Fallback>
                <p:oleObj name="Macro-Enabled Worksheet" showAsIcon="1" r:id="rId2" imgW="914400" imgH="771480" progId="Excel.SheetMacroEnabled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8FF48156-0319-4128-976E-52BE3BE0B6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66996" y="423940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9" descr="Table&#10;&#10;Description automatically generated">
            <a:extLst>
              <a:ext uri="{FF2B5EF4-FFF2-40B4-BE49-F238E27FC236}">
                <a16:creationId xmlns:a16="http://schemas.microsoft.com/office/drawing/2014/main" id="{C7922540-4F52-D667-EAB4-3ACA026A8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97587" y="2013954"/>
            <a:ext cx="4272765" cy="4283404"/>
          </a:xfrm>
        </p:spPr>
      </p:pic>
    </p:spTree>
    <p:extLst>
      <p:ext uri="{BB962C8B-B14F-4D97-AF65-F5344CB8AC3E}">
        <p14:creationId xmlns:p14="http://schemas.microsoft.com/office/powerpoint/2010/main" val="266064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104C-BA4E-1A29-640A-9FC06133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RISK OF REMAINING customers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C9096-789C-8058-A79E-1075160F9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341913"/>
            <a:ext cx="4114800" cy="15506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Attached are the risk of churning in customers that do not fall in the top 500 most likely to churn  and their probabilities of churning.</a:t>
            </a:r>
          </a:p>
          <a:p>
            <a:r>
              <a:rPr lang="en-IN" dirty="0">
                <a:ea typeface="+mn-lt"/>
                <a:cs typeface="+mn-lt"/>
              </a:rPr>
              <a:t>File is attached   </a:t>
            </a:r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EC3FEC3-A185-D2FD-F2F8-CC749D545F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001810"/>
              </p:ext>
            </p:extLst>
          </p:nvPr>
        </p:nvGraphicFramePr>
        <p:xfrm>
          <a:off x="2293567" y="437795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2" imgW="914400" imgH="771480" progId="Excel.SheetMacroEnabled.12">
                  <p:embed/>
                </p:oleObj>
              </mc:Choice>
              <mc:Fallback>
                <p:oleObj name="Macro-Enabled Worksheet" showAsIcon="1" r:id="rId2" imgW="914400" imgH="771480" progId="Excel.SheetMacroEnabled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EC3FEC3-A185-D2FD-F2F8-CC749D545F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93567" y="437795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003DF683-CE5E-28A8-7820-3E43A5162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080" y="2202872"/>
            <a:ext cx="432150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282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501</Words>
  <Application>Microsoft Office PowerPoint</Application>
  <PresentationFormat>Widescreen</PresentationFormat>
  <Paragraphs>97</Paragraphs>
  <Slides>11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Consolas</vt:lpstr>
      <vt:lpstr>JetBrains Mono</vt:lpstr>
      <vt:lpstr>Vapor Trail</vt:lpstr>
      <vt:lpstr>Macro-Enabled Worksheet</vt:lpstr>
      <vt:lpstr>Churn Analysis for swan teleco customers</vt:lpstr>
      <vt:lpstr>Customer Data review </vt:lpstr>
      <vt:lpstr>Customer Data review </vt:lpstr>
      <vt:lpstr>Family makeup of churners</vt:lpstr>
      <vt:lpstr>Customer product review</vt:lpstr>
      <vt:lpstr>What factors most influence someone churning</vt:lpstr>
      <vt:lpstr>Which features most important </vt:lpstr>
      <vt:lpstr>List of Top 500 customers</vt:lpstr>
      <vt:lpstr>RISK OF REMAINING customers</vt:lpstr>
      <vt:lpstr>DISCUSSING THE MODEL​ for predicting churn</vt:lpstr>
      <vt:lpstr>Different factors for churning/ What to INCENTIVISE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Sri's Home</dc:creator>
  <cp:lastModifiedBy>vighnesh mane</cp:lastModifiedBy>
  <cp:revision>93</cp:revision>
  <dcterms:created xsi:type="dcterms:W3CDTF">2023-02-27T11:10:02Z</dcterms:created>
  <dcterms:modified xsi:type="dcterms:W3CDTF">2023-03-14T00:30:20Z</dcterms:modified>
</cp:coreProperties>
</file>