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33908c1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33908c1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33908c1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33908c1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33908c1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33908c1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Estimation Flow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11650" y="2226425"/>
            <a:ext cx="1110300" cy="714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RTL from Chipyard Generator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855250" y="1690325"/>
            <a:ext cx="2374800" cy="17868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Golden Gate Compiler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045950" y="2028575"/>
            <a:ext cx="1992600" cy="370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 Chain Pass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045950" y="2474525"/>
            <a:ext cx="1992600" cy="370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SRAM Hijack Pass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045950" y="2920475"/>
            <a:ext cx="1992600" cy="370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Transforms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2295550" y="3645450"/>
            <a:ext cx="1493400" cy="816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HAMMER VLSI Flow (-&gt; syn)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2295950" y="4671875"/>
            <a:ext cx="1493400" cy="2943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ASAP7 PDK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4771850" y="712925"/>
            <a:ext cx="1673400" cy="4287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FPGATop RTL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4771850" y="1260975"/>
            <a:ext cx="1673400" cy="4287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Headers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2123750" y="941813"/>
            <a:ext cx="1837800" cy="519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Firesim/MIDAS Bridges/Widgets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6775475" y="712925"/>
            <a:ext cx="1673400" cy="428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FPGA Build Flow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6775475" y="1315775"/>
            <a:ext cx="1673400" cy="428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Emulation</a:t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6775475" y="2598175"/>
            <a:ext cx="1673400" cy="428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VCD Dump Files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6775475" y="3273600"/>
            <a:ext cx="1673400" cy="572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Voltus GL Energy Estimation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6775475" y="4064150"/>
            <a:ext cx="1673400" cy="572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Cycle-by-cycle energy numbers</a:t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4213575" y="3593625"/>
            <a:ext cx="1493400" cy="3708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Mapped Verilog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213575" y="4132750"/>
            <a:ext cx="1493400" cy="2943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ASAP7 .lib</a:t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4213575" y="4595375"/>
            <a:ext cx="1493400" cy="3708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.sdf</a:t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771850" y="1850625"/>
            <a:ext cx="1673400" cy="4287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Driver</a:t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771850" y="2526088"/>
            <a:ext cx="16734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RTL Sim (Verilator/VCS)</a:t>
            </a:r>
            <a:endParaRPr/>
          </a:p>
        </p:txBody>
      </p:sp>
      <p:cxnSp>
        <p:nvCxnSpPr>
          <p:cNvPr id="75" name="Google Shape;75;p13"/>
          <p:cNvCxnSpPr>
            <a:stCxn id="55" idx="3"/>
            <a:endCxn id="56" idx="1"/>
          </p:cNvCxnSpPr>
          <p:nvPr/>
        </p:nvCxnSpPr>
        <p:spPr>
          <a:xfrm>
            <a:off x="1421950" y="2583725"/>
            <a:ext cx="43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>
            <a:stCxn id="64" idx="2"/>
            <a:endCxn id="56" idx="0"/>
          </p:cNvCxnSpPr>
          <p:nvPr/>
        </p:nvCxnSpPr>
        <p:spPr>
          <a:xfrm>
            <a:off x="3042650" y="1461413"/>
            <a:ext cx="0" cy="22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>
            <a:stCxn id="56" idx="3"/>
            <a:endCxn id="62" idx="1"/>
          </p:cNvCxnSpPr>
          <p:nvPr/>
        </p:nvCxnSpPr>
        <p:spPr>
          <a:xfrm flipH="1" rot="10800000">
            <a:off x="4230050" y="927425"/>
            <a:ext cx="541800" cy="165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3"/>
          <p:cNvCxnSpPr>
            <a:stCxn id="56" idx="3"/>
            <a:endCxn id="63" idx="1"/>
          </p:cNvCxnSpPr>
          <p:nvPr/>
        </p:nvCxnSpPr>
        <p:spPr>
          <a:xfrm flipH="1" rot="10800000">
            <a:off x="4230050" y="1475225"/>
            <a:ext cx="541800" cy="110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>
            <a:stCxn id="62" idx="3"/>
            <a:endCxn id="65" idx="1"/>
          </p:cNvCxnSpPr>
          <p:nvPr/>
        </p:nvCxnSpPr>
        <p:spPr>
          <a:xfrm>
            <a:off x="6445250" y="927275"/>
            <a:ext cx="330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>
            <a:stCxn id="65" idx="2"/>
            <a:endCxn id="66" idx="0"/>
          </p:cNvCxnSpPr>
          <p:nvPr/>
        </p:nvCxnSpPr>
        <p:spPr>
          <a:xfrm>
            <a:off x="7612175" y="1141625"/>
            <a:ext cx="0" cy="1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>
            <a:stCxn id="66" idx="2"/>
            <a:endCxn id="67" idx="0"/>
          </p:cNvCxnSpPr>
          <p:nvPr/>
        </p:nvCxnSpPr>
        <p:spPr>
          <a:xfrm>
            <a:off x="7612175" y="1744475"/>
            <a:ext cx="0" cy="85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>
            <a:stCxn id="74" idx="3"/>
            <a:endCxn id="67" idx="1"/>
          </p:cNvCxnSpPr>
          <p:nvPr/>
        </p:nvCxnSpPr>
        <p:spPr>
          <a:xfrm>
            <a:off x="6445250" y="2812438"/>
            <a:ext cx="330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3"/>
          <p:cNvCxnSpPr>
            <a:stCxn id="73" idx="3"/>
            <a:endCxn id="66" idx="1"/>
          </p:cNvCxnSpPr>
          <p:nvPr/>
        </p:nvCxnSpPr>
        <p:spPr>
          <a:xfrm flipH="1" rot="10800000">
            <a:off x="6445250" y="1530075"/>
            <a:ext cx="330300" cy="53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3"/>
          <p:cNvCxnSpPr>
            <a:stCxn id="73" idx="2"/>
            <a:endCxn id="74" idx="0"/>
          </p:cNvCxnSpPr>
          <p:nvPr/>
        </p:nvCxnSpPr>
        <p:spPr>
          <a:xfrm>
            <a:off x="5608550" y="2279325"/>
            <a:ext cx="0" cy="24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3"/>
          <p:cNvCxnSpPr>
            <a:stCxn id="63" idx="2"/>
            <a:endCxn id="73" idx="0"/>
          </p:cNvCxnSpPr>
          <p:nvPr/>
        </p:nvCxnSpPr>
        <p:spPr>
          <a:xfrm>
            <a:off x="5608550" y="1689675"/>
            <a:ext cx="0" cy="16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>
            <a:stCxn id="67" idx="2"/>
            <a:endCxn id="68" idx="0"/>
          </p:cNvCxnSpPr>
          <p:nvPr/>
        </p:nvCxnSpPr>
        <p:spPr>
          <a:xfrm>
            <a:off x="7612175" y="3026875"/>
            <a:ext cx="0" cy="24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3"/>
          <p:cNvCxnSpPr>
            <a:endCxn id="69" idx="0"/>
          </p:cNvCxnSpPr>
          <p:nvPr/>
        </p:nvCxnSpPr>
        <p:spPr>
          <a:xfrm>
            <a:off x="7612175" y="3846350"/>
            <a:ext cx="0" cy="21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3"/>
          <p:cNvCxnSpPr>
            <a:stCxn id="60" idx="3"/>
            <a:endCxn id="70" idx="1"/>
          </p:cNvCxnSpPr>
          <p:nvPr/>
        </p:nvCxnSpPr>
        <p:spPr>
          <a:xfrm flipH="1" rot="10800000">
            <a:off x="3788950" y="3779100"/>
            <a:ext cx="424500" cy="27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3"/>
          <p:cNvCxnSpPr>
            <a:stCxn id="70" idx="3"/>
            <a:endCxn id="68" idx="1"/>
          </p:cNvCxnSpPr>
          <p:nvPr/>
        </p:nvCxnSpPr>
        <p:spPr>
          <a:xfrm flipH="1" rot="10800000">
            <a:off x="5706975" y="3560025"/>
            <a:ext cx="1068600" cy="21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3"/>
          <p:cNvCxnSpPr>
            <a:stCxn id="71" idx="3"/>
            <a:endCxn id="68" idx="1"/>
          </p:cNvCxnSpPr>
          <p:nvPr/>
        </p:nvCxnSpPr>
        <p:spPr>
          <a:xfrm flipH="1" rot="10800000">
            <a:off x="5706975" y="3559900"/>
            <a:ext cx="1068600" cy="72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3"/>
          <p:cNvCxnSpPr>
            <a:stCxn id="61" idx="0"/>
            <a:endCxn id="60" idx="2"/>
          </p:cNvCxnSpPr>
          <p:nvPr/>
        </p:nvCxnSpPr>
        <p:spPr>
          <a:xfrm rot="10800000">
            <a:off x="3042350" y="4462475"/>
            <a:ext cx="300" cy="20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3"/>
          <p:cNvCxnSpPr>
            <a:stCxn id="72" idx="3"/>
            <a:endCxn id="68" idx="1"/>
          </p:cNvCxnSpPr>
          <p:nvPr/>
        </p:nvCxnSpPr>
        <p:spPr>
          <a:xfrm flipH="1" rot="10800000">
            <a:off x="5706975" y="3560075"/>
            <a:ext cx="1068600" cy="122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3"/>
          <p:cNvCxnSpPr>
            <a:stCxn id="60" idx="3"/>
            <a:endCxn id="72" idx="1"/>
          </p:cNvCxnSpPr>
          <p:nvPr/>
        </p:nvCxnSpPr>
        <p:spPr>
          <a:xfrm>
            <a:off x="3788950" y="4053900"/>
            <a:ext cx="424500" cy="7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3"/>
          <p:cNvCxnSpPr>
            <a:stCxn id="55" idx="2"/>
            <a:endCxn id="60" idx="1"/>
          </p:cNvCxnSpPr>
          <p:nvPr/>
        </p:nvCxnSpPr>
        <p:spPr>
          <a:xfrm flipH="1" rot="-5400000">
            <a:off x="1024750" y="2783075"/>
            <a:ext cx="1113000" cy="14289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 2 (4/27) Goals and Progress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311700" y="8476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-"/>
            </a:pPr>
            <a:r>
              <a:rPr lang="en">
                <a:solidFill>
                  <a:srgbClr val="38761D"/>
                </a:solidFill>
              </a:rPr>
              <a:t>RTL simulation of a simple circuit (Risc/GCD) after default Firesim transformation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-"/>
            </a:pPr>
            <a:r>
              <a:rPr lang="en">
                <a:solidFill>
                  <a:srgbClr val="38761D"/>
                </a:solidFill>
              </a:rPr>
              <a:t>ASAP7 Genus synthesis of the circuit and SRAM macros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-"/>
            </a:pPr>
            <a:r>
              <a:rPr lang="en">
                <a:solidFill>
                  <a:srgbClr val="38761D"/>
                </a:solidFill>
              </a:rPr>
              <a:t>Formal mapping of RTL VCD to gate-level VCD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800"/>
              <a:buChar char="-"/>
            </a:pPr>
            <a:r>
              <a:rPr lang="en">
                <a:solidFill>
                  <a:srgbClr val="B45F06"/>
                </a:solidFill>
              </a:rPr>
              <a:t>GCD/Decoder Power Estimation using Voltus vectored analysis</a:t>
            </a:r>
            <a:endParaRPr>
              <a:solidFill>
                <a:srgbClr val="B45F0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Char char="-"/>
            </a:pPr>
            <a:r>
              <a:rPr lang="en">
                <a:solidFill>
                  <a:srgbClr val="B45F06"/>
                </a:solidFill>
              </a:rPr>
              <a:t>Working through some Voltus issue where it can’t read the Innovus DB properly, the top cell name isn’t being exported by Innovus, and we’re trying to find out why</a:t>
            </a:r>
            <a:endParaRPr>
              <a:solidFill>
                <a:srgbClr val="B45F0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800"/>
              <a:buChar char="-"/>
            </a:pPr>
            <a:r>
              <a:rPr lang="en">
                <a:solidFill>
                  <a:srgbClr val="B45F06"/>
                </a:solidFill>
              </a:rPr>
              <a:t>Rocket-chip w/ Gemmini running matmul in local RTL sim -&gt; energy estimation using Voltus vectored analysis</a:t>
            </a:r>
            <a:endParaRPr>
              <a:solidFill>
                <a:srgbClr val="B45F0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Char char="-"/>
            </a:pPr>
            <a:r>
              <a:rPr lang="en">
                <a:solidFill>
                  <a:srgbClr val="B45F06"/>
                </a:solidFill>
              </a:rPr>
              <a:t>Voltus/HAMMER running in Chipyard environment</a:t>
            </a:r>
            <a:endParaRPr>
              <a:solidFill>
                <a:srgbClr val="B45F0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Char char="-"/>
            </a:pPr>
            <a:r>
              <a:rPr lang="en">
                <a:solidFill>
                  <a:srgbClr val="B45F06"/>
                </a:solidFill>
              </a:rPr>
              <a:t>Power estimation chipyard branch exists, we’re trying to use the Makefile appropriately</a:t>
            </a:r>
            <a:endParaRPr>
              <a:solidFill>
                <a:srgbClr val="B45F0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800"/>
              <a:buChar char="-"/>
            </a:pPr>
            <a:r>
              <a:rPr lang="en">
                <a:solidFill>
                  <a:srgbClr val="B45F06"/>
                </a:solidFill>
              </a:rPr>
              <a:t>Shadow scan-chain instrumentation pass + SRAM hijack pass</a:t>
            </a:r>
            <a:endParaRPr>
              <a:solidFill>
                <a:srgbClr val="B45F0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Char char="-"/>
            </a:pPr>
            <a:r>
              <a:rPr lang="en">
                <a:solidFill>
                  <a:srgbClr val="B45F06"/>
                </a:solidFill>
              </a:rPr>
              <a:t>MIDAS-level VCD dumping RTL simulation</a:t>
            </a:r>
            <a:endParaRPr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to Timeline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311700" y="560525"/>
            <a:ext cx="8520600" cy="3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Newly refined goals are now split between: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1) energy estimation from RTL simulation and Voltus GL sim on small GEMMs and other operations like pooling and dwconv. Using these to estimate the power of a full DNN execution by its </a:t>
            </a:r>
            <a:r>
              <a:rPr lang="en"/>
              <a:t>constituent</a:t>
            </a:r>
            <a:r>
              <a:rPr lang="en"/>
              <a:t> parts (e.g. mobilenet v2)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 FU-level energy estimates (replicate Horowitz’s plot on energy/MAC, energy/SRAM R/W, energy/DRAM access, etc.) Observe patterns for density too. Create a rough architectural-based energy estimate and cross-check with Voltus.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2) getting MIDAS-level RTL sim of the scan chain pass working for small modules (maybe not a full rocket-chip w/ Gemmini), and being able to dump VCDs or </a:t>
            </a:r>
            <a:r>
              <a:rPr b="1" lang="en"/>
              <a:t>SAIFs</a:t>
            </a:r>
            <a:r>
              <a:rPr lang="en"/>
              <a:t> from simulation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1) We can do this by running many small </a:t>
            </a:r>
            <a:r>
              <a:rPr b="1" lang="en" sz="1400"/>
              <a:t>GEMM/dwconv/pooling/im2col</a:t>
            </a:r>
            <a:r>
              <a:rPr lang="en" sz="1400"/>
              <a:t> </a:t>
            </a:r>
            <a:r>
              <a:rPr b="1" lang="en" sz="1400"/>
              <a:t>ubenchmarks</a:t>
            </a:r>
            <a:r>
              <a:rPr lang="en" sz="1400"/>
              <a:t> in parallel and sending each one to Voltus in parallel and combining the results later. This should give us a good estimate of Gemmini’s energy efficiency for a full DNN if the FPGA sim doesn’t work. Test </a:t>
            </a:r>
            <a:r>
              <a:rPr b="1" lang="en" sz="1400"/>
              <a:t>different input matrix sparsities</a:t>
            </a:r>
            <a:r>
              <a:rPr lang="en" sz="1400"/>
              <a:t> to simulate the impact on Gemmini’s efficiency/clock gating.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2) If dumping a full VCD proves too inefficient, we can design some FPGA RTL that converts raw scan chain data to SAIFs and dump that instead. Instrumentation of Gemmini for MAC utilization.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Final report expectation is data for DNNs from part (1) and a set of FIRRTL passes for (2) that can be finished later for full Strober-like functionality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