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25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B43D42-D442-4873-A463-9D73BC2E2085}" type="datetimeFigureOut">
              <a:rPr lang="en-US" smtClean="0"/>
              <a:t>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73559-D0FA-4656-B0FB-C079B07B7C86}" type="slidenum">
              <a:rPr lang="en-US" smtClean="0"/>
              <a:t>‹#›</a:t>
            </a:fld>
            <a:endParaRPr lang="en-US"/>
          </a:p>
        </p:txBody>
      </p:sp>
    </p:spTree>
    <p:extLst>
      <p:ext uri="{BB962C8B-B14F-4D97-AF65-F5344CB8AC3E}">
        <p14:creationId xmlns:p14="http://schemas.microsoft.com/office/powerpoint/2010/main" val="219386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43D42-D442-4873-A463-9D73BC2E2085}" type="datetimeFigureOut">
              <a:rPr lang="en-US" smtClean="0"/>
              <a:t>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73559-D0FA-4656-B0FB-C079B07B7C86}" type="slidenum">
              <a:rPr lang="en-US" smtClean="0"/>
              <a:t>‹#›</a:t>
            </a:fld>
            <a:endParaRPr lang="en-US"/>
          </a:p>
        </p:txBody>
      </p:sp>
    </p:spTree>
    <p:extLst>
      <p:ext uri="{BB962C8B-B14F-4D97-AF65-F5344CB8AC3E}">
        <p14:creationId xmlns:p14="http://schemas.microsoft.com/office/powerpoint/2010/main" val="135529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43D42-D442-4873-A463-9D73BC2E2085}" type="datetimeFigureOut">
              <a:rPr lang="en-US" smtClean="0"/>
              <a:t>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73559-D0FA-4656-B0FB-C079B07B7C86}" type="slidenum">
              <a:rPr lang="en-US" smtClean="0"/>
              <a:t>‹#›</a:t>
            </a:fld>
            <a:endParaRPr lang="en-US"/>
          </a:p>
        </p:txBody>
      </p:sp>
    </p:spTree>
    <p:extLst>
      <p:ext uri="{BB962C8B-B14F-4D97-AF65-F5344CB8AC3E}">
        <p14:creationId xmlns:p14="http://schemas.microsoft.com/office/powerpoint/2010/main" val="360163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43D42-D442-4873-A463-9D73BC2E2085}" type="datetimeFigureOut">
              <a:rPr lang="en-US" smtClean="0"/>
              <a:t>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73559-D0FA-4656-B0FB-C079B07B7C86}" type="slidenum">
              <a:rPr lang="en-US" smtClean="0"/>
              <a:t>‹#›</a:t>
            </a:fld>
            <a:endParaRPr lang="en-US"/>
          </a:p>
        </p:txBody>
      </p:sp>
    </p:spTree>
    <p:extLst>
      <p:ext uri="{BB962C8B-B14F-4D97-AF65-F5344CB8AC3E}">
        <p14:creationId xmlns:p14="http://schemas.microsoft.com/office/powerpoint/2010/main" val="130941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B43D42-D442-4873-A463-9D73BC2E2085}" type="datetimeFigureOut">
              <a:rPr lang="en-US" smtClean="0"/>
              <a:t>2/11/2013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73559-D0FA-4656-B0FB-C079B07B7C86}" type="slidenum">
              <a:rPr lang="en-US" smtClean="0"/>
              <a:t>‹#›</a:t>
            </a:fld>
            <a:endParaRPr lang="en-US"/>
          </a:p>
        </p:txBody>
      </p:sp>
    </p:spTree>
    <p:extLst>
      <p:ext uri="{BB962C8B-B14F-4D97-AF65-F5344CB8AC3E}">
        <p14:creationId xmlns:p14="http://schemas.microsoft.com/office/powerpoint/2010/main" val="349577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B43D42-D442-4873-A463-9D73BC2E2085}" type="datetimeFigureOut">
              <a:rPr lang="en-US" smtClean="0"/>
              <a:t>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73559-D0FA-4656-B0FB-C079B07B7C86}" type="slidenum">
              <a:rPr lang="en-US" smtClean="0"/>
              <a:t>‹#›</a:t>
            </a:fld>
            <a:endParaRPr lang="en-US"/>
          </a:p>
        </p:txBody>
      </p:sp>
    </p:spTree>
    <p:extLst>
      <p:ext uri="{BB962C8B-B14F-4D97-AF65-F5344CB8AC3E}">
        <p14:creationId xmlns:p14="http://schemas.microsoft.com/office/powerpoint/2010/main" val="209851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B43D42-D442-4873-A463-9D73BC2E2085}" type="datetimeFigureOut">
              <a:rPr lang="en-US" smtClean="0"/>
              <a:t>2/11/2013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73559-D0FA-4656-B0FB-C079B07B7C86}" type="slidenum">
              <a:rPr lang="en-US" smtClean="0"/>
              <a:t>‹#›</a:t>
            </a:fld>
            <a:endParaRPr lang="en-US"/>
          </a:p>
        </p:txBody>
      </p:sp>
    </p:spTree>
    <p:extLst>
      <p:ext uri="{BB962C8B-B14F-4D97-AF65-F5344CB8AC3E}">
        <p14:creationId xmlns:p14="http://schemas.microsoft.com/office/powerpoint/2010/main" val="40314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B43D42-D442-4873-A463-9D73BC2E2085}" type="datetimeFigureOut">
              <a:rPr lang="en-US" smtClean="0"/>
              <a:t>2/11/2013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73559-D0FA-4656-B0FB-C079B07B7C86}" type="slidenum">
              <a:rPr lang="en-US" smtClean="0"/>
              <a:t>‹#›</a:t>
            </a:fld>
            <a:endParaRPr lang="en-US"/>
          </a:p>
        </p:txBody>
      </p:sp>
    </p:spTree>
    <p:extLst>
      <p:ext uri="{BB962C8B-B14F-4D97-AF65-F5344CB8AC3E}">
        <p14:creationId xmlns:p14="http://schemas.microsoft.com/office/powerpoint/2010/main" val="233420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43D42-D442-4873-A463-9D73BC2E2085}" type="datetimeFigureOut">
              <a:rPr lang="en-US" smtClean="0"/>
              <a:t>2/11/2013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73559-D0FA-4656-B0FB-C079B07B7C86}" type="slidenum">
              <a:rPr lang="en-US" smtClean="0"/>
              <a:t>‹#›</a:t>
            </a:fld>
            <a:endParaRPr lang="en-US"/>
          </a:p>
        </p:txBody>
      </p:sp>
    </p:spTree>
    <p:extLst>
      <p:ext uri="{BB962C8B-B14F-4D97-AF65-F5344CB8AC3E}">
        <p14:creationId xmlns:p14="http://schemas.microsoft.com/office/powerpoint/2010/main" val="13159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43D42-D442-4873-A463-9D73BC2E2085}" type="datetimeFigureOut">
              <a:rPr lang="en-US" smtClean="0"/>
              <a:t>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73559-D0FA-4656-B0FB-C079B07B7C86}" type="slidenum">
              <a:rPr lang="en-US" smtClean="0"/>
              <a:t>‹#›</a:t>
            </a:fld>
            <a:endParaRPr lang="en-US"/>
          </a:p>
        </p:txBody>
      </p:sp>
    </p:spTree>
    <p:extLst>
      <p:ext uri="{BB962C8B-B14F-4D97-AF65-F5344CB8AC3E}">
        <p14:creationId xmlns:p14="http://schemas.microsoft.com/office/powerpoint/2010/main" val="350995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43D42-D442-4873-A463-9D73BC2E2085}" type="datetimeFigureOut">
              <a:rPr lang="en-US" smtClean="0"/>
              <a:t>2/11/2013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73559-D0FA-4656-B0FB-C079B07B7C86}" type="slidenum">
              <a:rPr lang="en-US" smtClean="0"/>
              <a:t>‹#›</a:t>
            </a:fld>
            <a:endParaRPr lang="en-US"/>
          </a:p>
        </p:txBody>
      </p:sp>
    </p:spTree>
    <p:extLst>
      <p:ext uri="{BB962C8B-B14F-4D97-AF65-F5344CB8AC3E}">
        <p14:creationId xmlns:p14="http://schemas.microsoft.com/office/powerpoint/2010/main" val="354344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43D42-D442-4873-A463-9D73BC2E2085}" type="datetimeFigureOut">
              <a:rPr lang="en-US" smtClean="0"/>
              <a:t>2/11/2013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73559-D0FA-4656-B0FB-C079B07B7C86}" type="slidenum">
              <a:rPr lang="en-US" smtClean="0"/>
              <a:t>‹#›</a:t>
            </a:fld>
            <a:endParaRPr lang="en-US"/>
          </a:p>
        </p:txBody>
      </p:sp>
    </p:spTree>
    <p:extLst>
      <p:ext uri="{BB962C8B-B14F-4D97-AF65-F5344CB8AC3E}">
        <p14:creationId xmlns:p14="http://schemas.microsoft.com/office/powerpoint/2010/main" val="91848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2173" y="2971800"/>
            <a:ext cx="1779654" cy="369332"/>
          </a:xfrm>
          <a:prstGeom prst="rect">
            <a:avLst/>
          </a:prstGeom>
          <a:noFill/>
        </p:spPr>
        <p:txBody>
          <a:bodyPr wrap="none" rtlCol="0">
            <a:spAutoFit/>
          </a:bodyPr>
          <a:lstStyle/>
          <a:p>
            <a:r>
              <a:rPr lang="en-US" dirty="0" smtClean="0"/>
              <a:t>Lab 1 Addendum</a:t>
            </a:r>
            <a:endParaRPr lang="en-US" dirty="0"/>
          </a:p>
        </p:txBody>
      </p:sp>
    </p:spTree>
    <p:extLst>
      <p:ext uri="{BB962C8B-B14F-4D97-AF65-F5344CB8AC3E}">
        <p14:creationId xmlns:p14="http://schemas.microsoft.com/office/powerpoint/2010/main" val="222013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126" y="228600"/>
            <a:ext cx="4749800" cy="3189151"/>
          </a:xfrm>
          <a:prstGeom prst="rect">
            <a:avLst/>
          </a:prstGeom>
        </p:spPr>
      </p:pic>
      <p:sp>
        <p:nvSpPr>
          <p:cNvPr id="2" name="Slide Number Placeholder 1"/>
          <p:cNvSpPr>
            <a:spLocks noGrp="1"/>
          </p:cNvSpPr>
          <p:nvPr>
            <p:ph type="sldNum" sz="quarter" idx="12"/>
          </p:nvPr>
        </p:nvSpPr>
        <p:spPr/>
        <p:txBody>
          <a:bodyPr/>
          <a:lstStyle/>
          <a:p>
            <a:fld id="{74F35CFC-5BFD-45FD-8192-CE9D58103C21}" type="slidenum">
              <a:rPr lang="en-US" smtClean="0"/>
              <a:t>10</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1" y="2880940"/>
            <a:ext cx="5257800" cy="3545259"/>
          </a:xfrm>
          <a:prstGeom prst="rect">
            <a:avLst/>
          </a:prstGeom>
        </p:spPr>
      </p:pic>
      <p:sp>
        <p:nvSpPr>
          <p:cNvPr id="5" name="TextBox 4"/>
          <p:cNvSpPr txBox="1"/>
          <p:nvPr/>
        </p:nvSpPr>
        <p:spPr>
          <a:xfrm>
            <a:off x="304800" y="1278093"/>
            <a:ext cx="3392082" cy="307777"/>
          </a:xfrm>
          <a:prstGeom prst="rect">
            <a:avLst/>
          </a:prstGeom>
          <a:noFill/>
        </p:spPr>
        <p:txBody>
          <a:bodyPr wrap="none" rtlCol="0">
            <a:spAutoFit/>
          </a:bodyPr>
          <a:lstStyle/>
          <a:p>
            <a:r>
              <a:rPr lang="en-US" sz="1400" dirty="0" smtClean="0"/>
              <a:t>That does make S11 look closer to matched:</a:t>
            </a:r>
            <a:endParaRPr lang="en-US" sz="1400" dirty="0"/>
          </a:p>
        </p:txBody>
      </p:sp>
      <p:cxnSp>
        <p:nvCxnSpPr>
          <p:cNvPr id="6" name="Straight Arrow Connector 5"/>
          <p:cNvCxnSpPr/>
          <p:nvPr/>
        </p:nvCxnSpPr>
        <p:spPr>
          <a:xfrm flipH="1">
            <a:off x="2861912" y="1607419"/>
            <a:ext cx="478054" cy="29846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70973" y="1588168"/>
            <a:ext cx="2310063" cy="4523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19800" y="5486400"/>
            <a:ext cx="3035703" cy="738664"/>
          </a:xfrm>
          <a:prstGeom prst="rect">
            <a:avLst/>
          </a:prstGeom>
          <a:noFill/>
        </p:spPr>
        <p:txBody>
          <a:bodyPr wrap="none" rtlCol="0">
            <a:spAutoFit/>
          </a:bodyPr>
          <a:lstStyle/>
          <a:p>
            <a:r>
              <a:rPr lang="en-US" sz="1400" dirty="0" smtClean="0"/>
              <a:t>So we can characterize Z</a:t>
            </a:r>
            <a:r>
              <a:rPr lang="en-US" sz="1400" baseline="-25000" dirty="0" smtClean="0"/>
              <a:t>L</a:t>
            </a:r>
            <a:r>
              <a:rPr lang="en-US" sz="1400" dirty="0" smtClean="0"/>
              <a:t> of this Thru </a:t>
            </a:r>
          </a:p>
          <a:p>
            <a:r>
              <a:rPr lang="en-US" sz="1400" dirty="0" smtClean="0"/>
              <a:t>board as ~48 </a:t>
            </a:r>
            <a:r>
              <a:rPr lang="en-US" sz="1400" dirty="0" smtClean="0">
                <a:latin typeface="Symbol" pitchFamily="18" charset="2"/>
              </a:rPr>
              <a:t>W</a:t>
            </a:r>
            <a:r>
              <a:rPr lang="en-US" sz="1400" dirty="0" smtClean="0"/>
              <a:t>.  And we’ll assume all</a:t>
            </a:r>
          </a:p>
          <a:p>
            <a:r>
              <a:rPr lang="en-US" sz="1400" dirty="0"/>
              <a:t>t</a:t>
            </a:r>
            <a:r>
              <a:rPr lang="en-US" sz="1400" dirty="0" smtClean="0"/>
              <a:t>he boards have this same impedance.</a:t>
            </a:r>
            <a:endParaRPr lang="en-US" sz="1400" dirty="0"/>
          </a:p>
        </p:txBody>
      </p:sp>
      <p:sp>
        <p:nvSpPr>
          <p:cNvPr id="13" name="TextBox 12"/>
          <p:cNvSpPr txBox="1"/>
          <p:nvPr/>
        </p:nvSpPr>
        <p:spPr>
          <a:xfrm>
            <a:off x="152400" y="150911"/>
            <a:ext cx="1113190" cy="338554"/>
          </a:xfrm>
          <a:prstGeom prst="rect">
            <a:avLst/>
          </a:prstGeom>
          <a:noFill/>
        </p:spPr>
        <p:txBody>
          <a:bodyPr wrap="none" rtlCol="0">
            <a:spAutoFit/>
          </a:bodyPr>
          <a:lstStyle/>
          <a:p>
            <a:r>
              <a:rPr lang="en-US" sz="1600" dirty="0" smtClean="0"/>
              <a:t>Thru Board</a:t>
            </a:r>
          </a:p>
        </p:txBody>
      </p:sp>
    </p:spTree>
    <p:extLst>
      <p:ext uri="{BB962C8B-B14F-4D97-AF65-F5344CB8AC3E}">
        <p14:creationId xmlns:p14="http://schemas.microsoft.com/office/powerpoint/2010/main" val="68204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447800"/>
            <a:ext cx="6965625" cy="523220"/>
          </a:xfrm>
          <a:prstGeom prst="rect">
            <a:avLst/>
          </a:prstGeom>
          <a:noFill/>
        </p:spPr>
        <p:txBody>
          <a:bodyPr wrap="none" rtlCol="0">
            <a:spAutoFit/>
          </a:bodyPr>
          <a:lstStyle/>
          <a:p>
            <a:r>
              <a:rPr lang="en-US" sz="1400" dirty="0" smtClean="0"/>
              <a:t>Remember to turn off the Fixture Simulator when you’ve finished this measurement.  That is,</a:t>
            </a:r>
          </a:p>
          <a:p>
            <a:r>
              <a:rPr lang="en-US" sz="1400" dirty="0" smtClean="0"/>
              <a:t>reset the VNA’s reference impedance back to 50 ohms.</a:t>
            </a:r>
            <a:endParaRPr lang="en-US" sz="1400" dirty="0"/>
          </a:p>
        </p:txBody>
      </p:sp>
    </p:spTree>
    <p:extLst>
      <p:ext uri="{BB962C8B-B14F-4D97-AF65-F5344CB8AC3E}">
        <p14:creationId xmlns:p14="http://schemas.microsoft.com/office/powerpoint/2010/main" val="94156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609600"/>
            <a:ext cx="3333750" cy="16002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572050"/>
            <a:ext cx="4953000" cy="3640455"/>
          </a:xfrm>
          <a:prstGeom prst="rect">
            <a:avLst/>
          </a:prstGeom>
        </p:spPr>
      </p:pic>
      <p:sp>
        <p:nvSpPr>
          <p:cNvPr id="4" name="Slide Number Placeholder 3"/>
          <p:cNvSpPr>
            <a:spLocks noGrp="1"/>
          </p:cNvSpPr>
          <p:nvPr>
            <p:ph type="sldNum" sz="quarter" idx="12"/>
          </p:nvPr>
        </p:nvSpPr>
        <p:spPr/>
        <p:txBody>
          <a:bodyPr/>
          <a:lstStyle/>
          <a:p>
            <a:fld id="{74F35CFC-5BFD-45FD-8192-CE9D58103C21}" type="slidenum">
              <a:rPr lang="en-US" smtClean="0"/>
              <a:t>2</a:t>
            </a:fld>
            <a:endParaRPr lang="en-US"/>
          </a:p>
        </p:txBody>
      </p:sp>
      <p:sp>
        <p:nvSpPr>
          <p:cNvPr id="5" name="TextBox 4"/>
          <p:cNvSpPr txBox="1"/>
          <p:nvPr/>
        </p:nvSpPr>
        <p:spPr>
          <a:xfrm>
            <a:off x="304800" y="301823"/>
            <a:ext cx="2324291" cy="307777"/>
          </a:xfrm>
          <a:prstGeom prst="rect">
            <a:avLst/>
          </a:prstGeom>
          <a:noFill/>
        </p:spPr>
        <p:txBody>
          <a:bodyPr wrap="none" rtlCol="0">
            <a:spAutoFit/>
          </a:bodyPr>
          <a:lstStyle/>
          <a:p>
            <a:r>
              <a:rPr lang="en-US" sz="1400" dirty="0" smtClean="0"/>
              <a:t>Moving the reference planes:</a:t>
            </a:r>
            <a:endParaRPr lang="en-US" sz="1400" dirty="0"/>
          </a:p>
        </p:txBody>
      </p:sp>
      <p:sp>
        <p:nvSpPr>
          <p:cNvPr id="6" name="TextBox 5"/>
          <p:cNvSpPr txBox="1"/>
          <p:nvPr/>
        </p:nvSpPr>
        <p:spPr>
          <a:xfrm>
            <a:off x="218975" y="1301859"/>
            <a:ext cx="3048000" cy="1815882"/>
          </a:xfrm>
          <a:prstGeom prst="rect">
            <a:avLst/>
          </a:prstGeom>
          <a:noFill/>
        </p:spPr>
        <p:txBody>
          <a:bodyPr wrap="square" rtlCol="0">
            <a:spAutoFit/>
          </a:bodyPr>
          <a:lstStyle/>
          <a:p>
            <a:r>
              <a:rPr lang="en-US" sz="1400" dirty="0" smtClean="0"/>
              <a:t>I’m </a:t>
            </a:r>
            <a:r>
              <a:rPr lang="en-US" sz="1400" dirty="0" smtClean="0"/>
              <a:t>going </a:t>
            </a:r>
            <a:r>
              <a:rPr lang="en-US" sz="1400" dirty="0" smtClean="0"/>
              <a:t>to use these shorted SMA connectors, where the center pins have been cut off and then shorted out, to move the reference planes to the location of these shorts.  Then subsequent measurements of the Thru board will have the reference planes at the edges of the Thru board:</a:t>
            </a:r>
            <a:endParaRPr lang="en-US" sz="1400" dirty="0"/>
          </a:p>
        </p:txBody>
      </p:sp>
    </p:spTree>
    <p:extLst>
      <p:ext uri="{BB962C8B-B14F-4D97-AF65-F5344CB8AC3E}">
        <p14:creationId xmlns:p14="http://schemas.microsoft.com/office/powerpoint/2010/main" val="57428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102" y="452735"/>
            <a:ext cx="7620000" cy="646331"/>
          </a:xfrm>
          <a:prstGeom prst="rect">
            <a:avLst/>
          </a:prstGeom>
          <a:noFill/>
        </p:spPr>
        <p:txBody>
          <a:bodyPr wrap="square" rtlCol="0">
            <a:spAutoFit/>
          </a:bodyPr>
          <a:lstStyle/>
          <a:p>
            <a:r>
              <a:rPr lang="en-US" sz="1200" dirty="0" smtClean="0"/>
              <a:t>For Port 1 with the shorted SMA connector, found that a manual port extension of 36.0 ps, made all the S11 impedance Smith Chart readings be a dot with a tiny bit of inductance</a:t>
            </a:r>
            <a:r>
              <a:rPr lang="en-US" sz="1200" dirty="0" smtClean="0"/>
              <a:t>.  On the Loss sub-menu, if you turn it on, you can add values that will flatten out the LogMag S11 trace, compensating for any attenuation due to the dummy short.</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35819"/>
            <a:ext cx="7340600" cy="501258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2362201"/>
            <a:ext cx="1118681" cy="3505200"/>
          </a:xfrm>
          <a:prstGeom prst="rect">
            <a:avLst/>
          </a:prstGeom>
        </p:spPr>
      </p:pic>
      <p:sp>
        <p:nvSpPr>
          <p:cNvPr id="7" name="Slide Number Placeholder 6"/>
          <p:cNvSpPr>
            <a:spLocks noGrp="1"/>
          </p:cNvSpPr>
          <p:nvPr>
            <p:ph type="sldNum" sz="quarter" idx="12"/>
          </p:nvPr>
        </p:nvSpPr>
        <p:spPr/>
        <p:txBody>
          <a:bodyPr/>
          <a:lstStyle/>
          <a:p>
            <a:fld id="{74F35CFC-5BFD-45FD-8192-CE9D58103C21}" type="slidenum">
              <a:rPr lang="en-US" smtClean="0"/>
              <a:t>3</a:t>
            </a:fld>
            <a:endParaRPr lang="en-US"/>
          </a:p>
        </p:txBody>
      </p:sp>
    </p:spTree>
    <p:extLst>
      <p:ext uri="{BB962C8B-B14F-4D97-AF65-F5344CB8AC3E}">
        <p14:creationId xmlns:p14="http://schemas.microsoft.com/office/powerpoint/2010/main" val="45858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F35CFC-5BFD-45FD-8192-CE9D58103C21}" type="slidenum">
              <a:rPr lang="en-US" smtClean="0"/>
              <a:t>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70000"/>
            <a:ext cx="7112000" cy="4826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2514600"/>
            <a:ext cx="1171659" cy="3530600"/>
          </a:xfrm>
          <a:prstGeom prst="rect">
            <a:avLst/>
          </a:prstGeom>
        </p:spPr>
      </p:pic>
      <p:sp>
        <p:nvSpPr>
          <p:cNvPr id="5" name="TextBox 4"/>
          <p:cNvSpPr txBox="1"/>
          <p:nvPr/>
        </p:nvSpPr>
        <p:spPr>
          <a:xfrm>
            <a:off x="242102" y="457200"/>
            <a:ext cx="7620000" cy="461665"/>
          </a:xfrm>
          <a:prstGeom prst="rect">
            <a:avLst/>
          </a:prstGeom>
          <a:noFill/>
        </p:spPr>
        <p:txBody>
          <a:bodyPr wrap="square" rtlCol="0">
            <a:spAutoFit/>
          </a:bodyPr>
          <a:lstStyle/>
          <a:p>
            <a:r>
              <a:rPr lang="en-US" sz="1200" dirty="0" smtClean="0"/>
              <a:t>For Port 2 with the shorted SMA connector, found that a manual port extension of 36.6 ps, made all the S11 impedance Smith Chart readings be a dot with a tiny bit of inductance</a:t>
            </a:r>
            <a:r>
              <a:rPr lang="en-US" sz="1200" dirty="0" smtClean="0"/>
              <a:t>.</a:t>
            </a:r>
            <a:endParaRPr lang="en-US" sz="1200" dirty="0"/>
          </a:p>
        </p:txBody>
      </p:sp>
    </p:spTree>
    <p:extLst>
      <p:ext uri="{BB962C8B-B14F-4D97-AF65-F5344CB8AC3E}">
        <p14:creationId xmlns:p14="http://schemas.microsoft.com/office/powerpoint/2010/main" val="16636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838200"/>
            <a:ext cx="4445000" cy="2971800"/>
          </a:xfrm>
          <a:prstGeom prst="rect">
            <a:avLst/>
          </a:prstGeom>
        </p:spPr>
      </p:pic>
      <p:sp>
        <p:nvSpPr>
          <p:cNvPr id="2" name="Slide Number Placeholder 1"/>
          <p:cNvSpPr>
            <a:spLocks noGrp="1"/>
          </p:cNvSpPr>
          <p:nvPr>
            <p:ph type="sldNum" sz="quarter" idx="12"/>
          </p:nvPr>
        </p:nvSpPr>
        <p:spPr/>
        <p:txBody>
          <a:bodyPr/>
          <a:lstStyle/>
          <a:p>
            <a:fld id="{74F35CFC-5BFD-45FD-8192-CE9D58103C21}" type="slidenum">
              <a:rPr lang="en-US" smtClean="0"/>
              <a:t>5</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62000"/>
            <a:ext cx="3505200" cy="2231644"/>
          </a:xfrm>
          <a:prstGeom prst="rect">
            <a:avLst/>
          </a:prstGeom>
        </p:spPr>
      </p:pic>
      <p:sp>
        <p:nvSpPr>
          <p:cNvPr id="6" name="TextBox 5"/>
          <p:cNvSpPr txBox="1"/>
          <p:nvPr/>
        </p:nvSpPr>
        <p:spPr>
          <a:xfrm>
            <a:off x="152400" y="150911"/>
            <a:ext cx="1113190" cy="338554"/>
          </a:xfrm>
          <a:prstGeom prst="rect">
            <a:avLst/>
          </a:prstGeom>
          <a:noFill/>
        </p:spPr>
        <p:txBody>
          <a:bodyPr wrap="none" rtlCol="0">
            <a:spAutoFit/>
          </a:bodyPr>
          <a:lstStyle/>
          <a:p>
            <a:r>
              <a:rPr lang="en-US" sz="1600" dirty="0" smtClean="0"/>
              <a:t>Thru Board</a:t>
            </a:r>
          </a:p>
        </p:txBody>
      </p:sp>
      <p:sp>
        <p:nvSpPr>
          <p:cNvPr id="7" name="TextBox 6"/>
          <p:cNvSpPr txBox="1"/>
          <p:nvPr/>
        </p:nvSpPr>
        <p:spPr>
          <a:xfrm>
            <a:off x="5486400" y="4881496"/>
            <a:ext cx="1743234" cy="954107"/>
          </a:xfrm>
          <a:prstGeom prst="rect">
            <a:avLst/>
          </a:prstGeom>
          <a:noFill/>
        </p:spPr>
        <p:txBody>
          <a:bodyPr wrap="none" rtlCol="0">
            <a:spAutoFit/>
          </a:bodyPr>
          <a:lstStyle/>
          <a:p>
            <a:r>
              <a:rPr lang="en-US" sz="1400" dirty="0" smtClean="0"/>
              <a:t>Saved in folder:</a:t>
            </a:r>
          </a:p>
          <a:p>
            <a:r>
              <a:rPr lang="en-US" sz="1400" dirty="0" smtClean="0"/>
              <a:t>Sunday130127_aftnn</a:t>
            </a:r>
          </a:p>
          <a:p>
            <a:endParaRPr lang="en-US" sz="1400" dirty="0"/>
          </a:p>
          <a:p>
            <a:r>
              <a:rPr lang="en-US" sz="1400" dirty="0"/>
              <a:t>a</a:t>
            </a:r>
            <a:r>
              <a:rPr lang="en-US" sz="1400" dirty="0" smtClean="0"/>
              <a:t>s Thru_refedges.s2p</a:t>
            </a:r>
            <a:endParaRPr lang="en-US" sz="1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3429000"/>
            <a:ext cx="4557770" cy="3079750"/>
          </a:xfrm>
          <a:prstGeom prst="rect">
            <a:avLst/>
          </a:prstGeom>
        </p:spPr>
      </p:pic>
      <p:sp>
        <p:nvSpPr>
          <p:cNvPr id="10" name="TextBox 9"/>
          <p:cNvSpPr txBox="1"/>
          <p:nvPr/>
        </p:nvSpPr>
        <p:spPr>
          <a:xfrm>
            <a:off x="4572000" y="473010"/>
            <a:ext cx="4049570" cy="307777"/>
          </a:xfrm>
          <a:prstGeom prst="rect">
            <a:avLst/>
          </a:prstGeom>
          <a:noFill/>
        </p:spPr>
        <p:txBody>
          <a:bodyPr wrap="none" rtlCol="0">
            <a:spAutoFit/>
          </a:bodyPr>
          <a:lstStyle/>
          <a:p>
            <a:r>
              <a:rPr lang="en-US" sz="1400" dirty="0" smtClean="0"/>
              <a:t>Thru Board – ref planes are at the edges of the board</a:t>
            </a:r>
          </a:p>
        </p:txBody>
      </p:sp>
      <p:sp>
        <p:nvSpPr>
          <p:cNvPr id="11" name="TextBox 10"/>
          <p:cNvSpPr txBox="1"/>
          <p:nvPr/>
        </p:nvSpPr>
        <p:spPr>
          <a:xfrm>
            <a:off x="228600" y="443298"/>
            <a:ext cx="4415824" cy="276999"/>
          </a:xfrm>
          <a:prstGeom prst="rect">
            <a:avLst/>
          </a:prstGeom>
          <a:noFill/>
        </p:spPr>
        <p:txBody>
          <a:bodyPr wrap="none" rtlCol="0">
            <a:spAutoFit/>
          </a:bodyPr>
          <a:lstStyle/>
          <a:p>
            <a:r>
              <a:rPr lang="en-US" sz="1200" dirty="0" smtClean="0"/>
              <a:t>The ref planes are still at the edges of the board (24.69 mm apart).</a:t>
            </a:r>
          </a:p>
        </p:txBody>
      </p:sp>
    </p:spTree>
    <p:extLst>
      <p:ext uri="{BB962C8B-B14F-4D97-AF65-F5344CB8AC3E}">
        <p14:creationId xmlns:p14="http://schemas.microsoft.com/office/powerpoint/2010/main" val="33622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F35CFC-5BFD-45FD-8192-CE9D58103C21}" type="slidenum">
              <a:rPr lang="en-US" smtClean="0"/>
              <a:t>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90600"/>
            <a:ext cx="7721600" cy="5151410"/>
          </a:xfrm>
          <a:prstGeom prst="rect">
            <a:avLst/>
          </a:prstGeom>
        </p:spPr>
      </p:pic>
      <p:sp>
        <p:nvSpPr>
          <p:cNvPr id="4" name="TextBox 3"/>
          <p:cNvSpPr txBox="1"/>
          <p:nvPr/>
        </p:nvSpPr>
        <p:spPr>
          <a:xfrm>
            <a:off x="2133600" y="381000"/>
            <a:ext cx="6753965" cy="461665"/>
          </a:xfrm>
          <a:prstGeom prst="rect">
            <a:avLst/>
          </a:prstGeom>
          <a:noFill/>
        </p:spPr>
        <p:txBody>
          <a:bodyPr wrap="none" rtlCol="0">
            <a:spAutoFit/>
          </a:bodyPr>
          <a:lstStyle/>
          <a:p>
            <a:r>
              <a:rPr lang="en-US" sz="1200" dirty="0" smtClean="0"/>
              <a:t>We can measure the electrical length of the Thru board by adding Electrical Delay until the phase is flat at</a:t>
            </a:r>
          </a:p>
          <a:p>
            <a:r>
              <a:rPr lang="en-US" sz="1200" dirty="0" smtClean="0"/>
              <a:t>0 degrees for all freqs.  We need 156.6 ps.</a:t>
            </a:r>
            <a:endParaRPr lang="en-US" sz="1200" dirty="0"/>
          </a:p>
        </p:txBody>
      </p:sp>
      <p:sp>
        <p:nvSpPr>
          <p:cNvPr id="5" name="TextBox 4"/>
          <p:cNvSpPr txBox="1"/>
          <p:nvPr/>
        </p:nvSpPr>
        <p:spPr>
          <a:xfrm>
            <a:off x="152400" y="150911"/>
            <a:ext cx="1113190" cy="338554"/>
          </a:xfrm>
          <a:prstGeom prst="rect">
            <a:avLst/>
          </a:prstGeom>
          <a:noFill/>
        </p:spPr>
        <p:txBody>
          <a:bodyPr wrap="none" rtlCol="0">
            <a:spAutoFit/>
          </a:bodyPr>
          <a:lstStyle/>
          <a:p>
            <a:r>
              <a:rPr lang="en-US" sz="1600" dirty="0" smtClean="0"/>
              <a:t>Thru Board</a:t>
            </a:r>
          </a:p>
        </p:txBody>
      </p:sp>
      <p:sp>
        <p:nvSpPr>
          <p:cNvPr id="6" name="TextBox 5"/>
          <p:cNvSpPr txBox="1"/>
          <p:nvPr/>
        </p:nvSpPr>
        <p:spPr>
          <a:xfrm>
            <a:off x="155847" y="6428601"/>
            <a:ext cx="2610395" cy="276999"/>
          </a:xfrm>
          <a:prstGeom prst="rect">
            <a:avLst/>
          </a:prstGeom>
          <a:noFill/>
        </p:spPr>
        <p:txBody>
          <a:bodyPr wrap="none" rtlCol="0">
            <a:spAutoFit/>
          </a:bodyPr>
          <a:lstStyle/>
          <a:p>
            <a:r>
              <a:rPr lang="en-US" sz="1200" dirty="0" smtClean="0"/>
              <a:t>Then I set Electrical Delay back to zero.</a:t>
            </a:r>
            <a:endParaRPr lang="en-US" sz="1200" dirty="0"/>
          </a:p>
        </p:txBody>
      </p:sp>
    </p:spTree>
    <p:extLst>
      <p:ext uri="{BB962C8B-B14F-4D97-AF65-F5344CB8AC3E}">
        <p14:creationId xmlns:p14="http://schemas.microsoft.com/office/powerpoint/2010/main" val="236437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F35CFC-5BFD-45FD-8192-CE9D58103C21}" type="slidenum">
              <a:rPr lang="en-US" smtClean="0"/>
              <a:t>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762000"/>
            <a:ext cx="7215554" cy="5628132"/>
          </a:xfrm>
          <a:prstGeom prst="rect">
            <a:avLst/>
          </a:prstGeom>
        </p:spPr>
      </p:pic>
      <p:sp>
        <p:nvSpPr>
          <p:cNvPr id="4" name="TextBox 3"/>
          <p:cNvSpPr txBox="1"/>
          <p:nvPr/>
        </p:nvSpPr>
        <p:spPr>
          <a:xfrm>
            <a:off x="152400" y="150911"/>
            <a:ext cx="1113190" cy="338554"/>
          </a:xfrm>
          <a:prstGeom prst="rect">
            <a:avLst/>
          </a:prstGeom>
          <a:noFill/>
        </p:spPr>
        <p:txBody>
          <a:bodyPr wrap="none" rtlCol="0">
            <a:spAutoFit/>
          </a:bodyPr>
          <a:lstStyle/>
          <a:p>
            <a:r>
              <a:rPr lang="en-US" sz="1600" dirty="0" smtClean="0"/>
              <a:t>Thru Board</a:t>
            </a:r>
          </a:p>
        </p:txBody>
      </p:sp>
    </p:spTree>
    <p:extLst>
      <p:ext uri="{BB962C8B-B14F-4D97-AF65-F5344CB8AC3E}">
        <p14:creationId xmlns:p14="http://schemas.microsoft.com/office/powerpoint/2010/main" val="102774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F35CFC-5BFD-45FD-8192-CE9D58103C21}" type="slidenum">
              <a:rPr lang="en-US" smtClean="0"/>
              <a:t>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81237"/>
            <a:ext cx="6160093" cy="4119563"/>
          </a:xfrm>
          <a:prstGeom prst="rect">
            <a:avLst/>
          </a:prstGeom>
        </p:spPr>
      </p:pic>
      <p:sp>
        <p:nvSpPr>
          <p:cNvPr id="4" name="TextBox 3"/>
          <p:cNvSpPr txBox="1"/>
          <p:nvPr/>
        </p:nvSpPr>
        <p:spPr>
          <a:xfrm>
            <a:off x="1185193" y="344269"/>
            <a:ext cx="7607788" cy="646331"/>
          </a:xfrm>
          <a:prstGeom prst="rect">
            <a:avLst/>
          </a:prstGeom>
          <a:noFill/>
        </p:spPr>
        <p:txBody>
          <a:bodyPr wrap="none" rtlCol="0">
            <a:spAutoFit/>
          </a:bodyPr>
          <a:lstStyle/>
          <a:p>
            <a:r>
              <a:rPr lang="en-US" dirty="0" smtClean="0"/>
              <a:t>Z</a:t>
            </a:r>
            <a:r>
              <a:rPr lang="en-US" baseline="-25000" dirty="0"/>
              <a:t>m</a:t>
            </a:r>
            <a:r>
              <a:rPr lang="en-US" dirty="0" smtClean="0"/>
              <a:t> </a:t>
            </a:r>
            <a:r>
              <a:rPr lang="en-US" dirty="0" smtClean="0"/>
              <a:t>at the </a:t>
            </a:r>
            <a:r>
              <a:rPr lang="en-US" dirty="0" smtClean="0">
                <a:latin typeface="Symbol" pitchFamily="18" charset="2"/>
              </a:rPr>
              <a:t>l</a:t>
            </a:r>
            <a:r>
              <a:rPr lang="en-US" dirty="0" smtClean="0"/>
              <a:t>/4 location is 46 </a:t>
            </a:r>
            <a:r>
              <a:rPr lang="en-US" dirty="0" smtClean="0">
                <a:latin typeface="Symbol" pitchFamily="18" charset="2"/>
              </a:rPr>
              <a:t>W.  </a:t>
            </a:r>
            <a:r>
              <a:rPr lang="en-US" dirty="0" smtClean="0"/>
              <a:t>This means the system impedance of 50 </a:t>
            </a:r>
            <a:r>
              <a:rPr lang="en-US" dirty="0" smtClean="0">
                <a:latin typeface="Symbol" pitchFamily="18" charset="2"/>
              </a:rPr>
              <a:t>W </a:t>
            </a:r>
            <a:r>
              <a:rPr lang="en-US" dirty="0" smtClean="0"/>
              <a:t>was</a:t>
            </a:r>
            <a:endParaRPr lang="en-US" dirty="0" smtClean="0"/>
          </a:p>
          <a:p>
            <a:r>
              <a:rPr lang="en-US" dirty="0"/>
              <a:t>t</a:t>
            </a:r>
            <a:r>
              <a:rPr lang="en-US" dirty="0" smtClean="0"/>
              <a:t>ransformed </a:t>
            </a:r>
            <a:r>
              <a:rPr lang="en-US" dirty="0" smtClean="0"/>
              <a:t>to 46 </a:t>
            </a:r>
            <a:r>
              <a:rPr lang="en-US" dirty="0" smtClean="0">
                <a:latin typeface="Symbol" pitchFamily="18" charset="2"/>
              </a:rPr>
              <a:t>W</a:t>
            </a:r>
            <a:r>
              <a:rPr lang="en-US" dirty="0" smtClean="0"/>
              <a:t>, via whatever the transmission line impedance, Z</a:t>
            </a:r>
            <a:r>
              <a:rPr lang="en-US" baseline="-25000" dirty="0" smtClean="0"/>
              <a:t>L</a:t>
            </a:r>
            <a:r>
              <a:rPr lang="en-US" dirty="0" smtClean="0"/>
              <a:t>, is.</a:t>
            </a:r>
            <a:endParaRPr lang="en-US" dirty="0"/>
          </a:p>
        </p:txBody>
      </p:sp>
      <p:sp>
        <p:nvSpPr>
          <p:cNvPr id="5" name="TextBox 4"/>
          <p:cNvSpPr txBox="1"/>
          <p:nvPr/>
        </p:nvSpPr>
        <p:spPr>
          <a:xfrm>
            <a:off x="762000" y="1143000"/>
            <a:ext cx="8206734" cy="954107"/>
          </a:xfrm>
          <a:prstGeom prst="rect">
            <a:avLst/>
          </a:prstGeom>
          <a:noFill/>
        </p:spPr>
        <p:txBody>
          <a:bodyPr wrap="none" rtlCol="0">
            <a:spAutoFit/>
          </a:bodyPr>
          <a:lstStyle/>
          <a:p>
            <a:r>
              <a:rPr lang="en-US" sz="1400" dirty="0" smtClean="0"/>
              <a:t>Zm </a:t>
            </a:r>
            <a:r>
              <a:rPr lang="en-US" sz="1400" dirty="0" smtClean="0"/>
              <a:t>= (ZL^2)/Zo   so ZL = </a:t>
            </a:r>
            <a:r>
              <a:rPr lang="en-US" sz="1400" dirty="0" smtClean="0"/>
              <a:t>sqrt(Zm*Zo</a:t>
            </a:r>
            <a:r>
              <a:rPr lang="en-US" sz="1400" dirty="0" smtClean="0"/>
              <a:t>) = sqrt(46.02*50) = 47.97</a:t>
            </a:r>
          </a:p>
          <a:p>
            <a:endParaRPr lang="en-US" sz="1400" dirty="0"/>
          </a:p>
          <a:p>
            <a:r>
              <a:rPr lang="en-US" sz="1400" dirty="0" smtClean="0"/>
              <a:t>That means if we change the system’s port impedances to </a:t>
            </a:r>
            <a:r>
              <a:rPr lang="en-US" sz="1400" dirty="0" smtClean="0"/>
              <a:t>47.97 </a:t>
            </a:r>
            <a:r>
              <a:rPr lang="en-US" sz="1400" dirty="0" smtClean="0">
                <a:latin typeface="Symbol" pitchFamily="18" charset="2"/>
              </a:rPr>
              <a:t>W</a:t>
            </a:r>
            <a:r>
              <a:rPr lang="en-US" sz="1400" dirty="0" smtClean="0">
                <a:latin typeface="Symbol" pitchFamily="18" charset="2"/>
              </a:rPr>
              <a:t>, </a:t>
            </a:r>
            <a:r>
              <a:rPr lang="en-US" sz="1400" dirty="0" smtClean="0"/>
              <a:t>then LogMag S11 should go flat (matched).</a:t>
            </a:r>
          </a:p>
          <a:p>
            <a:r>
              <a:rPr lang="en-US" sz="1400" dirty="0" smtClean="0"/>
              <a:t>We can use Fixture Simulator, under the menu for the Analysis hard key, to change port impedances: </a:t>
            </a:r>
            <a:endParaRPr lang="en-US" sz="1400" dirty="0"/>
          </a:p>
        </p:txBody>
      </p:sp>
      <p:sp>
        <p:nvSpPr>
          <p:cNvPr id="6" name="TextBox 5"/>
          <p:cNvSpPr txBox="1"/>
          <p:nvPr/>
        </p:nvSpPr>
        <p:spPr>
          <a:xfrm>
            <a:off x="152400" y="150911"/>
            <a:ext cx="1113190" cy="338554"/>
          </a:xfrm>
          <a:prstGeom prst="rect">
            <a:avLst/>
          </a:prstGeom>
          <a:noFill/>
        </p:spPr>
        <p:txBody>
          <a:bodyPr wrap="none" rtlCol="0">
            <a:spAutoFit/>
          </a:bodyPr>
          <a:lstStyle/>
          <a:p>
            <a:r>
              <a:rPr lang="en-US" sz="1600" dirty="0" smtClean="0"/>
              <a:t>Thru Board</a:t>
            </a:r>
          </a:p>
        </p:txBody>
      </p:sp>
    </p:spTree>
    <p:extLst>
      <p:ext uri="{BB962C8B-B14F-4D97-AF65-F5344CB8AC3E}">
        <p14:creationId xmlns:p14="http://schemas.microsoft.com/office/powerpoint/2010/main" val="238307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4F35CFC-5BFD-45FD-8192-CE9D58103C21}" type="slidenum">
              <a:rPr lang="en-US" smtClean="0"/>
              <a:t>9</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4073" y="824564"/>
            <a:ext cx="865558" cy="42672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473" y="2895600"/>
            <a:ext cx="1473782" cy="3429000"/>
          </a:xfrm>
          <a:prstGeom prst="rect">
            <a:avLst/>
          </a:prstGeom>
        </p:spPr>
      </p:pic>
      <p:sp>
        <p:nvSpPr>
          <p:cNvPr id="5" name="Oval 4"/>
          <p:cNvSpPr/>
          <p:nvPr/>
        </p:nvSpPr>
        <p:spPr>
          <a:xfrm>
            <a:off x="1171674" y="3415364"/>
            <a:ext cx="1143000" cy="3834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314674" y="3262964"/>
            <a:ext cx="685799" cy="228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924273" y="3339164"/>
            <a:ext cx="1600200" cy="531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4439450" y="4103570"/>
            <a:ext cx="1386039" cy="9625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458700" y="4219073"/>
            <a:ext cx="1328287" cy="9047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48473" y="4024964"/>
            <a:ext cx="3095527" cy="523220"/>
          </a:xfrm>
          <a:prstGeom prst="rect">
            <a:avLst/>
          </a:prstGeom>
          <a:noFill/>
        </p:spPr>
        <p:txBody>
          <a:bodyPr wrap="none" rtlCol="0">
            <a:spAutoFit/>
          </a:bodyPr>
          <a:lstStyle/>
          <a:p>
            <a:r>
              <a:rPr lang="en-US" sz="1400" dirty="0" smtClean="0"/>
              <a:t>Turn Port ZConversion on.  </a:t>
            </a:r>
          </a:p>
          <a:p>
            <a:r>
              <a:rPr lang="en-US" sz="1400" dirty="0" smtClean="0"/>
              <a:t>Set each port’s impedance to 50 </a:t>
            </a:r>
            <a:r>
              <a:rPr lang="en-US" sz="1400" dirty="0" smtClean="0">
                <a:latin typeface="Symbol" pitchFamily="18" charset="2"/>
              </a:rPr>
              <a:t>W</a:t>
            </a:r>
            <a:r>
              <a:rPr lang="en-US" sz="1400" dirty="0" smtClean="0"/>
              <a:t> real.</a:t>
            </a:r>
            <a:endParaRPr lang="en-US" sz="1400" dirty="0"/>
          </a:p>
        </p:txBody>
      </p:sp>
      <p:sp>
        <p:nvSpPr>
          <p:cNvPr id="16" name="TextBox 15"/>
          <p:cNvSpPr txBox="1"/>
          <p:nvPr/>
        </p:nvSpPr>
        <p:spPr>
          <a:xfrm>
            <a:off x="152400" y="150911"/>
            <a:ext cx="1113190" cy="338554"/>
          </a:xfrm>
          <a:prstGeom prst="rect">
            <a:avLst/>
          </a:prstGeom>
          <a:noFill/>
        </p:spPr>
        <p:txBody>
          <a:bodyPr wrap="none" rtlCol="0">
            <a:spAutoFit/>
          </a:bodyPr>
          <a:lstStyle/>
          <a:p>
            <a:r>
              <a:rPr lang="en-US" sz="1600" dirty="0" smtClean="0"/>
              <a:t>Thru Board</a:t>
            </a:r>
          </a:p>
        </p:txBody>
      </p:sp>
    </p:spTree>
    <p:extLst>
      <p:ext uri="{BB962C8B-B14F-4D97-AF65-F5344CB8AC3E}">
        <p14:creationId xmlns:p14="http://schemas.microsoft.com/office/powerpoint/2010/main" val="787034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432</Words>
  <Application>Microsoft Office PowerPoint</Application>
  <PresentationFormat>On-screen Show (4:3)</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Flynn</dc:creator>
  <cp:lastModifiedBy>Anita Flynn</cp:lastModifiedBy>
  <cp:revision>2</cp:revision>
  <dcterms:created xsi:type="dcterms:W3CDTF">2013-02-11T16:12:14Z</dcterms:created>
  <dcterms:modified xsi:type="dcterms:W3CDTF">2013-02-11T16:18:58Z</dcterms:modified>
</cp:coreProperties>
</file>