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2" r:id="rId9"/>
    <p:sldId id="261" r:id="rId10"/>
    <p:sldId id="264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BDB4-6EA2-214B-89AF-60ABD36F1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51F8-E134-F043-8EEC-1589CA0D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5CCA1-017F-5342-8E8A-D91906C5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FFBC-F69C-0646-9882-ADB16DAA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A8FF7-21B2-CE44-BBE1-11173407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662F-5E16-BC4B-B965-A6FFAA22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40162-6BFB-974A-821C-39F8CECFB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1E64-1498-6D42-989C-B420C8F8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FFC33-41C1-2E48-AF50-C1E831CD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BB3ED-ABA6-0745-A8F3-451FF330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6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44B0C-AE94-9047-8A20-956B7A4B3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27FAE-3E24-8546-81FF-1F226EBBB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5434-8EDD-B240-8723-57A3DBA4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8B41-BA13-C54A-8B64-2D6D6C30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2FBF-E838-B64E-9371-BABC0976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1979-1445-F042-8F8D-0916EB2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11EEF-8A8A-1540-9486-FDD515C3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C926-58EE-674B-A24D-C1626F2C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B7D9-E216-354D-89D4-E1332208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4A54-377A-AC47-8D38-A152C01C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4CB5-26F7-B24F-BBE6-286C702F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603F7-613D-7E44-802D-D6C23F5E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AD7EF-8EAE-E74F-91F0-510C2F90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7B17C-960B-F749-9E13-1AAB01B4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A32B-27EB-054E-B9B9-D808E41A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4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A800-41B3-B146-A92B-4A70FDBC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6C9B-43FE-924E-B151-BBE6BC3C1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C1024-325F-9843-98FF-D1DACB3D2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12A78-47DE-DC45-94C6-A6796A3B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1FDDB-FDBF-3645-A4A3-C3AD71EC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3248F-F9B2-A34D-9464-09EED62E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45D4-82BF-994B-BFF6-738C0363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A7E5B-E504-FB41-9C92-C2CD58635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DB955-10DD-F941-9334-7AE77806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F5A5B-36FB-EB47-89D3-37FFB1BCF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F3C1E-9EEC-4C41-AEA0-33C0F7328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1F6C1-FF7F-B34C-866F-CDDB63A5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208D1-D4E2-CB41-A0E8-C84A69D4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D0800-AD96-6F44-B91F-130D3227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F7FB-748A-1C47-9DCA-7FFD7BB0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12331-9CC8-D94A-93F4-509A286F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2C68F-00EC-DC40-8027-07938AE0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F8482-269C-F94B-A645-6BA37B14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32169-E51C-FB45-9D80-09C5AF6D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8AD4C-8A16-DC48-8F16-EF91DF55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73E34-5B6C-9A48-BC1D-D0A984CF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9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3DA6-A32C-E346-9A8B-1D626A7E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F3A27-CDE1-9B45-8D31-83CE525E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54E65-0C04-F84D-8284-726A218BB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C041E-B35A-7840-A9A2-E1F2B72B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E095F-05E9-9D46-94A7-B725FDBF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7F876-D099-754A-8D51-C1E7454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F219-864E-2240-ADE5-2691A633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E01EA-F59C-154A-97B0-3E0B1CCD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C2E69-3916-454A-AD36-F1F9B651B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38144-C3D0-0749-AA90-99D55777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F42-BBAE-F448-A96F-523DAFCC52FE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B85C9-1805-3148-92FD-8046690A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A8882-1178-3743-862E-2A56E17E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8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21F78-D3E1-0B47-9B44-2A3DD5F9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ED72D-B039-3046-9A29-6B60D235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5563"/>
            <a:ext cx="10515600" cy="485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12A7-235F-9A4D-9F39-E10E9D835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FF42-BBAE-F448-A96F-523DAFCC52FE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00997-476E-384E-841A-35BA3D949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0EC0-1F27-7F4D-BC14-2DC0B8167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42554-7154-0741-9111-0E54DBE2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8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ece.ubc.ca/~robertor/Links_files/Files/ICCAP-2008-doc/icmdl/icmdl05a11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E2BA-785A-B94A-BECD-B09D5B493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641E7-52EC-7E4D-8B29-B3E681DF2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Yi-An Li</a:t>
            </a:r>
          </a:p>
        </p:txBody>
      </p:sp>
    </p:spTree>
    <p:extLst>
      <p:ext uri="{BB962C8B-B14F-4D97-AF65-F5344CB8AC3E}">
        <p14:creationId xmlns:p14="http://schemas.microsoft.com/office/powerpoint/2010/main" val="26270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B946-CEE3-8641-902D-CB815B9D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6234-05E2-BE4C-9008-E885F8FD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V*</a:t>
            </a:r>
          </a:p>
          <a:p>
            <a:pPr lvl="1"/>
            <a:r>
              <a:rPr lang="en-US" dirty="0"/>
              <a:t>Once you have gm &amp; id</a:t>
            </a:r>
          </a:p>
          <a:p>
            <a:pPr lvl="1"/>
            <a:r>
              <a:rPr lang="en-US" dirty="0"/>
              <a:t>Setup in output by equation.</a:t>
            </a:r>
          </a:p>
          <a:p>
            <a:r>
              <a:rPr lang="en-US" dirty="0"/>
              <a:t>How for find zero crossing freq. ?</a:t>
            </a:r>
          </a:p>
          <a:p>
            <a:pPr lvl="1"/>
            <a:r>
              <a:rPr lang="en-US" dirty="0"/>
              <a:t>Use the function :  “cross”</a:t>
            </a:r>
          </a:p>
          <a:p>
            <a:pPr lvl="1"/>
            <a:r>
              <a:rPr lang="en-US" dirty="0"/>
              <a:t>Ex : cross(</a:t>
            </a:r>
            <a:r>
              <a:rPr lang="en-US" dirty="0" err="1"/>
              <a:t>db</a:t>
            </a:r>
            <a:r>
              <a:rPr lang="en-US" dirty="0"/>
              <a:t>(</a:t>
            </a:r>
            <a:r>
              <a:rPr lang="en-US" dirty="0" err="1"/>
              <a:t>ifreq</a:t>
            </a:r>
            <a:r>
              <a:rPr lang="en-US" dirty="0"/>
              <a:t>('ac "/NM3/D")) 0). 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. You will get the freq. where gain = 0</a:t>
            </a:r>
          </a:p>
          <a:p>
            <a:r>
              <a:rPr lang="en-US" dirty="0"/>
              <a:t>How know expressions for simulation results ?</a:t>
            </a:r>
          </a:p>
          <a:p>
            <a:pPr lvl="1"/>
            <a:r>
              <a:rPr lang="en-US" dirty="0"/>
              <a:t>Mark “Add to Outputs” </a:t>
            </a:r>
          </a:p>
          <a:p>
            <a:pPr lvl="1"/>
            <a:r>
              <a:rPr lang="en-US" dirty="0"/>
              <a:t>Expression will show up at output.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FF51F-126F-1A42-85D6-36086339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472" y="355942"/>
            <a:ext cx="3526527" cy="1383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66A626-635C-C842-B6CD-12CF8119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473" y="1892300"/>
            <a:ext cx="3526526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2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B946-CEE3-8641-902D-CB815B9D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 Setup – </a:t>
            </a:r>
            <a:r>
              <a:rPr lang="en-US" i="1" dirty="0" err="1"/>
              <a:t>C</a:t>
            </a:r>
            <a:r>
              <a:rPr lang="en-US" baseline="-25000" dirty="0" err="1"/>
              <a:t>gs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E6234-05E2-BE4C-9008-E885F8FDE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7558668" cy="485140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Feed ac current to gate, and observe voltage.</a:t>
                </a:r>
              </a:p>
              <a:p>
                <a:pPr lvl="1"/>
                <a:r>
                  <a:rPr lang="en-US" dirty="0"/>
                  <a:t>Drain &amp; Body need to “move” with gate </a:t>
                </a:r>
                <a:br>
                  <a:rPr lang="en-US" dirty="0"/>
                </a:br>
                <a:r>
                  <a:rPr lang="en-US" dirty="0"/>
                  <a:t>(by VCVS with gain =1) , otherwise </a:t>
                </a:r>
                <a:r>
                  <a:rPr lang="en-US" dirty="0" err="1"/>
                  <a:t>Cgd</a:t>
                </a:r>
                <a:r>
                  <a:rPr lang="en-US" dirty="0"/>
                  <a:t> and </a:t>
                </a:r>
                <a:r>
                  <a:rPr lang="en-US" dirty="0" err="1"/>
                  <a:t>Cgb</a:t>
                </a:r>
                <a:r>
                  <a:rPr lang="en-US" dirty="0"/>
                  <a:t> will also be included.</a:t>
                </a:r>
              </a:p>
              <a:p>
                <a:pPr lvl="1"/>
                <a:r>
                  <a:rPr lang="en-US" dirty="0"/>
                  <a:t>Big inductor for DC-feed &amp; big capacitor for DC-block.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How to get rid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en-US" dirty="0"/>
                  <a:t>Setup a reference cap with 1F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𝑐𝑎𝑝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𝑐𝑎𝑝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E6234-05E2-BE4C-9008-E885F8FDE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7558668" cy="4851400"/>
              </a:xfrm>
              <a:blipFill>
                <a:blip r:embed="rId2"/>
                <a:stretch>
                  <a:fillRect l="-1510" t="-522" b="-2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9ECDF72-FF2C-0B4A-9D68-600A3263E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38"/>
          <a:stretch/>
        </p:blipFill>
        <p:spPr>
          <a:xfrm>
            <a:off x="8734096" y="1654731"/>
            <a:ext cx="3457903" cy="50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3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B946-CEE3-8641-902D-CB815B9D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en-US" baseline="-25000" dirty="0"/>
              <a:t>v0</a:t>
            </a:r>
            <a:r>
              <a:rPr lang="en-US" dirty="0"/>
              <a:t>, g</a:t>
            </a:r>
            <a:r>
              <a:rPr lang="en-US" baseline="-25000" dirty="0"/>
              <a:t>m</a:t>
            </a:r>
            <a:r>
              <a:rPr lang="en-US" dirty="0"/>
              <a:t>, </a:t>
            </a:r>
            <a:r>
              <a:rPr lang="en-US" i="1" dirty="0" err="1"/>
              <a:t>f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,</a:t>
            </a:r>
            <a:r>
              <a:rPr lang="en-US" i="1" dirty="0" err="1"/>
              <a:t>C</a:t>
            </a:r>
            <a:r>
              <a:rPr lang="en-US" baseline="-25000" dirty="0" err="1"/>
              <a:t>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6234-05E2-BE4C-9008-E885F8FD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419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From ac simulation (previous pages)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 from dc simulation</a:t>
            </a:r>
          </a:p>
          <a:p>
            <a:pPr lvl="1"/>
            <a:r>
              <a:rPr lang="en-US" dirty="0"/>
              <a:t>Open ”Calculator” click “op”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 window will pop up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Click on the device.</a:t>
            </a:r>
          </a:p>
          <a:p>
            <a:pPr lvl="1"/>
            <a:r>
              <a:rPr lang="en-US" dirty="0"/>
              <a:t>Select the parameter.</a:t>
            </a:r>
          </a:p>
          <a:p>
            <a:pPr lvl="1"/>
            <a:r>
              <a:rPr lang="en-US" dirty="0"/>
              <a:t>The expression will shown on calculator ,ex: OP(“NM0”,”gm”)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as a reference to verify your result from ac sim.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593C6-7517-8146-AF74-6B0EBE606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971" y="2240033"/>
            <a:ext cx="3613150" cy="1756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F72831-2294-0A41-9C1A-4DD2921C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71" y="4152036"/>
            <a:ext cx="1654029" cy="92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39EAA-2C4F-6E40-A6A4-645650525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152" y="2240033"/>
            <a:ext cx="187464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1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B946-CEE3-8641-902D-CB815B9D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E6234-05E2-BE4C-9008-E885F8FDE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Diffusion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 : electron concentration ( # of free elections/cm</a:t>
                </a:r>
                <a:r>
                  <a:rPr lang="en-US" baseline="30000" dirty="0"/>
                  <a:t>3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Hw1</a:t>
                </a:r>
              </a:p>
              <a:p>
                <a:pPr lvl="1"/>
                <a:r>
                  <a:rPr lang="en-US" dirty="0"/>
                  <a:t>Step1 : Find </a:t>
                </a:r>
                <a:r>
                  <a:rPr lang="en-US" i="1" dirty="0"/>
                  <a:t>Q</a:t>
                </a:r>
                <a:r>
                  <a:rPr lang="en-US" dirty="0"/>
                  <a:t> in a unit volume.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E6234-05E2-BE4C-9008-E885F8FDE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8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680A-B626-6D45-A5A7-8551D711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8631-B8F9-524F-AF7E-BC09D7EB3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Card</a:t>
            </a:r>
          </a:p>
          <a:p>
            <a:r>
              <a:rPr lang="en-US" dirty="0"/>
              <a:t>How setup a bench to get </a:t>
            </a:r>
            <a:r>
              <a:rPr lang="en-US" i="1" dirty="0"/>
              <a:t>g</a:t>
            </a:r>
            <a:r>
              <a:rPr lang="en-US" baseline="-25000" dirty="0"/>
              <a:t>m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v0</a:t>
            </a:r>
            <a:r>
              <a:rPr lang="en-US" dirty="0"/>
              <a:t>, </a:t>
            </a:r>
            <a:r>
              <a:rPr lang="en-US" i="1" dirty="0" err="1"/>
              <a:t>f</a:t>
            </a:r>
            <a:r>
              <a:rPr lang="en-US" baseline="-25000" dirty="0" err="1"/>
              <a:t>T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*</a:t>
            </a:r>
          </a:p>
          <a:p>
            <a:r>
              <a:rPr lang="en-US" dirty="0"/>
              <a:t>Diffusion Review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2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1C76BA9-BEBE-E847-8F2D-E95652D9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899909" cy="2006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7770B-2E0E-E546-AEBA-4FA0C155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Card – Where is it?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AB183-F4FE-DB40-AD0A-2F24B1B49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0" y="1572852"/>
            <a:ext cx="5356454" cy="24839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F78FF4-F65C-8C48-ADF3-26FCEF77376B}"/>
              </a:ext>
            </a:extLst>
          </p:cNvPr>
          <p:cNvSpPr/>
          <p:nvPr/>
        </p:nvSpPr>
        <p:spPr>
          <a:xfrm>
            <a:off x="1253765" y="2596563"/>
            <a:ext cx="1630838" cy="17910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92B4F-3024-C24A-A8A6-0A6E0086DA83}"/>
              </a:ext>
            </a:extLst>
          </p:cNvPr>
          <p:cNvSpPr/>
          <p:nvPr/>
        </p:nvSpPr>
        <p:spPr>
          <a:xfrm>
            <a:off x="6260969" y="2268196"/>
            <a:ext cx="3439212" cy="16391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B8A429-F16E-674D-9022-93D5CAE0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1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770B-2E0E-E546-AEBA-4FA0C155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Card – What’s inside? </a:t>
            </a:r>
            <a:r>
              <a:rPr lang="en-US" baseline="-25000" dirty="0"/>
              <a:t>(gpdk045.scs)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3D77-D203-A04E-9FE0-C470F2383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Sections (corner, MOS type, R, C …)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D466E-9DE6-D242-8F10-D441EC54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35" y="2329625"/>
            <a:ext cx="4408602" cy="4357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73CBA-CB7C-E746-A7C7-042CD5E6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731" y="2329625"/>
            <a:ext cx="4307876" cy="44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0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1BFCEA-6F63-E846-9D01-36331D4B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348" y="1825625"/>
            <a:ext cx="4015451" cy="4351338"/>
          </a:xfrm>
        </p:spPr>
        <p:txBody>
          <a:bodyPr/>
          <a:lstStyle/>
          <a:p>
            <a:r>
              <a:rPr lang="en-US" dirty="0"/>
              <a:t>What’s different between them.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770B-2E0E-E546-AEBA-4FA0C155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Card – What’s inside? </a:t>
            </a:r>
            <a:r>
              <a:rPr lang="en-US" baseline="-25000" dirty="0"/>
              <a:t>(gpdk045_mos.scs)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7CE91-F19F-F146-B08A-F9E21BEA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060"/>
            <a:ext cx="7095281" cy="1695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1F36F9-82F4-C840-9015-59A5DD096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0019"/>
            <a:ext cx="7095281" cy="1692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13F46F-016B-9B4D-94BD-0E5E2A8AD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03216"/>
            <a:ext cx="7095281" cy="18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6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1BFCEA-6F63-E846-9D01-36331D4B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348" y="1825625"/>
            <a:ext cx="4853652" cy="4351338"/>
          </a:xfrm>
        </p:spPr>
        <p:txBody>
          <a:bodyPr/>
          <a:lstStyle/>
          <a:p>
            <a:r>
              <a:rPr lang="en-US" dirty="0"/>
              <a:t>What’s different between them.</a:t>
            </a:r>
          </a:p>
          <a:p>
            <a:r>
              <a:rPr lang="en-US" dirty="0"/>
              <a:t>L : 2~11u , W : 2~11u</a:t>
            </a:r>
          </a:p>
          <a:p>
            <a:r>
              <a:rPr lang="en-US" dirty="0"/>
              <a:t>L : 1~2u , W : 2~11u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L : 40n~60n , W : 120n~300n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770B-2E0E-E546-AEBA-4FA0C155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Card – What’s inside? </a:t>
            </a:r>
            <a:r>
              <a:rPr lang="en-US" baseline="-25000" dirty="0"/>
              <a:t>(gpdk045_mos.scs)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7CE91-F19F-F146-B08A-F9E21BEA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060"/>
            <a:ext cx="7095281" cy="1695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1F36F9-82F4-C840-9015-59A5DD096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0019"/>
            <a:ext cx="7095281" cy="1692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2208D1-B1E1-2E4F-B338-1A180A923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03216"/>
            <a:ext cx="7095281" cy="18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6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770B-2E0E-E546-AEBA-4FA0C155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Card – What does bin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3D77-D203-A04E-9FE0-C470F2383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www.ece.ubc.ca</a:t>
            </a:r>
            <a:r>
              <a:rPr lang="en-US" dirty="0">
                <a:hlinkClick r:id="rId2"/>
              </a:rPr>
              <a:t>/~</a:t>
            </a:r>
            <a:r>
              <a:rPr lang="en-US" dirty="0" err="1">
                <a:hlinkClick r:id="rId2"/>
              </a:rPr>
              <a:t>robertor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Links_files</a:t>
            </a:r>
            <a:r>
              <a:rPr lang="en-US" dirty="0">
                <a:hlinkClick r:id="rId2"/>
              </a:rPr>
              <a:t>/Files/ICCAP-2008-doc/</a:t>
            </a:r>
            <a:r>
              <a:rPr lang="en-US" dirty="0" err="1">
                <a:hlinkClick r:id="rId2"/>
              </a:rPr>
              <a:t>icmdl</a:t>
            </a:r>
            <a:r>
              <a:rPr lang="en-US" dirty="0">
                <a:hlinkClick r:id="rId2"/>
              </a:rPr>
              <a:t>/icmdl05a11.html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B0334-7EC0-2245-BD23-BF4E10B4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33" y="2939969"/>
            <a:ext cx="4064158" cy="35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B946-CEE3-8641-902D-CB815B9D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6234-05E2-BE4C-9008-E885F8FD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ideal opamp (VCVS) to fix drain voltage</a:t>
            </a:r>
            <a:r>
              <a:rPr lang="zh-TW" altLang="en-US" dirty="0"/>
              <a:t> </a:t>
            </a:r>
            <a:r>
              <a:rPr lang="en-US" altLang="zh-TW" dirty="0"/>
              <a:t>and bias </a:t>
            </a:r>
            <a:r>
              <a:rPr lang="en-US" altLang="zh-TW" dirty="0" err="1"/>
              <a:t>Vgs</a:t>
            </a:r>
            <a:r>
              <a:rPr lang="en-US" altLang="zh-TW" dirty="0"/>
              <a:t>.</a:t>
            </a:r>
          </a:p>
          <a:p>
            <a:pPr lvl="1"/>
            <a:r>
              <a:rPr lang="en-US" dirty="0"/>
              <a:t>Given Id, the opamp will find a </a:t>
            </a:r>
            <a:r>
              <a:rPr lang="en-US" dirty="0" err="1"/>
              <a:t>Vgs</a:t>
            </a:r>
            <a:r>
              <a:rPr lang="en-US" dirty="0"/>
              <a:t> such that </a:t>
            </a:r>
            <a:r>
              <a:rPr lang="en-US" dirty="0" err="1"/>
              <a:t>Vds</a:t>
            </a:r>
            <a:r>
              <a:rPr lang="en-US" dirty="0"/>
              <a:t> equals desired value.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FA623-1357-A548-B8A7-577124A8CA54}"/>
              </a:ext>
            </a:extLst>
          </p:cNvPr>
          <p:cNvSpPr txBox="1"/>
          <p:nvPr/>
        </p:nvSpPr>
        <p:spPr>
          <a:xfrm>
            <a:off x="1936355" y="3558150"/>
            <a:ext cx="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VCVS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8A8D8-D2DF-3944-9093-9F28E552B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24"/>
          <a:stretch/>
        </p:blipFill>
        <p:spPr>
          <a:xfrm>
            <a:off x="5510298" y="2919419"/>
            <a:ext cx="2722279" cy="363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1A6042-4F0A-374A-B861-3BC1961F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55" y="4062419"/>
            <a:ext cx="31750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2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AC874-5BCD-4146-BA87-E7E45C9EB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731"/>
            <a:ext cx="12192000" cy="5001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EB946-CEE3-8641-902D-CB815B9D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 Setup – </a:t>
            </a:r>
            <a:r>
              <a:rPr lang="en-US" i="1" dirty="0"/>
              <a:t>a</a:t>
            </a:r>
            <a:r>
              <a:rPr lang="en-US" baseline="-25000" dirty="0"/>
              <a:t>v0</a:t>
            </a:r>
            <a:r>
              <a:rPr lang="en-US" dirty="0"/>
              <a:t>, g</a:t>
            </a:r>
            <a:r>
              <a:rPr lang="en-US" baseline="-25000" dirty="0"/>
              <a:t>m</a:t>
            </a:r>
            <a:r>
              <a:rPr lang="en-US" dirty="0"/>
              <a:t>, </a:t>
            </a:r>
            <a:r>
              <a:rPr lang="en-US" i="1" dirty="0" err="1"/>
              <a:t>f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,</a:t>
            </a:r>
            <a:r>
              <a:rPr lang="en-US" i="1" dirty="0" err="1"/>
              <a:t>C</a:t>
            </a:r>
            <a:r>
              <a:rPr lang="en-US" baseline="-25000" dirty="0" err="1"/>
              <a:t>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2549B-89E6-B948-9823-A4952C4236C1}"/>
              </a:ext>
            </a:extLst>
          </p:cNvPr>
          <p:cNvSpPr txBox="1"/>
          <p:nvPr/>
        </p:nvSpPr>
        <p:spPr>
          <a:xfrm>
            <a:off x="2292731" y="1654732"/>
            <a:ext cx="1621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a</a:t>
            </a:r>
            <a:r>
              <a:rPr lang="en-US" sz="2400" baseline="-25000" dirty="0">
                <a:solidFill>
                  <a:srgbClr val="FFFF00"/>
                </a:solidFill>
              </a:rPr>
              <a:t>v0 </a:t>
            </a:r>
            <a:r>
              <a:rPr lang="en-US" sz="2400" dirty="0">
                <a:solidFill>
                  <a:srgbClr val="FFFF00"/>
                </a:solidFill>
              </a:rPr>
              <a:t>:</a:t>
            </a:r>
            <a:br>
              <a:rPr lang="en-US" sz="2400" baseline="-250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Sim </a:t>
            </a:r>
            <a:r>
              <a:rPr lang="en-US" sz="2400" i="1" dirty="0" err="1">
                <a:solidFill>
                  <a:srgbClr val="FFFF00"/>
                </a:solidFill>
              </a:rPr>
              <a:t>v</a:t>
            </a:r>
            <a:r>
              <a:rPr lang="en-US" sz="2400" baseline="-25000" dirty="0" err="1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i="1" dirty="0">
                <a:solidFill>
                  <a:srgbClr val="FFFF00"/>
                </a:solidFill>
              </a:rPr>
              <a:t>v</a:t>
            </a:r>
            <a:r>
              <a:rPr lang="en-US" sz="2400" baseline="-25000" dirty="0">
                <a:solidFill>
                  <a:srgbClr val="FFFF00"/>
                </a:solidFill>
              </a:rPr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B7E5A-A671-4448-99C5-746A96CD69A0}"/>
              </a:ext>
            </a:extLst>
          </p:cNvPr>
          <p:cNvSpPr txBox="1"/>
          <p:nvPr/>
        </p:nvSpPr>
        <p:spPr>
          <a:xfrm>
            <a:off x="4362368" y="1654732"/>
            <a:ext cx="1731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g</a:t>
            </a:r>
            <a:r>
              <a:rPr lang="en-US" sz="2400" baseline="-25000" dirty="0">
                <a:solidFill>
                  <a:srgbClr val="FFFF00"/>
                </a:solidFill>
              </a:rPr>
              <a:t>m </a:t>
            </a:r>
            <a:r>
              <a:rPr lang="en-US" sz="2400" dirty="0">
                <a:solidFill>
                  <a:srgbClr val="FFFF00"/>
                </a:solidFill>
              </a:rPr>
              <a:t>:</a:t>
            </a:r>
            <a:br>
              <a:rPr lang="en-US" sz="2400" baseline="-250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Sim </a:t>
            </a:r>
            <a:r>
              <a:rPr lang="en-US" sz="2400" i="1" dirty="0">
                <a:solidFill>
                  <a:srgbClr val="FFFF00"/>
                </a:solidFill>
              </a:rPr>
              <a:t>i</a:t>
            </a:r>
            <a:r>
              <a:rPr lang="en-US" sz="2400" baseline="-25000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i="1" dirty="0">
                <a:solidFill>
                  <a:srgbClr val="FFFF00"/>
                </a:solidFill>
              </a:rPr>
              <a:t>v</a:t>
            </a:r>
            <a:r>
              <a:rPr lang="en-US" sz="2400" baseline="-25000" dirty="0">
                <a:solidFill>
                  <a:srgbClr val="FFFF00"/>
                </a:solidFill>
              </a:rPr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981EC-816B-8742-B7B7-7983FD0807FF}"/>
              </a:ext>
            </a:extLst>
          </p:cNvPr>
          <p:cNvSpPr txBox="1"/>
          <p:nvPr/>
        </p:nvSpPr>
        <p:spPr>
          <a:xfrm>
            <a:off x="6542213" y="1654731"/>
            <a:ext cx="1433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FFFF00"/>
                </a:solidFill>
              </a:rPr>
              <a:t>f</a:t>
            </a:r>
            <a:r>
              <a:rPr lang="en-US" sz="2400" baseline="-25000" dirty="0" err="1">
                <a:solidFill>
                  <a:srgbClr val="FFFF00"/>
                </a:solidFill>
              </a:rPr>
              <a:t>T</a:t>
            </a:r>
            <a:r>
              <a:rPr lang="en-US" sz="2400" baseline="-250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:</a:t>
            </a:r>
            <a:br>
              <a:rPr lang="en-US" sz="2400" baseline="-250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Sim </a:t>
            </a:r>
            <a:r>
              <a:rPr lang="en-US" sz="2400" i="1" dirty="0">
                <a:solidFill>
                  <a:srgbClr val="FFFF00"/>
                </a:solidFill>
              </a:rPr>
              <a:t>i</a:t>
            </a:r>
            <a:r>
              <a:rPr lang="en-US" sz="2400" baseline="-25000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i="1" dirty="0" err="1">
                <a:solidFill>
                  <a:srgbClr val="FFFF00"/>
                </a:solidFill>
              </a:rPr>
              <a:t>i</a:t>
            </a:r>
            <a:r>
              <a:rPr lang="en-US" sz="2400" baseline="-25000" dirty="0" err="1">
                <a:solidFill>
                  <a:srgbClr val="FFFF00"/>
                </a:solidFill>
              </a:rPr>
              <a:t>g</a:t>
            </a:r>
            <a:endParaRPr lang="en-US" sz="2400" baseline="-250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DA4BE0-976F-6540-9544-8A4FBC61971E}"/>
              </a:ext>
            </a:extLst>
          </p:cNvPr>
          <p:cNvSpPr txBox="1"/>
          <p:nvPr/>
        </p:nvSpPr>
        <p:spPr>
          <a:xfrm>
            <a:off x="8675648" y="1654731"/>
            <a:ext cx="156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FFFF00"/>
                </a:solidFill>
              </a:rPr>
              <a:t>C</a:t>
            </a:r>
            <a:r>
              <a:rPr lang="en-US" sz="2400" baseline="-25000" dirty="0" err="1">
                <a:solidFill>
                  <a:srgbClr val="FFFF00"/>
                </a:solidFill>
              </a:rPr>
              <a:t>gs</a:t>
            </a:r>
            <a:r>
              <a:rPr lang="en-US" sz="2400" baseline="-250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:</a:t>
            </a:r>
            <a:br>
              <a:rPr lang="en-US" sz="2400" baseline="-250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Sim </a:t>
            </a:r>
            <a:r>
              <a:rPr lang="en-US" sz="2400" i="1" dirty="0">
                <a:solidFill>
                  <a:srgbClr val="FFFF00"/>
                </a:solidFill>
              </a:rPr>
              <a:t>v</a:t>
            </a:r>
            <a:r>
              <a:rPr lang="en-US" sz="2400" baseline="-25000" dirty="0">
                <a:solidFill>
                  <a:srgbClr val="FFFF00"/>
                </a:solidFill>
              </a:rPr>
              <a:t>g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i="1" dirty="0" err="1">
                <a:solidFill>
                  <a:srgbClr val="FFFF00"/>
                </a:solidFill>
              </a:rPr>
              <a:t>i</a:t>
            </a:r>
            <a:r>
              <a:rPr lang="en-US" sz="2400" baseline="-25000" dirty="0" err="1">
                <a:solidFill>
                  <a:srgbClr val="FFFF00"/>
                </a:solidFill>
              </a:rPr>
              <a:t>g</a:t>
            </a:r>
            <a:endParaRPr lang="en-US" sz="2400" baseline="-250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4915F-B1C0-0647-A24C-61A9A24997D7}"/>
              </a:ext>
            </a:extLst>
          </p:cNvPr>
          <p:cNvSpPr txBox="1"/>
          <p:nvPr/>
        </p:nvSpPr>
        <p:spPr>
          <a:xfrm>
            <a:off x="387731" y="1643863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222961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385</Words>
  <Application>Microsoft Macintosh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Cambria Math</vt:lpstr>
      <vt:lpstr>Wingdings</vt:lpstr>
      <vt:lpstr>Office Theme</vt:lpstr>
      <vt:lpstr>Discussion 2</vt:lpstr>
      <vt:lpstr>Outline</vt:lpstr>
      <vt:lpstr>Model Card – Where is it? </vt:lpstr>
      <vt:lpstr>Model Card – What’s inside? (gpdk045.scs)</vt:lpstr>
      <vt:lpstr>Model Card – What’s inside? (gpdk045_mos.scs)</vt:lpstr>
      <vt:lpstr>Model Card – What’s inside? (gpdk045_mos.scs)</vt:lpstr>
      <vt:lpstr>Model Card – What does bin mean?</vt:lpstr>
      <vt:lpstr>Bench Setup </vt:lpstr>
      <vt:lpstr>Bench Setup – av0, gm, fT ,Cgs</vt:lpstr>
      <vt:lpstr>Simulation Tips</vt:lpstr>
      <vt:lpstr>Bench Setup – Cgs</vt:lpstr>
      <vt:lpstr>av0, gm, fT ,Cgs</vt:lpstr>
      <vt:lpstr>Diffusion Review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2</dc:title>
  <dc:creator>Microsoft Office User</dc:creator>
  <cp:lastModifiedBy>Microsoft Office User</cp:lastModifiedBy>
  <cp:revision>27</cp:revision>
  <dcterms:created xsi:type="dcterms:W3CDTF">2019-02-06T00:38:33Z</dcterms:created>
  <dcterms:modified xsi:type="dcterms:W3CDTF">2019-02-07T04:49:24Z</dcterms:modified>
</cp:coreProperties>
</file>