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43"/>
  </p:normalViewPr>
  <p:slideViewPr>
    <p:cSldViewPr snapToGrid="0" snapToObjects="1">
      <p:cViewPr>
        <p:scale>
          <a:sx n="103" d="100"/>
          <a:sy n="103" d="100"/>
        </p:scale>
        <p:origin x="8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BDB4-6EA2-214B-89AF-60ABD36F1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51F8-E134-F043-8EEC-1589CA0D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CCA1-017F-5342-8E8A-D91906C5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FFBC-F69C-0646-9882-ADB16DAA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8FF7-21B2-CE44-BBE1-1117340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62F-5E16-BC4B-B965-A6FFAA22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0162-6BFB-974A-821C-39F8CECF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1E64-1498-6D42-989C-B420C8F8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FC33-41C1-2E48-AF50-C1E831CD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B3ED-ABA6-0745-A8F3-451FF330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44B0C-AE94-9047-8A20-956B7A4B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7FAE-3E24-8546-81FF-1F226EBB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5434-8EDD-B240-8723-57A3DBA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8B41-BA13-C54A-8B64-2D6D6C3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2FBF-E838-B64E-9371-BABC0976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1979-1445-F042-8F8D-0916EB2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1EEF-8A8A-1540-9486-FDD515C3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926-58EE-674B-A24D-C1626F2C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B7D9-E216-354D-89D4-E1332208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4A54-377A-AC47-8D38-A152C01C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4CB5-26F7-B24F-BBE6-286C702F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03F7-613D-7E44-802D-D6C23F5E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D7EF-8EAE-E74F-91F0-510C2F9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B17C-960B-F749-9E13-1AAB01B4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A32B-27EB-054E-B9B9-D808E41A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800-41B3-B146-A92B-4A70FDBC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6C9B-43FE-924E-B151-BBE6BC3C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1024-325F-9843-98FF-D1DACB3D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2A78-47DE-DC45-94C6-A6796A3B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FDDB-FDBF-3645-A4A3-C3AD71E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248F-F9B2-A34D-9464-09EED62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45D4-82BF-994B-BFF6-738C0363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7E5B-E504-FB41-9C92-C2CD5863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DB955-10DD-F941-9334-7AE77806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5A5B-36FB-EB47-89D3-37FFB1BC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F3C1E-9EEC-4C41-AEA0-33C0F732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F6C1-FF7F-B34C-866F-CDDB63A5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208D1-D4E2-CB41-A0E8-C84A69D4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0800-AD96-6F44-B91F-130D322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F7FB-748A-1C47-9DCA-7FFD7BB0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12331-9CC8-D94A-93F4-509A286F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C68F-00EC-DC40-8027-07938AE0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F8482-269C-F94B-A645-6BA37B14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2169-E51C-FB45-9D80-09C5AF6D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AD4C-8A16-DC48-8F16-EF91DF5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3E34-5B6C-9A48-BC1D-D0A984C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3DA6-A32C-E346-9A8B-1D626A7E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3A27-CDE1-9B45-8D31-83CE525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54E65-0C04-F84D-8284-726A218B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041E-B35A-7840-A9A2-E1F2B72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095F-05E9-9D46-94A7-B725FDB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F876-D099-754A-8D51-C1E7454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F219-864E-2240-ADE5-2691A633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01EA-F59C-154A-97B0-3E0B1CCD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2E69-3916-454A-AD36-F1F9B651B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8144-C3D0-0749-AA90-99D55777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85C9-1805-3148-92FD-8046690A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A8882-1178-3743-862E-2A56E17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21F78-D3E1-0B47-9B44-2A3DD5F9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D72D-B039-3046-9A29-6B60D235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12A7-235F-9A4D-9F39-E10E9D835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FF42-BBAE-F448-A96F-523DAFCC52F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0997-476E-384E-841A-35BA3D949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0EC0-1F27-7F4D-BC14-2DC0B816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2BA-785A-B94A-BECD-B09D5B493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41E7-52EC-7E4D-8B29-B3E681DF2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Yi-An Li</a:t>
            </a:r>
          </a:p>
          <a:p>
            <a:r>
              <a:rPr lang="en-US" dirty="0"/>
              <a:t>20180227</a:t>
            </a:r>
          </a:p>
        </p:txBody>
      </p:sp>
    </p:spTree>
    <p:extLst>
      <p:ext uri="{BB962C8B-B14F-4D97-AF65-F5344CB8AC3E}">
        <p14:creationId xmlns:p14="http://schemas.microsoft.com/office/powerpoint/2010/main" val="26270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Noise</a:t>
            </a:r>
            <a:endParaRPr lang="en-US" baseline="-25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r>
              <a:rPr lang="en-US" dirty="0"/>
              <a:t>Output noise of TIA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9CD2-2B5B-8B45-8180-835826DD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1" y="1910659"/>
            <a:ext cx="3517900" cy="2227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799ED-B4FD-DC4B-9823-88337C96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40" y="1692871"/>
            <a:ext cx="3817796" cy="260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D8220-0809-C244-81F8-BD1F9BFBAFF3}"/>
              </a:ext>
            </a:extLst>
          </p:cNvPr>
          <p:cNvSpPr txBox="1"/>
          <p:nvPr/>
        </p:nvSpPr>
        <p:spPr>
          <a:xfrm>
            <a:off x="2706130" y="4150507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opamp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9F776C-EA0D-CB41-A1BC-2A9A55FAC51D}"/>
                  </a:ext>
                </a:extLst>
              </p:cNvPr>
              <p:cNvSpPr txBox="1"/>
              <p:nvPr/>
            </p:nvSpPr>
            <p:spPr>
              <a:xfrm>
                <a:off x="615779" y="4559976"/>
                <a:ext cx="3558746" cy="746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9F776C-EA0D-CB41-A1BC-2A9A55FA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9" y="4559976"/>
                <a:ext cx="3558746" cy="746679"/>
              </a:xfrm>
              <a:prstGeom prst="rect">
                <a:avLst/>
              </a:prstGeom>
              <a:blipFill>
                <a:blip r:embed="rId4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7AC2-A070-DD41-AB68-598531223AE4}"/>
                  </a:ext>
                </a:extLst>
              </p:cNvPr>
              <p:cNvSpPr txBox="1"/>
              <p:nvPr/>
            </p:nvSpPr>
            <p:spPr>
              <a:xfrm>
                <a:off x="403156" y="5529496"/>
                <a:ext cx="4302210" cy="767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𝑙𝑜𝑜𝑝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7AC2-A070-DD41-AB68-5985312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6" y="5529496"/>
                <a:ext cx="4302210" cy="767518"/>
              </a:xfrm>
              <a:prstGeom prst="rect">
                <a:avLst/>
              </a:prstGeom>
              <a:blipFill>
                <a:blip r:embed="rId5"/>
                <a:stretch>
                  <a:fillRect t="-111290" b="-1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FC2411-98BC-1041-80A7-6309856E4E7B}"/>
                  </a:ext>
                </a:extLst>
              </p:cNvPr>
              <p:cNvSpPr txBox="1"/>
              <p:nvPr/>
            </p:nvSpPr>
            <p:spPr>
              <a:xfrm>
                <a:off x="5210191" y="4122545"/>
                <a:ext cx="4302210" cy="748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𝑙𝑜𝑜𝑝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FC2411-98BC-1041-80A7-6309856E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1" y="4122545"/>
                <a:ext cx="4302210" cy="748859"/>
              </a:xfrm>
              <a:prstGeom prst="rect">
                <a:avLst/>
              </a:prstGeom>
              <a:blipFill>
                <a:blip r:embed="rId6"/>
                <a:stretch>
                  <a:fillRect t="-11166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B2DA40-CCDE-3943-8845-4E233669C9E2}"/>
                  </a:ext>
                </a:extLst>
              </p:cNvPr>
              <p:cNvSpPr txBox="1"/>
              <p:nvPr/>
            </p:nvSpPr>
            <p:spPr>
              <a:xfrm>
                <a:off x="5164196" y="4977068"/>
                <a:ext cx="6107120" cy="75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B2DA40-CCDE-3943-8845-4E233669C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96" y="4977068"/>
                <a:ext cx="6107120" cy="756041"/>
              </a:xfrm>
              <a:prstGeom prst="rect">
                <a:avLst/>
              </a:prstGeom>
              <a:blipFill>
                <a:blip r:embed="rId7"/>
                <a:stretch>
                  <a:fillRect t="-3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BF2FD-3F06-AD48-8213-CEC5C5B2FD84}"/>
                  </a:ext>
                </a:extLst>
              </p:cNvPr>
              <p:cNvSpPr txBox="1"/>
              <p:nvPr/>
            </p:nvSpPr>
            <p:spPr>
              <a:xfrm>
                <a:off x="5164196" y="5820597"/>
                <a:ext cx="4348205" cy="749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BF2FD-3F06-AD48-8213-CEC5C5B2F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96" y="5820597"/>
                <a:ext cx="4348205" cy="749629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680A-B626-6D45-A5A7-8551D711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8631-B8F9-524F-AF7E-BC09D7EB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noise .</a:t>
            </a:r>
          </a:p>
          <a:p>
            <a:pPr lvl="1"/>
            <a:r>
              <a:rPr lang="en-US" dirty="0"/>
              <a:t>Clarify on one side or two side , integral over ds or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/>
              <a:t>Decompose current noise source</a:t>
            </a:r>
          </a:p>
          <a:p>
            <a:pPr lvl="1"/>
            <a:r>
              <a:rPr lang="en-US" dirty="0"/>
              <a:t>Cascode</a:t>
            </a:r>
          </a:p>
          <a:p>
            <a:pPr lvl="1"/>
            <a:r>
              <a:rPr lang="en-US" dirty="0"/>
              <a:t>TIA noise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DB8A429-F16E-674D-9022-93D5CAE05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side or two side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(…)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(…)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DB8A429-F16E-674D-9022-93D5CAE05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01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B419D7F-A394-2C4C-9271-1F68E78E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6" y="2075272"/>
            <a:ext cx="4174938" cy="11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DB8A429-F16E-674D-9022-93D5CAE05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629452" cy="4851400"/>
              </a:xfrm>
            </p:spPr>
            <p:txBody>
              <a:bodyPr/>
              <a:lstStyle/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x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e>
                      </m:d>
                      <m:f>
                        <m:fPr>
                          <m:type m:val="noBa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DB8A429-F16E-674D-9022-93D5CAE05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629452" cy="4851400"/>
              </a:xfrm>
              <a:blipFill>
                <a:blip r:embed="rId2"/>
                <a:stretch>
                  <a:fillRect l="-8950" t="-37076" b="-2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with degeneration (I)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69F5E-E047-B147-BC13-FEB413FD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3" y="2097741"/>
            <a:ext cx="2082919" cy="2907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21D69-E8C0-5F41-BA1D-21B451B2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1" y="2188547"/>
            <a:ext cx="2237187" cy="2816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A1286-BD4B-7344-AFAC-B57DA9012B90}"/>
              </a:ext>
            </a:extLst>
          </p:cNvPr>
          <p:cNvSpPr/>
          <p:nvPr/>
        </p:nvSpPr>
        <p:spPr>
          <a:xfrm>
            <a:off x="1893346" y="3958814"/>
            <a:ext cx="1306306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71D99-5409-CA42-A4C3-1551F30DF526}"/>
              </a:ext>
            </a:extLst>
          </p:cNvPr>
          <p:cNvSpPr/>
          <p:nvPr/>
        </p:nvSpPr>
        <p:spPr>
          <a:xfrm>
            <a:off x="4767882" y="4019214"/>
            <a:ext cx="1306306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53688-B755-8A44-B251-8F49F6F5F7B8}"/>
              </a:ext>
            </a:extLst>
          </p:cNvPr>
          <p:cNvCxnSpPr/>
          <p:nvPr/>
        </p:nvCxnSpPr>
        <p:spPr>
          <a:xfrm>
            <a:off x="4703334" y="2861537"/>
            <a:ext cx="806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A3206-D1D3-2844-8CC7-BEB60230CEA1}"/>
              </a:ext>
            </a:extLst>
          </p:cNvPr>
          <p:cNvCxnSpPr>
            <a:cxnSpLocks/>
          </p:cNvCxnSpPr>
          <p:nvPr/>
        </p:nvCxnSpPr>
        <p:spPr>
          <a:xfrm flipV="1">
            <a:off x="4709686" y="2011681"/>
            <a:ext cx="0" cy="849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771C3C-0E26-B043-9732-10F7D6DD2885}"/>
              </a:ext>
            </a:extLst>
          </p:cNvPr>
          <p:cNvCxnSpPr>
            <a:cxnSpLocks/>
          </p:cNvCxnSpPr>
          <p:nvPr/>
        </p:nvCxnSpPr>
        <p:spPr>
          <a:xfrm>
            <a:off x="4567930" y="3863788"/>
            <a:ext cx="79866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84AE6-29C1-A747-8841-E72EBB188837}"/>
              </a:ext>
            </a:extLst>
          </p:cNvPr>
          <p:cNvCxnSpPr>
            <a:cxnSpLocks/>
          </p:cNvCxnSpPr>
          <p:nvPr/>
        </p:nvCxnSpPr>
        <p:spPr>
          <a:xfrm flipV="1">
            <a:off x="4578816" y="2011680"/>
            <a:ext cx="0" cy="18431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C0E59-1B06-E643-8A40-D0713D946AD2}"/>
                  </a:ext>
                </a:extLst>
              </p:cNvPr>
              <p:cNvSpPr txBox="1"/>
              <p:nvPr/>
            </p:nvSpPr>
            <p:spPr>
              <a:xfrm>
                <a:off x="4820377" y="2190652"/>
                <a:ext cx="248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C0E59-1B06-E643-8A40-D0713D94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77" y="2190652"/>
                <a:ext cx="248080" cy="276999"/>
              </a:xfrm>
              <a:prstGeom prst="rect">
                <a:avLst/>
              </a:prstGeom>
              <a:blipFill>
                <a:blip r:embed="rId4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24B313-F83F-A44E-B6E0-31D1B62F0A98}"/>
                  </a:ext>
                </a:extLst>
              </p:cNvPr>
              <p:cNvSpPr txBox="1"/>
              <p:nvPr/>
            </p:nvSpPr>
            <p:spPr>
              <a:xfrm>
                <a:off x="2968728" y="2649679"/>
                <a:ext cx="1345304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24B313-F83F-A44E-B6E0-31D1B62F0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28" y="2649679"/>
                <a:ext cx="1345304" cy="567143"/>
              </a:xfrm>
              <a:prstGeom prst="rect">
                <a:avLst/>
              </a:prstGeom>
              <a:blipFill>
                <a:blip r:embed="rId5"/>
                <a:stretch>
                  <a:fillRect l="-3738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8CA040-72AF-A744-AF44-27A95585A6CD}"/>
                  </a:ext>
                </a:extLst>
              </p:cNvPr>
              <p:cNvSpPr txBox="1"/>
              <p:nvPr/>
            </p:nvSpPr>
            <p:spPr>
              <a:xfrm>
                <a:off x="4432327" y="1247134"/>
                <a:ext cx="3512564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8CA040-72AF-A744-AF44-27A95585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27" y="1247134"/>
                <a:ext cx="3512564" cy="574581"/>
              </a:xfrm>
              <a:prstGeom prst="rect">
                <a:avLst/>
              </a:prstGeom>
              <a:blipFill>
                <a:blip r:embed="rId6"/>
                <a:stretch>
                  <a:fillRect l="-719"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D3D6EC7E-2886-DD4D-9515-CE15A33B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97" y="2097741"/>
            <a:ext cx="2082919" cy="29070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4476B30-E080-F04B-9BCC-992D8CE88709}"/>
              </a:ext>
            </a:extLst>
          </p:cNvPr>
          <p:cNvSpPr/>
          <p:nvPr/>
        </p:nvSpPr>
        <p:spPr>
          <a:xfrm>
            <a:off x="9223910" y="4026652"/>
            <a:ext cx="1306306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E2C466-662A-7141-A509-8B4EA9136109}"/>
              </a:ext>
            </a:extLst>
          </p:cNvPr>
          <p:cNvCxnSpPr>
            <a:cxnSpLocks/>
          </p:cNvCxnSpPr>
          <p:nvPr/>
        </p:nvCxnSpPr>
        <p:spPr>
          <a:xfrm>
            <a:off x="9380597" y="1686296"/>
            <a:ext cx="0" cy="30181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725EAB-E41C-0540-92DB-E83FE88D96BF}"/>
              </a:ext>
            </a:extLst>
          </p:cNvPr>
          <p:cNvCxnSpPr>
            <a:cxnSpLocks/>
          </p:cNvCxnSpPr>
          <p:nvPr/>
        </p:nvCxnSpPr>
        <p:spPr>
          <a:xfrm>
            <a:off x="4586320" y="3870682"/>
            <a:ext cx="0" cy="6642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15302C-C835-104C-8CBA-23144DC561F7}"/>
                  </a:ext>
                </a:extLst>
              </p:cNvPr>
              <p:cNvSpPr txBox="1"/>
              <p:nvPr/>
            </p:nvSpPr>
            <p:spPr>
              <a:xfrm>
                <a:off x="2955928" y="3989041"/>
                <a:ext cx="134530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15302C-C835-104C-8CBA-23144DC5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928" y="3989041"/>
                <a:ext cx="1345304" cy="592855"/>
              </a:xfrm>
              <a:prstGeom prst="rect">
                <a:avLst/>
              </a:prstGeom>
              <a:blipFill>
                <a:blip r:embed="rId7"/>
                <a:stretch>
                  <a:fillRect l="-3738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4B5874D-55B0-B545-B9BB-753D78570411}"/>
              </a:ext>
            </a:extLst>
          </p:cNvPr>
          <p:cNvSpPr/>
          <p:nvPr/>
        </p:nvSpPr>
        <p:spPr>
          <a:xfrm>
            <a:off x="8424147" y="2560059"/>
            <a:ext cx="1703700" cy="1398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95C2E3-17E9-5A47-8487-E270EE94AD8C}"/>
                  </a:ext>
                </a:extLst>
              </p:cNvPr>
              <p:cNvSpPr txBox="1"/>
              <p:nvPr/>
            </p:nvSpPr>
            <p:spPr>
              <a:xfrm>
                <a:off x="9558537" y="4070840"/>
                <a:ext cx="134530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95C2E3-17E9-5A47-8487-E270EE94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537" y="4070840"/>
                <a:ext cx="1345304" cy="592855"/>
              </a:xfrm>
              <a:prstGeom prst="rect">
                <a:avLst/>
              </a:prstGeom>
              <a:blipFill>
                <a:blip r:embed="rId8"/>
                <a:stretch>
                  <a:fillRect l="-3738" t="-4255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3300E5-3E3C-334B-BD40-5C5A92D2F331}"/>
                  </a:ext>
                </a:extLst>
              </p:cNvPr>
              <p:cNvSpPr txBox="1"/>
              <p:nvPr/>
            </p:nvSpPr>
            <p:spPr>
              <a:xfrm>
                <a:off x="9558537" y="1471088"/>
                <a:ext cx="134530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3300E5-3E3C-334B-BD40-5C5A92D2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537" y="1471088"/>
                <a:ext cx="1345304" cy="592855"/>
              </a:xfrm>
              <a:prstGeom prst="rect">
                <a:avLst/>
              </a:prstGeom>
              <a:blipFill>
                <a:blip r:embed="rId9"/>
                <a:stretch>
                  <a:fillRect l="-3738"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4F7A0B97-DB22-BE4E-92BF-D0A637C37E7E}"/>
              </a:ext>
            </a:extLst>
          </p:cNvPr>
          <p:cNvSpPr txBox="1"/>
          <p:nvPr/>
        </p:nvSpPr>
        <p:spPr>
          <a:xfrm>
            <a:off x="1823617" y="4034144"/>
            <a:ext cx="5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418458-2833-014D-8383-940C113BC1EA}"/>
              </a:ext>
            </a:extLst>
          </p:cNvPr>
          <p:cNvGrpSpPr/>
          <p:nvPr/>
        </p:nvGrpSpPr>
        <p:grpSpPr>
          <a:xfrm>
            <a:off x="9139646" y="2714629"/>
            <a:ext cx="270021" cy="956198"/>
            <a:chOff x="9139646" y="2714629"/>
            <a:chExt cx="270021" cy="956198"/>
          </a:xfrm>
        </p:grpSpPr>
        <p:sp>
          <p:nvSpPr>
            <p:cNvPr id="50" name="U-Turn Arrow 49">
              <a:extLst>
                <a:ext uri="{FF2B5EF4-FFF2-40B4-BE49-F238E27FC236}">
                  <a16:creationId xmlns:a16="http://schemas.microsoft.com/office/drawing/2014/main" id="{01B464F4-1444-9C41-99AB-9675AD89F6F1}"/>
                </a:ext>
              </a:extLst>
            </p:cNvPr>
            <p:cNvSpPr/>
            <p:nvPr/>
          </p:nvSpPr>
          <p:spPr>
            <a:xfrm rot="10800000">
              <a:off x="9139646" y="3008810"/>
              <a:ext cx="223532" cy="662017"/>
            </a:xfrm>
            <a:prstGeom prst="uturnArrow">
              <a:avLst>
                <a:gd name="adj1" fmla="val 5600"/>
                <a:gd name="adj2" fmla="val 25000"/>
                <a:gd name="adj3" fmla="val 43083"/>
                <a:gd name="adj4" fmla="val 43750"/>
                <a:gd name="adj5" fmla="val 7348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U-Turn Arrow 53">
              <a:extLst>
                <a:ext uri="{FF2B5EF4-FFF2-40B4-BE49-F238E27FC236}">
                  <a16:creationId xmlns:a16="http://schemas.microsoft.com/office/drawing/2014/main" id="{6A9232BE-509A-4E46-A3E5-AA8E0B1FDF9F}"/>
                </a:ext>
              </a:extLst>
            </p:cNvPr>
            <p:cNvSpPr/>
            <p:nvPr/>
          </p:nvSpPr>
          <p:spPr>
            <a:xfrm>
              <a:off x="9189078" y="2714629"/>
              <a:ext cx="220589" cy="535744"/>
            </a:xfrm>
            <a:prstGeom prst="uturnArrow">
              <a:avLst>
                <a:gd name="adj1" fmla="val 5600"/>
                <a:gd name="adj2" fmla="val 25000"/>
                <a:gd name="adj3" fmla="val 43083"/>
                <a:gd name="adj4" fmla="val 43750"/>
                <a:gd name="adj5" fmla="val 6524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31D39F-C653-F34E-A7C1-3B4896B5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73" y="2097741"/>
            <a:ext cx="2082919" cy="29070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B2240E-EA9D-CA46-AD7D-917D73D3A793}"/>
              </a:ext>
            </a:extLst>
          </p:cNvPr>
          <p:cNvSpPr/>
          <p:nvPr/>
        </p:nvSpPr>
        <p:spPr>
          <a:xfrm>
            <a:off x="5182486" y="3958814"/>
            <a:ext cx="1306306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with degeneration (II)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69F5E-E047-B147-BC13-FEB413FD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3" y="2097741"/>
            <a:ext cx="2082919" cy="29070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A1286-BD4B-7344-AFAC-B57DA9012B90}"/>
              </a:ext>
            </a:extLst>
          </p:cNvPr>
          <p:cNvSpPr/>
          <p:nvPr/>
        </p:nvSpPr>
        <p:spPr>
          <a:xfrm>
            <a:off x="1893346" y="3958814"/>
            <a:ext cx="1306306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7FFC8-6BD8-6641-B2C4-0A213688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39" y="2511034"/>
            <a:ext cx="1895545" cy="127388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1D6D37-CF43-5D43-8C55-25D75D75CDEC}"/>
              </a:ext>
            </a:extLst>
          </p:cNvPr>
          <p:cNvSpPr/>
          <p:nvPr/>
        </p:nvSpPr>
        <p:spPr>
          <a:xfrm>
            <a:off x="5159484" y="2556307"/>
            <a:ext cx="1306306" cy="122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AEBB20-FF8A-B94D-966E-1D734E98553A}"/>
              </a:ext>
            </a:extLst>
          </p:cNvPr>
          <p:cNvSpPr/>
          <p:nvPr/>
        </p:nvSpPr>
        <p:spPr>
          <a:xfrm>
            <a:off x="4483329" y="2511034"/>
            <a:ext cx="490115" cy="427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DBAEF-EBE8-2542-8763-8C30A2FD5590}"/>
              </a:ext>
            </a:extLst>
          </p:cNvPr>
          <p:cNvSpPr/>
          <p:nvPr/>
        </p:nvSpPr>
        <p:spPr>
          <a:xfrm>
            <a:off x="4435813" y="3385488"/>
            <a:ext cx="490115" cy="427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C8790-346D-644A-8AAA-65A14F5A9D4E}"/>
              </a:ext>
            </a:extLst>
          </p:cNvPr>
          <p:cNvSpPr txBox="1"/>
          <p:nvPr/>
        </p:nvSpPr>
        <p:spPr>
          <a:xfrm>
            <a:off x="1823617" y="4034144"/>
            <a:ext cx="5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434F47-6357-6744-B998-07FDD7B0B6A7}"/>
                  </a:ext>
                </a:extLst>
              </p:cNvPr>
              <p:cNvSpPr txBox="1"/>
              <p:nvPr/>
            </p:nvSpPr>
            <p:spPr>
              <a:xfrm>
                <a:off x="6365705" y="1924007"/>
                <a:ext cx="1721393" cy="587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434F47-6357-6744-B998-07FDD7B0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705" y="1924007"/>
                <a:ext cx="1721393" cy="58721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13352F-0BE9-9148-B79C-1EE0E2ABDBF6}"/>
                  </a:ext>
                </a:extLst>
              </p:cNvPr>
              <p:cNvSpPr txBox="1"/>
              <p:nvPr/>
            </p:nvSpPr>
            <p:spPr>
              <a:xfrm>
                <a:off x="6258279" y="3381062"/>
                <a:ext cx="2744893" cy="623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13352F-0BE9-9148-B79C-1EE0E2AB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79" y="3381062"/>
                <a:ext cx="2744893" cy="623697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86BAF4-50CA-074A-A263-FAC5864EE34A}"/>
                  </a:ext>
                </a:extLst>
              </p:cNvPr>
              <p:cNvSpPr txBox="1"/>
              <p:nvPr/>
            </p:nvSpPr>
            <p:spPr>
              <a:xfrm>
                <a:off x="6258279" y="4094936"/>
                <a:ext cx="2113279" cy="623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86BAF4-50CA-074A-A263-FAC5864E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79" y="4094936"/>
                <a:ext cx="2113279" cy="623697"/>
              </a:xfrm>
              <a:prstGeom prst="rect">
                <a:avLst/>
              </a:prstGeom>
              <a:blipFill>
                <a:blip r:embed="rId6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F6C754-5809-0F4E-AF88-481DBAAED67D}"/>
                  </a:ext>
                </a:extLst>
              </p:cNvPr>
              <p:cNvSpPr txBox="1"/>
              <p:nvPr/>
            </p:nvSpPr>
            <p:spPr>
              <a:xfrm>
                <a:off x="6318202" y="2587310"/>
                <a:ext cx="2744893" cy="623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F6C754-5809-0F4E-AF88-481DBAAE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02" y="2587310"/>
                <a:ext cx="2744893" cy="623697"/>
              </a:xfrm>
              <a:prstGeom prst="rect">
                <a:avLst/>
              </a:prstGeom>
              <a:blipFill>
                <a:blip r:embed="rId7"/>
                <a:stretch>
                  <a:fillRect t="-2041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of </a:t>
            </a:r>
            <a:r>
              <a:rPr lang="en-US" i="1" dirty="0"/>
              <a:t>R</a:t>
            </a:r>
            <a:r>
              <a:rPr lang="en-US" baseline="-25000" dirty="0"/>
              <a:t>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74AA-E4F3-124D-86F0-CD77A917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56112"/>
            <a:ext cx="3886200" cy="2495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46B5D0-A75F-7B4A-80D7-977B18A15C51}"/>
                  </a:ext>
                </a:extLst>
              </p:cNvPr>
              <p:cNvSpPr txBox="1"/>
              <p:nvPr/>
            </p:nvSpPr>
            <p:spPr>
              <a:xfrm>
                <a:off x="5784937" y="2126273"/>
                <a:ext cx="4854230" cy="565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46B5D0-A75F-7B4A-80D7-977B18A1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37" y="2126273"/>
                <a:ext cx="4854230" cy="565668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9E71F-78DF-CC42-84D4-07E7A6D00324}"/>
                  </a:ext>
                </a:extLst>
              </p:cNvPr>
              <p:cNvSpPr txBox="1"/>
              <p:nvPr/>
            </p:nvSpPr>
            <p:spPr>
              <a:xfrm>
                <a:off x="5784937" y="2879125"/>
                <a:ext cx="3558746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9E71F-78DF-CC42-84D4-07E7A6D0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37" y="2879125"/>
                <a:ext cx="3558746" cy="289182"/>
              </a:xfrm>
              <a:prstGeom prst="rect">
                <a:avLst/>
              </a:prstGeom>
              <a:blipFill>
                <a:blip r:embed="rId4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225A4-499F-E64A-ADB2-9AB4E5D55939}"/>
                  </a:ext>
                </a:extLst>
              </p:cNvPr>
              <p:cNvSpPr txBox="1"/>
              <p:nvPr/>
            </p:nvSpPr>
            <p:spPr>
              <a:xfrm>
                <a:off x="5784937" y="3355491"/>
                <a:ext cx="3558746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225A4-499F-E64A-ADB2-9AB4E5D5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37" y="3355491"/>
                <a:ext cx="3558746" cy="289182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04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Noise</a:t>
            </a:r>
            <a:endParaRPr lang="en-US" baseline="-25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9E71F-78DF-CC42-84D4-07E7A6D00324}"/>
                  </a:ext>
                </a:extLst>
              </p:cNvPr>
              <p:cNvSpPr txBox="1"/>
              <p:nvPr/>
            </p:nvSpPr>
            <p:spPr>
              <a:xfrm>
                <a:off x="5784937" y="2879125"/>
                <a:ext cx="3558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9E71F-78DF-CC42-84D4-07E7A6D0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37" y="2879125"/>
                <a:ext cx="3558746" cy="276999"/>
              </a:xfrm>
              <a:prstGeom prst="rect">
                <a:avLst/>
              </a:prstGeom>
              <a:blipFill>
                <a:blip r:embed="rId2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225A4-499F-E64A-ADB2-9AB4E5D55939}"/>
                  </a:ext>
                </a:extLst>
              </p:cNvPr>
              <p:cNvSpPr txBox="1"/>
              <p:nvPr/>
            </p:nvSpPr>
            <p:spPr>
              <a:xfrm>
                <a:off x="5784937" y="3355491"/>
                <a:ext cx="3558746" cy="522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225A4-499F-E64A-ADB2-9AB4E5D5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37" y="3355491"/>
                <a:ext cx="3558746" cy="522964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EA58B71-F524-4E49-ACFA-01998747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93" y="1512017"/>
            <a:ext cx="4111952" cy="4265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341AD-AB2C-D34F-87B1-8E9F5E7AD8C6}"/>
              </a:ext>
            </a:extLst>
          </p:cNvPr>
          <p:cNvSpPr txBox="1"/>
          <p:nvPr/>
        </p:nvSpPr>
        <p:spPr>
          <a:xfrm>
            <a:off x="6474940" y="4510216"/>
            <a:ext cx="57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referred noise</a:t>
            </a:r>
            <a:br>
              <a:rPr lang="en-US" dirty="0"/>
            </a:br>
            <a:r>
              <a:rPr lang="en-US" dirty="0"/>
              <a:t>open loop = closed loop </a:t>
            </a:r>
          </a:p>
        </p:txBody>
      </p:sp>
    </p:spTree>
    <p:extLst>
      <p:ext uri="{BB962C8B-B14F-4D97-AF65-F5344CB8AC3E}">
        <p14:creationId xmlns:p14="http://schemas.microsoft.com/office/powerpoint/2010/main" val="381483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Noise</a:t>
            </a:r>
            <a:endParaRPr lang="en-US" baseline="-25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29452" cy="4851400"/>
          </a:xfrm>
        </p:spPr>
        <p:txBody>
          <a:bodyPr/>
          <a:lstStyle/>
          <a:p>
            <a:r>
              <a:rPr lang="en-US" dirty="0"/>
              <a:t>Output noise of TIA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9CD2-2B5B-8B45-8180-835826DD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1" y="1910659"/>
            <a:ext cx="3517900" cy="2227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799ED-B4FD-DC4B-9823-88337C96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40" y="1692871"/>
            <a:ext cx="3817796" cy="260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D8220-0809-C244-81F8-BD1F9BFBAFF3}"/>
              </a:ext>
            </a:extLst>
          </p:cNvPr>
          <p:cNvSpPr txBox="1"/>
          <p:nvPr/>
        </p:nvSpPr>
        <p:spPr>
          <a:xfrm>
            <a:off x="2706130" y="4150507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opamp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FC2411-98BC-1041-80A7-6309856E4E7B}"/>
                  </a:ext>
                </a:extLst>
              </p:cNvPr>
              <p:cNvSpPr txBox="1"/>
              <p:nvPr/>
            </p:nvSpPr>
            <p:spPr>
              <a:xfrm>
                <a:off x="5210191" y="4122545"/>
                <a:ext cx="4302210" cy="748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𝑙𝑜𝑜𝑝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FC2411-98BC-1041-80A7-6309856E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1" y="4122545"/>
                <a:ext cx="4302210" cy="748859"/>
              </a:xfrm>
              <a:prstGeom prst="rect">
                <a:avLst/>
              </a:prstGeom>
              <a:blipFill>
                <a:blip r:embed="rId4"/>
                <a:stretch>
                  <a:fillRect t="-11166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9B8E242-4D15-8B4D-9912-8F88C4A4F7EE}"/>
              </a:ext>
            </a:extLst>
          </p:cNvPr>
          <p:cNvSpPr/>
          <p:nvPr/>
        </p:nvSpPr>
        <p:spPr>
          <a:xfrm>
            <a:off x="6054989" y="4113479"/>
            <a:ext cx="3830415" cy="83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197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Discussion 4</vt:lpstr>
      <vt:lpstr>Outline</vt:lpstr>
      <vt:lpstr>Noise density</vt:lpstr>
      <vt:lpstr>Noise Integration</vt:lpstr>
      <vt:lpstr>Noise with degeneration (I)</vt:lpstr>
      <vt:lpstr>Noise with degeneration (II)</vt:lpstr>
      <vt:lpstr>Noise of RF</vt:lpstr>
      <vt:lpstr>FB Noise</vt:lpstr>
      <vt:lpstr>FB Noise</vt:lpstr>
      <vt:lpstr>FB Noise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2</dc:title>
  <dc:creator>Microsoft Office User</dc:creator>
  <cp:lastModifiedBy>Microsoft Office User</cp:lastModifiedBy>
  <cp:revision>84</cp:revision>
  <cp:lastPrinted>2019-02-14T02:47:27Z</cp:lastPrinted>
  <dcterms:created xsi:type="dcterms:W3CDTF">2019-02-06T00:38:33Z</dcterms:created>
  <dcterms:modified xsi:type="dcterms:W3CDTF">2019-02-27T19:32:52Z</dcterms:modified>
</cp:coreProperties>
</file>