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60" r:id="rId1"/>
  </p:sldMasterIdLst>
  <p:sldIdLst>
    <p:sldId id="257" r:id="rId2"/>
    <p:sldId id="258"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392"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D7DFFC60-1BFD-4A3E-A07E-23E2871DE00F}" type="datetimeFigureOut">
              <a:rPr lang="en-US" smtClean="0"/>
              <a:t>12/21/2018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37EB8CCA-F494-4787-B5BB-BF1FFC8B973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7DFFC60-1BFD-4A3E-A07E-23E2871DE00F}" type="datetimeFigureOut">
              <a:rPr lang="en-US" smtClean="0"/>
              <a:t>12/21/2018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7EB8CCA-F494-4787-B5BB-BF1FFC8B973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7DFFC60-1BFD-4A3E-A07E-23E2871DE00F}" type="datetimeFigureOut">
              <a:rPr lang="en-US" smtClean="0"/>
              <a:t>12/21/2018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7EB8CCA-F494-4787-B5BB-BF1FFC8B973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7DFFC60-1BFD-4A3E-A07E-23E2871DE00F}" type="datetimeFigureOut">
              <a:rPr lang="en-US" smtClean="0"/>
              <a:t>12/21/2018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7EB8CCA-F494-4787-B5BB-BF1FFC8B973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7DFFC60-1BFD-4A3E-A07E-23E2871DE00F}" type="datetimeFigureOut">
              <a:rPr lang="en-US" smtClean="0"/>
              <a:t>12/21/2018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7EB8CCA-F494-4787-B5BB-BF1FFC8B973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7DFFC60-1BFD-4A3E-A07E-23E2871DE00F}" type="datetimeFigureOut">
              <a:rPr lang="en-US" smtClean="0"/>
              <a:t>12/21/2018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7EB8CCA-F494-4787-B5BB-BF1FFC8B973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7DFFC60-1BFD-4A3E-A07E-23E2871DE00F}" type="datetimeFigureOut">
              <a:rPr lang="en-US" smtClean="0"/>
              <a:t>12/21/2018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7EB8CCA-F494-4787-B5BB-BF1FFC8B973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7DFFC60-1BFD-4A3E-A07E-23E2871DE00F}" type="datetimeFigureOut">
              <a:rPr lang="en-US" smtClean="0"/>
              <a:t>12/21/2018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7EB8CCA-F494-4787-B5BB-BF1FFC8B973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D7DFFC60-1BFD-4A3E-A07E-23E2871DE00F}" type="datetimeFigureOut">
              <a:rPr lang="en-US" smtClean="0"/>
              <a:t>12/21/2018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7EB8CCA-F494-4787-B5BB-BF1FFC8B973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7DFFC60-1BFD-4A3E-A07E-23E2871DE00F}" type="datetimeFigureOut">
              <a:rPr lang="en-US" smtClean="0"/>
              <a:t>12/21/2018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7EB8CCA-F494-4787-B5BB-BF1FFC8B973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7DFFC60-1BFD-4A3E-A07E-23E2871DE00F}" type="datetimeFigureOut">
              <a:rPr lang="en-US" smtClean="0"/>
              <a:t>12/21/2018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7EB8CCA-F494-4787-B5BB-BF1FFC8B9736}"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7DFFC60-1BFD-4A3E-A07E-23E2871DE00F}" type="datetimeFigureOut">
              <a:rPr lang="en-US" smtClean="0"/>
              <a:t>12/21/2018</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37EB8CCA-F494-4787-B5BB-BF1FFC8B973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json.org/"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6797266" y="3558859"/>
            <a:ext cx="1905000" cy="2918141"/>
          </a:xfrm>
          <a:prstGeom prst="roundRect">
            <a:avLst/>
          </a:prstGeom>
          <a:solidFill>
            <a:schemeClr val="accent3">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an 1"/>
          <p:cNvSpPr/>
          <p:nvPr/>
        </p:nvSpPr>
        <p:spPr>
          <a:xfrm>
            <a:off x="7063966" y="3766996"/>
            <a:ext cx="1295400" cy="609600"/>
          </a:xfrm>
          <a:prstGeom prst="can">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sp>
        <p:nvSpPr>
          <p:cNvPr id="4" name="Vertical Scroll 3"/>
          <p:cNvSpPr/>
          <p:nvPr/>
        </p:nvSpPr>
        <p:spPr>
          <a:xfrm>
            <a:off x="7140166" y="4795319"/>
            <a:ext cx="1219200" cy="509257"/>
          </a:xfrm>
          <a:prstGeom prst="verticalScroll">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Txt File</a:t>
            </a:r>
            <a:endParaRPr lang="en-US" dirty="0">
              <a:solidFill>
                <a:schemeClr val="tx1"/>
              </a:solidFill>
            </a:endParaRPr>
          </a:p>
        </p:txBody>
      </p:sp>
      <p:sp>
        <p:nvSpPr>
          <p:cNvPr id="6" name="Vertical Scroll 5"/>
          <p:cNvSpPr/>
          <p:nvPr/>
        </p:nvSpPr>
        <p:spPr>
          <a:xfrm>
            <a:off x="7140166" y="5534496"/>
            <a:ext cx="1219200" cy="533400"/>
          </a:xfrm>
          <a:prstGeom prst="verticalScroll">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a:t>
            </a:r>
            <a:r>
              <a:rPr lang="en-US" dirty="0" err="1" smtClean="0"/>
              <a:t>plunk</a:t>
            </a:r>
            <a:r>
              <a:rPr lang="en-US" dirty="0" smtClean="0"/>
              <a:t> </a:t>
            </a:r>
            <a:endParaRPr lang="en-US" dirty="0"/>
          </a:p>
        </p:txBody>
      </p:sp>
      <p:sp>
        <p:nvSpPr>
          <p:cNvPr id="7" name="Rectangle 6"/>
          <p:cNvSpPr/>
          <p:nvPr/>
        </p:nvSpPr>
        <p:spPr>
          <a:xfrm>
            <a:off x="484360" y="4132623"/>
            <a:ext cx="1600200" cy="667977"/>
          </a:xfrm>
          <a:prstGeom prst="rect">
            <a:avLst/>
          </a:prstGeom>
          <a:solidFill>
            <a:schemeClr val="accent3">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Client Automation 1</a:t>
            </a:r>
            <a:endParaRPr lang="en-US" sz="1400" dirty="0"/>
          </a:p>
        </p:txBody>
      </p:sp>
      <p:sp>
        <p:nvSpPr>
          <p:cNvPr id="8" name="Rounded Rectangle 7"/>
          <p:cNvSpPr/>
          <p:nvPr/>
        </p:nvSpPr>
        <p:spPr>
          <a:xfrm>
            <a:off x="3424472" y="2971800"/>
            <a:ext cx="2362200" cy="533400"/>
          </a:xfrm>
          <a:prstGeom prst="roundRect">
            <a:avLst/>
          </a:prstGeom>
          <a:solidFill>
            <a:schemeClr val="accent3">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CommonLogg DLL</a:t>
            </a:r>
            <a:endParaRPr lang="en-US" dirty="0"/>
          </a:p>
        </p:txBody>
      </p:sp>
      <p:sp>
        <p:nvSpPr>
          <p:cNvPr id="11" name="Rounded Rectangle 10"/>
          <p:cNvSpPr/>
          <p:nvPr/>
        </p:nvSpPr>
        <p:spPr>
          <a:xfrm>
            <a:off x="3691172" y="3881672"/>
            <a:ext cx="1828800" cy="2595328"/>
          </a:xfrm>
          <a:prstGeom prst="roundRect">
            <a:avLst/>
          </a:prstGeom>
          <a:solidFill>
            <a:schemeClr val="accent3">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Pega Logging Framework</a:t>
            </a:r>
            <a:endParaRPr lang="en-US" dirty="0"/>
          </a:p>
        </p:txBody>
      </p:sp>
      <p:sp>
        <p:nvSpPr>
          <p:cNvPr id="19" name="Rectangle 18"/>
          <p:cNvSpPr/>
          <p:nvPr/>
        </p:nvSpPr>
        <p:spPr>
          <a:xfrm>
            <a:off x="502467" y="4930649"/>
            <a:ext cx="1633396" cy="708151"/>
          </a:xfrm>
          <a:prstGeom prst="rect">
            <a:avLst/>
          </a:prstGeom>
          <a:solidFill>
            <a:schemeClr val="accent3">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Client Automation 2</a:t>
            </a:r>
            <a:endParaRPr lang="en-US" sz="1400" dirty="0"/>
          </a:p>
        </p:txBody>
      </p:sp>
      <p:sp>
        <p:nvSpPr>
          <p:cNvPr id="20" name="Rectangle 19"/>
          <p:cNvSpPr/>
          <p:nvPr/>
        </p:nvSpPr>
        <p:spPr>
          <a:xfrm>
            <a:off x="538303" y="5728487"/>
            <a:ext cx="1600200" cy="739744"/>
          </a:xfrm>
          <a:prstGeom prst="rect">
            <a:avLst/>
          </a:prstGeom>
          <a:solidFill>
            <a:schemeClr val="accent3">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Client Automation 3</a:t>
            </a:r>
            <a:endParaRPr lang="en-US" sz="1400" dirty="0"/>
          </a:p>
        </p:txBody>
      </p:sp>
      <p:sp>
        <p:nvSpPr>
          <p:cNvPr id="35" name="Right Arrow 34"/>
          <p:cNvSpPr/>
          <p:nvPr/>
        </p:nvSpPr>
        <p:spPr>
          <a:xfrm>
            <a:off x="2081918" y="4389234"/>
            <a:ext cx="1609253" cy="111848"/>
          </a:xfrm>
          <a:prstGeom prst="rightArrow">
            <a:avLst/>
          </a:prstGeom>
          <a:solidFill>
            <a:schemeClr val="tx1">
              <a:lumMod val="50000"/>
              <a:lumOff val="5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a:off x="2167172" y="5257091"/>
            <a:ext cx="1524000" cy="111848"/>
          </a:xfrm>
          <a:prstGeom prst="rightArrow">
            <a:avLst/>
          </a:prstGeom>
          <a:solidFill>
            <a:schemeClr val="tx1">
              <a:lumMod val="50000"/>
              <a:lumOff val="5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Arrow 38"/>
          <p:cNvSpPr/>
          <p:nvPr/>
        </p:nvSpPr>
        <p:spPr>
          <a:xfrm>
            <a:off x="2169435" y="6096000"/>
            <a:ext cx="1524000" cy="111848"/>
          </a:xfrm>
          <a:prstGeom prst="rightArrow">
            <a:avLst/>
          </a:prstGeom>
          <a:solidFill>
            <a:schemeClr val="tx1">
              <a:lumMod val="50000"/>
              <a:lumOff val="5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Arrow 39"/>
          <p:cNvSpPr/>
          <p:nvPr/>
        </p:nvSpPr>
        <p:spPr>
          <a:xfrm>
            <a:off x="5519970" y="5174809"/>
            <a:ext cx="1261829" cy="152400"/>
          </a:xfrm>
          <a:prstGeom prst="rightArrow">
            <a:avLst/>
          </a:prstGeom>
          <a:solidFill>
            <a:schemeClr val="tx1">
              <a:lumMod val="50000"/>
              <a:lumOff val="5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Up-Down Arrow 41"/>
          <p:cNvSpPr/>
          <p:nvPr/>
        </p:nvSpPr>
        <p:spPr>
          <a:xfrm flipH="1">
            <a:off x="4495798" y="3558858"/>
            <a:ext cx="45719" cy="327341"/>
          </a:xfrm>
          <a:prstGeom prst="upDownArrow">
            <a:avLst/>
          </a:prstGeom>
          <a:solidFill>
            <a:schemeClr val="tx1">
              <a:lumMod val="50000"/>
              <a:lumOff val="5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itle 1"/>
          <p:cNvSpPr txBox="1">
            <a:spLocks/>
          </p:cNvSpPr>
          <p:nvPr/>
        </p:nvSpPr>
        <p:spPr>
          <a:xfrm>
            <a:off x="609600" y="533400"/>
            <a:ext cx="7772400" cy="762000"/>
          </a:xfrm>
          <a:prstGeom prst="rect">
            <a:avLst/>
          </a:prstGeom>
        </p:spPr>
        <p:txBody>
          <a:bodyPr>
            <a:normAutofit fontScale="97500"/>
          </a:bodyPr>
          <a:lst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a:lstStyle>
          <a:p>
            <a:pPr algn="ctr"/>
            <a:r>
              <a:rPr lang="en-US" smtClean="0"/>
              <a:t>Pega Logging Framework</a:t>
            </a:r>
            <a:endParaRPr lang="en-US" dirty="0"/>
          </a:p>
        </p:txBody>
      </p:sp>
      <p:sp>
        <p:nvSpPr>
          <p:cNvPr id="44" name="Subtitle 2"/>
          <p:cNvSpPr txBox="1">
            <a:spLocks/>
          </p:cNvSpPr>
          <p:nvPr/>
        </p:nvSpPr>
        <p:spPr>
          <a:xfrm>
            <a:off x="538303" y="1371600"/>
            <a:ext cx="8229600" cy="914400"/>
          </a:xfrm>
          <a:prstGeom prst="rect">
            <a:avLst/>
          </a:prstGeom>
          <a:solidFill>
            <a:schemeClr val="accent3">
              <a:lumMod val="20000"/>
              <a:lumOff val="80000"/>
            </a:schemeClr>
          </a:solidFill>
        </p:spPr>
        <p:txBody>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0" indent="0" algn="ctr">
              <a:buNone/>
            </a:pPr>
            <a:r>
              <a:rPr lang="en-US" b="1" i="1" dirty="0" smtClean="0"/>
              <a:t>Common Logging with reflection on Central Location</a:t>
            </a:r>
            <a:endParaRPr lang="en-US" b="1" i="1" dirty="0"/>
          </a:p>
        </p:txBody>
      </p:sp>
    </p:spTree>
    <p:extLst>
      <p:ext uri="{BB962C8B-B14F-4D97-AF65-F5344CB8AC3E}">
        <p14:creationId xmlns:p14="http://schemas.microsoft.com/office/powerpoint/2010/main" val="1755952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533400"/>
            <a:ext cx="8534400" cy="3046988"/>
          </a:xfrm>
          <a:prstGeom prst="rect">
            <a:avLst/>
          </a:prstGeom>
        </p:spPr>
        <p:txBody>
          <a:bodyPr wrap="square">
            <a:spAutoFit/>
          </a:bodyPr>
          <a:lstStyle/>
          <a:p>
            <a:r>
              <a:rPr lang="en-US" sz="1600" b="1" i="1" u="sng" dirty="0"/>
              <a:t>Common Logging</a:t>
            </a:r>
            <a:endParaRPr lang="en-US" sz="1600" b="1" i="1" dirty="0"/>
          </a:p>
          <a:p>
            <a:r>
              <a:rPr lang="en-US" sz="1600" dirty="0"/>
              <a:t>The framework performs logging by a centralized logging mechanism. The purpose of Centralized logging is to standardize logging for all processes. This allows us to be consistent across the various projects we undertake and ideally removes duplication of flows or the developers. By having predefined log codes we can ensure consistency. Should a new code be needed, the responsibility will be on the developer to add it to the appropriate </a:t>
            </a:r>
            <a:r>
              <a:rPr lang="en-US" sz="1600" dirty="0">
                <a:hlinkClick r:id="rId2"/>
              </a:rPr>
              <a:t>JSON</a:t>
            </a:r>
            <a:r>
              <a:rPr lang="en-US" sz="1600" dirty="0"/>
              <a:t> file (outlined below) and not to hard-code log messages.</a:t>
            </a:r>
          </a:p>
          <a:p>
            <a:r>
              <a:rPr lang="en-US" sz="1600" b="1" u="sng" dirty="0"/>
              <a:t>CommonLogg.DLL Component</a:t>
            </a:r>
          </a:p>
          <a:p>
            <a:r>
              <a:rPr lang="en-US" sz="1600" dirty="0"/>
              <a:t>Whenever logging is performed in the framework it is done by invoking the CommonLogg.DLL Component file. The user needs to change only the </a:t>
            </a:r>
            <a:r>
              <a:rPr lang="en-US" sz="1600" dirty="0" err="1"/>
              <a:t>logCode</a:t>
            </a:r>
            <a:r>
              <a:rPr lang="en-US" sz="1600" dirty="0"/>
              <a:t> and </a:t>
            </a:r>
            <a:r>
              <a:rPr lang="en-US" sz="1600" dirty="0" err="1"/>
              <a:t>ExtraLog</a:t>
            </a:r>
            <a:r>
              <a:rPr lang="en-US" sz="1600" dirty="0"/>
              <a:t> field. </a:t>
            </a:r>
            <a:r>
              <a:rPr lang="en-US" sz="1600" dirty="0" err="1"/>
              <a:t>JSONPath</a:t>
            </a:r>
            <a:r>
              <a:rPr lang="en-US" sz="1600" dirty="0"/>
              <a:t> variable should not be changed.</a:t>
            </a:r>
          </a:p>
        </p:txBody>
      </p:sp>
      <p:graphicFrame>
        <p:nvGraphicFramePr>
          <p:cNvPr id="6" name="Table 5"/>
          <p:cNvGraphicFramePr>
            <a:graphicFrameLocks noGrp="1"/>
          </p:cNvGraphicFramePr>
          <p:nvPr>
            <p:extLst>
              <p:ext uri="{D42A27DB-BD31-4B8C-83A1-F6EECF244321}">
                <p14:modId xmlns:p14="http://schemas.microsoft.com/office/powerpoint/2010/main" val="3704477256"/>
              </p:ext>
            </p:extLst>
          </p:nvPr>
        </p:nvGraphicFramePr>
        <p:xfrm>
          <a:off x="1506855" y="3803512"/>
          <a:ext cx="6130290" cy="1036320"/>
        </p:xfrm>
        <a:graphic>
          <a:graphicData uri="http://schemas.openxmlformats.org/drawingml/2006/table">
            <a:tbl>
              <a:tblPr firstRow="1" firstCol="1" bandRow="1">
                <a:tableStyleId>{5C22544A-7EE6-4342-B048-85BDC9FD1C3A}</a:tableStyleId>
              </a:tblPr>
              <a:tblGrid>
                <a:gridCol w="1437005"/>
                <a:gridCol w="1583055"/>
                <a:gridCol w="1269365"/>
                <a:gridCol w="1840865"/>
              </a:tblGrid>
              <a:tr h="0">
                <a:tc>
                  <a:txBody>
                    <a:bodyPr/>
                    <a:lstStyle/>
                    <a:p>
                      <a:pPr marL="0" marR="0" algn="ctr">
                        <a:spcBef>
                          <a:spcPts val="300"/>
                        </a:spcBef>
                        <a:spcAft>
                          <a:spcPts val="300"/>
                        </a:spcAft>
                      </a:pPr>
                      <a:r>
                        <a:rPr lang="en-US" sz="1400" dirty="0">
                          <a:effectLst/>
                        </a:rPr>
                        <a:t>Name</a:t>
                      </a:r>
                      <a:endParaRPr lang="en-US" sz="1000" dirty="0">
                        <a:effectLst/>
                        <a:latin typeface="Calibri"/>
                      </a:endParaRPr>
                    </a:p>
                  </a:txBody>
                  <a:tcPr marL="68580" marR="68580" marT="0" marB="0"/>
                </a:tc>
                <a:tc>
                  <a:txBody>
                    <a:bodyPr/>
                    <a:lstStyle/>
                    <a:p>
                      <a:pPr marL="0" marR="0" algn="ctr">
                        <a:spcBef>
                          <a:spcPts val="300"/>
                        </a:spcBef>
                        <a:spcAft>
                          <a:spcPts val="300"/>
                        </a:spcAft>
                      </a:pPr>
                      <a:r>
                        <a:rPr lang="en-US" sz="1400">
                          <a:effectLst/>
                        </a:rPr>
                        <a:t>Data Type</a:t>
                      </a:r>
                      <a:endParaRPr lang="en-US" sz="1000">
                        <a:effectLst/>
                        <a:latin typeface="Calibri"/>
                      </a:endParaRPr>
                    </a:p>
                  </a:txBody>
                  <a:tcPr marL="68580" marR="68580" marT="0" marB="0"/>
                </a:tc>
                <a:tc>
                  <a:txBody>
                    <a:bodyPr/>
                    <a:lstStyle/>
                    <a:p>
                      <a:pPr marL="0" marR="0" algn="ctr">
                        <a:spcBef>
                          <a:spcPts val="300"/>
                        </a:spcBef>
                        <a:spcAft>
                          <a:spcPts val="300"/>
                        </a:spcAft>
                      </a:pPr>
                      <a:r>
                        <a:rPr lang="en-US" sz="1400">
                          <a:effectLst/>
                        </a:rPr>
                        <a:t>Argument Type</a:t>
                      </a:r>
                      <a:endParaRPr lang="en-US" sz="1000">
                        <a:effectLst/>
                        <a:latin typeface="Calibri"/>
                      </a:endParaRPr>
                    </a:p>
                  </a:txBody>
                  <a:tcPr marL="68580" marR="68580" marT="0" marB="0"/>
                </a:tc>
                <a:tc>
                  <a:txBody>
                    <a:bodyPr/>
                    <a:lstStyle/>
                    <a:p>
                      <a:pPr marL="0" marR="0" algn="ctr">
                        <a:spcBef>
                          <a:spcPts val="300"/>
                        </a:spcBef>
                        <a:spcAft>
                          <a:spcPts val="300"/>
                        </a:spcAft>
                      </a:pPr>
                      <a:r>
                        <a:rPr lang="en-US" sz="1400">
                          <a:effectLst/>
                        </a:rPr>
                        <a:t>Values</a:t>
                      </a:r>
                      <a:endParaRPr lang="en-US" sz="1000">
                        <a:effectLst/>
                        <a:latin typeface="Calibri"/>
                      </a:endParaRPr>
                    </a:p>
                  </a:txBody>
                  <a:tcPr marL="68580" marR="68580" marT="0" marB="0"/>
                </a:tc>
              </a:tr>
              <a:tr h="0">
                <a:tc>
                  <a:txBody>
                    <a:bodyPr/>
                    <a:lstStyle/>
                    <a:p>
                      <a:pPr marL="0" marR="0">
                        <a:spcBef>
                          <a:spcPts val="300"/>
                        </a:spcBef>
                        <a:spcAft>
                          <a:spcPts val="300"/>
                        </a:spcAft>
                      </a:pPr>
                      <a:r>
                        <a:rPr lang="en-US" sz="1000">
                          <a:effectLst/>
                        </a:rPr>
                        <a:t>logCode</a:t>
                      </a:r>
                      <a:endParaRPr lang="en-US" sz="1000">
                        <a:effectLst/>
                        <a:latin typeface="Calibri"/>
                      </a:endParaRPr>
                    </a:p>
                  </a:txBody>
                  <a:tcPr marL="68580" marR="68580" marT="0" marB="0"/>
                </a:tc>
                <a:tc>
                  <a:txBody>
                    <a:bodyPr/>
                    <a:lstStyle/>
                    <a:p>
                      <a:pPr marL="0" marR="0">
                        <a:spcBef>
                          <a:spcPts val="300"/>
                        </a:spcBef>
                        <a:spcAft>
                          <a:spcPts val="300"/>
                        </a:spcAft>
                      </a:pPr>
                      <a:r>
                        <a:rPr lang="en-US" sz="1000">
                          <a:effectLst/>
                        </a:rPr>
                        <a:t>String</a:t>
                      </a:r>
                      <a:endParaRPr lang="en-US" sz="1000">
                        <a:effectLst/>
                        <a:latin typeface="Calibri"/>
                      </a:endParaRPr>
                    </a:p>
                  </a:txBody>
                  <a:tcPr marL="68580" marR="68580" marT="0" marB="0"/>
                </a:tc>
                <a:tc>
                  <a:txBody>
                    <a:bodyPr/>
                    <a:lstStyle/>
                    <a:p>
                      <a:pPr marL="0" marR="0">
                        <a:spcBef>
                          <a:spcPts val="300"/>
                        </a:spcBef>
                        <a:spcAft>
                          <a:spcPts val="300"/>
                        </a:spcAft>
                      </a:pPr>
                      <a:r>
                        <a:rPr lang="en-US" sz="1000">
                          <a:effectLst/>
                        </a:rPr>
                        <a:t>In</a:t>
                      </a:r>
                      <a:endParaRPr lang="en-US" sz="1000">
                        <a:effectLst/>
                        <a:latin typeface="Calibri"/>
                      </a:endParaRPr>
                    </a:p>
                  </a:txBody>
                  <a:tcPr marL="68580" marR="68580" marT="0" marB="0"/>
                </a:tc>
                <a:tc>
                  <a:txBody>
                    <a:bodyPr/>
                    <a:lstStyle/>
                    <a:p>
                      <a:pPr marL="0" marR="0">
                        <a:spcBef>
                          <a:spcPts val="300"/>
                        </a:spcBef>
                        <a:spcAft>
                          <a:spcPts val="300"/>
                        </a:spcAft>
                      </a:pPr>
                      <a:r>
                        <a:rPr lang="en-US" sz="1000">
                          <a:effectLst/>
                        </a:rPr>
                        <a:t>Log Code to be logged</a:t>
                      </a:r>
                      <a:endParaRPr lang="en-US" sz="1000">
                        <a:effectLst/>
                        <a:latin typeface="Calibri"/>
                      </a:endParaRPr>
                    </a:p>
                  </a:txBody>
                  <a:tcPr marL="68580" marR="68580" marT="0" marB="0"/>
                </a:tc>
              </a:tr>
              <a:tr h="0">
                <a:tc>
                  <a:txBody>
                    <a:bodyPr/>
                    <a:lstStyle/>
                    <a:p>
                      <a:pPr marL="0" marR="0">
                        <a:spcBef>
                          <a:spcPts val="300"/>
                        </a:spcBef>
                        <a:spcAft>
                          <a:spcPts val="300"/>
                        </a:spcAft>
                      </a:pPr>
                      <a:r>
                        <a:rPr lang="en-US" sz="1000">
                          <a:effectLst/>
                        </a:rPr>
                        <a:t>ExtraLog</a:t>
                      </a:r>
                      <a:endParaRPr lang="en-US" sz="1000">
                        <a:effectLst/>
                        <a:latin typeface="Calibri"/>
                      </a:endParaRPr>
                    </a:p>
                  </a:txBody>
                  <a:tcPr marL="68580" marR="68580" marT="0" marB="0"/>
                </a:tc>
                <a:tc>
                  <a:txBody>
                    <a:bodyPr/>
                    <a:lstStyle/>
                    <a:p>
                      <a:pPr marL="0" marR="0">
                        <a:spcBef>
                          <a:spcPts val="300"/>
                        </a:spcBef>
                        <a:spcAft>
                          <a:spcPts val="300"/>
                        </a:spcAft>
                      </a:pPr>
                      <a:r>
                        <a:rPr lang="en-US" sz="1000">
                          <a:effectLst/>
                        </a:rPr>
                        <a:t>String</a:t>
                      </a:r>
                      <a:endParaRPr lang="en-US" sz="1000">
                        <a:effectLst/>
                        <a:latin typeface="Calibri"/>
                      </a:endParaRPr>
                    </a:p>
                  </a:txBody>
                  <a:tcPr marL="68580" marR="68580" marT="0" marB="0"/>
                </a:tc>
                <a:tc>
                  <a:txBody>
                    <a:bodyPr/>
                    <a:lstStyle/>
                    <a:p>
                      <a:pPr marL="0" marR="0">
                        <a:spcBef>
                          <a:spcPts val="300"/>
                        </a:spcBef>
                        <a:spcAft>
                          <a:spcPts val="300"/>
                        </a:spcAft>
                      </a:pPr>
                      <a:r>
                        <a:rPr lang="en-US" sz="1000">
                          <a:effectLst/>
                        </a:rPr>
                        <a:t>In</a:t>
                      </a:r>
                      <a:endParaRPr lang="en-US" sz="1000">
                        <a:effectLst/>
                        <a:latin typeface="Calibri"/>
                      </a:endParaRPr>
                    </a:p>
                  </a:txBody>
                  <a:tcPr marL="68580" marR="68580" marT="0" marB="0"/>
                </a:tc>
                <a:tc>
                  <a:txBody>
                    <a:bodyPr/>
                    <a:lstStyle/>
                    <a:p>
                      <a:pPr marL="0" marR="0">
                        <a:spcBef>
                          <a:spcPts val="300"/>
                        </a:spcBef>
                        <a:spcAft>
                          <a:spcPts val="300"/>
                        </a:spcAft>
                      </a:pPr>
                      <a:r>
                        <a:rPr lang="en-US" sz="1000">
                          <a:effectLst/>
                        </a:rPr>
                        <a:t>Extra Message to be logged</a:t>
                      </a:r>
                      <a:endParaRPr lang="en-US" sz="1000">
                        <a:effectLst/>
                        <a:latin typeface="Calibri"/>
                      </a:endParaRPr>
                    </a:p>
                  </a:txBody>
                  <a:tcPr marL="68580" marR="68580" marT="0" marB="0"/>
                </a:tc>
              </a:tr>
              <a:tr h="0">
                <a:tc>
                  <a:txBody>
                    <a:bodyPr/>
                    <a:lstStyle/>
                    <a:p>
                      <a:pPr marL="0" marR="0">
                        <a:spcBef>
                          <a:spcPts val="300"/>
                        </a:spcBef>
                        <a:spcAft>
                          <a:spcPts val="300"/>
                        </a:spcAft>
                      </a:pPr>
                      <a:r>
                        <a:rPr lang="en-US" sz="1000">
                          <a:effectLst/>
                        </a:rPr>
                        <a:t>JSONPath</a:t>
                      </a:r>
                      <a:endParaRPr lang="en-US" sz="1000">
                        <a:effectLst/>
                        <a:latin typeface="Calibri"/>
                      </a:endParaRPr>
                    </a:p>
                  </a:txBody>
                  <a:tcPr marL="68580" marR="68580" marT="0" marB="0"/>
                </a:tc>
                <a:tc>
                  <a:txBody>
                    <a:bodyPr/>
                    <a:lstStyle/>
                    <a:p>
                      <a:pPr marL="0" marR="0">
                        <a:spcBef>
                          <a:spcPts val="300"/>
                        </a:spcBef>
                        <a:spcAft>
                          <a:spcPts val="300"/>
                        </a:spcAft>
                      </a:pPr>
                      <a:r>
                        <a:rPr lang="en-US" sz="1000">
                          <a:effectLst/>
                        </a:rPr>
                        <a:t>String</a:t>
                      </a:r>
                      <a:endParaRPr lang="en-US" sz="1000">
                        <a:effectLst/>
                        <a:latin typeface="Calibri"/>
                      </a:endParaRPr>
                    </a:p>
                  </a:txBody>
                  <a:tcPr marL="68580" marR="68580" marT="0" marB="0"/>
                </a:tc>
                <a:tc>
                  <a:txBody>
                    <a:bodyPr/>
                    <a:lstStyle/>
                    <a:p>
                      <a:pPr marL="0" marR="0">
                        <a:spcBef>
                          <a:spcPts val="300"/>
                        </a:spcBef>
                        <a:spcAft>
                          <a:spcPts val="300"/>
                        </a:spcAft>
                      </a:pPr>
                      <a:r>
                        <a:rPr lang="en-US" sz="1000">
                          <a:effectLst/>
                        </a:rPr>
                        <a:t>In</a:t>
                      </a:r>
                      <a:endParaRPr lang="en-US" sz="1000">
                        <a:effectLst/>
                        <a:latin typeface="Calibri"/>
                      </a:endParaRPr>
                    </a:p>
                  </a:txBody>
                  <a:tcPr marL="68580" marR="68580" marT="0" marB="0"/>
                </a:tc>
                <a:tc>
                  <a:txBody>
                    <a:bodyPr/>
                    <a:lstStyle/>
                    <a:p>
                      <a:pPr marL="0" marR="0">
                        <a:spcBef>
                          <a:spcPts val="300"/>
                        </a:spcBef>
                        <a:spcAft>
                          <a:spcPts val="300"/>
                        </a:spcAft>
                      </a:pPr>
                      <a:r>
                        <a:rPr lang="en-US" sz="1000" dirty="0">
                          <a:effectLst/>
                        </a:rPr>
                        <a:t>Log File Location</a:t>
                      </a:r>
                      <a:endParaRPr lang="en-US" sz="1000" dirty="0">
                        <a:effectLst/>
                        <a:latin typeface="Calibri"/>
                      </a:endParaRPr>
                    </a:p>
                  </a:txBody>
                  <a:tcPr marL="68580" marR="68580" marT="0" marB="0"/>
                </a:tc>
              </a:tr>
            </a:tbl>
          </a:graphicData>
        </a:graphic>
      </p:graphicFrame>
      <p:sp>
        <p:nvSpPr>
          <p:cNvPr id="7" name="Rectangle 6"/>
          <p:cNvSpPr/>
          <p:nvPr/>
        </p:nvSpPr>
        <p:spPr>
          <a:xfrm>
            <a:off x="381000" y="4876800"/>
            <a:ext cx="8458200" cy="1323439"/>
          </a:xfrm>
          <a:prstGeom prst="rect">
            <a:avLst/>
          </a:prstGeom>
        </p:spPr>
        <p:txBody>
          <a:bodyPr wrap="square">
            <a:spAutoFit/>
          </a:bodyPr>
          <a:lstStyle/>
          <a:p>
            <a:r>
              <a:rPr lang="en-US" sz="1600" b="1" u="sng" dirty="0"/>
              <a:t>Logged Messages</a:t>
            </a:r>
          </a:p>
          <a:p>
            <a:r>
              <a:rPr lang="en-US" sz="1600" dirty="0"/>
              <a:t>The following is a list of all the message logs within the framework, the places where the corresponding “</a:t>
            </a:r>
            <a:r>
              <a:rPr lang="en-US" sz="1600" i="1" dirty="0"/>
              <a:t>CommonLogg.DLL”</a:t>
            </a:r>
            <a:r>
              <a:rPr lang="en-US" sz="1600" dirty="0"/>
              <a:t> component is called, the message, the log codes, extra log field, and the level of the log (info, warn, error, fatal).</a:t>
            </a:r>
          </a:p>
        </p:txBody>
      </p:sp>
    </p:spTree>
    <p:extLst>
      <p:ext uri="{BB962C8B-B14F-4D97-AF65-F5344CB8AC3E}">
        <p14:creationId xmlns:p14="http://schemas.microsoft.com/office/powerpoint/2010/main" val="27629421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55</TotalTime>
  <Words>188</Words>
  <Application>Microsoft Office PowerPoint</Application>
  <PresentationFormat>On-screen Show (4:3)</PresentationFormat>
  <Paragraphs>32</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Aspect</vt:lpstr>
      <vt:lpstr>PowerPoint Presentation</vt:lpstr>
      <vt:lpstr>PowerPoint Presentation</vt:lpstr>
    </vt:vector>
  </TitlesOfParts>
  <Company>UnitedHealth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Logging Framework</dc:title>
  <dc:creator>Kumar, Vighnesh</dc:creator>
  <cp:lastModifiedBy>Kumar, Vighnesh</cp:lastModifiedBy>
  <cp:revision>11</cp:revision>
  <dcterms:created xsi:type="dcterms:W3CDTF">2018-12-21T04:28:50Z</dcterms:created>
  <dcterms:modified xsi:type="dcterms:W3CDTF">2018-12-21T05:27:10Z</dcterms:modified>
</cp:coreProperties>
</file>