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HNESH MADANKAR" initials="VM" lastIdx="1" clrIdx="0">
    <p:extLst>
      <p:ext uri="{19B8F6BF-5375-455C-9EA6-DF929625EA0E}">
        <p15:presenceInfo xmlns:p15="http://schemas.microsoft.com/office/powerpoint/2012/main" userId="bce8eabc1a92b1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DA77"/>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26T21:40:18.31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rgbClr val="42BA97"/>
                </a:solidFill>
                <a:latin typeface="Arial" pitchFamily="34" charset="0"/>
                <a:cs typeface="Arial" pitchFamily="34" charset="0"/>
              </a:rPr>
              <a:t>Edunet</a:t>
            </a:r>
            <a:r>
              <a:rPr lang="en-US" sz="2000" b="1" dirty="0" smtClean="0">
                <a:solidFill>
                  <a:srgbClr val="42BA97"/>
                </a:solidFill>
                <a:latin typeface="Arial" pitchFamily="34" charset="0"/>
                <a:cs typeface="Arial" pitchFamily="34" charset="0"/>
              </a:rPr>
              <a:t> Foundation</a:t>
            </a:r>
          </a:p>
          <a:p>
            <a:r>
              <a:rPr lang="en-US" sz="2000" b="1" dirty="0" smtClean="0">
                <a:solidFill>
                  <a:schemeClr val="accent1">
                    <a:lumMod val="75000"/>
                  </a:schemeClr>
                </a:solidFill>
                <a:latin typeface="Arial"/>
                <a:cs typeface="Arial"/>
              </a:rPr>
              <a:t>Student Name : </a:t>
            </a:r>
            <a:r>
              <a:rPr lang="en-US" sz="2000" b="1" dirty="0" err="1">
                <a:solidFill>
                  <a:srgbClr val="42BA97"/>
                </a:solidFill>
                <a:latin typeface="Arial" pitchFamily="34" charset="0"/>
                <a:cs typeface="Arial" pitchFamily="34" charset="0"/>
              </a:rPr>
              <a:t>Vighnesh</a:t>
            </a:r>
            <a:r>
              <a:rPr lang="en-US" sz="2000" b="1" dirty="0">
                <a:solidFill>
                  <a:srgbClr val="42BA97"/>
                </a:solidFill>
                <a:latin typeface="Arial" pitchFamily="34" charset="0"/>
                <a:cs typeface="Arial" pitchFamily="34" charset="0"/>
              </a:rPr>
              <a:t> Madankar</a:t>
            </a:r>
          </a:p>
          <a:p>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rgbClr val="42BA97"/>
                </a:solidFill>
                <a:latin typeface="Arial"/>
                <a:cs typeface="Arial"/>
              </a:rPr>
              <a:t>Jain University Bangalore</a:t>
            </a:r>
            <a:endParaRPr lang="en-US" sz="2000" b="1" dirty="0">
              <a:solidFill>
                <a:srgbClr val="42BA97"/>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chemeClr val="tx1"/>
                </a:solidFill>
                <a:latin typeface="Arial" panose="020B0604020202020204" pitchFamily="34" charset="0"/>
                <a:cs typeface="Arial" panose="020B0604020202020204" pitchFamily="34" charset="0"/>
              </a:rPr>
              <a:t>Insecure communication methods can lead to data breaches and unauthorized access. This project addresses the need for secure message transmission by combining AES encryption with LSB steganography. The system encrypts messages before embedding them into images, ensuring confidentiality and preventing detection. Users can securely hide and extract messages using a simple web interface, enhancing data privacy and security.</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5" y="2299871"/>
            <a:ext cx="115439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Backend:</a:t>
            </a:r>
            <a:r>
              <a:rPr kumimoji="0" lang="en-US" altLang="en-US" sz="2000" b="0" i="0" u="none" strike="noStrike" cap="none" normalizeH="0" baseline="0" dirty="0" smtClean="0">
                <a:ln>
                  <a:noFill/>
                </a:ln>
                <a:solidFill>
                  <a:schemeClr val="tx1"/>
                </a:solidFill>
                <a:effectLst/>
                <a:latin typeface="Arial" panose="020B0604020202020204" pitchFamily="34" charset="0"/>
              </a:rPr>
              <a:t> Flask (Python) – Handles web requests and application logic.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Frontend:</a:t>
            </a:r>
            <a:r>
              <a:rPr kumimoji="0" lang="en-US" altLang="en-US" sz="2000" b="0" i="0" u="none" strike="noStrike" cap="none" normalizeH="0" baseline="0" dirty="0" smtClean="0">
                <a:ln>
                  <a:noFill/>
                </a:ln>
                <a:solidFill>
                  <a:schemeClr val="tx1"/>
                </a:solidFill>
                <a:effectLst/>
                <a:latin typeface="Arial" panose="020B0604020202020204" pitchFamily="34" charset="0"/>
              </a:rPr>
              <a:t> HTML, CSS – Provides the user interface.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Security:</a:t>
            </a:r>
            <a:r>
              <a:rPr kumimoji="0" lang="en-US" altLang="en-US" sz="2000" b="0" i="0" u="none" strike="noStrike" cap="none" normalizeH="0" baseline="0" dirty="0" smtClean="0">
                <a:ln>
                  <a:noFill/>
                </a:ln>
                <a:solidFill>
                  <a:schemeClr val="tx1"/>
                </a:solidFill>
                <a:effectLst/>
                <a:latin typeface="Arial" panose="020B0604020202020204" pitchFamily="34" charset="0"/>
              </a:rPr>
              <a:t> AES-256 Encryption (Cryptography library) – Encrypts and decrypts messages securely.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Steganography:</a:t>
            </a:r>
            <a:r>
              <a:rPr kumimoji="0" lang="en-US" altLang="en-US" sz="2000" b="0" i="0" u="none" strike="noStrike" cap="none" normalizeH="0" baseline="0" dirty="0" smtClean="0">
                <a:ln>
                  <a:noFill/>
                </a:ln>
                <a:solidFill>
                  <a:schemeClr val="tx1"/>
                </a:solidFill>
                <a:effectLst/>
                <a:latin typeface="Arial" panose="020B0604020202020204" pitchFamily="34" charset="0"/>
              </a:rPr>
              <a:t> Least Significant Bit (LSB) technique – Hides encrypted messages in images.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Libraries: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Pillow (PIL)</a:t>
            </a:r>
            <a:r>
              <a:rPr kumimoji="0" lang="en-US" altLang="en-US" sz="2000" b="0" i="0" u="none" strike="noStrike" cap="none" normalizeH="0" baseline="0" dirty="0" smtClean="0">
                <a:ln>
                  <a:noFill/>
                </a:ln>
                <a:solidFill>
                  <a:schemeClr val="tx1"/>
                </a:solidFill>
                <a:effectLst/>
                <a:latin typeface="Arial" panose="020B0604020202020204" pitchFamily="34" charset="0"/>
              </a:rPr>
              <a:t> – Handles image 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Flask Flash Messages</a:t>
            </a:r>
            <a:r>
              <a:rPr kumimoji="0" lang="en-US" altLang="en-US" sz="2000" b="0" i="0" u="none" strike="noStrike" cap="none" normalizeH="0" baseline="0" dirty="0" smtClean="0">
                <a:ln>
                  <a:noFill/>
                </a:ln>
                <a:solidFill>
                  <a:schemeClr val="tx1"/>
                </a:solidFill>
                <a:effectLst/>
                <a:latin typeface="Arial" panose="020B0604020202020204" pitchFamily="34" charset="0"/>
              </a:rPr>
              <a:t> – Displays success/error notifications.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Cryptography</a:t>
            </a:r>
            <a:r>
              <a:rPr kumimoji="0" lang="en-US" altLang="en-US" sz="2000" b="0" i="0" u="none" strike="noStrike" cap="none" normalizeH="0" baseline="0" dirty="0" smtClean="0">
                <a:ln>
                  <a:noFill/>
                </a:ln>
                <a:solidFill>
                  <a:schemeClr val="tx1"/>
                </a:solidFill>
                <a:effectLst/>
                <a:latin typeface="Arial" panose="020B0604020202020204" pitchFamily="34" charset="0"/>
              </a:rPr>
              <a:t> – Implements AES encryption for secure message transmission.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chemeClr val="tx1"/>
                </a:solidFill>
              </a:rPr>
              <a:t>Unique Features of the Project</a:t>
            </a:r>
          </a:p>
          <a:p>
            <a:r>
              <a:rPr lang="en-IN" sz="1800" b="1" dirty="0">
                <a:solidFill>
                  <a:schemeClr val="tx1"/>
                </a:solidFill>
              </a:rPr>
              <a:t>Dual Security Mechanism</a:t>
            </a:r>
            <a:r>
              <a:rPr lang="en-IN" sz="1800" dirty="0">
                <a:solidFill>
                  <a:schemeClr val="tx1"/>
                </a:solidFill>
              </a:rPr>
              <a:t> – Combines AES-256 encryption with LSB steganography, ensuring both confidentiality and stealth in message transmission.</a:t>
            </a:r>
          </a:p>
          <a:p>
            <a:r>
              <a:rPr lang="en-IN" sz="1800" b="1" dirty="0">
                <a:solidFill>
                  <a:schemeClr val="tx1"/>
                </a:solidFill>
              </a:rPr>
              <a:t>Invisible Data Hiding</a:t>
            </a:r>
            <a:r>
              <a:rPr lang="en-IN" sz="1800" dirty="0">
                <a:solidFill>
                  <a:schemeClr val="tx1"/>
                </a:solidFill>
              </a:rPr>
              <a:t> – Unlike traditional encryption, which can raise suspicion, this project embeds encrypted messages within images, making detection nearly impossible.</a:t>
            </a:r>
          </a:p>
          <a:p>
            <a:r>
              <a:rPr lang="en-IN" sz="1800" b="1" dirty="0">
                <a:solidFill>
                  <a:schemeClr val="tx1"/>
                </a:solidFill>
              </a:rPr>
              <a:t>User-Friendly Web Interface</a:t>
            </a:r>
            <a:r>
              <a:rPr lang="en-IN" sz="1800" dirty="0">
                <a:solidFill>
                  <a:schemeClr val="tx1"/>
                </a:solidFill>
              </a:rPr>
              <a:t> – A simple and interactive Flask-based UI allows users to hide and extract messages effortlessly.</a:t>
            </a:r>
          </a:p>
          <a:p>
            <a:r>
              <a:rPr lang="en-IN" sz="1800" b="1" dirty="0">
                <a:solidFill>
                  <a:schemeClr val="tx1"/>
                </a:solidFill>
              </a:rPr>
              <a:t>Automated Encryption &amp; Decryption</a:t>
            </a:r>
            <a:r>
              <a:rPr lang="en-IN" sz="1800" dirty="0">
                <a:solidFill>
                  <a:schemeClr val="tx1"/>
                </a:solidFill>
              </a:rPr>
              <a:t> – The system automatically encrypts messages before hiding them and decrypts them upon extraction, minimizing user effort.</a:t>
            </a:r>
          </a:p>
          <a:p>
            <a:r>
              <a:rPr lang="en-IN" sz="1800" b="1" dirty="0">
                <a:solidFill>
                  <a:schemeClr val="tx1"/>
                </a:solidFill>
              </a:rPr>
              <a:t>Cross-Platform Compatibility</a:t>
            </a:r>
            <a:r>
              <a:rPr lang="en-IN" sz="1800" dirty="0">
                <a:solidFill>
                  <a:schemeClr val="tx1"/>
                </a:solidFill>
              </a:rPr>
              <a:t> – Works on any system with a browser, without requiring additional software installations.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p:cNvSpPr>
            <a:spLocks noGrp="1" noChangeArrowheads="1"/>
          </p:cNvSpPr>
          <p:nvPr>
            <p:ph idx="1"/>
          </p:nvPr>
        </p:nvSpPr>
        <p:spPr bwMode="auto">
          <a:xfrm>
            <a:off x="404671" y="1804218"/>
            <a:ext cx="1178732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2000" b="0" i="0" u="none" strike="noStrike" cap="none" normalizeH="0" baseline="0" dirty="0" smtClean="0">
                <a:ln>
                  <a:noFill/>
                </a:ln>
                <a:solidFill>
                  <a:schemeClr val="tx1"/>
                </a:solidFill>
                <a:effectLst/>
                <a:latin typeface="Arial" panose="020B0604020202020204" pitchFamily="34" charset="0"/>
              </a:rPr>
              <a:t> – Can securely communicate sensitive information without drawing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smtClean="0">
                <a:ln>
                  <a:noFill/>
                </a:ln>
                <a:solidFill>
                  <a:schemeClr val="tx1"/>
                </a:solidFill>
                <a:effectLst/>
                <a:latin typeface="Arial" panose="020B0604020202020204" pitchFamily="34" charset="0"/>
              </a:rPr>
              <a:t> – Can use it for secure data transmission and testing steganography</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lang="en-US" altLang="en-US" sz="2000" dirty="0" smtClean="0">
                <a:solidFill>
                  <a:schemeClr val="tx1"/>
                </a:solidFill>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Government &amp; Military Personnel</a:t>
            </a:r>
            <a:r>
              <a:rPr kumimoji="0" lang="en-US" altLang="en-US" sz="2000" b="0" i="0" u="none" strike="noStrike" cap="none" normalizeH="0" baseline="0" dirty="0" smtClean="0">
                <a:ln>
                  <a:noFill/>
                </a:ln>
                <a:solidFill>
                  <a:schemeClr val="tx1"/>
                </a:solidFill>
                <a:effectLst/>
                <a:latin typeface="Arial" panose="020B0604020202020204" pitchFamily="34" charset="0"/>
              </a:rPr>
              <a:t> – Ensures confidential communication without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Corporate Users</a:t>
            </a:r>
            <a:r>
              <a:rPr kumimoji="0" lang="en-US" altLang="en-US" sz="2000" b="0" i="0" u="none" strike="noStrike" cap="none" normalizeH="0" baseline="0" dirty="0" smtClean="0">
                <a:ln>
                  <a:noFill/>
                </a:ln>
                <a:solidFill>
                  <a:schemeClr val="tx1"/>
                </a:solidFill>
                <a:effectLst/>
                <a:latin typeface="Arial" panose="020B0604020202020204" pitchFamily="34" charset="0"/>
              </a:rPr>
              <a:t> – Can safeguard business secrets and internal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General Users &amp; Privacy Enthusiasts</a:t>
            </a:r>
            <a:r>
              <a:rPr kumimoji="0" lang="en-US" altLang="en-US" sz="2000" b="0" i="0" u="none" strike="noStrike" cap="none" normalizeH="0" baseline="0" dirty="0" smtClean="0">
                <a:ln>
                  <a:noFill/>
                </a:ln>
                <a:solidFill>
                  <a:schemeClr val="tx1"/>
                </a:solidFill>
                <a:effectLst/>
                <a:latin typeface="Arial" panose="020B0604020202020204" pitchFamily="34" charset="0"/>
              </a:rPr>
              <a:t> – Individuals who want to protect personal messages from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lang="en-US" altLang="en-US" sz="2000" dirty="0" smtClean="0">
                <a:solidFill>
                  <a:schemeClr val="tx1"/>
                </a:solidFill>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unauthorized access. </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t="5524"/>
          <a:stretch/>
        </p:blipFill>
        <p:spPr>
          <a:xfrm>
            <a:off x="6675308" y="856034"/>
            <a:ext cx="5156200" cy="2631829"/>
          </a:xfr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5046"/>
          <a:stretch/>
        </p:blipFill>
        <p:spPr>
          <a:xfrm>
            <a:off x="6675308" y="3628417"/>
            <a:ext cx="5156198" cy="2645152"/>
          </a:xfrm>
          <a:prstGeom prst="rect">
            <a:avLst/>
          </a:prstGeom>
        </p:spPr>
      </p:pic>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4848"/>
          <a:stretch/>
        </p:blipFill>
        <p:spPr>
          <a:xfrm>
            <a:off x="1203750" y="4177415"/>
            <a:ext cx="5124477" cy="263434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776" y="1232452"/>
            <a:ext cx="5139451" cy="2776658"/>
          </a:xfrm>
          <a:prstGeom prst="rect">
            <a:avLst/>
          </a:prstGeom>
        </p:spPr>
      </p:pic>
      <p:sp>
        <p:nvSpPr>
          <p:cNvPr id="14" name="TextBox 13"/>
          <p:cNvSpPr txBox="1"/>
          <p:nvPr/>
        </p:nvSpPr>
        <p:spPr>
          <a:xfrm>
            <a:off x="2702256" y="856034"/>
            <a:ext cx="3159648" cy="369332"/>
          </a:xfrm>
          <a:prstGeom prst="rect">
            <a:avLst/>
          </a:prstGeom>
          <a:noFill/>
        </p:spPr>
        <p:txBody>
          <a:bodyPr wrap="none" rtlCol="0">
            <a:spAutoFit/>
          </a:bodyPr>
          <a:lstStyle/>
          <a:p>
            <a:r>
              <a:rPr lang="en-US" dirty="0" smtClean="0">
                <a:solidFill>
                  <a:srgbClr val="3ADA77"/>
                </a:solidFill>
              </a:rPr>
              <a:t>This Is Code Started Webpage</a:t>
            </a:r>
            <a:endParaRPr lang="en-IN" dirty="0">
              <a:solidFill>
                <a:srgbClr val="3ADA77"/>
              </a:solidFill>
            </a:endParaRPr>
          </a:p>
        </p:txBody>
      </p:sp>
      <p:sp>
        <p:nvSpPr>
          <p:cNvPr id="15" name="TextBox 14"/>
          <p:cNvSpPr txBox="1"/>
          <p:nvPr/>
        </p:nvSpPr>
        <p:spPr>
          <a:xfrm>
            <a:off x="1831387" y="4354740"/>
            <a:ext cx="3869201" cy="369332"/>
          </a:xfrm>
          <a:prstGeom prst="rect">
            <a:avLst/>
          </a:prstGeom>
          <a:noFill/>
        </p:spPr>
        <p:txBody>
          <a:bodyPr wrap="none" rtlCol="0">
            <a:spAutoFit/>
          </a:bodyPr>
          <a:lstStyle/>
          <a:p>
            <a:r>
              <a:rPr lang="en-US" dirty="0" smtClean="0">
                <a:solidFill>
                  <a:srgbClr val="3ADA77"/>
                </a:solidFill>
              </a:rPr>
              <a:t>This Is Selecting Image For Encryption</a:t>
            </a:r>
            <a:endParaRPr lang="en-IN" dirty="0">
              <a:solidFill>
                <a:srgbClr val="3ADA77"/>
              </a:solidFill>
            </a:endParaRPr>
          </a:p>
        </p:txBody>
      </p:sp>
      <p:sp>
        <p:nvSpPr>
          <p:cNvPr id="16" name="TextBox 15"/>
          <p:cNvSpPr txBox="1"/>
          <p:nvPr/>
        </p:nvSpPr>
        <p:spPr>
          <a:xfrm>
            <a:off x="8184204" y="1188340"/>
            <a:ext cx="2138406" cy="369332"/>
          </a:xfrm>
          <a:prstGeom prst="rect">
            <a:avLst/>
          </a:prstGeom>
          <a:noFill/>
        </p:spPr>
        <p:txBody>
          <a:bodyPr wrap="none" rtlCol="0">
            <a:spAutoFit/>
          </a:bodyPr>
          <a:lstStyle/>
          <a:p>
            <a:r>
              <a:rPr lang="en-US" dirty="0" smtClean="0">
                <a:solidFill>
                  <a:srgbClr val="3ADA77"/>
                </a:solidFill>
              </a:rPr>
              <a:t>Entering Secret </a:t>
            </a:r>
            <a:r>
              <a:rPr lang="en-US" dirty="0" err="1" smtClean="0">
                <a:solidFill>
                  <a:srgbClr val="3ADA77"/>
                </a:solidFill>
              </a:rPr>
              <a:t>Msg</a:t>
            </a:r>
            <a:endParaRPr lang="en-IN" dirty="0">
              <a:solidFill>
                <a:srgbClr val="3ADA77"/>
              </a:solidFill>
            </a:endParaRPr>
          </a:p>
        </p:txBody>
      </p:sp>
      <p:sp>
        <p:nvSpPr>
          <p:cNvPr id="17" name="TextBox 16"/>
          <p:cNvSpPr txBox="1"/>
          <p:nvPr/>
        </p:nvSpPr>
        <p:spPr>
          <a:xfrm>
            <a:off x="7908103" y="3824444"/>
            <a:ext cx="2690608" cy="369332"/>
          </a:xfrm>
          <a:prstGeom prst="rect">
            <a:avLst/>
          </a:prstGeom>
          <a:noFill/>
        </p:spPr>
        <p:txBody>
          <a:bodyPr wrap="none" rtlCol="0">
            <a:spAutoFit/>
          </a:bodyPr>
          <a:lstStyle/>
          <a:p>
            <a:r>
              <a:rPr lang="en-US" dirty="0" smtClean="0">
                <a:solidFill>
                  <a:srgbClr val="3ADA77"/>
                </a:solidFill>
              </a:rPr>
              <a:t>Here Is Decryption of </a:t>
            </a:r>
            <a:r>
              <a:rPr lang="en-US" dirty="0" err="1" smtClean="0">
                <a:solidFill>
                  <a:srgbClr val="3ADA77"/>
                </a:solidFill>
              </a:rPr>
              <a:t>Msg</a:t>
            </a:r>
            <a:endParaRPr lang="en-IN" dirty="0">
              <a:solidFill>
                <a:srgbClr val="3ADA77"/>
              </a:solidFill>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000" dirty="0">
                <a:solidFill>
                  <a:schemeClr val="tx1"/>
                </a:solidFill>
                <a:latin typeface="Arial" panose="020B0604020202020204" pitchFamily="34" charset="0"/>
                <a:cs typeface="Arial" panose="020B0604020202020204" pitchFamily="34" charset="0"/>
              </a:rPr>
              <a:t>This project successfully integrates AES encryption with LSB steganography to provide a secure and covert communication method. By encrypting messages before embedding them into images, it ensures both confidentiality and </a:t>
            </a:r>
            <a:r>
              <a:rPr lang="en-IN" sz="2000" dirty="0" smtClean="0">
                <a:solidFill>
                  <a:schemeClr val="tx1"/>
                </a:solidFill>
                <a:latin typeface="Arial" panose="020B0604020202020204" pitchFamily="34" charset="0"/>
                <a:cs typeface="Arial" panose="020B0604020202020204" pitchFamily="34" charset="0"/>
              </a:rPr>
              <a:t>undetectable. </a:t>
            </a:r>
            <a:r>
              <a:rPr lang="en-IN" sz="2000" dirty="0">
                <a:solidFill>
                  <a:schemeClr val="tx1"/>
                </a:solidFill>
                <a:latin typeface="Arial" panose="020B0604020202020204" pitchFamily="34" charset="0"/>
                <a:cs typeface="Arial" panose="020B0604020202020204" pitchFamily="34" charset="0"/>
              </a:rPr>
              <a:t>The user-friendly Flask-based web interface makes it accessible for various users, from cybersecurity professionals to privacy-conscious individuals. This solution enhances data security, making it a valuable tool for secure information exchange in an increasingly digital world.</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https://github.com/vighneshmadankar/IMGEN.git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b30265f8-c5e2-4918-b4a1-b977299ca3e2"/>
    <ds:schemaRef ds:uri="http://purl.org/dc/terms/"/>
    <ds:schemaRef ds:uri="http://purl.org/dc/elements/1.1/"/>
    <ds:schemaRef ds:uri="http://schemas.microsoft.com/office/2006/documentManagement/types"/>
    <ds:schemaRef ds:uri="fadb41d3-f9cb-40fb-903c-8cacaba95bb5"/>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480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VIGHNESH MADANKAR</cp:lastModifiedBy>
  <cp:revision>30</cp:revision>
  <dcterms:created xsi:type="dcterms:W3CDTF">2021-05-26T16:50:10Z</dcterms:created>
  <dcterms:modified xsi:type="dcterms:W3CDTF">2025-02-26T16:27:49Z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